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1" r:id="rId1"/>
  </p:sldMasterIdLst>
  <p:notesMasterIdLst>
    <p:notesMasterId r:id="rId34"/>
  </p:notesMasterIdLst>
  <p:sldIdLst>
    <p:sldId id="256" r:id="rId2"/>
    <p:sldId id="264" r:id="rId3"/>
    <p:sldId id="289" r:id="rId4"/>
    <p:sldId id="267" r:id="rId5"/>
    <p:sldId id="294" r:id="rId6"/>
    <p:sldId id="265" r:id="rId7"/>
    <p:sldId id="268" r:id="rId8"/>
    <p:sldId id="266" r:id="rId9"/>
    <p:sldId id="269" r:id="rId10"/>
    <p:sldId id="271" r:id="rId11"/>
    <p:sldId id="272" r:id="rId12"/>
    <p:sldId id="273" r:id="rId13"/>
    <p:sldId id="260" r:id="rId14"/>
    <p:sldId id="261" r:id="rId15"/>
    <p:sldId id="262" r:id="rId16"/>
    <p:sldId id="286" r:id="rId17"/>
    <p:sldId id="278" r:id="rId18"/>
    <p:sldId id="287" r:id="rId19"/>
    <p:sldId id="288" r:id="rId20"/>
    <p:sldId id="293" r:id="rId21"/>
    <p:sldId id="279" r:id="rId22"/>
    <p:sldId id="290" r:id="rId23"/>
    <p:sldId id="283" r:id="rId24"/>
    <p:sldId id="259" r:id="rId25"/>
    <p:sldId id="295" r:id="rId26"/>
    <p:sldId id="282" r:id="rId27"/>
    <p:sldId id="274" r:id="rId28"/>
    <p:sldId id="275" r:id="rId29"/>
    <p:sldId id="276" r:id="rId30"/>
    <p:sldId id="280" r:id="rId31"/>
    <p:sldId id="281" r:id="rId32"/>
    <p:sldId id="284"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07" autoAdjust="0"/>
    <p:restoredTop sz="86438" autoAdjust="0"/>
  </p:normalViewPr>
  <p:slideViewPr>
    <p:cSldViewPr snapToGrid="0" snapToObjects="1">
      <p:cViewPr>
        <p:scale>
          <a:sx n="90" d="100"/>
          <a:sy n="90" d="100"/>
        </p:scale>
        <p:origin x="-1416" y="3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1A1CDD-0356-5A4C-949D-AA31AFDEE85E}" type="datetimeFigureOut">
              <a:rPr lang="en-US" smtClean="0"/>
              <a:pPr/>
              <a:t>10/2/2013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9DD7FA-D9E3-8D4B-9FCD-2462D72986E8}" type="slidenum">
              <a:rPr lang="en-US" smtClean="0"/>
              <a:pPr/>
              <a:t>‹#›</a:t>
            </a:fld>
            <a:endParaRPr lang="en-US"/>
          </a:p>
        </p:txBody>
      </p:sp>
    </p:spTree>
    <p:extLst>
      <p:ext uri="{BB962C8B-B14F-4D97-AF65-F5344CB8AC3E}">
        <p14:creationId xmlns:p14="http://schemas.microsoft.com/office/powerpoint/2010/main" val="124178073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RVH</a:t>
            </a:r>
            <a:r>
              <a:rPr lang="en-US" baseline="0" dirty="0" smtClean="0"/>
              <a:t> is the result of chronically increased </a:t>
            </a:r>
            <a:r>
              <a:rPr lang="en-US" baseline="0" dirty="0" err="1" smtClean="0"/>
              <a:t>afterload</a:t>
            </a:r>
            <a:r>
              <a:rPr lang="en-US" baseline="0" dirty="0" smtClean="0"/>
              <a:t> to the RV.</a:t>
            </a:r>
          </a:p>
          <a:p>
            <a:r>
              <a:rPr lang="en-US" baseline="0" dirty="0" smtClean="0"/>
              <a:t>Similar to the LV, this can be from increased cavity size or from increased wall thickness, and results from various etiologies.</a:t>
            </a:r>
          </a:p>
          <a:p>
            <a:r>
              <a:rPr lang="en-US" baseline="0" dirty="0" smtClean="0"/>
              <a:t>RVH increases patients’ morbidity and mortality, and unfortunately, the diagnosis is frequently delayed.</a:t>
            </a:r>
          </a:p>
          <a:p>
            <a:r>
              <a:rPr lang="en-US" baseline="0" dirty="0" smtClean="0"/>
              <a:t>Early recognition would allow for earlier treatment, but the</a:t>
            </a:r>
            <a:r>
              <a:rPr lang="en-US" b="1" baseline="0" dirty="0" smtClean="0"/>
              <a:t>re are no current screening strategies for the diagnosis of RVH.</a:t>
            </a:r>
            <a:endParaRPr lang="en-US" b="1" dirty="0" smtClean="0"/>
          </a:p>
        </p:txBody>
      </p:sp>
      <p:sp>
        <p:nvSpPr>
          <p:cNvPr id="4" name="Slide Number Placeholder 3"/>
          <p:cNvSpPr>
            <a:spLocks noGrp="1"/>
          </p:cNvSpPr>
          <p:nvPr>
            <p:ph type="sldNum" sz="quarter" idx="10"/>
          </p:nvPr>
        </p:nvSpPr>
        <p:spPr/>
        <p:txBody>
          <a:bodyPr/>
          <a:lstStyle/>
          <a:p>
            <a:fld id="{E69DD7FA-D9E3-8D4B-9FCD-2462D72986E8}"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statistics were not terribly sophisticated,</a:t>
            </a:r>
            <a:r>
              <a:rPr lang="en-US" baseline="0" dirty="0" smtClean="0"/>
              <a:t> which is perfect for me….</a:t>
            </a:r>
          </a:p>
          <a:p>
            <a:r>
              <a:rPr lang="en-US" baseline="0" dirty="0" smtClean="0"/>
              <a:t>Sensitivity, Specificity, PPV, and NPV were determined for each criterion in patients with LVH, without it, and in the entire cohort.</a:t>
            </a:r>
          </a:p>
          <a:p>
            <a:r>
              <a:rPr lang="en-US" baseline="0" dirty="0" smtClean="0"/>
              <a:t>CART analysis was also performed to probe the possibility of improved cut-offs or combinations of criteria, and then with a ROC analysis to look for optimal cut-offs.</a:t>
            </a:r>
          </a:p>
          <a:p>
            <a:r>
              <a:rPr lang="en-US" baseline="0" dirty="0" smtClean="0"/>
              <a:t>RVH was defined as previously described in one of Dr. </a:t>
            </a:r>
            <a:r>
              <a:rPr lang="en-US" baseline="0" dirty="0" err="1" smtClean="0"/>
              <a:t>Kawuts</a:t>
            </a:r>
            <a:r>
              <a:rPr lang="en-US" baseline="0" dirty="0" smtClean="0"/>
              <a:t> prior MESA publications, and in our primary analysis, those with RV mass &gt; 95</a:t>
            </a:r>
            <a:r>
              <a:rPr lang="en-US" baseline="30000" dirty="0" smtClean="0"/>
              <a:t>th</a:t>
            </a:r>
            <a:r>
              <a:rPr lang="en-US" baseline="0" dirty="0" smtClean="0"/>
              <a:t> percentile were described as having RVH. A secondary analysis was performed with RVH described as the 99</a:t>
            </a:r>
            <a:r>
              <a:rPr lang="en-US" baseline="30000" dirty="0" smtClean="0"/>
              <a:t>th</a:t>
            </a:r>
            <a:r>
              <a:rPr lang="en-US" baseline="0" dirty="0" smtClean="0"/>
              <a:t> percentile.</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figure details</a:t>
            </a:r>
            <a:r>
              <a:rPr lang="en-US" baseline="0" dirty="0" smtClean="0"/>
              <a:t> the </a:t>
            </a:r>
            <a:r>
              <a:rPr lang="en-US" b="1" baseline="0" dirty="0" smtClean="0"/>
              <a:t>composition </a:t>
            </a:r>
            <a:r>
              <a:rPr lang="en-US" baseline="0" dirty="0" smtClean="0"/>
              <a:t>of our study cohort, with absolute numbers and percentage of the entire MESA cohort is parentheses.</a:t>
            </a:r>
          </a:p>
          <a:p>
            <a:endParaRPr lang="en-US" baseline="0" dirty="0" smtClean="0"/>
          </a:p>
        </p:txBody>
      </p:sp>
      <p:sp>
        <p:nvSpPr>
          <p:cNvPr id="4" name="Slide Number Placeholder 3"/>
          <p:cNvSpPr>
            <a:spLocks noGrp="1"/>
          </p:cNvSpPr>
          <p:nvPr>
            <p:ph type="sldNum" sz="quarter" idx="10"/>
          </p:nvPr>
        </p:nvSpPr>
        <p:spPr/>
        <p:txBody>
          <a:bodyPr/>
          <a:lstStyle/>
          <a:p>
            <a:fld id="{E69DD7FA-D9E3-8D4B-9FCD-2462D72986E8}"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next two slides detail “Table 1” from the study cohort, with those in our primary</a:t>
            </a:r>
            <a:r>
              <a:rPr lang="en-US" baseline="0" dirty="0" smtClean="0"/>
              <a:t> analysis in the first column, those with abnormal LV’s in the second column, and the entire cohort in the third column.</a:t>
            </a:r>
          </a:p>
          <a:p>
            <a:r>
              <a:rPr lang="en-US" baseline="0" dirty="0" smtClean="0"/>
              <a:t>Those with abnormal LV’s were more African-American or Hispanic, and overall similarly educated.</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table separates those with a normal LV in our primary analysis from the</a:t>
            </a:r>
            <a:r>
              <a:rPr lang="en-US" baseline="0" dirty="0" smtClean="0"/>
              <a:t> entire group.</a:t>
            </a:r>
          </a:p>
          <a:p>
            <a:r>
              <a:rPr lang="en-US" baseline="0" dirty="0" smtClean="0"/>
              <a:t>Within each, the table shows the characteristics of patients with and without RVH.</a:t>
            </a:r>
          </a:p>
          <a:p>
            <a:r>
              <a:rPr lang="en-US" baseline="0" dirty="0" smtClean="0"/>
              <a:t>As you can see, those patients with RVH are similar to those without with regard to their demographics.</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Given that smoking</a:t>
            </a:r>
            <a:r>
              <a:rPr lang="en-US" baseline="0" dirty="0" smtClean="0"/>
              <a:t> is likely to cause lung injury, it is the breakdown of smoking and lung disease between subgroups that is particularly poignant.</a:t>
            </a:r>
          </a:p>
          <a:p>
            <a:r>
              <a:rPr lang="en-US" dirty="0" smtClean="0"/>
              <a:t>Nonetheless,</a:t>
            </a:r>
            <a:r>
              <a:rPr lang="en-US" baseline="0" dirty="0" smtClean="0"/>
              <a:t> this clinically healthy group in MESA had similar pulmonary function between those with RVH and those without.</a:t>
            </a:r>
          </a:p>
          <a:p>
            <a:r>
              <a:rPr lang="en-US" baseline="0" dirty="0" smtClean="0"/>
              <a:t>For example, taking a look at FEV1/FVC ratio, those patients with RVH and similar results as those without across both groups of patients</a:t>
            </a:r>
          </a:p>
        </p:txBody>
      </p:sp>
      <p:sp>
        <p:nvSpPr>
          <p:cNvPr id="4" name="Slide Number Placeholder 3"/>
          <p:cNvSpPr>
            <a:spLocks noGrp="1"/>
          </p:cNvSpPr>
          <p:nvPr>
            <p:ph type="sldNum" sz="quarter" idx="10"/>
          </p:nvPr>
        </p:nvSpPr>
        <p:spPr/>
        <p:txBody>
          <a:bodyPr/>
          <a:lstStyle/>
          <a:p>
            <a:fld id="{E69DD7FA-D9E3-8D4B-9FCD-2462D72986E8}"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This slide shows what one might expect</a:t>
            </a:r>
            <a:r>
              <a:rPr lang="en-US" b="1" baseline="0" dirty="0" smtClean="0"/>
              <a:t> – that RV mass is greater in the those with RVH, and LV mass is greater in those with RVH as well</a:t>
            </a:r>
            <a:r>
              <a:rPr lang="en-US" b="1" dirty="0" smtClean="0"/>
              <a:t>.</a:t>
            </a:r>
          </a:p>
          <a:p>
            <a:r>
              <a:rPr lang="en-US" dirty="0" smtClean="0"/>
              <a:t>And</a:t>
            </a:r>
            <a:r>
              <a:rPr lang="en-US" baseline="0" dirty="0" smtClean="0"/>
              <a:t> very important to our sensitivity analysis, the incidence of RVH in the patients with normal LV was 6.4%. The group as a whole had a slightly higher incidence at nearly 8%, when RVH is defined as RV mass &gt; 95</a:t>
            </a:r>
            <a:r>
              <a:rPr lang="en-US" baseline="30000" dirty="0" smtClean="0"/>
              <a:t>th</a:t>
            </a:r>
            <a:r>
              <a:rPr lang="en-US" baseline="0" dirty="0" smtClean="0"/>
              <a:t> percentile.</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table details the results of our sensitivity analysis.</a:t>
            </a:r>
          </a:p>
          <a:p>
            <a:r>
              <a:rPr lang="en-US" dirty="0" smtClean="0"/>
              <a:t>Sensitivity is low,</a:t>
            </a:r>
            <a:r>
              <a:rPr lang="en-US" baseline="0" dirty="0" smtClean="0"/>
              <a:t> with the single outlier being Einthoven’s Sign – however, at the price of any specificity. In Lewis’ original study, the sensitivity was approximately 50%.</a:t>
            </a:r>
            <a:endParaRPr lang="en-US" dirty="0" smtClean="0"/>
          </a:p>
          <a:p>
            <a:r>
              <a:rPr lang="en-US" dirty="0" smtClean="0"/>
              <a:t>Specificity is misleading (i.e.</a:t>
            </a:r>
            <a:r>
              <a:rPr lang="en-US" baseline="0" dirty="0" smtClean="0"/>
              <a:t> mostly very high); however, due to low prevalence of RVH, despite high specificity, PPV was low.</a:t>
            </a:r>
          </a:p>
          <a:p>
            <a:r>
              <a:rPr lang="en-US" baseline="0" dirty="0" smtClean="0"/>
              <a:t>NPV uniformly similar to the incidence of RVH-free subjects – i.e. a negative ECG does not further exclude RVH.</a:t>
            </a:r>
            <a:endParaRPr lang="en-US" dirty="0" smtClean="0"/>
          </a:p>
        </p:txBody>
      </p:sp>
      <p:sp>
        <p:nvSpPr>
          <p:cNvPr id="4" name="Slide Number Placeholder 3"/>
          <p:cNvSpPr>
            <a:spLocks noGrp="1"/>
          </p:cNvSpPr>
          <p:nvPr>
            <p:ph type="sldNum" sz="quarter" idx="10"/>
          </p:nvPr>
        </p:nvSpPr>
        <p:spPr/>
        <p:txBody>
          <a:bodyPr/>
          <a:lstStyle/>
          <a:p>
            <a:fld id="{E69DD7FA-D9E3-8D4B-9FCD-2462D72986E8}"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criteria proposed by </a:t>
            </a:r>
            <a:r>
              <a:rPr lang="en-US" dirty="0" err="1" smtClean="0"/>
              <a:t>Sokolow</a:t>
            </a:r>
            <a:r>
              <a:rPr lang="en-US" dirty="0" smtClean="0"/>
              <a:t> and Butler followed these trends of low sensitivity</a:t>
            </a:r>
            <a:r>
              <a:rPr lang="en-US" baseline="0" dirty="0" smtClean="0"/>
              <a:t> and low PPV, and unhelpful NPV</a:t>
            </a:r>
            <a:r>
              <a:rPr lang="en-US" dirty="0" smtClean="0"/>
              <a:t>.</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Our ROC analysis</a:t>
            </a:r>
            <a:r>
              <a:rPr lang="en-US" b="1" baseline="0" dirty="0" smtClean="0"/>
              <a:t> and CART analysis did not yield improved performance.</a:t>
            </a:r>
          </a:p>
          <a:p>
            <a:r>
              <a:rPr lang="en-US" baseline="0" dirty="0" smtClean="0"/>
              <a:t>The AUC for our </a:t>
            </a:r>
            <a:r>
              <a:rPr lang="en-US" baseline="0" dirty="0" err="1" smtClean="0"/>
              <a:t>ROCs</a:t>
            </a:r>
            <a:r>
              <a:rPr lang="en-US" baseline="0" dirty="0" smtClean="0"/>
              <a:t> was &lt; 0.6 for each criterion.</a:t>
            </a:r>
          </a:p>
          <a:p>
            <a:r>
              <a:rPr lang="en-US" b="1" baseline="0" dirty="0" smtClean="0"/>
              <a:t>In our CART analysis, we looked at continuous variables and examined whether there were different </a:t>
            </a:r>
            <a:r>
              <a:rPr lang="en-US" b="1" baseline="0" dirty="0" err="1" smtClean="0"/>
              <a:t>cutpoints</a:t>
            </a:r>
            <a:r>
              <a:rPr lang="en-US" b="1" baseline="0" dirty="0" smtClean="0"/>
              <a:t> to better discriminate between groups.</a:t>
            </a:r>
            <a:endParaRPr lang="en-US" b="1"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summary, the AHA-recommended criteria for RVH in a multi-ethnic population of healthy adults are:</a:t>
            </a:r>
          </a:p>
          <a:p>
            <a:r>
              <a:rPr lang="en-US" dirty="0" smtClean="0"/>
              <a:t>LOW in sensitivity</a:t>
            </a:r>
          </a:p>
          <a:p>
            <a:r>
              <a:rPr lang="en-US" dirty="0" smtClean="0"/>
              <a:t>Have poor PPV</a:t>
            </a:r>
          </a:p>
          <a:p>
            <a:r>
              <a:rPr lang="en-US" dirty="0" smtClean="0"/>
              <a:t>Neither</a:t>
            </a:r>
            <a:r>
              <a:rPr lang="en-US" baseline="0" dirty="0" smtClean="0"/>
              <a:t> positive nor negative findings give further insight into the likelihood of RVH.</a:t>
            </a:r>
          </a:p>
          <a:p>
            <a:r>
              <a:rPr lang="en-US" baseline="0" dirty="0" smtClean="0"/>
              <a:t>And most criteria suggest about a 10% chance of having RVH – which is not much different than the prevalence of RVH in the population.</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This</a:t>
            </a:r>
            <a:r>
              <a:rPr lang="en-US" b="1" baseline="0" dirty="0" smtClean="0"/>
              <a:t> Kaplan-Meier curve </a:t>
            </a:r>
            <a:r>
              <a:rPr lang="en-US" baseline="0" dirty="0" smtClean="0"/>
              <a:t>is from a study by SK, my mentor at Penn, published in Circ and derived from the MESA population.</a:t>
            </a:r>
          </a:p>
          <a:p>
            <a:r>
              <a:rPr lang="en-US" b="1" baseline="0" dirty="0" smtClean="0"/>
              <a:t>Their analysis showed that RVH more than doubles the risk of death even after controlling for LVH.</a:t>
            </a:r>
          </a:p>
        </p:txBody>
      </p:sp>
      <p:sp>
        <p:nvSpPr>
          <p:cNvPr id="4" name="Slide Number Placeholder 3"/>
          <p:cNvSpPr>
            <a:spLocks noGrp="1"/>
          </p:cNvSpPr>
          <p:nvPr>
            <p:ph type="sldNum" sz="quarter" idx="10"/>
          </p:nvPr>
        </p:nvSpPr>
        <p:spPr/>
        <p:txBody>
          <a:bodyPr/>
          <a:lstStyle/>
          <a:p>
            <a:fld id="{E69DD7FA-D9E3-8D4B-9FCD-2462D72986E8}"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could be said that, given that this was</a:t>
            </a:r>
            <a:r>
              <a:rPr lang="en-US" baseline="0" dirty="0" smtClean="0"/>
              <a:t> a healthy cohort of patients, the degree of RVH in this group would be mild. However, it is precisely in this group that screening for RVH would be relevant.</a:t>
            </a:r>
          </a:p>
          <a:p>
            <a:r>
              <a:rPr lang="en-US" baseline="0" dirty="0" smtClean="0"/>
              <a:t>In that vein, perhaps our definition of RVH was too broad. Yet, our results were similar when RVH was defined as the 99</a:t>
            </a:r>
            <a:r>
              <a:rPr lang="en-US" baseline="30000" dirty="0" smtClean="0"/>
              <a:t>th</a:t>
            </a:r>
            <a:r>
              <a:rPr lang="en-US" baseline="0" dirty="0" smtClean="0"/>
              <a:t> percentile.</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Based</a:t>
            </a:r>
            <a:r>
              <a:rPr lang="en-US" b="1" baseline="0" dirty="0" smtClean="0"/>
              <a:t> on our results, we believe that:</a:t>
            </a:r>
          </a:p>
          <a:p>
            <a:r>
              <a:rPr lang="en-US" baseline="0" dirty="0" smtClean="0"/>
              <a:t>These criteria should not be used for screening of RVH</a:t>
            </a:r>
          </a:p>
          <a:p>
            <a:r>
              <a:rPr lang="en-US" baseline="0" dirty="0" smtClean="0"/>
              <a:t>Making clinical decisions, including decisions about further workup based on the findings of these ECG criteria is inappropriate.</a:t>
            </a:r>
          </a:p>
          <a:p>
            <a:r>
              <a:rPr lang="en-US" b="1" baseline="0" dirty="0" smtClean="0"/>
              <a:t>Nonetheless, </a:t>
            </a:r>
            <a:r>
              <a:rPr lang="en-US" baseline="0" dirty="0" smtClean="0"/>
              <a:t>these criteria may have more value in patients at high risk for, or with known RVH.</a:t>
            </a:r>
          </a:p>
        </p:txBody>
      </p:sp>
      <p:sp>
        <p:nvSpPr>
          <p:cNvPr id="4" name="Slide Number Placeholder 3"/>
          <p:cNvSpPr>
            <a:spLocks noGrp="1"/>
          </p:cNvSpPr>
          <p:nvPr>
            <p:ph type="sldNum" sz="quarter" idx="10"/>
          </p:nvPr>
        </p:nvSpPr>
        <p:spPr/>
        <p:txBody>
          <a:bodyPr/>
          <a:lstStyle/>
          <a:p>
            <a:fld id="{E69DD7FA-D9E3-8D4B-9FCD-2462D72986E8}"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Thomas Lewis, MBBS. Coined the term “clinical science”, and in the early 1900’s, took</a:t>
            </a:r>
            <a:r>
              <a:rPr lang="en-US" baseline="0" dirty="0" smtClean="0"/>
              <a:t> an interest and corresponded with Dr. Einthoven, who invented electrocardiography. Lewis then pioneered its use in clinical medicine – “The Father of Clinical Cardiac Electrophysiology”. He had an MI at 45, and smoked more than 3 packs per day. He ultimately died of coronary disease.</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28</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Maybe there is a place for ECG in evaluating</a:t>
            </a:r>
            <a:r>
              <a:rPr lang="en-US" baseline="0" dirty="0" smtClean="0"/>
              <a:t> </a:t>
            </a:r>
            <a:r>
              <a:rPr lang="en-US" baseline="0" dirty="0" err="1" smtClean="0"/>
              <a:t>pHTN</a:t>
            </a:r>
            <a:r>
              <a:rPr lang="en-US" baseline="0" dirty="0" smtClean="0"/>
              <a:t>/RVH!</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30</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recommended criteria are derived from 4 specific</a:t>
            </a:r>
            <a:r>
              <a:rPr lang="en-US" baseline="0" dirty="0" smtClean="0"/>
              <a:t> studies.</a:t>
            </a:r>
          </a:p>
          <a:p>
            <a:r>
              <a:rPr lang="en-US" baseline="0" dirty="0" smtClean="0"/>
              <a:t>Most criteria are derived from a study by Myer’s. These patients…..</a:t>
            </a:r>
          </a:p>
          <a:p>
            <a:r>
              <a:rPr lang="en-US" baseline="0" dirty="0" smtClean="0"/>
              <a:t>I want to highlight “Einthoven’s Sign”, named after the father of electrocardiography. His mentee, Sir Thomas Lewis, attempted to demonstrate his theory of anterior forces predominating on the surface ECG in 33 patients with MS. Both sensitivity and NPV were poor.</a:t>
            </a:r>
          </a:p>
          <a:p>
            <a:r>
              <a:rPr lang="en-US" baseline="0" dirty="0" smtClean="0"/>
              <a:t>This posed an opportunity to improve the understanding of how well these criteria may perform in a larger, healthier population.</a:t>
            </a:r>
          </a:p>
          <a:p>
            <a:r>
              <a:rPr lang="en-US" baseline="0" dirty="0" err="1" smtClean="0"/>
              <a:t>Sokolow</a:t>
            </a:r>
            <a:r>
              <a:rPr lang="en-US" baseline="0" dirty="0" smtClean="0"/>
              <a:t> looked at a group, the majority of which had cyanotic congenital heart disease. The PPV of a tall R in </a:t>
            </a:r>
            <a:r>
              <a:rPr lang="en-US" baseline="0" dirty="0" err="1" smtClean="0"/>
              <a:t>aVR</a:t>
            </a:r>
            <a:r>
              <a:rPr lang="en-US" baseline="0" dirty="0" smtClean="0"/>
              <a:t> was 30%.</a:t>
            </a:r>
          </a:p>
          <a:p>
            <a:r>
              <a:rPr lang="en-US" baseline="0" dirty="0" smtClean="0"/>
              <a:t>Butler demonstrated a poor sensitivity to predominant rightward, anterior forces in 50 patients with MS.</a:t>
            </a:r>
          </a:p>
          <a:p>
            <a:r>
              <a:rPr lang="en-US" baseline="0" dirty="0" smtClean="0"/>
              <a:t>You can see that these criteria for the screening of RVH lack validation.</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Recognizing</a:t>
            </a:r>
            <a:r>
              <a:rPr lang="en-US" b="1" baseline="0" dirty="0" smtClean="0"/>
              <a:t> the morbidity of this disease, </a:t>
            </a:r>
            <a:r>
              <a:rPr lang="en-US" baseline="0" dirty="0" smtClean="0"/>
              <a:t>the AHA recommends these ECG criteria for the screening of RVH in their 2009 recommendations for interpretation of the ECG.</a:t>
            </a:r>
          </a:p>
          <a:p>
            <a:r>
              <a:rPr lang="en-US" baseline="0" dirty="0" smtClean="0"/>
              <a:t>These ECG criteria, for the most part, are different electrocardiographic ways to describe disproportionate anterior forces over </a:t>
            </a:r>
            <a:r>
              <a:rPr lang="en-US" baseline="0" dirty="0" err="1" smtClean="0"/>
              <a:t>posterolateral</a:t>
            </a:r>
            <a:r>
              <a:rPr lang="en-US" baseline="0" dirty="0" smtClean="0"/>
              <a:t> forces relative to normal.</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recommended criteria are derived from 4 specific</a:t>
            </a:r>
            <a:r>
              <a:rPr lang="en-US" baseline="0" dirty="0" smtClean="0"/>
              <a:t> studies.</a:t>
            </a:r>
          </a:p>
          <a:p>
            <a:r>
              <a:rPr lang="en-US" baseline="0" dirty="0" smtClean="0"/>
              <a:t>Most criteria are derived from a study by Myer’s. These patients…..</a:t>
            </a:r>
          </a:p>
          <a:p>
            <a:r>
              <a:rPr lang="en-US" baseline="0" dirty="0" smtClean="0"/>
              <a:t>I want to highlight “Einthoven’s Sign”, named after the father of electrocardiography. His mentee, Sir Thomas Lewis, attempted to demonstrate his theory of anterior forces predominating on the surface ECG in 33 patients with MS. Both sensitivity and NPV were poor.</a:t>
            </a:r>
          </a:p>
          <a:p>
            <a:r>
              <a:rPr lang="en-US" baseline="0" dirty="0" smtClean="0"/>
              <a:t>This posed an opportunity to improve the understanding of how well these criteria may perform in a larger, healthier population.</a:t>
            </a:r>
          </a:p>
          <a:p>
            <a:r>
              <a:rPr lang="en-US" baseline="0" dirty="0" err="1" smtClean="0"/>
              <a:t>Sokolow</a:t>
            </a:r>
            <a:r>
              <a:rPr lang="en-US" baseline="0" dirty="0" smtClean="0"/>
              <a:t> looked at a group, the majority of which had cyanotic congenital heart disease. The PPV of a tall R in </a:t>
            </a:r>
            <a:r>
              <a:rPr lang="en-US" baseline="0" dirty="0" err="1" smtClean="0"/>
              <a:t>aVR</a:t>
            </a:r>
            <a:r>
              <a:rPr lang="en-US" baseline="0" dirty="0" smtClean="0"/>
              <a:t> was 30%.</a:t>
            </a:r>
          </a:p>
          <a:p>
            <a:r>
              <a:rPr lang="en-US" baseline="0" dirty="0" smtClean="0"/>
              <a:t>Butler demonstrated a poor sensitivity to predominant rightward, anterior forces in 50 patients with MS.</a:t>
            </a:r>
          </a:p>
          <a:p>
            <a:r>
              <a:rPr lang="en-US" baseline="0" dirty="0" smtClean="0"/>
              <a:t>You can see that these criteria for the screening of RVH lack validation.</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a:t>
            </a:r>
            <a:r>
              <a:rPr lang="en-US" baseline="0" dirty="0" smtClean="0"/>
              <a:t> criteria for the screening of RVH have never been validated.</a:t>
            </a:r>
          </a:p>
          <a:p>
            <a:r>
              <a:rPr lang="en-US" baseline="0" dirty="0" smtClean="0"/>
              <a:t>In fact, they are based on cadaveric dissection studies that were not uniform in methods, are old studies, and importantly, correlated ECG findings in patients with known risk factors for RVH.</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the remarks in the AHA recommendation statement regarding using ECG to diagnose RVH.</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 course, those here no the anatomy of MESA far better than I, but the study sample for this study was a subset of MESA, including those with MRIs and </a:t>
            </a:r>
            <a:r>
              <a:rPr lang="en-US" dirty="0" err="1" smtClean="0"/>
              <a:t>ECGs</a:t>
            </a:r>
            <a:r>
              <a:rPr lang="en-US" dirty="0" smtClean="0"/>
              <a:t>, excluding those with diagnoses that confound</a:t>
            </a:r>
            <a:r>
              <a:rPr lang="en-US" baseline="0" dirty="0" smtClean="0"/>
              <a:t> interpretation of the ECG.</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patient had a cardiac MRI, the </a:t>
            </a:r>
            <a:r>
              <a:rPr lang="en-US" b="1" dirty="0" smtClean="0"/>
              <a:t>gold standard in measuring RV mass.</a:t>
            </a:r>
          </a:p>
          <a:p>
            <a:r>
              <a:rPr lang="en-US" b="1" dirty="0" smtClean="0"/>
              <a:t>The MRIs were interpreted</a:t>
            </a:r>
            <a:r>
              <a:rPr lang="en-US" b="1" baseline="0" dirty="0" smtClean="0"/>
              <a:t> using standard methodologies with high intra-reader reliability.</a:t>
            </a:r>
            <a:endParaRPr lang="en-US" b="1"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ECGs</a:t>
            </a:r>
            <a:r>
              <a:rPr lang="en-US" dirty="0" smtClean="0"/>
              <a:t> were also interpreted by experts</a:t>
            </a:r>
            <a:r>
              <a:rPr lang="en-US" baseline="0" dirty="0" smtClean="0"/>
              <a:t> at Wake Forest.</a:t>
            </a:r>
            <a:endParaRPr lang="en-US" dirty="0"/>
          </a:p>
        </p:txBody>
      </p:sp>
      <p:sp>
        <p:nvSpPr>
          <p:cNvPr id="4" name="Slide Number Placeholder 3"/>
          <p:cNvSpPr>
            <a:spLocks noGrp="1"/>
          </p:cNvSpPr>
          <p:nvPr>
            <p:ph type="sldNum" sz="quarter" idx="10"/>
          </p:nvPr>
        </p:nvSpPr>
        <p:spPr/>
        <p:txBody>
          <a:bodyPr/>
          <a:lstStyle/>
          <a:p>
            <a:fld id="{E69DD7FA-D9E3-8D4B-9FCD-2462D72986E8}"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5417240-199F-4644-8219-F52A92282313}" type="datetimeFigureOut">
              <a:rPr lang="en-US" smtClean="0"/>
              <a:pPr/>
              <a:t>10/2/2013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DEE2389-0A1A-904D-A7D3-99F6B0516FC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417240-199F-4644-8219-F52A92282313}" type="datetimeFigureOut">
              <a:rPr lang="en-US" smtClean="0"/>
              <a:pPr/>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E2389-0A1A-904D-A7D3-99F6B0516F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417240-199F-4644-8219-F52A92282313}" type="datetimeFigureOut">
              <a:rPr lang="en-US" smtClean="0"/>
              <a:pPr/>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E2389-0A1A-904D-A7D3-99F6B0516F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417240-199F-4644-8219-F52A92282313}" type="datetimeFigureOut">
              <a:rPr lang="en-US" smtClean="0"/>
              <a:pPr/>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E2389-0A1A-904D-A7D3-99F6B0516F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5E8B1C0-C88A-2244-BE00-FF141D71CDAB}" type="datetimeFigureOut">
              <a:rPr lang="en-US" smtClean="0"/>
              <a:pPr/>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C772A-D1F1-2E4D-918F-2897E72C1D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417240-199F-4644-8219-F52A92282313}" type="datetimeFigureOut">
              <a:rPr lang="en-US" smtClean="0"/>
              <a:pPr/>
              <a:t>10/2/2013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E2389-0A1A-904D-A7D3-99F6B0516F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5417240-199F-4644-8219-F52A92282313}" type="datetimeFigureOut">
              <a:rPr lang="en-US" smtClean="0"/>
              <a:pPr/>
              <a:t>10/2/2013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EE2389-0A1A-904D-A7D3-99F6B0516F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5417240-199F-4644-8219-F52A92282313}" type="datetimeFigureOut">
              <a:rPr lang="en-US" smtClean="0"/>
              <a:pPr/>
              <a:t>10/2/2013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EE2389-0A1A-904D-A7D3-99F6B0516F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417240-199F-4644-8219-F52A92282313}" type="datetimeFigureOut">
              <a:rPr lang="en-US" smtClean="0"/>
              <a:pPr/>
              <a:t>10/2/2013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EE2389-0A1A-904D-A7D3-99F6B0516F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417240-199F-4644-8219-F52A92282313}" type="datetimeFigureOut">
              <a:rPr lang="en-US" smtClean="0"/>
              <a:pPr/>
              <a:t>10/2/2013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E2389-0A1A-904D-A7D3-99F6B0516F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5417240-199F-4644-8219-F52A92282313}" type="datetimeFigureOut">
              <a:rPr lang="en-US" smtClean="0"/>
              <a:pPr/>
              <a:t>10/2/2013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DEE2389-0A1A-904D-A7D3-99F6B0516FC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5417240-199F-4644-8219-F52A92282313}" type="datetimeFigureOut">
              <a:rPr lang="en-US" smtClean="0"/>
              <a:pPr/>
              <a:t>10/2/2013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DEE2389-0A1A-904D-A7D3-99F6B0516FC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707377"/>
            <a:ext cx="7851648" cy="1828800"/>
          </a:xfrm>
        </p:spPr>
        <p:txBody>
          <a:bodyPr>
            <a:normAutofit fontScale="90000"/>
          </a:bodyPr>
          <a:lstStyle/>
          <a:p>
            <a:r>
              <a:rPr lang="en-US" dirty="0" smtClean="0">
                <a:solidFill>
                  <a:schemeClr val="tx1"/>
                </a:solidFill>
              </a:rPr>
              <a:t>Validity of the Surface Electrocardiogram Criteria for Right Ventricular Hypertrophy </a:t>
            </a:r>
            <a:endParaRPr lang="en-US" dirty="0">
              <a:solidFill>
                <a:schemeClr val="tx1"/>
              </a:solidFill>
            </a:endParaRPr>
          </a:p>
        </p:txBody>
      </p:sp>
      <p:sp>
        <p:nvSpPr>
          <p:cNvPr id="3" name="Subtitle 2"/>
          <p:cNvSpPr>
            <a:spLocks noGrp="1"/>
          </p:cNvSpPr>
          <p:nvPr>
            <p:ph type="subTitle" idx="1"/>
          </p:nvPr>
        </p:nvSpPr>
        <p:spPr>
          <a:xfrm>
            <a:off x="533400" y="3608110"/>
            <a:ext cx="7854696" cy="1752600"/>
          </a:xfrm>
        </p:spPr>
        <p:txBody>
          <a:bodyPr>
            <a:normAutofit/>
          </a:bodyPr>
          <a:lstStyle/>
          <a:p>
            <a:r>
              <a:rPr lang="en-US" dirty="0" err="1" smtClean="0">
                <a:solidFill>
                  <a:schemeClr val="bg2">
                    <a:lumMod val="60000"/>
                    <a:lumOff val="40000"/>
                  </a:schemeClr>
                </a:solidFill>
              </a:rPr>
              <a:t>Ziggy</a:t>
            </a:r>
            <a:r>
              <a:rPr lang="en-US" dirty="0" smtClean="0">
                <a:solidFill>
                  <a:schemeClr val="bg2">
                    <a:lumMod val="60000"/>
                    <a:lumOff val="40000"/>
                  </a:schemeClr>
                </a:solidFill>
              </a:rPr>
              <a:t> Whitman, MD</a:t>
            </a:r>
          </a:p>
          <a:p>
            <a:r>
              <a:rPr lang="en-US" dirty="0" smtClean="0">
                <a:solidFill>
                  <a:schemeClr val="bg2">
                    <a:lumMod val="60000"/>
                    <a:lumOff val="40000"/>
                  </a:schemeClr>
                </a:solidFill>
              </a:rPr>
              <a:t>Cardiology Fellow</a:t>
            </a:r>
          </a:p>
          <a:p>
            <a:r>
              <a:rPr lang="en-US" dirty="0" smtClean="0">
                <a:solidFill>
                  <a:schemeClr val="bg2">
                    <a:lumMod val="60000"/>
                    <a:lumOff val="40000"/>
                  </a:schemeClr>
                </a:solidFill>
              </a:rPr>
              <a:t>University of California, San Francisco</a:t>
            </a:r>
          </a:p>
          <a:p>
            <a:endParaRPr lang="en-US" dirty="0" smtClean="0"/>
          </a:p>
        </p:txBody>
      </p:sp>
      <p:pic>
        <p:nvPicPr>
          <p:cNvPr id="4" name="Picture 3" descr="Screen Shot 2013-09-05 at 9.35.47 PM.png"/>
          <p:cNvPicPr>
            <a:picLocks noChangeAspect="1"/>
          </p:cNvPicPr>
          <p:nvPr/>
        </p:nvPicPr>
        <p:blipFill>
          <a:blip r:embed="rId2"/>
          <a:stretch>
            <a:fillRect/>
          </a:stretch>
        </p:blipFill>
        <p:spPr>
          <a:xfrm>
            <a:off x="0" y="0"/>
            <a:ext cx="1866900" cy="1092200"/>
          </a:xfrm>
          <a:prstGeom prst="rect">
            <a:avLst/>
          </a:prstGeom>
        </p:spPr>
      </p:pic>
      <p:sp>
        <p:nvSpPr>
          <p:cNvPr id="5" name="TextBox 4"/>
          <p:cNvSpPr txBox="1"/>
          <p:nvPr/>
        </p:nvSpPr>
        <p:spPr>
          <a:xfrm>
            <a:off x="533399" y="5360710"/>
            <a:ext cx="3926008" cy="1200329"/>
          </a:xfrm>
          <a:prstGeom prst="rect">
            <a:avLst/>
          </a:prstGeom>
          <a:noFill/>
        </p:spPr>
        <p:txBody>
          <a:bodyPr wrap="square" rtlCol="0">
            <a:spAutoFit/>
          </a:bodyPr>
          <a:lstStyle/>
          <a:p>
            <a:r>
              <a:rPr lang="en-US" dirty="0" smtClean="0"/>
              <a:t>MESA Steering Committee Meeting</a:t>
            </a:r>
          </a:p>
          <a:p>
            <a:r>
              <a:rPr lang="en-US" dirty="0" smtClean="0"/>
              <a:t>October 3-4, 2013</a:t>
            </a:r>
          </a:p>
          <a:p>
            <a:r>
              <a:rPr lang="en-US" dirty="0" smtClean="0"/>
              <a:t>Silver Spring, MD</a:t>
            </a:r>
          </a:p>
          <a:p>
            <a:endParaRPr lang="en-US" dirty="0"/>
          </a:p>
        </p:txBody>
      </p:sp>
      <p:sp>
        <p:nvSpPr>
          <p:cNvPr id="6" name="TextBox 5"/>
          <p:cNvSpPr txBox="1"/>
          <p:nvPr/>
        </p:nvSpPr>
        <p:spPr>
          <a:xfrm>
            <a:off x="3541890" y="6364111"/>
            <a:ext cx="5377340" cy="646331"/>
          </a:xfrm>
          <a:prstGeom prst="rect">
            <a:avLst/>
          </a:prstGeom>
          <a:noFill/>
        </p:spPr>
        <p:txBody>
          <a:bodyPr wrap="square" rtlCol="0">
            <a:spAutoFit/>
          </a:bodyPr>
          <a:lstStyle/>
          <a:p>
            <a:pPr algn="r"/>
            <a:r>
              <a:rPr lang="en-US" dirty="0" smtClean="0"/>
              <a:t>Whitman IR, et al. J </a:t>
            </a:r>
            <a:r>
              <a:rPr lang="en-US" dirty="0" err="1" smtClean="0"/>
              <a:t>Amer</a:t>
            </a:r>
            <a:r>
              <a:rPr lang="en-US" dirty="0" smtClean="0"/>
              <a:t> </a:t>
            </a:r>
            <a:r>
              <a:rPr lang="en-US" dirty="0" err="1" smtClean="0"/>
              <a:t>Coll</a:t>
            </a:r>
            <a:r>
              <a:rPr lang="en-US" dirty="0" smtClean="0"/>
              <a:t> </a:t>
            </a:r>
            <a:r>
              <a:rPr lang="en-US" dirty="0" err="1" smtClean="0"/>
              <a:t>Cardiol</a:t>
            </a:r>
            <a:r>
              <a:rPr lang="en-US" dirty="0" smtClean="0"/>
              <a:t>. In Press.</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Cardiac MRI</a:t>
            </a:r>
            <a:endParaRPr lang="en-US" dirty="0"/>
          </a:p>
        </p:txBody>
      </p:sp>
      <p:sp>
        <p:nvSpPr>
          <p:cNvPr id="3" name="Content Placeholder 2"/>
          <p:cNvSpPr>
            <a:spLocks noGrp="1"/>
          </p:cNvSpPr>
          <p:nvPr>
            <p:ph idx="1"/>
          </p:nvPr>
        </p:nvSpPr>
        <p:spPr/>
        <p:txBody>
          <a:bodyPr>
            <a:normAutofit/>
          </a:bodyPr>
          <a:lstStyle/>
          <a:p>
            <a:r>
              <a:rPr lang="en-US" dirty="0" smtClean="0"/>
              <a:t>Image analysis was performed by 2 experienced readers. </a:t>
            </a:r>
          </a:p>
          <a:p>
            <a:r>
              <a:rPr lang="en-US" dirty="0" err="1" smtClean="0"/>
              <a:t>Endocardial/epicardial</a:t>
            </a:r>
            <a:r>
              <a:rPr lang="en-US" dirty="0" smtClean="0"/>
              <a:t> borders of the RV traced manually in short-axis at end-systole and end-diastole </a:t>
            </a:r>
          </a:p>
          <a:p>
            <a:r>
              <a:rPr lang="en-US" dirty="0" smtClean="0"/>
              <a:t>Papillary muscles and </a:t>
            </a:r>
            <a:r>
              <a:rPr lang="en-US" dirty="0" err="1" smtClean="0"/>
              <a:t>trabeculae</a:t>
            </a:r>
            <a:endParaRPr lang="en-US" dirty="0" smtClean="0"/>
          </a:p>
          <a:p>
            <a:pPr lvl="1"/>
            <a:r>
              <a:rPr lang="en-US" dirty="0" smtClean="0"/>
              <a:t>included in the RV volumes</a:t>
            </a:r>
          </a:p>
          <a:p>
            <a:pPr lvl="1"/>
            <a:r>
              <a:rPr lang="en-US" dirty="0" smtClean="0"/>
              <a:t>excluded from RV mass</a:t>
            </a:r>
          </a:p>
          <a:p>
            <a:r>
              <a:rPr lang="en-US" dirty="0" err="1" smtClean="0"/>
              <a:t>Intrareader</a:t>
            </a:r>
            <a:r>
              <a:rPr lang="en-US" dirty="0" smtClean="0"/>
              <a:t> </a:t>
            </a:r>
            <a:r>
              <a:rPr lang="en-US" dirty="0" err="1" smtClean="0"/>
              <a:t>intraclass</a:t>
            </a:r>
            <a:r>
              <a:rPr lang="en-US" dirty="0" smtClean="0"/>
              <a:t> correlation </a:t>
            </a:r>
            <a:r>
              <a:rPr lang="en-US" dirty="0" err="1" smtClean="0"/>
              <a:t>coeff</a:t>
            </a:r>
            <a:r>
              <a:rPr lang="en-US" dirty="0" smtClean="0"/>
              <a:t>. (</a:t>
            </a:r>
            <a:r>
              <a:rPr lang="en-US" dirty="0" err="1" smtClean="0"/>
              <a:t>n</a:t>
            </a:r>
            <a:r>
              <a:rPr lang="en-US" dirty="0" smtClean="0"/>
              <a:t>=229) = 0.94</a:t>
            </a:r>
          </a:p>
          <a:p>
            <a:r>
              <a:rPr lang="en-US" dirty="0" err="1" smtClean="0"/>
              <a:t>Interreader</a:t>
            </a:r>
            <a:r>
              <a:rPr lang="en-US" dirty="0" smtClean="0"/>
              <a:t> </a:t>
            </a:r>
            <a:r>
              <a:rPr lang="en-US" dirty="0" err="1" smtClean="0"/>
              <a:t>intraclass</a:t>
            </a:r>
            <a:r>
              <a:rPr lang="en-US" dirty="0" smtClean="0"/>
              <a:t> correlation </a:t>
            </a:r>
            <a:r>
              <a:rPr lang="en-US" dirty="0" err="1" smtClean="0"/>
              <a:t>coeff</a:t>
            </a:r>
            <a:r>
              <a:rPr lang="en-US" dirty="0" smtClean="0"/>
              <a:t>. (</a:t>
            </a:r>
            <a:r>
              <a:rPr lang="en-US" dirty="0" err="1" smtClean="0"/>
              <a:t>n</a:t>
            </a:r>
            <a:r>
              <a:rPr lang="en-US" dirty="0" smtClean="0"/>
              <a:t>=240) = 0.89</a:t>
            </a:r>
          </a:p>
          <a:p>
            <a:endParaRPr lang="en-US" dirty="0"/>
          </a:p>
        </p:txBody>
      </p:sp>
      <p:pic>
        <p:nvPicPr>
          <p:cNvPr id="4" name="Picture 3" descr="Screen Shot 2013-09-05 at 9.35.47 PM.png"/>
          <p:cNvPicPr>
            <a:picLocks noChangeAspect="1"/>
          </p:cNvPicPr>
          <p:nvPr/>
        </p:nvPicPr>
        <p:blipFill>
          <a:blip r:embed="rId3"/>
          <a:stretch>
            <a:fillRect/>
          </a:stretch>
        </p:blipFill>
        <p:spPr>
          <a:xfrm>
            <a:off x="0" y="0"/>
            <a:ext cx="1866900" cy="10922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Electrocardiograms</a:t>
            </a:r>
            <a:endParaRPr lang="en-US" dirty="0"/>
          </a:p>
        </p:txBody>
      </p:sp>
      <p:sp>
        <p:nvSpPr>
          <p:cNvPr id="3" name="Content Placeholder 2"/>
          <p:cNvSpPr>
            <a:spLocks noGrp="1"/>
          </p:cNvSpPr>
          <p:nvPr>
            <p:ph idx="1"/>
          </p:nvPr>
        </p:nvSpPr>
        <p:spPr>
          <a:xfrm>
            <a:off x="457200" y="2690036"/>
            <a:ext cx="8229600" cy="3634563"/>
          </a:xfrm>
        </p:spPr>
        <p:txBody>
          <a:bodyPr>
            <a:normAutofit/>
          </a:bodyPr>
          <a:lstStyle/>
          <a:p>
            <a:r>
              <a:rPr lang="en-US" dirty="0" smtClean="0"/>
              <a:t>Standard 12-lead </a:t>
            </a:r>
            <a:r>
              <a:rPr lang="en-US" dirty="0" err="1" smtClean="0"/>
              <a:t>ECGs</a:t>
            </a:r>
            <a:endParaRPr lang="en-US" dirty="0" smtClean="0"/>
          </a:p>
          <a:p>
            <a:r>
              <a:rPr lang="en-US" dirty="0" smtClean="0"/>
              <a:t>Measurements automated; analysis performed at the EPICARE reading center. </a:t>
            </a:r>
          </a:p>
          <a:p>
            <a:r>
              <a:rPr lang="en-US" dirty="0" err="1" smtClean="0"/>
              <a:t>ECGs</a:t>
            </a:r>
            <a:r>
              <a:rPr lang="en-US" dirty="0" smtClean="0"/>
              <a:t> were visually inspected for technical errors and inadequate quality.</a:t>
            </a:r>
          </a:p>
        </p:txBody>
      </p:sp>
      <p:pic>
        <p:nvPicPr>
          <p:cNvPr id="4" name="Picture 3" descr="Screen Shot 2013-09-05 at 9.35.47 PM.png"/>
          <p:cNvPicPr>
            <a:picLocks noChangeAspect="1"/>
          </p:cNvPicPr>
          <p:nvPr/>
        </p:nvPicPr>
        <p:blipFill>
          <a:blip r:embed="rId3"/>
          <a:stretch>
            <a:fillRect/>
          </a:stretch>
        </p:blipFill>
        <p:spPr>
          <a:xfrm>
            <a:off x="0" y="0"/>
            <a:ext cx="1866900" cy="10922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a:t>
            </a:r>
            <a:endParaRPr lang="en-US" dirty="0"/>
          </a:p>
        </p:txBody>
      </p:sp>
      <p:sp>
        <p:nvSpPr>
          <p:cNvPr id="3" name="Content Placeholder 2"/>
          <p:cNvSpPr>
            <a:spLocks noGrp="1"/>
          </p:cNvSpPr>
          <p:nvPr>
            <p:ph idx="1"/>
          </p:nvPr>
        </p:nvSpPr>
        <p:spPr/>
        <p:txBody>
          <a:bodyPr>
            <a:noAutofit/>
          </a:bodyPr>
          <a:lstStyle/>
          <a:p>
            <a:r>
              <a:rPr lang="en-US" sz="2200" dirty="0" smtClean="0"/>
              <a:t>Sensitivity, specificity, PPV, and NPV of the 2009 AHA ECG criteria for RVH</a:t>
            </a:r>
          </a:p>
          <a:p>
            <a:r>
              <a:rPr lang="en-US" sz="2200" dirty="0" smtClean="0"/>
              <a:t>Primary analysis:</a:t>
            </a:r>
          </a:p>
          <a:p>
            <a:pPr lvl="1"/>
            <a:r>
              <a:rPr lang="en-US" sz="2200" dirty="0" smtClean="0"/>
              <a:t>Subjects without LVH or reduced LV EF </a:t>
            </a:r>
          </a:p>
          <a:p>
            <a:pPr lvl="1"/>
            <a:r>
              <a:rPr lang="en-US" sz="2200" dirty="0"/>
              <a:t>S</a:t>
            </a:r>
            <a:r>
              <a:rPr lang="en-US" sz="2200" dirty="0" smtClean="0"/>
              <a:t>ensitivity analysis including those with abnormal LV</a:t>
            </a:r>
          </a:p>
          <a:p>
            <a:r>
              <a:rPr lang="en-US" sz="2200" dirty="0" smtClean="0"/>
              <a:t>Classification and regression tree (CART) analysis</a:t>
            </a:r>
          </a:p>
          <a:p>
            <a:r>
              <a:rPr lang="en-US" sz="2200" dirty="0" smtClean="0"/>
              <a:t>Receiver operating characteristic curves</a:t>
            </a:r>
          </a:p>
          <a:p>
            <a:r>
              <a:rPr lang="en-US" sz="2200" dirty="0" err="1" smtClean="0"/>
              <a:t>Allometric</a:t>
            </a:r>
            <a:r>
              <a:rPr lang="en-US" sz="2200" dirty="0" smtClean="0"/>
              <a:t> Equations used for % predicted RV mass*:</a:t>
            </a:r>
          </a:p>
          <a:p>
            <a:pPr lvl="1">
              <a:lnSpc>
                <a:spcPts val="1900"/>
              </a:lnSpc>
            </a:pPr>
            <a:r>
              <a:rPr lang="en-US" sz="2000" dirty="0" smtClean="0"/>
              <a:t>Men: RV mass / (10.59∙ Age</a:t>
            </a:r>
            <a:r>
              <a:rPr lang="en-US" sz="2000" baseline="30000" dirty="0" smtClean="0"/>
              <a:t>-0.320</a:t>
            </a:r>
            <a:r>
              <a:rPr lang="en-US" sz="2000" dirty="0" smtClean="0"/>
              <a:t>Ht</a:t>
            </a:r>
            <a:r>
              <a:rPr lang="en-US" sz="2000" baseline="30000" dirty="0" smtClean="0"/>
              <a:t>1.135</a:t>
            </a:r>
            <a:r>
              <a:rPr lang="en-US" sz="2000" dirty="0" smtClean="0"/>
              <a:t>Wt</a:t>
            </a:r>
            <a:r>
              <a:rPr lang="en-US" sz="2000" baseline="30000" dirty="0" smtClean="0"/>
              <a:t>0.315</a:t>
            </a:r>
            <a:r>
              <a:rPr lang="en-US" sz="2000" dirty="0" smtClean="0"/>
              <a:t>)</a:t>
            </a:r>
          </a:p>
          <a:p>
            <a:pPr lvl="1">
              <a:lnSpc>
                <a:spcPts val="1900"/>
              </a:lnSpc>
            </a:pPr>
            <a:r>
              <a:rPr lang="en-US" sz="2000" dirty="0" smtClean="0"/>
              <a:t>Women: RV mass / (11.25∙ Age</a:t>
            </a:r>
            <a:r>
              <a:rPr lang="en-US" sz="2000" baseline="30000" dirty="0" smtClean="0"/>
              <a:t>-0.320</a:t>
            </a:r>
            <a:r>
              <a:rPr lang="en-US" sz="2000" dirty="0" smtClean="0"/>
              <a:t>Ht</a:t>
            </a:r>
            <a:r>
              <a:rPr lang="en-US" sz="2000" baseline="30000" dirty="0" smtClean="0"/>
              <a:t>1.135</a:t>
            </a:r>
            <a:r>
              <a:rPr lang="en-US" sz="2000" dirty="0" smtClean="0"/>
              <a:t>Wt</a:t>
            </a:r>
            <a:r>
              <a:rPr lang="en-US" sz="2000" baseline="30000" dirty="0" smtClean="0"/>
              <a:t>0.315</a:t>
            </a:r>
            <a:r>
              <a:rPr lang="en-US" sz="2000" dirty="0" smtClean="0"/>
              <a:t>)</a:t>
            </a:r>
          </a:p>
          <a:p>
            <a:pPr lvl="1">
              <a:lnSpc>
                <a:spcPts val="1900"/>
              </a:lnSpc>
            </a:pPr>
            <a:r>
              <a:rPr lang="en-US" sz="2000" dirty="0" smtClean="0"/>
              <a:t>RVH: RV mass &gt; 126% predicted (95%-ile)</a:t>
            </a:r>
          </a:p>
          <a:p>
            <a:pPr lvl="1">
              <a:lnSpc>
                <a:spcPts val="1900"/>
              </a:lnSpc>
            </a:pPr>
            <a:r>
              <a:rPr lang="en-US" sz="2000" dirty="0" smtClean="0"/>
              <a:t>Secondary analyses with RVH defined as RV mass &gt; 99%-ile.</a:t>
            </a:r>
          </a:p>
          <a:p>
            <a:endParaRPr lang="en-US" dirty="0"/>
          </a:p>
        </p:txBody>
      </p:sp>
      <p:pic>
        <p:nvPicPr>
          <p:cNvPr id="4" name="Picture 3" descr="Screen Shot 2013-09-05 at 9.35.47 PM.png"/>
          <p:cNvPicPr>
            <a:picLocks noChangeAspect="1"/>
          </p:cNvPicPr>
          <p:nvPr/>
        </p:nvPicPr>
        <p:blipFill>
          <a:blip r:embed="rId3"/>
          <a:stretch>
            <a:fillRect/>
          </a:stretch>
        </p:blipFill>
        <p:spPr>
          <a:xfrm>
            <a:off x="0" y="0"/>
            <a:ext cx="1866900" cy="1092200"/>
          </a:xfrm>
          <a:prstGeom prst="rect">
            <a:avLst/>
          </a:prstGeom>
        </p:spPr>
      </p:pic>
      <p:sp>
        <p:nvSpPr>
          <p:cNvPr id="5" name="TextBox 4"/>
          <p:cNvSpPr txBox="1"/>
          <p:nvPr/>
        </p:nvSpPr>
        <p:spPr>
          <a:xfrm>
            <a:off x="2641600" y="6426200"/>
            <a:ext cx="6515100" cy="461665"/>
          </a:xfrm>
          <a:prstGeom prst="rect">
            <a:avLst/>
          </a:prstGeom>
          <a:noFill/>
        </p:spPr>
        <p:txBody>
          <a:bodyPr wrap="square" rtlCol="0">
            <a:spAutoFit/>
          </a:bodyPr>
          <a:lstStyle/>
          <a:p>
            <a:r>
              <a:rPr lang="en-US" sz="1200" dirty="0" smtClean="0"/>
              <a:t>*</a:t>
            </a:r>
            <a:r>
              <a:rPr lang="en-US" sz="1200" dirty="0" err="1" smtClean="0"/>
              <a:t>Kawut</a:t>
            </a:r>
            <a:r>
              <a:rPr lang="en-US" sz="1200" dirty="0" smtClean="0"/>
              <a:t> SM, Lima JA, Barr RG, et al. Sex and race differences in right ventricular structure and function: the multi-ethnic study of atherosclerosis-right ventricle study. Circulation 2011. </a:t>
            </a:r>
            <a:endParaRPr lang="en-US" sz="1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903412" y="-942962"/>
            <a:ext cx="5337173" cy="5414"/>
            <a:chOff x="2715" y="4184"/>
            <a:chExt cx="8404" cy="5414"/>
          </a:xfrm>
        </p:grpSpPr>
        <p:sp>
          <p:nvSpPr>
            <p:cNvPr id="10" name="AutoShape 4"/>
            <p:cNvSpPr>
              <a:spLocks noChangeShapeType="1"/>
            </p:cNvSpPr>
            <p:nvPr/>
          </p:nvSpPr>
          <p:spPr bwMode="auto">
            <a:xfrm>
              <a:off x="5460" y="8569"/>
              <a:ext cx="1380" cy="0"/>
            </a:xfrm>
            <a:prstGeom prst="straightConnector1">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p>
          </p:txBody>
        </p:sp>
        <p:sp>
          <p:nvSpPr>
            <p:cNvPr id="11" name="AutoShape 5"/>
            <p:cNvSpPr>
              <a:spLocks noChangeShapeType="1"/>
            </p:cNvSpPr>
            <p:nvPr/>
          </p:nvSpPr>
          <p:spPr bwMode="auto">
            <a:xfrm flipH="1">
              <a:off x="6825" y="7117"/>
              <a:ext cx="1290" cy="1"/>
            </a:xfrm>
            <a:prstGeom prst="straightConnector1">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p>
          </p:txBody>
        </p:sp>
        <p:sp>
          <p:nvSpPr>
            <p:cNvPr id="12" name="AutoShape 7"/>
            <p:cNvSpPr>
              <a:spLocks noChangeArrowheads="1"/>
            </p:cNvSpPr>
            <p:nvPr/>
          </p:nvSpPr>
          <p:spPr bwMode="auto">
            <a:xfrm>
              <a:off x="5670" y="4867"/>
              <a:ext cx="2304" cy="4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Cambria" charset="0"/>
                  <a:ea typeface="Times New Roman" charset="0"/>
                </a:rPr>
                <a:t>5098 had MRIs</a:t>
              </a:r>
              <a:endParaRPr kumimoji="0" lang="en-US" sz="1000" b="0" i="0" u="none" strike="noStrike" cap="none" normalizeH="0" baseline="0" dirty="0">
                <a:ln>
                  <a:noFill/>
                </a:ln>
                <a:solidFill>
                  <a:schemeClr val="tx1"/>
                </a:solidFill>
                <a:effectLst/>
                <a:latin typeface="Times New Roman" charset="0"/>
                <a:ea typeface="Times New Roman" charset="0"/>
              </a:endParaRPr>
            </a:p>
          </p:txBody>
        </p:sp>
        <p:sp>
          <p:nvSpPr>
            <p:cNvPr id="13" name="AutoShape 8"/>
            <p:cNvSpPr>
              <a:spLocks noChangeArrowheads="1"/>
            </p:cNvSpPr>
            <p:nvPr/>
          </p:nvSpPr>
          <p:spPr bwMode="auto">
            <a:xfrm>
              <a:off x="5040" y="4184"/>
              <a:ext cx="3555" cy="4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Cambria" charset="0"/>
                  <a:ea typeface="Times New Roman" charset="0"/>
                </a:rPr>
                <a:t>6814 MESA Baseline Exam</a:t>
              </a:r>
            </a:p>
          </p:txBody>
        </p:sp>
        <p:sp>
          <p:nvSpPr>
            <p:cNvPr id="14" name="AutoShape 9"/>
            <p:cNvSpPr>
              <a:spLocks noChangeArrowheads="1"/>
            </p:cNvSpPr>
            <p:nvPr/>
          </p:nvSpPr>
          <p:spPr bwMode="auto">
            <a:xfrm>
              <a:off x="5280" y="7583"/>
              <a:ext cx="3075" cy="4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Cambria" charset="0"/>
                  <a:ea typeface="Times New Roman" charset="0"/>
                </a:rPr>
                <a:t>4204 MRIs interpretable for RV</a:t>
              </a:r>
              <a:endParaRPr kumimoji="0" lang="en-US" sz="1000" b="0" i="0" u="none" strike="noStrike" cap="none" normalizeH="0" baseline="0" dirty="0">
                <a:ln>
                  <a:noFill/>
                </a:ln>
                <a:solidFill>
                  <a:schemeClr val="tx1"/>
                </a:solidFill>
                <a:effectLst/>
                <a:latin typeface="Times New Roman" charset="0"/>
                <a:ea typeface="Times New Roman" charset="0"/>
              </a:endParaRPr>
            </a:p>
          </p:txBody>
        </p:sp>
        <p:sp>
          <p:nvSpPr>
            <p:cNvPr id="15" name="AutoShape 10"/>
            <p:cNvSpPr>
              <a:spLocks noChangeArrowheads="1"/>
            </p:cNvSpPr>
            <p:nvPr/>
          </p:nvSpPr>
          <p:spPr bwMode="auto">
            <a:xfrm>
              <a:off x="2715" y="8249"/>
              <a:ext cx="2820" cy="677"/>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Cambria" charset="0"/>
                  <a:ea typeface="Times New Roman" charset="0"/>
                </a:rPr>
                <a:t>35 excluded </a:t>
              </a:r>
              <a:r>
                <a:rPr lang="en-US" sz="1000" dirty="0" smtClean="0">
                  <a:latin typeface="Cambria" charset="0"/>
                  <a:ea typeface="Times New Roman" charset="0"/>
                </a:rPr>
                <a:t>for lack of ECG data</a:t>
              </a:r>
              <a:endParaRPr kumimoji="0" lang="en-US" sz="1000" b="0" i="0" u="none" strike="noStrike" cap="none" normalizeH="0" baseline="0" dirty="0" smtClean="0">
                <a:ln>
                  <a:noFill/>
                </a:ln>
                <a:solidFill>
                  <a:schemeClr val="tx1"/>
                </a:solidFill>
                <a:effectLst/>
                <a:latin typeface="Cambria" charset="0"/>
                <a:ea typeface="Times New Roman"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charset="0"/>
                <a:ea typeface="Times New Roman" charset="0"/>
              </a:endParaRPr>
            </a:p>
          </p:txBody>
        </p:sp>
        <p:sp>
          <p:nvSpPr>
            <p:cNvPr id="16" name="AutoShape 11"/>
            <p:cNvSpPr>
              <a:spLocks noChangeArrowheads="1"/>
            </p:cNvSpPr>
            <p:nvPr/>
          </p:nvSpPr>
          <p:spPr bwMode="auto">
            <a:xfrm>
              <a:off x="5715" y="9163"/>
              <a:ext cx="2220" cy="43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000" dirty="0" smtClean="0">
                  <a:latin typeface="Cambria" charset="0"/>
                  <a:ea typeface="Times New Roman" charset="0"/>
                </a:rPr>
                <a:t>4169</a:t>
              </a:r>
              <a:r>
                <a:rPr kumimoji="0" lang="en-US" sz="1000" b="0" i="0" u="none" strike="noStrike" cap="none" normalizeH="0" baseline="0" dirty="0" smtClean="0">
                  <a:ln>
                    <a:noFill/>
                  </a:ln>
                  <a:solidFill>
                    <a:schemeClr val="tx1"/>
                  </a:solidFill>
                  <a:effectLst/>
                  <a:latin typeface="Cambria" charset="0"/>
                  <a:ea typeface="Times New Roman" charset="0"/>
                </a:rPr>
                <a:t> </a:t>
              </a:r>
              <a:r>
                <a:rPr kumimoji="0" lang="en-US" sz="1000" b="0" i="0" u="none" strike="noStrike" cap="none" normalizeH="0" baseline="0" dirty="0">
                  <a:ln>
                    <a:noFill/>
                  </a:ln>
                  <a:solidFill>
                    <a:schemeClr val="tx1"/>
                  </a:solidFill>
                  <a:effectLst/>
                  <a:latin typeface="Cambria" charset="0"/>
                  <a:ea typeface="Times New Roman" charset="0"/>
                </a:rPr>
                <a:t>in study sample</a:t>
              </a:r>
              <a:endParaRPr kumimoji="0" lang="en-US" sz="1000" b="0" i="0" u="none" strike="noStrike" cap="none" normalizeH="0" baseline="0" dirty="0">
                <a:ln>
                  <a:noFill/>
                </a:ln>
                <a:solidFill>
                  <a:schemeClr val="tx1"/>
                </a:solidFill>
                <a:effectLst/>
                <a:latin typeface="Times New Roman" charset="0"/>
                <a:ea typeface="Times New Roman" charset="0"/>
              </a:endParaRPr>
            </a:p>
          </p:txBody>
        </p:sp>
        <p:sp>
          <p:nvSpPr>
            <p:cNvPr id="17" name="AutoShape 12"/>
            <p:cNvSpPr>
              <a:spLocks noChangeArrowheads="1"/>
            </p:cNvSpPr>
            <p:nvPr/>
          </p:nvSpPr>
          <p:spPr bwMode="auto">
            <a:xfrm>
              <a:off x="5265" y="5549"/>
              <a:ext cx="3105" cy="4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Cambria" charset="0"/>
                  <a:ea typeface="Times New Roman" charset="0"/>
                </a:rPr>
                <a:t>5004 MRIs interpretable for LV</a:t>
              </a:r>
              <a:endParaRPr kumimoji="0" lang="en-US" sz="1000" b="0" i="0" u="none" strike="noStrike" cap="none" normalizeH="0" baseline="0">
                <a:ln>
                  <a:noFill/>
                </a:ln>
                <a:solidFill>
                  <a:schemeClr val="tx1"/>
                </a:solidFill>
                <a:effectLst/>
                <a:latin typeface="Times New Roman" charset="0"/>
                <a:ea typeface="Times New Roman" charset="0"/>
              </a:endParaRPr>
            </a:p>
          </p:txBody>
        </p:sp>
        <p:sp>
          <p:nvSpPr>
            <p:cNvPr id="18" name="AutoShape 13"/>
            <p:cNvSpPr>
              <a:spLocks noChangeArrowheads="1"/>
            </p:cNvSpPr>
            <p:nvPr/>
          </p:nvSpPr>
          <p:spPr bwMode="auto">
            <a:xfrm>
              <a:off x="5085" y="6234"/>
              <a:ext cx="3465" cy="4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Cambria" charset="0"/>
                  <a:ea typeface="Times New Roman" charset="0"/>
                </a:rPr>
                <a:t>4634 MRIs reviewed for RV</a:t>
              </a:r>
              <a:endParaRPr kumimoji="0" lang="en-US" sz="1000" b="0" i="0" u="none" strike="noStrike" cap="none" normalizeH="0" baseline="0">
                <a:ln>
                  <a:noFill/>
                </a:ln>
                <a:solidFill>
                  <a:schemeClr val="tx1"/>
                </a:solidFill>
                <a:effectLst/>
                <a:latin typeface="Times New Roman" charset="0"/>
                <a:ea typeface="Times New Roman" charset="0"/>
              </a:endParaRPr>
            </a:p>
          </p:txBody>
        </p:sp>
        <p:sp>
          <p:nvSpPr>
            <p:cNvPr id="19" name="AutoShape 14"/>
            <p:cNvSpPr>
              <a:spLocks noChangeArrowheads="1"/>
            </p:cNvSpPr>
            <p:nvPr/>
          </p:nvSpPr>
          <p:spPr bwMode="auto">
            <a:xfrm>
              <a:off x="7710" y="6811"/>
              <a:ext cx="3409" cy="6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Cambria" charset="0"/>
                  <a:ea typeface="Times New Roman" charset="0"/>
                </a:rPr>
                <a:t>430 MRIs unavailable or </a:t>
              </a:r>
              <a:r>
                <a:rPr kumimoji="0" lang="en-US" sz="1000" b="0" i="0" u="none" strike="noStrike" cap="none" normalizeH="0" baseline="0" dirty="0" err="1">
                  <a:ln>
                    <a:noFill/>
                  </a:ln>
                  <a:solidFill>
                    <a:schemeClr val="tx1"/>
                  </a:solidFill>
                  <a:effectLst/>
                  <a:latin typeface="Cambria" charset="0"/>
                  <a:ea typeface="Times New Roman" charset="0"/>
                </a:rPr>
                <a:t>uninterpretable</a:t>
              </a:r>
              <a:r>
                <a:rPr kumimoji="0" lang="en-US" sz="1000" b="0" i="0" u="none" strike="noStrike" cap="none" normalizeH="0" baseline="0" dirty="0">
                  <a:ln>
                    <a:noFill/>
                  </a:ln>
                  <a:solidFill>
                    <a:schemeClr val="tx1"/>
                  </a:solidFill>
                  <a:effectLst/>
                  <a:latin typeface="Cambria" charset="0"/>
                  <a:ea typeface="Times New Roman" charset="0"/>
                </a:rPr>
                <a:t> for RV</a:t>
              </a:r>
              <a:endParaRPr kumimoji="0" lang="en-US" sz="1000" b="0" i="0" u="none" strike="noStrike" cap="none" normalizeH="0" baseline="0" dirty="0">
                <a:ln>
                  <a:noFill/>
                </a:ln>
                <a:solidFill>
                  <a:schemeClr val="tx1"/>
                </a:solidFill>
                <a:effectLst/>
                <a:latin typeface="Times New Roman" charset="0"/>
                <a:ea typeface="Times New Roman" charset="0"/>
              </a:endParaRPr>
            </a:p>
          </p:txBody>
        </p:sp>
      </p:grpSp>
      <p:sp>
        <p:nvSpPr>
          <p:cNvPr id="52" name="Rounded Rectangle 51"/>
          <p:cNvSpPr/>
          <p:nvPr/>
        </p:nvSpPr>
        <p:spPr>
          <a:xfrm>
            <a:off x="2923718" y="92023"/>
            <a:ext cx="2294788" cy="32128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smtClean="0">
                <a:latin typeface="Times"/>
                <a:cs typeface="Times"/>
              </a:rPr>
              <a:t>6,814 MESA Baseline Exam</a:t>
            </a:r>
            <a:endParaRPr lang="en-US" sz="1200" b="1" dirty="0">
              <a:latin typeface="Times"/>
              <a:cs typeface="Times"/>
            </a:endParaRPr>
          </a:p>
        </p:txBody>
      </p:sp>
      <p:sp>
        <p:nvSpPr>
          <p:cNvPr id="69" name="Rounded Rectangle 68"/>
          <p:cNvSpPr/>
          <p:nvPr/>
        </p:nvSpPr>
        <p:spPr>
          <a:xfrm>
            <a:off x="2923718" y="555470"/>
            <a:ext cx="2294788" cy="34452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a:solidFill>
                  <a:schemeClr val="dk1"/>
                </a:solidFill>
                <a:latin typeface="Times"/>
                <a:cs typeface="Times"/>
              </a:rPr>
              <a:t>5,098 had </a:t>
            </a:r>
            <a:r>
              <a:rPr lang="en-US" sz="1200" b="1" dirty="0" smtClean="0">
                <a:solidFill>
                  <a:schemeClr val="dk1"/>
                </a:solidFill>
                <a:latin typeface="Times"/>
                <a:cs typeface="Times"/>
              </a:rPr>
              <a:t>MRIs (75%)</a:t>
            </a:r>
            <a:endParaRPr lang="en-US" sz="1200" b="1" dirty="0">
              <a:solidFill>
                <a:schemeClr val="dk1"/>
              </a:solidFill>
              <a:latin typeface="Times"/>
              <a:cs typeface="Times"/>
            </a:endParaRPr>
          </a:p>
        </p:txBody>
      </p:sp>
      <p:sp>
        <p:nvSpPr>
          <p:cNvPr id="70" name="Rounded Rectangle 69"/>
          <p:cNvSpPr/>
          <p:nvPr/>
        </p:nvSpPr>
        <p:spPr>
          <a:xfrm>
            <a:off x="2923717" y="1015345"/>
            <a:ext cx="2294789" cy="38491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a:solidFill>
                  <a:schemeClr val="dk1"/>
                </a:solidFill>
                <a:latin typeface="Times"/>
                <a:cs typeface="Times"/>
              </a:rPr>
              <a:t>5,004 </a:t>
            </a:r>
            <a:r>
              <a:rPr lang="en-US" sz="1200" b="1" dirty="0" smtClean="0">
                <a:solidFill>
                  <a:schemeClr val="dk1"/>
                </a:solidFill>
                <a:latin typeface="Times"/>
                <a:cs typeface="Times"/>
              </a:rPr>
              <a:t>MRIs </a:t>
            </a:r>
            <a:r>
              <a:rPr lang="en-US" sz="1200" b="1" dirty="0">
                <a:solidFill>
                  <a:schemeClr val="dk1"/>
                </a:solidFill>
                <a:latin typeface="Times"/>
                <a:cs typeface="Times"/>
              </a:rPr>
              <a:t>interpretable for </a:t>
            </a:r>
            <a:r>
              <a:rPr lang="en-US" sz="1200" b="1" dirty="0" smtClean="0">
                <a:solidFill>
                  <a:schemeClr val="dk1"/>
                </a:solidFill>
                <a:latin typeface="Times"/>
                <a:cs typeface="Times"/>
              </a:rPr>
              <a:t>LV (73%)</a:t>
            </a:r>
            <a:endParaRPr lang="en-US" sz="1200" b="1" dirty="0">
              <a:solidFill>
                <a:schemeClr val="dk1"/>
              </a:solidFill>
              <a:latin typeface="Times"/>
              <a:cs typeface="Times"/>
            </a:endParaRPr>
          </a:p>
        </p:txBody>
      </p:sp>
      <p:sp>
        <p:nvSpPr>
          <p:cNvPr id="71" name="Rounded Rectangle 70"/>
          <p:cNvSpPr/>
          <p:nvPr/>
        </p:nvSpPr>
        <p:spPr>
          <a:xfrm>
            <a:off x="2923717" y="2035667"/>
            <a:ext cx="2294788" cy="38649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smtClean="0">
                <a:solidFill>
                  <a:schemeClr val="dk1"/>
                </a:solidFill>
                <a:latin typeface="Times"/>
                <a:cs typeface="Times"/>
              </a:rPr>
              <a:t>4,484 MRIs </a:t>
            </a:r>
            <a:r>
              <a:rPr lang="en-US" sz="1200" b="1" dirty="0" smtClean="0">
                <a:latin typeface="Times"/>
                <a:cs typeface="Times"/>
              </a:rPr>
              <a:t>attempted to be read (66</a:t>
            </a:r>
            <a:r>
              <a:rPr lang="en-US" sz="1200" b="1" dirty="0" smtClean="0">
                <a:solidFill>
                  <a:schemeClr val="dk1"/>
                </a:solidFill>
                <a:latin typeface="Times"/>
                <a:cs typeface="Times"/>
              </a:rPr>
              <a:t>%)</a:t>
            </a:r>
            <a:endParaRPr lang="en-US" sz="1200" b="1" dirty="0">
              <a:solidFill>
                <a:schemeClr val="dk1"/>
              </a:solidFill>
              <a:latin typeface="Times"/>
              <a:cs typeface="Times"/>
            </a:endParaRPr>
          </a:p>
        </p:txBody>
      </p:sp>
      <p:sp>
        <p:nvSpPr>
          <p:cNvPr id="72" name="Rounded Rectangle 71"/>
          <p:cNvSpPr/>
          <p:nvPr/>
        </p:nvSpPr>
        <p:spPr>
          <a:xfrm>
            <a:off x="4660363" y="2517377"/>
            <a:ext cx="2161643" cy="47547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smtClean="0">
                <a:latin typeface="Times"/>
                <a:cs typeface="Times"/>
              </a:rPr>
              <a:t>280</a:t>
            </a:r>
            <a:r>
              <a:rPr lang="en-US" sz="1200" b="1" dirty="0" smtClean="0">
                <a:solidFill>
                  <a:schemeClr val="dk1"/>
                </a:solidFill>
                <a:latin typeface="Times"/>
                <a:cs typeface="Times"/>
              </a:rPr>
              <a:t> </a:t>
            </a:r>
            <a:r>
              <a:rPr lang="en-US" sz="1200" b="1" dirty="0">
                <a:solidFill>
                  <a:schemeClr val="dk1"/>
                </a:solidFill>
                <a:latin typeface="Times"/>
                <a:cs typeface="Times"/>
              </a:rPr>
              <a:t>MRIs unavailable or </a:t>
            </a:r>
            <a:r>
              <a:rPr lang="en-US" sz="1200" b="1" dirty="0" err="1">
                <a:solidFill>
                  <a:schemeClr val="dk1"/>
                </a:solidFill>
                <a:latin typeface="Times"/>
                <a:cs typeface="Times"/>
              </a:rPr>
              <a:t>uninterpretable</a:t>
            </a:r>
            <a:r>
              <a:rPr lang="en-US" sz="1200" b="1" dirty="0">
                <a:solidFill>
                  <a:schemeClr val="dk1"/>
                </a:solidFill>
                <a:latin typeface="Times"/>
                <a:cs typeface="Times"/>
              </a:rPr>
              <a:t> for </a:t>
            </a:r>
            <a:r>
              <a:rPr lang="en-US" sz="1200" b="1" dirty="0" smtClean="0">
                <a:solidFill>
                  <a:schemeClr val="dk1"/>
                </a:solidFill>
                <a:latin typeface="Times"/>
                <a:cs typeface="Times"/>
              </a:rPr>
              <a:t>RV (4%)</a:t>
            </a:r>
            <a:endParaRPr lang="en-US" sz="1200" b="1" dirty="0">
              <a:solidFill>
                <a:schemeClr val="dk1"/>
              </a:solidFill>
              <a:latin typeface="Times"/>
              <a:cs typeface="Times"/>
            </a:endParaRPr>
          </a:p>
        </p:txBody>
      </p:sp>
      <p:sp>
        <p:nvSpPr>
          <p:cNvPr id="73" name="Rounded Rectangle 72"/>
          <p:cNvSpPr/>
          <p:nvPr/>
        </p:nvSpPr>
        <p:spPr>
          <a:xfrm>
            <a:off x="2923717" y="3063481"/>
            <a:ext cx="2294788" cy="368091"/>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a:solidFill>
                  <a:schemeClr val="dk1"/>
                </a:solidFill>
                <a:latin typeface="Times"/>
                <a:cs typeface="Times"/>
              </a:rPr>
              <a:t>4,204 MRIs interpretable for </a:t>
            </a:r>
            <a:r>
              <a:rPr lang="en-US" sz="1200" b="1" dirty="0" smtClean="0">
                <a:solidFill>
                  <a:schemeClr val="dk1"/>
                </a:solidFill>
                <a:latin typeface="Times"/>
                <a:cs typeface="Times"/>
              </a:rPr>
              <a:t>RV (62%)</a:t>
            </a:r>
            <a:endParaRPr lang="en-US" sz="1200" b="1" dirty="0">
              <a:solidFill>
                <a:schemeClr val="dk1"/>
              </a:solidFill>
              <a:latin typeface="Times"/>
              <a:cs typeface="Times"/>
            </a:endParaRPr>
          </a:p>
        </p:txBody>
      </p:sp>
      <p:sp>
        <p:nvSpPr>
          <p:cNvPr id="74" name="Rounded Rectangle 73"/>
          <p:cNvSpPr/>
          <p:nvPr/>
        </p:nvSpPr>
        <p:spPr>
          <a:xfrm>
            <a:off x="1137001" y="3503099"/>
            <a:ext cx="2088724" cy="368092"/>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a:solidFill>
                  <a:schemeClr val="dk1"/>
                </a:solidFill>
                <a:latin typeface="Times"/>
                <a:cs typeface="Times"/>
              </a:rPr>
              <a:t>35</a:t>
            </a:r>
            <a:r>
              <a:rPr lang="en-US" sz="1200" b="1" dirty="0" smtClean="0">
                <a:solidFill>
                  <a:schemeClr val="dk1"/>
                </a:solidFill>
                <a:latin typeface="Times"/>
                <a:cs typeface="Times"/>
              </a:rPr>
              <a:t> with missing </a:t>
            </a:r>
            <a:r>
              <a:rPr lang="en-US" sz="1200" b="1" dirty="0">
                <a:solidFill>
                  <a:schemeClr val="dk1"/>
                </a:solidFill>
                <a:latin typeface="Times"/>
                <a:cs typeface="Times"/>
              </a:rPr>
              <a:t>ECG </a:t>
            </a:r>
            <a:r>
              <a:rPr lang="en-US" sz="1200" b="1" dirty="0" smtClean="0">
                <a:solidFill>
                  <a:schemeClr val="dk1"/>
                </a:solidFill>
                <a:latin typeface="Times"/>
                <a:cs typeface="Times"/>
              </a:rPr>
              <a:t>data (&lt;1%)</a:t>
            </a:r>
            <a:endParaRPr lang="en-US" sz="1200" b="1" dirty="0">
              <a:solidFill>
                <a:schemeClr val="dk1"/>
              </a:solidFill>
              <a:latin typeface="Times"/>
              <a:cs typeface="Times"/>
            </a:endParaRPr>
          </a:p>
        </p:txBody>
      </p:sp>
      <p:sp>
        <p:nvSpPr>
          <p:cNvPr id="75" name="Rounded Rectangle 74"/>
          <p:cNvSpPr/>
          <p:nvPr/>
        </p:nvSpPr>
        <p:spPr>
          <a:xfrm>
            <a:off x="2923717" y="3960866"/>
            <a:ext cx="2294788" cy="368092"/>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a:solidFill>
                  <a:schemeClr val="dk1"/>
                </a:solidFill>
                <a:latin typeface="Times"/>
                <a:cs typeface="Times"/>
              </a:rPr>
              <a:t>4,169</a:t>
            </a:r>
            <a:r>
              <a:rPr lang="en-US" sz="1200" b="1" dirty="0" smtClean="0">
                <a:solidFill>
                  <a:schemeClr val="dk1"/>
                </a:solidFill>
                <a:latin typeface="Times"/>
                <a:cs typeface="Times"/>
              </a:rPr>
              <a:t> </a:t>
            </a:r>
            <a:r>
              <a:rPr lang="en-US" sz="1200" b="1" dirty="0" smtClean="0">
                <a:latin typeface="Times"/>
                <a:cs typeface="Times"/>
              </a:rPr>
              <a:t>with RV and ECG data (61%)</a:t>
            </a:r>
            <a:endParaRPr lang="en-US" sz="1200" b="1" dirty="0">
              <a:solidFill>
                <a:schemeClr val="dk1"/>
              </a:solidFill>
              <a:latin typeface="Times"/>
              <a:cs typeface="Times"/>
            </a:endParaRPr>
          </a:p>
        </p:txBody>
      </p:sp>
      <p:sp>
        <p:nvSpPr>
          <p:cNvPr id="76" name="Rounded Rectangle 75"/>
          <p:cNvSpPr/>
          <p:nvPr/>
        </p:nvSpPr>
        <p:spPr>
          <a:xfrm>
            <a:off x="933450" y="6018291"/>
            <a:ext cx="2875188" cy="365557"/>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smtClean="0">
                <a:solidFill>
                  <a:schemeClr val="tx1"/>
                </a:solidFill>
                <a:latin typeface="Times"/>
                <a:cs typeface="Times"/>
              </a:rPr>
              <a:t>3,719 with normal LV (55%)</a:t>
            </a:r>
            <a:endParaRPr lang="en-US" sz="1200" b="1" dirty="0">
              <a:solidFill>
                <a:schemeClr val="tx1"/>
              </a:solidFill>
              <a:latin typeface="Times"/>
              <a:cs typeface="Times"/>
            </a:endParaRPr>
          </a:p>
        </p:txBody>
      </p:sp>
      <p:sp>
        <p:nvSpPr>
          <p:cNvPr id="77" name="Rounded Rectangle 76"/>
          <p:cNvSpPr/>
          <p:nvPr/>
        </p:nvSpPr>
        <p:spPr>
          <a:xfrm>
            <a:off x="4284921" y="6018291"/>
            <a:ext cx="2955664" cy="365557"/>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smtClean="0">
                <a:solidFill>
                  <a:schemeClr val="tx1"/>
                </a:solidFill>
                <a:latin typeface="Times"/>
                <a:cs typeface="Times"/>
              </a:rPr>
              <a:t>343 participants with LV hypertrophy or reduced LV ejection fraction (5%) </a:t>
            </a:r>
            <a:endParaRPr lang="en-US" sz="1200" b="1" dirty="0">
              <a:solidFill>
                <a:schemeClr val="tx1"/>
              </a:solidFill>
              <a:latin typeface="Times"/>
              <a:cs typeface="Times"/>
            </a:endParaRPr>
          </a:p>
        </p:txBody>
      </p:sp>
      <p:cxnSp>
        <p:nvCxnSpPr>
          <p:cNvPr id="96" name="Straight Connector 95"/>
          <p:cNvCxnSpPr>
            <a:stCxn id="70" idx="2"/>
            <a:endCxn id="71" idx="0"/>
          </p:cNvCxnSpPr>
          <p:nvPr/>
        </p:nvCxnSpPr>
        <p:spPr>
          <a:xfrm flipH="1">
            <a:off x="4071111" y="1400263"/>
            <a:ext cx="1" cy="635404"/>
          </a:xfrm>
          <a:prstGeom prst="line">
            <a:avLst/>
          </a:prstGeom>
          <a:ln w="254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4" name="Straight Connector 103"/>
          <p:cNvCxnSpPr>
            <a:stCxn id="70" idx="0"/>
            <a:endCxn id="69" idx="2"/>
          </p:cNvCxnSpPr>
          <p:nvPr/>
        </p:nvCxnSpPr>
        <p:spPr>
          <a:xfrm flipV="1">
            <a:off x="4071112" y="899993"/>
            <a:ext cx="0" cy="115352"/>
          </a:xfrm>
          <a:prstGeom prst="line">
            <a:avLst/>
          </a:prstGeom>
          <a:ln w="254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6" name="Straight Connector 105"/>
          <p:cNvCxnSpPr>
            <a:stCxn id="69" idx="0"/>
            <a:endCxn id="52" idx="2"/>
          </p:cNvCxnSpPr>
          <p:nvPr/>
        </p:nvCxnSpPr>
        <p:spPr>
          <a:xfrm rot="5400000" flipH="1" flipV="1">
            <a:off x="4000030" y="484388"/>
            <a:ext cx="142164" cy="1588"/>
          </a:xfrm>
          <a:prstGeom prst="line">
            <a:avLst/>
          </a:prstGeom>
          <a:ln w="254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8" name="Straight Connector 107"/>
          <p:cNvCxnSpPr>
            <a:stCxn id="71" idx="2"/>
            <a:endCxn id="73" idx="0"/>
          </p:cNvCxnSpPr>
          <p:nvPr/>
        </p:nvCxnSpPr>
        <p:spPr>
          <a:xfrm rot="5400000">
            <a:off x="3750452" y="2742821"/>
            <a:ext cx="641319" cy="1588"/>
          </a:xfrm>
          <a:prstGeom prst="line">
            <a:avLst/>
          </a:prstGeom>
          <a:ln w="254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10" name="Straight Connector 109"/>
          <p:cNvCxnSpPr>
            <a:stCxn id="73" idx="2"/>
            <a:endCxn id="75" idx="0"/>
          </p:cNvCxnSpPr>
          <p:nvPr/>
        </p:nvCxnSpPr>
        <p:spPr>
          <a:xfrm rot="5400000">
            <a:off x="3806464" y="3696219"/>
            <a:ext cx="529294" cy="1588"/>
          </a:xfrm>
          <a:prstGeom prst="line">
            <a:avLst/>
          </a:prstGeom>
          <a:ln w="254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p:nvCxnSpPr>
        <p:spPr>
          <a:xfrm>
            <a:off x="4075170" y="2750049"/>
            <a:ext cx="599659" cy="1588"/>
          </a:xfrm>
          <a:prstGeom prst="line">
            <a:avLst/>
          </a:prstGeom>
          <a:ln w="254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15" name="Straight Connector 114"/>
          <p:cNvCxnSpPr>
            <a:endCxn id="74" idx="3"/>
          </p:cNvCxnSpPr>
          <p:nvPr/>
        </p:nvCxnSpPr>
        <p:spPr>
          <a:xfrm rot="10800000">
            <a:off x="3225725" y="3687146"/>
            <a:ext cx="834980" cy="17"/>
          </a:xfrm>
          <a:prstGeom prst="line">
            <a:avLst/>
          </a:prstGeom>
          <a:ln w="254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5" name="Rounded Rectangle 44"/>
          <p:cNvSpPr/>
          <p:nvPr/>
        </p:nvSpPr>
        <p:spPr>
          <a:xfrm>
            <a:off x="2923718" y="1520940"/>
            <a:ext cx="2294788" cy="34452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smtClean="0">
                <a:latin typeface="Times"/>
                <a:cs typeface="Times"/>
              </a:rPr>
              <a:t>4,634 MRIs selected</a:t>
            </a:r>
            <a:r>
              <a:rPr lang="en-US" sz="1200" b="1" dirty="0" smtClean="0">
                <a:solidFill>
                  <a:schemeClr val="dk1"/>
                </a:solidFill>
                <a:latin typeface="Times"/>
                <a:cs typeface="Times"/>
              </a:rPr>
              <a:t> (68%)</a:t>
            </a:r>
            <a:endParaRPr lang="en-US" sz="1200" b="1" dirty="0">
              <a:solidFill>
                <a:schemeClr val="dk1"/>
              </a:solidFill>
              <a:latin typeface="Times"/>
              <a:cs typeface="Times"/>
            </a:endParaRPr>
          </a:p>
        </p:txBody>
      </p:sp>
      <p:sp>
        <p:nvSpPr>
          <p:cNvPr id="49" name="Rounded Rectangle 48"/>
          <p:cNvSpPr/>
          <p:nvPr/>
        </p:nvSpPr>
        <p:spPr>
          <a:xfrm>
            <a:off x="5332819" y="4223218"/>
            <a:ext cx="3375246" cy="1128237"/>
          </a:xfrm>
          <a:prstGeom prst="roundRect">
            <a:avLst>
              <a:gd name="adj" fmla="val 1343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smtClean="0">
                <a:latin typeface="Times"/>
                <a:cs typeface="Times"/>
              </a:rPr>
              <a:t>107 with ECG exclusion criteria (2%):</a:t>
            </a:r>
          </a:p>
          <a:p>
            <a:pPr algn="ctr"/>
            <a:r>
              <a:rPr lang="en-US" sz="1200" b="1" dirty="0" smtClean="0">
                <a:latin typeface="Times"/>
                <a:cs typeface="Times"/>
              </a:rPr>
              <a:t>93 – </a:t>
            </a:r>
            <a:r>
              <a:rPr lang="en-US" sz="1200" b="1" dirty="0" err="1" smtClean="0">
                <a:latin typeface="Times"/>
                <a:cs typeface="Times"/>
              </a:rPr>
              <a:t>interventricular</a:t>
            </a:r>
            <a:r>
              <a:rPr lang="en-US" sz="1200" b="1" dirty="0" smtClean="0">
                <a:latin typeface="Times"/>
                <a:cs typeface="Times"/>
              </a:rPr>
              <a:t> conduction delay (1%)</a:t>
            </a:r>
          </a:p>
          <a:p>
            <a:pPr algn="ctr"/>
            <a:r>
              <a:rPr lang="en-US" sz="1200" b="1" dirty="0" smtClean="0">
                <a:solidFill>
                  <a:schemeClr val="dk1"/>
                </a:solidFill>
                <a:latin typeface="Times"/>
                <a:cs typeface="Times"/>
              </a:rPr>
              <a:t>11 – left bundle branch block (&lt;1%)</a:t>
            </a:r>
          </a:p>
          <a:p>
            <a:pPr algn="ctr"/>
            <a:r>
              <a:rPr lang="en-US" sz="1200" b="1" dirty="0" smtClean="0">
                <a:latin typeface="Times"/>
                <a:cs typeface="Times"/>
              </a:rPr>
              <a:t>1 – Wolff-Parkinson-White (&lt;1%)</a:t>
            </a:r>
          </a:p>
          <a:p>
            <a:pPr algn="ctr"/>
            <a:r>
              <a:rPr lang="en-US" sz="1200" b="1" dirty="0" smtClean="0">
                <a:solidFill>
                  <a:schemeClr val="dk1"/>
                </a:solidFill>
                <a:latin typeface="Times"/>
                <a:cs typeface="Times"/>
              </a:rPr>
              <a:t>1 – Advanced AV block (&lt;1%)</a:t>
            </a:r>
          </a:p>
          <a:p>
            <a:pPr algn="ctr"/>
            <a:r>
              <a:rPr lang="en-US" sz="1200" b="1" dirty="0" smtClean="0">
                <a:latin typeface="Times"/>
                <a:cs typeface="Times"/>
              </a:rPr>
              <a:t>32 – Poor quality (&lt;1%)</a:t>
            </a:r>
            <a:endParaRPr lang="en-US" sz="1200" b="1" dirty="0">
              <a:solidFill>
                <a:schemeClr val="dk1"/>
              </a:solidFill>
              <a:latin typeface="Times"/>
              <a:cs typeface="Times"/>
            </a:endParaRPr>
          </a:p>
        </p:txBody>
      </p:sp>
      <p:sp>
        <p:nvSpPr>
          <p:cNvPr id="56" name="Rounded Rectangle 55"/>
          <p:cNvSpPr/>
          <p:nvPr/>
        </p:nvSpPr>
        <p:spPr>
          <a:xfrm>
            <a:off x="2923717" y="5243610"/>
            <a:ext cx="2294788" cy="368092"/>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smtClean="0">
                <a:solidFill>
                  <a:schemeClr val="dk1"/>
                </a:solidFill>
                <a:latin typeface="Times"/>
                <a:cs typeface="Times"/>
              </a:rPr>
              <a:t>4,062 in study sample </a:t>
            </a:r>
            <a:r>
              <a:rPr lang="en-US" sz="1200" b="1" dirty="0" smtClean="0">
                <a:latin typeface="Times"/>
                <a:cs typeface="Times"/>
              </a:rPr>
              <a:t>(60%)</a:t>
            </a:r>
            <a:endParaRPr lang="en-US" sz="1200" b="1" dirty="0">
              <a:solidFill>
                <a:schemeClr val="dk1"/>
              </a:solidFill>
              <a:latin typeface="Times"/>
              <a:cs typeface="Times"/>
            </a:endParaRPr>
          </a:p>
        </p:txBody>
      </p:sp>
      <p:cxnSp>
        <p:nvCxnSpPr>
          <p:cNvPr id="57" name="Straight Connector 56"/>
          <p:cNvCxnSpPr/>
          <p:nvPr/>
        </p:nvCxnSpPr>
        <p:spPr>
          <a:xfrm rot="5400000">
            <a:off x="3549633" y="4779060"/>
            <a:ext cx="869116" cy="1588"/>
          </a:xfrm>
          <a:prstGeom prst="line">
            <a:avLst/>
          </a:prstGeom>
          <a:ln w="254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a:stCxn id="56" idx="2"/>
            <a:endCxn id="76" idx="0"/>
          </p:cNvCxnSpPr>
          <p:nvPr/>
        </p:nvCxnSpPr>
        <p:spPr>
          <a:xfrm rot="5400000">
            <a:off x="3017784" y="4964963"/>
            <a:ext cx="406589" cy="1700067"/>
          </a:xfrm>
          <a:prstGeom prst="line">
            <a:avLst/>
          </a:prstGeom>
          <a:ln w="254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61" name="Straight Connector 60"/>
          <p:cNvCxnSpPr>
            <a:stCxn id="56" idx="2"/>
          </p:cNvCxnSpPr>
          <p:nvPr/>
        </p:nvCxnSpPr>
        <p:spPr>
          <a:xfrm rot="16200000" flipH="1">
            <a:off x="4741211" y="4941601"/>
            <a:ext cx="406590" cy="1746791"/>
          </a:xfrm>
          <a:prstGeom prst="line">
            <a:avLst/>
          </a:prstGeom>
          <a:ln w="254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63" name="Straight Connector 62"/>
          <p:cNvCxnSpPr>
            <a:endCxn id="49" idx="1"/>
          </p:cNvCxnSpPr>
          <p:nvPr/>
        </p:nvCxnSpPr>
        <p:spPr>
          <a:xfrm flipV="1">
            <a:off x="3972108" y="4787337"/>
            <a:ext cx="1360711" cy="10556"/>
          </a:xfrm>
          <a:prstGeom prst="line">
            <a:avLst/>
          </a:prstGeom>
          <a:ln w="254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1130901" y="6383849"/>
            <a:ext cx="4807324" cy="246221"/>
          </a:xfrm>
          <a:prstGeom prst="rect">
            <a:avLst/>
          </a:prstGeom>
          <a:noFill/>
        </p:spPr>
        <p:txBody>
          <a:bodyPr wrap="square" rtlCol="0">
            <a:spAutoFit/>
          </a:bodyPr>
          <a:lstStyle/>
          <a:p>
            <a:r>
              <a:rPr lang="en-US" sz="1000" dirty="0" smtClean="0"/>
              <a:t>Percentages given relative to size of original MESA cohort, </a:t>
            </a:r>
            <a:r>
              <a:rPr lang="en-US" sz="1000" dirty="0" err="1" smtClean="0"/>
              <a:t>n</a:t>
            </a:r>
            <a:r>
              <a:rPr lang="en-US" sz="1000" dirty="0" smtClean="0"/>
              <a:t> = 6,814</a:t>
            </a:r>
            <a:endParaRPr lang="en-US" sz="1000" dirty="0"/>
          </a:p>
        </p:txBody>
      </p:sp>
      <p:pic>
        <p:nvPicPr>
          <p:cNvPr id="38" name="Picture 37" descr="Screen Shot 2013-09-05 at 9.35.47 PM.png"/>
          <p:cNvPicPr>
            <a:picLocks noChangeAspect="1"/>
          </p:cNvPicPr>
          <p:nvPr/>
        </p:nvPicPr>
        <p:blipFill>
          <a:blip r:embed="rId3"/>
          <a:stretch>
            <a:fillRect/>
          </a:stretch>
        </p:blipFill>
        <p:spPr>
          <a:xfrm>
            <a:off x="0" y="0"/>
            <a:ext cx="1866900" cy="10922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344" y="25399"/>
            <a:ext cx="8549906" cy="803275"/>
          </a:xfrm>
        </p:spPr>
        <p:txBody>
          <a:bodyPr>
            <a:normAutofit/>
          </a:bodyPr>
          <a:lstStyle/>
          <a:p>
            <a:pPr algn="ctr"/>
            <a:r>
              <a:rPr lang="en-US" sz="4000" dirty="0" smtClean="0"/>
              <a:t>Characteristics of Study Sample</a:t>
            </a:r>
            <a:endParaRPr lang="en-US" sz="4000" dirty="0"/>
          </a:p>
        </p:txBody>
      </p:sp>
      <p:graphicFrame>
        <p:nvGraphicFramePr>
          <p:cNvPr id="6" name="Table 5"/>
          <p:cNvGraphicFramePr>
            <a:graphicFrameLocks noGrp="1"/>
          </p:cNvGraphicFramePr>
          <p:nvPr>
            <p:extLst>
              <p:ext uri="{D42A27DB-BD31-4B8C-83A1-F6EECF244321}">
                <p14:modId xmlns:p14="http://schemas.microsoft.com/office/powerpoint/2010/main" val="481372466"/>
              </p:ext>
            </p:extLst>
          </p:nvPr>
        </p:nvGraphicFramePr>
        <p:xfrm>
          <a:off x="157880" y="987779"/>
          <a:ext cx="8837264" cy="5688472"/>
        </p:xfrm>
        <a:graphic>
          <a:graphicData uri="http://schemas.openxmlformats.org/drawingml/2006/table">
            <a:tbl>
              <a:tblPr firstRow="1" bandRow="1">
                <a:tableStyleId>{69CF1AB2-1976-4502-BF36-3FF5EA218861}</a:tableStyleId>
              </a:tblPr>
              <a:tblGrid>
                <a:gridCol w="2057564"/>
                <a:gridCol w="1750500"/>
                <a:gridCol w="1382233"/>
                <a:gridCol w="2626242"/>
                <a:gridCol w="1020725"/>
              </a:tblGrid>
              <a:tr h="518189">
                <a:tc>
                  <a:txBody>
                    <a:bodyPr/>
                    <a:lstStyle/>
                    <a:p>
                      <a:pPr algn="ctr"/>
                      <a:endParaRPr lang="en-US" sz="1800" dirty="0"/>
                    </a:p>
                  </a:txBody>
                  <a:tcPr anchor="b">
                    <a:solidFill>
                      <a:schemeClr val="accent1">
                        <a:lumMod val="60000"/>
                        <a:lumOff val="40000"/>
                      </a:schemeClr>
                    </a:solidFill>
                  </a:tcPr>
                </a:tc>
                <a:tc>
                  <a:txBody>
                    <a:bodyPr/>
                    <a:lstStyle/>
                    <a:p>
                      <a:pPr algn="ctr"/>
                      <a:endParaRPr lang="en-US" sz="1800" dirty="0"/>
                    </a:p>
                  </a:txBody>
                  <a:tcPr anchor="b">
                    <a:solidFill>
                      <a:schemeClr val="accent1">
                        <a:lumMod val="60000"/>
                        <a:lumOff val="40000"/>
                      </a:schemeClr>
                    </a:solidFill>
                  </a:tcPr>
                </a:tc>
                <a:tc>
                  <a:txBody>
                    <a:bodyPr/>
                    <a:lstStyle/>
                    <a:p>
                      <a:pPr algn="ctr"/>
                      <a:r>
                        <a:rPr lang="en-US" sz="1800" dirty="0" smtClean="0"/>
                        <a:t>Normal LV</a:t>
                      </a:r>
                      <a:endParaRPr lang="en-US" sz="1800" dirty="0"/>
                    </a:p>
                  </a:txBody>
                  <a:tcPr anchor="b">
                    <a:solidFill>
                      <a:schemeClr val="accent1">
                        <a:lumMod val="60000"/>
                        <a:lumOff val="40000"/>
                      </a:schemeClr>
                    </a:solidFill>
                  </a:tcPr>
                </a:tc>
                <a:tc>
                  <a:txBody>
                    <a:bodyPr/>
                    <a:lstStyle/>
                    <a:p>
                      <a:pPr algn="ctr"/>
                      <a:r>
                        <a:rPr lang="en-US" sz="1800" dirty="0" smtClean="0"/>
                        <a:t>LVH</a:t>
                      </a:r>
                      <a:r>
                        <a:rPr lang="en-US" sz="1800" baseline="0" dirty="0" smtClean="0"/>
                        <a:t> or Reduced LVEF</a:t>
                      </a:r>
                      <a:endParaRPr lang="en-US" sz="1800" dirty="0"/>
                    </a:p>
                  </a:txBody>
                  <a:tcPr anchor="b">
                    <a:solidFill>
                      <a:schemeClr val="accent1">
                        <a:lumMod val="60000"/>
                        <a:lumOff val="40000"/>
                      </a:schemeClr>
                    </a:solidFill>
                  </a:tcPr>
                </a:tc>
                <a:tc>
                  <a:txBody>
                    <a:bodyPr/>
                    <a:lstStyle/>
                    <a:p>
                      <a:pPr algn="ctr"/>
                      <a:r>
                        <a:rPr lang="en-US" sz="1800" dirty="0" smtClean="0"/>
                        <a:t>All</a:t>
                      </a:r>
                      <a:endParaRPr lang="en-US" sz="1800" dirty="0"/>
                    </a:p>
                  </a:txBody>
                  <a:tcPr anchor="b">
                    <a:solidFill>
                      <a:schemeClr val="accent1">
                        <a:lumMod val="60000"/>
                        <a:lumOff val="40000"/>
                      </a:schemeClr>
                    </a:solidFill>
                  </a:tcPr>
                </a:tc>
              </a:tr>
              <a:tr h="318019">
                <a:tc>
                  <a:txBody>
                    <a:bodyPr/>
                    <a:lstStyle/>
                    <a:p>
                      <a:r>
                        <a:rPr lang="en-US" sz="1800" dirty="0" smtClean="0"/>
                        <a:t>Number</a:t>
                      </a:r>
                      <a:endParaRPr lang="en-US" sz="1800" dirty="0"/>
                    </a:p>
                  </a:txBody>
                  <a:tcPr>
                    <a:solidFill>
                      <a:schemeClr val="accent1">
                        <a:lumMod val="40000"/>
                        <a:lumOff val="60000"/>
                      </a:schemeClr>
                    </a:solidFill>
                  </a:tcPr>
                </a:tc>
                <a:tc>
                  <a:txBody>
                    <a:bodyPr/>
                    <a:lstStyle/>
                    <a:p>
                      <a:endParaRPr lang="en-US" sz="1800" dirty="0"/>
                    </a:p>
                  </a:txBody>
                  <a:tcPr>
                    <a:solidFill>
                      <a:schemeClr val="accent1">
                        <a:lumMod val="40000"/>
                        <a:lumOff val="60000"/>
                      </a:schemeClr>
                    </a:solidFill>
                  </a:tcPr>
                </a:tc>
                <a:tc>
                  <a:txBody>
                    <a:bodyPr/>
                    <a:lstStyle/>
                    <a:p>
                      <a:pPr algn="ctr"/>
                      <a:r>
                        <a:rPr lang="en-US" sz="1800" dirty="0" smtClean="0"/>
                        <a:t>3,719</a:t>
                      </a:r>
                      <a:endParaRPr lang="en-US" sz="1800" dirty="0"/>
                    </a:p>
                  </a:txBody>
                  <a:tcPr>
                    <a:solidFill>
                      <a:schemeClr val="accent1">
                        <a:lumMod val="40000"/>
                        <a:lumOff val="60000"/>
                      </a:schemeClr>
                    </a:solidFill>
                  </a:tcPr>
                </a:tc>
                <a:tc>
                  <a:txBody>
                    <a:bodyPr/>
                    <a:lstStyle/>
                    <a:p>
                      <a:pPr algn="ctr"/>
                      <a:r>
                        <a:rPr lang="en-US" sz="1800" dirty="0" smtClean="0"/>
                        <a:t>343</a:t>
                      </a:r>
                      <a:endParaRPr lang="en-US" sz="1800" dirty="0"/>
                    </a:p>
                  </a:txBody>
                  <a:tcPr>
                    <a:solidFill>
                      <a:schemeClr val="accent1">
                        <a:lumMod val="40000"/>
                        <a:lumOff val="60000"/>
                      </a:schemeClr>
                    </a:solidFill>
                  </a:tcPr>
                </a:tc>
                <a:tc>
                  <a:txBody>
                    <a:bodyPr/>
                    <a:lstStyle/>
                    <a:p>
                      <a:pPr algn="ctr"/>
                      <a:r>
                        <a:rPr lang="en-US" sz="1800" dirty="0" smtClean="0"/>
                        <a:t>4,062</a:t>
                      </a:r>
                      <a:endParaRPr lang="en-US" sz="1800" dirty="0"/>
                    </a:p>
                  </a:txBody>
                  <a:tcPr>
                    <a:solidFill>
                      <a:schemeClr val="accent1">
                        <a:lumMod val="40000"/>
                        <a:lumOff val="60000"/>
                      </a:schemeClr>
                    </a:solidFill>
                  </a:tcPr>
                </a:tc>
              </a:tr>
              <a:tr h="318019">
                <a:tc>
                  <a:txBody>
                    <a:bodyPr/>
                    <a:lstStyle/>
                    <a:p>
                      <a:r>
                        <a:rPr lang="en-US" sz="1800" dirty="0" smtClean="0"/>
                        <a:t>Age, years</a:t>
                      </a:r>
                      <a:endParaRPr lang="en-US" sz="1800" dirty="0"/>
                    </a:p>
                  </a:txBody>
                  <a:tcPr/>
                </a:tc>
                <a:tc>
                  <a:txBody>
                    <a:bodyPr/>
                    <a:lstStyle/>
                    <a:p>
                      <a:endParaRPr lang="en-US" sz="1800" dirty="0"/>
                    </a:p>
                  </a:txBody>
                  <a:tcPr/>
                </a:tc>
                <a:tc>
                  <a:txBody>
                    <a:bodyPr/>
                    <a:lstStyle/>
                    <a:p>
                      <a:pPr algn="ctr"/>
                      <a:r>
                        <a:rPr lang="en-US" sz="1800" dirty="0" smtClean="0"/>
                        <a:t>61</a:t>
                      </a:r>
                      <a:endParaRPr lang="en-US" sz="1800" dirty="0"/>
                    </a:p>
                  </a:txBody>
                  <a:tcPr/>
                </a:tc>
                <a:tc>
                  <a:txBody>
                    <a:bodyPr/>
                    <a:lstStyle/>
                    <a:p>
                      <a:pPr algn="ctr"/>
                      <a:r>
                        <a:rPr lang="en-US" sz="1800" dirty="0" smtClean="0"/>
                        <a:t>63</a:t>
                      </a:r>
                      <a:endParaRPr lang="en-US" sz="1800" dirty="0"/>
                    </a:p>
                  </a:txBody>
                  <a:tcPr/>
                </a:tc>
                <a:tc>
                  <a:txBody>
                    <a:bodyPr/>
                    <a:lstStyle/>
                    <a:p>
                      <a:pPr algn="ctr"/>
                      <a:r>
                        <a:rPr lang="en-US" sz="1800" dirty="0" smtClean="0"/>
                        <a:t>61</a:t>
                      </a:r>
                      <a:endParaRPr lang="en-US" sz="1800" dirty="0"/>
                    </a:p>
                  </a:txBody>
                  <a:tcPr/>
                </a:tc>
              </a:tr>
              <a:tr h="318019">
                <a:tc>
                  <a:txBody>
                    <a:bodyPr/>
                    <a:lstStyle/>
                    <a:p>
                      <a:r>
                        <a:rPr lang="en-US" sz="1800" dirty="0" smtClean="0"/>
                        <a:t>Race, %</a:t>
                      </a:r>
                      <a:endParaRPr lang="en-US" sz="1800" dirty="0"/>
                    </a:p>
                  </a:txBody>
                  <a:tcPr/>
                </a:tc>
                <a:tc>
                  <a:txBody>
                    <a:bodyPr/>
                    <a:lstStyle/>
                    <a:p>
                      <a:r>
                        <a:rPr lang="en-US" sz="1800" dirty="0" smtClean="0"/>
                        <a:t>Caucasian</a:t>
                      </a:r>
                      <a:endParaRPr lang="en-US" sz="1800" dirty="0"/>
                    </a:p>
                  </a:txBody>
                  <a:tcPr/>
                </a:tc>
                <a:tc>
                  <a:txBody>
                    <a:bodyPr/>
                    <a:lstStyle/>
                    <a:p>
                      <a:pPr algn="ctr"/>
                      <a:r>
                        <a:rPr lang="en-US" sz="1800" dirty="0" smtClean="0"/>
                        <a:t>40</a:t>
                      </a:r>
                      <a:endParaRPr lang="en-US" sz="1800" dirty="0"/>
                    </a:p>
                  </a:txBody>
                  <a:tcPr/>
                </a:tc>
                <a:tc>
                  <a:txBody>
                    <a:bodyPr/>
                    <a:lstStyle/>
                    <a:p>
                      <a:pPr algn="ctr"/>
                      <a:r>
                        <a:rPr lang="en-US" sz="1800" dirty="0" smtClean="0"/>
                        <a:t>29</a:t>
                      </a:r>
                      <a:endParaRPr lang="en-US" sz="1800" dirty="0"/>
                    </a:p>
                  </a:txBody>
                  <a:tcPr/>
                </a:tc>
                <a:tc>
                  <a:txBody>
                    <a:bodyPr/>
                    <a:lstStyle/>
                    <a:p>
                      <a:pPr algn="ctr"/>
                      <a:r>
                        <a:rPr lang="en-US" sz="1800" dirty="0" smtClean="0"/>
                        <a:t>39</a:t>
                      </a:r>
                      <a:endParaRPr lang="en-US" sz="1800" dirty="0"/>
                    </a:p>
                  </a:txBody>
                  <a:tcPr/>
                </a:tc>
              </a:tr>
              <a:tr h="318019">
                <a:tc>
                  <a:txBody>
                    <a:bodyPr/>
                    <a:lstStyle/>
                    <a:p>
                      <a:endParaRPr lang="en-US" sz="1800"/>
                    </a:p>
                  </a:txBody>
                  <a:tcPr/>
                </a:tc>
                <a:tc>
                  <a:txBody>
                    <a:bodyPr/>
                    <a:lstStyle/>
                    <a:p>
                      <a:r>
                        <a:rPr lang="en-US" sz="1800" dirty="0" smtClean="0"/>
                        <a:t>Asian</a:t>
                      </a:r>
                      <a:endParaRPr lang="en-US" sz="1800" dirty="0"/>
                    </a:p>
                  </a:txBody>
                  <a:tcPr/>
                </a:tc>
                <a:tc>
                  <a:txBody>
                    <a:bodyPr/>
                    <a:lstStyle/>
                    <a:p>
                      <a:pPr algn="ctr"/>
                      <a:r>
                        <a:rPr lang="en-US" sz="1800" dirty="0" smtClean="0"/>
                        <a:t>13</a:t>
                      </a:r>
                      <a:endParaRPr lang="en-US" sz="1800" dirty="0"/>
                    </a:p>
                  </a:txBody>
                  <a:tcPr/>
                </a:tc>
                <a:tc>
                  <a:txBody>
                    <a:bodyPr/>
                    <a:lstStyle/>
                    <a:p>
                      <a:pPr algn="ctr"/>
                      <a:r>
                        <a:rPr lang="en-US" sz="1800" dirty="0" smtClean="0"/>
                        <a:t>8</a:t>
                      </a:r>
                      <a:endParaRPr lang="en-US" sz="1800" dirty="0"/>
                    </a:p>
                  </a:txBody>
                  <a:tcPr/>
                </a:tc>
                <a:tc>
                  <a:txBody>
                    <a:bodyPr/>
                    <a:lstStyle/>
                    <a:p>
                      <a:pPr algn="ctr"/>
                      <a:r>
                        <a:rPr lang="en-US" sz="1800" dirty="0" smtClean="0"/>
                        <a:t>13</a:t>
                      </a:r>
                      <a:endParaRPr lang="en-US" sz="1800" dirty="0"/>
                    </a:p>
                  </a:txBody>
                  <a:tcPr/>
                </a:tc>
              </a:tr>
              <a:tr h="415403">
                <a:tc>
                  <a:txBody>
                    <a:bodyPr/>
                    <a:lstStyle/>
                    <a:p>
                      <a:endParaRPr lang="en-US" sz="1800"/>
                    </a:p>
                  </a:txBody>
                  <a:tcPr/>
                </a:tc>
                <a:tc>
                  <a:txBody>
                    <a:bodyPr/>
                    <a:lstStyle/>
                    <a:p>
                      <a:r>
                        <a:rPr lang="en-US" sz="1800" dirty="0" err="1" smtClean="0"/>
                        <a:t>Afr-Amer</a:t>
                      </a:r>
                      <a:endParaRPr lang="en-US" sz="1800" dirty="0"/>
                    </a:p>
                  </a:txBody>
                  <a:tcPr/>
                </a:tc>
                <a:tc>
                  <a:txBody>
                    <a:bodyPr/>
                    <a:lstStyle/>
                    <a:p>
                      <a:pPr algn="ctr"/>
                      <a:r>
                        <a:rPr lang="en-US" sz="1800" dirty="0" smtClean="0"/>
                        <a:t>26</a:t>
                      </a:r>
                      <a:endParaRPr lang="en-US" sz="1800" dirty="0"/>
                    </a:p>
                  </a:txBody>
                  <a:tcPr/>
                </a:tc>
                <a:tc>
                  <a:txBody>
                    <a:bodyPr/>
                    <a:lstStyle/>
                    <a:p>
                      <a:pPr algn="ctr"/>
                      <a:r>
                        <a:rPr lang="en-US" sz="1800" dirty="0" smtClean="0"/>
                        <a:t>37</a:t>
                      </a:r>
                      <a:endParaRPr lang="en-US" sz="1800" dirty="0"/>
                    </a:p>
                  </a:txBody>
                  <a:tcPr/>
                </a:tc>
                <a:tc>
                  <a:txBody>
                    <a:bodyPr/>
                    <a:lstStyle/>
                    <a:p>
                      <a:pPr algn="ctr"/>
                      <a:r>
                        <a:rPr lang="en-US" sz="1800" dirty="0" smtClean="0"/>
                        <a:t>26</a:t>
                      </a:r>
                      <a:endParaRPr lang="en-US" sz="1800" dirty="0"/>
                    </a:p>
                  </a:txBody>
                  <a:tcPr/>
                </a:tc>
              </a:tr>
              <a:tr h="318019">
                <a:tc>
                  <a:txBody>
                    <a:bodyPr/>
                    <a:lstStyle/>
                    <a:p>
                      <a:endParaRPr lang="en-US" sz="1800" dirty="0"/>
                    </a:p>
                  </a:txBody>
                  <a:tcPr/>
                </a:tc>
                <a:tc>
                  <a:txBody>
                    <a:bodyPr/>
                    <a:lstStyle/>
                    <a:p>
                      <a:r>
                        <a:rPr lang="en-US" sz="1800" dirty="0" smtClean="0"/>
                        <a:t>Hispanic</a:t>
                      </a:r>
                      <a:endParaRPr lang="en-US" sz="1800" dirty="0"/>
                    </a:p>
                  </a:txBody>
                  <a:tcPr/>
                </a:tc>
                <a:tc>
                  <a:txBody>
                    <a:bodyPr/>
                    <a:lstStyle/>
                    <a:p>
                      <a:pPr algn="ctr"/>
                      <a:r>
                        <a:rPr lang="en-US" sz="1800" dirty="0" smtClean="0"/>
                        <a:t>22</a:t>
                      </a:r>
                      <a:endParaRPr lang="en-US" sz="1800" dirty="0"/>
                    </a:p>
                  </a:txBody>
                  <a:tcPr/>
                </a:tc>
                <a:tc>
                  <a:txBody>
                    <a:bodyPr/>
                    <a:lstStyle/>
                    <a:p>
                      <a:pPr algn="ctr"/>
                      <a:r>
                        <a:rPr lang="en-US" sz="1800" dirty="0" smtClean="0"/>
                        <a:t>27</a:t>
                      </a:r>
                      <a:endParaRPr lang="en-US" sz="1800" dirty="0"/>
                    </a:p>
                  </a:txBody>
                  <a:tcPr/>
                </a:tc>
                <a:tc>
                  <a:txBody>
                    <a:bodyPr/>
                    <a:lstStyle/>
                    <a:p>
                      <a:pPr algn="ctr"/>
                      <a:r>
                        <a:rPr lang="en-US" sz="1800" dirty="0" smtClean="0"/>
                        <a:t>22</a:t>
                      </a:r>
                      <a:endParaRPr lang="en-US" sz="1800" dirty="0"/>
                    </a:p>
                  </a:txBody>
                  <a:tcPr/>
                </a:tc>
              </a:tr>
              <a:tr h="318019">
                <a:tc>
                  <a:txBody>
                    <a:bodyPr/>
                    <a:lstStyle/>
                    <a:p>
                      <a:r>
                        <a:rPr lang="en-US" sz="1800" dirty="0" smtClean="0"/>
                        <a:t>Hypertension, %</a:t>
                      </a:r>
                      <a:endParaRPr lang="en-US" sz="1800" dirty="0"/>
                    </a:p>
                  </a:txBody>
                  <a:tcPr/>
                </a:tc>
                <a:tc>
                  <a:txBody>
                    <a:bodyPr/>
                    <a:lstStyle/>
                    <a:p>
                      <a:endParaRPr lang="en-US" sz="1800" dirty="0"/>
                    </a:p>
                  </a:txBody>
                  <a:tcPr/>
                </a:tc>
                <a:tc>
                  <a:txBody>
                    <a:bodyPr/>
                    <a:lstStyle/>
                    <a:p>
                      <a:pPr algn="ctr"/>
                      <a:r>
                        <a:rPr lang="en-US" sz="1800" dirty="0" smtClean="0"/>
                        <a:t>40</a:t>
                      </a:r>
                      <a:endParaRPr lang="en-US" sz="1800" dirty="0"/>
                    </a:p>
                  </a:txBody>
                  <a:tcPr/>
                </a:tc>
                <a:tc>
                  <a:txBody>
                    <a:bodyPr/>
                    <a:lstStyle/>
                    <a:p>
                      <a:pPr algn="ctr"/>
                      <a:r>
                        <a:rPr lang="en-US" sz="1800" dirty="0" smtClean="0"/>
                        <a:t>67</a:t>
                      </a:r>
                      <a:endParaRPr lang="en-US" sz="1800" dirty="0"/>
                    </a:p>
                  </a:txBody>
                  <a:tcPr/>
                </a:tc>
                <a:tc>
                  <a:txBody>
                    <a:bodyPr/>
                    <a:lstStyle/>
                    <a:p>
                      <a:pPr algn="ctr"/>
                      <a:r>
                        <a:rPr lang="en-US" sz="1800" dirty="0" smtClean="0"/>
                        <a:t>43</a:t>
                      </a:r>
                      <a:endParaRPr lang="en-US" sz="1800" dirty="0"/>
                    </a:p>
                  </a:txBody>
                  <a:tcPr/>
                </a:tc>
              </a:tr>
              <a:tr h="318019">
                <a:tc>
                  <a:txBody>
                    <a:bodyPr/>
                    <a:lstStyle/>
                    <a:p>
                      <a:r>
                        <a:rPr lang="en-US" sz="1800" dirty="0" smtClean="0"/>
                        <a:t>Smoking Status, %</a:t>
                      </a:r>
                      <a:endParaRPr lang="en-US" sz="1800" dirty="0"/>
                    </a:p>
                  </a:txBody>
                  <a:tcPr/>
                </a:tc>
                <a:tc>
                  <a:txBody>
                    <a:bodyPr/>
                    <a:lstStyle/>
                    <a:p>
                      <a:r>
                        <a:rPr lang="en-US" sz="1800" dirty="0" smtClean="0"/>
                        <a:t>Never</a:t>
                      </a:r>
                      <a:endParaRPr lang="en-US" sz="1800" dirty="0"/>
                    </a:p>
                  </a:txBody>
                  <a:tcPr/>
                </a:tc>
                <a:tc>
                  <a:txBody>
                    <a:bodyPr/>
                    <a:lstStyle/>
                    <a:p>
                      <a:pPr algn="ctr"/>
                      <a:r>
                        <a:rPr lang="en-US" sz="1800" dirty="0" smtClean="0"/>
                        <a:t>53</a:t>
                      </a:r>
                      <a:endParaRPr lang="en-US" sz="1800" dirty="0"/>
                    </a:p>
                  </a:txBody>
                  <a:tcPr/>
                </a:tc>
                <a:tc>
                  <a:txBody>
                    <a:bodyPr/>
                    <a:lstStyle/>
                    <a:p>
                      <a:pPr algn="ctr"/>
                      <a:r>
                        <a:rPr lang="en-US" sz="1800" dirty="0" smtClean="0"/>
                        <a:t>44</a:t>
                      </a:r>
                      <a:endParaRPr lang="en-US" sz="1800" dirty="0"/>
                    </a:p>
                  </a:txBody>
                  <a:tcPr/>
                </a:tc>
                <a:tc>
                  <a:txBody>
                    <a:bodyPr/>
                    <a:lstStyle/>
                    <a:p>
                      <a:pPr algn="ctr"/>
                      <a:r>
                        <a:rPr lang="en-US" sz="1800" dirty="0" smtClean="0"/>
                        <a:t>52</a:t>
                      </a:r>
                      <a:endParaRPr lang="en-US" sz="1800" dirty="0"/>
                    </a:p>
                  </a:txBody>
                  <a:tcPr/>
                </a:tc>
              </a:tr>
              <a:tr h="318019">
                <a:tc>
                  <a:txBody>
                    <a:bodyPr/>
                    <a:lstStyle/>
                    <a:p>
                      <a:endParaRPr lang="en-US" sz="1800" dirty="0"/>
                    </a:p>
                  </a:txBody>
                  <a:tcPr/>
                </a:tc>
                <a:tc>
                  <a:txBody>
                    <a:bodyPr/>
                    <a:lstStyle/>
                    <a:p>
                      <a:r>
                        <a:rPr lang="en-US" sz="1800" dirty="0" smtClean="0"/>
                        <a:t>Former</a:t>
                      </a:r>
                      <a:endParaRPr lang="en-US" sz="1800" dirty="0"/>
                    </a:p>
                  </a:txBody>
                  <a:tcPr/>
                </a:tc>
                <a:tc>
                  <a:txBody>
                    <a:bodyPr/>
                    <a:lstStyle/>
                    <a:p>
                      <a:pPr algn="ctr"/>
                      <a:r>
                        <a:rPr lang="en-US" sz="1800" dirty="0" smtClean="0"/>
                        <a:t>36</a:t>
                      </a:r>
                      <a:endParaRPr lang="en-US" sz="1800" dirty="0"/>
                    </a:p>
                  </a:txBody>
                  <a:tcPr/>
                </a:tc>
                <a:tc>
                  <a:txBody>
                    <a:bodyPr/>
                    <a:lstStyle/>
                    <a:p>
                      <a:pPr algn="ctr"/>
                      <a:r>
                        <a:rPr lang="en-US" sz="1800" dirty="0" smtClean="0"/>
                        <a:t>36</a:t>
                      </a:r>
                      <a:endParaRPr lang="en-US" sz="1800" dirty="0"/>
                    </a:p>
                  </a:txBody>
                  <a:tcPr/>
                </a:tc>
                <a:tc>
                  <a:txBody>
                    <a:bodyPr/>
                    <a:lstStyle/>
                    <a:p>
                      <a:pPr algn="ctr"/>
                      <a:r>
                        <a:rPr lang="en-US" sz="1800" dirty="0" smtClean="0"/>
                        <a:t>36</a:t>
                      </a:r>
                      <a:endParaRPr lang="en-US" sz="1800" dirty="0"/>
                    </a:p>
                  </a:txBody>
                  <a:tcPr/>
                </a:tc>
              </a:tr>
              <a:tr h="318019">
                <a:tc>
                  <a:txBody>
                    <a:bodyPr/>
                    <a:lstStyle/>
                    <a:p>
                      <a:endParaRPr lang="en-US" sz="1800" dirty="0"/>
                    </a:p>
                  </a:txBody>
                  <a:tcPr/>
                </a:tc>
                <a:tc>
                  <a:txBody>
                    <a:bodyPr/>
                    <a:lstStyle/>
                    <a:p>
                      <a:r>
                        <a:rPr lang="en-US" sz="1800" dirty="0" smtClean="0"/>
                        <a:t>Current</a:t>
                      </a:r>
                      <a:endParaRPr lang="en-US" sz="1800" dirty="0"/>
                    </a:p>
                  </a:txBody>
                  <a:tcPr/>
                </a:tc>
                <a:tc>
                  <a:txBody>
                    <a:bodyPr/>
                    <a:lstStyle/>
                    <a:p>
                      <a:pPr algn="ctr"/>
                      <a:r>
                        <a:rPr lang="en-US" sz="1800" dirty="0" smtClean="0"/>
                        <a:t>12</a:t>
                      </a:r>
                      <a:endParaRPr lang="en-US" sz="1800" dirty="0"/>
                    </a:p>
                  </a:txBody>
                  <a:tcPr/>
                </a:tc>
                <a:tc>
                  <a:txBody>
                    <a:bodyPr/>
                    <a:lstStyle/>
                    <a:p>
                      <a:pPr algn="ctr"/>
                      <a:r>
                        <a:rPr lang="en-US" sz="1800" dirty="0" smtClean="0"/>
                        <a:t>21</a:t>
                      </a:r>
                      <a:endParaRPr lang="en-US" sz="1800" dirty="0"/>
                    </a:p>
                  </a:txBody>
                  <a:tcPr/>
                </a:tc>
                <a:tc>
                  <a:txBody>
                    <a:bodyPr/>
                    <a:lstStyle/>
                    <a:p>
                      <a:pPr algn="ctr"/>
                      <a:r>
                        <a:rPr lang="en-US" sz="1800" dirty="0" smtClean="0"/>
                        <a:t>13</a:t>
                      </a:r>
                      <a:endParaRPr lang="en-US" sz="1800" dirty="0"/>
                    </a:p>
                  </a:txBody>
                  <a:tcPr/>
                </a:tc>
              </a:tr>
              <a:tr h="318019">
                <a:tc>
                  <a:txBody>
                    <a:bodyPr/>
                    <a:lstStyle/>
                    <a:p>
                      <a:r>
                        <a:rPr lang="en-US" sz="1800" dirty="0" smtClean="0"/>
                        <a:t>RV Mass, </a:t>
                      </a:r>
                      <a:r>
                        <a:rPr lang="en-US" sz="1800" dirty="0" err="1" smtClean="0"/>
                        <a:t>g</a:t>
                      </a:r>
                      <a:endParaRPr lang="en-US" sz="1800" dirty="0"/>
                    </a:p>
                  </a:txBody>
                  <a:tcPr/>
                </a:tc>
                <a:tc>
                  <a:txBody>
                    <a:bodyPr/>
                    <a:lstStyle/>
                    <a:p>
                      <a:endParaRPr lang="en-US" sz="1800" dirty="0"/>
                    </a:p>
                  </a:txBody>
                  <a:tcPr/>
                </a:tc>
                <a:tc>
                  <a:txBody>
                    <a:bodyPr/>
                    <a:lstStyle/>
                    <a:p>
                      <a:pPr algn="ctr"/>
                      <a:r>
                        <a:rPr lang="en-US" sz="1800" dirty="0" smtClean="0"/>
                        <a:t>21</a:t>
                      </a:r>
                      <a:endParaRPr lang="en-US" sz="1800" dirty="0"/>
                    </a:p>
                  </a:txBody>
                  <a:tcPr/>
                </a:tc>
                <a:tc>
                  <a:txBody>
                    <a:bodyPr/>
                    <a:lstStyle/>
                    <a:p>
                      <a:pPr algn="ctr"/>
                      <a:r>
                        <a:rPr lang="en-US" sz="1800" dirty="0" smtClean="0"/>
                        <a:t>23</a:t>
                      </a:r>
                      <a:endParaRPr lang="en-US" sz="1800" dirty="0"/>
                    </a:p>
                  </a:txBody>
                  <a:tcPr/>
                </a:tc>
                <a:tc>
                  <a:txBody>
                    <a:bodyPr/>
                    <a:lstStyle/>
                    <a:p>
                      <a:pPr algn="ctr"/>
                      <a:r>
                        <a:rPr lang="en-US" sz="1800" dirty="0" smtClean="0"/>
                        <a:t>21</a:t>
                      </a:r>
                      <a:endParaRPr lang="en-US" sz="1800" dirty="0"/>
                    </a:p>
                  </a:txBody>
                  <a:tcPr/>
                </a:tc>
              </a:tr>
              <a:tr h="318019">
                <a:tc>
                  <a:txBody>
                    <a:bodyPr/>
                    <a:lstStyle/>
                    <a:p>
                      <a:r>
                        <a:rPr lang="en-US" sz="1800" dirty="0" smtClean="0"/>
                        <a:t>RVH, %</a:t>
                      </a:r>
                      <a:endParaRPr lang="en-US" sz="1800" dirty="0"/>
                    </a:p>
                  </a:txBody>
                  <a:tcPr/>
                </a:tc>
                <a:tc>
                  <a:txBody>
                    <a:bodyPr/>
                    <a:lstStyle/>
                    <a:p>
                      <a:endParaRPr lang="en-US" sz="1800" dirty="0"/>
                    </a:p>
                  </a:txBody>
                  <a:tcPr/>
                </a:tc>
                <a:tc>
                  <a:txBody>
                    <a:bodyPr/>
                    <a:lstStyle/>
                    <a:p>
                      <a:pPr algn="ctr"/>
                      <a:r>
                        <a:rPr lang="en-US" sz="1800" dirty="0" smtClean="0"/>
                        <a:t>6</a:t>
                      </a:r>
                      <a:endParaRPr lang="en-US" sz="1800" dirty="0"/>
                    </a:p>
                  </a:txBody>
                  <a:tcPr/>
                </a:tc>
                <a:tc>
                  <a:txBody>
                    <a:bodyPr/>
                    <a:lstStyle/>
                    <a:p>
                      <a:pPr algn="ctr"/>
                      <a:r>
                        <a:rPr lang="en-US" sz="1800" dirty="0" smtClean="0"/>
                        <a:t>20</a:t>
                      </a:r>
                      <a:endParaRPr lang="en-US" sz="1800" dirty="0"/>
                    </a:p>
                  </a:txBody>
                  <a:tcPr/>
                </a:tc>
                <a:tc>
                  <a:txBody>
                    <a:bodyPr/>
                    <a:lstStyle/>
                    <a:p>
                      <a:pPr algn="ctr"/>
                      <a:r>
                        <a:rPr lang="en-US" sz="1800" dirty="0" smtClean="0"/>
                        <a:t>8</a:t>
                      </a:r>
                      <a:endParaRPr lang="en-US" sz="1800" dirty="0"/>
                    </a:p>
                  </a:txBody>
                  <a:tcPr/>
                </a:tc>
              </a:tr>
              <a:tr h="318019">
                <a:tc>
                  <a:txBody>
                    <a:bodyPr/>
                    <a:lstStyle/>
                    <a:p>
                      <a:r>
                        <a:rPr lang="en-US" sz="1800" dirty="0" smtClean="0"/>
                        <a:t>LV Mass, </a:t>
                      </a:r>
                      <a:r>
                        <a:rPr lang="en-US" sz="1800" dirty="0" err="1" smtClean="0"/>
                        <a:t>g</a:t>
                      </a:r>
                      <a:endParaRPr lang="en-US" sz="1800" dirty="0"/>
                    </a:p>
                  </a:txBody>
                  <a:tcPr/>
                </a:tc>
                <a:tc>
                  <a:txBody>
                    <a:bodyPr/>
                    <a:lstStyle/>
                    <a:p>
                      <a:endParaRPr lang="en-US" sz="1800" dirty="0"/>
                    </a:p>
                  </a:txBody>
                  <a:tcPr/>
                </a:tc>
                <a:tc>
                  <a:txBody>
                    <a:bodyPr/>
                    <a:lstStyle/>
                    <a:p>
                      <a:pPr algn="ctr"/>
                      <a:r>
                        <a:rPr lang="en-US" sz="1800" dirty="0" smtClean="0"/>
                        <a:t>140</a:t>
                      </a:r>
                      <a:endParaRPr lang="en-US" sz="1800" dirty="0"/>
                    </a:p>
                  </a:txBody>
                  <a:tcPr/>
                </a:tc>
                <a:tc>
                  <a:txBody>
                    <a:bodyPr/>
                    <a:lstStyle/>
                    <a:p>
                      <a:pPr algn="ctr"/>
                      <a:r>
                        <a:rPr lang="en-US" sz="1800" dirty="0" smtClean="0"/>
                        <a:t>197</a:t>
                      </a:r>
                      <a:endParaRPr lang="en-US" sz="1800" dirty="0"/>
                    </a:p>
                  </a:txBody>
                  <a:tcPr/>
                </a:tc>
                <a:tc>
                  <a:txBody>
                    <a:bodyPr/>
                    <a:lstStyle/>
                    <a:p>
                      <a:pPr algn="ctr"/>
                      <a:r>
                        <a:rPr lang="en-US" sz="1800" dirty="0" smtClean="0"/>
                        <a:t>145</a:t>
                      </a:r>
                      <a:endParaRPr lang="en-US" sz="1800" dirty="0"/>
                    </a:p>
                  </a:txBody>
                  <a:tcPr/>
                </a:tc>
              </a:tr>
              <a:tr h="318019">
                <a:tc>
                  <a:txBody>
                    <a:bodyPr/>
                    <a:lstStyle/>
                    <a:p>
                      <a:r>
                        <a:rPr lang="en-US" sz="1800" dirty="0" smtClean="0"/>
                        <a:t>LV EF, %</a:t>
                      </a:r>
                      <a:endParaRPr lang="en-US" sz="1800" dirty="0"/>
                    </a:p>
                  </a:txBody>
                  <a:tcPr/>
                </a:tc>
                <a:tc>
                  <a:txBody>
                    <a:bodyPr/>
                    <a:lstStyle/>
                    <a:p>
                      <a:endParaRPr lang="en-US" sz="1800" dirty="0"/>
                    </a:p>
                  </a:txBody>
                  <a:tcPr/>
                </a:tc>
                <a:tc>
                  <a:txBody>
                    <a:bodyPr/>
                    <a:lstStyle/>
                    <a:p>
                      <a:pPr algn="ctr"/>
                      <a:r>
                        <a:rPr lang="en-US" sz="1800" dirty="0" smtClean="0"/>
                        <a:t>70</a:t>
                      </a:r>
                      <a:endParaRPr lang="en-US" sz="1800" dirty="0"/>
                    </a:p>
                  </a:txBody>
                  <a:tcPr/>
                </a:tc>
                <a:tc>
                  <a:txBody>
                    <a:bodyPr/>
                    <a:lstStyle/>
                    <a:p>
                      <a:pPr algn="ctr"/>
                      <a:r>
                        <a:rPr lang="en-US" sz="1800" dirty="0" smtClean="0"/>
                        <a:t>63</a:t>
                      </a:r>
                      <a:endParaRPr lang="en-US" sz="1800" dirty="0"/>
                    </a:p>
                  </a:txBody>
                  <a:tcPr/>
                </a:tc>
                <a:tc>
                  <a:txBody>
                    <a:bodyPr/>
                    <a:lstStyle/>
                    <a:p>
                      <a:pPr algn="ctr"/>
                      <a:r>
                        <a:rPr lang="en-US" sz="1800" dirty="0" smtClean="0"/>
                        <a:t>69</a:t>
                      </a:r>
                      <a:endParaRPr lang="en-US" sz="1800" dirty="0"/>
                    </a:p>
                  </a:txBody>
                  <a:tcPr/>
                </a:tc>
              </a:tr>
            </a:tbl>
          </a:graphicData>
        </a:graphic>
      </p:graphicFrame>
      <p:sp>
        <p:nvSpPr>
          <p:cNvPr id="9" name="Oval 8"/>
          <p:cNvSpPr/>
          <p:nvPr/>
        </p:nvSpPr>
        <p:spPr>
          <a:xfrm>
            <a:off x="6406445" y="5616218"/>
            <a:ext cx="479778" cy="338667"/>
          </a:xfrm>
          <a:prstGeom prst="ellipse">
            <a:avLst/>
          </a:prstGeom>
          <a:gradFill flip="none" rotWithShape="1">
            <a:gsLst>
              <a:gs pos="0">
                <a:schemeClr val="accent1">
                  <a:tint val="98000"/>
                  <a:shade val="25000"/>
                  <a:satMod val="250000"/>
                  <a:alpha val="0"/>
                </a:schemeClr>
              </a:gs>
              <a:gs pos="68000">
                <a:schemeClr val="accent1">
                  <a:tint val="86000"/>
                  <a:satMod val="115000"/>
                  <a:alpha val="0"/>
                </a:schemeClr>
              </a:gs>
              <a:gs pos="100000">
                <a:schemeClr val="accent1">
                  <a:tint val="50000"/>
                  <a:satMod val="150000"/>
                  <a:alpha val="0"/>
                </a:schemeClr>
              </a:gs>
            </a:gsLst>
            <a:path path="circle">
              <a:fillToRect l="50000" t="130000" r="50000" b="-30000"/>
            </a:path>
            <a:tileRect/>
          </a:gra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8238066" y="5630329"/>
            <a:ext cx="479778" cy="338667"/>
          </a:xfrm>
          <a:prstGeom prst="ellipse">
            <a:avLst/>
          </a:prstGeom>
          <a:gradFill flip="none" rotWithShape="1">
            <a:gsLst>
              <a:gs pos="0">
                <a:schemeClr val="accent1">
                  <a:tint val="98000"/>
                  <a:shade val="25000"/>
                  <a:satMod val="250000"/>
                  <a:alpha val="0"/>
                </a:schemeClr>
              </a:gs>
              <a:gs pos="68000">
                <a:schemeClr val="accent1">
                  <a:tint val="86000"/>
                  <a:satMod val="115000"/>
                  <a:alpha val="0"/>
                </a:schemeClr>
              </a:gs>
              <a:gs pos="100000">
                <a:schemeClr val="accent1">
                  <a:tint val="50000"/>
                  <a:satMod val="150000"/>
                  <a:alpha val="0"/>
                </a:schemeClr>
              </a:gs>
            </a:gsLst>
            <a:path path="circle">
              <a:fillToRect l="50000" t="130000" r="50000" b="-30000"/>
            </a:path>
            <a:tileRect/>
          </a:gra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44399"/>
            <a:ext cx="9144000" cy="558800"/>
          </a:xfrm>
        </p:spPr>
        <p:txBody>
          <a:bodyPr>
            <a:noAutofit/>
          </a:bodyPr>
          <a:lstStyle/>
          <a:p>
            <a:pPr algn="ctr"/>
            <a:r>
              <a:rPr lang="en-US" sz="4800" dirty="0" smtClean="0"/>
              <a:t>Characteristics of Study Subjects with and without RVH</a:t>
            </a:r>
            <a:endParaRPr lang="en-US" sz="48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447619010"/>
              </p:ext>
            </p:extLst>
          </p:nvPr>
        </p:nvGraphicFramePr>
        <p:xfrm>
          <a:off x="933101" y="2087796"/>
          <a:ext cx="7293673" cy="4328160"/>
        </p:xfrm>
        <a:graphic>
          <a:graphicData uri="http://schemas.openxmlformats.org/drawingml/2006/table">
            <a:tbl>
              <a:tblPr firstRow="1" bandRow="1">
                <a:tableStyleId>{69CF1AB2-1976-4502-BF36-3FF5EA218861}</a:tableStyleId>
              </a:tblPr>
              <a:tblGrid>
                <a:gridCol w="2129006"/>
                <a:gridCol w="1326445"/>
                <a:gridCol w="1001889"/>
                <a:gridCol w="1382889"/>
                <a:gridCol w="1453444"/>
              </a:tblGrid>
              <a:tr h="264160">
                <a:tc>
                  <a:txBody>
                    <a:bodyPr/>
                    <a:lstStyle/>
                    <a:p>
                      <a:pPr algn="ctr"/>
                      <a:endParaRPr lang="en-US" sz="1800" dirty="0"/>
                    </a:p>
                  </a:txBody>
                  <a:tcPr anchor="b">
                    <a:solidFill>
                      <a:schemeClr val="accent1">
                        <a:lumMod val="40000"/>
                        <a:lumOff val="60000"/>
                      </a:schemeClr>
                    </a:solidFill>
                  </a:tcPr>
                </a:tc>
                <a:tc>
                  <a:txBody>
                    <a:bodyPr/>
                    <a:lstStyle/>
                    <a:p>
                      <a:pPr algn="ctr"/>
                      <a:endParaRPr lang="en-US" sz="1800" dirty="0"/>
                    </a:p>
                  </a:txBody>
                  <a:tcPr anchor="b">
                    <a:solidFill>
                      <a:schemeClr val="accent1">
                        <a:lumMod val="40000"/>
                        <a:lumOff val="60000"/>
                      </a:schemeClr>
                    </a:solidFill>
                  </a:tcPr>
                </a:tc>
                <a:tc>
                  <a:txBody>
                    <a:bodyPr/>
                    <a:lstStyle/>
                    <a:p>
                      <a:pPr algn="ctr"/>
                      <a:r>
                        <a:rPr lang="en-US" sz="1800" dirty="0" smtClean="0"/>
                        <a:t>RVH</a:t>
                      </a:r>
                      <a:endParaRPr lang="en-US" sz="1800" dirty="0"/>
                    </a:p>
                  </a:txBody>
                  <a:tcPr anchor="b">
                    <a:solidFill>
                      <a:schemeClr val="accent1">
                        <a:lumMod val="40000"/>
                        <a:lumOff val="60000"/>
                      </a:schemeClr>
                    </a:solidFill>
                  </a:tcPr>
                </a:tc>
                <a:tc>
                  <a:txBody>
                    <a:bodyPr/>
                    <a:lstStyle/>
                    <a:p>
                      <a:pPr algn="ctr"/>
                      <a:r>
                        <a:rPr lang="en-US" sz="1800" dirty="0" smtClean="0"/>
                        <a:t>Normal</a:t>
                      </a:r>
                      <a:r>
                        <a:rPr lang="en-US" sz="1800" baseline="0" dirty="0" smtClean="0"/>
                        <a:t> RV</a:t>
                      </a:r>
                      <a:endParaRPr lang="en-US" sz="1800" dirty="0"/>
                    </a:p>
                  </a:txBody>
                  <a:tcPr anchor="b">
                    <a:solidFill>
                      <a:schemeClr val="accent1">
                        <a:lumMod val="40000"/>
                        <a:lumOff val="60000"/>
                      </a:schemeClr>
                    </a:solidFill>
                  </a:tcPr>
                </a:tc>
                <a:tc>
                  <a:txBody>
                    <a:bodyPr/>
                    <a:lstStyle/>
                    <a:p>
                      <a:pPr algn="ctr"/>
                      <a:r>
                        <a:rPr lang="en-US" sz="1800" dirty="0" smtClean="0"/>
                        <a:t>P-value</a:t>
                      </a:r>
                      <a:endParaRPr lang="en-US" sz="1800" dirty="0"/>
                    </a:p>
                  </a:txBody>
                  <a:tcPr anchor="b">
                    <a:solidFill>
                      <a:schemeClr val="accent1">
                        <a:lumMod val="40000"/>
                        <a:lumOff val="60000"/>
                      </a:schemeClr>
                    </a:solidFill>
                  </a:tcPr>
                </a:tc>
              </a:tr>
              <a:tr h="264160">
                <a:tc>
                  <a:txBody>
                    <a:bodyPr/>
                    <a:lstStyle/>
                    <a:p>
                      <a:r>
                        <a:rPr lang="en-US" sz="1800" b="1" dirty="0" smtClean="0"/>
                        <a:t>Number</a:t>
                      </a:r>
                      <a:endParaRPr lang="en-US" sz="1800" b="1" dirty="0"/>
                    </a:p>
                  </a:txBody>
                  <a:tcPr/>
                </a:tc>
                <a:tc>
                  <a:txBody>
                    <a:bodyPr/>
                    <a:lstStyle/>
                    <a:p>
                      <a:endParaRPr lang="en-US" sz="1800" dirty="0"/>
                    </a:p>
                  </a:txBody>
                  <a:tcPr/>
                </a:tc>
                <a:tc>
                  <a:txBody>
                    <a:bodyPr/>
                    <a:lstStyle/>
                    <a:p>
                      <a:pPr algn="ctr"/>
                      <a:r>
                        <a:rPr lang="en-US" sz="1800" dirty="0" smtClean="0"/>
                        <a:t>224</a:t>
                      </a:r>
                      <a:endParaRPr lang="en-US" sz="1800" dirty="0"/>
                    </a:p>
                  </a:txBody>
                  <a:tcPr/>
                </a:tc>
                <a:tc>
                  <a:txBody>
                    <a:bodyPr/>
                    <a:lstStyle/>
                    <a:p>
                      <a:pPr algn="ctr"/>
                      <a:r>
                        <a:rPr lang="en-US" sz="1800" dirty="0" smtClean="0"/>
                        <a:t>3,495</a:t>
                      </a:r>
                      <a:endParaRPr lang="en-US" sz="1800" dirty="0"/>
                    </a:p>
                  </a:txBody>
                  <a:tcPr/>
                </a:tc>
                <a:tc>
                  <a:txBody>
                    <a:bodyPr/>
                    <a:lstStyle/>
                    <a:p>
                      <a:pPr algn="ctr"/>
                      <a:endParaRPr lang="en-US" sz="1800" dirty="0"/>
                    </a:p>
                  </a:txBody>
                  <a:tcPr/>
                </a:tc>
              </a:tr>
              <a:tr h="264160">
                <a:tc>
                  <a:txBody>
                    <a:bodyPr/>
                    <a:lstStyle/>
                    <a:p>
                      <a:r>
                        <a:rPr lang="en-US" sz="1800" b="1" dirty="0" smtClean="0"/>
                        <a:t>Age, years</a:t>
                      </a:r>
                      <a:endParaRPr lang="en-US" sz="1800" b="1" dirty="0"/>
                    </a:p>
                  </a:txBody>
                  <a:tcPr/>
                </a:tc>
                <a:tc>
                  <a:txBody>
                    <a:bodyPr/>
                    <a:lstStyle/>
                    <a:p>
                      <a:endParaRPr lang="en-US" sz="1800" dirty="0"/>
                    </a:p>
                  </a:txBody>
                  <a:tcPr/>
                </a:tc>
                <a:tc>
                  <a:txBody>
                    <a:bodyPr/>
                    <a:lstStyle/>
                    <a:p>
                      <a:pPr algn="ctr"/>
                      <a:r>
                        <a:rPr lang="en-US" sz="1800" dirty="0" smtClean="0"/>
                        <a:t>63</a:t>
                      </a:r>
                      <a:endParaRPr lang="en-US" sz="1800" dirty="0"/>
                    </a:p>
                  </a:txBody>
                  <a:tcPr/>
                </a:tc>
                <a:tc>
                  <a:txBody>
                    <a:bodyPr/>
                    <a:lstStyle/>
                    <a:p>
                      <a:pPr algn="ctr"/>
                      <a:r>
                        <a:rPr lang="en-US" sz="1800" dirty="0" smtClean="0"/>
                        <a:t>61</a:t>
                      </a:r>
                      <a:endParaRPr lang="en-US" sz="1800" dirty="0"/>
                    </a:p>
                  </a:txBody>
                  <a:tcPr/>
                </a:tc>
                <a:tc>
                  <a:txBody>
                    <a:bodyPr/>
                    <a:lstStyle/>
                    <a:p>
                      <a:pPr algn="ctr"/>
                      <a:r>
                        <a:rPr lang="en-US" sz="1800" dirty="0" smtClean="0"/>
                        <a:t>0.002</a:t>
                      </a:r>
                      <a:endParaRPr lang="en-US" sz="1800" dirty="0"/>
                    </a:p>
                  </a:txBody>
                  <a:tcPr/>
                </a:tc>
              </a:tr>
              <a:tr h="215900">
                <a:tc>
                  <a:txBody>
                    <a:bodyPr/>
                    <a:lstStyle/>
                    <a:p>
                      <a:r>
                        <a:rPr lang="en-US" sz="1800" b="1" dirty="0" smtClean="0"/>
                        <a:t>Male, %</a:t>
                      </a:r>
                      <a:endParaRPr lang="en-US" sz="1800" b="1" dirty="0"/>
                    </a:p>
                  </a:txBody>
                  <a:tcPr/>
                </a:tc>
                <a:tc>
                  <a:txBody>
                    <a:bodyPr/>
                    <a:lstStyle/>
                    <a:p>
                      <a:endParaRPr lang="en-US" sz="1800" dirty="0"/>
                    </a:p>
                  </a:txBody>
                  <a:tcPr/>
                </a:tc>
                <a:tc>
                  <a:txBody>
                    <a:bodyPr/>
                    <a:lstStyle/>
                    <a:p>
                      <a:pPr algn="ctr"/>
                      <a:r>
                        <a:rPr lang="en-US" sz="1800" dirty="0" smtClean="0"/>
                        <a:t>42</a:t>
                      </a:r>
                      <a:endParaRPr lang="en-US" sz="1800" dirty="0"/>
                    </a:p>
                  </a:txBody>
                  <a:tcPr/>
                </a:tc>
                <a:tc>
                  <a:txBody>
                    <a:bodyPr/>
                    <a:lstStyle/>
                    <a:p>
                      <a:pPr algn="ctr"/>
                      <a:r>
                        <a:rPr lang="en-US" sz="1800" dirty="0" smtClean="0"/>
                        <a:t>47</a:t>
                      </a:r>
                      <a:endParaRPr lang="en-US" sz="1800" dirty="0"/>
                    </a:p>
                  </a:txBody>
                  <a:tcPr/>
                </a:tc>
                <a:tc>
                  <a:txBody>
                    <a:bodyPr/>
                    <a:lstStyle/>
                    <a:p>
                      <a:pPr algn="ctr"/>
                      <a:r>
                        <a:rPr lang="en-US" sz="1800" dirty="0" smtClean="0"/>
                        <a:t>0.16</a:t>
                      </a:r>
                      <a:endParaRPr lang="en-US" sz="1800" dirty="0"/>
                    </a:p>
                  </a:txBody>
                  <a:tcPr/>
                </a:tc>
              </a:tr>
              <a:tr h="231140">
                <a:tc>
                  <a:txBody>
                    <a:bodyPr/>
                    <a:lstStyle/>
                    <a:p>
                      <a:r>
                        <a:rPr lang="en-US" sz="1800" b="1" dirty="0" smtClean="0"/>
                        <a:t>Race, %</a:t>
                      </a:r>
                      <a:endParaRPr lang="en-US" sz="1800" b="1" dirty="0"/>
                    </a:p>
                  </a:txBody>
                  <a:tcPr/>
                </a:tc>
                <a:tc>
                  <a:txBody>
                    <a:bodyPr/>
                    <a:lstStyle/>
                    <a:p>
                      <a:r>
                        <a:rPr lang="en-US" sz="1800" dirty="0" smtClean="0"/>
                        <a:t>Caucasian</a:t>
                      </a:r>
                      <a:endParaRPr lang="en-US" sz="1800" dirty="0"/>
                    </a:p>
                  </a:txBody>
                  <a:tcPr/>
                </a:tc>
                <a:tc>
                  <a:txBody>
                    <a:bodyPr/>
                    <a:lstStyle/>
                    <a:p>
                      <a:pPr algn="ctr"/>
                      <a:r>
                        <a:rPr lang="en-US" sz="1800" dirty="0" smtClean="0"/>
                        <a:t>43</a:t>
                      </a:r>
                      <a:endParaRPr lang="en-US" sz="1800" dirty="0"/>
                    </a:p>
                  </a:txBody>
                  <a:tcPr/>
                </a:tc>
                <a:tc>
                  <a:txBody>
                    <a:bodyPr/>
                    <a:lstStyle/>
                    <a:p>
                      <a:pPr algn="ctr"/>
                      <a:r>
                        <a:rPr lang="en-US" sz="1800" dirty="0" smtClean="0"/>
                        <a:t>39</a:t>
                      </a:r>
                      <a:endParaRPr lang="en-US" sz="1800" dirty="0"/>
                    </a:p>
                  </a:txBody>
                  <a:tcPr/>
                </a:tc>
                <a:tc>
                  <a:txBody>
                    <a:bodyPr/>
                    <a:lstStyle/>
                    <a:p>
                      <a:pPr algn="ctr"/>
                      <a:r>
                        <a:rPr lang="en-US" sz="1800" dirty="0" smtClean="0"/>
                        <a:t>0.18</a:t>
                      </a:r>
                      <a:endParaRPr lang="en-US" sz="1800" dirty="0"/>
                    </a:p>
                  </a:txBody>
                  <a:tcPr/>
                </a:tc>
              </a:tr>
              <a:tr h="233680">
                <a:tc>
                  <a:txBody>
                    <a:bodyPr/>
                    <a:lstStyle/>
                    <a:p>
                      <a:endParaRPr lang="en-US" sz="1800"/>
                    </a:p>
                  </a:txBody>
                  <a:tcPr/>
                </a:tc>
                <a:tc>
                  <a:txBody>
                    <a:bodyPr/>
                    <a:lstStyle/>
                    <a:p>
                      <a:r>
                        <a:rPr lang="en-US" sz="1800" dirty="0" smtClean="0"/>
                        <a:t>Asian</a:t>
                      </a:r>
                      <a:endParaRPr lang="en-US" sz="1800" dirty="0"/>
                    </a:p>
                  </a:txBody>
                  <a:tcPr/>
                </a:tc>
                <a:tc>
                  <a:txBody>
                    <a:bodyPr/>
                    <a:lstStyle/>
                    <a:p>
                      <a:pPr algn="ctr"/>
                      <a:r>
                        <a:rPr lang="en-US" sz="1800" dirty="0" smtClean="0"/>
                        <a:t>10</a:t>
                      </a:r>
                      <a:endParaRPr lang="en-US" sz="1800" dirty="0"/>
                    </a:p>
                  </a:txBody>
                  <a:tcPr/>
                </a:tc>
                <a:tc>
                  <a:txBody>
                    <a:bodyPr/>
                    <a:lstStyle/>
                    <a:p>
                      <a:pPr algn="ctr"/>
                      <a:r>
                        <a:rPr lang="en-US" sz="1800" dirty="0" smtClean="0"/>
                        <a:t>13</a:t>
                      </a:r>
                      <a:endParaRPr lang="en-US" sz="1800" dirty="0"/>
                    </a:p>
                  </a:txBody>
                  <a:tcPr/>
                </a:tc>
                <a:tc>
                  <a:txBody>
                    <a:bodyPr/>
                    <a:lstStyle/>
                    <a:p>
                      <a:pPr algn="ctr"/>
                      <a:endParaRPr lang="en-US" sz="1800" dirty="0"/>
                    </a:p>
                  </a:txBody>
                  <a:tcPr/>
                </a:tc>
              </a:tr>
              <a:tr h="223520">
                <a:tc>
                  <a:txBody>
                    <a:bodyPr/>
                    <a:lstStyle/>
                    <a:p>
                      <a:endParaRPr lang="en-US" sz="1800"/>
                    </a:p>
                  </a:txBody>
                  <a:tcPr/>
                </a:tc>
                <a:tc>
                  <a:txBody>
                    <a:bodyPr/>
                    <a:lstStyle/>
                    <a:p>
                      <a:r>
                        <a:rPr lang="en-US" sz="1800" dirty="0" err="1" smtClean="0"/>
                        <a:t>Afr-Amer</a:t>
                      </a:r>
                      <a:endParaRPr lang="en-US" sz="1800" dirty="0"/>
                    </a:p>
                  </a:txBody>
                  <a:tcPr/>
                </a:tc>
                <a:tc>
                  <a:txBody>
                    <a:bodyPr/>
                    <a:lstStyle/>
                    <a:p>
                      <a:pPr algn="ctr"/>
                      <a:r>
                        <a:rPr lang="en-US" sz="1800" dirty="0" smtClean="0"/>
                        <a:t>22</a:t>
                      </a:r>
                      <a:endParaRPr lang="en-US" sz="1800" dirty="0"/>
                    </a:p>
                  </a:txBody>
                  <a:tcPr/>
                </a:tc>
                <a:tc>
                  <a:txBody>
                    <a:bodyPr/>
                    <a:lstStyle/>
                    <a:p>
                      <a:pPr algn="ctr"/>
                      <a:r>
                        <a:rPr lang="en-US" sz="1800" dirty="0" smtClean="0"/>
                        <a:t>26</a:t>
                      </a:r>
                      <a:endParaRPr lang="en-US" sz="1800" dirty="0"/>
                    </a:p>
                  </a:txBody>
                  <a:tcPr/>
                </a:tc>
                <a:tc>
                  <a:txBody>
                    <a:bodyPr/>
                    <a:lstStyle/>
                    <a:p>
                      <a:pPr algn="ctr"/>
                      <a:endParaRPr lang="en-US" sz="1800" dirty="0"/>
                    </a:p>
                  </a:txBody>
                  <a:tcPr/>
                </a:tc>
              </a:tr>
              <a:tr h="200660">
                <a:tc>
                  <a:txBody>
                    <a:bodyPr/>
                    <a:lstStyle/>
                    <a:p>
                      <a:endParaRPr lang="en-US" sz="1800" dirty="0"/>
                    </a:p>
                  </a:txBody>
                  <a:tcPr/>
                </a:tc>
                <a:tc>
                  <a:txBody>
                    <a:bodyPr/>
                    <a:lstStyle/>
                    <a:p>
                      <a:r>
                        <a:rPr lang="en-US" sz="1800" dirty="0" smtClean="0"/>
                        <a:t>Hispanic</a:t>
                      </a:r>
                      <a:endParaRPr lang="en-US" sz="1800" dirty="0"/>
                    </a:p>
                  </a:txBody>
                  <a:tcPr/>
                </a:tc>
                <a:tc>
                  <a:txBody>
                    <a:bodyPr/>
                    <a:lstStyle/>
                    <a:p>
                      <a:pPr algn="ctr"/>
                      <a:r>
                        <a:rPr lang="en-US" sz="1800" dirty="0" smtClean="0"/>
                        <a:t>25</a:t>
                      </a:r>
                      <a:endParaRPr lang="en-US" sz="1800" dirty="0"/>
                    </a:p>
                  </a:txBody>
                  <a:tcPr/>
                </a:tc>
                <a:tc>
                  <a:txBody>
                    <a:bodyPr/>
                    <a:lstStyle/>
                    <a:p>
                      <a:pPr algn="ctr"/>
                      <a:r>
                        <a:rPr lang="en-US" sz="1800" dirty="0" smtClean="0"/>
                        <a:t>22</a:t>
                      </a:r>
                      <a:endParaRPr lang="en-US" sz="1800" dirty="0"/>
                    </a:p>
                  </a:txBody>
                  <a:tcPr/>
                </a:tc>
                <a:tc>
                  <a:txBody>
                    <a:bodyPr/>
                    <a:lstStyle/>
                    <a:p>
                      <a:pPr algn="ctr"/>
                      <a:endParaRPr lang="en-US" sz="1800" dirty="0"/>
                    </a:p>
                  </a:txBody>
                  <a:tcPr/>
                </a:tc>
              </a:tr>
              <a:tr h="200660">
                <a:tc>
                  <a:txBody>
                    <a:bodyPr/>
                    <a:lstStyle/>
                    <a:p>
                      <a:r>
                        <a:rPr lang="en-US" sz="1700" b="1" dirty="0" smtClean="0"/>
                        <a:t>Hypertension, %</a:t>
                      </a:r>
                      <a:endParaRPr lang="en-US" sz="1700" b="1" dirty="0"/>
                    </a:p>
                  </a:txBody>
                  <a:tcPr/>
                </a:tc>
                <a:tc>
                  <a:txBody>
                    <a:bodyPr/>
                    <a:lstStyle/>
                    <a:p>
                      <a:endParaRPr lang="en-US" sz="1700" dirty="0"/>
                    </a:p>
                  </a:txBody>
                  <a:tcPr/>
                </a:tc>
                <a:tc>
                  <a:txBody>
                    <a:bodyPr/>
                    <a:lstStyle/>
                    <a:p>
                      <a:pPr algn="ctr"/>
                      <a:r>
                        <a:rPr lang="en-US" sz="1700" dirty="0" smtClean="0"/>
                        <a:t>44</a:t>
                      </a:r>
                      <a:endParaRPr lang="en-US" sz="1700" dirty="0"/>
                    </a:p>
                  </a:txBody>
                  <a:tcPr/>
                </a:tc>
                <a:tc>
                  <a:txBody>
                    <a:bodyPr/>
                    <a:lstStyle/>
                    <a:p>
                      <a:pPr algn="ctr"/>
                      <a:r>
                        <a:rPr lang="en-US" sz="1700" dirty="0" smtClean="0"/>
                        <a:t>40</a:t>
                      </a:r>
                      <a:endParaRPr lang="en-US" sz="1700" dirty="0"/>
                    </a:p>
                  </a:txBody>
                  <a:tcPr/>
                </a:tc>
                <a:tc>
                  <a:txBody>
                    <a:bodyPr/>
                    <a:lstStyle/>
                    <a:p>
                      <a:pPr algn="ctr"/>
                      <a:r>
                        <a:rPr lang="en-US" sz="1700" dirty="0" smtClean="0"/>
                        <a:t>0.29</a:t>
                      </a:r>
                      <a:endParaRPr lang="en-US" sz="1700" dirty="0"/>
                    </a:p>
                  </a:txBody>
                  <a:tcPr/>
                </a:tc>
              </a:tr>
              <a:tr h="200660">
                <a:tc>
                  <a:txBody>
                    <a:bodyPr/>
                    <a:lstStyle/>
                    <a:p>
                      <a:r>
                        <a:rPr lang="en-US" sz="1700" b="1" dirty="0" smtClean="0"/>
                        <a:t>Diabetes</a:t>
                      </a:r>
                      <a:endParaRPr lang="en-US" sz="1700" b="1" dirty="0"/>
                    </a:p>
                  </a:txBody>
                  <a:tcPr/>
                </a:tc>
                <a:tc>
                  <a:txBody>
                    <a:bodyPr/>
                    <a:lstStyle/>
                    <a:p>
                      <a:r>
                        <a:rPr lang="en-US" sz="1700" dirty="0" smtClean="0"/>
                        <a:t>Normal</a:t>
                      </a:r>
                      <a:endParaRPr lang="en-US" sz="1700" dirty="0"/>
                    </a:p>
                  </a:txBody>
                  <a:tcPr/>
                </a:tc>
                <a:tc>
                  <a:txBody>
                    <a:bodyPr/>
                    <a:lstStyle/>
                    <a:p>
                      <a:pPr algn="ctr"/>
                      <a:r>
                        <a:rPr lang="en-US" sz="1700" dirty="0" smtClean="0"/>
                        <a:t>77</a:t>
                      </a:r>
                      <a:endParaRPr lang="en-US" sz="1700" dirty="0"/>
                    </a:p>
                  </a:txBody>
                  <a:tcPr/>
                </a:tc>
                <a:tc>
                  <a:txBody>
                    <a:bodyPr/>
                    <a:lstStyle/>
                    <a:p>
                      <a:pPr algn="ctr"/>
                      <a:r>
                        <a:rPr lang="en-US" sz="1700" dirty="0" smtClean="0"/>
                        <a:t>76</a:t>
                      </a:r>
                      <a:endParaRPr lang="en-US" sz="1700" dirty="0"/>
                    </a:p>
                  </a:txBody>
                  <a:tcPr/>
                </a:tc>
                <a:tc>
                  <a:txBody>
                    <a:bodyPr/>
                    <a:lstStyle/>
                    <a:p>
                      <a:pPr algn="ctr"/>
                      <a:r>
                        <a:rPr lang="en-US" sz="1700" dirty="0" smtClean="0"/>
                        <a:t>0.38</a:t>
                      </a:r>
                      <a:endParaRPr lang="en-US" sz="1700" dirty="0"/>
                    </a:p>
                  </a:txBody>
                  <a:tcPr/>
                </a:tc>
              </a:tr>
              <a:tr h="200660">
                <a:tc>
                  <a:txBody>
                    <a:bodyPr/>
                    <a:lstStyle/>
                    <a:p>
                      <a:endParaRPr lang="en-US" sz="1700" dirty="0"/>
                    </a:p>
                  </a:txBody>
                  <a:tcPr/>
                </a:tc>
                <a:tc>
                  <a:txBody>
                    <a:bodyPr/>
                    <a:lstStyle/>
                    <a:p>
                      <a:r>
                        <a:rPr lang="en-US" sz="1700" dirty="0" smtClean="0"/>
                        <a:t>IFG</a:t>
                      </a:r>
                      <a:endParaRPr lang="en-US" sz="1700" dirty="0"/>
                    </a:p>
                  </a:txBody>
                  <a:tcPr/>
                </a:tc>
                <a:tc>
                  <a:txBody>
                    <a:bodyPr/>
                    <a:lstStyle/>
                    <a:p>
                      <a:pPr algn="ctr"/>
                      <a:r>
                        <a:rPr lang="en-US" sz="1700" dirty="0" smtClean="0"/>
                        <a:t>10</a:t>
                      </a:r>
                      <a:endParaRPr lang="en-US" sz="1700" dirty="0"/>
                    </a:p>
                  </a:txBody>
                  <a:tcPr/>
                </a:tc>
                <a:tc>
                  <a:txBody>
                    <a:bodyPr/>
                    <a:lstStyle/>
                    <a:p>
                      <a:pPr algn="ctr"/>
                      <a:r>
                        <a:rPr lang="en-US" sz="1700" dirty="0" smtClean="0"/>
                        <a:t>13</a:t>
                      </a:r>
                      <a:endParaRPr lang="en-US" sz="1700" dirty="0"/>
                    </a:p>
                  </a:txBody>
                  <a:tcPr/>
                </a:tc>
                <a:tc>
                  <a:txBody>
                    <a:bodyPr/>
                    <a:lstStyle/>
                    <a:p>
                      <a:pPr algn="ctr"/>
                      <a:endParaRPr lang="en-US" sz="1700" dirty="0"/>
                    </a:p>
                  </a:txBody>
                  <a:tcPr/>
                </a:tc>
              </a:tr>
              <a:tr h="200660">
                <a:tc>
                  <a:txBody>
                    <a:bodyPr/>
                    <a:lstStyle/>
                    <a:p>
                      <a:endParaRPr lang="en-US" sz="1700" dirty="0"/>
                    </a:p>
                  </a:txBody>
                  <a:tcPr/>
                </a:tc>
                <a:tc>
                  <a:txBody>
                    <a:bodyPr/>
                    <a:lstStyle/>
                    <a:p>
                      <a:r>
                        <a:rPr lang="en-US" sz="1700" dirty="0" smtClean="0"/>
                        <a:t>Diabetes</a:t>
                      </a:r>
                      <a:endParaRPr lang="en-US" sz="1700" dirty="0"/>
                    </a:p>
                  </a:txBody>
                  <a:tcPr/>
                </a:tc>
                <a:tc>
                  <a:txBody>
                    <a:bodyPr/>
                    <a:lstStyle/>
                    <a:p>
                      <a:pPr algn="ctr"/>
                      <a:r>
                        <a:rPr lang="en-US" sz="1700" dirty="0" smtClean="0"/>
                        <a:t>13</a:t>
                      </a:r>
                      <a:endParaRPr lang="en-US" sz="1700" dirty="0"/>
                    </a:p>
                  </a:txBody>
                  <a:tcPr/>
                </a:tc>
                <a:tc>
                  <a:txBody>
                    <a:bodyPr/>
                    <a:lstStyle/>
                    <a:p>
                      <a:pPr algn="ctr"/>
                      <a:r>
                        <a:rPr lang="en-US" sz="1700" dirty="0" smtClean="0"/>
                        <a:t>11</a:t>
                      </a:r>
                      <a:endParaRPr lang="en-US" sz="1700" dirty="0"/>
                    </a:p>
                  </a:txBody>
                  <a:tcPr/>
                </a:tc>
                <a:tc>
                  <a:txBody>
                    <a:bodyPr/>
                    <a:lstStyle/>
                    <a:p>
                      <a:pPr algn="ctr"/>
                      <a:endParaRPr lang="en-US" sz="1700"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435571746"/>
              </p:ext>
            </p:extLst>
          </p:nvPr>
        </p:nvGraphicFramePr>
        <p:xfrm>
          <a:off x="4380613" y="1710468"/>
          <a:ext cx="3846160" cy="370840"/>
        </p:xfrm>
        <a:graphic>
          <a:graphicData uri="http://schemas.openxmlformats.org/drawingml/2006/table">
            <a:tbl>
              <a:tblPr firstRow="1" bandRow="1">
                <a:tableStyleId>{69CF1AB2-1976-4502-BF36-3FF5EA218861}</a:tableStyleId>
              </a:tblPr>
              <a:tblGrid>
                <a:gridCol w="384616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Normal</a:t>
                      </a:r>
                      <a:r>
                        <a:rPr lang="en-US" baseline="0" dirty="0" smtClean="0"/>
                        <a:t> LV</a:t>
                      </a:r>
                      <a:endParaRPr lang="en-US" dirty="0" smtClean="0"/>
                    </a:p>
                  </a:txBody>
                  <a:tcPr>
                    <a:solidFill>
                      <a:schemeClr val="accent1">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15284637"/>
              </p:ext>
            </p:extLst>
          </p:nvPr>
        </p:nvGraphicFramePr>
        <p:xfrm>
          <a:off x="651705" y="2104046"/>
          <a:ext cx="7419851" cy="3874550"/>
        </p:xfrm>
        <a:graphic>
          <a:graphicData uri="http://schemas.openxmlformats.org/drawingml/2006/table">
            <a:tbl>
              <a:tblPr firstRow="1" bandRow="1">
                <a:tableStyleId>{69CF1AB2-1976-4502-BF36-3FF5EA218861}</a:tableStyleId>
              </a:tblPr>
              <a:tblGrid>
                <a:gridCol w="2156406"/>
                <a:gridCol w="1072445"/>
                <a:gridCol w="1213555"/>
                <a:gridCol w="1552222"/>
                <a:gridCol w="1425223"/>
              </a:tblGrid>
              <a:tr h="347746">
                <a:tc>
                  <a:txBody>
                    <a:bodyPr/>
                    <a:lstStyle/>
                    <a:p>
                      <a:pPr algn="ctr"/>
                      <a:endParaRPr lang="en-US" sz="1700" dirty="0"/>
                    </a:p>
                  </a:txBody>
                  <a:tcPr anchor="b">
                    <a:solidFill>
                      <a:schemeClr val="accent1">
                        <a:lumMod val="40000"/>
                        <a:lumOff val="60000"/>
                      </a:schemeClr>
                    </a:solidFill>
                  </a:tcPr>
                </a:tc>
                <a:tc>
                  <a:txBody>
                    <a:bodyPr/>
                    <a:lstStyle/>
                    <a:p>
                      <a:pPr algn="ctr"/>
                      <a:endParaRPr lang="en-US" sz="1700" dirty="0"/>
                    </a:p>
                  </a:txBody>
                  <a:tcPr anchor="b">
                    <a:solidFill>
                      <a:schemeClr val="accent1">
                        <a:lumMod val="40000"/>
                        <a:lumOff val="60000"/>
                      </a:schemeClr>
                    </a:solidFill>
                  </a:tcPr>
                </a:tc>
                <a:tc>
                  <a:txBody>
                    <a:bodyPr/>
                    <a:lstStyle/>
                    <a:p>
                      <a:pPr algn="ctr"/>
                      <a:r>
                        <a:rPr lang="en-US" sz="1700" dirty="0" smtClean="0"/>
                        <a:t>RVH</a:t>
                      </a:r>
                      <a:endParaRPr lang="en-US" sz="1700" dirty="0"/>
                    </a:p>
                  </a:txBody>
                  <a:tcPr anchor="b">
                    <a:solidFill>
                      <a:schemeClr val="accent1">
                        <a:lumMod val="40000"/>
                        <a:lumOff val="60000"/>
                      </a:schemeClr>
                    </a:solidFill>
                  </a:tcPr>
                </a:tc>
                <a:tc>
                  <a:txBody>
                    <a:bodyPr/>
                    <a:lstStyle/>
                    <a:p>
                      <a:pPr algn="ctr"/>
                      <a:r>
                        <a:rPr lang="en-US" sz="1700" dirty="0" smtClean="0"/>
                        <a:t>Normal</a:t>
                      </a:r>
                      <a:r>
                        <a:rPr lang="en-US" sz="1700" baseline="0" dirty="0" smtClean="0"/>
                        <a:t> RV</a:t>
                      </a:r>
                      <a:endParaRPr lang="en-US" sz="1700" dirty="0"/>
                    </a:p>
                  </a:txBody>
                  <a:tcPr anchor="b">
                    <a:solidFill>
                      <a:schemeClr val="accent1">
                        <a:lumMod val="40000"/>
                        <a:lumOff val="60000"/>
                      </a:schemeClr>
                    </a:solidFill>
                  </a:tcPr>
                </a:tc>
                <a:tc>
                  <a:txBody>
                    <a:bodyPr/>
                    <a:lstStyle/>
                    <a:p>
                      <a:pPr algn="ctr"/>
                      <a:r>
                        <a:rPr lang="en-US" sz="1700" dirty="0" smtClean="0"/>
                        <a:t>P-value</a:t>
                      </a:r>
                      <a:endParaRPr lang="en-US" sz="1700" dirty="0"/>
                    </a:p>
                  </a:txBody>
                  <a:tcPr anchor="b">
                    <a:solidFill>
                      <a:schemeClr val="accent1">
                        <a:lumMod val="40000"/>
                        <a:lumOff val="60000"/>
                      </a:schemeClr>
                    </a:solidFill>
                  </a:tcPr>
                </a:tc>
              </a:tr>
              <a:tr h="347746">
                <a:tc>
                  <a:txBody>
                    <a:bodyPr/>
                    <a:lstStyle/>
                    <a:p>
                      <a:r>
                        <a:rPr lang="en-US" sz="1700" b="1" dirty="0" smtClean="0"/>
                        <a:t>Smoking, %</a:t>
                      </a:r>
                      <a:endParaRPr lang="en-US" sz="1700" b="1" dirty="0"/>
                    </a:p>
                  </a:txBody>
                  <a:tcPr anchor="ctr"/>
                </a:tc>
                <a:tc>
                  <a:txBody>
                    <a:bodyPr/>
                    <a:lstStyle/>
                    <a:p>
                      <a:r>
                        <a:rPr lang="en-US" sz="1700" dirty="0" smtClean="0"/>
                        <a:t>Never</a:t>
                      </a:r>
                      <a:endParaRPr lang="en-US" sz="1700" dirty="0"/>
                    </a:p>
                  </a:txBody>
                  <a:tcPr/>
                </a:tc>
                <a:tc>
                  <a:txBody>
                    <a:bodyPr/>
                    <a:lstStyle/>
                    <a:p>
                      <a:pPr algn="ctr"/>
                      <a:r>
                        <a:rPr lang="en-US" sz="1700" dirty="0" smtClean="0"/>
                        <a:t>56</a:t>
                      </a:r>
                      <a:endParaRPr lang="en-US" sz="1700" dirty="0"/>
                    </a:p>
                  </a:txBody>
                  <a:tcPr anchor="ctr"/>
                </a:tc>
                <a:tc>
                  <a:txBody>
                    <a:bodyPr/>
                    <a:lstStyle/>
                    <a:p>
                      <a:pPr algn="ctr"/>
                      <a:r>
                        <a:rPr lang="en-US" sz="1700" dirty="0" smtClean="0"/>
                        <a:t>53</a:t>
                      </a:r>
                      <a:endParaRPr lang="en-US" sz="1700" dirty="0"/>
                    </a:p>
                  </a:txBody>
                  <a:tcPr anchor="ctr"/>
                </a:tc>
                <a:tc>
                  <a:txBody>
                    <a:bodyPr/>
                    <a:lstStyle/>
                    <a:p>
                      <a:pPr algn="ctr"/>
                      <a:r>
                        <a:rPr lang="en-US" sz="1700" dirty="0" smtClean="0"/>
                        <a:t>0.55</a:t>
                      </a:r>
                      <a:endParaRPr lang="en-US" sz="1700" dirty="0"/>
                    </a:p>
                  </a:txBody>
                  <a:tcPr anchor="ctr"/>
                </a:tc>
              </a:tr>
              <a:tr h="347746">
                <a:tc>
                  <a:txBody>
                    <a:bodyPr/>
                    <a:lstStyle/>
                    <a:p>
                      <a:endParaRPr lang="en-US" sz="1700" dirty="0"/>
                    </a:p>
                  </a:txBody>
                  <a:tcPr anchor="ctr"/>
                </a:tc>
                <a:tc>
                  <a:txBody>
                    <a:bodyPr/>
                    <a:lstStyle/>
                    <a:p>
                      <a:r>
                        <a:rPr lang="en-US" sz="1700" dirty="0" smtClean="0"/>
                        <a:t>Former</a:t>
                      </a:r>
                      <a:endParaRPr lang="en-US" sz="1700" dirty="0"/>
                    </a:p>
                  </a:txBody>
                  <a:tcPr/>
                </a:tc>
                <a:tc>
                  <a:txBody>
                    <a:bodyPr/>
                    <a:lstStyle/>
                    <a:p>
                      <a:pPr algn="ctr"/>
                      <a:r>
                        <a:rPr lang="en-US" sz="1700" dirty="0" smtClean="0"/>
                        <a:t>35</a:t>
                      </a:r>
                      <a:endParaRPr lang="en-US" sz="1700" dirty="0"/>
                    </a:p>
                  </a:txBody>
                  <a:tcPr anchor="ctr"/>
                </a:tc>
                <a:tc>
                  <a:txBody>
                    <a:bodyPr/>
                    <a:lstStyle/>
                    <a:p>
                      <a:pPr algn="ctr"/>
                      <a:r>
                        <a:rPr lang="en-US" sz="1700" dirty="0" smtClean="0"/>
                        <a:t>36</a:t>
                      </a:r>
                      <a:endParaRPr lang="en-US" sz="1700" dirty="0"/>
                    </a:p>
                  </a:txBody>
                  <a:tcPr anchor="ctr"/>
                </a:tc>
                <a:tc>
                  <a:txBody>
                    <a:bodyPr/>
                    <a:lstStyle/>
                    <a:p>
                      <a:pPr algn="ctr"/>
                      <a:endParaRPr lang="en-US" sz="1700" dirty="0"/>
                    </a:p>
                  </a:txBody>
                  <a:tcPr anchor="ctr"/>
                </a:tc>
              </a:tr>
              <a:tr h="347746">
                <a:tc>
                  <a:txBody>
                    <a:bodyPr/>
                    <a:lstStyle/>
                    <a:p>
                      <a:endParaRPr lang="en-US" sz="1700" dirty="0"/>
                    </a:p>
                  </a:txBody>
                  <a:tcPr anchor="ctr"/>
                </a:tc>
                <a:tc>
                  <a:txBody>
                    <a:bodyPr/>
                    <a:lstStyle/>
                    <a:p>
                      <a:r>
                        <a:rPr lang="en-US" sz="1700" dirty="0" smtClean="0"/>
                        <a:t>Current</a:t>
                      </a:r>
                      <a:endParaRPr lang="en-US" sz="1700" dirty="0"/>
                    </a:p>
                  </a:txBody>
                  <a:tcPr/>
                </a:tc>
                <a:tc>
                  <a:txBody>
                    <a:bodyPr/>
                    <a:lstStyle/>
                    <a:p>
                      <a:pPr algn="ctr"/>
                      <a:r>
                        <a:rPr lang="en-US" sz="1700" dirty="0" smtClean="0"/>
                        <a:t>10</a:t>
                      </a:r>
                      <a:endParaRPr lang="en-US" sz="1700" dirty="0"/>
                    </a:p>
                  </a:txBody>
                  <a:tcPr anchor="ctr"/>
                </a:tc>
                <a:tc>
                  <a:txBody>
                    <a:bodyPr/>
                    <a:lstStyle/>
                    <a:p>
                      <a:pPr algn="ctr"/>
                      <a:r>
                        <a:rPr lang="en-US" sz="1700" dirty="0" smtClean="0"/>
                        <a:t>12</a:t>
                      </a:r>
                      <a:endParaRPr lang="en-US" sz="1700" dirty="0"/>
                    </a:p>
                  </a:txBody>
                  <a:tcPr anchor="ctr"/>
                </a:tc>
                <a:tc>
                  <a:txBody>
                    <a:bodyPr/>
                    <a:lstStyle/>
                    <a:p>
                      <a:pPr algn="ctr"/>
                      <a:endParaRPr lang="en-US" sz="1700" dirty="0"/>
                    </a:p>
                  </a:txBody>
                  <a:tcPr anchor="ctr"/>
                </a:tc>
              </a:tr>
              <a:tr h="347746">
                <a:tc>
                  <a:txBody>
                    <a:bodyPr/>
                    <a:lstStyle/>
                    <a:p>
                      <a:r>
                        <a:rPr lang="en-US" sz="1700" b="1" dirty="0" smtClean="0"/>
                        <a:t>Pack-years</a:t>
                      </a:r>
                      <a:endParaRPr lang="en-US" sz="1700" b="1" dirty="0"/>
                    </a:p>
                  </a:txBody>
                  <a:tcPr anchor="ctr"/>
                </a:tc>
                <a:tc>
                  <a:txBody>
                    <a:bodyPr/>
                    <a:lstStyle/>
                    <a:p>
                      <a:endParaRPr lang="en-US" sz="1700" dirty="0"/>
                    </a:p>
                  </a:txBody>
                  <a:tcPr/>
                </a:tc>
                <a:tc>
                  <a:txBody>
                    <a:bodyPr/>
                    <a:lstStyle/>
                    <a:p>
                      <a:pPr algn="ctr"/>
                      <a:r>
                        <a:rPr lang="en-US" sz="1700" dirty="0" smtClean="0"/>
                        <a:t>11</a:t>
                      </a:r>
                      <a:endParaRPr lang="en-US" sz="1700" dirty="0"/>
                    </a:p>
                  </a:txBody>
                  <a:tcPr anchor="ctr"/>
                </a:tc>
                <a:tc>
                  <a:txBody>
                    <a:bodyPr/>
                    <a:lstStyle/>
                    <a:p>
                      <a:pPr algn="ctr"/>
                      <a:r>
                        <a:rPr lang="en-US" sz="1700" dirty="0" smtClean="0"/>
                        <a:t>11</a:t>
                      </a:r>
                      <a:endParaRPr lang="en-US" sz="1700" dirty="0"/>
                    </a:p>
                  </a:txBody>
                  <a:tcPr anchor="ctr"/>
                </a:tc>
                <a:tc>
                  <a:txBody>
                    <a:bodyPr/>
                    <a:lstStyle/>
                    <a:p>
                      <a:pPr algn="ctr"/>
                      <a:r>
                        <a:rPr lang="en-US" sz="1700" dirty="0" smtClean="0"/>
                        <a:t>0.86</a:t>
                      </a:r>
                      <a:endParaRPr lang="en-US" sz="1700" dirty="0"/>
                    </a:p>
                  </a:txBody>
                  <a:tcPr anchor="ctr"/>
                </a:tc>
              </a:tr>
              <a:tr h="347746">
                <a:tc>
                  <a:txBody>
                    <a:bodyPr/>
                    <a:lstStyle/>
                    <a:p>
                      <a:r>
                        <a:rPr lang="en-US" sz="1700" b="1" dirty="0" smtClean="0"/>
                        <a:t>FVC (</a:t>
                      </a:r>
                      <a:r>
                        <a:rPr lang="en-US" sz="1700" b="1" dirty="0" err="1" smtClean="0"/>
                        <a:t>mL</a:t>
                      </a:r>
                      <a:r>
                        <a:rPr lang="en-US" sz="1700" b="1" dirty="0" smtClean="0"/>
                        <a:t>)</a:t>
                      </a:r>
                      <a:endParaRPr lang="en-US" sz="1700" b="1" dirty="0"/>
                    </a:p>
                  </a:txBody>
                  <a:tcPr anchor="ctr"/>
                </a:tc>
                <a:tc>
                  <a:txBody>
                    <a:bodyPr/>
                    <a:lstStyle/>
                    <a:p>
                      <a:endParaRPr lang="en-US" sz="1700" dirty="0"/>
                    </a:p>
                  </a:txBody>
                  <a:tcPr/>
                </a:tc>
                <a:tc>
                  <a:txBody>
                    <a:bodyPr/>
                    <a:lstStyle/>
                    <a:p>
                      <a:pPr algn="ctr"/>
                      <a:r>
                        <a:rPr lang="en-US" sz="1700" dirty="0" smtClean="0"/>
                        <a:t>3,141</a:t>
                      </a:r>
                      <a:endParaRPr lang="en-US" sz="1700" dirty="0"/>
                    </a:p>
                  </a:txBody>
                  <a:tcPr anchor="ctr"/>
                </a:tc>
                <a:tc>
                  <a:txBody>
                    <a:bodyPr/>
                    <a:lstStyle/>
                    <a:p>
                      <a:pPr algn="ctr"/>
                      <a:r>
                        <a:rPr lang="en-US" sz="1700" dirty="0" smtClean="0"/>
                        <a:t>3,231</a:t>
                      </a:r>
                      <a:endParaRPr lang="en-US" sz="1700" dirty="0"/>
                    </a:p>
                  </a:txBody>
                  <a:tcPr anchor="ctr"/>
                </a:tc>
                <a:tc>
                  <a:txBody>
                    <a:bodyPr/>
                    <a:lstStyle/>
                    <a:p>
                      <a:pPr algn="ctr"/>
                      <a:r>
                        <a:rPr lang="en-US" sz="1700" dirty="0" smtClean="0"/>
                        <a:t>0.31</a:t>
                      </a:r>
                      <a:endParaRPr lang="en-US" sz="1700" dirty="0"/>
                    </a:p>
                  </a:txBody>
                  <a:tcPr anchor="ctr"/>
                </a:tc>
              </a:tr>
              <a:tr h="347746">
                <a:tc>
                  <a:txBody>
                    <a:bodyPr/>
                    <a:lstStyle/>
                    <a:p>
                      <a:r>
                        <a:rPr lang="en-US" sz="1700" b="1" dirty="0" smtClean="0"/>
                        <a:t>FVC%</a:t>
                      </a:r>
                      <a:endParaRPr lang="en-US" sz="1700" b="1" dirty="0"/>
                    </a:p>
                  </a:txBody>
                  <a:tcPr anchor="ctr"/>
                </a:tc>
                <a:tc>
                  <a:txBody>
                    <a:bodyPr/>
                    <a:lstStyle/>
                    <a:p>
                      <a:endParaRPr lang="en-US" sz="1700" dirty="0"/>
                    </a:p>
                  </a:txBody>
                  <a:tcPr/>
                </a:tc>
                <a:tc>
                  <a:txBody>
                    <a:bodyPr/>
                    <a:lstStyle/>
                    <a:p>
                      <a:pPr algn="ctr"/>
                      <a:r>
                        <a:rPr lang="en-US" sz="1700" dirty="0" smtClean="0"/>
                        <a:t>97</a:t>
                      </a:r>
                      <a:endParaRPr lang="en-US" sz="1700" dirty="0"/>
                    </a:p>
                  </a:txBody>
                  <a:tcPr anchor="ctr"/>
                </a:tc>
                <a:tc>
                  <a:txBody>
                    <a:bodyPr/>
                    <a:lstStyle/>
                    <a:p>
                      <a:pPr algn="ctr"/>
                      <a:r>
                        <a:rPr lang="en-US" sz="1700" dirty="0" smtClean="0"/>
                        <a:t>96</a:t>
                      </a:r>
                      <a:endParaRPr lang="en-US" sz="1700" dirty="0"/>
                    </a:p>
                  </a:txBody>
                  <a:tcPr anchor="ctr"/>
                </a:tc>
                <a:tc>
                  <a:txBody>
                    <a:bodyPr/>
                    <a:lstStyle/>
                    <a:p>
                      <a:pPr algn="ctr"/>
                      <a:r>
                        <a:rPr lang="en-US" sz="1700" dirty="0" smtClean="0"/>
                        <a:t>0.7</a:t>
                      </a:r>
                      <a:endParaRPr lang="en-US" sz="1700" dirty="0"/>
                    </a:p>
                  </a:txBody>
                  <a:tcPr anchor="ctr"/>
                </a:tc>
              </a:tr>
              <a:tr h="347746">
                <a:tc>
                  <a:txBody>
                    <a:bodyPr/>
                    <a:lstStyle/>
                    <a:p>
                      <a:r>
                        <a:rPr lang="en-US" sz="1700" b="1" dirty="0" smtClean="0"/>
                        <a:t>FEV1/FVC ratio</a:t>
                      </a:r>
                      <a:endParaRPr lang="en-US" sz="1700" b="1" dirty="0"/>
                    </a:p>
                  </a:txBody>
                  <a:tcPr anchor="ctr"/>
                </a:tc>
                <a:tc>
                  <a:txBody>
                    <a:bodyPr/>
                    <a:lstStyle/>
                    <a:p>
                      <a:endParaRPr lang="en-US" sz="1700" dirty="0"/>
                    </a:p>
                  </a:txBody>
                  <a:tcPr/>
                </a:tc>
                <a:tc>
                  <a:txBody>
                    <a:bodyPr/>
                    <a:lstStyle/>
                    <a:p>
                      <a:pPr algn="ctr"/>
                      <a:r>
                        <a:rPr lang="en-US" sz="1700" dirty="0" smtClean="0"/>
                        <a:t>0.8</a:t>
                      </a:r>
                      <a:endParaRPr lang="en-US" sz="1700" dirty="0"/>
                    </a:p>
                  </a:txBody>
                  <a:tcPr anchor="ctr"/>
                </a:tc>
                <a:tc>
                  <a:txBody>
                    <a:bodyPr/>
                    <a:lstStyle/>
                    <a:p>
                      <a:pPr algn="ctr"/>
                      <a:r>
                        <a:rPr lang="en-US" sz="1700" dirty="0" smtClean="0"/>
                        <a:t>0.8</a:t>
                      </a:r>
                      <a:endParaRPr lang="en-US" sz="1700" dirty="0"/>
                    </a:p>
                  </a:txBody>
                  <a:tcPr anchor="ctr"/>
                </a:tc>
                <a:tc>
                  <a:txBody>
                    <a:bodyPr/>
                    <a:lstStyle/>
                    <a:p>
                      <a:pPr algn="ctr"/>
                      <a:r>
                        <a:rPr lang="en-US" sz="1700" dirty="0" smtClean="0"/>
                        <a:t>0.48</a:t>
                      </a:r>
                      <a:endParaRPr lang="en-US" sz="1700" dirty="0"/>
                    </a:p>
                  </a:txBody>
                  <a:tcPr anchor="ctr"/>
                </a:tc>
              </a:tr>
              <a:tr h="369350">
                <a:tc>
                  <a:txBody>
                    <a:bodyPr/>
                    <a:lstStyle/>
                    <a:p>
                      <a:r>
                        <a:rPr lang="en-US" sz="1700" b="1" dirty="0" smtClean="0"/>
                        <a:t>FEV1/FVC</a:t>
                      </a:r>
                      <a:r>
                        <a:rPr lang="en-US" sz="1700" b="1" baseline="0" dirty="0" smtClean="0"/>
                        <a:t> </a:t>
                      </a:r>
                      <a:r>
                        <a:rPr lang="en-US" sz="1700" b="1" dirty="0" smtClean="0"/>
                        <a:t>&lt; 0.7, %</a:t>
                      </a:r>
                      <a:endParaRPr lang="en-US" sz="1700" b="1" dirty="0"/>
                    </a:p>
                  </a:txBody>
                  <a:tcPr anchor="ctr"/>
                </a:tc>
                <a:tc>
                  <a:txBody>
                    <a:bodyPr/>
                    <a:lstStyle/>
                    <a:p>
                      <a:endParaRPr lang="en-US" sz="1700" dirty="0"/>
                    </a:p>
                  </a:txBody>
                  <a:tcPr/>
                </a:tc>
                <a:tc>
                  <a:txBody>
                    <a:bodyPr/>
                    <a:lstStyle/>
                    <a:p>
                      <a:pPr algn="ctr"/>
                      <a:r>
                        <a:rPr lang="en-US" sz="1700" dirty="0" smtClean="0"/>
                        <a:t>20</a:t>
                      </a:r>
                      <a:endParaRPr lang="en-US" sz="1700" dirty="0"/>
                    </a:p>
                  </a:txBody>
                  <a:tcPr anchor="ctr"/>
                </a:tc>
                <a:tc>
                  <a:txBody>
                    <a:bodyPr/>
                    <a:lstStyle/>
                    <a:p>
                      <a:pPr algn="ctr"/>
                      <a:r>
                        <a:rPr lang="en-US" sz="1700" dirty="0" smtClean="0"/>
                        <a:t>21</a:t>
                      </a:r>
                      <a:endParaRPr lang="en-US" sz="1700" dirty="0"/>
                    </a:p>
                  </a:txBody>
                  <a:tcPr anchor="ctr"/>
                </a:tc>
                <a:tc>
                  <a:txBody>
                    <a:bodyPr/>
                    <a:lstStyle/>
                    <a:p>
                      <a:pPr algn="ctr"/>
                      <a:r>
                        <a:rPr lang="en-US" sz="1700" dirty="0" smtClean="0"/>
                        <a:t>0.7</a:t>
                      </a:r>
                      <a:endParaRPr lang="en-US" sz="1700" dirty="0"/>
                    </a:p>
                  </a:txBody>
                  <a:tcPr anchor="ctr"/>
                </a:tc>
              </a:tr>
              <a:tr h="347746">
                <a:tc>
                  <a:txBody>
                    <a:bodyPr/>
                    <a:lstStyle/>
                    <a:p>
                      <a:r>
                        <a:rPr lang="en-US" sz="1700" b="1" dirty="0" smtClean="0"/>
                        <a:t>Emphysema, %</a:t>
                      </a:r>
                      <a:endParaRPr lang="en-US" sz="1700" b="1" dirty="0"/>
                    </a:p>
                  </a:txBody>
                  <a:tcPr anchor="ctr"/>
                </a:tc>
                <a:tc>
                  <a:txBody>
                    <a:bodyPr/>
                    <a:lstStyle/>
                    <a:p>
                      <a:endParaRPr lang="en-US" sz="1700" dirty="0"/>
                    </a:p>
                  </a:txBody>
                  <a:tcPr/>
                </a:tc>
                <a:tc>
                  <a:txBody>
                    <a:bodyPr/>
                    <a:lstStyle/>
                    <a:p>
                      <a:pPr algn="ctr"/>
                      <a:r>
                        <a:rPr lang="en-US" sz="1700" dirty="0" smtClean="0"/>
                        <a:t>15</a:t>
                      </a:r>
                      <a:endParaRPr lang="en-US" sz="1700" dirty="0"/>
                    </a:p>
                  </a:txBody>
                  <a:tcPr anchor="ctr"/>
                </a:tc>
                <a:tc>
                  <a:txBody>
                    <a:bodyPr/>
                    <a:lstStyle/>
                    <a:p>
                      <a:pPr algn="ctr"/>
                      <a:r>
                        <a:rPr lang="en-US" sz="1700" dirty="0" smtClean="0"/>
                        <a:t>17</a:t>
                      </a:r>
                      <a:endParaRPr lang="en-US" sz="1700" dirty="0"/>
                    </a:p>
                  </a:txBody>
                  <a:tcPr anchor="ctr"/>
                </a:tc>
                <a:tc>
                  <a:txBody>
                    <a:bodyPr/>
                    <a:lstStyle/>
                    <a:p>
                      <a:pPr algn="ctr"/>
                      <a:r>
                        <a:rPr lang="en-US" sz="1700" dirty="0" smtClean="0"/>
                        <a:t>0.03</a:t>
                      </a:r>
                      <a:endParaRPr lang="en-US" sz="1700" dirty="0"/>
                    </a:p>
                  </a:txBody>
                  <a:tcPr anchor="ctr"/>
                </a:tc>
              </a:tr>
              <a:tr h="347746">
                <a:tc>
                  <a:txBody>
                    <a:bodyPr/>
                    <a:lstStyle/>
                    <a:p>
                      <a:r>
                        <a:rPr lang="en-US" sz="1700" b="1" dirty="0" smtClean="0"/>
                        <a:t>Asthma</a:t>
                      </a:r>
                      <a:endParaRPr lang="en-US" sz="1700" b="1" dirty="0"/>
                    </a:p>
                  </a:txBody>
                  <a:tcPr anchor="ctr"/>
                </a:tc>
                <a:tc>
                  <a:txBody>
                    <a:bodyPr/>
                    <a:lstStyle/>
                    <a:p>
                      <a:endParaRPr lang="en-US" sz="1700" dirty="0"/>
                    </a:p>
                  </a:txBody>
                  <a:tcPr/>
                </a:tc>
                <a:tc>
                  <a:txBody>
                    <a:bodyPr/>
                    <a:lstStyle/>
                    <a:p>
                      <a:pPr algn="ctr"/>
                      <a:r>
                        <a:rPr lang="en-US" sz="1700" dirty="0" smtClean="0"/>
                        <a:t>10</a:t>
                      </a:r>
                      <a:endParaRPr lang="en-US" sz="1700" dirty="0"/>
                    </a:p>
                  </a:txBody>
                  <a:tcPr anchor="ctr"/>
                </a:tc>
                <a:tc>
                  <a:txBody>
                    <a:bodyPr/>
                    <a:lstStyle/>
                    <a:p>
                      <a:pPr algn="ctr"/>
                      <a:r>
                        <a:rPr lang="en-US" sz="1700" dirty="0" smtClean="0"/>
                        <a:t>9</a:t>
                      </a:r>
                      <a:endParaRPr lang="en-US" sz="1700" dirty="0"/>
                    </a:p>
                  </a:txBody>
                  <a:tcPr anchor="ctr"/>
                </a:tc>
                <a:tc>
                  <a:txBody>
                    <a:bodyPr/>
                    <a:lstStyle/>
                    <a:p>
                      <a:pPr algn="ctr"/>
                      <a:r>
                        <a:rPr lang="en-US" sz="1700" dirty="0" smtClean="0"/>
                        <a:t>0.26</a:t>
                      </a:r>
                      <a:endParaRPr lang="en-US" sz="1700" dirty="0"/>
                    </a:p>
                  </a:txBody>
                  <a:tcPr anchor="ctr"/>
                </a:tc>
              </a:tr>
            </a:tbl>
          </a:graphicData>
        </a:graphic>
      </p:graphicFrame>
      <p:sp>
        <p:nvSpPr>
          <p:cNvPr id="7" name="Title 1"/>
          <p:cNvSpPr txBox="1">
            <a:spLocks/>
          </p:cNvSpPr>
          <p:nvPr/>
        </p:nvSpPr>
        <p:spPr>
          <a:xfrm>
            <a:off x="0" y="972094"/>
            <a:ext cx="9144000" cy="450145"/>
          </a:xfrm>
          <a:prstGeom prst="rect">
            <a:avLst/>
          </a:prstGeom>
        </p:spPr>
        <p:txBody>
          <a:bodyPr vert="horz" lIns="0" rIns="0" bIns="0"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0" i="0" u="none" strike="noStrike" kern="1200" cap="none" spc="0" normalizeH="0" baseline="0" noProof="0" dirty="0" smtClean="0">
                <a:ln>
                  <a:noFill/>
                </a:ln>
                <a:solidFill>
                  <a:schemeClr val="tx2"/>
                </a:solidFill>
                <a:effectLst/>
                <a:uLnTx/>
                <a:uFillTx/>
                <a:latin typeface="+mj-lt"/>
                <a:ea typeface="+mj-ea"/>
                <a:cs typeface="+mj-cs"/>
              </a:rPr>
              <a:t>Characteristics of Study Subjects</a:t>
            </a:r>
            <a:r>
              <a:rPr kumimoji="0" lang="en-US" sz="4800" b="0" i="0" u="none" strike="noStrike" kern="1200" cap="none" spc="0" normalizeH="0" noProof="0" dirty="0" smtClean="0">
                <a:ln>
                  <a:noFill/>
                </a:ln>
                <a:solidFill>
                  <a:schemeClr val="tx2"/>
                </a:solidFill>
                <a:effectLst/>
                <a:uLnTx/>
                <a:uFillTx/>
                <a:latin typeface="+mj-lt"/>
                <a:ea typeface="+mj-ea"/>
                <a:cs typeface="+mj-cs"/>
              </a:rPr>
              <a:t> </a:t>
            </a:r>
            <a:r>
              <a:rPr kumimoji="0" lang="en-US" sz="4800" b="0" i="0" u="none" strike="noStrike" kern="1200" cap="none" spc="0" normalizeH="0" baseline="0" noProof="0" dirty="0" smtClean="0">
                <a:ln>
                  <a:noFill/>
                </a:ln>
                <a:solidFill>
                  <a:schemeClr val="tx2"/>
                </a:solidFill>
                <a:effectLst/>
                <a:uLnTx/>
                <a:uFillTx/>
                <a:latin typeface="+mj-lt"/>
                <a:ea typeface="+mj-ea"/>
                <a:cs typeface="+mj-cs"/>
              </a:rPr>
              <a:t>with and without RVH</a:t>
            </a:r>
            <a:endParaRPr kumimoji="0" lang="en-US" sz="48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8" name="Table 7"/>
          <p:cNvGraphicFramePr>
            <a:graphicFrameLocks noGrp="1"/>
          </p:cNvGraphicFramePr>
          <p:nvPr>
            <p:extLst>
              <p:ext uri="{D42A27DB-BD31-4B8C-83A1-F6EECF244321}">
                <p14:modId xmlns:p14="http://schemas.microsoft.com/office/powerpoint/2010/main" val="474882078"/>
              </p:ext>
            </p:extLst>
          </p:nvPr>
        </p:nvGraphicFramePr>
        <p:xfrm>
          <a:off x="3885474" y="1727382"/>
          <a:ext cx="4186082" cy="370840"/>
        </p:xfrm>
        <a:graphic>
          <a:graphicData uri="http://schemas.openxmlformats.org/drawingml/2006/table">
            <a:tbl>
              <a:tblPr firstRow="1" bandRow="1">
                <a:tableStyleId>{69CF1AB2-1976-4502-BF36-3FF5EA218861}</a:tableStyleId>
              </a:tblPr>
              <a:tblGrid>
                <a:gridCol w="4186082"/>
              </a:tblGrid>
              <a:tr h="370840">
                <a:tc>
                  <a:txBody>
                    <a:bodyPr/>
                    <a:lstStyle/>
                    <a:p>
                      <a:pPr algn="ctr"/>
                      <a:r>
                        <a:rPr lang="en-US" dirty="0" smtClean="0"/>
                        <a:t>Normal LV</a:t>
                      </a:r>
                      <a:endParaRPr lang="en-US" dirty="0"/>
                    </a:p>
                  </a:txBody>
                  <a:tcPr>
                    <a:solidFill>
                      <a:schemeClr val="accent1">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900"/>
            <a:ext cx="9144000" cy="653288"/>
          </a:xfrm>
        </p:spPr>
        <p:txBody>
          <a:bodyPr>
            <a:normAutofit fontScale="90000"/>
          </a:bodyPr>
          <a:lstStyle/>
          <a:p>
            <a:pPr algn="ctr"/>
            <a:r>
              <a:rPr lang="en-US" dirty="0" smtClean="0"/>
              <a:t>RVH in MESA</a:t>
            </a:r>
            <a:endParaRPr lang="en-US" dirty="0"/>
          </a:p>
        </p:txBody>
      </p:sp>
      <p:sp>
        <p:nvSpPr>
          <p:cNvPr id="7" name="Up Arrow 6"/>
          <p:cNvSpPr/>
          <p:nvPr/>
        </p:nvSpPr>
        <p:spPr>
          <a:xfrm>
            <a:off x="3951113" y="1382888"/>
            <a:ext cx="292100" cy="353627"/>
          </a:xfrm>
          <a:prstGeom prst="up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Up Arrow 7"/>
          <p:cNvSpPr/>
          <p:nvPr/>
        </p:nvSpPr>
        <p:spPr>
          <a:xfrm>
            <a:off x="7110589" y="1382888"/>
            <a:ext cx="292100" cy="356450"/>
          </a:xfrm>
          <a:prstGeom prst="up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3684413" y="705557"/>
            <a:ext cx="914400" cy="646331"/>
          </a:xfrm>
          <a:prstGeom prst="rect">
            <a:avLst/>
          </a:prstGeom>
          <a:noFill/>
        </p:spPr>
        <p:txBody>
          <a:bodyPr wrap="square" rtlCol="0">
            <a:spAutoFit/>
          </a:bodyPr>
          <a:lstStyle/>
          <a:p>
            <a:pPr algn="ctr"/>
            <a:r>
              <a:rPr lang="en-US" dirty="0" smtClean="0">
                <a:solidFill>
                  <a:srgbClr val="FF0000"/>
                </a:solidFill>
              </a:rPr>
              <a:t>RVH: 6.4%</a:t>
            </a:r>
            <a:endParaRPr lang="en-US" dirty="0">
              <a:solidFill>
                <a:srgbClr val="FF0000"/>
              </a:solidFill>
            </a:endParaRPr>
          </a:p>
        </p:txBody>
      </p:sp>
      <p:sp>
        <p:nvSpPr>
          <p:cNvPr id="10" name="TextBox 9"/>
          <p:cNvSpPr txBox="1"/>
          <p:nvPr/>
        </p:nvSpPr>
        <p:spPr>
          <a:xfrm>
            <a:off x="6831189" y="728134"/>
            <a:ext cx="914400" cy="646331"/>
          </a:xfrm>
          <a:prstGeom prst="rect">
            <a:avLst/>
          </a:prstGeom>
          <a:noFill/>
        </p:spPr>
        <p:txBody>
          <a:bodyPr wrap="square" rtlCol="0">
            <a:spAutoFit/>
          </a:bodyPr>
          <a:lstStyle/>
          <a:p>
            <a:pPr algn="ctr"/>
            <a:r>
              <a:rPr lang="en-US" dirty="0" smtClean="0">
                <a:solidFill>
                  <a:srgbClr val="FF0000"/>
                </a:solidFill>
              </a:rPr>
              <a:t>RVH: 7.7%</a:t>
            </a:r>
            <a:endParaRPr lang="en-US" dirty="0">
              <a:solidFill>
                <a:srgbClr val="FF0000"/>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3149894437"/>
              </p:ext>
            </p:extLst>
          </p:nvPr>
        </p:nvGraphicFramePr>
        <p:xfrm>
          <a:off x="372534" y="2238019"/>
          <a:ext cx="8418689" cy="4370735"/>
        </p:xfrm>
        <a:graphic>
          <a:graphicData uri="http://schemas.openxmlformats.org/drawingml/2006/table">
            <a:tbl>
              <a:tblPr firstRow="1" bandRow="1">
                <a:tableStyleId>{69CF1AB2-1976-4502-BF36-3FF5EA218861}</a:tableStyleId>
              </a:tblPr>
              <a:tblGrid>
                <a:gridCol w="2111022"/>
                <a:gridCol w="832556"/>
                <a:gridCol w="1227666"/>
                <a:gridCol w="1200856"/>
                <a:gridCol w="817033"/>
                <a:gridCol w="1126067"/>
                <a:gridCol w="1103489"/>
              </a:tblGrid>
              <a:tr h="559138">
                <a:tc>
                  <a:txBody>
                    <a:bodyPr/>
                    <a:lstStyle/>
                    <a:p>
                      <a:endParaRPr lang="en-US" sz="2000" dirty="0"/>
                    </a:p>
                  </a:txBody>
                  <a:tcPr>
                    <a:solidFill>
                      <a:schemeClr val="accent1">
                        <a:lumMod val="40000"/>
                        <a:lumOff val="60000"/>
                      </a:schemeClr>
                    </a:solidFill>
                  </a:tcPr>
                </a:tc>
                <a:tc>
                  <a:txBody>
                    <a:bodyPr/>
                    <a:lstStyle/>
                    <a:p>
                      <a:pPr algn="ctr"/>
                      <a:r>
                        <a:rPr lang="en-US" sz="2000" dirty="0" smtClean="0"/>
                        <a:t>RVH</a:t>
                      </a:r>
                      <a:endParaRPr lang="en-US" sz="2000" dirty="0"/>
                    </a:p>
                  </a:txBody>
                  <a:tcPr anchor="b">
                    <a:solidFill>
                      <a:schemeClr val="accent1">
                        <a:lumMod val="40000"/>
                        <a:lumOff val="60000"/>
                      </a:schemeClr>
                    </a:solidFill>
                  </a:tcPr>
                </a:tc>
                <a:tc>
                  <a:txBody>
                    <a:bodyPr/>
                    <a:lstStyle/>
                    <a:p>
                      <a:pPr algn="ctr"/>
                      <a:r>
                        <a:rPr lang="en-US" sz="2000" dirty="0" smtClean="0"/>
                        <a:t>Normal RV</a:t>
                      </a:r>
                      <a:endParaRPr lang="en-US" sz="2000" dirty="0"/>
                    </a:p>
                  </a:txBody>
                  <a:tcPr anchor="b">
                    <a:solidFill>
                      <a:schemeClr val="accent1">
                        <a:lumMod val="40000"/>
                        <a:lumOff val="60000"/>
                      </a:schemeClr>
                    </a:solidFill>
                  </a:tcPr>
                </a:tc>
                <a:tc>
                  <a:txBody>
                    <a:bodyPr/>
                    <a:lstStyle/>
                    <a:p>
                      <a:pPr algn="ctr"/>
                      <a:r>
                        <a:rPr lang="en-US" sz="2000" dirty="0" smtClean="0"/>
                        <a:t>P-value</a:t>
                      </a:r>
                      <a:endParaRPr lang="en-US" sz="2000" dirty="0"/>
                    </a:p>
                  </a:txBody>
                  <a:tcPr anchor="b">
                    <a:solidFill>
                      <a:schemeClr val="accent1">
                        <a:lumMod val="40000"/>
                        <a:lumOff val="60000"/>
                      </a:schemeClr>
                    </a:solidFill>
                  </a:tcPr>
                </a:tc>
                <a:tc>
                  <a:txBody>
                    <a:bodyPr/>
                    <a:lstStyle/>
                    <a:p>
                      <a:pPr algn="ctr"/>
                      <a:r>
                        <a:rPr lang="en-US" sz="2000" dirty="0" smtClean="0"/>
                        <a:t>RVH</a:t>
                      </a:r>
                      <a:endParaRPr lang="en-US" sz="2000" dirty="0"/>
                    </a:p>
                  </a:txBody>
                  <a:tcPr anchor="b">
                    <a:solidFill>
                      <a:schemeClr val="accent1">
                        <a:lumMod val="40000"/>
                        <a:lumOff val="60000"/>
                      </a:schemeClr>
                    </a:solidFill>
                  </a:tcPr>
                </a:tc>
                <a:tc>
                  <a:txBody>
                    <a:bodyPr/>
                    <a:lstStyle/>
                    <a:p>
                      <a:pPr algn="ctr"/>
                      <a:r>
                        <a:rPr lang="en-US" sz="2000" dirty="0" smtClean="0"/>
                        <a:t>Normal RV</a:t>
                      </a:r>
                      <a:endParaRPr lang="en-US" sz="2000" dirty="0"/>
                    </a:p>
                  </a:txBody>
                  <a:tcPr anchor="b">
                    <a:solidFill>
                      <a:schemeClr val="accent1">
                        <a:lumMod val="40000"/>
                        <a:lumOff val="60000"/>
                      </a:schemeClr>
                    </a:solidFill>
                  </a:tcPr>
                </a:tc>
                <a:tc>
                  <a:txBody>
                    <a:bodyPr/>
                    <a:lstStyle/>
                    <a:p>
                      <a:pPr algn="ctr"/>
                      <a:r>
                        <a:rPr lang="en-US" sz="2000" dirty="0" smtClean="0"/>
                        <a:t>P-value</a:t>
                      </a:r>
                      <a:endParaRPr lang="en-US" sz="2000" dirty="0"/>
                    </a:p>
                  </a:txBody>
                  <a:tcPr anchor="b">
                    <a:solidFill>
                      <a:schemeClr val="accent1">
                        <a:lumMod val="40000"/>
                        <a:lumOff val="60000"/>
                      </a:schemeClr>
                    </a:solidFill>
                  </a:tcPr>
                </a:tc>
              </a:tr>
              <a:tr h="453523">
                <a:tc>
                  <a:txBody>
                    <a:bodyPr/>
                    <a:lstStyle/>
                    <a:p>
                      <a:r>
                        <a:rPr lang="en-US" sz="2000" dirty="0" smtClean="0"/>
                        <a:t>Number</a:t>
                      </a:r>
                      <a:endParaRPr lang="en-US" sz="2000" dirty="0"/>
                    </a:p>
                  </a:txBody>
                  <a:tcPr>
                    <a:lnB w="12700" cap="flat" cmpd="sng" algn="ctr">
                      <a:solidFill>
                        <a:srgbClr val="04617B"/>
                      </a:solidFill>
                      <a:prstDash val="solid"/>
                      <a:round/>
                      <a:headEnd type="none" w="med" len="med"/>
                      <a:tailEnd type="none" w="med" len="med"/>
                    </a:lnB>
                  </a:tcPr>
                </a:tc>
                <a:tc>
                  <a:txBody>
                    <a:bodyPr/>
                    <a:lstStyle/>
                    <a:p>
                      <a:pPr algn="ctr"/>
                      <a:r>
                        <a:rPr lang="en-US" sz="2000" dirty="0" smtClean="0"/>
                        <a:t>224</a:t>
                      </a:r>
                      <a:endParaRPr lang="en-US" sz="2000" dirty="0"/>
                    </a:p>
                  </a:txBody>
                  <a:tcPr anchor="ctr">
                    <a:lnB w="12700" cap="flat" cmpd="sng" algn="ctr">
                      <a:solidFill>
                        <a:srgbClr val="04617B"/>
                      </a:solidFill>
                      <a:prstDash val="solid"/>
                      <a:round/>
                      <a:headEnd type="none" w="med" len="med"/>
                      <a:tailEnd type="none" w="med" len="med"/>
                    </a:lnB>
                  </a:tcPr>
                </a:tc>
                <a:tc>
                  <a:txBody>
                    <a:bodyPr/>
                    <a:lstStyle/>
                    <a:p>
                      <a:pPr algn="ctr"/>
                      <a:r>
                        <a:rPr lang="en-US" sz="2000" dirty="0" smtClean="0"/>
                        <a:t>3,495</a:t>
                      </a:r>
                      <a:endParaRPr lang="en-US" sz="2000" dirty="0"/>
                    </a:p>
                  </a:txBody>
                  <a:tcPr anchor="ctr">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B w="12700" cap="flat" cmpd="sng" algn="ctr">
                      <a:solidFill>
                        <a:srgbClr val="04617B"/>
                      </a:solidFill>
                      <a:prstDash val="solid"/>
                      <a:round/>
                      <a:headEnd type="none" w="med" len="med"/>
                      <a:tailEnd type="none" w="med" len="med"/>
                    </a:lnB>
                  </a:tcPr>
                </a:tc>
                <a:tc>
                  <a:txBody>
                    <a:bodyPr/>
                    <a:lstStyle/>
                    <a:p>
                      <a:pPr algn="ctr"/>
                      <a:r>
                        <a:rPr lang="en-US" sz="2000" dirty="0" smtClean="0"/>
                        <a:t>291</a:t>
                      </a:r>
                      <a:endParaRPr lang="en-US" sz="2000" dirty="0"/>
                    </a:p>
                  </a:txBody>
                  <a:tcPr anchor="ctr">
                    <a:lnB w="12700" cap="flat" cmpd="sng" algn="ctr">
                      <a:solidFill>
                        <a:srgbClr val="04617B"/>
                      </a:solidFill>
                      <a:prstDash val="solid"/>
                      <a:round/>
                      <a:headEnd type="none" w="med" len="med"/>
                      <a:tailEnd type="none" w="med" len="med"/>
                    </a:lnB>
                  </a:tcPr>
                </a:tc>
                <a:tc>
                  <a:txBody>
                    <a:bodyPr/>
                    <a:lstStyle/>
                    <a:p>
                      <a:pPr algn="ctr"/>
                      <a:r>
                        <a:rPr lang="en-US" sz="2000" dirty="0" smtClean="0"/>
                        <a:t>3,771</a:t>
                      </a:r>
                      <a:endParaRPr lang="en-US" sz="2000" dirty="0"/>
                    </a:p>
                  </a:txBody>
                  <a:tcPr anchor="ctr">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B w="12700" cap="flat" cmpd="sng" algn="ctr">
                      <a:solidFill>
                        <a:srgbClr val="04617B"/>
                      </a:solidFill>
                      <a:prstDash val="solid"/>
                      <a:round/>
                      <a:headEnd type="none" w="med" len="med"/>
                      <a:tailEnd type="none" w="med" len="med"/>
                    </a:lnB>
                  </a:tcPr>
                </a:tc>
              </a:tr>
              <a:tr h="453523">
                <a:tc>
                  <a:txBody>
                    <a:bodyPr/>
                    <a:lstStyle/>
                    <a:p>
                      <a:r>
                        <a:rPr lang="en-US" sz="2000" b="1" dirty="0" smtClean="0"/>
                        <a:t>RV Measures</a:t>
                      </a:r>
                      <a:endParaRPr lang="en-US" sz="2000" b="1" dirty="0"/>
                    </a:p>
                  </a:txBody>
                  <a:tcPr>
                    <a:lnL w="12700" cap="flat" cmpd="sng" algn="ctr">
                      <a:solidFill>
                        <a:srgbClr val="04617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L w="12700" cap="flat" cmpd="sng" algn="ctr">
                      <a:noFill/>
                      <a:prstDash val="solid"/>
                      <a:round/>
                      <a:headEnd type="none" w="med" len="med"/>
                      <a:tailEnd type="none" w="med" len="med"/>
                    </a:lnL>
                    <a:lnR w="12700" cap="flat" cmpd="sng" algn="ctr">
                      <a:solidFill>
                        <a:srgbClr val="04617B"/>
                      </a:solidFill>
                      <a:prstDash val="solid"/>
                      <a:round/>
                      <a:headEnd type="none" w="med" len="med"/>
                      <a:tailEnd type="none" w="med" len="med"/>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r>
              <a:tr h="453523">
                <a:tc>
                  <a:txBody>
                    <a:bodyPr/>
                    <a:lstStyle/>
                    <a:p>
                      <a:r>
                        <a:rPr lang="en-US" sz="2000" dirty="0" smtClean="0"/>
                        <a:t>RV Mass, </a:t>
                      </a:r>
                      <a:r>
                        <a:rPr lang="en-US" sz="2000" dirty="0" err="1" smtClean="0"/>
                        <a:t>g</a:t>
                      </a:r>
                      <a:endParaRPr lang="en-US" sz="2000" dirty="0"/>
                    </a:p>
                  </a:txBody>
                  <a:tcPr>
                    <a:lnT w="12700" cap="flat" cmpd="sng" algn="ctr">
                      <a:solidFill>
                        <a:srgbClr val="04617B"/>
                      </a:solidFill>
                      <a:prstDash val="solid"/>
                      <a:round/>
                      <a:headEnd type="none" w="med" len="med"/>
                      <a:tailEnd type="none" w="med" len="med"/>
                    </a:lnT>
                  </a:tcPr>
                </a:tc>
                <a:tc>
                  <a:txBody>
                    <a:bodyPr/>
                    <a:lstStyle/>
                    <a:p>
                      <a:pPr algn="ctr"/>
                      <a:r>
                        <a:rPr lang="en-US" sz="2000" dirty="0" smtClean="0"/>
                        <a:t>27</a:t>
                      </a:r>
                      <a:endParaRPr lang="en-US" sz="2000" dirty="0"/>
                    </a:p>
                  </a:txBody>
                  <a:tcPr anchor="ctr">
                    <a:lnT w="12700" cap="flat" cmpd="sng" algn="ctr">
                      <a:solidFill>
                        <a:srgbClr val="04617B"/>
                      </a:solidFill>
                      <a:prstDash val="solid"/>
                      <a:round/>
                      <a:headEnd type="none" w="med" len="med"/>
                      <a:tailEnd type="none" w="med" len="med"/>
                    </a:lnT>
                  </a:tcPr>
                </a:tc>
                <a:tc>
                  <a:txBody>
                    <a:bodyPr/>
                    <a:lstStyle/>
                    <a:p>
                      <a:pPr algn="ctr"/>
                      <a:r>
                        <a:rPr lang="en-US" sz="2000" dirty="0" smtClean="0"/>
                        <a:t>21</a:t>
                      </a:r>
                      <a:endParaRPr lang="en-US" sz="2000" dirty="0"/>
                    </a:p>
                  </a:txBody>
                  <a:tcPr anchor="ctr">
                    <a:lnT w="12700" cap="flat" cmpd="sng" algn="ctr">
                      <a:solidFill>
                        <a:srgbClr val="04617B"/>
                      </a:solidFill>
                      <a:prstDash val="solid"/>
                      <a:round/>
                      <a:headEnd type="none" w="med" len="med"/>
                      <a:tailEnd type="none" w="med" len="med"/>
                    </a:lnT>
                  </a:tcPr>
                </a:tc>
                <a:tc>
                  <a:txBody>
                    <a:bodyPr/>
                    <a:lstStyle/>
                    <a:p>
                      <a:pPr algn="ctr"/>
                      <a:r>
                        <a:rPr lang="en-US" sz="2000" dirty="0" smtClean="0"/>
                        <a:t>&lt;0.001</a:t>
                      </a:r>
                      <a:endParaRPr lang="en-US" sz="2000" dirty="0"/>
                    </a:p>
                  </a:txBody>
                  <a:tcPr anchor="ctr">
                    <a:lnT w="12700" cap="flat" cmpd="sng" algn="ctr">
                      <a:solidFill>
                        <a:srgbClr val="04617B"/>
                      </a:solidFill>
                      <a:prstDash val="solid"/>
                      <a:round/>
                      <a:headEnd type="none" w="med" len="med"/>
                      <a:tailEnd type="none" w="med" len="med"/>
                    </a:lnT>
                  </a:tcPr>
                </a:tc>
                <a:tc>
                  <a:txBody>
                    <a:bodyPr/>
                    <a:lstStyle/>
                    <a:p>
                      <a:pPr algn="ctr"/>
                      <a:r>
                        <a:rPr lang="en-US" sz="2000" dirty="0" smtClean="0"/>
                        <a:t>27</a:t>
                      </a:r>
                      <a:endParaRPr lang="en-US" sz="2000" dirty="0"/>
                    </a:p>
                  </a:txBody>
                  <a:tcPr anchor="ctr">
                    <a:lnT w="12700" cap="flat" cmpd="sng" algn="ctr">
                      <a:solidFill>
                        <a:srgbClr val="04617B"/>
                      </a:solidFill>
                      <a:prstDash val="solid"/>
                      <a:round/>
                      <a:headEnd type="none" w="med" len="med"/>
                      <a:tailEnd type="none" w="med" len="med"/>
                    </a:lnT>
                  </a:tcPr>
                </a:tc>
                <a:tc>
                  <a:txBody>
                    <a:bodyPr/>
                    <a:lstStyle/>
                    <a:p>
                      <a:pPr algn="ctr"/>
                      <a:r>
                        <a:rPr lang="en-US" sz="2000" dirty="0" smtClean="0"/>
                        <a:t>21</a:t>
                      </a:r>
                      <a:endParaRPr lang="en-US" sz="2000" dirty="0"/>
                    </a:p>
                  </a:txBody>
                  <a:tcPr anchor="ctr">
                    <a:lnT w="12700" cap="flat" cmpd="sng" algn="ctr">
                      <a:solidFill>
                        <a:srgbClr val="04617B"/>
                      </a:solidFill>
                      <a:prstDash val="solid"/>
                      <a:round/>
                      <a:headEnd type="none" w="med" len="med"/>
                      <a:tailEnd type="none" w="med" len="med"/>
                    </a:lnT>
                  </a:tcPr>
                </a:tc>
                <a:tc>
                  <a:txBody>
                    <a:bodyPr/>
                    <a:lstStyle/>
                    <a:p>
                      <a:pPr algn="ctr"/>
                      <a:r>
                        <a:rPr lang="en-US" sz="2000" dirty="0" smtClean="0"/>
                        <a:t>&lt;0.001</a:t>
                      </a:r>
                      <a:endParaRPr lang="en-US" sz="2000" dirty="0"/>
                    </a:p>
                  </a:txBody>
                  <a:tcPr anchor="ctr">
                    <a:lnT w="12700" cap="flat" cmpd="sng" algn="ctr">
                      <a:solidFill>
                        <a:srgbClr val="04617B"/>
                      </a:solidFill>
                      <a:prstDash val="solid"/>
                      <a:round/>
                      <a:headEnd type="none" w="med" len="med"/>
                      <a:tailEnd type="none" w="med" len="med"/>
                    </a:lnT>
                  </a:tcPr>
                </a:tc>
              </a:tr>
              <a:tr h="453523">
                <a:tc>
                  <a:txBody>
                    <a:bodyPr/>
                    <a:lstStyle/>
                    <a:p>
                      <a:r>
                        <a:rPr lang="en-US" sz="2000" dirty="0" smtClean="0"/>
                        <a:t>RV Ejection Fraction, %</a:t>
                      </a:r>
                      <a:endParaRPr lang="en-US" sz="2000" dirty="0"/>
                    </a:p>
                  </a:txBody>
                  <a:tcPr>
                    <a:lnB w="12700" cap="flat" cmpd="sng" algn="ctr">
                      <a:solidFill>
                        <a:srgbClr val="04617B"/>
                      </a:solidFill>
                      <a:prstDash val="solid"/>
                      <a:round/>
                      <a:headEnd type="none" w="med" len="med"/>
                      <a:tailEnd type="none" w="med" len="med"/>
                    </a:lnB>
                  </a:tcPr>
                </a:tc>
                <a:tc>
                  <a:txBody>
                    <a:bodyPr/>
                    <a:lstStyle/>
                    <a:p>
                      <a:pPr algn="ctr"/>
                      <a:r>
                        <a:rPr lang="en-US" sz="2000" dirty="0" smtClean="0"/>
                        <a:t>69</a:t>
                      </a:r>
                      <a:endParaRPr lang="en-US" sz="2000" dirty="0"/>
                    </a:p>
                  </a:txBody>
                  <a:tcPr anchor="ctr">
                    <a:lnB w="12700" cap="flat" cmpd="sng" algn="ctr">
                      <a:solidFill>
                        <a:srgbClr val="04617B"/>
                      </a:solidFill>
                      <a:prstDash val="solid"/>
                      <a:round/>
                      <a:headEnd type="none" w="med" len="med"/>
                      <a:tailEnd type="none" w="med" len="med"/>
                    </a:lnB>
                  </a:tcPr>
                </a:tc>
                <a:tc>
                  <a:txBody>
                    <a:bodyPr/>
                    <a:lstStyle/>
                    <a:p>
                      <a:pPr algn="ctr"/>
                      <a:r>
                        <a:rPr lang="en-US" sz="2000" dirty="0" smtClean="0"/>
                        <a:t>71</a:t>
                      </a:r>
                      <a:endParaRPr lang="en-US" sz="2000" dirty="0"/>
                    </a:p>
                  </a:txBody>
                  <a:tcPr anchor="ctr">
                    <a:lnB w="12700" cap="flat" cmpd="sng" algn="ctr">
                      <a:solidFill>
                        <a:srgbClr val="04617B"/>
                      </a:solidFill>
                      <a:prstDash val="solid"/>
                      <a:round/>
                      <a:headEnd type="none" w="med" len="med"/>
                      <a:tailEnd type="none" w="med" len="med"/>
                    </a:lnB>
                  </a:tcPr>
                </a:tc>
                <a:tc>
                  <a:txBody>
                    <a:bodyPr/>
                    <a:lstStyle/>
                    <a:p>
                      <a:pPr algn="ctr"/>
                      <a:r>
                        <a:rPr lang="en-US" sz="2000" dirty="0" smtClean="0"/>
                        <a:t>0.01</a:t>
                      </a:r>
                      <a:endParaRPr lang="en-US" sz="2000" dirty="0"/>
                    </a:p>
                  </a:txBody>
                  <a:tcPr anchor="ctr">
                    <a:lnB w="12700" cap="flat" cmpd="sng" algn="ctr">
                      <a:solidFill>
                        <a:srgbClr val="04617B"/>
                      </a:solidFill>
                      <a:prstDash val="solid"/>
                      <a:round/>
                      <a:headEnd type="none" w="med" len="med"/>
                      <a:tailEnd type="none" w="med" len="med"/>
                    </a:lnB>
                  </a:tcPr>
                </a:tc>
                <a:tc>
                  <a:txBody>
                    <a:bodyPr/>
                    <a:lstStyle/>
                    <a:p>
                      <a:pPr algn="ctr"/>
                      <a:r>
                        <a:rPr lang="en-US" sz="2000" dirty="0" smtClean="0"/>
                        <a:t>70</a:t>
                      </a:r>
                      <a:endParaRPr lang="en-US" sz="2000" dirty="0"/>
                    </a:p>
                  </a:txBody>
                  <a:tcPr anchor="ctr">
                    <a:lnB w="12700" cap="flat" cmpd="sng" algn="ctr">
                      <a:solidFill>
                        <a:srgbClr val="04617B"/>
                      </a:solidFill>
                      <a:prstDash val="solid"/>
                      <a:round/>
                      <a:headEnd type="none" w="med" len="med"/>
                      <a:tailEnd type="none" w="med" len="med"/>
                    </a:lnB>
                  </a:tcPr>
                </a:tc>
                <a:tc>
                  <a:txBody>
                    <a:bodyPr/>
                    <a:lstStyle/>
                    <a:p>
                      <a:pPr algn="ctr"/>
                      <a:r>
                        <a:rPr lang="en-US" sz="2000" dirty="0" smtClean="0"/>
                        <a:t>71</a:t>
                      </a:r>
                      <a:endParaRPr lang="en-US" sz="2000" dirty="0"/>
                    </a:p>
                  </a:txBody>
                  <a:tcPr anchor="ctr">
                    <a:lnB w="12700" cap="flat" cmpd="sng" algn="ctr">
                      <a:solidFill>
                        <a:srgbClr val="04617B"/>
                      </a:solidFill>
                      <a:prstDash val="solid"/>
                      <a:round/>
                      <a:headEnd type="none" w="med" len="med"/>
                      <a:tailEnd type="none" w="med" len="med"/>
                    </a:lnB>
                  </a:tcPr>
                </a:tc>
                <a:tc>
                  <a:txBody>
                    <a:bodyPr/>
                    <a:lstStyle/>
                    <a:p>
                      <a:pPr algn="ctr"/>
                      <a:r>
                        <a:rPr lang="en-US" sz="2000" dirty="0" smtClean="0"/>
                        <a:t>0.02</a:t>
                      </a:r>
                      <a:endParaRPr lang="en-US" sz="2000" dirty="0"/>
                    </a:p>
                  </a:txBody>
                  <a:tcPr anchor="ctr">
                    <a:lnB w="12700" cap="flat" cmpd="sng" algn="ctr">
                      <a:solidFill>
                        <a:srgbClr val="04617B"/>
                      </a:solidFill>
                      <a:prstDash val="solid"/>
                      <a:round/>
                      <a:headEnd type="none" w="med" len="med"/>
                      <a:tailEnd type="none" w="med" len="med"/>
                    </a:lnB>
                  </a:tcPr>
                </a:tc>
              </a:tr>
              <a:tr h="453523">
                <a:tc>
                  <a:txBody>
                    <a:bodyPr/>
                    <a:lstStyle/>
                    <a:p>
                      <a:r>
                        <a:rPr lang="en-US" sz="2000" b="1" dirty="0" smtClean="0"/>
                        <a:t>LV Measures</a:t>
                      </a:r>
                      <a:endParaRPr lang="en-US" sz="2000" b="1" dirty="0"/>
                    </a:p>
                  </a:txBody>
                  <a:tcPr>
                    <a:lnL w="12700" cap="flat" cmpd="sng" algn="ctr">
                      <a:solidFill>
                        <a:srgbClr val="04617B"/>
                      </a:solidFill>
                      <a:prstDash val="solid"/>
                      <a:round/>
                      <a:headEnd type="none" w="med" len="med"/>
                      <a:tailEnd type="none" w="med" len="med"/>
                    </a:lnL>
                    <a:lnR w="12700" cmpd="sng">
                      <a:noFill/>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L w="12700" cmpd="sng">
                      <a:noFill/>
                    </a:lnL>
                    <a:lnR w="12700" cmpd="sng">
                      <a:noFill/>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L w="12700" cmpd="sng">
                      <a:noFill/>
                    </a:lnL>
                    <a:lnR w="12700" cmpd="sng">
                      <a:noFill/>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L w="12700" cmpd="sng">
                      <a:noFill/>
                    </a:lnL>
                    <a:lnR w="12700" cmpd="sng">
                      <a:noFill/>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L w="12700" cmpd="sng">
                      <a:noFill/>
                    </a:lnL>
                    <a:lnR w="12700" cmpd="sng">
                      <a:noFill/>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L w="12700" cmpd="sng">
                      <a:noFill/>
                    </a:lnL>
                    <a:lnR w="12700" cmpd="sng">
                      <a:noFill/>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c>
                  <a:txBody>
                    <a:bodyPr/>
                    <a:lstStyle/>
                    <a:p>
                      <a:pPr algn="ctr"/>
                      <a:endParaRPr lang="en-US" sz="2000" dirty="0"/>
                    </a:p>
                  </a:txBody>
                  <a:tcPr anchor="ctr">
                    <a:lnL w="12700" cmpd="sng">
                      <a:noFill/>
                    </a:lnL>
                    <a:lnR w="12700" cap="flat" cmpd="sng" algn="ctr">
                      <a:solidFill>
                        <a:srgbClr val="04617B"/>
                      </a:solidFill>
                      <a:prstDash val="solid"/>
                      <a:round/>
                      <a:headEnd type="none" w="med" len="med"/>
                      <a:tailEnd type="none" w="med" len="med"/>
                    </a:lnR>
                    <a:lnT w="12700" cap="flat" cmpd="sng" algn="ctr">
                      <a:solidFill>
                        <a:srgbClr val="04617B"/>
                      </a:solidFill>
                      <a:prstDash val="solid"/>
                      <a:round/>
                      <a:headEnd type="none" w="med" len="med"/>
                      <a:tailEnd type="none" w="med" len="med"/>
                    </a:lnT>
                    <a:lnB w="12700" cap="flat" cmpd="sng" algn="ctr">
                      <a:solidFill>
                        <a:srgbClr val="04617B"/>
                      </a:solidFill>
                      <a:prstDash val="solid"/>
                      <a:round/>
                      <a:headEnd type="none" w="med" len="med"/>
                      <a:tailEnd type="none" w="med" len="med"/>
                    </a:lnB>
                  </a:tcPr>
                </a:tc>
              </a:tr>
              <a:tr h="453523">
                <a:tc>
                  <a:txBody>
                    <a:bodyPr/>
                    <a:lstStyle/>
                    <a:p>
                      <a:r>
                        <a:rPr lang="en-US" sz="2000" dirty="0" smtClean="0"/>
                        <a:t>LV Mass, </a:t>
                      </a:r>
                      <a:r>
                        <a:rPr lang="en-US" sz="2000" dirty="0" err="1" smtClean="0"/>
                        <a:t>g</a:t>
                      </a:r>
                      <a:endParaRPr lang="en-US" sz="2000" dirty="0"/>
                    </a:p>
                  </a:txBody>
                  <a:tcPr>
                    <a:lnT w="12700" cap="flat" cmpd="sng" algn="ctr">
                      <a:solidFill>
                        <a:srgbClr val="04617B"/>
                      </a:solidFill>
                      <a:prstDash val="solid"/>
                      <a:round/>
                      <a:headEnd type="none" w="med" len="med"/>
                      <a:tailEnd type="none" w="med" len="med"/>
                    </a:lnT>
                  </a:tcPr>
                </a:tc>
                <a:tc>
                  <a:txBody>
                    <a:bodyPr/>
                    <a:lstStyle/>
                    <a:p>
                      <a:pPr algn="ctr"/>
                      <a:r>
                        <a:rPr lang="en-US" sz="2000" dirty="0" smtClean="0"/>
                        <a:t>149</a:t>
                      </a:r>
                      <a:endParaRPr lang="en-US" sz="2000" dirty="0"/>
                    </a:p>
                  </a:txBody>
                  <a:tcPr anchor="ctr">
                    <a:lnT w="12700" cap="flat" cmpd="sng" algn="ctr">
                      <a:solidFill>
                        <a:srgbClr val="04617B"/>
                      </a:solidFill>
                      <a:prstDash val="solid"/>
                      <a:round/>
                      <a:headEnd type="none" w="med" len="med"/>
                      <a:tailEnd type="none" w="med" len="med"/>
                    </a:lnT>
                  </a:tcPr>
                </a:tc>
                <a:tc>
                  <a:txBody>
                    <a:bodyPr/>
                    <a:lstStyle/>
                    <a:p>
                      <a:pPr algn="ctr"/>
                      <a:r>
                        <a:rPr lang="en-US" sz="2000" dirty="0" smtClean="0"/>
                        <a:t>140</a:t>
                      </a:r>
                      <a:endParaRPr lang="en-US" sz="2000" dirty="0"/>
                    </a:p>
                  </a:txBody>
                  <a:tcPr anchor="ctr">
                    <a:lnT w="12700" cap="flat" cmpd="sng" algn="ctr">
                      <a:solidFill>
                        <a:srgbClr val="04617B"/>
                      </a:solidFill>
                      <a:prstDash val="solid"/>
                      <a:round/>
                      <a:headEnd type="none" w="med" len="med"/>
                      <a:tailEnd type="none" w="med" len="med"/>
                    </a:lnT>
                  </a:tcPr>
                </a:tc>
                <a:tc>
                  <a:txBody>
                    <a:bodyPr/>
                    <a:lstStyle/>
                    <a:p>
                      <a:pPr algn="ctr"/>
                      <a:r>
                        <a:rPr lang="en-US" sz="2000" dirty="0" smtClean="0"/>
                        <a:t>&lt;0.001</a:t>
                      </a:r>
                      <a:endParaRPr lang="en-US" sz="2000" dirty="0"/>
                    </a:p>
                  </a:txBody>
                  <a:tcPr anchor="ctr">
                    <a:lnT w="12700" cap="flat" cmpd="sng" algn="ctr">
                      <a:solidFill>
                        <a:srgbClr val="04617B"/>
                      </a:solidFill>
                      <a:prstDash val="solid"/>
                      <a:round/>
                      <a:headEnd type="none" w="med" len="med"/>
                      <a:tailEnd type="none" w="med" len="med"/>
                    </a:lnT>
                  </a:tcPr>
                </a:tc>
                <a:tc>
                  <a:txBody>
                    <a:bodyPr/>
                    <a:lstStyle/>
                    <a:p>
                      <a:pPr algn="ctr"/>
                      <a:r>
                        <a:rPr lang="en-US" sz="2000" dirty="0" smtClean="0"/>
                        <a:t>161</a:t>
                      </a:r>
                      <a:endParaRPr lang="en-US" sz="2000" dirty="0"/>
                    </a:p>
                  </a:txBody>
                  <a:tcPr anchor="ctr">
                    <a:lnT w="12700" cap="flat" cmpd="sng" algn="ctr">
                      <a:solidFill>
                        <a:srgbClr val="04617B"/>
                      </a:solidFill>
                      <a:prstDash val="solid"/>
                      <a:round/>
                      <a:headEnd type="none" w="med" len="med"/>
                      <a:tailEnd type="none" w="med" len="med"/>
                    </a:lnT>
                  </a:tcPr>
                </a:tc>
                <a:tc>
                  <a:txBody>
                    <a:bodyPr/>
                    <a:lstStyle/>
                    <a:p>
                      <a:pPr algn="ctr"/>
                      <a:r>
                        <a:rPr lang="en-US" sz="2000" dirty="0" smtClean="0"/>
                        <a:t>141</a:t>
                      </a:r>
                      <a:endParaRPr lang="en-US" sz="2000" dirty="0"/>
                    </a:p>
                  </a:txBody>
                  <a:tcPr anchor="ctr">
                    <a:lnT w="12700" cap="flat" cmpd="sng" algn="ctr">
                      <a:solidFill>
                        <a:srgbClr val="04617B"/>
                      </a:solidFill>
                      <a:prstDash val="solid"/>
                      <a:round/>
                      <a:headEnd type="none" w="med" len="med"/>
                      <a:tailEnd type="none" w="med" len="med"/>
                    </a:lnT>
                  </a:tcPr>
                </a:tc>
                <a:tc>
                  <a:txBody>
                    <a:bodyPr/>
                    <a:lstStyle/>
                    <a:p>
                      <a:pPr algn="ctr"/>
                      <a:r>
                        <a:rPr lang="en-US" sz="2000" dirty="0" smtClean="0"/>
                        <a:t>&lt;0.001</a:t>
                      </a:r>
                      <a:endParaRPr lang="en-US" sz="2000" dirty="0"/>
                    </a:p>
                  </a:txBody>
                  <a:tcPr anchor="ctr">
                    <a:lnT w="12700" cap="flat" cmpd="sng" algn="ctr">
                      <a:solidFill>
                        <a:srgbClr val="04617B"/>
                      </a:solidFill>
                      <a:prstDash val="solid"/>
                      <a:round/>
                      <a:headEnd type="none" w="med" len="med"/>
                      <a:tailEnd type="none" w="med" len="med"/>
                    </a:lnT>
                  </a:tcPr>
                </a:tc>
              </a:tr>
              <a:tr h="453523">
                <a:tc>
                  <a:txBody>
                    <a:bodyPr/>
                    <a:lstStyle/>
                    <a:p>
                      <a:r>
                        <a:rPr lang="en-US" sz="2000" dirty="0" smtClean="0"/>
                        <a:t>LV Ejection Fraction, %</a:t>
                      </a:r>
                      <a:endParaRPr lang="en-US" sz="2000" dirty="0"/>
                    </a:p>
                  </a:txBody>
                  <a:tcPr/>
                </a:tc>
                <a:tc>
                  <a:txBody>
                    <a:bodyPr/>
                    <a:lstStyle/>
                    <a:p>
                      <a:pPr algn="ctr"/>
                      <a:r>
                        <a:rPr lang="en-US" sz="2000" dirty="0" smtClean="0"/>
                        <a:t>69</a:t>
                      </a:r>
                      <a:endParaRPr lang="en-US" sz="2000" dirty="0"/>
                    </a:p>
                  </a:txBody>
                  <a:tcPr anchor="ctr"/>
                </a:tc>
                <a:tc>
                  <a:txBody>
                    <a:bodyPr/>
                    <a:lstStyle/>
                    <a:p>
                      <a:pPr algn="ctr"/>
                      <a:r>
                        <a:rPr lang="en-US" sz="2000" dirty="0" smtClean="0"/>
                        <a:t>70</a:t>
                      </a:r>
                      <a:endParaRPr lang="en-US" sz="2000" dirty="0"/>
                    </a:p>
                  </a:txBody>
                  <a:tcPr anchor="ctr"/>
                </a:tc>
                <a:tc>
                  <a:txBody>
                    <a:bodyPr/>
                    <a:lstStyle/>
                    <a:p>
                      <a:pPr algn="ctr"/>
                      <a:r>
                        <a:rPr lang="en-US" sz="2000" dirty="0" smtClean="0"/>
                        <a:t>0.67</a:t>
                      </a:r>
                      <a:endParaRPr lang="en-US" sz="2000" dirty="0"/>
                    </a:p>
                  </a:txBody>
                  <a:tcPr anchor="ctr"/>
                </a:tc>
                <a:tc>
                  <a:txBody>
                    <a:bodyPr/>
                    <a:lstStyle/>
                    <a:p>
                      <a:pPr algn="ctr"/>
                      <a:r>
                        <a:rPr lang="en-US" sz="2000" dirty="0" smtClean="0"/>
                        <a:t>69</a:t>
                      </a:r>
                      <a:endParaRPr lang="en-US" sz="2000" dirty="0"/>
                    </a:p>
                  </a:txBody>
                  <a:tcPr anchor="ctr"/>
                </a:tc>
                <a:tc>
                  <a:txBody>
                    <a:bodyPr/>
                    <a:lstStyle/>
                    <a:p>
                      <a:pPr algn="ctr"/>
                      <a:r>
                        <a:rPr lang="en-US" sz="2000" dirty="0" smtClean="0"/>
                        <a:t>69</a:t>
                      </a:r>
                      <a:endParaRPr lang="en-US" sz="2000" dirty="0"/>
                    </a:p>
                  </a:txBody>
                  <a:tcPr anchor="ctr"/>
                </a:tc>
                <a:tc>
                  <a:txBody>
                    <a:bodyPr/>
                    <a:lstStyle/>
                    <a:p>
                      <a:pPr algn="ctr"/>
                      <a:r>
                        <a:rPr lang="en-US" sz="2000" dirty="0" smtClean="0"/>
                        <a:t>0.32</a:t>
                      </a:r>
                      <a:endParaRPr lang="en-US" sz="2000" dirty="0"/>
                    </a:p>
                  </a:txBody>
                  <a:tcPr anchor="ct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600380155"/>
              </p:ext>
            </p:extLst>
          </p:nvPr>
        </p:nvGraphicFramePr>
        <p:xfrm>
          <a:off x="2469444" y="1867179"/>
          <a:ext cx="6321779" cy="370840"/>
        </p:xfrm>
        <a:graphic>
          <a:graphicData uri="http://schemas.openxmlformats.org/drawingml/2006/table">
            <a:tbl>
              <a:tblPr firstRow="1" bandRow="1">
                <a:tableStyleId>{69CF1AB2-1976-4502-BF36-3FF5EA218861}</a:tableStyleId>
              </a:tblPr>
              <a:tblGrid>
                <a:gridCol w="3273778"/>
                <a:gridCol w="3048001"/>
              </a:tblGrid>
              <a:tr h="370840">
                <a:tc>
                  <a:txBody>
                    <a:bodyPr/>
                    <a:lstStyle/>
                    <a:p>
                      <a:pPr algn="ctr"/>
                      <a:r>
                        <a:rPr lang="en-US" dirty="0" smtClean="0"/>
                        <a:t>Normal LV</a:t>
                      </a:r>
                      <a:endParaRPr lang="en-US" dirty="0"/>
                    </a:p>
                  </a:txBody>
                  <a:tcPr>
                    <a:solidFill>
                      <a:schemeClr val="accent1">
                        <a:lumMod val="60000"/>
                        <a:lumOff val="40000"/>
                      </a:schemeClr>
                    </a:solidFill>
                  </a:tcPr>
                </a:tc>
                <a:tc>
                  <a:txBody>
                    <a:bodyPr/>
                    <a:lstStyle/>
                    <a:p>
                      <a:pPr algn="ctr"/>
                      <a:r>
                        <a:rPr lang="en-US" dirty="0" smtClean="0"/>
                        <a:t>All Subjects</a:t>
                      </a:r>
                      <a:endParaRPr lang="en-US" dirty="0"/>
                    </a:p>
                  </a:txBody>
                  <a:tcPr>
                    <a:solidFill>
                      <a:schemeClr val="accent1">
                        <a:lumMod val="60000"/>
                        <a:lumOff val="40000"/>
                      </a:schemeClr>
                    </a:solidFill>
                  </a:tcPr>
                </a:tc>
              </a:tr>
            </a:tbl>
          </a:graphicData>
        </a:graphic>
      </p:graphicFrame>
      <p:sp>
        <p:nvSpPr>
          <p:cNvPr id="12" name="Oval 11"/>
          <p:cNvSpPr/>
          <p:nvPr/>
        </p:nvSpPr>
        <p:spPr>
          <a:xfrm>
            <a:off x="3354213" y="1769536"/>
            <a:ext cx="1498600" cy="584200"/>
          </a:xfrm>
          <a:prstGeom prst="ellipse">
            <a:avLst/>
          </a:prstGeom>
          <a:solidFill>
            <a:srgbClr val="FF0000">
              <a:alpha val="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
        <p:nvSpPr>
          <p:cNvPr id="13" name="Oval 12"/>
          <p:cNvSpPr/>
          <p:nvPr/>
        </p:nvSpPr>
        <p:spPr>
          <a:xfrm>
            <a:off x="6513689" y="1746958"/>
            <a:ext cx="1485900" cy="668020"/>
          </a:xfrm>
          <a:prstGeom prst="ellipse">
            <a:avLst/>
          </a:prstGeom>
          <a:solidFill>
            <a:srgbClr val="FF0000">
              <a:alpha val="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P spid="10" grpId="0"/>
      <p:bldP spid="12"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6900" y="2"/>
            <a:ext cx="5734051" cy="701322"/>
          </a:xfrm>
        </p:spPr>
        <p:txBody>
          <a:bodyPr>
            <a:normAutofit fontScale="90000"/>
          </a:bodyPr>
          <a:lstStyle/>
          <a:p>
            <a:pPr algn="ctr"/>
            <a:r>
              <a:rPr lang="en-US" dirty="0" smtClean="0"/>
              <a:t>RESULTS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05353454"/>
              </p:ext>
            </p:extLst>
          </p:nvPr>
        </p:nvGraphicFramePr>
        <p:xfrm>
          <a:off x="195792" y="672349"/>
          <a:ext cx="8764764" cy="6035040"/>
        </p:xfrm>
        <a:graphic>
          <a:graphicData uri="http://schemas.openxmlformats.org/drawingml/2006/table">
            <a:tbl>
              <a:tblPr firstRow="1" bandRow="1">
                <a:tableStyleId>{5C22544A-7EE6-4342-B048-85BDC9FD1C3A}</a:tableStyleId>
              </a:tblPr>
              <a:tblGrid>
                <a:gridCol w="2372430"/>
                <a:gridCol w="1749778"/>
                <a:gridCol w="1693334"/>
                <a:gridCol w="1467555"/>
                <a:gridCol w="1481667"/>
              </a:tblGrid>
              <a:tr h="406327">
                <a:tc>
                  <a:txBody>
                    <a:bodyPr/>
                    <a:lstStyle/>
                    <a:p>
                      <a:pPr algn="ctr"/>
                      <a:r>
                        <a:rPr lang="en-US" sz="1700" dirty="0" smtClean="0"/>
                        <a:t>Criterion</a:t>
                      </a:r>
                      <a:endParaRPr lang="en-US" sz="1700" dirty="0"/>
                    </a:p>
                  </a:txBody>
                  <a:tcPr anchor="b"/>
                </a:tc>
                <a:tc>
                  <a:txBody>
                    <a:bodyPr/>
                    <a:lstStyle/>
                    <a:p>
                      <a:pPr algn="ctr"/>
                      <a:r>
                        <a:rPr lang="en-US" sz="1700" dirty="0" smtClean="0"/>
                        <a:t>Sensitivity</a:t>
                      </a:r>
                      <a:endParaRPr lang="en-US" sz="1700" baseline="0" dirty="0" smtClean="0"/>
                    </a:p>
                    <a:p>
                      <a:pPr algn="ctr"/>
                      <a:r>
                        <a:rPr lang="en-US" sz="1700" baseline="0" dirty="0" smtClean="0"/>
                        <a:t>(95% CI)</a:t>
                      </a:r>
                      <a:endParaRPr lang="en-US" sz="1700" dirty="0"/>
                    </a:p>
                  </a:txBody>
                  <a:tcPr anchor="b"/>
                </a:tc>
                <a:tc>
                  <a:txBody>
                    <a:bodyPr/>
                    <a:lstStyle/>
                    <a:p>
                      <a:pPr algn="ctr"/>
                      <a:r>
                        <a:rPr lang="en-US" sz="1700" dirty="0" smtClean="0"/>
                        <a:t>Specificity</a:t>
                      </a:r>
                    </a:p>
                    <a:p>
                      <a:pPr algn="ctr"/>
                      <a:r>
                        <a:rPr lang="en-US" sz="1700" dirty="0" smtClean="0"/>
                        <a:t>(95% CI)</a:t>
                      </a:r>
                      <a:endParaRPr lang="en-US" sz="1700" dirty="0"/>
                    </a:p>
                  </a:txBody>
                  <a:tcPr anchor="b"/>
                </a:tc>
                <a:tc>
                  <a:txBody>
                    <a:bodyPr/>
                    <a:lstStyle/>
                    <a:p>
                      <a:pPr algn="ctr"/>
                      <a:r>
                        <a:rPr lang="en-US" sz="1700" dirty="0" smtClean="0"/>
                        <a:t>PPV</a:t>
                      </a:r>
                    </a:p>
                    <a:p>
                      <a:pPr algn="ctr"/>
                      <a:r>
                        <a:rPr lang="en-US" sz="1700" dirty="0" smtClean="0"/>
                        <a:t>(95% CI)</a:t>
                      </a:r>
                      <a:endParaRPr lang="en-US" sz="1700" dirty="0"/>
                    </a:p>
                  </a:txBody>
                  <a:tcPr anchor="b"/>
                </a:tc>
                <a:tc>
                  <a:txBody>
                    <a:bodyPr/>
                    <a:lstStyle/>
                    <a:p>
                      <a:pPr algn="ctr"/>
                      <a:r>
                        <a:rPr lang="en-US" sz="1700" dirty="0" smtClean="0"/>
                        <a:t>NPV</a:t>
                      </a:r>
                      <a:endParaRPr lang="en-US" sz="1700" baseline="0" dirty="0" smtClean="0"/>
                    </a:p>
                    <a:p>
                      <a:pPr algn="ctr"/>
                      <a:r>
                        <a:rPr lang="en-US" sz="1700" baseline="0" dirty="0" smtClean="0"/>
                        <a:t>(95% CI)</a:t>
                      </a:r>
                      <a:endParaRPr lang="en-US" sz="1700" dirty="0"/>
                    </a:p>
                  </a:txBody>
                  <a:tcPr anchor="b"/>
                </a:tc>
              </a:tr>
              <a:tr h="329576">
                <a:tc>
                  <a:txBody>
                    <a:bodyPr/>
                    <a:lstStyle/>
                    <a:p>
                      <a:r>
                        <a:rPr lang="en-US" sz="1700" b="1" dirty="0" smtClean="0"/>
                        <a:t>Lewis, 1914</a:t>
                      </a:r>
                      <a:endParaRPr lang="en-US" sz="1700" b="1" dirty="0"/>
                    </a:p>
                  </a:txBody>
                  <a:tcPr>
                    <a:lnR w="12700" cap="flat" cmpd="sng" algn="ctr">
                      <a:noFill/>
                      <a:prstDash val="solid"/>
                      <a:round/>
                      <a:headEnd type="none" w="med" len="med"/>
                      <a:tailEnd type="none" w="med" len="med"/>
                    </a:lnR>
                  </a:tcPr>
                </a:tc>
                <a:tc>
                  <a:txBody>
                    <a:bodyPr/>
                    <a:lstStyle/>
                    <a:p>
                      <a:pPr algn="ctr"/>
                      <a:endParaRPr lang="en-US" sz="17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endParaRPr lang="en-US" sz="17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endParaRPr lang="en-US" sz="17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endParaRPr lang="en-US" sz="1700" dirty="0"/>
                    </a:p>
                  </a:txBody>
                  <a:tcPr anchor="ctr">
                    <a:lnL w="12700" cap="flat" cmpd="sng" algn="ctr">
                      <a:noFill/>
                      <a:prstDash val="solid"/>
                      <a:round/>
                      <a:headEnd type="none" w="med" len="med"/>
                      <a:tailEnd type="none" w="med" len="med"/>
                    </a:lnL>
                  </a:tcPr>
                </a:tc>
              </a:tr>
              <a:tr h="329576">
                <a:tc>
                  <a:txBody>
                    <a:bodyPr/>
                    <a:lstStyle/>
                    <a:p>
                      <a:r>
                        <a:rPr lang="en-US" sz="1700" dirty="0" smtClean="0"/>
                        <a:t>(RI + SIII) – (SI + RIII) &lt; 15 mV</a:t>
                      </a:r>
                      <a:endParaRPr lang="en-US" sz="1700" dirty="0"/>
                    </a:p>
                  </a:txBody>
                  <a:tcPr/>
                </a:tc>
                <a:tc>
                  <a:txBody>
                    <a:bodyPr/>
                    <a:lstStyle/>
                    <a:p>
                      <a:pPr algn="ctr"/>
                      <a:r>
                        <a:rPr lang="en-US" sz="1700" dirty="0" smtClean="0"/>
                        <a:t>80 (75, 86)</a:t>
                      </a:r>
                      <a:endParaRPr lang="en-US" sz="1700" dirty="0"/>
                    </a:p>
                  </a:txBody>
                  <a:tcPr anchor="ctr"/>
                </a:tc>
                <a:tc>
                  <a:txBody>
                    <a:bodyPr/>
                    <a:lstStyle/>
                    <a:p>
                      <a:pPr algn="ctr"/>
                      <a:r>
                        <a:rPr lang="en-US" sz="1700" dirty="0" smtClean="0"/>
                        <a:t>17 (16, 18)</a:t>
                      </a:r>
                      <a:endParaRPr lang="en-US" sz="1700" dirty="0"/>
                    </a:p>
                  </a:txBody>
                  <a:tcPr anchor="ctr"/>
                </a:tc>
                <a:tc>
                  <a:txBody>
                    <a:bodyPr/>
                    <a:lstStyle/>
                    <a:p>
                      <a:pPr algn="ctr"/>
                      <a:r>
                        <a:rPr lang="en-US" sz="1700" dirty="0" smtClean="0"/>
                        <a:t>6 (5, 7)</a:t>
                      </a:r>
                      <a:endParaRPr lang="en-US" sz="1700" dirty="0"/>
                    </a:p>
                  </a:txBody>
                  <a:tcPr anchor="ctr"/>
                </a:tc>
                <a:tc>
                  <a:txBody>
                    <a:bodyPr/>
                    <a:lstStyle/>
                    <a:p>
                      <a:pPr algn="ctr"/>
                      <a:r>
                        <a:rPr lang="en-US" sz="1700" dirty="0" smtClean="0"/>
                        <a:t>93 (91, 95)</a:t>
                      </a:r>
                      <a:endParaRPr lang="en-US" sz="1700" dirty="0"/>
                    </a:p>
                  </a:txBody>
                  <a:tcPr anchor="ctr"/>
                </a:tc>
              </a:tr>
              <a:tr h="329576">
                <a:tc>
                  <a:txBody>
                    <a:bodyPr/>
                    <a:lstStyle/>
                    <a:p>
                      <a:r>
                        <a:rPr lang="en-US" sz="1700" b="1" dirty="0" smtClean="0"/>
                        <a:t>Myers, 1948</a:t>
                      </a:r>
                      <a:endParaRPr lang="en-US" sz="1700" b="1" dirty="0"/>
                    </a:p>
                  </a:txBody>
                  <a:tcPr>
                    <a:lnR w="12700" cap="flat" cmpd="sng" algn="ctr">
                      <a:noFill/>
                      <a:prstDash val="solid"/>
                      <a:round/>
                      <a:headEnd type="none" w="med" len="med"/>
                      <a:tailEnd type="none" w="med" len="med"/>
                    </a:lnR>
                  </a:tcPr>
                </a:tc>
                <a:tc>
                  <a:txBody>
                    <a:bodyPr/>
                    <a:lstStyle/>
                    <a:p>
                      <a:pPr algn="ctr"/>
                      <a:endParaRPr lang="en-US" sz="17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endParaRPr lang="en-US" sz="17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endParaRPr lang="en-US" sz="17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endParaRPr lang="en-US" sz="1700" dirty="0"/>
                    </a:p>
                  </a:txBody>
                  <a:tcPr anchor="ctr">
                    <a:lnL w="12700" cap="flat" cmpd="sng" algn="ctr">
                      <a:noFill/>
                      <a:prstDash val="solid"/>
                      <a:round/>
                      <a:headEnd type="none" w="med" len="med"/>
                      <a:tailEnd type="none" w="med" len="med"/>
                    </a:lnL>
                  </a:tcPr>
                </a:tc>
              </a:tr>
              <a:tr h="329576">
                <a:tc>
                  <a:txBody>
                    <a:bodyPr/>
                    <a:lstStyle/>
                    <a:p>
                      <a:r>
                        <a:rPr lang="en-US" sz="1700" dirty="0" smtClean="0"/>
                        <a:t>RV1 &gt; 6 mV</a:t>
                      </a:r>
                      <a:endParaRPr lang="en-US" sz="1700" dirty="0"/>
                    </a:p>
                  </a:txBody>
                  <a:tcPr/>
                </a:tc>
                <a:tc>
                  <a:txBody>
                    <a:bodyPr/>
                    <a:lstStyle/>
                    <a:p>
                      <a:pPr algn="ctr"/>
                      <a:r>
                        <a:rPr lang="en-US" sz="1700" dirty="0" smtClean="0"/>
                        <a:t>2 (0, 4)</a:t>
                      </a:r>
                      <a:endParaRPr lang="en-US" sz="1700" dirty="0"/>
                    </a:p>
                  </a:txBody>
                  <a:tcPr anchor="ctr"/>
                </a:tc>
                <a:tc>
                  <a:txBody>
                    <a:bodyPr/>
                    <a:lstStyle/>
                    <a:p>
                      <a:pPr algn="ctr"/>
                      <a:r>
                        <a:rPr lang="en-US" sz="1700" dirty="0" smtClean="0"/>
                        <a:t>99 (98, 99)</a:t>
                      </a:r>
                      <a:endParaRPr lang="en-US" sz="1700" dirty="0"/>
                    </a:p>
                  </a:txBody>
                  <a:tcPr anchor="ctr"/>
                </a:tc>
                <a:tc>
                  <a:txBody>
                    <a:bodyPr/>
                    <a:lstStyle/>
                    <a:p>
                      <a:pPr algn="ctr"/>
                      <a:r>
                        <a:rPr lang="en-US" sz="1700" dirty="0" smtClean="0"/>
                        <a:t>9 (2, 20)</a:t>
                      </a:r>
                      <a:endParaRPr lang="en-US" sz="1700" dirty="0"/>
                    </a:p>
                  </a:txBody>
                  <a:tcPr anchor="ctr"/>
                </a:tc>
                <a:tc>
                  <a:txBody>
                    <a:bodyPr/>
                    <a:lstStyle/>
                    <a:p>
                      <a:pPr algn="ctr"/>
                      <a:r>
                        <a:rPr lang="en-US" sz="1700" dirty="0" smtClean="0"/>
                        <a:t>94 (93, 95)</a:t>
                      </a:r>
                      <a:endParaRPr lang="en-US" sz="1700" dirty="0"/>
                    </a:p>
                  </a:txBody>
                  <a:tcPr anchor="ctr"/>
                </a:tc>
              </a:tr>
              <a:tr h="329576">
                <a:tc>
                  <a:txBody>
                    <a:bodyPr/>
                    <a:lstStyle/>
                    <a:p>
                      <a:r>
                        <a:rPr lang="en-US" sz="1700" dirty="0" smtClean="0"/>
                        <a:t>R:S</a:t>
                      </a:r>
                      <a:r>
                        <a:rPr lang="en-US" sz="1700" baseline="0" dirty="0" smtClean="0"/>
                        <a:t> V1 &gt; 1</a:t>
                      </a:r>
                      <a:endParaRPr lang="en-US" sz="1700" dirty="0"/>
                    </a:p>
                  </a:txBody>
                  <a:tcPr/>
                </a:tc>
                <a:tc>
                  <a:txBody>
                    <a:bodyPr/>
                    <a:lstStyle/>
                    <a:p>
                      <a:pPr algn="ctr"/>
                      <a:r>
                        <a:rPr lang="en-US" sz="1700" dirty="0" smtClean="0"/>
                        <a:t>1 (0,</a:t>
                      </a:r>
                      <a:r>
                        <a:rPr lang="en-US" sz="1700" baseline="0" dirty="0" smtClean="0"/>
                        <a:t> 2)</a:t>
                      </a:r>
                      <a:endParaRPr lang="en-US" sz="1700" dirty="0"/>
                    </a:p>
                  </a:txBody>
                  <a:tcPr anchor="ctr"/>
                </a:tc>
                <a:tc>
                  <a:txBody>
                    <a:bodyPr/>
                    <a:lstStyle/>
                    <a:p>
                      <a:pPr algn="ctr"/>
                      <a:r>
                        <a:rPr lang="en-US" sz="1700" dirty="0" smtClean="0"/>
                        <a:t>98 (97, 98)</a:t>
                      </a:r>
                      <a:endParaRPr lang="en-US" sz="1700" dirty="0"/>
                    </a:p>
                  </a:txBody>
                  <a:tcPr anchor="ctr"/>
                </a:tc>
                <a:tc>
                  <a:txBody>
                    <a:bodyPr/>
                    <a:lstStyle/>
                    <a:p>
                      <a:pPr algn="ctr"/>
                      <a:r>
                        <a:rPr lang="en-US" sz="1700" dirty="0" smtClean="0"/>
                        <a:t>3 (0, 9)</a:t>
                      </a:r>
                      <a:endParaRPr lang="en-US" sz="1700" dirty="0"/>
                    </a:p>
                  </a:txBody>
                  <a:tcPr anchor="ctr"/>
                </a:tc>
                <a:tc>
                  <a:txBody>
                    <a:bodyPr/>
                    <a:lstStyle/>
                    <a:p>
                      <a:pPr algn="ctr"/>
                      <a:r>
                        <a:rPr lang="en-US" sz="1700" dirty="0" smtClean="0"/>
                        <a:t>94 (93, 95)</a:t>
                      </a:r>
                      <a:endParaRPr lang="en-US" sz="1700" dirty="0"/>
                    </a:p>
                  </a:txBody>
                  <a:tcPr anchor="ctr"/>
                </a:tc>
              </a:tr>
              <a:tr h="329576">
                <a:tc>
                  <a:txBody>
                    <a:bodyPr/>
                    <a:lstStyle/>
                    <a:p>
                      <a:r>
                        <a:rPr lang="en-US" sz="1700" dirty="0" smtClean="0"/>
                        <a:t>SV5 &gt; 10 mV</a:t>
                      </a:r>
                      <a:endParaRPr lang="en-US" sz="1700" dirty="0"/>
                    </a:p>
                  </a:txBody>
                  <a:tcPr/>
                </a:tc>
                <a:tc>
                  <a:txBody>
                    <a:bodyPr/>
                    <a:lstStyle/>
                    <a:p>
                      <a:pPr algn="ctr"/>
                      <a:r>
                        <a:rPr lang="en-US" sz="1700" dirty="0" smtClean="0"/>
                        <a:t>1 (0, 1)</a:t>
                      </a:r>
                      <a:endParaRPr lang="en-US" sz="1700" dirty="0"/>
                    </a:p>
                  </a:txBody>
                  <a:tcPr anchor="ctr"/>
                </a:tc>
                <a:tc>
                  <a:txBody>
                    <a:bodyPr/>
                    <a:lstStyle/>
                    <a:p>
                      <a:pPr algn="ctr"/>
                      <a:r>
                        <a:rPr lang="en-US" sz="1700" dirty="0" smtClean="0"/>
                        <a:t>100 (99, 100)</a:t>
                      </a:r>
                      <a:endParaRPr lang="en-US" sz="1700" dirty="0"/>
                    </a:p>
                  </a:txBody>
                  <a:tcPr anchor="ctr"/>
                </a:tc>
                <a:tc>
                  <a:txBody>
                    <a:bodyPr/>
                    <a:lstStyle/>
                    <a:p>
                      <a:pPr algn="ctr"/>
                      <a:r>
                        <a:rPr lang="en-US" sz="1700" dirty="0" smtClean="0"/>
                        <a:t>6 (2, 30)</a:t>
                      </a:r>
                      <a:endParaRPr lang="en-US" sz="1700" dirty="0"/>
                    </a:p>
                  </a:txBody>
                  <a:tcPr anchor="ctr"/>
                </a:tc>
                <a:tc>
                  <a:txBody>
                    <a:bodyPr/>
                    <a:lstStyle/>
                    <a:p>
                      <a:pPr algn="ctr"/>
                      <a:r>
                        <a:rPr lang="en-US" sz="1700" dirty="0" smtClean="0"/>
                        <a:t>94 (93, 95)</a:t>
                      </a:r>
                      <a:endParaRPr lang="en-US" sz="1700" dirty="0"/>
                    </a:p>
                  </a:txBody>
                  <a:tcPr anchor="ctr"/>
                </a:tc>
              </a:tr>
              <a:tr h="329576">
                <a:tc>
                  <a:txBody>
                    <a:bodyPr/>
                    <a:lstStyle/>
                    <a:p>
                      <a:r>
                        <a:rPr lang="en-US" sz="1700" dirty="0" smtClean="0"/>
                        <a:t>SV6 &gt; 3 mV</a:t>
                      </a:r>
                      <a:endParaRPr lang="en-US" sz="1700" dirty="0"/>
                    </a:p>
                  </a:txBody>
                  <a:tcPr/>
                </a:tc>
                <a:tc>
                  <a:txBody>
                    <a:bodyPr/>
                    <a:lstStyle/>
                    <a:p>
                      <a:pPr algn="ctr"/>
                      <a:r>
                        <a:rPr lang="en-US" sz="1700" dirty="0" smtClean="0"/>
                        <a:t>2 (0, 4)</a:t>
                      </a:r>
                      <a:endParaRPr lang="en-US" sz="1700" dirty="0"/>
                    </a:p>
                  </a:txBody>
                  <a:tcPr anchor="ctr"/>
                </a:tc>
                <a:tc>
                  <a:txBody>
                    <a:bodyPr/>
                    <a:lstStyle/>
                    <a:p>
                      <a:pPr algn="ctr"/>
                      <a:r>
                        <a:rPr lang="en-US" sz="1700" dirty="0" smtClean="0"/>
                        <a:t>96</a:t>
                      </a:r>
                      <a:r>
                        <a:rPr lang="en-US" sz="1700" baseline="0" dirty="0" smtClean="0"/>
                        <a:t> (96, 97)</a:t>
                      </a:r>
                      <a:endParaRPr lang="en-US" sz="1700" dirty="0"/>
                    </a:p>
                  </a:txBody>
                  <a:tcPr anchor="ctr"/>
                </a:tc>
                <a:tc>
                  <a:txBody>
                    <a:bodyPr/>
                    <a:lstStyle/>
                    <a:p>
                      <a:pPr algn="ctr"/>
                      <a:r>
                        <a:rPr lang="en-US" sz="1700" dirty="0" smtClean="0"/>
                        <a:t>4 (1, 9)</a:t>
                      </a:r>
                      <a:endParaRPr lang="en-US" sz="1700" dirty="0"/>
                    </a:p>
                  </a:txBody>
                  <a:tcPr anchor="ctr"/>
                </a:tc>
                <a:tc>
                  <a:txBody>
                    <a:bodyPr/>
                    <a:lstStyle/>
                    <a:p>
                      <a:pPr algn="ctr"/>
                      <a:r>
                        <a:rPr lang="en-US" sz="1700" dirty="0" smtClean="0"/>
                        <a:t>94 (93, 95)</a:t>
                      </a:r>
                      <a:endParaRPr lang="en-US" sz="1700" dirty="0"/>
                    </a:p>
                  </a:txBody>
                  <a:tcPr anchor="ctr"/>
                </a:tc>
              </a:tr>
              <a:tr h="329576">
                <a:tc>
                  <a:txBody>
                    <a:bodyPr/>
                    <a:lstStyle/>
                    <a:p>
                      <a:r>
                        <a:rPr lang="en-US" sz="1700" dirty="0" smtClean="0"/>
                        <a:t>SV1</a:t>
                      </a:r>
                      <a:r>
                        <a:rPr lang="en-US" sz="1700" baseline="0" dirty="0" smtClean="0"/>
                        <a:t> &lt; 2 mV</a:t>
                      </a:r>
                      <a:endParaRPr lang="en-US" sz="1700" dirty="0"/>
                    </a:p>
                  </a:txBody>
                  <a:tcPr/>
                </a:tc>
                <a:tc>
                  <a:txBody>
                    <a:bodyPr/>
                    <a:lstStyle/>
                    <a:p>
                      <a:pPr algn="ctr"/>
                      <a:r>
                        <a:rPr lang="en-US" sz="1700" dirty="0" smtClean="0"/>
                        <a:t>8 (4, 12)</a:t>
                      </a:r>
                      <a:endParaRPr lang="en-US" sz="1700" dirty="0"/>
                    </a:p>
                  </a:txBody>
                  <a:tcPr anchor="ctr"/>
                </a:tc>
                <a:tc>
                  <a:txBody>
                    <a:bodyPr/>
                    <a:lstStyle/>
                    <a:p>
                      <a:pPr algn="ctr"/>
                      <a:r>
                        <a:rPr lang="en-US" sz="1700" dirty="0" smtClean="0"/>
                        <a:t>91 (91, 92)</a:t>
                      </a:r>
                      <a:endParaRPr lang="en-US" sz="1700" dirty="0"/>
                    </a:p>
                  </a:txBody>
                  <a:tcPr anchor="ctr"/>
                </a:tc>
                <a:tc>
                  <a:txBody>
                    <a:bodyPr/>
                    <a:lstStyle/>
                    <a:p>
                      <a:pPr algn="ctr"/>
                      <a:r>
                        <a:rPr lang="en-US" sz="1700" dirty="0" smtClean="0"/>
                        <a:t>5 (3, 8)</a:t>
                      </a:r>
                      <a:endParaRPr lang="en-US" sz="1700" dirty="0"/>
                    </a:p>
                  </a:txBody>
                  <a:tcPr anchor="ctr"/>
                </a:tc>
                <a:tc>
                  <a:txBody>
                    <a:bodyPr/>
                    <a:lstStyle/>
                    <a:p>
                      <a:pPr algn="ctr"/>
                      <a:r>
                        <a:rPr lang="en-US" sz="1700" dirty="0" smtClean="0"/>
                        <a:t>94 (93, 95)</a:t>
                      </a:r>
                      <a:endParaRPr lang="en-US" sz="1700" dirty="0"/>
                    </a:p>
                  </a:txBody>
                  <a:tcPr anchor="ctr"/>
                </a:tc>
              </a:tr>
              <a:tr h="329576">
                <a:tc>
                  <a:txBody>
                    <a:bodyPr/>
                    <a:lstStyle/>
                    <a:p>
                      <a:r>
                        <a:rPr lang="en-US" sz="1700" dirty="0" smtClean="0"/>
                        <a:t>RV5 &lt; 3 mV</a:t>
                      </a:r>
                      <a:endParaRPr lang="en-US" sz="1700" dirty="0"/>
                    </a:p>
                  </a:txBody>
                  <a:tcPr/>
                </a:tc>
                <a:tc>
                  <a:txBody>
                    <a:bodyPr/>
                    <a:lstStyle/>
                    <a:p>
                      <a:pPr algn="ctr"/>
                      <a:r>
                        <a:rPr lang="en-US" sz="1700" dirty="0" smtClean="0"/>
                        <a:t>--</a:t>
                      </a:r>
                      <a:endParaRPr lang="en-US" sz="1700" dirty="0"/>
                    </a:p>
                  </a:txBody>
                  <a:tcPr anchor="ctr"/>
                </a:tc>
                <a:tc>
                  <a:txBody>
                    <a:bodyPr/>
                    <a:lstStyle/>
                    <a:p>
                      <a:pPr algn="ctr"/>
                      <a:r>
                        <a:rPr lang="en-US" sz="1700" dirty="0" smtClean="0"/>
                        <a:t>--</a:t>
                      </a:r>
                      <a:endParaRPr lang="en-US" sz="1700" dirty="0"/>
                    </a:p>
                  </a:txBody>
                  <a:tcPr anchor="ctr"/>
                </a:tc>
                <a:tc>
                  <a:txBody>
                    <a:bodyPr/>
                    <a:lstStyle/>
                    <a:p>
                      <a:pPr algn="ctr"/>
                      <a:r>
                        <a:rPr lang="en-US" sz="1700" dirty="0" smtClean="0"/>
                        <a:t>--</a:t>
                      </a:r>
                      <a:endParaRPr lang="en-US" sz="1700" dirty="0"/>
                    </a:p>
                  </a:txBody>
                  <a:tcPr anchor="ctr"/>
                </a:tc>
                <a:tc>
                  <a:txBody>
                    <a:bodyPr/>
                    <a:lstStyle/>
                    <a:p>
                      <a:pPr algn="ctr"/>
                      <a:r>
                        <a:rPr lang="en-US" sz="1700" dirty="0" smtClean="0"/>
                        <a:t>--</a:t>
                      </a:r>
                      <a:endParaRPr lang="en-US" sz="1700" dirty="0"/>
                    </a:p>
                  </a:txBody>
                  <a:tcPr anchor="ctr"/>
                </a:tc>
              </a:tr>
              <a:tr h="329576">
                <a:tc>
                  <a:txBody>
                    <a:bodyPr/>
                    <a:lstStyle/>
                    <a:p>
                      <a:r>
                        <a:rPr lang="en-US" sz="1700" dirty="0" smtClean="0"/>
                        <a:t>RV6 &lt; 3 mV</a:t>
                      </a:r>
                      <a:endParaRPr lang="en-US" sz="1700" dirty="0"/>
                    </a:p>
                  </a:txBody>
                  <a:tcPr/>
                </a:tc>
                <a:tc>
                  <a:txBody>
                    <a:bodyPr/>
                    <a:lstStyle/>
                    <a:p>
                      <a:pPr algn="ctr"/>
                      <a:r>
                        <a:rPr lang="en-US" sz="1700" dirty="0" smtClean="0"/>
                        <a:t>1 (0, 1)</a:t>
                      </a:r>
                      <a:endParaRPr lang="en-US" sz="1700" dirty="0"/>
                    </a:p>
                  </a:txBody>
                  <a:tcPr anchor="ctr"/>
                </a:tc>
                <a:tc>
                  <a:txBody>
                    <a:bodyPr/>
                    <a:lstStyle/>
                    <a:p>
                      <a:pPr algn="ctr"/>
                      <a:r>
                        <a:rPr lang="en-US" sz="1700" dirty="0" smtClean="0"/>
                        <a:t>100 (99, 100)</a:t>
                      </a:r>
                      <a:endParaRPr lang="en-US" sz="1700" dirty="0"/>
                    </a:p>
                  </a:txBody>
                  <a:tcPr anchor="ctr"/>
                </a:tc>
                <a:tc>
                  <a:txBody>
                    <a:bodyPr/>
                    <a:lstStyle/>
                    <a:p>
                      <a:pPr algn="ctr"/>
                      <a:r>
                        <a:rPr lang="en-US" sz="1700" dirty="0" smtClean="0"/>
                        <a:t>5 (0, 26)</a:t>
                      </a:r>
                      <a:endParaRPr lang="en-US" sz="1700" dirty="0"/>
                    </a:p>
                  </a:txBody>
                  <a:tcPr anchor="ctr"/>
                </a:tc>
                <a:tc>
                  <a:txBody>
                    <a:bodyPr/>
                    <a:lstStyle/>
                    <a:p>
                      <a:pPr algn="ctr"/>
                      <a:r>
                        <a:rPr lang="en-US" sz="1700" dirty="0" smtClean="0"/>
                        <a:t>94 (93, 95)</a:t>
                      </a:r>
                      <a:endParaRPr lang="en-US" sz="1700" dirty="0"/>
                    </a:p>
                  </a:txBody>
                  <a:tcPr anchor="ctr"/>
                </a:tc>
              </a:tr>
              <a:tr h="329576">
                <a:tc>
                  <a:txBody>
                    <a:bodyPr/>
                    <a:lstStyle/>
                    <a:p>
                      <a:r>
                        <a:rPr lang="en-US" sz="1700" dirty="0" smtClean="0"/>
                        <a:t>R:S V5 &lt; 0.75</a:t>
                      </a:r>
                      <a:endParaRPr lang="en-US" sz="1700" dirty="0"/>
                    </a:p>
                  </a:txBody>
                  <a:tcPr/>
                </a:tc>
                <a:tc>
                  <a:txBody>
                    <a:bodyPr/>
                    <a:lstStyle/>
                    <a:p>
                      <a:pPr algn="ctr"/>
                      <a:r>
                        <a:rPr lang="en-US" sz="1700" dirty="0" smtClean="0"/>
                        <a:t>--</a:t>
                      </a:r>
                      <a:endParaRPr lang="en-US" sz="1700" dirty="0"/>
                    </a:p>
                  </a:txBody>
                  <a:tcPr anchor="ctr"/>
                </a:tc>
                <a:tc>
                  <a:txBody>
                    <a:bodyPr/>
                    <a:lstStyle/>
                    <a:p>
                      <a:pPr algn="ctr"/>
                      <a:r>
                        <a:rPr lang="en-US" sz="1700" dirty="0" smtClean="0"/>
                        <a:t>--</a:t>
                      </a:r>
                      <a:endParaRPr lang="en-US" sz="1700" dirty="0"/>
                    </a:p>
                  </a:txBody>
                  <a:tcPr anchor="ctr"/>
                </a:tc>
                <a:tc>
                  <a:txBody>
                    <a:bodyPr/>
                    <a:lstStyle/>
                    <a:p>
                      <a:pPr algn="ctr"/>
                      <a:r>
                        <a:rPr lang="en-US" sz="1700" dirty="0" smtClean="0"/>
                        <a:t>--</a:t>
                      </a:r>
                      <a:endParaRPr lang="en-US" sz="1700" dirty="0"/>
                    </a:p>
                  </a:txBody>
                  <a:tcPr anchor="ctr"/>
                </a:tc>
                <a:tc>
                  <a:txBody>
                    <a:bodyPr/>
                    <a:lstStyle/>
                    <a:p>
                      <a:pPr algn="ctr"/>
                      <a:r>
                        <a:rPr lang="en-US" sz="1700" dirty="0" smtClean="0"/>
                        <a:t>--</a:t>
                      </a:r>
                      <a:endParaRPr lang="en-US" sz="1700" dirty="0"/>
                    </a:p>
                  </a:txBody>
                  <a:tcPr anchor="ctr"/>
                </a:tc>
              </a:tr>
              <a:tr h="329576">
                <a:tc>
                  <a:txBody>
                    <a:bodyPr/>
                    <a:lstStyle/>
                    <a:p>
                      <a:r>
                        <a:rPr lang="en-US" sz="1700" dirty="0" smtClean="0"/>
                        <a:t>R:S V6 &lt; 0.4</a:t>
                      </a:r>
                    </a:p>
                  </a:txBody>
                  <a:tcPr/>
                </a:tc>
                <a:tc>
                  <a:txBody>
                    <a:bodyPr/>
                    <a:lstStyle/>
                    <a:p>
                      <a:pPr algn="ctr"/>
                      <a:r>
                        <a:rPr lang="en-US" sz="1700" dirty="0" smtClean="0"/>
                        <a:t>--</a:t>
                      </a:r>
                      <a:endParaRPr lang="en-US" sz="1700" dirty="0"/>
                    </a:p>
                  </a:txBody>
                  <a:tcPr anchor="ctr"/>
                </a:tc>
                <a:tc>
                  <a:txBody>
                    <a:bodyPr/>
                    <a:lstStyle/>
                    <a:p>
                      <a:pPr algn="ctr"/>
                      <a:r>
                        <a:rPr lang="en-US" sz="1700" dirty="0" smtClean="0"/>
                        <a:t>--</a:t>
                      </a:r>
                      <a:endParaRPr lang="en-US" sz="1700" dirty="0"/>
                    </a:p>
                  </a:txBody>
                  <a:tcPr anchor="ctr"/>
                </a:tc>
                <a:tc>
                  <a:txBody>
                    <a:bodyPr/>
                    <a:lstStyle/>
                    <a:p>
                      <a:pPr algn="ctr"/>
                      <a:r>
                        <a:rPr lang="en-US" sz="1700" dirty="0" smtClean="0"/>
                        <a:t>--</a:t>
                      </a:r>
                      <a:endParaRPr lang="en-US" sz="1700" dirty="0"/>
                    </a:p>
                  </a:txBody>
                  <a:tcPr anchor="ctr"/>
                </a:tc>
                <a:tc>
                  <a:txBody>
                    <a:bodyPr/>
                    <a:lstStyle/>
                    <a:p>
                      <a:pPr algn="ctr"/>
                      <a:r>
                        <a:rPr lang="en-US" sz="1700" dirty="0" smtClean="0"/>
                        <a:t>--</a:t>
                      </a:r>
                      <a:endParaRPr lang="en-US" sz="1700" dirty="0"/>
                    </a:p>
                  </a:txBody>
                  <a:tcPr anchor="ctr"/>
                </a:tc>
              </a:tr>
              <a:tr h="406327">
                <a:tc>
                  <a:txBody>
                    <a:bodyPr/>
                    <a:lstStyle/>
                    <a:p>
                      <a:r>
                        <a:rPr lang="en-US" sz="1700" dirty="0" smtClean="0"/>
                        <a:t>R peak V1 &gt; 35 </a:t>
                      </a:r>
                      <a:r>
                        <a:rPr lang="en-US" sz="1700" dirty="0" err="1" smtClean="0"/>
                        <a:t>msec</a:t>
                      </a:r>
                      <a:r>
                        <a:rPr lang="en-US" sz="1700" dirty="0" smtClean="0"/>
                        <a:t> (QRS &gt; 120 </a:t>
                      </a:r>
                      <a:r>
                        <a:rPr lang="en-US" sz="1700" dirty="0" err="1" smtClean="0"/>
                        <a:t>msec</a:t>
                      </a:r>
                      <a:r>
                        <a:rPr lang="en-US" sz="1700" dirty="0" smtClean="0"/>
                        <a:t>)</a:t>
                      </a:r>
                      <a:endParaRPr lang="en-US" sz="1700" dirty="0"/>
                    </a:p>
                  </a:txBody>
                  <a:tcPr/>
                </a:tc>
                <a:tc>
                  <a:txBody>
                    <a:bodyPr/>
                    <a:lstStyle/>
                    <a:p>
                      <a:pPr algn="ctr"/>
                      <a:r>
                        <a:rPr lang="en-US" sz="1700" dirty="0" smtClean="0"/>
                        <a:t>5 (2, 7)</a:t>
                      </a:r>
                      <a:endParaRPr lang="en-US" sz="1700" dirty="0"/>
                    </a:p>
                  </a:txBody>
                  <a:tcPr anchor="ctr"/>
                </a:tc>
                <a:tc>
                  <a:txBody>
                    <a:bodyPr/>
                    <a:lstStyle/>
                    <a:p>
                      <a:pPr algn="ctr"/>
                      <a:r>
                        <a:rPr lang="en-US" sz="1700" dirty="0" smtClean="0"/>
                        <a:t>98</a:t>
                      </a:r>
                      <a:r>
                        <a:rPr lang="en-US" sz="1700" baseline="0" dirty="0" smtClean="0"/>
                        <a:t> (97, 98)</a:t>
                      </a:r>
                      <a:endParaRPr lang="en-US" sz="1700" dirty="0"/>
                    </a:p>
                  </a:txBody>
                  <a:tcPr anchor="ctr"/>
                </a:tc>
                <a:tc>
                  <a:txBody>
                    <a:bodyPr/>
                    <a:lstStyle/>
                    <a:p>
                      <a:pPr algn="ctr"/>
                      <a:r>
                        <a:rPr lang="en-US" sz="1700" dirty="0" smtClean="0"/>
                        <a:t>12 (6, 21)</a:t>
                      </a:r>
                      <a:endParaRPr lang="en-US" sz="1700" dirty="0"/>
                    </a:p>
                  </a:txBody>
                  <a:tcPr anchor="ctr"/>
                </a:tc>
                <a:tc>
                  <a:txBody>
                    <a:bodyPr/>
                    <a:lstStyle/>
                    <a:p>
                      <a:pPr algn="ctr"/>
                      <a:r>
                        <a:rPr lang="en-US" sz="1700" dirty="0" smtClean="0"/>
                        <a:t>94 (93, 95)</a:t>
                      </a:r>
                      <a:endParaRPr lang="en-US" sz="1700" dirty="0"/>
                    </a:p>
                  </a:txBody>
                  <a:tcPr anchor="ctr"/>
                </a:tc>
              </a:tr>
              <a:tr h="329576">
                <a:tc>
                  <a:txBody>
                    <a:bodyPr/>
                    <a:lstStyle/>
                    <a:p>
                      <a:r>
                        <a:rPr lang="en-US" sz="1700" dirty="0" smtClean="0"/>
                        <a:t>QR V1</a:t>
                      </a:r>
                      <a:endParaRPr lang="en-US" sz="1700" dirty="0"/>
                    </a:p>
                  </a:txBody>
                  <a:tcPr/>
                </a:tc>
                <a:tc>
                  <a:txBody>
                    <a:bodyPr/>
                    <a:lstStyle/>
                    <a:p>
                      <a:pPr algn="ctr"/>
                      <a:r>
                        <a:rPr lang="en-US" sz="1700" dirty="0" smtClean="0"/>
                        <a:t>1 (0, 3)</a:t>
                      </a:r>
                      <a:endParaRPr lang="en-US" sz="1700" dirty="0"/>
                    </a:p>
                  </a:txBody>
                  <a:tcPr anchor="ctr"/>
                </a:tc>
                <a:tc>
                  <a:txBody>
                    <a:bodyPr/>
                    <a:lstStyle/>
                    <a:p>
                      <a:pPr algn="ctr"/>
                      <a:r>
                        <a:rPr lang="en-US" sz="1700" dirty="0" smtClean="0"/>
                        <a:t>99 (99, 99)</a:t>
                      </a:r>
                      <a:endParaRPr lang="en-US" sz="1700" dirty="0"/>
                    </a:p>
                  </a:txBody>
                  <a:tcPr anchor="ctr"/>
                </a:tc>
                <a:tc>
                  <a:txBody>
                    <a:bodyPr/>
                    <a:lstStyle/>
                    <a:p>
                      <a:pPr algn="ctr"/>
                      <a:r>
                        <a:rPr lang="en-US" sz="1700" dirty="0" smtClean="0"/>
                        <a:t>8 (2, 22)</a:t>
                      </a:r>
                      <a:endParaRPr lang="en-US" sz="1700" dirty="0"/>
                    </a:p>
                  </a:txBody>
                  <a:tcPr anchor="ctr"/>
                </a:tc>
                <a:tc>
                  <a:txBody>
                    <a:bodyPr/>
                    <a:lstStyle/>
                    <a:p>
                      <a:pPr algn="ctr"/>
                      <a:r>
                        <a:rPr lang="en-US" sz="1700" dirty="0" smtClean="0"/>
                        <a:t>94 (93, 95)</a:t>
                      </a:r>
                      <a:endParaRPr lang="en-US" sz="1700" dirty="0"/>
                    </a:p>
                  </a:txBody>
                  <a:tcPr anchor="ctr"/>
                </a:tc>
              </a:tr>
            </a:tbl>
          </a:graphicData>
        </a:graphic>
      </p:graphicFrame>
      <p:sp>
        <p:nvSpPr>
          <p:cNvPr id="6" name="Oval 5"/>
          <p:cNvSpPr/>
          <p:nvPr/>
        </p:nvSpPr>
        <p:spPr>
          <a:xfrm>
            <a:off x="2783773" y="1747239"/>
            <a:ext cx="1320800" cy="393700"/>
          </a:xfrm>
          <a:prstGeom prst="ellipse">
            <a:avLst/>
          </a:prstGeom>
          <a:solidFill>
            <a:srgbClr val="FF0000">
              <a:alpha val="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
        <p:nvSpPr>
          <p:cNvPr id="7" name="Oval 6"/>
          <p:cNvSpPr/>
          <p:nvPr/>
        </p:nvSpPr>
        <p:spPr>
          <a:xfrm>
            <a:off x="4430888" y="648761"/>
            <a:ext cx="1516592" cy="704497"/>
          </a:xfrm>
          <a:prstGeom prst="ellipse">
            <a:avLst/>
          </a:prstGeom>
          <a:solidFill>
            <a:srgbClr val="FF0000">
              <a:alpha val="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Oval 7"/>
          <p:cNvSpPr/>
          <p:nvPr/>
        </p:nvSpPr>
        <p:spPr>
          <a:xfrm>
            <a:off x="6003924" y="5874806"/>
            <a:ext cx="1320800" cy="393700"/>
          </a:xfrm>
          <a:prstGeom prst="ellipse">
            <a:avLst/>
          </a:prstGeom>
          <a:solidFill>
            <a:srgbClr val="FF0000">
              <a:alpha val="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7465834" y="634998"/>
            <a:ext cx="1523293" cy="732371"/>
          </a:xfrm>
          <a:prstGeom prst="ellipse">
            <a:avLst/>
          </a:prstGeom>
          <a:solidFill>
            <a:srgbClr val="FF0000">
              <a:alpha val="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25893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6900" y="8763"/>
            <a:ext cx="5705475" cy="1143000"/>
          </a:xfrm>
        </p:spPr>
        <p:txBody>
          <a:bodyPr/>
          <a:lstStyle/>
          <a:p>
            <a:pPr algn="ctr"/>
            <a:r>
              <a:rPr lang="en-US" dirty="0" smtClean="0"/>
              <a:t>RESULTS</a:t>
            </a:r>
            <a:endParaRPr lang="en-US" dirty="0"/>
          </a:p>
        </p:txBody>
      </p:sp>
      <p:graphicFrame>
        <p:nvGraphicFramePr>
          <p:cNvPr id="6" name="Content Placeholder 3"/>
          <p:cNvGraphicFramePr>
            <a:graphicFrameLocks/>
          </p:cNvGraphicFramePr>
          <p:nvPr>
            <p:extLst>
              <p:ext uri="{D42A27DB-BD31-4B8C-83A1-F6EECF244321}">
                <p14:modId xmlns:p14="http://schemas.microsoft.com/office/powerpoint/2010/main" val="3801938179"/>
              </p:ext>
            </p:extLst>
          </p:nvPr>
        </p:nvGraphicFramePr>
        <p:xfrm>
          <a:off x="255846" y="1439333"/>
          <a:ext cx="8707400" cy="5163479"/>
        </p:xfrm>
        <a:graphic>
          <a:graphicData uri="http://schemas.openxmlformats.org/drawingml/2006/table">
            <a:tbl>
              <a:tblPr firstRow="1" bandRow="1">
                <a:tableStyleId>{5C22544A-7EE6-4342-B048-85BDC9FD1C3A}</a:tableStyleId>
              </a:tblPr>
              <a:tblGrid>
                <a:gridCol w="2790088"/>
                <a:gridCol w="1534549"/>
                <a:gridCol w="1708929"/>
                <a:gridCol w="1429920"/>
                <a:gridCol w="1243914"/>
              </a:tblGrid>
              <a:tr h="651374">
                <a:tc>
                  <a:txBody>
                    <a:bodyPr/>
                    <a:lstStyle/>
                    <a:p>
                      <a:pPr algn="ctr"/>
                      <a:r>
                        <a:rPr lang="en-US" sz="1800" dirty="0" smtClean="0"/>
                        <a:t>Criterion</a:t>
                      </a:r>
                      <a:endParaRPr lang="en-US" sz="1800" dirty="0"/>
                    </a:p>
                  </a:txBody>
                  <a:tcPr anchor="b"/>
                </a:tc>
                <a:tc>
                  <a:txBody>
                    <a:bodyPr/>
                    <a:lstStyle/>
                    <a:p>
                      <a:pPr algn="ctr"/>
                      <a:r>
                        <a:rPr lang="en-US" sz="1800" dirty="0" smtClean="0"/>
                        <a:t>Sensitivity (95% CI)</a:t>
                      </a:r>
                      <a:endParaRPr lang="en-US" sz="1800" dirty="0"/>
                    </a:p>
                  </a:txBody>
                  <a:tcPr anchor="b"/>
                </a:tc>
                <a:tc>
                  <a:txBody>
                    <a:bodyPr/>
                    <a:lstStyle/>
                    <a:p>
                      <a:pPr algn="ctr"/>
                      <a:r>
                        <a:rPr lang="en-US" sz="1800" dirty="0" smtClean="0"/>
                        <a:t>Specificity (95% CI)</a:t>
                      </a:r>
                      <a:endParaRPr lang="en-US" sz="1800" dirty="0"/>
                    </a:p>
                  </a:txBody>
                  <a:tcPr anchor="b"/>
                </a:tc>
                <a:tc>
                  <a:txBody>
                    <a:bodyPr/>
                    <a:lstStyle/>
                    <a:p>
                      <a:pPr algn="ctr"/>
                      <a:r>
                        <a:rPr lang="en-US" sz="1800" dirty="0" smtClean="0"/>
                        <a:t>PPV</a:t>
                      </a:r>
                    </a:p>
                    <a:p>
                      <a:pPr algn="ctr"/>
                      <a:r>
                        <a:rPr lang="en-US" sz="1800" dirty="0" smtClean="0"/>
                        <a:t>(95% CI)</a:t>
                      </a:r>
                      <a:endParaRPr lang="en-US" sz="1800" dirty="0"/>
                    </a:p>
                  </a:txBody>
                  <a:tcPr anchor="b"/>
                </a:tc>
                <a:tc>
                  <a:txBody>
                    <a:bodyPr/>
                    <a:lstStyle/>
                    <a:p>
                      <a:pPr algn="ctr"/>
                      <a:r>
                        <a:rPr lang="en-US" sz="1800" dirty="0" smtClean="0"/>
                        <a:t>NPV</a:t>
                      </a:r>
                    </a:p>
                    <a:p>
                      <a:pPr algn="ctr"/>
                      <a:r>
                        <a:rPr lang="en-US" sz="1800" baseline="0" dirty="0" smtClean="0"/>
                        <a:t>(95% CI)</a:t>
                      </a:r>
                      <a:endParaRPr lang="en-US" sz="1800" dirty="0"/>
                    </a:p>
                  </a:txBody>
                  <a:tcPr anchor="b"/>
                </a:tc>
              </a:tr>
              <a:tr h="423917">
                <a:tc>
                  <a:txBody>
                    <a:bodyPr/>
                    <a:lstStyle/>
                    <a:p>
                      <a:pPr algn="l"/>
                      <a:r>
                        <a:rPr lang="en-US" sz="1800" b="1" dirty="0" err="1" smtClean="0"/>
                        <a:t>Sokolow</a:t>
                      </a:r>
                      <a:r>
                        <a:rPr lang="en-US" sz="1800" b="1" dirty="0" smtClean="0"/>
                        <a:t>, 1949</a:t>
                      </a:r>
                      <a:endParaRPr lang="en-US" sz="1800" b="1" dirty="0"/>
                    </a:p>
                  </a:txBody>
                  <a:tcPr anchor="ctr">
                    <a:lnR w="12700" cap="flat" cmpd="sng" algn="ctr">
                      <a:noFill/>
                      <a:prstDash val="solid"/>
                      <a:round/>
                      <a:headEnd type="none" w="med" len="med"/>
                      <a:tailEnd type="none" w="med" len="med"/>
                    </a:lnR>
                  </a:tcPr>
                </a:tc>
                <a:tc>
                  <a:txBody>
                    <a:bodyPr/>
                    <a:lstStyle/>
                    <a:p>
                      <a:pPr algn="ctr"/>
                      <a:endParaRPr lang="en-US" sz="1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endParaRPr lang="en-US" sz="1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endParaRPr lang="en-US" sz="1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endParaRPr lang="en-US" sz="1800"/>
                    </a:p>
                  </a:txBody>
                  <a:tcPr anchor="ctr">
                    <a:lnL w="12700" cap="flat" cmpd="sng" algn="ctr">
                      <a:noFill/>
                      <a:prstDash val="solid"/>
                      <a:round/>
                      <a:headEnd type="none" w="med" len="med"/>
                      <a:tailEnd type="none" w="med" len="med"/>
                    </a:lnL>
                  </a:tcPr>
                </a:tc>
              </a:tr>
              <a:tr h="731693">
                <a:tc>
                  <a:txBody>
                    <a:bodyPr/>
                    <a:lstStyle/>
                    <a:p>
                      <a:pPr algn="l"/>
                      <a:r>
                        <a:rPr lang="en-US" sz="1800" dirty="0" smtClean="0"/>
                        <a:t>R </a:t>
                      </a:r>
                      <a:r>
                        <a:rPr lang="en-US" sz="1800" dirty="0" err="1" smtClean="0"/>
                        <a:t>aVR</a:t>
                      </a:r>
                      <a:r>
                        <a:rPr lang="en-US" sz="1800" dirty="0" smtClean="0"/>
                        <a:t> &gt; 4 mV</a:t>
                      </a:r>
                      <a:endParaRPr lang="en-US" sz="1800" dirty="0"/>
                    </a:p>
                  </a:txBody>
                  <a:tcPr anchor="ctr"/>
                </a:tc>
                <a:tc>
                  <a:txBody>
                    <a:bodyPr/>
                    <a:lstStyle/>
                    <a:p>
                      <a:pPr algn="ctr"/>
                      <a:r>
                        <a:rPr lang="en-US" sz="1800" dirty="0" smtClean="0"/>
                        <a:t>1 (0,</a:t>
                      </a:r>
                      <a:r>
                        <a:rPr lang="en-US" sz="1800" baseline="0" dirty="0" smtClean="0"/>
                        <a:t> 1)</a:t>
                      </a:r>
                      <a:endParaRPr lang="en-US" sz="1800" dirty="0"/>
                    </a:p>
                  </a:txBody>
                  <a:tcPr anchor="ctr"/>
                </a:tc>
                <a:tc>
                  <a:txBody>
                    <a:bodyPr/>
                    <a:lstStyle/>
                    <a:p>
                      <a:pPr algn="ctr"/>
                      <a:r>
                        <a:rPr lang="en-US" sz="1800" dirty="0" smtClean="0"/>
                        <a:t>100 (100,</a:t>
                      </a:r>
                      <a:r>
                        <a:rPr lang="en-US" sz="1800" baseline="0" dirty="0" smtClean="0"/>
                        <a:t> 100)</a:t>
                      </a:r>
                      <a:endParaRPr lang="en-US" sz="1800" dirty="0"/>
                    </a:p>
                  </a:txBody>
                  <a:tcPr anchor="ctr"/>
                </a:tc>
                <a:tc>
                  <a:txBody>
                    <a:bodyPr/>
                    <a:lstStyle/>
                    <a:p>
                      <a:pPr algn="ctr"/>
                      <a:r>
                        <a:rPr lang="en-US" sz="1800" dirty="0" smtClean="0"/>
                        <a:t>11 (3, 48)</a:t>
                      </a:r>
                      <a:endParaRPr lang="en-US" sz="1800" dirty="0"/>
                    </a:p>
                  </a:txBody>
                  <a:tcPr anchor="ctr"/>
                </a:tc>
                <a:tc>
                  <a:txBody>
                    <a:bodyPr/>
                    <a:lstStyle/>
                    <a:p>
                      <a:pPr algn="ctr"/>
                      <a:r>
                        <a:rPr lang="en-US" sz="1800" dirty="0" smtClean="0"/>
                        <a:t>94 (93, 95)</a:t>
                      </a:r>
                      <a:endParaRPr lang="en-US" sz="1800" dirty="0"/>
                    </a:p>
                  </a:txBody>
                  <a:tcPr anchor="ctr"/>
                </a:tc>
              </a:tr>
              <a:tr h="423917">
                <a:tc>
                  <a:txBody>
                    <a:bodyPr/>
                    <a:lstStyle/>
                    <a:p>
                      <a:pPr algn="l"/>
                      <a:r>
                        <a:rPr lang="en-US" sz="1800" dirty="0" smtClean="0"/>
                        <a:t>R:S V5 / R:S V1 &lt; 0.04</a:t>
                      </a:r>
                      <a:endParaRPr lang="en-US" sz="1800" dirty="0"/>
                    </a:p>
                  </a:txBody>
                  <a:tcPr anchor="ctr"/>
                </a:tc>
                <a:tc>
                  <a:txBody>
                    <a:bodyPr/>
                    <a:lstStyle/>
                    <a:p>
                      <a:pPr algn="ctr"/>
                      <a:r>
                        <a:rPr lang="en-US" sz="1800" dirty="0" smtClean="0"/>
                        <a:t>--</a:t>
                      </a:r>
                      <a:endParaRPr lang="en-US" sz="1800" dirty="0"/>
                    </a:p>
                  </a:txBody>
                  <a:tcPr anchor="ctr"/>
                </a:tc>
                <a:tc>
                  <a:txBody>
                    <a:bodyPr/>
                    <a:lstStyle/>
                    <a:p>
                      <a:pPr algn="ctr"/>
                      <a:r>
                        <a:rPr lang="en-US" sz="1800" dirty="0" smtClean="0"/>
                        <a:t>--</a:t>
                      </a:r>
                      <a:endParaRPr lang="en-US" sz="1800" dirty="0"/>
                    </a:p>
                  </a:txBody>
                  <a:tcPr anchor="ctr"/>
                </a:tc>
                <a:tc>
                  <a:txBody>
                    <a:bodyPr/>
                    <a:lstStyle/>
                    <a:p>
                      <a:pPr algn="ctr"/>
                      <a:r>
                        <a:rPr lang="en-US" sz="1800" dirty="0" smtClean="0"/>
                        <a:t>--</a:t>
                      </a:r>
                      <a:endParaRPr lang="en-US" sz="1800" dirty="0"/>
                    </a:p>
                  </a:txBody>
                  <a:tcPr anchor="ctr"/>
                </a:tc>
                <a:tc>
                  <a:txBody>
                    <a:bodyPr/>
                    <a:lstStyle/>
                    <a:p>
                      <a:pPr algn="ctr"/>
                      <a:r>
                        <a:rPr lang="en-US" sz="1800" dirty="0" smtClean="0"/>
                        <a:t>--</a:t>
                      </a:r>
                      <a:endParaRPr lang="en-US" sz="1800" dirty="0"/>
                    </a:p>
                  </a:txBody>
                  <a:tcPr anchor="ctr"/>
                </a:tc>
              </a:tr>
              <a:tr h="731693">
                <a:tc>
                  <a:txBody>
                    <a:bodyPr/>
                    <a:lstStyle/>
                    <a:p>
                      <a:pPr algn="l"/>
                      <a:r>
                        <a:rPr lang="en-US" sz="1800" dirty="0" smtClean="0"/>
                        <a:t>R V1</a:t>
                      </a:r>
                      <a:r>
                        <a:rPr lang="en-US" sz="1800" baseline="0" dirty="0" smtClean="0"/>
                        <a:t> + S V5 &gt; 10.5 mV</a:t>
                      </a:r>
                      <a:endParaRPr lang="en-US" sz="1800" dirty="0"/>
                    </a:p>
                  </a:txBody>
                  <a:tcPr anchor="ctr"/>
                </a:tc>
                <a:tc>
                  <a:txBody>
                    <a:bodyPr/>
                    <a:lstStyle/>
                    <a:p>
                      <a:pPr algn="ctr"/>
                      <a:r>
                        <a:rPr lang="en-US" sz="1800" dirty="0" smtClean="0"/>
                        <a:t>1 (0, 3)</a:t>
                      </a:r>
                      <a:endParaRPr lang="en-US" sz="1800" dirty="0"/>
                    </a:p>
                  </a:txBody>
                  <a:tcPr anchor="ctr"/>
                </a:tc>
                <a:tc>
                  <a:txBody>
                    <a:bodyPr/>
                    <a:lstStyle/>
                    <a:p>
                      <a:pPr algn="ctr"/>
                      <a:r>
                        <a:rPr lang="en-US" sz="1800" dirty="0" smtClean="0"/>
                        <a:t>99 (98, 99)</a:t>
                      </a:r>
                      <a:endParaRPr lang="en-US" sz="1800" dirty="0"/>
                    </a:p>
                  </a:txBody>
                  <a:tcPr anchor="ctr"/>
                </a:tc>
                <a:tc>
                  <a:txBody>
                    <a:bodyPr/>
                    <a:lstStyle/>
                    <a:p>
                      <a:pPr algn="ctr"/>
                      <a:r>
                        <a:rPr lang="en-US" sz="1800" dirty="0" smtClean="0"/>
                        <a:t>11 (3,</a:t>
                      </a:r>
                      <a:r>
                        <a:rPr lang="en-US" sz="1800" baseline="0" dirty="0" smtClean="0"/>
                        <a:t> 48)</a:t>
                      </a:r>
                      <a:endParaRPr lang="en-US" sz="1800" dirty="0"/>
                    </a:p>
                  </a:txBody>
                  <a:tcPr anchor="ctr"/>
                </a:tc>
                <a:tc>
                  <a:txBody>
                    <a:bodyPr/>
                    <a:lstStyle/>
                    <a:p>
                      <a:pPr algn="ctr"/>
                      <a:r>
                        <a:rPr lang="en-US" sz="1800" dirty="0" smtClean="0"/>
                        <a:t>94 (93, 95)</a:t>
                      </a:r>
                      <a:endParaRPr lang="en-US" sz="1800" dirty="0"/>
                    </a:p>
                  </a:txBody>
                  <a:tcPr anchor="ctr"/>
                </a:tc>
              </a:tr>
              <a:tr h="7316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R V1</a:t>
                      </a:r>
                      <a:r>
                        <a:rPr lang="en-US" sz="1800" baseline="0" dirty="0" smtClean="0"/>
                        <a:t> + S V6 &gt; 10.5 mV</a:t>
                      </a:r>
                      <a:endParaRPr lang="en-US" sz="1800" dirty="0" smtClean="0"/>
                    </a:p>
                  </a:txBody>
                  <a:tcPr anchor="ctr"/>
                </a:tc>
                <a:tc>
                  <a:txBody>
                    <a:bodyPr/>
                    <a:lstStyle/>
                    <a:p>
                      <a:pPr algn="ctr"/>
                      <a:r>
                        <a:rPr lang="en-US" sz="1800" dirty="0" smtClean="0"/>
                        <a:t>1 (0, 2)</a:t>
                      </a:r>
                      <a:endParaRPr lang="en-US" sz="1800" dirty="0"/>
                    </a:p>
                  </a:txBody>
                  <a:tcPr anchor="ctr"/>
                </a:tc>
                <a:tc>
                  <a:txBody>
                    <a:bodyPr/>
                    <a:lstStyle/>
                    <a:p>
                      <a:pPr algn="ctr"/>
                      <a:r>
                        <a:rPr lang="en-US" sz="1800" dirty="0" smtClean="0"/>
                        <a:t>100</a:t>
                      </a:r>
                      <a:r>
                        <a:rPr lang="en-US" sz="1800" baseline="0" dirty="0" smtClean="0"/>
                        <a:t> (99, 100)</a:t>
                      </a:r>
                      <a:endParaRPr lang="en-US" sz="1800" dirty="0"/>
                    </a:p>
                  </a:txBody>
                  <a:tcPr anchor="ctr"/>
                </a:tc>
                <a:tc>
                  <a:txBody>
                    <a:bodyPr/>
                    <a:lstStyle/>
                    <a:p>
                      <a:pPr algn="ctr"/>
                      <a:r>
                        <a:rPr lang="en-US" sz="1800" dirty="0" smtClean="0"/>
                        <a:t>10 (1, 30)</a:t>
                      </a:r>
                      <a:endParaRPr lang="en-US" sz="1800" dirty="0"/>
                    </a:p>
                  </a:txBody>
                  <a:tcPr anchor="ctr"/>
                </a:tc>
                <a:tc>
                  <a:txBody>
                    <a:bodyPr/>
                    <a:lstStyle/>
                    <a:p>
                      <a:pPr algn="ctr"/>
                      <a:r>
                        <a:rPr lang="en-US" sz="1800" dirty="0" smtClean="0"/>
                        <a:t>94 (93, 95)</a:t>
                      </a:r>
                      <a:endParaRPr lang="en-US" sz="1800" dirty="0"/>
                    </a:p>
                  </a:txBody>
                  <a:tcPr anchor="ctr"/>
                </a:tc>
              </a:tr>
              <a:tr h="423917">
                <a:tc>
                  <a:txBody>
                    <a:bodyPr/>
                    <a:lstStyle/>
                    <a:p>
                      <a:pPr algn="l"/>
                      <a:r>
                        <a:rPr lang="en-US" sz="1800" b="1" dirty="0" smtClean="0"/>
                        <a:t>Butler, 1986</a:t>
                      </a:r>
                      <a:endParaRPr lang="en-US" sz="1800" b="1" dirty="0"/>
                    </a:p>
                  </a:txBody>
                  <a:tcPr anchor="ctr">
                    <a:lnR w="12700" cap="flat" cmpd="sng" algn="ctr">
                      <a:noFill/>
                      <a:prstDash val="solid"/>
                      <a:round/>
                      <a:headEnd type="none" w="med" len="med"/>
                      <a:tailEnd type="none" w="med" len="med"/>
                    </a:lnR>
                  </a:tcPr>
                </a:tc>
                <a:tc>
                  <a:txBody>
                    <a:bodyPr/>
                    <a:lstStyle/>
                    <a:p>
                      <a:pPr algn="ctr"/>
                      <a:endParaRPr lang="en-US" sz="1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endParaRPr lang="en-US" sz="1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endParaRPr lang="en-US" sz="1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endParaRPr lang="en-US" sz="1800" dirty="0"/>
                    </a:p>
                  </a:txBody>
                  <a:tcPr anchor="ctr">
                    <a:lnL w="12700" cap="flat" cmpd="sng" algn="ctr">
                      <a:noFill/>
                      <a:prstDash val="solid"/>
                      <a:round/>
                      <a:headEnd type="none" w="med" len="med"/>
                      <a:tailEnd type="none" w="med" len="med"/>
                    </a:lnL>
                  </a:tcPr>
                </a:tc>
              </a:tr>
              <a:tr h="1045275">
                <a:tc>
                  <a:txBody>
                    <a:bodyPr/>
                    <a:lstStyle/>
                    <a:p>
                      <a:pPr algn="l"/>
                      <a:r>
                        <a:rPr lang="en-US" sz="1800" dirty="0" smtClean="0"/>
                        <a:t>(Max R V1,2)</a:t>
                      </a:r>
                      <a:r>
                        <a:rPr lang="en-US" sz="1800" baseline="0" dirty="0" smtClean="0"/>
                        <a:t> + (Max S I, </a:t>
                      </a:r>
                      <a:r>
                        <a:rPr lang="en-US" sz="1800" baseline="0" dirty="0" err="1" smtClean="0"/>
                        <a:t>aVL</a:t>
                      </a:r>
                      <a:r>
                        <a:rPr lang="en-US" sz="1800" baseline="0" dirty="0" smtClean="0"/>
                        <a:t>) – S V1 &gt; 6 mV</a:t>
                      </a:r>
                      <a:endParaRPr lang="en-US" sz="1800" dirty="0"/>
                    </a:p>
                  </a:txBody>
                  <a:tcPr anchor="ctr"/>
                </a:tc>
                <a:tc>
                  <a:txBody>
                    <a:bodyPr/>
                    <a:lstStyle/>
                    <a:p>
                      <a:pPr algn="ctr"/>
                      <a:r>
                        <a:rPr lang="en-US" sz="1800" dirty="0" smtClean="0"/>
                        <a:t>13 (8, 17)</a:t>
                      </a:r>
                      <a:endParaRPr lang="en-US" sz="1800" dirty="0"/>
                    </a:p>
                  </a:txBody>
                  <a:tcPr anchor="ctr"/>
                </a:tc>
                <a:tc>
                  <a:txBody>
                    <a:bodyPr/>
                    <a:lstStyle/>
                    <a:p>
                      <a:pPr algn="ctr"/>
                      <a:r>
                        <a:rPr lang="en-US" sz="1800" dirty="0" smtClean="0"/>
                        <a:t>85 (84, 87)</a:t>
                      </a:r>
                      <a:endParaRPr lang="en-US" sz="1800" dirty="0"/>
                    </a:p>
                  </a:txBody>
                  <a:tcPr anchor="ctr"/>
                </a:tc>
                <a:tc>
                  <a:txBody>
                    <a:bodyPr/>
                    <a:lstStyle/>
                    <a:p>
                      <a:pPr algn="ctr"/>
                      <a:r>
                        <a:rPr lang="en-US" sz="1800" dirty="0" smtClean="0"/>
                        <a:t>5 (4, 7)</a:t>
                      </a:r>
                      <a:endParaRPr lang="en-US" sz="1800" dirty="0"/>
                    </a:p>
                  </a:txBody>
                  <a:tcPr anchor="ctr"/>
                </a:tc>
                <a:tc>
                  <a:txBody>
                    <a:bodyPr/>
                    <a:lstStyle/>
                    <a:p>
                      <a:pPr algn="ctr"/>
                      <a:r>
                        <a:rPr lang="en-US" sz="1800" dirty="0" smtClean="0"/>
                        <a:t>94 (93, 95)</a:t>
                      </a:r>
                      <a:endParaRPr lang="en-US" sz="1800" dirty="0"/>
                    </a:p>
                  </a:txBody>
                  <a:tcPr anchor="ctr"/>
                </a:tc>
              </a:tr>
            </a:tbl>
          </a:graphicData>
        </a:graphic>
      </p:graphicFrame>
    </p:spTree>
    <p:extLst>
      <p:ext uri="{BB962C8B-B14F-4D97-AF65-F5344CB8AC3E}">
        <p14:creationId xmlns:p14="http://schemas.microsoft.com/office/powerpoint/2010/main" val="2535949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Autofit/>
          </a:bodyPr>
          <a:lstStyle/>
          <a:p>
            <a:pPr>
              <a:lnSpc>
                <a:spcPct val="120000"/>
              </a:lnSpc>
            </a:pPr>
            <a:r>
              <a:rPr lang="en-US" dirty="0"/>
              <a:t>I</a:t>
            </a:r>
            <a:r>
              <a:rPr lang="en-US" dirty="0" smtClean="0"/>
              <a:t>ncreased RV </a:t>
            </a:r>
            <a:r>
              <a:rPr lang="en-US" dirty="0" err="1" smtClean="0"/>
              <a:t>afterload</a:t>
            </a:r>
            <a:r>
              <a:rPr lang="en-US" dirty="0" smtClean="0"/>
              <a:t> – increased mass – RVH</a:t>
            </a:r>
          </a:p>
          <a:p>
            <a:pPr lvl="1">
              <a:lnSpc>
                <a:spcPct val="120000"/>
              </a:lnSpc>
            </a:pPr>
            <a:r>
              <a:rPr lang="en-US" dirty="0" smtClean="0"/>
              <a:t>pulmonary HTN</a:t>
            </a:r>
            <a:r>
              <a:rPr lang="en-US" dirty="0" smtClean="0"/>
              <a:t>, </a:t>
            </a:r>
            <a:r>
              <a:rPr lang="en-US" dirty="0" smtClean="0"/>
              <a:t>COPD, </a:t>
            </a:r>
            <a:r>
              <a:rPr lang="en-US" dirty="0"/>
              <a:t>OSA, left-sided failure</a:t>
            </a:r>
            <a:endParaRPr lang="en-US" dirty="0" smtClean="0"/>
          </a:p>
          <a:p>
            <a:pPr lvl="1">
              <a:lnSpc>
                <a:spcPct val="120000"/>
              </a:lnSpc>
            </a:pPr>
            <a:r>
              <a:rPr lang="en-US" dirty="0" err="1" smtClean="0"/>
              <a:t>Sequelae</a:t>
            </a:r>
            <a:r>
              <a:rPr lang="en-US" dirty="0" smtClean="0"/>
              <a:t>: heart failure, arrhythmia, increased mortality</a:t>
            </a:r>
          </a:p>
          <a:p>
            <a:pPr>
              <a:lnSpc>
                <a:spcPct val="120000"/>
              </a:lnSpc>
            </a:pPr>
            <a:r>
              <a:rPr lang="en-US" dirty="0" smtClean="0"/>
              <a:t>RVH frequently a delayed diagnosis</a:t>
            </a:r>
          </a:p>
          <a:p>
            <a:pPr lvl="1">
              <a:lnSpc>
                <a:spcPct val="120000"/>
              </a:lnSpc>
            </a:pPr>
            <a:r>
              <a:rPr lang="en-US" dirty="0" smtClean="0"/>
              <a:t>Independent predictor of HF and CV death</a:t>
            </a:r>
          </a:p>
          <a:p>
            <a:pPr>
              <a:lnSpc>
                <a:spcPct val="120000"/>
              </a:lnSpc>
            </a:pPr>
            <a:r>
              <a:rPr lang="en-US" dirty="0" smtClean="0"/>
              <a:t>Early detection could facilitate treatment</a:t>
            </a:r>
          </a:p>
          <a:p>
            <a:pPr lvl="1">
              <a:lnSpc>
                <a:spcPct val="120000"/>
              </a:lnSpc>
            </a:pPr>
            <a:r>
              <a:rPr lang="en-US" dirty="0" smtClean="0"/>
              <a:t>screening strategies in the general population are limited</a:t>
            </a:r>
          </a:p>
        </p:txBody>
      </p:sp>
      <p:sp>
        <p:nvSpPr>
          <p:cNvPr id="4" name="TextBox 3"/>
          <p:cNvSpPr txBox="1"/>
          <p:nvPr/>
        </p:nvSpPr>
        <p:spPr>
          <a:xfrm>
            <a:off x="6019800" y="6199100"/>
            <a:ext cx="3835400" cy="646331"/>
          </a:xfrm>
          <a:prstGeom prst="rect">
            <a:avLst/>
          </a:prstGeom>
          <a:noFill/>
        </p:spPr>
        <p:txBody>
          <a:bodyPr wrap="square" rtlCol="0">
            <a:spAutoFit/>
          </a:bodyPr>
          <a:lstStyle/>
          <a:p>
            <a:r>
              <a:rPr lang="en-US" sz="1200" dirty="0" smtClean="0"/>
              <a:t>Brown LM, et al. REVEAL. Chest 2011.</a:t>
            </a:r>
          </a:p>
          <a:p>
            <a:r>
              <a:rPr lang="en-US" sz="1200" dirty="0" err="1" smtClean="0"/>
              <a:t>Kawut</a:t>
            </a:r>
            <a:r>
              <a:rPr lang="en-US" sz="1200" dirty="0" smtClean="0"/>
              <a:t> SM, et al. MESA-RV. Circulation 2012.</a:t>
            </a:r>
          </a:p>
          <a:p>
            <a:r>
              <a:rPr lang="en-US" sz="1200" dirty="0" err="1" smtClean="0"/>
              <a:t>Benza</a:t>
            </a:r>
            <a:r>
              <a:rPr lang="en-US" sz="1200" dirty="0" smtClean="0"/>
              <a:t> RL, et al. REVEAL. Circulation 2010.</a:t>
            </a:r>
          </a:p>
        </p:txBody>
      </p:sp>
      <p:pic>
        <p:nvPicPr>
          <p:cNvPr id="5" name="Picture 4" descr="Screen Shot 2013-09-05 at 9.35.47 PM.png"/>
          <p:cNvPicPr>
            <a:picLocks noChangeAspect="1"/>
          </p:cNvPicPr>
          <p:nvPr/>
        </p:nvPicPr>
        <p:blipFill>
          <a:blip r:embed="rId3"/>
          <a:stretch>
            <a:fillRect/>
          </a:stretch>
        </p:blipFill>
        <p:spPr>
          <a:xfrm>
            <a:off x="0" y="0"/>
            <a:ext cx="1866900" cy="10922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000" dirty="0" smtClean="0"/>
              <a:t>Failure to optimize criteria</a:t>
            </a:r>
          </a:p>
          <a:p>
            <a:pPr lvl="1"/>
            <a:r>
              <a:rPr lang="en-US" sz="3200" dirty="0" smtClean="0"/>
              <a:t>Receiver Operating Characteristic curve</a:t>
            </a:r>
          </a:p>
          <a:p>
            <a:pPr lvl="2"/>
            <a:r>
              <a:rPr lang="en-US" sz="2800" dirty="0" smtClean="0"/>
              <a:t>AUC &lt; ~ 0.6 for each variable</a:t>
            </a:r>
          </a:p>
          <a:p>
            <a:pPr lvl="1"/>
            <a:r>
              <a:rPr lang="en-US" sz="3200" dirty="0" smtClean="0"/>
              <a:t>Classification and Regression Tree analysis</a:t>
            </a:r>
          </a:p>
          <a:p>
            <a:pPr lvl="2"/>
            <a:r>
              <a:rPr lang="en-US" sz="2800" dirty="0" smtClean="0"/>
              <a:t>Different groups/cut-offs did not improve prediction</a:t>
            </a:r>
          </a:p>
          <a:p>
            <a:pPr lvl="2"/>
            <a:endParaRPr lang="en-US" dirty="0"/>
          </a:p>
        </p:txBody>
      </p:sp>
      <p:sp>
        <p:nvSpPr>
          <p:cNvPr id="4" name="Title 1"/>
          <p:cNvSpPr txBox="1">
            <a:spLocks/>
          </p:cNvSpPr>
          <p:nvPr/>
        </p:nvSpPr>
        <p:spPr>
          <a:xfrm>
            <a:off x="1866900" y="361538"/>
            <a:ext cx="5705475" cy="1143000"/>
          </a:xfrm>
          <a:prstGeom prst="rect">
            <a:avLst/>
          </a:prstGeom>
        </p:spPr>
        <p:txBody>
          <a:bodyPr vert="horz" lIns="0" rIns="0" bIns="0"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RESULTS</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AHA-recommended ECG criteria for RVH:</a:t>
            </a:r>
          </a:p>
          <a:p>
            <a:pPr lvl="1">
              <a:spcBef>
                <a:spcPts val="2976"/>
              </a:spcBef>
            </a:pPr>
            <a:r>
              <a:rPr lang="en-US" dirty="0" smtClean="0"/>
              <a:t>Sensitivity is uniformly low</a:t>
            </a:r>
          </a:p>
          <a:p>
            <a:pPr lvl="1">
              <a:spcBef>
                <a:spcPts val="2976"/>
              </a:spcBef>
            </a:pPr>
            <a:r>
              <a:rPr lang="en-US" dirty="0" smtClean="0"/>
              <a:t>PPV is uniformly low</a:t>
            </a:r>
          </a:p>
          <a:p>
            <a:pPr lvl="1">
              <a:spcBef>
                <a:spcPts val="2976"/>
              </a:spcBef>
            </a:pPr>
            <a:r>
              <a:rPr lang="en-US" dirty="0" smtClean="0"/>
              <a:t>NPV are similar to the underlying prevalence of RVH in the population</a:t>
            </a:r>
          </a:p>
          <a:p>
            <a:pPr lvl="1">
              <a:spcBef>
                <a:spcPts val="2976"/>
              </a:spcBef>
            </a:pPr>
            <a:r>
              <a:rPr lang="en-US" dirty="0"/>
              <a:t>Most criteria indicated ~10% chance of having </a:t>
            </a:r>
            <a:r>
              <a:rPr lang="en-US" dirty="0" smtClean="0"/>
              <a:t>RVH</a:t>
            </a:r>
            <a:endParaRPr lang="en-US" dirty="0"/>
          </a:p>
        </p:txBody>
      </p:sp>
      <p:pic>
        <p:nvPicPr>
          <p:cNvPr id="4" name="Picture 3" descr="Screen Shot 2013-09-05 at 9.35.47 PM.png"/>
          <p:cNvPicPr>
            <a:picLocks noChangeAspect="1"/>
          </p:cNvPicPr>
          <p:nvPr/>
        </p:nvPicPr>
        <p:blipFill>
          <a:blip r:embed="rId3"/>
          <a:stretch>
            <a:fillRect/>
          </a:stretch>
        </p:blipFill>
        <p:spPr>
          <a:xfrm>
            <a:off x="0" y="0"/>
            <a:ext cx="1866900" cy="10922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
            </a:r>
            <a:r>
              <a:rPr lang="en-US" dirty="0" smtClean="0"/>
              <a:t>imitations</a:t>
            </a:r>
            <a:endParaRPr lang="en-US" dirty="0"/>
          </a:p>
        </p:txBody>
      </p:sp>
      <p:sp>
        <p:nvSpPr>
          <p:cNvPr id="3" name="Content Placeholder 2"/>
          <p:cNvSpPr>
            <a:spLocks noGrp="1"/>
          </p:cNvSpPr>
          <p:nvPr>
            <p:ph idx="1"/>
          </p:nvPr>
        </p:nvSpPr>
        <p:spPr>
          <a:xfrm>
            <a:off x="457200" y="2105246"/>
            <a:ext cx="8229600" cy="4219353"/>
          </a:xfrm>
        </p:spPr>
        <p:txBody>
          <a:bodyPr>
            <a:normAutofit/>
          </a:bodyPr>
          <a:lstStyle/>
          <a:p>
            <a:r>
              <a:rPr lang="en-US" dirty="0" smtClean="0"/>
              <a:t>Study population - milder degrees of RVH (spectrum bias)</a:t>
            </a:r>
          </a:p>
          <a:p>
            <a:pPr lvl="1"/>
            <a:r>
              <a:rPr lang="en-US" dirty="0" smtClean="0"/>
              <a:t>screening ECG would be precisely in this group</a:t>
            </a:r>
          </a:p>
          <a:p>
            <a:r>
              <a:rPr lang="en-US" dirty="0" smtClean="0"/>
              <a:t>Defined RVH as the 95th %-</a:t>
            </a:r>
            <a:r>
              <a:rPr lang="en-US" dirty="0" err="1" smtClean="0"/>
              <a:t>ile</a:t>
            </a:r>
            <a:r>
              <a:rPr lang="en-US" dirty="0" smtClean="0"/>
              <a:t> of indexed RV mass</a:t>
            </a:r>
          </a:p>
          <a:p>
            <a:pPr lvl="1"/>
            <a:r>
              <a:rPr lang="en-US" dirty="0" smtClean="0"/>
              <a:t>similar results using a more extreme RVH definition</a:t>
            </a:r>
          </a:p>
          <a:p>
            <a:r>
              <a:rPr lang="en-US" dirty="0" smtClean="0"/>
              <a:t>Criteria not compared with echocardiography</a:t>
            </a:r>
          </a:p>
          <a:p>
            <a:pPr lvl="1"/>
            <a:r>
              <a:rPr lang="en-US" dirty="0" smtClean="0"/>
              <a:t>TTE less accurate for the diagnosis of RVH than </a:t>
            </a:r>
            <a:r>
              <a:rPr lang="en-US" dirty="0" err="1" smtClean="0"/>
              <a:t>cMRI</a:t>
            </a:r>
            <a:r>
              <a:rPr lang="en-US" dirty="0" smtClean="0"/>
              <a:t>  </a:t>
            </a:r>
          </a:p>
          <a:p>
            <a:endParaRPr lang="en-US" dirty="0"/>
          </a:p>
        </p:txBody>
      </p:sp>
      <p:pic>
        <p:nvPicPr>
          <p:cNvPr id="4" name="Picture 3" descr="Screen Shot 2013-09-05 at 9.35.47 PM.png"/>
          <p:cNvPicPr>
            <a:picLocks noChangeAspect="1"/>
          </p:cNvPicPr>
          <p:nvPr/>
        </p:nvPicPr>
        <p:blipFill>
          <a:blip r:embed="rId3"/>
          <a:stretch>
            <a:fillRect/>
          </a:stretch>
        </p:blipFill>
        <p:spPr>
          <a:xfrm>
            <a:off x="0" y="0"/>
            <a:ext cx="1866900" cy="1092200"/>
          </a:xfrm>
          <a:prstGeom prst="rect">
            <a:avLst/>
          </a:prstGeom>
        </p:spPr>
      </p:pic>
    </p:spTree>
    <p:extLst>
      <p:ext uri="{BB962C8B-B14F-4D97-AF65-F5344CB8AC3E}">
        <p14:creationId xmlns:p14="http://schemas.microsoft.com/office/powerpoint/2010/main" val="8296318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a:bodyPr>
          <a:lstStyle/>
          <a:p>
            <a:r>
              <a:rPr lang="en-US" dirty="0" smtClean="0"/>
              <a:t>2009 AHA criteria should not be used to screen for RVH in community based multi-ethnic adults without clinical cardiovascular disease.</a:t>
            </a:r>
          </a:p>
          <a:p>
            <a:r>
              <a:rPr lang="en-US" dirty="0" smtClean="0"/>
              <a:t>Commencing a work-up in clinical cardiovascular disease-free adults with ECG criteria for RVH can not be recommended. </a:t>
            </a:r>
          </a:p>
          <a:p>
            <a:r>
              <a:rPr lang="en-US" dirty="0" smtClean="0"/>
              <a:t>In a clinically ill population, or one at increased risk for RVH, the AHA criteria may still have clinical or prognostic utility.</a:t>
            </a:r>
          </a:p>
        </p:txBody>
      </p:sp>
      <p:pic>
        <p:nvPicPr>
          <p:cNvPr id="4" name="Picture 3" descr="Screen Shot 2013-09-05 at 9.35.47 PM.png"/>
          <p:cNvPicPr>
            <a:picLocks noChangeAspect="1"/>
          </p:cNvPicPr>
          <p:nvPr/>
        </p:nvPicPr>
        <p:blipFill>
          <a:blip r:embed="rId3"/>
          <a:stretch>
            <a:fillRect/>
          </a:stretch>
        </p:blipFill>
        <p:spPr>
          <a:xfrm>
            <a:off x="0" y="0"/>
            <a:ext cx="1866900" cy="10922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normAutofit/>
          </a:bodyPr>
          <a:lstStyle/>
          <a:p>
            <a:r>
              <a:rPr lang="en-US" dirty="0"/>
              <a:t>David A. </a:t>
            </a:r>
            <a:r>
              <a:rPr lang="en-US" dirty="0" err="1"/>
              <a:t>Bluemke</a:t>
            </a:r>
            <a:r>
              <a:rPr lang="en-US" dirty="0"/>
              <a:t>, MD, PhD</a:t>
            </a:r>
          </a:p>
          <a:p>
            <a:r>
              <a:rPr lang="en-US" dirty="0"/>
              <a:t>David Herrington, MD</a:t>
            </a:r>
          </a:p>
          <a:p>
            <a:r>
              <a:rPr lang="en-US" dirty="0" err="1"/>
              <a:t>Aditya</a:t>
            </a:r>
            <a:r>
              <a:rPr lang="en-US" dirty="0"/>
              <a:t> Jain, MD</a:t>
            </a:r>
            <a:endParaRPr lang="en-US" baseline="30000" dirty="0"/>
          </a:p>
          <a:p>
            <a:r>
              <a:rPr lang="en-US" dirty="0" smtClean="0"/>
              <a:t>Steven M. </a:t>
            </a:r>
            <a:r>
              <a:rPr lang="en-US" dirty="0" err="1" smtClean="0"/>
              <a:t>Kawut</a:t>
            </a:r>
            <a:r>
              <a:rPr lang="en-US" dirty="0" smtClean="0"/>
              <a:t>, MD, MS</a:t>
            </a:r>
          </a:p>
          <a:p>
            <a:r>
              <a:rPr lang="en-US" dirty="0" smtClean="0"/>
              <a:t>Joao AC Lima, MD</a:t>
            </a:r>
            <a:endParaRPr lang="en-US" baseline="30000" dirty="0" smtClean="0"/>
          </a:p>
          <a:p>
            <a:r>
              <a:rPr lang="en-US" dirty="0" err="1" smtClean="0"/>
              <a:t>Vickas</a:t>
            </a:r>
            <a:r>
              <a:rPr lang="en-US" dirty="0" smtClean="0"/>
              <a:t> V. Patel, MD, PhD</a:t>
            </a:r>
          </a:p>
          <a:p>
            <a:r>
              <a:rPr lang="en-US" dirty="0"/>
              <a:t>Amy </a:t>
            </a:r>
            <a:r>
              <a:rPr lang="en-US" dirty="0" err="1"/>
              <a:t>Praestgaard</a:t>
            </a:r>
            <a:r>
              <a:rPr lang="en-US" dirty="0"/>
              <a:t>, PhD</a:t>
            </a:r>
          </a:p>
          <a:p>
            <a:r>
              <a:rPr lang="en-US" dirty="0" err="1" smtClean="0"/>
              <a:t>Elsayed</a:t>
            </a:r>
            <a:r>
              <a:rPr lang="en-US" dirty="0" smtClean="0"/>
              <a:t> </a:t>
            </a:r>
            <a:r>
              <a:rPr lang="en-US" dirty="0"/>
              <a:t>Z. </a:t>
            </a:r>
            <a:r>
              <a:rPr lang="en-US" dirty="0" err="1"/>
              <a:t>Soliman</a:t>
            </a:r>
            <a:r>
              <a:rPr lang="en-US" dirty="0"/>
              <a:t>, MD, </a:t>
            </a:r>
            <a:r>
              <a:rPr lang="en-US" dirty="0" smtClean="0"/>
              <a:t>MS</a:t>
            </a:r>
          </a:p>
          <a:p>
            <a:r>
              <a:rPr lang="en-US" dirty="0" smtClean="0"/>
              <a:t>All MESA Investigators </a:t>
            </a:r>
            <a:r>
              <a:rPr lang="en-US" smtClean="0"/>
              <a:t>and Participants</a:t>
            </a:r>
            <a:endParaRPr lang="en-US" dirty="0" smtClean="0"/>
          </a:p>
          <a:p>
            <a:endParaRPr lang="en-US" dirty="0" smtClean="0"/>
          </a:p>
          <a:p>
            <a:endParaRPr lang="en-US" dirty="0"/>
          </a:p>
        </p:txBody>
      </p:sp>
      <p:pic>
        <p:nvPicPr>
          <p:cNvPr id="4" name="Picture 3" descr="Screen Shot 2013-09-05 at 9.35.47 PM.png"/>
          <p:cNvPicPr>
            <a:picLocks noChangeAspect="1"/>
          </p:cNvPicPr>
          <p:nvPr/>
        </p:nvPicPr>
        <p:blipFill>
          <a:blip r:embed="rId2"/>
          <a:stretch>
            <a:fillRect/>
          </a:stretch>
        </p:blipFill>
        <p:spPr>
          <a:xfrm>
            <a:off x="0" y="0"/>
            <a:ext cx="1866900" cy="109220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886935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US" dirty="0"/>
          </a:p>
        </p:txBody>
      </p:sp>
      <p:sp>
        <p:nvSpPr>
          <p:cNvPr id="3" name="Content Placeholder 2"/>
          <p:cNvSpPr>
            <a:spLocks noGrp="1"/>
          </p:cNvSpPr>
          <p:nvPr>
            <p:ph idx="1"/>
          </p:nvPr>
        </p:nvSpPr>
        <p:spPr/>
        <p:txBody>
          <a:bodyPr/>
          <a:lstStyle/>
          <a:p>
            <a:r>
              <a:rPr lang="en-US" dirty="0" smtClean="0"/>
              <a:t>Do these ECG findings, even in the absence of RVH, have prognostic significance?</a:t>
            </a:r>
          </a:p>
          <a:p>
            <a:pPr lvl="1"/>
            <a:r>
              <a:rPr lang="en-US" dirty="0" smtClean="0"/>
              <a:t>Arrhythmia, cardiac function, mortality</a:t>
            </a:r>
          </a:p>
          <a:p>
            <a:r>
              <a:rPr lang="en-US" dirty="0" smtClean="0"/>
              <a:t>Do these criteria have better performance in patients at risk for RVH, or with known RVH? Are they prognostic in these patients?</a:t>
            </a:r>
          </a:p>
          <a:p>
            <a:r>
              <a:rPr lang="en-US" dirty="0" smtClean="0"/>
              <a:t>Additional leads? Posterior or right-sided leads?</a:t>
            </a:r>
          </a:p>
          <a:p>
            <a:pPr>
              <a:buNone/>
            </a:pP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Myers, 1948 </a:t>
            </a:r>
            <a:endParaRPr lang="en-US" dirty="0"/>
          </a:p>
        </p:txBody>
      </p:sp>
      <p:sp>
        <p:nvSpPr>
          <p:cNvPr id="3" name="Content Placeholder 2"/>
          <p:cNvSpPr>
            <a:spLocks noGrp="1"/>
          </p:cNvSpPr>
          <p:nvPr>
            <p:ph idx="1"/>
          </p:nvPr>
        </p:nvSpPr>
        <p:spPr/>
        <p:txBody>
          <a:bodyPr>
            <a:normAutofit/>
          </a:bodyPr>
          <a:lstStyle/>
          <a:p>
            <a:r>
              <a:rPr lang="en-US" dirty="0" smtClean="0"/>
              <a:t>10 of 15 screening criteria for RVH were from a single study of 40 patients</a:t>
            </a:r>
          </a:p>
          <a:p>
            <a:pPr lvl="1"/>
            <a:r>
              <a:rPr lang="en-US" dirty="0" smtClean="0"/>
              <a:t>Etiologies: CP (24), MS (13), </a:t>
            </a:r>
            <a:r>
              <a:rPr lang="en-US" dirty="0" err="1" smtClean="0"/>
              <a:t>ToF</a:t>
            </a:r>
            <a:r>
              <a:rPr lang="en-US" dirty="0" smtClean="0"/>
              <a:t> (2), or “</a:t>
            </a:r>
            <a:r>
              <a:rPr lang="en-US" dirty="0" err="1" smtClean="0"/>
              <a:t>arteriovenous</a:t>
            </a:r>
            <a:r>
              <a:rPr lang="en-US" dirty="0" smtClean="0"/>
              <a:t> aneurysm”. Patients with LVH</a:t>
            </a:r>
            <a:r>
              <a:rPr lang="en-US" baseline="30000" dirty="0" smtClean="0"/>
              <a:t> </a:t>
            </a:r>
            <a:r>
              <a:rPr lang="en-US" dirty="0" smtClean="0"/>
              <a:t>were excluded.</a:t>
            </a:r>
          </a:p>
          <a:p>
            <a:pPr lvl="1"/>
            <a:endParaRPr lang="en-US" dirty="0" smtClean="0"/>
          </a:p>
          <a:p>
            <a:pPr lvl="1"/>
            <a:endParaRPr lang="en-US" dirty="0" smtClean="0"/>
          </a:p>
          <a:p>
            <a:pPr lvl="1"/>
            <a:endParaRPr lang="en-US" dirty="0" smtClean="0"/>
          </a:p>
          <a:p>
            <a:r>
              <a:rPr lang="en-US" dirty="0" smtClean="0"/>
              <a:t>While specificity was high, measured criteria were insensitive (7 of 40 patients with RVH had no evidence of RVH on ECG).</a:t>
            </a:r>
          </a:p>
          <a:p>
            <a:endParaRPr lang="en-US" dirty="0"/>
          </a:p>
        </p:txBody>
      </p:sp>
      <p:pic>
        <p:nvPicPr>
          <p:cNvPr id="4" name="Picture 3" descr="Screen Shot 2013-09-07 at 1.55.20 PM.png"/>
          <p:cNvPicPr>
            <a:picLocks noChangeAspect="1"/>
          </p:cNvPicPr>
          <p:nvPr/>
        </p:nvPicPr>
        <p:blipFill>
          <a:blip r:embed="rId2"/>
          <a:stretch>
            <a:fillRect/>
          </a:stretch>
        </p:blipFill>
        <p:spPr>
          <a:xfrm>
            <a:off x="5575300" y="3593968"/>
            <a:ext cx="2743200" cy="1399922"/>
          </a:xfrm>
          <a:prstGeom prst="rect">
            <a:avLst/>
          </a:prstGeom>
        </p:spPr>
      </p:pic>
      <p:pic>
        <p:nvPicPr>
          <p:cNvPr id="5" name="Picture 4" descr="Screen Shot 2013-09-07 at 2.04.21 PM.png"/>
          <p:cNvPicPr>
            <a:picLocks noChangeAspect="1"/>
          </p:cNvPicPr>
          <p:nvPr/>
        </p:nvPicPr>
        <p:blipFill>
          <a:blip r:embed="rId3"/>
          <a:stretch>
            <a:fillRect/>
          </a:stretch>
        </p:blipFill>
        <p:spPr>
          <a:xfrm>
            <a:off x="5791200" y="14288"/>
            <a:ext cx="3352800" cy="1898756"/>
          </a:xfrm>
          <a:prstGeom prst="rect">
            <a:avLst/>
          </a:prstGeom>
        </p:spPr>
      </p:pic>
      <p:pic>
        <p:nvPicPr>
          <p:cNvPr id="6" name="Picture 5" descr="Screen Shot 2013-09-07 at 2.27.50 PM.png"/>
          <p:cNvPicPr>
            <a:picLocks noChangeAspect="1"/>
          </p:cNvPicPr>
          <p:nvPr/>
        </p:nvPicPr>
        <p:blipFill>
          <a:blip r:embed="rId4"/>
          <a:stretch>
            <a:fillRect/>
          </a:stretch>
        </p:blipFill>
        <p:spPr>
          <a:xfrm>
            <a:off x="736600" y="3593968"/>
            <a:ext cx="3111500" cy="1393693"/>
          </a:xfrm>
          <a:prstGeom prst="rect">
            <a:avLst/>
          </a:prstGeom>
        </p:spPr>
      </p:pic>
      <p:sp>
        <p:nvSpPr>
          <p:cNvPr id="7" name="Right Arrow 6"/>
          <p:cNvSpPr/>
          <p:nvPr/>
        </p:nvSpPr>
        <p:spPr>
          <a:xfrm>
            <a:off x="4127500" y="4127500"/>
            <a:ext cx="1143000" cy="4445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Sir Thomas Lewis performed an autopsy study of 33 patients with mitral </a:t>
            </a:r>
            <a:r>
              <a:rPr lang="en-US" dirty="0" err="1" smtClean="0"/>
              <a:t>stenosis</a:t>
            </a:r>
            <a:r>
              <a:rPr lang="en-US" dirty="0" smtClean="0"/>
              <a:t> (including 17 with concomitant aortic valve disease)</a:t>
            </a:r>
          </a:p>
          <a:p>
            <a:pPr lvl="1"/>
            <a:r>
              <a:rPr lang="en-US" dirty="0" smtClean="0"/>
              <a:t>50% demonstrated the “Einthoven’s Sign”</a:t>
            </a:r>
          </a:p>
          <a:p>
            <a:pPr lvl="2"/>
            <a:r>
              <a:rPr lang="en-US" dirty="0" smtClean="0"/>
              <a:t>[(RI + SIII) – (SI + RIII) &lt; 15mV].</a:t>
            </a:r>
          </a:p>
          <a:p>
            <a:pPr lvl="2">
              <a:buNone/>
            </a:pPr>
            <a:endParaRPr lang="en-US" dirty="0" smtClean="0"/>
          </a:p>
          <a:p>
            <a:r>
              <a:rPr lang="en-US" dirty="0" smtClean="0"/>
              <a:t>Findings are not </a:t>
            </a:r>
            <a:r>
              <a:rPr lang="en-US" dirty="0" err="1" smtClean="0"/>
              <a:t>generalizable</a:t>
            </a:r>
            <a:endParaRPr lang="en-US" dirty="0" smtClean="0"/>
          </a:p>
          <a:p>
            <a:pPr lvl="1"/>
            <a:r>
              <a:rPr lang="en-US" dirty="0" smtClean="0"/>
              <a:t>preponderance of mitral </a:t>
            </a:r>
            <a:r>
              <a:rPr lang="en-US" dirty="0" err="1" smtClean="0"/>
              <a:t>stenosis</a:t>
            </a:r>
            <a:r>
              <a:rPr lang="en-US" dirty="0" smtClean="0"/>
              <a:t> and aortic valve lesions</a:t>
            </a:r>
          </a:p>
          <a:p>
            <a:pPr lvl="1"/>
            <a:r>
              <a:rPr lang="en-US" dirty="0" smtClean="0"/>
              <a:t>NPV of this sign was poor</a:t>
            </a:r>
          </a:p>
          <a:p>
            <a:endParaRPr lang="en-US" dirty="0"/>
          </a:p>
        </p:txBody>
      </p:sp>
      <p:sp>
        <p:nvSpPr>
          <p:cNvPr id="2" name="Title 1"/>
          <p:cNvSpPr>
            <a:spLocks noGrp="1"/>
          </p:cNvSpPr>
          <p:nvPr>
            <p:ph type="title"/>
          </p:nvPr>
        </p:nvSpPr>
        <p:spPr/>
        <p:txBody>
          <a:bodyPr/>
          <a:lstStyle/>
          <a:p>
            <a:r>
              <a:rPr lang="en-US" dirty="0" smtClean="0"/>
              <a:t>Lewis, 1914</a:t>
            </a:r>
            <a:endParaRPr lang="en-US" dirty="0"/>
          </a:p>
        </p:txBody>
      </p:sp>
      <p:pic>
        <p:nvPicPr>
          <p:cNvPr id="6" name="Picture 5" descr="Screen Shot 2013-09-07 at 2.05.50 PM.png"/>
          <p:cNvPicPr>
            <a:picLocks noChangeAspect="1"/>
          </p:cNvPicPr>
          <p:nvPr/>
        </p:nvPicPr>
        <p:blipFill>
          <a:blip r:embed="rId3"/>
          <a:stretch>
            <a:fillRect/>
          </a:stretch>
        </p:blipFill>
        <p:spPr>
          <a:xfrm>
            <a:off x="5194300" y="12965"/>
            <a:ext cx="3937000" cy="1025260"/>
          </a:xfrm>
          <a:prstGeom prst="rect">
            <a:avLst/>
          </a:prstGeom>
        </p:spPr>
      </p:pic>
      <p:cxnSp>
        <p:nvCxnSpPr>
          <p:cNvPr id="8" name="Straight Connector 7"/>
          <p:cNvCxnSpPr/>
          <p:nvPr/>
        </p:nvCxnSpPr>
        <p:spPr>
          <a:xfrm>
            <a:off x="6731000" y="3771900"/>
            <a:ext cx="1295400" cy="1588"/>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5400000" flipH="1" flipV="1">
            <a:off x="7227094" y="3912394"/>
            <a:ext cx="938212" cy="685800"/>
          </a:xfrm>
          <a:prstGeom prst="line">
            <a:avLst/>
          </a:prstGeom>
          <a:ln>
            <a:solidFill>
              <a:srgbClr val="595959"/>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7226300" y="3454400"/>
            <a:ext cx="368300" cy="369332"/>
          </a:xfrm>
          <a:prstGeom prst="rect">
            <a:avLst/>
          </a:prstGeom>
          <a:noFill/>
        </p:spPr>
        <p:txBody>
          <a:bodyPr wrap="square" rtlCol="0">
            <a:spAutoFit/>
          </a:bodyPr>
          <a:lstStyle/>
          <a:p>
            <a:r>
              <a:rPr lang="en-US" dirty="0" smtClean="0">
                <a:ln>
                  <a:solidFill>
                    <a:srgbClr val="595959"/>
                  </a:solidFill>
                </a:ln>
                <a:solidFill>
                  <a:schemeClr val="accent2"/>
                </a:solidFill>
              </a:rPr>
              <a:t>I</a:t>
            </a:r>
            <a:endParaRPr lang="en-US" dirty="0">
              <a:ln>
                <a:solidFill>
                  <a:srgbClr val="595959"/>
                </a:solidFill>
              </a:ln>
              <a:solidFill>
                <a:schemeClr val="accent2"/>
              </a:solidFill>
            </a:endParaRPr>
          </a:p>
        </p:txBody>
      </p:sp>
      <p:sp>
        <p:nvSpPr>
          <p:cNvPr id="12" name="TextBox 11"/>
          <p:cNvSpPr txBox="1"/>
          <p:nvPr/>
        </p:nvSpPr>
        <p:spPr>
          <a:xfrm>
            <a:off x="7620000" y="4165600"/>
            <a:ext cx="596900" cy="369332"/>
          </a:xfrm>
          <a:prstGeom prst="rect">
            <a:avLst/>
          </a:prstGeom>
          <a:noFill/>
        </p:spPr>
        <p:txBody>
          <a:bodyPr wrap="square" rtlCol="0">
            <a:spAutoFit/>
          </a:bodyPr>
          <a:lstStyle/>
          <a:p>
            <a:r>
              <a:rPr lang="en-US" dirty="0" smtClean="0">
                <a:ln>
                  <a:solidFill>
                    <a:srgbClr val="595959"/>
                  </a:solidFill>
                </a:ln>
                <a:solidFill>
                  <a:schemeClr val="accent2"/>
                </a:solidFill>
              </a:rPr>
              <a:t>III</a:t>
            </a:r>
            <a:endParaRPr lang="en-US" dirty="0">
              <a:ln>
                <a:solidFill>
                  <a:srgbClr val="595959"/>
                </a:solidFill>
              </a:ln>
              <a:solidFill>
                <a:schemeClr val="accent2"/>
              </a:solidFill>
            </a:endParaRPr>
          </a:p>
        </p:txBody>
      </p:sp>
      <p:sp>
        <p:nvSpPr>
          <p:cNvPr id="13" name="Plus 12"/>
          <p:cNvSpPr/>
          <p:nvPr/>
        </p:nvSpPr>
        <p:spPr>
          <a:xfrm>
            <a:off x="7785100" y="3454400"/>
            <a:ext cx="254000" cy="317500"/>
          </a:xfrm>
          <a:prstGeom prst="mathPlus">
            <a:avLst/>
          </a:prstGeom>
          <a:ln>
            <a:solidFill>
              <a:srgbClr val="5959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Plus 13"/>
          <p:cNvSpPr/>
          <p:nvPr/>
        </p:nvSpPr>
        <p:spPr>
          <a:xfrm>
            <a:off x="7467600" y="4572000"/>
            <a:ext cx="254000" cy="317500"/>
          </a:xfrm>
          <a:prstGeom prst="mathPlus">
            <a:avLst/>
          </a:prstGeom>
          <a:ln>
            <a:solidFill>
              <a:srgbClr val="5959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Left-Right Arrow 14"/>
          <p:cNvSpPr/>
          <p:nvPr/>
        </p:nvSpPr>
        <p:spPr>
          <a:xfrm rot="19862506">
            <a:off x="7226300" y="3759200"/>
            <a:ext cx="1473200" cy="165100"/>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0000"/>
              </a:solidFill>
            </a:endParaRPr>
          </a:p>
        </p:txBody>
      </p:sp>
      <p:sp>
        <p:nvSpPr>
          <p:cNvPr id="16" name="TextBox 15"/>
          <p:cNvSpPr txBox="1"/>
          <p:nvPr/>
        </p:nvSpPr>
        <p:spPr>
          <a:xfrm>
            <a:off x="8001000" y="3086100"/>
            <a:ext cx="1231900" cy="369332"/>
          </a:xfrm>
          <a:prstGeom prst="rect">
            <a:avLst/>
          </a:prstGeom>
          <a:noFill/>
        </p:spPr>
        <p:txBody>
          <a:bodyPr wrap="square" rtlCol="0">
            <a:spAutoFit/>
          </a:bodyPr>
          <a:lstStyle/>
          <a:p>
            <a:r>
              <a:rPr lang="en-US" dirty="0" smtClean="0"/>
              <a:t>(RI + SIII) </a:t>
            </a:r>
            <a:endParaRPr lang="en-US" dirty="0"/>
          </a:p>
        </p:txBody>
      </p:sp>
      <p:sp>
        <p:nvSpPr>
          <p:cNvPr id="17" name="TextBox 16"/>
          <p:cNvSpPr txBox="1"/>
          <p:nvPr/>
        </p:nvSpPr>
        <p:spPr>
          <a:xfrm>
            <a:off x="6248400" y="4089400"/>
            <a:ext cx="1231900" cy="368300"/>
          </a:xfrm>
          <a:prstGeom prst="rect">
            <a:avLst/>
          </a:prstGeom>
          <a:noFill/>
        </p:spPr>
        <p:txBody>
          <a:bodyPr wrap="square" rtlCol="0">
            <a:spAutoFit/>
          </a:bodyPr>
          <a:lstStyle/>
          <a:p>
            <a:r>
              <a:rPr lang="en-US" dirty="0" smtClean="0"/>
              <a:t>(SI + RIII)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Butler, 1986</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50 patients with RVH and 500 healthy controls</a:t>
            </a:r>
          </a:p>
          <a:p>
            <a:pPr lvl="1"/>
            <a:r>
              <a:rPr lang="en-US" dirty="0" smtClean="0"/>
              <a:t>All subjects with mitral </a:t>
            </a:r>
            <a:r>
              <a:rPr lang="en-US" dirty="0" err="1" smtClean="0"/>
              <a:t>stenosis</a:t>
            </a:r>
            <a:r>
              <a:rPr lang="en-US" dirty="0" smtClean="0"/>
              <a:t>, mean age 45 years, 88% female</a:t>
            </a:r>
          </a:p>
          <a:p>
            <a:r>
              <a:rPr lang="en-US" dirty="0" smtClean="0"/>
              <a:t>Examined the anterior, rightward, and </a:t>
            </a:r>
            <a:r>
              <a:rPr lang="en-US" dirty="0" err="1" smtClean="0"/>
              <a:t>posterolateral</a:t>
            </a:r>
            <a:r>
              <a:rPr lang="en-US" dirty="0" smtClean="0"/>
              <a:t> forces in RVH </a:t>
            </a:r>
          </a:p>
          <a:p>
            <a:endParaRPr lang="en-US" dirty="0" smtClean="0"/>
          </a:p>
          <a:p>
            <a:endParaRPr lang="en-US" dirty="0" smtClean="0"/>
          </a:p>
          <a:p>
            <a:endParaRPr lang="en-US" dirty="0" smtClean="0"/>
          </a:p>
          <a:p>
            <a:pPr lvl="1"/>
            <a:r>
              <a:rPr lang="en-US" dirty="0" smtClean="0"/>
              <a:t>specificity of 94% and sensitivity of 66% </a:t>
            </a:r>
          </a:p>
          <a:p>
            <a:endParaRPr lang="en-US" dirty="0" smtClean="0"/>
          </a:p>
          <a:p>
            <a:endParaRPr lang="en-US" dirty="0" smtClean="0"/>
          </a:p>
          <a:p>
            <a:endParaRPr lang="en-US" dirty="0" smtClean="0"/>
          </a:p>
          <a:p>
            <a:r>
              <a:rPr lang="en-US" dirty="0" smtClean="0"/>
              <a:t>A more recent study: 28 subjects with PAH, using </a:t>
            </a:r>
            <a:r>
              <a:rPr lang="en-US" dirty="0" err="1" smtClean="0"/>
              <a:t>cMRI</a:t>
            </a:r>
            <a:endParaRPr lang="en-US" dirty="0" smtClean="0"/>
          </a:p>
          <a:p>
            <a:pPr lvl="1"/>
            <a:r>
              <a:rPr lang="en-US" dirty="0" smtClean="0"/>
              <a:t>high specificity, sensitivities of ~65%</a:t>
            </a:r>
            <a:endParaRPr lang="en-US" dirty="0"/>
          </a:p>
        </p:txBody>
      </p:sp>
      <p:cxnSp>
        <p:nvCxnSpPr>
          <p:cNvPr id="4" name="Straight Connector 3"/>
          <p:cNvCxnSpPr/>
          <p:nvPr/>
        </p:nvCxnSpPr>
        <p:spPr>
          <a:xfrm>
            <a:off x="5918200" y="3581400"/>
            <a:ext cx="1295400" cy="1588"/>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flipV="1">
            <a:off x="6597650" y="3222379"/>
            <a:ext cx="628650" cy="360053"/>
          </a:xfrm>
          <a:prstGeom prst="line">
            <a:avLst/>
          </a:prstGeom>
          <a:ln>
            <a:solidFill>
              <a:srgbClr val="595959"/>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6413500" y="3263900"/>
            <a:ext cx="368300" cy="369332"/>
          </a:xfrm>
          <a:prstGeom prst="rect">
            <a:avLst/>
          </a:prstGeom>
          <a:noFill/>
        </p:spPr>
        <p:txBody>
          <a:bodyPr wrap="square" rtlCol="0">
            <a:spAutoFit/>
          </a:bodyPr>
          <a:lstStyle/>
          <a:p>
            <a:r>
              <a:rPr lang="en-US" dirty="0" smtClean="0">
                <a:ln>
                  <a:solidFill>
                    <a:srgbClr val="595959"/>
                  </a:solidFill>
                </a:ln>
                <a:solidFill>
                  <a:schemeClr val="accent2"/>
                </a:solidFill>
              </a:rPr>
              <a:t>I</a:t>
            </a:r>
            <a:endParaRPr lang="en-US" dirty="0">
              <a:ln>
                <a:solidFill>
                  <a:srgbClr val="595959"/>
                </a:solidFill>
              </a:ln>
              <a:solidFill>
                <a:schemeClr val="accent2"/>
              </a:solidFill>
            </a:endParaRPr>
          </a:p>
        </p:txBody>
      </p:sp>
      <p:sp>
        <p:nvSpPr>
          <p:cNvPr id="7" name="TextBox 6"/>
          <p:cNvSpPr txBox="1"/>
          <p:nvPr/>
        </p:nvSpPr>
        <p:spPr>
          <a:xfrm>
            <a:off x="6667500" y="2921000"/>
            <a:ext cx="596900" cy="369332"/>
          </a:xfrm>
          <a:prstGeom prst="rect">
            <a:avLst/>
          </a:prstGeom>
          <a:noFill/>
        </p:spPr>
        <p:txBody>
          <a:bodyPr wrap="square" rtlCol="0">
            <a:spAutoFit/>
          </a:bodyPr>
          <a:lstStyle/>
          <a:p>
            <a:r>
              <a:rPr lang="en-US" dirty="0" err="1" smtClean="0">
                <a:ln>
                  <a:solidFill>
                    <a:srgbClr val="595959"/>
                  </a:solidFill>
                </a:ln>
                <a:solidFill>
                  <a:schemeClr val="accent2"/>
                </a:solidFill>
              </a:rPr>
              <a:t>aVL</a:t>
            </a:r>
            <a:endParaRPr lang="en-US" dirty="0">
              <a:ln>
                <a:solidFill>
                  <a:srgbClr val="595959"/>
                </a:solidFill>
              </a:ln>
              <a:solidFill>
                <a:schemeClr val="accent2"/>
              </a:solidFill>
            </a:endParaRPr>
          </a:p>
        </p:txBody>
      </p:sp>
      <p:sp>
        <p:nvSpPr>
          <p:cNvPr id="8" name="Plus 7"/>
          <p:cNvSpPr/>
          <p:nvPr/>
        </p:nvSpPr>
        <p:spPr>
          <a:xfrm>
            <a:off x="7251700" y="3454400"/>
            <a:ext cx="254000" cy="241300"/>
          </a:xfrm>
          <a:prstGeom prst="mathPlus">
            <a:avLst/>
          </a:prstGeom>
          <a:ln>
            <a:solidFill>
              <a:srgbClr val="5959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Plus 15"/>
          <p:cNvSpPr/>
          <p:nvPr/>
        </p:nvSpPr>
        <p:spPr>
          <a:xfrm>
            <a:off x="7200900" y="3022600"/>
            <a:ext cx="254000" cy="241300"/>
          </a:xfrm>
          <a:prstGeom prst="mathPlus">
            <a:avLst/>
          </a:prstGeom>
          <a:ln>
            <a:solidFill>
              <a:srgbClr val="5959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 name="Picture 16" descr="Screen Shot 2013-09-07 at 1.58.22 PM.png"/>
          <p:cNvPicPr>
            <a:picLocks noChangeAspect="1"/>
          </p:cNvPicPr>
          <p:nvPr/>
        </p:nvPicPr>
        <p:blipFill>
          <a:blip r:embed="rId2"/>
          <a:stretch>
            <a:fillRect/>
          </a:stretch>
        </p:blipFill>
        <p:spPr>
          <a:xfrm>
            <a:off x="952500" y="3454400"/>
            <a:ext cx="4292600" cy="393700"/>
          </a:xfrm>
          <a:prstGeom prst="rect">
            <a:avLst/>
          </a:prstGeom>
        </p:spPr>
      </p:pic>
      <p:sp>
        <p:nvSpPr>
          <p:cNvPr id="18" name="TextBox 17"/>
          <p:cNvSpPr txBox="1"/>
          <p:nvPr/>
        </p:nvSpPr>
        <p:spPr>
          <a:xfrm>
            <a:off x="6121400" y="4114800"/>
            <a:ext cx="476250" cy="369332"/>
          </a:xfrm>
          <a:prstGeom prst="rect">
            <a:avLst/>
          </a:prstGeom>
          <a:noFill/>
        </p:spPr>
        <p:txBody>
          <a:bodyPr wrap="square" rtlCol="0">
            <a:spAutoFit/>
          </a:bodyPr>
          <a:lstStyle/>
          <a:p>
            <a:r>
              <a:rPr lang="en-US" dirty="0" smtClean="0">
                <a:ln>
                  <a:solidFill>
                    <a:srgbClr val="595959"/>
                  </a:solidFill>
                </a:ln>
                <a:solidFill>
                  <a:schemeClr val="accent2"/>
                </a:solidFill>
              </a:rPr>
              <a:t>v</a:t>
            </a:r>
            <a:r>
              <a:rPr lang="en-US" baseline="-25000" dirty="0" smtClean="0">
                <a:ln>
                  <a:solidFill>
                    <a:srgbClr val="595959"/>
                  </a:solidFill>
                </a:ln>
                <a:solidFill>
                  <a:schemeClr val="accent2"/>
                </a:solidFill>
              </a:rPr>
              <a:t>1</a:t>
            </a:r>
            <a:endParaRPr lang="en-US" baseline="-25000" dirty="0">
              <a:ln>
                <a:solidFill>
                  <a:srgbClr val="595959"/>
                </a:solidFill>
              </a:ln>
              <a:solidFill>
                <a:schemeClr val="accent2"/>
              </a:solidFill>
            </a:endParaRPr>
          </a:p>
        </p:txBody>
      </p:sp>
      <p:sp>
        <p:nvSpPr>
          <p:cNvPr id="19" name="TextBox 18"/>
          <p:cNvSpPr txBox="1"/>
          <p:nvPr/>
        </p:nvSpPr>
        <p:spPr>
          <a:xfrm>
            <a:off x="6591300" y="4127500"/>
            <a:ext cx="476250" cy="369332"/>
          </a:xfrm>
          <a:prstGeom prst="rect">
            <a:avLst/>
          </a:prstGeom>
          <a:noFill/>
        </p:spPr>
        <p:txBody>
          <a:bodyPr wrap="square" rtlCol="0">
            <a:spAutoFit/>
          </a:bodyPr>
          <a:lstStyle/>
          <a:p>
            <a:r>
              <a:rPr lang="en-US" dirty="0" smtClean="0">
                <a:ln>
                  <a:solidFill>
                    <a:srgbClr val="595959"/>
                  </a:solidFill>
                </a:ln>
                <a:solidFill>
                  <a:schemeClr val="accent2"/>
                </a:solidFill>
              </a:rPr>
              <a:t>v</a:t>
            </a:r>
            <a:r>
              <a:rPr lang="en-US" baseline="-25000" dirty="0" smtClean="0">
                <a:ln>
                  <a:solidFill>
                    <a:srgbClr val="595959"/>
                  </a:solidFill>
                </a:ln>
                <a:solidFill>
                  <a:schemeClr val="accent2"/>
                </a:solidFill>
              </a:rPr>
              <a:t>2</a:t>
            </a:r>
            <a:endParaRPr lang="en-US" baseline="-25000" dirty="0">
              <a:ln>
                <a:solidFill>
                  <a:srgbClr val="595959"/>
                </a:solidFill>
              </a:ln>
              <a:solidFill>
                <a:schemeClr val="accent2"/>
              </a:solidFill>
            </a:endParaRPr>
          </a:p>
        </p:txBody>
      </p:sp>
      <p:sp>
        <p:nvSpPr>
          <p:cNvPr id="20" name="Left Arrow 19"/>
          <p:cNvSpPr/>
          <p:nvPr/>
        </p:nvSpPr>
        <p:spPr>
          <a:xfrm rot="18674145">
            <a:off x="6236981" y="3673452"/>
            <a:ext cx="1235040" cy="247453"/>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Left Arrow 21"/>
          <p:cNvSpPr/>
          <p:nvPr/>
        </p:nvSpPr>
        <p:spPr>
          <a:xfrm rot="5400000">
            <a:off x="6018840" y="3421693"/>
            <a:ext cx="795443" cy="18437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p:cNvSpPr txBox="1"/>
          <p:nvPr/>
        </p:nvSpPr>
        <p:spPr>
          <a:xfrm>
            <a:off x="6756400" y="3898900"/>
            <a:ext cx="1739900" cy="369332"/>
          </a:xfrm>
          <a:prstGeom prst="rect">
            <a:avLst/>
          </a:prstGeom>
          <a:noFill/>
        </p:spPr>
        <p:txBody>
          <a:bodyPr wrap="square" rtlCol="0">
            <a:spAutoFit/>
          </a:bodyPr>
          <a:lstStyle/>
          <a:p>
            <a:r>
              <a:rPr lang="en-US" dirty="0" smtClean="0"/>
              <a:t>Rv</a:t>
            </a:r>
            <a:r>
              <a:rPr lang="en-US" baseline="-25000" dirty="0" smtClean="0"/>
              <a:t>1</a:t>
            </a:r>
            <a:r>
              <a:rPr lang="en-US" dirty="0" smtClean="0"/>
              <a:t>/v</a:t>
            </a:r>
            <a:r>
              <a:rPr lang="en-US" baseline="-25000" dirty="0" smtClean="0"/>
              <a:t>2 </a:t>
            </a:r>
            <a:r>
              <a:rPr lang="en-US" dirty="0" smtClean="0"/>
              <a:t>+ S</a:t>
            </a:r>
            <a:r>
              <a:rPr lang="en-US" sz="1400" dirty="0" smtClean="0"/>
              <a:t>I/</a:t>
            </a:r>
            <a:r>
              <a:rPr lang="en-US" sz="1400" dirty="0" err="1" smtClean="0"/>
              <a:t>aVL</a:t>
            </a:r>
            <a:r>
              <a:rPr lang="en-US" sz="1400" dirty="0" smtClean="0"/>
              <a:t> </a:t>
            </a:r>
            <a:endParaRPr lang="en-US" sz="1400" dirty="0"/>
          </a:p>
        </p:txBody>
      </p:sp>
      <p:sp>
        <p:nvSpPr>
          <p:cNvPr id="24" name="TextBox 23"/>
          <p:cNvSpPr txBox="1"/>
          <p:nvPr/>
        </p:nvSpPr>
        <p:spPr>
          <a:xfrm>
            <a:off x="5880100" y="3022600"/>
            <a:ext cx="533400" cy="369332"/>
          </a:xfrm>
          <a:prstGeom prst="rect">
            <a:avLst/>
          </a:prstGeom>
          <a:noFill/>
        </p:spPr>
        <p:txBody>
          <a:bodyPr wrap="square" rtlCol="0">
            <a:spAutoFit/>
          </a:bodyPr>
          <a:lstStyle/>
          <a:p>
            <a:r>
              <a:rPr lang="en-US" dirty="0" smtClean="0"/>
              <a:t>Sv</a:t>
            </a:r>
            <a:r>
              <a:rPr lang="en-US" baseline="-25000" dirty="0" smtClean="0"/>
              <a:t>1</a:t>
            </a:r>
            <a:r>
              <a:rPr lang="en-US" sz="1400" dirty="0" smtClean="0"/>
              <a:t> </a:t>
            </a:r>
            <a:endParaRPr lang="en-US" sz="1400" dirty="0"/>
          </a:p>
        </p:txBody>
      </p:sp>
      <p:sp>
        <p:nvSpPr>
          <p:cNvPr id="25" name="TextBox 24"/>
          <p:cNvSpPr txBox="1"/>
          <p:nvPr/>
        </p:nvSpPr>
        <p:spPr>
          <a:xfrm>
            <a:off x="6184900" y="6131867"/>
            <a:ext cx="2946400" cy="461665"/>
          </a:xfrm>
          <a:prstGeom prst="rect">
            <a:avLst/>
          </a:prstGeom>
          <a:noFill/>
        </p:spPr>
        <p:txBody>
          <a:bodyPr wrap="square" rtlCol="0">
            <a:spAutoFit/>
          </a:bodyPr>
          <a:lstStyle/>
          <a:p>
            <a:r>
              <a:rPr lang="en-US" sz="1200" dirty="0" smtClean="0"/>
              <a:t>Blyth, et al. Pulmonary Circulation, 2012.</a:t>
            </a:r>
          </a:p>
          <a:p>
            <a:endParaRPr lang="en-US"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6900" y="308325"/>
            <a:ext cx="7277100" cy="805086"/>
          </a:xfrm>
        </p:spPr>
        <p:txBody>
          <a:bodyPr>
            <a:noAutofit/>
          </a:bodyPr>
          <a:lstStyle/>
          <a:p>
            <a:pPr algn="ctr"/>
            <a:r>
              <a:rPr lang="en-GB" sz="4000" b="1" dirty="0" smtClean="0">
                <a:latin typeface="Arial" charset="0"/>
              </a:rPr>
              <a:t>Outcomes in RVH</a:t>
            </a:r>
            <a:endParaRPr lang="en-GB" sz="4000" b="1" dirty="0">
              <a:latin typeface="Arial" charset="0"/>
            </a:endParaRPr>
          </a:p>
        </p:txBody>
      </p:sp>
      <p:sp>
        <p:nvSpPr>
          <p:cNvPr id="7" name="Text Box 4"/>
          <p:cNvSpPr txBox="1">
            <a:spLocks noChangeArrowheads="1"/>
          </p:cNvSpPr>
          <p:nvPr/>
        </p:nvSpPr>
        <p:spPr bwMode="auto">
          <a:xfrm>
            <a:off x="5612739" y="6554905"/>
            <a:ext cx="3616454" cy="255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defPPr>
              <a:defRPr lang="en-GB"/>
            </a:defPPr>
            <a:lvl1pPr algn="l" defTabSz="457200" rtl="0" fontAlgn="base" hangingPunct="0">
              <a:lnSpc>
                <a:spcPct val="93000"/>
              </a:lnSpc>
              <a:spcBef>
                <a:spcPct val="0"/>
              </a:spcBef>
              <a:spcAft>
                <a:spcPct val="0"/>
              </a:spcAft>
              <a:buClr>
                <a:srgbClr val="000000"/>
              </a:buClr>
              <a:buSzPct val="45000"/>
              <a:buFont typeface="Wingdings" charset="2"/>
              <a:defRPr sz="2400" kern="1200">
                <a:solidFill>
                  <a:schemeClr val="tx1"/>
                </a:solidFill>
                <a:latin typeface="Times New Roman" pitchFamily="16" charset="0"/>
                <a:ea typeface="+mn-ea"/>
                <a:cs typeface="+mn-cs"/>
              </a:defRPr>
            </a:lvl1pPr>
            <a:lvl2pPr marL="431800" indent="-215900" algn="l" defTabSz="457200" rtl="0" fontAlgn="base" hangingPunct="0">
              <a:lnSpc>
                <a:spcPct val="93000"/>
              </a:lnSpc>
              <a:spcBef>
                <a:spcPct val="0"/>
              </a:spcBef>
              <a:spcAft>
                <a:spcPct val="0"/>
              </a:spcAft>
              <a:buClr>
                <a:srgbClr val="000000"/>
              </a:buClr>
              <a:buSzPct val="45000"/>
              <a:buFont typeface="Wingdings" charset="2"/>
              <a:defRPr sz="2400" kern="1200">
                <a:solidFill>
                  <a:schemeClr val="tx1"/>
                </a:solidFill>
                <a:latin typeface="Times New Roman" pitchFamily="16" charset="0"/>
                <a:ea typeface="+mn-ea"/>
                <a:cs typeface="+mn-cs"/>
              </a:defRPr>
            </a:lvl2pPr>
            <a:lvl3pPr marL="647700" indent="-215900" algn="l" defTabSz="457200" rtl="0" fontAlgn="base" hangingPunct="0">
              <a:lnSpc>
                <a:spcPct val="93000"/>
              </a:lnSpc>
              <a:spcBef>
                <a:spcPct val="0"/>
              </a:spcBef>
              <a:spcAft>
                <a:spcPct val="0"/>
              </a:spcAft>
              <a:buClr>
                <a:srgbClr val="000000"/>
              </a:buClr>
              <a:buSzPct val="45000"/>
              <a:buFont typeface="Wingdings" charset="2"/>
              <a:defRPr sz="2400" kern="1200">
                <a:solidFill>
                  <a:schemeClr val="tx1"/>
                </a:solidFill>
                <a:latin typeface="Times New Roman" pitchFamily="16" charset="0"/>
                <a:ea typeface="+mn-ea"/>
                <a:cs typeface="+mn-cs"/>
              </a:defRPr>
            </a:lvl3pPr>
            <a:lvl4pPr marL="863600" indent="-215900" algn="l" defTabSz="457200" rtl="0" fontAlgn="base" hangingPunct="0">
              <a:lnSpc>
                <a:spcPct val="93000"/>
              </a:lnSpc>
              <a:spcBef>
                <a:spcPct val="0"/>
              </a:spcBef>
              <a:spcAft>
                <a:spcPct val="0"/>
              </a:spcAft>
              <a:buClr>
                <a:srgbClr val="000000"/>
              </a:buClr>
              <a:buSzPct val="45000"/>
              <a:buFont typeface="Wingdings" charset="2"/>
              <a:defRPr sz="2400" kern="1200">
                <a:solidFill>
                  <a:schemeClr val="tx1"/>
                </a:solidFill>
                <a:latin typeface="Times New Roman" pitchFamily="16" charset="0"/>
                <a:ea typeface="+mn-ea"/>
                <a:cs typeface="+mn-cs"/>
              </a:defRPr>
            </a:lvl4pPr>
            <a:lvl5pPr marL="1079500" indent="-215900" algn="l" defTabSz="457200" rtl="0" fontAlgn="base" hangingPunct="0">
              <a:lnSpc>
                <a:spcPct val="93000"/>
              </a:lnSpc>
              <a:spcBef>
                <a:spcPct val="0"/>
              </a:spcBef>
              <a:spcAft>
                <a:spcPct val="0"/>
              </a:spcAft>
              <a:buClr>
                <a:srgbClr val="000000"/>
              </a:buClr>
              <a:buSzPct val="45000"/>
              <a:buFont typeface="Wingdings" charset="2"/>
              <a:defRPr sz="2400" kern="1200">
                <a:solidFill>
                  <a:schemeClr val="tx1"/>
                </a:solidFill>
                <a:latin typeface="Times New Roman" pitchFamily="16" charset="0"/>
                <a:ea typeface="+mn-ea"/>
                <a:cs typeface="+mn-cs"/>
              </a:defRPr>
            </a:lvl5pPr>
            <a:lvl6pPr marL="2286000" algn="l" defTabSz="914400" rtl="0" eaLnBrk="1" latinLnBrk="0" hangingPunct="1">
              <a:defRPr sz="2400" kern="1200">
                <a:solidFill>
                  <a:schemeClr val="tx1"/>
                </a:solidFill>
                <a:latin typeface="Times New Roman" pitchFamily="16" charset="0"/>
                <a:ea typeface="+mn-ea"/>
                <a:cs typeface="+mn-cs"/>
              </a:defRPr>
            </a:lvl6pPr>
            <a:lvl7pPr marL="2743200" algn="l" defTabSz="914400" rtl="0" eaLnBrk="1" latinLnBrk="0" hangingPunct="1">
              <a:defRPr sz="2400" kern="1200">
                <a:solidFill>
                  <a:schemeClr val="tx1"/>
                </a:solidFill>
                <a:latin typeface="Times New Roman" pitchFamily="16" charset="0"/>
                <a:ea typeface="+mn-ea"/>
                <a:cs typeface="+mn-cs"/>
              </a:defRPr>
            </a:lvl7pPr>
            <a:lvl8pPr marL="3200400" algn="l" defTabSz="914400" rtl="0" eaLnBrk="1" latinLnBrk="0" hangingPunct="1">
              <a:defRPr sz="2400" kern="1200">
                <a:solidFill>
                  <a:schemeClr val="tx1"/>
                </a:solidFill>
                <a:latin typeface="Times New Roman" pitchFamily="16" charset="0"/>
                <a:ea typeface="+mn-ea"/>
                <a:cs typeface="+mn-cs"/>
              </a:defRPr>
            </a:lvl8pPr>
            <a:lvl9pPr marL="3657600" algn="l" defTabSz="914400" rtl="0" eaLnBrk="1" latinLnBrk="0" hangingPunct="1">
              <a:defRPr sz="2400" kern="1200">
                <a:solidFill>
                  <a:schemeClr val="tx1"/>
                </a:solidFill>
                <a:latin typeface="Times New Roman" pitchFamily="16" charset="0"/>
                <a:ea typeface="+mn-ea"/>
                <a:cs typeface="+mn-cs"/>
              </a:defRPr>
            </a:lvl9pPr>
          </a:lstStyle>
          <a:p>
            <a:r>
              <a:rPr lang="en-GB" sz="1200" b="1" dirty="0" err="1">
                <a:latin typeface="Arial" charset="0"/>
              </a:rPr>
              <a:t>Kawut</a:t>
            </a:r>
            <a:r>
              <a:rPr lang="en-GB" sz="1200" b="1" dirty="0">
                <a:latin typeface="Arial" charset="0"/>
              </a:rPr>
              <a:t> </a:t>
            </a:r>
            <a:r>
              <a:rPr lang="en-GB" sz="1200" b="1" dirty="0" smtClean="0">
                <a:latin typeface="Arial" charset="0"/>
              </a:rPr>
              <a:t>SM </a:t>
            </a:r>
            <a:r>
              <a:rPr lang="en-GB" sz="1200" b="1" dirty="0">
                <a:latin typeface="Arial" charset="0"/>
              </a:rPr>
              <a:t>et al. Circulation 2012;126:1681-1688</a:t>
            </a:r>
          </a:p>
        </p:txBody>
      </p:sp>
      <p:sp>
        <p:nvSpPr>
          <p:cNvPr id="8" name="Text Box 5"/>
          <p:cNvSpPr txBox="1">
            <a:spLocks noChangeArrowheads="1"/>
          </p:cNvSpPr>
          <p:nvPr/>
        </p:nvSpPr>
        <p:spPr bwMode="auto">
          <a:xfrm>
            <a:off x="89195" y="6585597"/>
            <a:ext cx="2813493" cy="1957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defPPr>
              <a:defRPr lang="en-GB"/>
            </a:defPPr>
            <a:lvl1pPr algn="l" defTabSz="457200" rtl="0" fontAlgn="base" hangingPunct="0">
              <a:lnSpc>
                <a:spcPct val="93000"/>
              </a:lnSpc>
              <a:spcBef>
                <a:spcPct val="0"/>
              </a:spcBef>
              <a:spcAft>
                <a:spcPct val="0"/>
              </a:spcAft>
              <a:buClr>
                <a:srgbClr val="000000"/>
              </a:buClr>
              <a:buSzPct val="45000"/>
              <a:buFont typeface="Wingdings" charset="2"/>
              <a:defRPr sz="2400" kern="1200">
                <a:solidFill>
                  <a:schemeClr val="tx1"/>
                </a:solidFill>
                <a:latin typeface="Times New Roman" pitchFamily="16" charset="0"/>
                <a:ea typeface="+mn-ea"/>
                <a:cs typeface="+mn-cs"/>
              </a:defRPr>
            </a:lvl1pPr>
            <a:lvl2pPr marL="431800" indent="-215900" algn="l" defTabSz="457200" rtl="0" fontAlgn="base" hangingPunct="0">
              <a:lnSpc>
                <a:spcPct val="93000"/>
              </a:lnSpc>
              <a:spcBef>
                <a:spcPct val="0"/>
              </a:spcBef>
              <a:spcAft>
                <a:spcPct val="0"/>
              </a:spcAft>
              <a:buClr>
                <a:srgbClr val="000000"/>
              </a:buClr>
              <a:buSzPct val="45000"/>
              <a:buFont typeface="Wingdings" charset="2"/>
              <a:defRPr sz="2400" kern="1200">
                <a:solidFill>
                  <a:schemeClr val="tx1"/>
                </a:solidFill>
                <a:latin typeface="Times New Roman" pitchFamily="16" charset="0"/>
                <a:ea typeface="+mn-ea"/>
                <a:cs typeface="+mn-cs"/>
              </a:defRPr>
            </a:lvl2pPr>
            <a:lvl3pPr marL="647700" indent="-215900" algn="l" defTabSz="457200" rtl="0" fontAlgn="base" hangingPunct="0">
              <a:lnSpc>
                <a:spcPct val="93000"/>
              </a:lnSpc>
              <a:spcBef>
                <a:spcPct val="0"/>
              </a:spcBef>
              <a:spcAft>
                <a:spcPct val="0"/>
              </a:spcAft>
              <a:buClr>
                <a:srgbClr val="000000"/>
              </a:buClr>
              <a:buSzPct val="45000"/>
              <a:buFont typeface="Wingdings" charset="2"/>
              <a:defRPr sz="2400" kern="1200">
                <a:solidFill>
                  <a:schemeClr val="tx1"/>
                </a:solidFill>
                <a:latin typeface="Times New Roman" pitchFamily="16" charset="0"/>
                <a:ea typeface="+mn-ea"/>
                <a:cs typeface="+mn-cs"/>
              </a:defRPr>
            </a:lvl3pPr>
            <a:lvl4pPr marL="863600" indent="-215900" algn="l" defTabSz="457200" rtl="0" fontAlgn="base" hangingPunct="0">
              <a:lnSpc>
                <a:spcPct val="93000"/>
              </a:lnSpc>
              <a:spcBef>
                <a:spcPct val="0"/>
              </a:spcBef>
              <a:spcAft>
                <a:spcPct val="0"/>
              </a:spcAft>
              <a:buClr>
                <a:srgbClr val="000000"/>
              </a:buClr>
              <a:buSzPct val="45000"/>
              <a:buFont typeface="Wingdings" charset="2"/>
              <a:defRPr sz="2400" kern="1200">
                <a:solidFill>
                  <a:schemeClr val="tx1"/>
                </a:solidFill>
                <a:latin typeface="Times New Roman" pitchFamily="16" charset="0"/>
                <a:ea typeface="+mn-ea"/>
                <a:cs typeface="+mn-cs"/>
              </a:defRPr>
            </a:lvl4pPr>
            <a:lvl5pPr marL="1079500" indent="-215900" algn="l" defTabSz="457200" rtl="0" fontAlgn="base" hangingPunct="0">
              <a:lnSpc>
                <a:spcPct val="93000"/>
              </a:lnSpc>
              <a:spcBef>
                <a:spcPct val="0"/>
              </a:spcBef>
              <a:spcAft>
                <a:spcPct val="0"/>
              </a:spcAft>
              <a:buClr>
                <a:srgbClr val="000000"/>
              </a:buClr>
              <a:buSzPct val="45000"/>
              <a:buFont typeface="Wingdings" charset="2"/>
              <a:defRPr sz="2400" kern="1200">
                <a:solidFill>
                  <a:schemeClr val="tx1"/>
                </a:solidFill>
                <a:latin typeface="Times New Roman" pitchFamily="16" charset="0"/>
                <a:ea typeface="+mn-ea"/>
                <a:cs typeface="+mn-cs"/>
              </a:defRPr>
            </a:lvl5pPr>
            <a:lvl6pPr marL="2286000" algn="l" defTabSz="914400" rtl="0" eaLnBrk="1" latinLnBrk="0" hangingPunct="1">
              <a:defRPr sz="2400" kern="1200">
                <a:solidFill>
                  <a:schemeClr val="tx1"/>
                </a:solidFill>
                <a:latin typeface="Times New Roman" pitchFamily="16" charset="0"/>
                <a:ea typeface="+mn-ea"/>
                <a:cs typeface="+mn-cs"/>
              </a:defRPr>
            </a:lvl6pPr>
            <a:lvl7pPr marL="2743200" algn="l" defTabSz="914400" rtl="0" eaLnBrk="1" latinLnBrk="0" hangingPunct="1">
              <a:defRPr sz="2400" kern="1200">
                <a:solidFill>
                  <a:schemeClr val="tx1"/>
                </a:solidFill>
                <a:latin typeface="Times New Roman" pitchFamily="16" charset="0"/>
                <a:ea typeface="+mn-ea"/>
                <a:cs typeface="+mn-cs"/>
              </a:defRPr>
            </a:lvl7pPr>
            <a:lvl8pPr marL="3200400" algn="l" defTabSz="914400" rtl="0" eaLnBrk="1" latinLnBrk="0" hangingPunct="1">
              <a:defRPr sz="2400" kern="1200">
                <a:solidFill>
                  <a:schemeClr val="tx1"/>
                </a:solidFill>
                <a:latin typeface="Times New Roman" pitchFamily="16" charset="0"/>
                <a:ea typeface="+mn-ea"/>
                <a:cs typeface="+mn-cs"/>
              </a:defRPr>
            </a:lvl8pPr>
            <a:lvl9pPr marL="3657600" algn="l" defTabSz="914400" rtl="0" eaLnBrk="1" latinLnBrk="0" hangingPunct="1">
              <a:defRPr sz="2400" kern="1200">
                <a:solidFill>
                  <a:schemeClr val="tx1"/>
                </a:solidFill>
                <a:latin typeface="Times New Roman" pitchFamily="16" charset="0"/>
                <a:ea typeface="+mn-ea"/>
                <a:cs typeface="+mn-cs"/>
              </a:defRPr>
            </a:lvl9pPr>
          </a:lstStyle>
          <a:p>
            <a:r>
              <a:rPr lang="en-GB" sz="1000" dirty="0">
                <a:latin typeface="Arial" charset="0"/>
              </a:rPr>
              <a:t>Copyright © American Heart Association</a:t>
            </a:r>
          </a:p>
        </p:txBody>
      </p:sp>
      <p:pic>
        <p:nvPicPr>
          <p:cNvPr id="9" name="Picture 8" descr="Screen Shot 2013-09-05 at 9.35.47 PM.png"/>
          <p:cNvPicPr>
            <a:picLocks noChangeAspect="1"/>
          </p:cNvPicPr>
          <p:nvPr/>
        </p:nvPicPr>
        <p:blipFill>
          <a:blip r:embed="rId3"/>
          <a:stretch>
            <a:fillRect/>
          </a:stretch>
        </p:blipFill>
        <p:spPr>
          <a:xfrm>
            <a:off x="0" y="0"/>
            <a:ext cx="1866900" cy="1092200"/>
          </a:xfrm>
          <a:prstGeom prst="rect">
            <a:avLst/>
          </a:prstGeom>
        </p:spPr>
      </p:pic>
      <p:sp>
        <p:nvSpPr>
          <p:cNvPr id="11" name="Content Placeholder 10"/>
          <p:cNvSpPr>
            <a:spLocks noGrp="1"/>
          </p:cNvSpPr>
          <p:nvPr>
            <p:ph idx="1"/>
          </p:nvPr>
        </p:nvSpPr>
        <p:spPr>
          <a:xfrm>
            <a:off x="5986131" y="2711302"/>
            <a:ext cx="2732567" cy="2296633"/>
          </a:xfrm>
        </p:spPr>
        <p:txBody>
          <a:bodyPr>
            <a:normAutofit/>
          </a:bodyPr>
          <a:lstStyle/>
          <a:p>
            <a:pPr marL="0" indent="0">
              <a:buNone/>
            </a:pPr>
            <a:r>
              <a:rPr lang="en-US" dirty="0" smtClean="0"/>
              <a:t>Survival </a:t>
            </a:r>
            <a:r>
              <a:rPr lang="en-US" dirty="0"/>
              <a:t>curves for </a:t>
            </a:r>
            <a:r>
              <a:rPr lang="en-US" dirty="0" smtClean="0"/>
              <a:t>RVH </a:t>
            </a:r>
            <a:r>
              <a:rPr lang="en-US" dirty="0" err="1" smtClean="0"/>
              <a:t>vs</a:t>
            </a:r>
            <a:r>
              <a:rPr lang="en-US" dirty="0" smtClean="0"/>
              <a:t> normal (adjusted for LVH). </a:t>
            </a:r>
          </a:p>
        </p:txBody>
      </p:sp>
      <p:sp>
        <p:nvSpPr>
          <p:cNvPr id="12" name="TextBox 11"/>
          <p:cNvSpPr txBox="1"/>
          <p:nvPr/>
        </p:nvSpPr>
        <p:spPr>
          <a:xfrm>
            <a:off x="6847514" y="1530896"/>
            <a:ext cx="1509824" cy="523220"/>
          </a:xfrm>
          <a:prstGeom prst="rect">
            <a:avLst/>
          </a:prstGeom>
          <a:noFill/>
        </p:spPr>
        <p:txBody>
          <a:bodyPr wrap="square" rtlCol="0">
            <a:spAutoFit/>
          </a:bodyPr>
          <a:lstStyle/>
          <a:p>
            <a:r>
              <a:rPr lang="en-US" sz="1400" dirty="0" smtClean="0"/>
              <a:t>RV hypertrophy</a:t>
            </a:r>
          </a:p>
          <a:p>
            <a:r>
              <a:rPr lang="en-US" sz="1400" dirty="0" smtClean="0"/>
              <a:t>normal </a:t>
            </a:r>
            <a:r>
              <a:rPr lang="en-US" sz="1400" dirty="0"/>
              <a:t>RV </a:t>
            </a:r>
            <a:r>
              <a:rPr lang="en-US" sz="1400" dirty="0" smtClean="0"/>
              <a:t>mass</a:t>
            </a:r>
            <a:endParaRPr lang="en-US" sz="1400" dirty="0"/>
          </a:p>
        </p:txBody>
      </p:sp>
      <p:cxnSp>
        <p:nvCxnSpPr>
          <p:cNvPr id="14" name="Straight Connector 13"/>
          <p:cNvCxnSpPr/>
          <p:nvPr/>
        </p:nvCxnSpPr>
        <p:spPr>
          <a:xfrm>
            <a:off x="6294621" y="1679758"/>
            <a:ext cx="552892" cy="0"/>
          </a:xfrm>
          <a:prstGeom prst="line">
            <a:avLst/>
          </a:prstGeom>
          <a:ln>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V="1">
            <a:off x="6294621" y="1924307"/>
            <a:ext cx="552892" cy="1"/>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917" y="1562784"/>
            <a:ext cx="5150275" cy="4273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417917" y="1562784"/>
            <a:ext cx="251934" cy="361523"/>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22549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Studies using </a:t>
            </a:r>
            <a:r>
              <a:rPr lang="en-US" dirty="0" err="1" smtClean="0"/>
              <a:t>cMRI</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More recent studies have examined the ECG in the diagnosis of RVH as measured by </a:t>
            </a:r>
            <a:r>
              <a:rPr lang="en-US" dirty="0" err="1" smtClean="0"/>
              <a:t>cMRI</a:t>
            </a:r>
            <a:r>
              <a:rPr lang="en-US" baseline="30000" dirty="0" smtClean="0"/>
              <a:t> </a:t>
            </a:r>
            <a:r>
              <a:rPr lang="en-US" dirty="0" smtClean="0"/>
              <a:t>or elevated pulmonary arterial pressures.</a:t>
            </a:r>
          </a:p>
          <a:p>
            <a:r>
              <a:rPr lang="en-US" dirty="0" smtClean="0"/>
              <a:t>Study sizes: </a:t>
            </a:r>
            <a:r>
              <a:rPr lang="en-US" dirty="0" err="1" smtClean="0"/>
              <a:t>n</a:t>
            </a:r>
            <a:r>
              <a:rPr lang="en-US" dirty="0" smtClean="0"/>
              <a:t>=23 to </a:t>
            </a:r>
            <a:r>
              <a:rPr lang="en-US" dirty="0" err="1" smtClean="0"/>
              <a:t>n</a:t>
            </a:r>
            <a:r>
              <a:rPr lang="en-US" dirty="0" smtClean="0"/>
              <a:t>=38</a:t>
            </a:r>
          </a:p>
          <a:p>
            <a:r>
              <a:rPr lang="en-US" dirty="0" smtClean="0"/>
              <a:t>Also in patients with known RVH, or were high risk for pulmonary hypertension.</a:t>
            </a:r>
            <a:endParaRPr lang="en-US" baseline="30000" dirty="0" smtClean="0"/>
          </a:p>
          <a:p>
            <a:r>
              <a:rPr lang="en-US" dirty="0" smtClean="0"/>
              <a:t>Criteria for RVH:</a:t>
            </a:r>
          </a:p>
          <a:p>
            <a:pPr lvl="1"/>
            <a:r>
              <a:rPr lang="en-US" dirty="0" smtClean="0"/>
              <a:t>low sensitivity and insufficient specificity to be useful</a:t>
            </a:r>
          </a:p>
          <a:p>
            <a:r>
              <a:rPr lang="en-US" dirty="0" smtClean="0"/>
              <a:t>There may be a relationship between ventricular gradient (difference in averaged QRS integral and T-wave integral) and pulmonary arterial systolic pressures</a:t>
            </a:r>
          </a:p>
          <a:p>
            <a:pPr lvl="1"/>
            <a:r>
              <a:rPr lang="en-US" dirty="0" smtClean="0"/>
              <a:t>RVH not examined </a:t>
            </a:r>
          </a:p>
        </p:txBody>
      </p:sp>
      <p:sp>
        <p:nvSpPr>
          <p:cNvPr id="4" name="TextBox 3"/>
          <p:cNvSpPr txBox="1"/>
          <p:nvPr/>
        </p:nvSpPr>
        <p:spPr>
          <a:xfrm>
            <a:off x="6070600" y="6184900"/>
            <a:ext cx="3162300" cy="923330"/>
          </a:xfrm>
          <a:prstGeom prst="rect">
            <a:avLst/>
          </a:prstGeom>
          <a:noFill/>
        </p:spPr>
        <p:txBody>
          <a:bodyPr wrap="square" rtlCol="0">
            <a:spAutoFit/>
          </a:bodyPr>
          <a:lstStyle/>
          <a:p>
            <a:r>
              <a:rPr lang="en-US" sz="1200" dirty="0" smtClean="0"/>
              <a:t>Blyth KG, et al. Pulmonary Circulation, 2012.</a:t>
            </a:r>
          </a:p>
          <a:p>
            <a:r>
              <a:rPr lang="en-US" sz="1200" dirty="0" err="1" smtClean="0"/>
              <a:t>Kopec</a:t>
            </a:r>
            <a:r>
              <a:rPr lang="en-US" sz="1200" dirty="0" smtClean="0"/>
              <a:t> G, et al. Circ J, 2012.</a:t>
            </a:r>
          </a:p>
          <a:p>
            <a:r>
              <a:rPr lang="en-US" sz="1200" dirty="0" err="1" smtClean="0"/>
              <a:t>Scherptong</a:t>
            </a:r>
            <a:r>
              <a:rPr lang="en-US" sz="1200" dirty="0" smtClean="0"/>
              <a:t> RW, et al. J </a:t>
            </a:r>
            <a:r>
              <a:rPr lang="en-US" sz="1200" dirty="0" err="1" smtClean="0"/>
              <a:t>Electrocardiol</a:t>
            </a:r>
            <a:r>
              <a:rPr lang="en-US" sz="1200" dirty="0" smtClean="0"/>
              <a:t> 2012.</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Filling a Gap</a:t>
            </a:r>
            <a:endParaRPr lang="en-US" dirty="0"/>
          </a:p>
        </p:txBody>
      </p:sp>
      <p:sp>
        <p:nvSpPr>
          <p:cNvPr id="3" name="Content Placeholder 2"/>
          <p:cNvSpPr>
            <a:spLocks noGrp="1"/>
          </p:cNvSpPr>
          <p:nvPr>
            <p:ph idx="1"/>
          </p:nvPr>
        </p:nvSpPr>
        <p:spPr/>
        <p:txBody>
          <a:bodyPr/>
          <a:lstStyle/>
          <a:p>
            <a:r>
              <a:rPr lang="en-US" dirty="0" smtClean="0"/>
              <a:t>No prior large cohort studies have examined the utility of ECG in screening for RVH.</a:t>
            </a:r>
          </a:p>
          <a:p>
            <a:r>
              <a:rPr lang="en-US" dirty="0" smtClean="0"/>
              <a:t>MESA provided an opportunity.</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278114"/>
            <a:ext cx="4787900" cy="4905375"/>
          </a:xfrm>
        </p:spPr>
        <p:txBody>
          <a:bodyPr>
            <a:noAutofit/>
          </a:bodyPr>
          <a:lstStyle/>
          <a:p>
            <a:pPr marL="0" indent="0">
              <a:lnSpc>
                <a:spcPts val="1900"/>
              </a:lnSpc>
              <a:spcBef>
                <a:spcPts val="1080"/>
              </a:spcBef>
              <a:buNone/>
            </a:pPr>
            <a:r>
              <a:rPr lang="en-US" sz="2000" b="1" dirty="0" smtClean="0"/>
              <a:t>Myers, 1948</a:t>
            </a:r>
          </a:p>
          <a:p>
            <a:pPr>
              <a:lnSpc>
                <a:spcPts val="1900"/>
              </a:lnSpc>
              <a:spcBef>
                <a:spcPts val="1080"/>
              </a:spcBef>
            </a:pPr>
            <a:r>
              <a:rPr lang="en-US" sz="1800" dirty="0" smtClean="0"/>
              <a:t>n = 40, with CP (24), mitral stenosis (13), </a:t>
            </a:r>
            <a:r>
              <a:rPr lang="en-US" sz="1800" dirty="0" err="1" smtClean="0"/>
              <a:t>ToF</a:t>
            </a:r>
            <a:r>
              <a:rPr lang="en-US" sz="1800" dirty="0" smtClean="0"/>
              <a:t> (2), or “AV aneurysm”</a:t>
            </a:r>
          </a:p>
          <a:p>
            <a:pPr>
              <a:lnSpc>
                <a:spcPts val="1900"/>
              </a:lnSpc>
              <a:spcBef>
                <a:spcPts val="1080"/>
              </a:spcBef>
            </a:pPr>
            <a:r>
              <a:rPr lang="en-US" sz="1800" dirty="0" smtClean="0"/>
              <a:t>specificity was high, but not sensitivity</a:t>
            </a:r>
            <a:endParaRPr lang="en-US" sz="2000" dirty="0" smtClean="0"/>
          </a:p>
          <a:p>
            <a:pPr marL="0" indent="0">
              <a:lnSpc>
                <a:spcPts val="1900"/>
              </a:lnSpc>
              <a:spcBef>
                <a:spcPts val="800"/>
              </a:spcBef>
              <a:buNone/>
            </a:pPr>
            <a:r>
              <a:rPr lang="en-US" sz="2000" b="1" dirty="0" smtClean="0"/>
              <a:t>Lewis, 1914</a:t>
            </a:r>
          </a:p>
          <a:p>
            <a:pPr>
              <a:lnSpc>
                <a:spcPts val="1800"/>
              </a:lnSpc>
              <a:spcBef>
                <a:spcPts val="800"/>
              </a:spcBef>
            </a:pPr>
            <a:r>
              <a:rPr lang="en-US" sz="1800" dirty="0" smtClean="0"/>
              <a:t>n = 33</a:t>
            </a:r>
            <a:r>
              <a:rPr lang="en-US" sz="1800" dirty="0"/>
              <a:t> </a:t>
            </a:r>
            <a:r>
              <a:rPr lang="en-US" sz="1800" dirty="0" smtClean="0"/>
              <a:t>with mitral stenosis</a:t>
            </a:r>
          </a:p>
          <a:p>
            <a:pPr>
              <a:lnSpc>
                <a:spcPts val="1800"/>
              </a:lnSpc>
              <a:spcBef>
                <a:spcPts val="800"/>
              </a:spcBef>
            </a:pPr>
            <a:r>
              <a:rPr lang="en-US" sz="1800" dirty="0" smtClean="0"/>
              <a:t>50% with Einthoven’s Sign, but poor NPV</a:t>
            </a:r>
            <a:endParaRPr lang="en-US" sz="2000" dirty="0" smtClean="0"/>
          </a:p>
          <a:p>
            <a:pPr marL="0" indent="0">
              <a:lnSpc>
                <a:spcPts val="1900"/>
              </a:lnSpc>
              <a:spcBef>
                <a:spcPts val="1080"/>
              </a:spcBef>
              <a:buNone/>
            </a:pPr>
            <a:r>
              <a:rPr lang="en-US" sz="2000" b="1" dirty="0" err="1" smtClean="0"/>
              <a:t>Sokolow</a:t>
            </a:r>
            <a:r>
              <a:rPr lang="en-US" sz="2000" b="1" dirty="0" smtClean="0"/>
              <a:t>, 1949</a:t>
            </a:r>
          </a:p>
          <a:p>
            <a:pPr>
              <a:lnSpc>
                <a:spcPts val="1900"/>
              </a:lnSpc>
              <a:spcBef>
                <a:spcPts val="1080"/>
              </a:spcBef>
            </a:pPr>
            <a:r>
              <a:rPr lang="en-US" sz="1800" dirty="0" smtClean="0"/>
              <a:t>n = 60, 44 with cyanotic congenital heart disease</a:t>
            </a:r>
          </a:p>
          <a:p>
            <a:pPr>
              <a:lnSpc>
                <a:spcPts val="1900"/>
              </a:lnSpc>
              <a:spcBef>
                <a:spcPts val="1080"/>
              </a:spcBef>
            </a:pPr>
            <a:r>
              <a:rPr lang="en-US" sz="1800" dirty="0" smtClean="0"/>
              <a:t>R-wave &gt; 4 mV in </a:t>
            </a:r>
            <a:r>
              <a:rPr lang="en-US" sz="1800" dirty="0" err="1" smtClean="0"/>
              <a:t>aVR</a:t>
            </a:r>
            <a:r>
              <a:rPr lang="en-US" sz="1800" dirty="0" smtClean="0"/>
              <a:t> with PPV of  &gt; 30% </a:t>
            </a:r>
          </a:p>
          <a:p>
            <a:pPr marL="0" indent="0">
              <a:lnSpc>
                <a:spcPts val="1900"/>
              </a:lnSpc>
              <a:spcBef>
                <a:spcPts val="1080"/>
              </a:spcBef>
              <a:buNone/>
            </a:pPr>
            <a:r>
              <a:rPr lang="en-US" sz="2000" b="1" dirty="0" smtClean="0"/>
              <a:t>Butler, 1986</a:t>
            </a:r>
          </a:p>
          <a:p>
            <a:pPr>
              <a:lnSpc>
                <a:spcPts val="1900"/>
              </a:lnSpc>
              <a:spcBef>
                <a:spcPts val="1080"/>
              </a:spcBef>
            </a:pPr>
            <a:r>
              <a:rPr lang="en-US" sz="1800" dirty="0" err="1" smtClean="0"/>
              <a:t>n</a:t>
            </a:r>
            <a:r>
              <a:rPr lang="en-US" sz="1800" dirty="0" smtClean="0"/>
              <a:t> = 50, all with MS </a:t>
            </a:r>
            <a:r>
              <a:rPr lang="en-US" sz="1800" dirty="0" err="1" smtClean="0"/>
              <a:t>vs</a:t>
            </a:r>
            <a:r>
              <a:rPr lang="en-US" sz="1800" dirty="0" smtClean="0"/>
              <a:t> 500 healthy controls</a:t>
            </a:r>
          </a:p>
          <a:p>
            <a:pPr>
              <a:lnSpc>
                <a:spcPts val="1900"/>
              </a:lnSpc>
              <a:spcBef>
                <a:spcPts val="1080"/>
              </a:spcBef>
            </a:pPr>
            <a:r>
              <a:rPr lang="en-US" sz="1800" dirty="0" smtClean="0"/>
              <a:t>specificity of 94% and sensitivity of 66% </a:t>
            </a:r>
          </a:p>
          <a:p>
            <a:pPr lvl="1"/>
            <a:endParaRPr lang="en-US" dirty="0" smtClean="0"/>
          </a:p>
          <a:p>
            <a:endParaRPr lang="en-US" dirty="0" smtClean="0"/>
          </a:p>
          <a:p>
            <a:pPr lvl="1"/>
            <a:endParaRPr lang="en-US" dirty="0"/>
          </a:p>
        </p:txBody>
      </p:sp>
      <p:graphicFrame>
        <p:nvGraphicFramePr>
          <p:cNvPr id="4" name="Table 3"/>
          <p:cNvGraphicFramePr>
            <a:graphicFrameLocks noGrp="1"/>
          </p:cNvGraphicFramePr>
          <p:nvPr/>
        </p:nvGraphicFramePr>
        <p:xfrm>
          <a:off x="5676899" y="76200"/>
          <a:ext cx="3340101" cy="2913878"/>
        </p:xfrm>
        <a:graphic>
          <a:graphicData uri="http://schemas.openxmlformats.org/drawingml/2006/table">
            <a:tbl>
              <a:tblPr firstRow="1" bandRow="1">
                <a:tableStyleId>{0505E3EF-67EA-436B-97B2-0124C06EBD24}</a:tableStyleId>
              </a:tblPr>
              <a:tblGrid>
                <a:gridCol w="846801"/>
                <a:gridCol w="2493300"/>
              </a:tblGrid>
              <a:tr h="291768">
                <a:tc>
                  <a:txBody>
                    <a:bodyPr/>
                    <a:lstStyle/>
                    <a:p>
                      <a:r>
                        <a:rPr lang="en-US" sz="1000" dirty="0" smtClean="0"/>
                        <a:t>Lewis, 1914</a:t>
                      </a:r>
                      <a:endParaRPr lang="en-US" sz="1000" dirty="0"/>
                    </a:p>
                  </a:txBody>
                  <a:tcPr>
                    <a:lnL w="12700" cap="flat" cmpd="sng" algn="ctr">
                      <a:solidFill>
                        <a:srgbClr val="009DD9"/>
                      </a:solidFill>
                      <a:prstDash val="solid"/>
                      <a:round/>
                      <a:headEnd type="none" w="med" len="med"/>
                      <a:tailEnd type="none" w="med" len="med"/>
                    </a:lnL>
                    <a:lnR w="19050" cap="flat" cmpd="sng" algn="ctr">
                      <a:solidFill>
                        <a:prstClr val="black"/>
                      </a:solidFill>
                      <a:prstDash val="solid"/>
                      <a:round/>
                      <a:headEnd type="none" w="med" len="med"/>
                      <a:tailEnd type="none" w="med" len="med"/>
                    </a:lnR>
                    <a:lnT w="12700" cap="flat" cmpd="sng" algn="ctr">
                      <a:solidFill>
                        <a:srgbClr val="009DD9"/>
                      </a:solidFill>
                      <a:prstDash val="solid"/>
                      <a:round/>
                      <a:headEnd type="none" w="med" len="med"/>
                      <a:tailEnd type="none" w="med" len="med"/>
                    </a:lnT>
                    <a:lnB w="19050" cap="flat" cmpd="sng" algn="ctr">
                      <a:solidFill>
                        <a:prstClr val="black"/>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smtClean="0"/>
                        <a:t>(R I + S III) – (S I + R III) &lt; 15</a:t>
                      </a:r>
                      <a:r>
                        <a:rPr lang="en-US" sz="1000" b="0" baseline="0" dirty="0" smtClean="0"/>
                        <a:t> mV</a:t>
                      </a:r>
                      <a:endParaRPr lang="en-US" sz="1000" b="0" dirty="0" smtClean="0"/>
                    </a:p>
                  </a:txBody>
                  <a:tcPr>
                    <a:lnL w="19050" cap="flat" cmpd="sng" algn="ctr">
                      <a:solidFill>
                        <a:prstClr val="black"/>
                      </a:solidFill>
                      <a:prstDash val="solid"/>
                      <a:round/>
                      <a:headEnd type="none" w="med" len="med"/>
                      <a:tailEnd type="none" w="med" len="med"/>
                    </a:lnL>
                    <a:lnR w="12700" cap="flat" cmpd="sng" algn="ctr">
                      <a:solidFill>
                        <a:srgbClr val="009DD9"/>
                      </a:solidFill>
                      <a:prstDash val="solid"/>
                      <a:round/>
                      <a:headEnd type="none" w="med" len="med"/>
                      <a:tailEnd type="none" w="med" len="med"/>
                    </a:lnR>
                    <a:lnT w="12700" cap="flat" cmpd="sng" algn="ctr">
                      <a:solidFill>
                        <a:srgbClr val="009DD9"/>
                      </a:solidFill>
                      <a:prstDash val="solid"/>
                      <a:round/>
                      <a:headEnd type="none" w="med" len="med"/>
                      <a:tailEnd type="none" w="med" len="med"/>
                    </a:lnT>
                    <a:lnB w="19050" cap="flat" cmpd="sng" algn="ctr">
                      <a:solidFill>
                        <a:prstClr val="black"/>
                      </a:solidFill>
                      <a:prstDash val="solid"/>
                      <a:round/>
                      <a:headEnd type="none" w="med" len="med"/>
                      <a:tailEnd type="none" w="med" len="med"/>
                    </a:lnB>
                  </a:tcPr>
                </a:tc>
              </a:tr>
              <a:tr h="1625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Myers, 1948</a:t>
                      </a:r>
                    </a:p>
                  </a:txBody>
                  <a:tcPr>
                    <a:lnL w="12700" cap="flat" cmpd="sng" algn="ctr">
                      <a:solidFill>
                        <a:srgbClr val="009DD9"/>
                      </a:solidFill>
                      <a:prstDash val="solid"/>
                      <a:round/>
                      <a:headEnd type="none" w="med" len="med"/>
                      <a:tailEnd type="none" w="med" len="med"/>
                    </a:lnL>
                    <a:lnR w="19050" cap="flat" cmpd="sng" algn="ctr">
                      <a:solidFill>
                        <a:prstClr val="black"/>
                      </a:solidFill>
                      <a:prstDash val="solid"/>
                      <a:round/>
                      <a:headEnd type="none" w="med" len="med"/>
                      <a:tailEnd type="none" w="med" len="med"/>
                    </a:lnR>
                    <a:lnT w="19050" cap="flat" cmpd="sng" algn="ctr">
                      <a:solidFill>
                        <a:prstClr val="black"/>
                      </a:solidFill>
                      <a:prstDash val="solid"/>
                      <a:round/>
                      <a:headEnd type="none" w="med" len="med"/>
                      <a:tailEnd type="none" w="med" len="med"/>
                    </a:lnT>
                    <a:lnB w="19050" cap="flat" cmpd="sng" algn="ctr">
                      <a:solidFill>
                        <a:prstClr val="black"/>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Tall R V</a:t>
                      </a:r>
                      <a:r>
                        <a:rPr lang="en-US" sz="1000" baseline="-25000" dirty="0" smtClean="0"/>
                        <a:t>1</a:t>
                      </a:r>
                      <a:r>
                        <a:rPr lang="en-US" sz="1000" baseline="0" dirty="0" smtClean="0"/>
                        <a:t> &gt; 6 mV</a:t>
                      </a:r>
                      <a:endParaRPr lang="en-US"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Increased R:S ratio</a:t>
                      </a:r>
                      <a:r>
                        <a:rPr lang="en-US" sz="1000" baseline="0" dirty="0" smtClean="0"/>
                        <a:t> V</a:t>
                      </a:r>
                      <a:r>
                        <a:rPr lang="en-US" sz="1000" baseline="-25000" dirty="0" smtClean="0"/>
                        <a:t>1</a:t>
                      </a:r>
                      <a:r>
                        <a:rPr lang="en-US" sz="1000" baseline="0" dirty="0" smtClean="0"/>
                        <a:t> &gt; 1.0</a:t>
                      </a:r>
                    </a:p>
                    <a:p>
                      <a:pPr algn="l"/>
                      <a:r>
                        <a:rPr lang="en-US" sz="1000" dirty="0" smtClean="0"/>
                        <a:t>Deep S V</a:t>
                      </a:r>
                      <a:r>
                        <a:rPr lang="en-US" sz="1000" baseline="-25000" dirty="0" smtClean="0"/>
                        <a:t>5</a:t>
                      </a:r>
                      <a:r>
                        <a:rPr lang="en-US" sz="1000" dirty="0" smtClean="0"/>
                        <a:t> &gt; 10 mV</a:t>
                      </a:r>
                    </a:p>
                    <a:p>
                      <a:pPr algn="l"/>
                      <a:r>
                        <a:rPr lang="en-US" sz="1000" dirty="0" smtClean="0"/>
                        <a:t>Deep S V</a:t>
                      </a:r>
                      <a:r>
                        <a:rPr lang="en-US" sz="1000" baseline="-25000" dirty="0" smtClean="0"/>
                        <a:t>6</a:t>
                      </a:r>
                      <a:r>
                        <a:rPr lang="en-US" sz="1000" dirty="0" smtClean="0"/>
                        <a:t> &gt; 3 mV</a:t>
                      </a:r>
                    </a:p>
                    <a:p>
                      <a:pPr algn="l"/>
                      <a:r>
                        <a:rPr lang="en-US" sz="1000" dirty="0" smtClean="0"/>
                        <a:t>Small</a:t>
                      </a:r>
                      <a:r>
                        <a:rPr lang="en-US" sz="1000" baseline="0" dirty="0" smtClean="0"/>
                        <a:t> S V</a:t>
                      </a:r>
                      <a:r>
                        <a:rPr lang="en-US" sz="1000" baseline="-25000" dirty="0" smtClean="0"/>
                        <a:t>1</a:t>
                      </a:r>
                      <a:r>
                        <a:rPr lang="en-US" sz="1000" baseline="0" dirty="0" smtClean="0"/>
                        <a:t> &lt; 2 mV</a:t>
                      </a:r>
                    </a:p>
                    <a:p>
                      <a:pPr algn="l"/>
                      <a:r>
                        <a:rPr lang="en-US" sz="1000" baseline="0" dirty="0" smtClean="0"/>
                        <a:t>Small R V</a:t>
                      </a:r>
                      <a:r>
                        <a:rPr lang="en-US" sz="1000" baseline="-25000" dirty="0" smtClean="0"/>
                        <a:t>5,6</a:t>
                      </a:r>
                      <a:r>
                        <a:rPr lang="en-US" sz="1000" baseline="0" dirty="0" smtClean="0"/>
                        <a:t> &lt; 3 mV</a:t>
                      </a:r>
                    </a:p>
                    <a:p>
                      <a:pPr algn="l"/>
                      <a:r>
                        <a:rPr lang="en-US" sz="1000" baseline="0" dirty="0" smtClean="0"/>
                        <a:t>Reduced R:S ratio V</a:t>
                      </a:r>
                      <a:r>
                        <a:rPr lang="en-US" sz="1000" baseline="-25000" dirty="0" smtClean="0"/>
                        <a:t>5</a:t>
                      </a:r>
                      <a:r>
                        <a:rPr lang="en-US" sz="1000" baseline="0" dirty="0" smtClean="0"/>
                        <a:t> &lt; 0.75</a:t>
                      </a:r>
                    </a:p>
                    <a:p>
                      <a:pPr algn="l"/>
                      <a:r>
                        <a:rPr lang="en-US" sz="1000" baseline="0" dirty="0" smtClean="0"/>
                        <a:t>Reduced R:S ratio V</a:t>
                      </a:r>
                      <a:r>
                        <a:rPr lang="en-US" sz="1000" baseline="-25000" dirty="0" smtClean="0"/>
                        <a:t>6</a:t>
                      </a:r>
                      <a:r>
                        <a:rPr lang="en-US" sz="1000" baseline="0" dirty="0" smtClean="0"/>
                        <a:t> &lt; 0.4</a:t>
                      </a:r>
                    </a:p>
                    <a:p>
                      <a:pPr algn="l"/>
                      <a:r>
                        <a:rPr lang="en-US" sz="1000" baseline="0" dirty="0" smtClean="0"/>
                        <a:t>R peak V</a:t>
                      </a:r>
                      <a:r>
                        <a:rPr lang="en-US" sz="1000" baseline="-25000" dirty="0" smtClean="0"/>
                        <a:t>1</a:t>
                      </a:r>
                      <a:r>
                        <a:rPr lang="en-US" sz="1000" baseline="0" dirty="0" smtClean="0"/>
                        <a:t> (QRS &gt; 0.12 sec) &gt; 0.035 sec</a:t>
                      </a:r>
                    </a:p>
                    <a:p>
                      <a:pPr algn="l"/>
                      <a:r>
                        <a:rPr lang="en-US" sz="1000" baseline="0" dirty="0" smtClean="0"/>
                        <a:t>Presence of QR V</a:t>
                      </a:r>
                      <a:r>
                        <a:rPr lang="en-US" sz="1000" baseline="-25000" dirty="0" smtClean="0"/>
                        <a:t>1</a:t>
                      </a:r>
                      <a:endParaRPr lang="en-US" sz="1000" baseline="-25000" dirty="0"/>
                    </a:p>
                  </a:txBody>
                  <a:tcPr>
                    <a:lnL w="19050" cap="flat" cmpd="sng" algn="ctr">
                      <a:solidFill>
                        <a:prstClr val="black"/>
                      </a:solidFill>
                      <a:prstDash val="solid"/>
                      <a:round/>
                      <a:headEnd type="none" w="med" len="med"/>
                      <a:tailEnd type="none" w="med" len="med"/>
                    </a:lnL>
                    <a:lnR w="12700" cap="flat" cmpd="sng" algn="ctr">
                      <a:solidFill>
                        <a:srgbClr val="009DD9"/>
                      </a:solidFill>
                      <a:prstDash val="solid"/>
                      <a:round/>
                      <a:headEnd type="none" w="med" len="med"/>
                      <a:tailEnd type="none" w="med" len="med"/>
                    </a:lnR>
                    <a:lnT w="19050" cap="flat" cmpd="sng" algn="ctr">
                      <a:solidFill>
                        <a:prstClr val="black"/>
                      </a:solidFill>
                      <a:prstDash val="solid"/>
                      <a:round/>
                      <a:headEnd type="none" w="med" len="med"/>
                      <a:tailEnd type="none" w="med" len="med"/>
                    </a:lnT>
                    <a:lnB w="19050" cap="flat" cmpd="sng" algn="ctr">
                      <a:solidFill>
                        <a:prstClr val="black"/>
                      </a:solidFill>
                      <a:prstDash val="solid"/>
                      <a:round/>
                      <a:headEnd type="none" w="med" len="med"/>
                      <a:tailEnd type="none" w="med" len="med"/>
                    </a:lnB>
                  </a:tcPr>
                </a:tc>
              </a:tr>
              <a:tr h="599938">
                <a:tc>
                  <a:txBody>
                    <a:bodyPr/>
                    <a:lstStyle/>
                    <a:p>
                      <a:r>
                        <a:rPr lang="en-US" sz="1000" b="1" dirty="0" err="1" smtClean="0"/>
                        <a:t>Sokolow</a:t>
                      </a:r>
                      <a:r>
                        <a:rPr lang="en-US" sz="1000" b="1" dirty="0" smtClean="0"/>
                        <a:t>, 1949</a:t>
                      </a:r>
                      <a:endParaRPr lang="en-US" sz="1000" b="1" dirty="0"/>
                    </a:p>
                  </a:txBody>
                  <a:tcPr>
                    <a:lnL w="12700" cap="flat" cmpd="sng" algn="ctr">
                      <a:solidFill>
                        <a:srgbClr val="009DD9"/>
                      </a:solidFill>
                      <a:prstDash val="solid"/>
                      <a:round/>
                      <a:headEnd type="none" w="med" len="med"/>
                      <a:tailEnd type="none" w="med" len="med"/>
                    </a:lnL>
                    <a:lnR w="19050" cap="flat" cmpd="sng" algn="ctr">
                      <a:solidFill>
                        <a:prstClr val="black"/>
                      </a:solidFill>
                      <a:prstDash val="solid"/>
                      <a:round/>
                      <a:headEnd type="none" w="med" len="med"/>
                      <a:tailEnd type="none" w="med" len="med"/>
                    </a:lnR>
                    <a:lnT w="19050" cap="flat" cmpd="sng" algn="ctr">
                      <a:solidFill>
                        <a:prstClr val="black"/>
                      </a:solidFill>
                      <a:prstDash val="solid"/>
                      <a:round/>
                      <a:headEnd type="none" w="med" len="med"/>
                      <a:tailEnd type="none" w="med" len="med"/>
                    </a:lnT>
                    <a:lnB w="19050" cap="flat" cmpd="sng" algn="ctr">
                      <a:solidFill>
                        <a:prstClr val="black"/>
                      </a:solidFill>
                      <a:prstDash val="solid"/>
                      <a:round/>
                      <a:headEnd type="none" w="med" len="med"/>
                      <a:tailEnd type="none" w="med" len="med"/>
                    </a:lnB>
                  </a:tcPr>
                </a:tc>
                <a:tc>
                  <a:txBody>
                    <a:bodyPr/>
                    <a:lstStyle/>
                    <a:p>
                      <a:pPr algn="l"/>
                      <a:r>
                        <a:rPr lang="en-US" sz="1000" dirty="0" smtClean="0"/>
                        <a:t>Tall R </a:t>
                      </a:r>
                      <a:r>
                        <a:rPr lang="en-US" sz="1000" dirty="0" err="1" smtClean="0"/>
                        <a:t>aVR</a:t>
                      </a:r>
                      <a:r>
                        <a:rPr lang="en-US" sz="1000" dirty="0" smtClean="0"/>
                        <a:t> &gt; 4</a:t>
                      </a:r>
                      <a:r>
                        <a:rPr lang="en-US" sz="1000" baseline="0" dirty="0" smtClean="0"/>
                        <a:t> mV</a:t>
                      </a:r>
                    </a:p>
                    <a:p>
                      <a:pPr algn="l"/>
                      <a:r>
                        <a:rPr lang="en-US" sz="1000" baseline="0" dirty="0" smtClean="0"/>
                        <a:t>Reduced R:S V</a:t>
                      </a:r>
                      <a:r>
                        <a:rPr lang="en-US" sz="1000" baseline="-25000" dirty="0" smtClean="0"/>
                        <a:t>5</a:t>
                      </a:r>
                      <a:r>
                        <a:rPr lang="en-US" sz="1000" baseline="0" dirty="0" smtClean="0"/>
                        <a:t> to R:S V</a:t>
                      </a:r>
                      <a:r>
                        <a:rPr lang="en-US" sz="1000" baseline="-25000" dirty="0" smtClean="0"/>
                        <a:t>1</a:t>
                      </a:r>
                      <a:r>
                        <a:rPr lang="en-US" sz="1000" baseline="0" dirty="0" smtClean="0"/>
                        <a:t> &lt; 0.04</a:t>
                      </a:r>
                    </a:p>
                    <a:p>
                      <a:pPr algn="l"/>
                      <a:r>
                        <a:rPr lang="en-US" sz="1000" baseline="0" dirty="0" smtClean="0"/>
                        <a:t>R V</a:t>
                      </a:r>
                      <a:r>
                        <a:rPr lang="en-US" sz="1000" baseline="-25000" dirty="0" smtClean="0"/>
                        <a:t>1</a:t>
                      </a:r>
                      <a:r>
                        <a:rPr lang="en-US" sz="1000" baseline="0" dirty="0" smtClean="0"/>
                        <a:t> + S V</a:t>
                      </a:r>
                      <a:r>
                        <a:rPr lang="en-US" sz="1000" baseline="-25000" dirty="0" smtClean="0"/>
                        <a:t>5,6</a:t>
                      </a:r>
                      <a:r>
                        <a:rPr lang="en-US" sz="1000" baseline="0" dirty="0" smtClean="0"/>
                        <a:t> &gt; 10 mV</a:t>
                      </a:r>
                    </a:p>
                  </a:txBody>
                  <a:tcPr>
                    <a:lnL w="19050" cap="flat" cmpd="sng" algn="ctr">
                      <a:solidFill>
                        <a:prstClr val="black"/>
                      </a:solidFill>
                      <a:prstDash val="solid"/>
                      <a:round/>
                      <a:headEnd type="none" w="med" len="med"/>
                      <a:tailEnd type="none" w="med" len="med"/>
                    </a:lnL>
                    <a:lnR w="12700" cap="flat" cmpd="sng" algn="ctr">
                      <a:solidFill>
                        <a:srgbClr val="009DD9"/>
                      </a:solidFill>
                      <a:prstDash val="solid"/>
                      <a:round/>
                      <a:headEnd type="none" w="med" len="med"/>
                      <a:tailEnd type="none" w="med" len="med"/>
                    </a:lnR>
                    <a:lnT w="19050" cap="flat" cmpd="sng" algn="ctr">
                      <a:solidFill>
                        <a:prstClr val="black"/>
                      </a:solidFill>
                      <a:prstDash val="solid"/>
                      <a:round/>
                      <a:headEnd type="none" w="med" len="med"/>
                      <a:tailEnd type="none" w="med" len="med"/>
                    </a:lnT>
                    <a:lnB w="19050" cap="flat" cmpd="sng" algn="ctr">
                      <a:solidFill>
                        <a:prstClr val="black"/>
                      </a:solidFill>
                      <a:prstDash val="solid"/>
                      <a:round/>
                      <a:headEnd type="none" w="med" len="med"/>
                      <a:tailEnd type="none" w="med" len="med"/>
                    </a:lnB>
                  </a:tcPr>
                </a:tc>
              </a:tr>
              <a:tr h="292827">
                <a:tc>
                  <a:txBody>
                    <a:bodyPr/>
                    <a:lstStyle/>
                    <a:p>
                      <a:r>
                        <a:rPr lang="en-US" sz="1000" b="1" dirty="0" smtClean="0"/>
                        <a:t>Butler, 1986</a:t>
                      </a:r>
                      <a:endParaRPr lang="en-US" sz="1000" b="1" dirty="0"/>
                    </a:p>
                  </a:txBody>
                  <a:tcPr>
                    <a:lnL w="12700" cap="flat" cmpd="sng" algn="ctr">
                      <a:solidFill>
                        <a:srgbClr val="009DD9"/>
                      </a:solidFill>
                      <a:prstDash val="solid"/>
                      <a:round/>
                      <a:headEnd type="none" w="med" len="med"/>
                      <a:tailEnd type="none" w="med" len="med"/>
                    </a:lnL>
                    <a:lnR w="19050" cap="flat" cmpd="sng" algn="ctr">
                      <a:solidFill>
                        <a:prstClr val="black"/>
                      </a:solidFill>
                      <a:prstDash val="solid"/>
                      <a:round/>
                      <a:headEnd type="none" w="med" len="med"/>
                      <a:tailEnd type="none" w="med" len="med"/>
                    </a:lnR>
                    <a:lnT w="19050" cap="flat" cmpd="sng" algn="ctr">
                      <a:solidFill>
                        <a:prstClr val="black"/>
                      </a:solidFill>
                      <a:prstDash val="solid"/>
                      <a:round/>
                      <a:headEnd type="none" w="med" len="med"/>
                      <a:tailEnd type="none" w="med" len="med"/>
                    </a:lnT>
                    <a:lnB w="12700" cap="flat" cmpd="sng" algn="ctr">
                      <a:solidFill>
                        <a:srgbClr val="009DD9"/>
                      </a:solidFill>
                      <a:prstDash val="solid"/>
                      <a:round/>
                      <a:headEnd type="none" w="med" len="med"/>
                      <a:tailEnd type="none" w="med" len="med"/>
                    </a:lnB>
                  </a:tcPr>
                </a:tc>
                <a:tc>
                  <a:txBody>
                    <a:bodyPr/>
                    <a:lstStyle/>
                    <a:p>
                      <a:pPr algn="l"/>
                      <a:r>
                        <a:rPr lang="en-US" sz="1000" dirty="0" smtClean="0"/>
                        <a:t>Max R V</a:t>
                      </a:r>
                      <a:r>
                        <a:rPr lang="en-US" sz="1000" baseline="-25000" dirty="0" smtClean="0"/>
                        <a:t>1,2</a:t>
                      </a:r>
                      <a:r>
                        <a:rPr lang="en-US" sz="1000" dirty="0" smtClean="0"/>
                        <a:t> + max S I, </a:t>
                      </a:r>
                      <a:r>
                        <a:rPr lang="en-US" sz="1000" dirty="0" err="1" smtClean="0"/>
                        <a:t>aVL</a:t>
                      </a:r>
                      <a:r>
                        <a:rPr lang="en-US" sz="1000" dirty="0" smtClean="0"/>
                        <a:t> – S V</a:t>
                      </a:r>
                      <a:r>
                        <a:rPr lang="en-US" sz="1000" baseline="-25000" dirty="0" smtClean="0"/>
                        <a:t>1</a:t>
                      </a:r>
                      <a:r>
                        <a:rPr lang="en-US" sz="1000" dirty="0" smtClean="0"/>
                        <a:t> &gt; 6 mV</a:t>
                      </a:r>
                      <a:endParaRPr lang="en-US" sz="1000" dirty="0"/>
                    </a:p>
                  </a:txBody>
                  <a:tcPr>
                    <a:lnL w="19050" cap="flat" cmpd="sng" algn="ctr">
                      <a:solidFill>
                        <a:prstClr val="black"/>
                      </a:solidFill>
                      <a:prstDash val="solid"/>
                      <a:round/>
                      <a:headEnd type="none" w="med" len="med"/>
                      <a:tailEnd type="none" w="med" len="med"/>
                    </a:lnL>
                    <a:lnR w="12700" cap="flat" cmpd="sng" algn="ctr">
                      <a:solidFill>
                        <a:srgbClr val="009DD9"/>
                      </a:solidFill>
                      <a:prstDash val="solid"/>
                      <a:round/>
                      <a:headEnd type="none" w="med" len="med"/>
                      <a:tailEnd type="none" w="med" len="med"/>
                    </a:lnR>
                    <a:lnT w="19050" cap="flat" cmpd="sng" algn="ctr">
                      <a:solidFill>
                        <a:prstClr val="black"/>
                      </a:solidFill>
                      <a:prstDash val="solid"/>
                      <a:round/>
                      <a:headEnd type="none" w="med" len="med"/>
                      <a:tailEnd type="none" w="med" len="med"/>
                    </a:lnT>
                    <a:lnB w="12700" cap="flat" cmpd="sng" algn="ctr">
                      <a:solidFill>
                        <a:srgbClr val="009DD9"/>
                      </a:solidFill>
                      <a:prstDash val="solid"/>
                      <a:round/>
                      <a:headEnd type="none" w="med" len="med"/>
                      <a:tailEnd type="none" w="med" len="med"/>
                    </a:lnB>
                  </a:tcPr>
                </a:tc>
              </a:tr>
            </a:tbl>
          </a:graphicData>
        </a:graphic>
      </p:graphicFrame>
      <p:pic>
        <p:nvPicPr>
          <p:cNvPr id="5" name="Picture 4" descr="Screen Shot 2013-09-05 at 9.35.47 PM.png"/>
          <p:cNvPicPr>
            <a:picLocks noChangeAspect="1"/>
          </p:cNvPicPr>
          <p:nvPr/>
        </p:nvPicPr>
        <p:blipFill>
          <a:blip r:embed="rId3"/>
          <a:stretch>
            <a:fillRect/>
          </a:stretch>
        </p:blipFill>
        <p:spPr>
          <a:xfrm>
            <a:off x="0" y="0"/>
            <a:ext cx="1866900" cy="1092200"/>
          </a:xfrm>
          <a:prstGeom prst="rect">
            <a:avLst/>
          </a:prstGeom>
        </p:spPr>
      </p:pic>
      <p:sp>
        <p:nvSpPr>
          <p:cNvPr id="11" name="Plus 10"/>
          <p:cNvSpPr/>
          <p:nvPr/>
        </p:nvSpPr>
        <p:spPr>
          <a:xfrm>
            <a:off x="6997700" y="4457700"/>
            <a:ext cx="254000" cy="317500"/>
          </a:xfrm>
          <a:prstGeom prst="mathPlus">
            <a:avLst/>
          </a:prstGeom>
          <a:ln>
            <a:solidFill>
              <a:srgbClr val="5959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6108700" y="5626100"/>
            <a:ext cx="1295400" cy="1588"/>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6788150" y="5267079"/>
            <a:ext cx="628650" cy="360053"/>
          </a:xfrm>
          <a:prstGeom prst="line">
            <a:avLst/>
          </a:prstGeom>
          <a:ln>
            <a:solidFill>
              <a:srgbClr val="595959"/>
            </a:solidFill>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604000" y="5308600"/>
            <a:ext cx="368300" cy="369332"/>
          </a:xfrm>
          <a:prstGeom prst="rect">
            <a:avLst/>
          </a:prstGeom>
          <a:noFill/>
        </p:spPr>
        <p:txBody>
          <a:bodyPr wrap="square" rtlCol="0">
            <a:spAutoFit/>
          </a:bodyPr>
          <a:lstStyle/>
          <a:p>
            <a:r>
              <a:rPr lang="en-US" dirty="0" smtClean="0">
                <a:ln>
                  <a:solidFill>
                    <a:srgbClr val="595959"/>
                  </a:solidFill>
                </a:ln>
                <a:solidFill>
                  <a:schemeClr val="accent2"/>
                </a:solidFill>
              </a:rPr>
              <a:t>I</a:t>
            </a:r>
            <a:endParaRPr lang="en-US" dirty="0">
              <a:ln>
                <a:solidFill>
                  <a:srgbClr val="595959"/>
                </a:solidFill>
              </a:ln>
              <a:solidFill>
                <a:schemeClr val="accent2"/>
              </a:solidFill>
            </a:endParaRPr>
          </a:p>
        </p:txBody>
      </p:sp>
      <p:sp>
        <p:nvSpPr>
          <p:cNvPr id="17" name="Plus 16"/>
          <p:cNvSpPr/>
          <p:nvPr/>
        </p:nvSpPr>
        <p:spPr>
          <a:xfrm>
            <a:off x="7442200" y="5499100"/>
            <a:ext cx="254000" cy="241300"/>
          </a:xfrm>
          <a:prstGeom prst="mathPlus">
            <a:avLst/>
          </a:prstGeom>
          <a:ln>
            <a:solidFill>
              <a:srgbClr val="5959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lus 17"/>
          <p:cNvSpPr/>
          <p:nvPr/>
        </p:nvSpPr>
        <p:spPr>
          <a:xfrm>
            <a:off x="7391400" y="5067300"/>
            <a:ext cx="254000" cy="241300"/>
          </a:xfrm>
          <a:prstGeom prst="mathPlus">
            <a:avLst/>
          </a:prstGeom>
          <a:ln>
            <a:solidFill>
              <a:srgbClr val="5959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Left Arrow 18"/>
          <p:cNvSpPr/>
          <p:nvPr/>
        </p:nvSpPr>
        <p:spPr>
          <a:xfrm rot="18674145">
            <a:off x="6427481" y="5718152"/>
            <a:ext cx="1235040" cy="247453"/>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Left Arrow 19"/>
          <p:cNvSpPr/>
          <p:nvPr/>
        </p:nvSpPr>
        <p:spPr>
          <a:xfrm rot="5400000">
            <a:off x="6209340" y="5466393"/>
            <a:ext cx="795443" cy="18437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6946900" y="5969000"/>
            <a:ext cx="1739900" cy="369332"/>
          </a:xfrm>
          <a:prstGeom prst="rect">
            <a:avLst/>
          </a:prstGeom>
          <a:noFill/>
        </p:spPr>
        <p:txBody>
          <a:bodyPr wrap="square" rtlCol="0">
            <a:spAutoFit/>
          </a:bodyPr>
          <a:lstStyle/>
          <a:p>
            <a:r>
              <a:rPr lang="en-US" dirty="0" smtClean="0"/>
              <a:t>Rv</a:t>
            </a:r>
            <a:r>
              <a:rPr lang="en-US" baseline="-25000" dirty="0" smtClean="0"/>
              <a:t>1</a:t>
            </a:r>
            <a:r>
              <a:rPr lang="en-US" dirty="0" smtClean="0"/>
              <a:t>/v</a:t>
            </a:r>
            <a:r>
              <a:rPr lang="en-US" baseline="-25000" dirty="0" smtClean="0"/>
              <a:t>2 </a:t>
            </a:r>
            <a:r>
              <a:rPr lang="en-US" dirty="0" smtClean="0"/>
              <a:t>+ S</a:t>
            </a:r>
            <a:r>
              <a:rPr lang="en-US" sz="1400" dirty="0" smtClean="0"/>
              <a:t>I/</a:t>
            </a:r>
            <a:r>
              <a:rPr lang="en-US" sz="1400" dirty="0" err="1" smtClean="0"/>
              <a:t>aVL</a:t>
            </a:r>
            <a:r>
              <a:rPr lang="en-US" sz="1400" dirty="0" smtClean="0"/>
              <a:t> </a:t>
            </a:r>
            <a:endParaRPr lang="en-US" sz="1400" dirty="0"/>
          </a:p>
        </p:txBody>
      </p:sp>
      <p:sp>
        <p:nvSpPr>
          <p:cNvPr id="22" name="TextBox 21"/>
          <p:cNvSpPr txBox="1"/>
          <p:nvPr/>
        </p:nvSpPr>
        <p:spPr>
          <a:xfrm>
            <a:off x="6070600" y="5067300"/>
            <a:ext cx="533400" cy="369332"/>
          </a:xfrm>
          <a:prstGeom prst="rect">
            <a:avLst/>
          </a:prstGeom>
          <a:noFill/>
        </p:spPr>
        <p:txBody>
          <a:bodyPr wrap="square" rtlCol="0">
            <a:spAutoFit/>
          </a:bodyPr>
          <a:lstStyle/>
          <a:p>
            <a:r>
              <a:rPr lang="en-US" dirty="0" smtClean="0"/>
              <a:t>Sv</a:t>
            </a:r>
            <a:r>
              <a:rPr lang="en-US" baseline="-25000" dirty="0" smtClean="0"/>
              <a:t>1</a:t>
            </a:r>
            <a:r>
              <a:rPr lang="en-US" sz="1400" dirty="0" smtClean="0"/>
              <a:t> </a:t>
            </a:r>
            <a:endParaRPr lang="en-US" sz="1400" dirty="0"/>
          </a:p>
        </p:txBody>
      </p:sp>
      <p:cxnSp>
        <p:nvCxnSpPr>
          <p:cNvPr id="23" name="Straight Connector 22"/>
          <p:cNvCxnSpPr/>
          <p:nvPr/>
        </p:nvCxnSpPr>
        <p:spPr>
          <a:xfrm>
            <a:off x="6210300" y="3721100"/>
            <a:ext cx="1295400" cy="1588"/>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rot="5400000" flipH="1" flipV="1">
            <a:off x="6706394" y="3861594"/>
            <a:ext cx="938212" cy="685800"/>
          </a:xfrm>
          <a:prstGeom prst="line">
            <a:avLst/>
          </a:prstGeom>
          <a:ln>
            <a:solidFill>
              <a:srgbClr val="595959"/>
            </a:solidFill>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6705600" y="3403600"/>
            <a:ext cx="368300" cy="369332"/>
          </a:xfrm>
          <a:prstGeom prst="rect">
            <a:avLst/>
          </a:prstGeom>
          <a:noFill/>
        </p:spPr>
        <p:txBody>
          <a:bodyPr wrap="square" rtlCol="0">
            <a:spAutoFit/>
          </a:bodyPr>
          <a:lstStyle/>
          <a:p>
            <a:r>
              <a:rPr lang="en-US" dirty="0" smtClean="0">
                <a:ln>
                  <a:solidFill>
                    <a:srgbClr val="595959"/>
                  </a:solidFill>
                </a:ln>
                <a:solidFill>
                  <a:schemeClr val="accent2"/>
                </a:solidFill>
              </a:rPr>
              <a:t>I</a:t>
            </a:r>
            <a:endParaRPr lang="en-US" dirty="0">
              <a:ln>
                <a:solidFill>
                  <a:srgbClr val="595959"/>
                </a:solidFill>
              </a:ln>
              <a:solidFill>
                <a:schemeClr val="accent2"/>
              </a:solidFill>
            </a:endParaRPr>
          </a:p>
        </p:txBody>
      </p:sp>
      <p:sp>
        <p:nvSpPr>
          <p:cNvPr id="26" name="TextBox 25"/>
          <p:cNvSpPr txBox="1"/>
          <p:nvPr/>
        </p:nvSpPr>
        <p:spPr>
          <a:xfrm>
            <a:off x="7099300" y="4114800"/>
            <a:ext cx="596900" cy="369332"/>
          </a:xfrm>
          <a:prstGeom prst="rect">
            <a:avLst/>
          </a:prstGeom>
          <a:noFill/>
        </p:spPr>
        <p:txBody>
          <a:bodyPr wrap="square" rtlCol="0">
            <a:spAutoFit/>
          </a:bodyPr>
          <a:lstStyle/>
          <a:p>
            <a:r>
              <a:rPr lang="en-US" dirty="0" smtClean="0">
                <a:ln>
                  <a:solidFill>
                    <a:srgbClr val="595959"/>
                  </a:solidFill>
                </a:ln>
                <a:solidFill>
                  <a:schemeClr val="accent2"/>
                </a:solidFill>
              </a:rPr>
              <a:t>III</a:t>
            </a:r>
            <a:endParaRPr lang="en-US" dirty="0">
              <a:ln>
                <a:solidFill>
                  <a:srgbClr val="595959"/>
                </a:solidFill>
              </a:ln>
              <a:solidFill>
                <a:schemeClr val="accent2"/>
              </a:solidFill>
            </a:endParaRPr>
          </a:p>
        </p:txBody>
      </p:sp>
      <p:sp>
        <p:nvSpPr>
          <p:cNvPr id="27" name="Plus 26"/>
          <p:cNvSpPr/>
          <p:nvPr/>
        </p:nvSpPr>
        <p:spPr>
          <a:xfrm>
            <a:off x="7264400" y="3403600"/>
            <a:ext cx="254000" cy="317500"/>
          </a:xfrm>
          <a:prstGeom prst="mathPlus">
            <a:avLst/>
          </a:prstGeom>
          <a:ln>
            <a:solidFill>
              <a:srgbClr val="5959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Left-Right Arrow 28"/>
          <p:cNvSpPr/>
          <p:nvPr/>
        </p:nvSpPr>
        <p:spPr>
          <a:xfrm rot="19862506">
            <a:off x="6705600" y="3708400"/>
            <a:ext cx="1473200" cy="165100"/>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0000"/>
              </a:solidFill>
            </a:endParaRPr>
          </a:p>
        </p:txBody>
      </p:sp>
      <p:sp>
        <p:nvSpPr>
          <p:cNvPr id="30" name="TextBox 29"/>
          <p:cNvSpPr txBox="1"/>
          <p:nvPr/>
        </p:nvSpPr>
        <p:spPr>
          <a:xfrm>
            <a:off x="7518400" y="3048000"/>
            <a:ext cx="1231900" cy="369332"/>
          </a:xfrm>
          <a:prstGeom prst="rect">
            <a:avLst/>
          </a:prstGeom>
          <a:noFill/>
        </p:spPr>
        <p:txBody>
          <a:bodyPr wrap="square" rtlCol="0">
            <a:spAutoFit/>
          </a:bodyPr>
          <a:lstStyle/>
          <a:p>
            <a:r>
              <a:rPr lang="en-US" dirty="0" smtClean="0"/>
              <a:t>(RI + SIII) </a:t>
            </a:r>
            <a:endParaRPr lang="en-US" dirty="0"/>
          </a:p>
        </p:txBody>
      </p:sp>
      <p:sp>
        <p:nvSpPr>
          <p:cNvPr id="31" name="TextBox 30"/>
          <p:cNvSpPr txBox="1"/>
          <p:nvPr/>
        </p:nvSpPr>
        <p:spPr>
          <a:xfrm>
            <a:off x="5727700" y="4038600"/>
            <a:ext cx="1231900" cy="368300"/>
          </a:xfrm>
          <a:prstGeom prst="rect">
            <a:avLst/>
          </a:prstGeom>
          <a:noFill/>
        </p:spPr>
        <p:txBody>
          <a:bodyPr wrap="square" rtlCol="0">
            <a:spAutoFit/>
          </a:bodyPr>
          <a:lstStyle/>
          <a:p>
            <a:r>
              <a:rPr lang="en-US" dirty="0" smtClean="0"/>
              <a:t>(SI + RIII) </a:t>
            </a:r>
            <a:endParaRPr lang="en-US" dirty="0"/>
          </a:p>
        </p:txBody>
      </p:sp>
      <p:sp>
        <p:nvSpPr>
          <p:cNvPr id="32" name="TextBox 31"/>
          <p:cNvSpPr txBox="1"/>
          <p:nvPr/>
        </p:nvSpPr>
        <p:spPr>
          <a:xfrm>
            <a:off x="6464300" y="4673600"/>
            <a:ext cx="1587500" cy="276999"/>
          </a:xfrm>
          <a:prstGeom prst="rect">
            <a:avLst/>
          </a:prstGeom>
          <a:noFill/>
        </p:spPr>
        <p:txBody>
          <a:bodyPr wrap="square" rtlCol="0">
            <a:spAutoFit/>
          </a:bodyPr>
          <a:lstStyle/>
          <a:p>
            <a:r>
              <a:rPr lang="en-US" sz="1200" dirty="0" smtClean="0"/>
              <a:t>“Einthoven’s Sign”</a:t>
            </a:r>
            <a:endParaRPr lang="en-US" sz="1200" dirty="0"/>
          </a:p>
        </p:txBody>
      </p:sp>
      <p:sp>
        <p:nvSpPr>
          <p:cNvPr id="33" name="TextBox 32"/>
          <p:cNvSpPr txBox="1"/>
          <p:nvPr/>
        </p:nvSpPr>
        <p:spPr>
          <a:xfrm>
            <a:off x="6324600" y="6134100"/>
            <a:ext cx="476250" cy="369332"/>
          </a:xfrm>
          <a:prstGeom prst="rect">
            <a:avLst/>
          </a:prstGeom>
          <a:noFill/>
        </p:spPr>
        <p:txBody>
          <a:bodyPr wrap="square" rtlCol="0">
            <a:spAutoFit/>
          </a:bodyPr>
          <a:lstStyle/>
          <a:p>
            <a:r>
              <a:rPr lang="en-US" dirty="0" smtClean="0">
                <a:ln>
                  <a:solidFill>
                    <a:srgbClr val="595959"/>
                  </a:solidFill>
                </a:ln>
                <a:solidFill>
                  <a:schemeClr val="accent2"/>
                </a:solidFill>
              </a:rPr>
              <a:t>v</a:t>
            </a:r>
            <a:r>
              <a:rPr lang="en-US" baseline="-25000" dirty="0" smtClean="0">
                <a:ln>
                  <a:solidFill>
                    <a:srgbClr val="595959"/>
                  </a:solidFill>
                </a:ln>
                <a:solidFill>
                  <a:schemeClr val="accent2"/>
                </a:solidFill>
              </a:rPr>
              <a:t>1</a:t>
            </a:r>
            <a:endParaRPr lang="en-US" baseline="-25000" dirty="0">
              <a:ln>
                <a:solidFill>
                  <a:srgbClr val="595959"/>
                </a:solidFill>
              </a:ln>
              <a:solidFill>
                <a:schemeClr val="accent2"/>
              </a:solidFill>
            </a:endParaRPr>
          </a:p>
        </p:txBody>
      </p:sp>
      <p:sp>
        <p:nvSpPr>
          <p:cNvPr id="34" name="TextBox 33"/>
          <p:cNvSpPr txBox="1"/>
          <p:nvPr/>
        </p:nvSpPr>
        <p:spPr>
          <a:xfrm>
            <a:off x="6794500" y="6146800"/>
            <a:ext cx="476250" cy="369332"/>
          </a:xfrm>
          <a:prstGeom prst="rect">
            <a:avLst/>
          </a:prstGeom>
          <a:noFill/>
        </p:spPr>
        <p:txBody>
          <a:bodyPr wrap="square" rtlCol="0">
            <a:spAutoFit/>
          </a:bodyPr>
          <a:lstStyle/>
          <a:p>
            <a:r>
              <a:rPr lang="en-US" dirty="0" smtClean="0">
                <a:ln>
                  <a:solidFill>
                    <a:srgbClr val="595959"/>
                  </a:solidFill>
                </a:ln>
                <a:solidFill>
                  <a:schemeClr val="accent2"/>
                </a:solidFill>
              </a:rPr>
              <a:t>v</a:t>
            </a:r>
            <a:r>
              <a:rPr lang="en-US" baseline="-25000" dirty="0" smtClean="0">
                <a:ln>
                  <a:solidFill>
                    <a:srgbClr val="595959"/>
                  </a:solidFill>
                </a:ln>
                <a:solidFill>
                  <a:schemeClr val="accent2"/>
                </a:solidFill>
              </a:rPr>
              <a:t>2</a:t>
            </a:r>
            <a:endParaRPr lang="en-US" baseline="-25000" dirty="0">
              <a:ln>
                <a:solidFill>
                  <a:srgbClr val="595959"/>
                </a:solidFill>
              </a:ln>
              <a:solidFill>
                <a:schemeClr val="accent2"/>
              </a:solidFill>
            </a:endParaRPr>
          </a:p>
        </p:txBody>
      </p:sp>
      <p:sp>
        <p:nvSpPr>
          <p:cNvPr id="35" name="TextBox 34"/>
          <p:cNvSpPr txBox="1"/>
          <p:nvPr/>
        </p:nvSpPr>
        <p:spPr>
          <a:xfrm>
            <a:off x="6870700" y="4965700"/>
            <a:ext cx="596900" cy="369332"/>
          </a:xfrm>
          <a:prstGeom prst="rect">
            <a:avLst/>
          </a:prstGeom>
          <a:noFill/>
        </p:spPr>
        <p:txBody>
          <a:bodyPr wrap="square" rtlCol="0">
            <a:spAutoFit/>
          </a:bodyPr>
          <a:lstStyle/>
          <a:p>
            <a:r>
              <a:rPr lang="en-US" dirty="0" err="1" smtClean="0">
                <a:ln>
                  <a:solidFill>
                    <a:srgbClr val="595959"/>
                  </a:solidFill>
                </a:ln>
                <a:solidFill>
                  <a:schemeClr val="accent2"/>
                </a:solidFill>
              </a:rPr>
              <a:t>aVL</a:t>
            </a:r>
            <a:endParaRPr lang="en-US" dirty="0">
              <a:ln>
                <a:solidFill>
                  <a:srgbClr val="595959"/>
                </a:solidFill>
              </a:ln>
              <a:solidFill>
                <a:schemeClr val="accent2"/>
              </a:solidFill>
            </a:endParaRPr>
          </a:p>
        </p:txBody>
      </p:sp>
      <p:sp>
        <p:nvSpPr>
          <p:cNvPr id="39" name="TextBox 38"/>
          <p:cNvSpPr txBox="1"/>
          <p:nvPr/>
        </p:nvSpPr>
        <p:spPr>
          <a:xfrm>
            <a:off x="6934200" y="6451600"/>
            <a:ext cx="1587500" cy="276999"/>
          </a:xfrm>
          <a:prstGeom prst="rect">
            <a:avLst/>
          </a:prstGeom>
          <a:noFill/>
        </p:spPr>
        <p:txBody>
          <a:bodyPr wrap="square" rtlCol="0">
            <a:spAutoFit/>
          </a:bodyPr>
          <a:lstStyle/>
          <a:p>
            <a:r>
              <a:rPr lang="en-US" sz="1200" dirty="0" smtClean="0"/>
              <a:t>Butler</a:t>
            </a:r>
            <a:endParaRPr 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999" y="1312332"/>
            <a:ext cx="8940801" cy="534755"/>
          </a:xfrm>
        </p:spPr>
        <p:txBody>
          <a:bodyPr>
            <a:normAutofit/>
          </a:bodyPr>
          <a:lstStyle/>
          <a:p>
            <a:pPr algn="ctr"/>
            <a:r>
              <a:rPr lang="en-US" sz="3200" dirty="0" smtClean="0"/>
              <a:t>AHA Recommended ECG Criteria for RVH</a:t>
            </a:r>
            <a:endParaRPr lang="en-US" sz="3200" dirty="0"/>
          </a:p>
        </p:txBody>
      </p:sp>
      <p:sp>
        <p:nvSpPr>
          <p:cNvPr id="4" name="TextBox 3"/>
          <p:cNvSpPr txBox="1"/>
          <p:nvPr/>
        </p:nvSpPr>
        <p:spPr>
          <a:xfrm>
            <a:off x="1" y="6401092"/>
            <a:ext cx="9144000" cy="646331"/>
          </a:xfrm>
          <a:prstGeom prst="rect">
            <a:avLst/>
          </a:prstGeom>
          <a:noFill/>
        </p:spPr>
        <p:txBody>
          <a:bodyPr wrap="square" rtlCol="0">
            <a:spAutoFit/>
          </a:bodyPr>
          <a:lstStyle/>
          <a:p>
            <a:r>
              <a:rPr lang="en-US" sz="1200" dirty="0" smtClean="0"/>
              <a:t>Hancock EW, et al. AHA/ACCF/HRS recommendations for the standardization and interpretation of the electrocardiogram: part V: electrocardiogram changes associated with cardiac chamber hypertrophy. Circulation 2009.</a:t>
            </a:r>
          </a:p>
          <a:p>
            <a:endParaRPr lang="en-US" sz="1200" dirty="0"/>
          </a:p>
        </p:txBody>
      </p:sp>
      <p:pic>
        <p:nvPicPr>
          <p:cNvPr id="19" name="Picture 18" descr="Screen Shot 2013-09-05 at 9.35.47 PM.png"/>
          <p:cNvPicPr>
            <a:picLocks noChangeAspect="1"/>
          </p:cNvPicPr>
          <p:nvPr/>
        </p:nvPicPr>
        <p:blipFill>
          <a:blip r:embed="rId3"/>
          <a:stretch>
            <a:fillRect/>
          </a:stretch>
        </p:blipFill>
        <p:spPr>
          <a:xfrm>
            <a:off x="0" y="0"/>
            <a:ext cx="1866900" cy="1092200"/>
          </a:xfrm>
          <a:prstGeom prst="rect">
            <a:avLst/>
          </a:prstGeom>
        </p:spPr>
      </p:pic>
      <p:graphicFrame>
        <p:nvGraphicFramePr>
          <p:cNvPr id="8" name="Table 7"/>
          <p:cNvGraphicFramePr>
            <a:graphicFrameLocks noGrp="1"/>
          </p:cNvGraphicFramePr>
          <p:nvPr/>
        </p:nvGraphicFramePr>
        <p:xfrm>
          <a:off x="126999" y="2082800"/>
          <a:ext cx="4441707" cy="3830916"/>
        </p:xfrm>
        <a:graphic>
          <a:graphicData uri="http://schemas.openxmlformats.org/drawingml/2006/table">
            <a:tbl>
              <a:tblPr firstRow="1" bandRow="1">
                <a:tableStyleId>{0505E3EF-67EA-436B-97B2-0124C06EBD24}</a:tableStyleId>
              </a:tblPr>
              <a:tblGrid>
                <a:gridCol w="1208819"/>
                <a:gridCol w="3232888"/>
              </a:tblGrid>
              <a:tr h="381000">
                <a:tc>
                  <a:txBody>
                    <a:bodyPr/>
                    <a:lstStyle/>
                    <a:p>
                      <a:r>
                        <a:rPr lang="en-US" sz="1400" dirty="0" smtClean="0"/>
                        <a:t>Lewis, 1914</a:t>
                      </a:r>
                      <a:endParaRPr lang="en-US" sz="1400" dirty="0"/>
                    </a:p>
                  </a:txBody>
                  <a:tcPr>
                    <a:lnL w="38100" cap="flat" cmpd="sng" algn="ctr">
                      <a:solidFill>
                        <a:srgbClr val="04617B"/>
                      </a:solidFill>
                      <a:prstDash val="solid"/>
                      <a:round/>
                      <a:headEnd type="none" w="med" len="med"/>
                      <a:tailEnd type="none" w="med" len="med"/>
                    </a:lnL>
                    <a:lnR w="38100" cap="flat" cmpd="sng" algn="ctr">
                      <a:solidFill>
                        <a:srgbClr val="04617B"/>
                      </a:solidFill>
                      <a:prstDash val="solid"/>
                      <a:round/>
                      <a:headEnd type="none" w="med" len="med"/>
                      <a:tailEnd type="none" w="med" len="med"/>
                    </a:lnR>
                    <a:lnT w="38100" cap="flat" cmpd="sng" algn="ctr">
                      <a:solidFill>
                        <a:srgbClr val="04617B"/>
                      </a:solidFill>
                      <a:prstDash val="solid"/>
                      <a:round/>
                      <a:headEnd type="none" w="med" len="med"/>
                      <a:tailEnd type="none" w="med" len="med"/>
                    </a:lnT>
                    <a:lnB w="38100" cap="flat" cmpd="sng" algn="ctr">
                      <a:solidFill>
                        <a:srgbClr val="04617B"/>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t>(R I + S III) – (S I + R III) &lt; 15</a:t>
                      </a:r>
                      <a:r>
                        <a:rPr lang="en-US" sz="1400" b="0" baseline="0" dirty="0" smtClean="0"/>
                        <a:t> mV</a:t>
                      </a:r>
                      <a:endParaRPr lang="en-US" sz="1400" b="0" dirty="0" smtClean="0"/>
                    </a:p>
                  </a:txBody>
                  <a:tcPr>
                    <a:lnL w="38100" cap="flat" cmpd="sng" algn="ctr">
                      <a:solidFill>
                        <a:srgbClr val="04617B"/>
                      </a:solidFill>
                      <a:prstDash val="solid"/>
                      <a:round/>
                      <a:headEnd type="none" w="med" len="med"/>
                      <a:tailEnd type="none" w="med" len="med"/>
                    </a:lnL>
                    <a:lnR w="38100" cap="flat" cmpd="sng" algn="ctr">
                      <a:solidFill>
                        <a:srgbClr val="04617B"/>
                      </a:solidFill>
                      <a:prstDash val="solid"/>
                      <a:round/>
                      <a:headEnd type="none" w="med" len="med"/>
                      <a:tailEnd type="none" w="med" len="med"/>
                    </a:lnR>
                    <a:lnT w="38100" cap="flat" cmpd="sng" algn="ctr">
                      <a:solidFill>
                        <a:srgbClr val="04617B"/>
                      </a:solidFill>
                      <a:prstDash val="solid"/>
                      <a:round/>
                      <a:headEnd type="none" w="med" len="med"/>
                      <a:tailEnd type="none" w="med" len="med"/>
                    </a:lnT>
                    <a:lnB w="38100" cap="flat" cmpd="sng" algn="ctr">
                      <a:solidFill>
                        <a:srgbClr val="04617B"/>
                      </a:solidFill>
                      <a:prstDash val="solid"/>
                      <a:round/>
                      <a:headEnd type="none" w="med" len="med"/>
                      <a:tailEnd type="none" w="med" len="med"/>
                    </a:lnB>
                  </a:tcPr>
                </a:tc>
              </a:tr>
              <a:tr h="22841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Myers, 1948</a:t>
                      </a:r>
                    </a:p>
                  </a:txBody>
                  <a:tcPr>
                    <a:lnL w="38100" cap="flat" cmpd="sng" algn="ctr">
                      <a:solidFill>
                        <a:srgbClr val="04617B"/>
                      </a:solidFill>
                      <a:prstDash val="solid"/>
                      <a:round/>
                      <a:headEnd type="none" w="med" len="med"/>
                      <a:tailEnd type="none" w="med" len="med"/>
                    </a:lnL>
                    <a:lnR w="38100" cap="flat" cmpd="sng" algn="ctr">
                      <a:solidFill>
                        <a:srgbClr val="04617B"/>
                      </a:solidFill>
                      <a:prstDash val="solid"/>
                      <a:round/>
                      <a:headEnd type="none" w="med" len="med"/>
                      <a:tailEnd type="none" w="med" len="med"/>
                    </a:lnR>
                    <a:lnT w="38100" cap="flat" cmpd="sng" algn="ctr">
                      <a:solidFill>
                        <a:srgbClr val="04617B"/>
                      </a:solidFill>
                      <a:prstDash val="solid"/>
                      <a:round/>
                      <a:headEnd type="none" w="med" len="med"/>
                      <a:tailEnd type="none" w="med" len="med"/>
                    </a:lnT>
                    <a:lnB w="38100" cap="flat" cmpd="sng" algn="ctr">
                      <a:solidFill>
                        <a:srgbClr val="04617B"/>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Tall R V</a:t>
                      </a:r>
                      <a:r>
                        <a:rPr lang="en-US" sz="1400" baseline="-25000" dirty="0" smtClean="0"/>
                        <a:t>1</a:t>
                      </a:r>
                      <a:r>
                        <a:rPr lang="en-US" sz="1400" baseline="0" dirty="0" smtClean="0"/>
                        <a:t> &gt; 6 mV</a:t>
                      </a:r>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Increased R:S ratio</a:t>
                      </a:r>
                      <a:r>
                        <a:rPr lang="en-US" sz="1400" baseline="0" dirty="0" smtClean="0"/>
                        <a:t> V</a:t>
                      </a:r>
                      <a:r>
                        <a:rPr lang="en-US" sz="1400" baseline="-25000" dirty="0" smtClean="0"/>
                        <a:t>1</a:t>
                      </a:r>
                      <a:r>
                        <a:rPr lang="en-US" sz="1400" baseline="0" dirty="0" smtClean="0"/>
                        <a:t> &gt; 1.0</a:t>
                      </a:r>
                    </a:p>
                    <a:p>
                      <a:pPr algn="l"/>
                      <a:r>
                        <a:rPr lang="en-US" sz="1400" dirty="0" smtClean="0"/>
                        <a:t>Deep S V</a:t>
                      </a:r>
                      <a:r>
                        <a:rPr lang="en-US" sz="1400" baseline="-25000" dirty="0" smtClean="0"/>
                        <a:t>5</a:t>
                      </a:r>
                      <a:r>
                        <a:rPr lang="en-US" sz="1400" dirty="0" smtClean="0"/>
                        <a:t> &gt; 10 mV</a:t>
                      </a:r>
                    </a:p>
                    <a:p>
                      <a:pPr algn="l"/>
                      <a:r>
                        <a:rPr lang="en-US" sz="1400" dirty="0" smtClean="0"/>
                        <a:t>Deep S V</a:t>
                      </a:r>
                      <a:r>
                        <a:rPr lang="en-US" sz="1400" baseline="-25000" dirty="0" smtClean="0"/>
                        <a:t>6</a:t>
                      </a:r>
                      <a:r>
                        <a:rPr lang="en-US" sz="1400" dirty="0" smtClean="0"/>
                        <a:t> &gt; 3 mV</a:t>
                      </a:r>
                    </a:p>
                    <a:p>
                      <a:pPr algn="l"/>
                      <a:r>
                        <a:rPr lang="en-US" sz="1400" dirty="0" smtClean="0"/>
                        <a:t>Small</a:t>
                      </a:r>
                      <a:r>
                        <a:rPr lang="en-US" sz="1400" baseline="0" dirty="0" smtClean="0"/>
                        <a:t> S V</a:t>
                      </a:r>
                      <a:r>
                        <a:rPr lang="en-US" sz="1400" baseline="-25000" dirty="0" smtClean="0"/>
                        <a:t>1</a:t>
                      </a:r>
                      <a:r>
                        <a:rPr lang="en-US" sz="1400" baseline="0" dirty="0" smtClean="0"/>
                        <a:t> &lt; 2 mV</a:t>
                      </a:r>
                    </a:p>
                    <a:p>
                      <a:pPr algn="l"/>
                      <a:r>
                        <a:rPr lang="en-US" sz="1400" baseline="0" dirty="0" smtClean="0"/>
                        <a:t>Small R V</a:t>
                      </a:r>
                      <a:r>
                        <a:rPr lang="en-US" sz="1400" baseline="-25000" dirty="0" smtClean="0"/>
                        <a:t>5,6</a:t>
                      </a:r>
                      <a:r>
                        <a:rPr lang="en-US" sz="1400" baseline="0" dirty="0" smtClean="0"/>
                        <a:t> &lt; 3 mV</a:t>
                      </a:r>
                    </a:p>
                    <a:p>
                      <a:pPr algn="l"/>
                      <a:r>
                        <a:rPr lang="en-US" sz="1400" baseline="0" dirty="0" smtClean="0"/>
                        <a:t>Reduced R:S ratio V</a:t>
                      </a:r>
                      <a:r>
                        <a:rPr lang="en-US" sz="1400" baseline="-25000" dirty="0" smtClean="0"/>
                        <a:t>5</a:t>
                      </a:r>
                      <a:r>
                        <a:rPr lang="en-US" sz="1400" baseline="0" dirty="0" smtClean="0"/>
                        <a:t> &lt; 0.75</a:t>
                      </a:r>
                    </a:p>
                    <a:p>
                      <a:pPr algn="l"/>
                      <a:r>
                        <a:rPr lang="en-US" sz="1400" baseline="0" dirty="0" smtClean="0"/>
                        <a:t>Reduced R:S ratio V</a:t>
                      </a:r>
                      <a:r>
                        <a:rPr lang="en-US" sz="1400" baseline="-25000" dirty="0" smtClean="0"/>
                        <a:t>6</a:t>
                      </a:r>
                      <a:r>
                        <a:rPr lang="en-US" sz="1400" baseline="0" dirty="0" smtClean="0"/>
                        <a:t> &lt; 0.4</a:t>
                      </a:r>
                    </a:p>
                    <a:p>
                      <a:pPr algn="l"/>
                      <a:r>
                        <a:rPr lang="en-US" sz="1400" baseline="0" dirty="0" smtClean="0"/>
                        <a:t>R peak V</a:t>
                      </a:r>
                      <a:r>
                        <a:rPr lang="en-US" sz="1400" baseline="-25000" dirty="0" smtClean="0"/>
                        <a:t>1</a:t>
                      </a:r>
                      <a:r>
                        <a:rPr lang="en-US" sz="1400" baseline="0" dirty="0" smtClean="0"/>
                        <a:t> (QRS &gt; 0.12 sec) &gt; 0.035 sec</a:t>
                      </a:r>
                    </a:p>
                    <a:p>
                      <a:pPr algn="l"/>
                      <a:r>
                        <a:rPr lang="en-US" sz="1400" baseline="0" dirty="0" smtClean="0"/>
                        <a:t>Presence of QR V</a:t>
                      </a:r>
                      <a:r>
                        <a:rPr lang="en-US" sz="1400" baseline="-25000" dirty="0" smtClean="0"/>
                        <a:t>1</a:t>
                      </a:r>
                      <a:endParaRPr lang="en-US" sz="1400" baseline="-25000" dirty="0"/>
                    </a:p>
                  </a:txBody>
                  <a:tcPr>
                    <a:lnL w="38100" cap="flat" cmpd="sng" algn="ctr">
                      <a:solidFill>
                        <a:srgbClr val="04617B"/>
                      </a:solidFill>
                      <a:prstDash val="solid"/>
                      <a:round/>
                      <a:headEnd type="none" w="med" len="med"/>
                      <a:tailEnd type="none" w="med" len="med"/>
                    </a:lnL>
                    <a:lnR w="38100" cap="flat" cmpd="sng" algn="ctr">
                      <a:solidFill>
                        <a:srgbClr val="04617B"/>
                      </a:solidFill>
                      <a:prstDash val="solid"/>
                      <a:round/>
                      <a:headEnd type="none" w="med" len="med"/>
                      <a:tailEnd type="none" w="med" len="med"/>
                    </a:lnR>
                    <a:lnT w="38100" cap="flat" cmpd="sng" algn="ctr">
                      <a:solidFill>
                        <a:srgbClr val="04617B"/>
                      </a:solidFill>
                      <a:prstDash val="solid"/>
                      <a:round/>
                      <a:headEnd type="none" w="med" len="med"/>
                      <a:tailEnd type="none" w="med" len="med"/>
                    </a:lnT>
                    <a:lnB w="38100" cap="flat" cmpd="sng" algn="ctr">
                      <a:solidFill>
                        <a:srgbClr val="04617B"/>
                      </a:solidFill>
                      <a:prstDash val="solid"/>
                      <a:round/>
                      <a:headEnd type="none" w="med" len="med"/>
                      <a:tailEnd type="none" w="med" len="med"/>
                    </a:lnB>
                  </a:tcPr>
                </a:tc>
              </a:tr>
              <a:tr h="783418">
                <a:tc>
                  <a:txBody>
                    <a:bodyPr/>
                    <a:lstStyle/>
                    <a:p>
                      <a:r>
                        <a:rPr lang="en-US" sz="1400" b="1" dirty="0" err="1" smtClean="0"/>
                        <a:t>Sokolow</a:t>
                      </a:r>
                      <a:r>
                        <a:rPr lang="en-US" sz="1400" b="1" dirty="0" smtClean="0"/>
                        <a:t>, 1949</a:t>
                      </a:r>
                      <a:endParaRPr lang="en-US" sz="1400" b="1" dirty="0"/>
                    </a:p>
                  </a:txBody>
                  <a:tcPr>
                    <a:lnL w="38100" cap="flat" cmpd="sng" algn="ctr">
                      <a:solidFill>
                        <a:srgbClr val="04617B"/>
                      </a:solidFill>
                      <a:prstDash val="solid"/>
                      <a:round/>
                      <a:headEnd type="none" w="med" len="med"/>
                      <a:tailEnd type="none" w="med" len="med"/>
                    </a:lnL>
                    <a:lnR w="38100" cap="flat" cmpd="sng" algn="ctr">
                      <a:solidFill>
                        <a:srgbClr val="04617B"/>
                      </a:solidFill>
                      <a:prstDash val="solid"/>
                      <a:round/>
                      <a:headEnd type="none" w="med" len="med"/>
                      <a:tailEnd type="none" w="med" len="med"/>
                    </a:lnR>
                    <a:lnT w="38100" cap="flat" cmpd="sng" algn="ctr">
                      <a:solidFill>
                        <a:srgbClr val="04617B"/>
                      </a:solidFill>
                      <a:prstDash val="solid"/>
                      <a:round/>
                      <a:headEnd type="none" w="med" len="med"/>
                      <a:tailEnd type="none" w="med" len="med"/>
                    </a:lnT>
                    <a:lnB w="38100" cap="flat" cmpd="sng" algn="ctr">
                      <a:solidFill>
                        <a:srgbClr val="04617B"/>
                      </a:solidFill>
                      <a:prstDash val="solid"/>
                      <a:round/>
                      <a:headEnd type="none" w="med" len="med"/>
                      <a:tailEnd type="none" w="med" len="med"/>
                    </a:lnB>
                  </a:tcPr>
                </a:tc>
                <a:tc>
                  <a:txBody>
                    <a:bodyPr/>
                    <a:lstStyle/>
                    <a:p>
                      <a:pPr algn="l"/>
                      <a:r>
                        <a:rPr lang="en-US" sz="1400" dirty="0" smtClean="0"/>
                        <a:t>Tall R </a:t>
                      </a:r>
                      <a:r>
                        <a:rPr lang="en-US" sz="1400" dirty="0" err="1" smtClean="0"/>
                        <a:t>aVR</a:t>
                      </a:r>
                      <a:r>
                        <a:rPr lang="en-US" sz="1400" dirty="0" smtClean="0"/>
                        <a:t> &gt; 4</a:t>
                      </a:r>
                      <a:r>
                        <a:rPr lang="en-US" sz="1400" baseline="0" dirty="0" smtClean="0"/>
                        <a:t> mV</a:t>
                      </a:r>
                    </a:p>
                    <a:p>
                      <a:pPr algn="l"/>
                      <a:r>
                        <a:rPr lang="en-US" sz="1400" baseline="0" dirty="0" smtClean="0"/>
                        <a:t>Reduced R:S V</a:t>
                      </a:r>
                      <a:r>
                        <a:rPr lang="en-US" sz="1400" baseline="-25000" dirty="0" smtClean="0"/>
                        <a:t>5</a:t>
                      </a:r>
                      <a:r>
                        <a:rPr lang="en-US" sz="1400" baseline="0" dirty="0" smtClean="0"/>
                        <a:t> to R:S V</a:t>
                      </a:r>
                      <a:r>
                        <a:rPr lang="en-US" sz="1400" baseline="-25000" dirty="0" smtClean="0"/>
                        <a:t>1</a:t>
                      </a:r>
                      <a:r>
                        <a:rPr lang="en-US" sz="1400" baseline="0" dirty="0" smtClean="0"/>
                        <a:t> &lt; 0.04</a:t>
                      </a:r>
                    </a:p>
                    <a:p>
                      <a:pPr algn="l"/>
                      <a:r>
                        <a:rPr lang="en-US" sz="1400" baseline="0" dirty="0" smtClean="0"/>
                        <a:t>R V</a:t>
                      </a:r>
                      <a:r>
                        <a:rPr lang="en-US" sz="1400" baseline="-25000" dirty="0" smtClean="0"/>
                        <a:t>1</a:t>
                      </a:r>
                      <a:r>
                        <a:rPr lang="en-US" sz="1400" baseline="0" dirty="0" smtClean="0"/>
                        <a:t> + S V</a:t>
                      </a:r>
                      <a:r>
                        <a:rPr lang="en-US" sz="1400" baseline="-25000" dirty="0" smtClean="0"/>
                        <a:t>5,6</a:t>
                      </a:r>
                      <a:r>
                        <a:rPr lang="en-US" sz="1400" baseline="0" dirty="0" smtClean="0"/>
                        <a:t> &gt; 10 mV</a:t>
                      </a:r>
                    </a:p>
                  </a:txBody>
                  <a:tcPr>
                    <a:lnL w="38100" cap="flat" cmpd="sng" algn="ctr">
                      <a:solidFill>
                        <a:srgbClr val="04617B"/>
                      </a:solidFill>
                      <a:prstDash val="solid"/>
                      <a:round/>
                      <a:headEnd type="none" w="med" len="med"/>
                      <a:tailEnd type="none" w="med" len="med"/>
                    </a:lnL>
                    <a:lnR w="38100" cap="flat" cmpd="sng" algn="ctr">
                      <a:solidFill>
                        <a:srgbClr val="04617B"/>
                      </a:solidFill>
                      <a:prstDash val="solid"/>
                      <a:round/>
                      <a:headEnd type="none" w="med" len="med"/>
                      <a:tailEnd type="none" w="med" len="med"/>
                    </a:lnR>
                    <a:lnT w="38100" cap="flat" cmpd="sng" algn="ctr">
                      <a:solidFill>
                        <a:srgbClr val="04617B"/>
                      </a:solidFill>
                      <a:prstDash val="solid"/>
                      <a:round/>
                      <a:headEnd type="none" w="med" len="med"/>
                      <a:tailEnd type="none" w="med" len="med"/>
                    </a:lnT>
                    <a:lnB w="38100" cap="flat" cmpd="sng" algn="ctr">
                      <a:solidFill>
                        <a:srgbClr val="04617B"/>
                      </a:solidFill>
                      <a:prstDash val="solid"/>
                      <a:round/>
                      <a:headEnd type="none" w="med" len="med"/>
                      <a:tailEnd type="none" w="med" len="med"/>
                    </a:lnB>
                  </a:tcPr>
                </a:tc>
              </a:tr>
              <a:tr h="382383">
                <a:tc>
                  <a:txBody>
                    <a:bodyPr/>
                    <a:lstStyle/>
                    <a:p>
                      <a:r>
                        <a:rPr lang="en-US" sz="1400" b="1" dirty="0" smtClean="0"/>
                        <a:t>Butler, 1986</a:t>
                      </a:r>
                      <a:endParaRPr lang="en-US" sz="1400" b="1" dirty="0"/>
                    </a:p>
                  </a:txBody>
                  <a:tcPr>
                    <a:lnL w="38100" cap="flat" cmpd="sng" algn="ctr">
                      <a:solidFill>
                        <a:srgbClr val="04617B"/>
                      </a:solidFill>
                      <a:prstDash val="solid"/>
                      <a:round/>
                      <a:headEnd type="none" w="med" len="med"/>
                      <a:tailEnd type="none" w="med" len="med"/>
                    </a:lnL>
                    <a:lnR w="38100" cap="flat" cmpd="sng" algn="ctr">
                      <a:solidFill>
                        <a:srgbClr val="04617B"/>
                      </a:solidFill>
                      <a:prstDash val="solid"/>
                      <a:round/>
                      <a:headEnd type="none" w="med" len="med"/>
                      <a:tailEnd type="none" w="med" len="med"/>
                    </a:lnR>
                    <a:lnT w="38100" cap="flat" cmpd="sng" algn="ctr">
                      <a:solidFill>
                        <a:srgbClr val="04617B"/>
                      </a:solidFill>
                      <a:prstDash val="solid"/>
                      <a:round/>
                      <a:headEnd type="none" w="med" len="med"/>
                      <a:tailEnd type="none" w="med" len="med"/>
                    </a:lnT>
                    <a:lnB w="38100" cap="flat" cmpd="sng" algn="ctr">
                      <a:solidFill>
                        <a:srgbClr val="04617B"/>
                      </a:solidFill>
                      <a:prstDash val="solid"/>
                      <a:round/>
                      <a:headEnd type="none" w="med" len="med"/>
                      <a:tailEnd type="none" w="med" len="med"/>
                    </a:lnB>
                  </a:tcPr>
                </a:tc>
                <a:tc>
                  <a:txBody>
                    <a:bodyPr/>
                    <a:lstStyle/>
                    <a:p>
                      <a:pPr algn="l"/>
                      <a:r>
                        <a:rPr lang="en-US" sz="1400" dirty="0" smtClean="0"/>
                        <a:t>Max R V</a:t>
                      </a:r>
                      <a:r>
                        <a:rPr lang="en-US" sz="1400" baseline="-25000" dirty="0" smtClean="0"/>
                        <a:t>1,2</a:t>
                      </a:r>
                      <a:r>
                        <a:rPr lang="en-US" sz="1400" dirty="0" smtClean="0"/>
                        <a:t> + max S I, </a:t>
                      </a:r>
                      <a:r>
                        <a:rPr lang="en-US" sz="1400" dirty="0" err="1" smtClean="0"/>
                        <a:t>aVL</a:t>
                      </a:r>
                      <a:r>
                        <a:rPr lang="en-US" sz="1400" dirty="0" smtClean="0"/>
                        <a:t> – S V</a:t>
                      </a:r>
                      <a:r>
                        <a:rPr lang="en-US" sz="1400" baseline="-25000" dirty="0" smtClean="0"/>
                        <a:t>1</a:t>
                      </a:r>
                      <a:r>
                        <a:rPr lang="en-US" sz="1400" dirty="0" smtClean="0"/>
                        <a:t> &gt; 6 mV</a:t>
                      </a:r>
                      <a:endParaRPr lang="en-US" sz="1400" dirty="0"/>
                    </a:p>
                  </a:txBody>
                  <a:tcPr>
                    <a:lnL w="38100" cap="flat" cmpd="sng" algn="ctr">
                      <a:solidFill>
                        <a:srgbClr val="04617B"/>
                      </a:solidFill>
                      <a:prstDash val="solid"/>
                      <a:round/>
                      <a:headEnd type="none" w="med" len="med"/>
                      <a:tailEnd type="none" w="med" len="med"/>
                    </a:lnL>
                    <a:lnR w="38100" cap="flat" cmpd="sng" algn="ctr">
                      <a:solidFill>
                        <a:srgbClr val="04617B"/>
                      </a:solidFill>
                      <a:prstDash val="solid"/>
                      <a:round/>
                      <a:headEnd type="none" w="med" len="med"/>
                      <a:tailEnd type="none" w="med" len="med"/>
                    </a:lnR>
                    <a:lnT w="38100" cap="flat" cmpd="sng" algn="ctr">
                      <a:solidFill>
                        <a:srgbClr val="04617B"/>
                      </a:solidFill>
                      <a:prstDash val="solid"/>
                      <a:round/>
                      <a:headEnd type="none" w="med" len="med"/>
                      <a:tailEnd type="none" w="med" len="med"/>
                    </a:lnT>
                    <a:lnB w="38100" cap="flat" cmpd="sng" algn="ctr">
                      <a:solidFill>
                        <a:srgbClr val="04617B"/>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nvGraphicFramePr>
        <p:xfrm>
          <a:off x="4708406" y="2077720"/>
          <a:ext cx="4359394" cy="1798320"/>
        </p:xfrm>
        <a:graphic>
          <a:graphicData uri="http://schemas.openxmlformats.org/drawingml/2006/table">
            <a:tbl>
              <a:tblPr firstRow="1" bandRow="1">
                <a:tableStyleId>{0505E3EF-67EA-436B-97B2-0124C06EBD24}</a:tableStyleId>
              </a:tblPr>
              <a:tblGrid>
                <a:gridCol w="1162375"/>
                <a:gridCol w="3197019"/>
              </a:tblGrid>
              <a:tr h="1529080">
                <a:tc>
                  <a:txBody>
                    <a:bodyPr/>
                    <a:lstStyle/>
                    <a:p>
                      <a:r>
                        <a:rPr lang="en-US" sz="1400" dirty="0" smtClean="0"/>
                        <a:t>Supportive Criteria</a:t>
                      </a:r>
                      <a:endParaRPr lang="en-US" sz="1400" dirty="0"/>
                    </a:p>
                  </a:txBody>
                  <a:tcPr>
                    <a:lnL w="38100" cap="flat" cmpd="sng" algn="ctr">
                      <a:solidFill>
                        <a:srgbClr val="04617B"/>
                      </a:solidFill>
                      <a:prstDash val="solid"/>
                      <a:round/>
                      <a:headEnd type="none" w="med" len="med"/>
                      <a:tailEnd type="none" w="med" len="med"/>
                    </a:lnL>
                    <a:lnR w="38100" cap="flat" cmpd="sng" algn="ctr">
                      <a:solidFill>
                        <a:srgbClr val="04617B"/>
                      </a:solidFill>
                      <a:prstDash val="solid"/>
                      <a:round/>
                      <a:headEnd type="none" w="med" len="med"/>
                      <a:tailEnd type="none" w="med" len="med"/>
                    </a:lnR>
                    <a:lnT w="38100" cap="flat" cmpd="sng" algn="ctr">
                      <a:solidFill>
                        <a:srgbClr val="04617B"/>
                      </a:solidFill>
                      <a:prstDash val="solid"/>
                      <a:round/>
                      <a:headEnd type="none" w="med" len="med"/>
                      <a:tailEnd type="none" w="med" len="med"/>
                    </a:lnT>
                    <a:lnB w="38100" cap="flat" cmpd="sng" algn="ctr">
                      <a:solidFill>
                        <a:srgbClr val="04617B"/>
                      </a:solidFill>
                      <a:prstDash val="solid"/>
                      <a:round/>
                      <a:headEnd type="none" w="med" len="med"/>
                      <a:tailEnd type="none" w="med" len="med"/>
                    </a:lnB>
                  </a:tcPr>
                </a:tc>
                <a:tc>
                  <a:txBody>
                    <a:bodyPr/>
                    <a:lstStyle/>
                    <a:p>
                      <a:r>
                        <a:rPr lang="en-US" sz="1400" b="0" dirty="0" smtClean="0"/>
                        <a:t>P in II </a:t>
                      </a:r>
                      <a:r>
                        <a:rPr kumimoji="0" lang="en-US" sz="1400" b="0" kern="1200" dirty="0" smtClean="0"/>
                        <a:t>≤  2.5</a:t>
                      </a:r>
                      <a:r>
                        <a:rPr kumimoji="0" lang="en-US" sz="1400" b="0" kern="1200" baseline="0" dirty="0" smtClean="0"/>
                        <a:t> mV</a:t>
                      </a:r>
                    </a:p>
                    <a:p>
                      <a:r>
                        <a:rPr lang="en-US" sz="1400" b="0" dirty="0" smtClean="0"/>
                        <a:t>S &gt; R in I</a:t>
                      </a:r>
                    </a:p>
                    <a:p>
                      <a:r>
                        <a:rPr lang="en-US" sz="1400" b="0" dirty="0" smtClean="0"/>
                        <a:t>S &gt; R in II</a:t>
                      </a:r>
                    </a:p>
                    <a:p>
                      <a:r>
                        <a:rPr lang="en-US" sz="1400" b="0" dirty="0" smtClean="0"/>
                        <a:t>S &gt; R in III</a:t>
                      </a:r>
                    </a:p>
                    <a:p>
                      <a:r>
                        <a:rPr lang="en-US" sz="1400" b="0" dirty="0" smtClean="0"/>
                        <a:t>R:S in V</a:t>
                      </a:r>
                      <a:r>
                        <a:rPr lang="en-US" sz="1400" b="0" baseline="-25000" dirty="0" smtClean="0"/>
                        <a:t>1</a:t>
                      </a:r>
                      <a:r>
                        <a:rPr lang="en-US" sz="1400" b="0" dirty="0" smtClean="0"/>
                        <a:t> &gt; R:S in V</a:t>
                      </a:r>
                      <a:r>
                        <a:rPr lang="en-US" sz="1400" b="0" baseline="-25000" dirty="0" smtClean="0"/>
                        <a:t>3,4</a:t>
                      </a:r>
                    </a:p>
                    <a:p>
                      <a:r>
                        <a:rPr lang="en-US" sz="1400" b="0" dirty="0" smtClean="0"/>
                        <a:t>Presence of RSR’ in V</a:t>
                      </a:r>
                      <a:r>
                        <a:rPr lang="en-US" sz="1400" b="0" baseline="-25000" dirty="0" smtClean="0"/>
                        <a:t>1 </a:t>
                      </a:r>
                      <a:r>
                        <a:rPr lang="en-US" sz="1400" b="0" dirty="0" smtClean="0"/>
                        <a:t>(QRS &gt;</a:t>
                      </a:r>
                      <a:r>
                        <a:rPr lang="en-US" sz="1400" b="0" baseline="0" dirty="0" smtClean="0"/>
                        <a:t> 0.12 sec)</a:t>
                      </a:r>
                    </a:p>
                    <a:p>
                      <a:r>
                        <a:rPr lang="en-US" sz="1400" b="0" baseline="0" dirty="0" smtClean="0"/>
                        <a:t>Presence of T-wave inversion in V</a:t>
                      </a:r>
                      <a:r>
                        <a:rPr lang="en-US" sz="1400" b="0" baseline="-25000" dirty="0" smtClean="0"/>
                        <a:t>1</a:t>
                      </a:r>
                      <a:r>
                        <a:rPr lang="en-US" sz="1400" b="0" baseline="0" dirty="0" smtClean="0"/>
                        <a:t>-V</a:t>
                      </a:r>
                      <a:r>
                        <a:rPr lang="en-US" sz="1400" b="0" baseline="-25000" dirty="0" smtClean="0"/>
                        <a:t>3</a:t>
                      </a:r>
                    </a:p>
                    <a:p>
                      <a:r>
                        <a:rPr lang="en-US" sz="1400" b="0" baseline="0" dirty="0" smtClean="0"/>
                        <a:t>Presence of S in I and Q in III</a:t>
                      </a:r>
                      <a:endParaRPr lang="en-US" sz="1400" b="0" dirty="0"/>
                    </a:p>
                  </a:txBody>
                  <a:tcPr>
                    <a:lnL w="38100" cap="flat" cmpd="sng" algn="ctr">
                      <a:solidFill>
                        <a:srgbClr val="04617B"/>
                      </a:solidFill>
                      <a:prstDash val="solid"/>
                      <a:round/>
                      <a:headEnd type="none" w="med" len="med"/>
                      <a:tailEnd type="none" w="med" len="med"/>
                    </a:lnL>
                    <a:lnR w="38100" cap="flat" cmpd="sng" algn="ctr">
                      <a:solidFill>
                        <a:srgbClr val="04617B"/>
                      </a:solidFill>
                      <a:prstDash val="solid"/>
                      <a:round/>
                      <a:headEnd type="none" w="med" len="med"/>
                      <a:tailEnd type="none" w="med" len="med"/>
                    </a:lnR>
                    <a:lnT w="38100" cap="flat" cmpd="sng" algn="ctr">
                      <a:solidFill>
                        <a:srgbClr val="04617B"/>
                      </a:solidFill>
                      <a:prstDash val="solid"/>
                      <a:round/>
                      <a:headEnd type="none" w="med" len="med"/>
                      <a:tailEnd type="none" w="med" len="med"/>
                    </a:lnT>
                    <a:lnB w="38100" cap="flat" cmpd="sng" algn="ctr">
                      <a:solidFill>
                        <a:srgbClr val="04617B"/>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278114"/>
            <a:ext cx="4787900" cy="4905375"/>
          </a:xfrm>
        </p:spPr>
        <p:txBody>
          <a:bodyPr>
            <a:noAutofit/>
          </a:bodyPr>
          <a:lstStyle/>
          <a:p>
            <a:pPr marL="0" indent="0">
              <a:lnSpc>
                <a:spcPts val="1900"/>
              </a:lnSpc>
              <a:spcBef>
                <a:spcPts val="800"/>
              </a:spcBef>
              <a:buNone/>
            </a:pPr>
            <a:r>
              <a:rPr lang="en-US" sz="2000" b="1" dirty="0" smtClean="0"/>
              <a:t>Lewis, 1914</a:t>
            </a:r>
          </a:p>
          <a:p>
            <a:pPr>
              <a:lnSpc>
                <a:spcPts val="1800"/>
              </a:lnSpc>
              <a:spcBef>
                <a:spcPts val="800"/>
              </a:spcBef>
            </a:pPr>
            <a:r>
              <a:rPr lang="en-US" sz="1800" dirty="0" smtClean="0"/>
              <a:t>n = 33</a:t>
            </a:r>
            <a:r>
              <a:rPr lang="en-US" sz="1800" dirty="0"/>
              <a:t> </a:t>
            </a:r>
            <a:r>
              <a:rPr lang="en-US" sz="1800" dirty="0" smtClean="0"/>
              <a:t>with mitral stenosis</a:t>
            </a:r>
          </a:p>
          <a:p>
            <a:pPr>
              <a:lnSpc>
                <a:spcPts val="1800"/>
              </a:lnSpc>
              <a:spcBef>
                <a:spcPts val="800"/>
              </a:spcBef>
            </a:pPr>
            <a:r>
              <a:rPr lang="en-US" sz="1800" dirty="0" smtClean="0"/>
              <a:t>poor NPV</a:t>
            </a:r>
            <a:endParaRPr lang="en-US" sz="2000" dirty="0" smtClean="0"/>
          </a:p>
          <a:p>
            <a:pPr marL="0" indent="0">
              <a:lnSpc>
                <a:spcPts val="1900"/>
              </a:lnSpc>
              <a:spcBef>
                <a:spcPts val="1080"/>
              </a:spcBef>
              <a:buNone/>
            </a:pPr>
            <a:r>
              <a:rPr lang="en-US" sz="2000" b="1" dirty="0"/>
              <a:t>Myers, 1948</a:t>
            </a:r>
          </a:p>
          <a:p>
            <a:pPr>
              <a:lnSpc>
                <a:spcPts val="1900"/>
              </a:lnSpc>
              <a:spcBef>
                <a:spcPts val="1080"/>
              </a:spcBef>
            </a:pPr>
            <a:r>
              <a:rPr lang="en-US" sz="2000" dirty="0"/>
              <a:t>n = 40, with CP (24), mitral stenosis (13), </a:t>
            </a:r>
            <a:r>
              <a:rPr lang="en-US" sz="2000" dirty="0" err="1"/>
              <a:t>ToF</a:t>
            </a:r>
            <a:r>
              <a:rPr lang="en-US" sz="2000" dirty="0"/>
              <a:t> (2), or “AV aneurysm”</a:t>
            </a:r>
          </a:p>
          <a:p>
            <a:pPr>
              <a:lnSpc>
                <a:spcPts val="1900"/>
              </a:lnSpc>
              <a:spcBef>
                <a:spcPts val="1080"/>
              </a:spcBef>
            </a:pPr>
            <a:r>
              <a:rPr lang="en-US" sz="2000" dirty="0"/>
              <a:t>specificity was high, but not </a:t>
            </a:r>
            <a:r>
              <a:rPr lang="en-US" sz="2000" dirty="0" smtClean="0"/>
              <a:t>sensitivity</a:t>
            </a:r>
            <a:endParaRPr lang="en-US" sz="2000" b="1" dirty="0" smtClean="0"/>
          </a:p>
          <a:p>
            <a:pPr marL="0" indent="0">
              <a:lnSpc>
                <a:spcPts val="1900"/>
              </a:lnSpc>
              <a:spcBef>
                <a:spcPts val="1080"/>
              </a:spcBef>
              <a:buNone/>
            </a:pPr>
            <a:r>
              <a:rPr lang="en-US" sz="2000" b="1" dirty="0" err="1" smtClean="0"/>
              <a:t>Sokolow</a:t>
            </a:r>
            <a:r>
              <a:rPr lang="en-US" sz="2000" b="1" dirty="0" smtClean="0"/>
              <a:t>, 1949</a:t>
            </a:r>
          </a:p>
          <a:p>
            <a:pPr>
              <a:lnSpc>
                <a:spcPts val="1900"/>
              </a:lnSpc>
              <a:spcBef>
                <a:spcPts val="1080"/>
              </a:spcBef>
            </a:pPr>
            <a:r>
              <a:rPr lang="en-US" sz="1800" dirty="0" smtClean="0"/>
              <a:t>n = 60, 44 with cyanotic congenital heart disease</a:t>
            </a:r>
          </a:p>
          <a:p>
            <a:pPr>
              <a:lnSpc>
                <a:spcPts val="1900"/>
              </a:lnSpc>
              <a:spcBef>
                <a:spcPts val="1080"/>
              </a:spcBef>
            </a:pPr>
            <a:r>
              <a:rPr lang="en-US" sz="1800" dirty="0" smtClean="0"/>
              <a:t>R-wave &gt; 4 mV in </a:t>
            </a:r>
            <a:r>
              <a:rPr lang="en-US" sz="1800" dirty="0" err="1" smtClean="0"/>
              <a:t>aVR</a:t>
            </a:r>
            <a:r>
              <a:rPr lang="en-US" sz="1800" dirty="0" smtClean="0"/>
              <a:t> with PPV of  &gt; 30% </a:t>
            </a:r>
          </a:p>
          <a:p>
            <a:pPr marL="0" indent="0">
              <a:lnSpc>
                <a:spcPts val="1900"/>
              </a:lnSpc>
              <a:spcBef>
                <a:spcPts val="1080"/>
              </a:spcBef>
              <a:buNone/>
            </a:pPr>
            <a:r>
              <a:rPr lang="en-US" sz="2000" b="1" dirty="0" smtClean="0"/>
              <a:t>Butler, 1986</a:t>
            </a:r>
          </a:p>
          <a:p>
            <a:pPr>
              <a:lnSpc>
                <a:spcPts val="1900"/>
              </a:lnSpc>
              <a:spcBef>
                <a:spcPts val="1080"/>
              </a:spcBef>
            </a:pPr>
            <a:r>
              <a:rPr lang="en-US" sz="1800" dirty="0" err="1" smtClean="0"/>
              <a:t>n</a:t>
            </a:r>
            <a:r>
              <a:rPr lang="en-US" sz="1800" dirty="0" smtClean="0"/>
              <a:t> = 50, all with MS </a:t>
            </a:r>
            <a:r>
              <a:rPr lang="en-US" sz="1800" dirty="0" err="1" smtClean="0"/>
              <a:t>vs</a:t>
            </a:r>
            <a:r>
              <a:rPr lang="en-US" sz="1800" dirty="0" smtClean="0"/>
              <a:t> 500 healthy controls</a:t>
            </a:r>
          </a:p>
          <a:p>
            <a:pPr>
              <a:lnSpc>
                <a:spcPts val="1900"/>
              </a:lnSpc>
              <a:spcBef>
                <a:spcPts val="1080"/>
              </a:spcBef>
            </a:pPr>
            <a:r>
              <a:rPr lang="en-US" sz="1800" dirty="0" smtClean="0"/>
              <a:t>specificity of 94% and sensitivity of 66% </a:t>
            </a:r>
          </a:p>
          <a:p>
            <a:pPr lvl="1"/>
            <a:endParaRPr lang="en-US" dirty="0" smtClean="0"/>
          </a:p>
          <a:p>
            <a:endParaRPr lang="en-US" dirty="0" smtClean="0"/>
          </a:p>
          <a:p>
            <a:pPr lv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88876299"/>
              </p:ext>
            </p:extLst>
          </p:nvPr>
        </p:nvGraphicFramePr>
        <p:xfrm>
          <a:off x="5135526" y="1956400"/>
          <a:ext cx="3785781" cy="3213361"/>
        </p:xfrm>
        <a:graphic>
          <a:graphicData uri="http://schemas.openxmlformats.org/drawingml/2006/table">
            <a:tbl>
              <a:tblPr firstRow="1" bandRow="1">
                <a:tableStyleId>{0505E3EF-67EA-436B-97B2-0124C06EBD24}</a:tableStyleId>
              </a:tblPr>
              <a:tblGrid>
                <a:gridCol w="959792"/>
                <a:gridCol w="2825989"/>
              </a:tblGrid>
              <a:tr h="321755">
                <a:tc>
                  <a:txBody>
                    <a:bodyPr/>
                    <a:lstStyle/>
                    <a:p>
                      <a:r>
                        <a:rPr lang="en-US" sz="1000" dirty="0" smtClean="0"/>
                        <a:t>Lewis, 1914</a:t>
                      </a:r>
                      <a:endParaRPr lang="en-US" sz="1000" dirty="0"/>
                    </a:p>
                  </a:txBody>
                  <a:tcPr>
                    <a:lnL w="12700" cap="flat" cmpd="sng" algn="ctr">
                      <a:solidFill>
                        <a:srgbClr val="009DD9"/>
                      </a:solidFill>
                      <a:prstDash val="solid"/>
                      <a:round/>
                      <a:headEnd type="none" w="med" len="med"/>
                      <a:tailEnd type="none" w="med" len="med"/>
                    </a:lnL>
                    <a:lnR w="19050" cap="flat" cmpd="sng" algn="ctr">
                      <a:solidFill>
                        <a:prstClr val="black"/>
                      </a:solidFill>
                      <a:prstDash val="solid"/>
                      <a:round/>
                      <a:headEnd type="none" w="med" len="med"/>
                      <a:tailEnd type="none" w="med" len="med"/>
                    </a:lnR>
                    <a:lnT w="12700" cap="flat" cmpd="sng" algn="ctr">
                      <a:solidFill>
                        <a:srgbClr val="009DD9"/>
                      </a:solidFill>
                      <a:prstDash val="solid"/>
                      <a:round/>
                      <a:headEnd type="none" w="med" len="med"/>
                      <a:tailEnd type="none" w="med" len="med"/>
                    </a:lnT>
                    <a:lnB w="19050" cap="flat" cmpd="sng" algn="ctr">
                      <a:solidFill>
                        <a:prstClr val="black"/>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smtClean="0"/>
                        <a:t>(R I + S III) – (S I + R III) &lt; 15</a:t>
                      </a:r>
                      <a:r>
                        <a:rPr lang="en-US" sz="1000" b="0" baseline="0" dirty="0" smtClean="0"/>
                        <a:t> mV</a:t>
                      </a:r>
                      <a:endParaRPr lang="en-US" sz="1000" b="0" dirty="0" smtClean="0"/>
                    </a:p>
                  </a:txBody>
                  <a:tcPr>
                    <a:lnL w="19050" cap="flat" cmpd="sng" algn="ctr">
                      <a:solidFill>
                        <a:prstClr val="black"/>
                      </a:solidFill>
                      <a:prstDash val="solid"/>
                      <a:round/>
                      <a:headEnd type="none" w="med" len="med"/>
                      <a:tailEnd type="none" w="med" len="med"/>
                    </a:lnL>
                    <a:lnR w="12700" cap="flat" cmpd="sng" algn="ctr">
                      <a:solidFill>
                        <a:srgbClr val="009DD9"/>
                      </a:solidFill>
                      <a:prstDash val="solid"/>
                      <a:round/>
                      <a:headEnd type="none" w="med" len="med"/>
                      <a:tailEnd type="none" w="med" len="med"/>
                    </a:lnR>
                    <a:lnT w="12700" cap="flat" cmpd="sng" algn="ctr">
                      <a:solidFill>
                        <a:srgbClr val="009DD9"/>
                      </a:solidFill>
                      <a:prstDash val="solid"/>
                      <a:round/>
                      <a:headEnd type="none" w="med" len="med"/>
                      <a:tailEnd type="none" w="med" len="med"/>
                    </a:lnT>
                    <a:lnB w="19050" cap="flat" cmpd="sng" algn="ctr">
                      <a:solidFill>
                        <a:prstClr val="black"/>
                      </a:solidFill>
                      <a:prstDash val="solid"/>
                      <a:round/>
                      <a:headEnd type="none" w="med" len="med"/>
                      <a:tailEnd type="none" w="med" len="med"/>
                    </a:lnB>
                  </a:tcPr>
                </a:tc>
              </a:tr>
              <a:tr h="17930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Myers, 1948</a:t>
                      </a:r>
                    </a:p>
                  </a:txBody>
                  <a:tcPr>
                    <a:lnL w="12700" cap="flat" cmpd="sng" algn="ctr">
                      <a:solidFill>
                        <a:srgbClr val="009DD9"/>
                      </a:solidFill>
                      <a:prstDash val="solid"/>
                      <a:round/>
                      <a:headEnd type="none" w="med" len="med"/>
                      <a:tailEnd type="none" w="med" len="med"/>
                    </a:lnL>
                    <a:lnR w="19050" cap="flat" cmpd="sng" algn="ctr">
                      <a:solidFill>
                        <a:prstClr val="black"/>
                      </a:solidFill>
                      <a:prstDash val="solid"/>
                      <a:round/>
                      <a:headEnd type="none" w="med" len="med"/>
                      <a:tailEnd type="none" w="med" len="med"/>
                    </a:lnR>
                    <a:lnT w="19050" cap="flat" cmpd="sng" algn="ctr">
                      <a:solidFill>
                        <a:prstClr val="black"/>
                      </a:solidFill>
                      <a:prstDash val="solid"/>
                      <a:round/>
                      <a:headEnd type="none" w="med" len="med"/>
                      <a:tailEnd type="none" w="med" len="med"/>
                    </a:lnT>
                    <a:lnB w="19050" cap="flat" cmpd="sng" algn="ctr">
                      <a:solidFill>
                        <a:prstClr val="black"/>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Tall R V</a:t>
                      </a:r>
                      <a:r>
                        <a:rPr lang="en-US" sz="1000" baseline="-25000" dirty="0" smtClean="0"/>
                        <a:t>1</a:t>
                      </a:r>
                      <a:r>
                        <a:rPr lang="en-US" sz="1000" baseline="0" dirty="0" smtClean="0"/>
                        <a:t> &gt; 6 mV</a:t>
                      </a:r>
                      <a:endParaRPr lang="en-US"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Increased R:S ratio</a:t>
                      </a:r>
                      <a:r>
                        <a:rPr lang="en-US" sz="1000" baseline="0" dirty="0" smtClean="0"/>
                        <a:t> V</a:t>
                      </a:r>
                      <a:r>
                        <a:rPr lang="en-US" sz="1000" baseline="-25000" dirty="0" smtClean="0"/>
                        <a:t>1</a:t>
                      </a:r>
                      <a:r>
                        <a:rPr lang="en-US" sz="1000" baseline="0" dirty="0" smtClean="0"/>
                        <a:t> &gt; 1.0</a:t>
                      </a:r>
                    </a:p>
                    <a:p>
                      <a:pPr algn="l"/>
                      <a:r>
                        <a:rPr lang="en-US" sz="1000" dirty="0" smtClean="0"/>
                        <a:t>Deep S V</a:t>
                      </a:r>
                      <a:r>
                        <a:rPr lang="en-US" sz="1000" baseline="-25000" dirty="0" smtClean="0"/>
                        <a:t>5</a:t>
                      </a:r>
                      <a:r>
                        <a:rPr lang="en-US" sz="1000" dirty="0" smtClean="0"/>
                        <a:t> &gt; 10 mV</a:t>
                      </a:r>
                    </a:p>
                    <a:p>
                      <a:pPr algn="l"/>
                      <a:r>
                        <a:rPr lang="en-US" sz="1000" dirty="0" smtClean="0"/>
                        <a:t>Deep S V</a:t>
                      </a:r>
                      <a:r>
                        <a:rPr lang="en-US" sz="1000" baseline="-25000" dirty="0" smtClean="0"/>
                        <a:t>6</a:t>
                      </a:r>
                      <a:r>
                        <a:rPr lang="en-US" sz="1000" dirty="0" smtClean="0"/>
                        <a:t> &gt; 3 mV</a:t>
                      </a:r>
                    </a:p>
                    <a:p>
                      <a:pPr algn="l"/>
                      <a:r>
                        <a:rPr lang="en-US" sz="1000" dirty="0" smtClean="0"/>
                        <a:t>Small</a:t>
                      </a:r>
                      <a:r>
                        <a:rPr lang="en-US" sz="1000" baseline="0" dirty="0" smtClean="0"/>
                        <a:t> S V</a:t>
                      </a:r>
                      <a:r>
                        <a:rPr lang="en-US" sz="1000" baseline="-25000" dirty="0" smtClean="0"/>
                        <a:t>1</a:t>
                      </a:r>
                      <a:r>
                        <a:rPr lang="en-US" sz="1000" baseline="0" dirty="0" smtClean="0"/>
                        <a:t> &lt; 2 mV</a:t>
                      </a:r>
                    </a:p>
                    <a:p>
                      <a:pPr algn="l"/>
                      <a:r>
                        <a:rPr lang="en-US" sz="1000" baseline="0" dirty="0" smtClean="0"/>
                        <a:t>Small R V</a:t>
                      </a:r>
                      <a:r>
                        <a:rPr lang="en-US" sz="1000" baseline="-25000" dirty="0" smtClean="0"/>
                        <a:t>5,6</a:t>
                      </a:r>
                      <a:r>
                        <a:rPr lang="en-US" sz="1000" baseline="0" dirty="0" smtClean="0"/>
                        <a:t> &lt; 3 mV</a:t>
                      </a:r>
                    </a:p>
                    <a:p>
                      <a:pPr algn="l"/>
                      <a:r>
                        <a:rPr lang="en-US" sz="1000" baseline="0" dirty="0" smtClean="0"/>
                        <a:t>Reduced R:S ratio V</a:t>
                      </a:r>
                      <a:r>
                        <a:rPr lang="en-US" sz="1000" baseline="-25000" dirty="0" smtClean="0"/>
                        <a:t>5</a:t>
                      </a:r>
                      <a:r>
                        <a:rPr lang="en-US" sz="1000" baseline="0" dirty="0" smtClean="0"/>
                        <a:t> &lt; 0.75</a:t>
                      </a:r>
                    </a:p>
                    <a:p>
                      <a:pPr algn="l"/>
                      <a:r>
                        <a:rPr lang="en-US" sz="1000" baseline="0" dirty="0" smtClean="0"/>
                        <a:t>Reduced R:S ratio V</a:t>
                      </a:r>
                      <a:r>
                        <a:rPr lang="en-US" sz="1000" baseline="-25000" dirty="0" smtClean="0"/>
                        <a:t>6</a:t>
                      </a:r>
                      <a:r>
                        <a:rPr lang="en-US" sz="1000" baseline="0" dirty="0" smtClean="0"/>
                        <a:t> &lt; 0.4</a:t>
                      </a:r>
                    </a:p>
                    <a:p>
                      <a:pPr algn="l"/>
                      <a:r>
                        <a:rPr lang="en-US" sz="1000" baseline="0" dirty="0" smtClean="0"/>
                        <a:t>R peak V</a:t>
                      </a:r>
                      <a:r>
                        <a:rPr lang="en-US" sz="1000" baseline="-25000" dirty="0" smtClean="0"/>
                        <a:t>1</a:t>
                      </a:r>
                      <a:r>
                        <a:rPr lang="en-US" sz="1000" baseline="0" dirty="0" smtClean="0"/>
                        <a:t> (QRS &gt; 0.12 sec) &gt; 0.035 sec</a:t>
                      </a:r>
                    </a:p>
                    <a:p>
                      <a:pPr algn="l"/>
                      <a:r>
                        <a:rPr lang="en-US" sz="1000" baseline="0" dirty="0" smtClean="0"/>
                        <a:t>Presence of QR V</a:t>
                      </a:r>
                      <a:r>
                        <a:rPr lang="en-US" sz="1000" baseline="-25000" dirty="0" smtClean="0"/>
                        <a:t>1</a:t>
                      </a:r>
                      <a:endParaRPr lang="en-US" sz="1000" baseline="-25000" dirty="0"/>
                    </a:p>
                  </a:txBody>
                  <a:tcPr>
                    <a:lnL w="19050" cap="flat" cmpd="sng" algn="ctr">
                      <a:solidFill>
                        <a:prstClr val="black"/>
                      </a:solidFill>
                      <a:prstDash val="solid"/>
                      <a:round/>
                      <a:headEnd type="none" w="med" len="med"/>
                      <a:tailEnd type="none" w="med" len="med"/>
                    </a:lnL>
                    <a:lnR w="12700" cap="flat" cmpd="sng" algn="ctr">
                      <a:solidFill>
                        <a:srgbClr val="009DD9"/>
                      </a:solidFill>
                      <a:prstDash val="solid"/>
                      <a:round/>
                      <a:headEnd type="none" w="med" len="med"/>
                      <a:tailEnd type="none" w="med" len="med"/>
                    </a:lnR>
                    <a:lnT w="19050" cap="flat" cmpd="sng" algn="ctr">
                      <a:solidFill>
                        <a:prstClr val="black"/>
                      </a:solidFill>
                      <a:prstDash val="solid"/>
                      <a:round/>
                      <a:headEnd type="none" w="med" len="med"/>
                      <a:tailEnd type="none" w="med" len="med"/>
                    </a:lnT>
                    <a:lnB w="19050" cap="flat" cmpd="sng" algn="ctr">
                      <a:solidFill>
                        <a:prstClr val="black"/>
                      </a:solidFill>
                      <a:prstDash val="solid"/>
                      <a:round/>
                      <a:headEnd type="none" w="med" len="med"/>
                      <a:tailEnd type="none" w="med" len="med"/>
                    </a:lnB>
                  </a:tcPr>
                </a:tc>
              </a:tr>
              <a:tr h="661599">
                <a:tc>
                  <a:txBody>
                    <a:bodyPr/>
                    <a:lstStyle/>
                    <a:p>
                      <a:r>
                        <a:rPr lang="en-US" sz="1000" b="1" dirty="0" err="1" smtClean="0"/>
                        <a:t>Sokolow</a:t>
                      </a:r>
                      <a:r>
                        <a:rPr lang="en-US" sz="1000" b="1" dirty="0" smtClean="0"/>
                        <a:t>, 1949</a:t>
                      </a:r>
                      <a:endParaRPr lang="en-US" sz="1000" b="1" dirty="0"/>
                    </a:p>
                  </a:txBody>
                  <a:tcPr>
                    <a:lnL w="12700" cap="flat" cmpd="sng" algn="ctr">
                      <a:solidFill>
                        <a:srgbClr val="009DD9"/>
                      </a:solidFill>
                      <a:prstDash val="solid"/>
                      <a:round/>
                      <a:headEnd type="none" w="med" len="med"/>
                      <a:tailEnd type="none" w="med" len="med"/>
                    </a:lnL>
                    <a:lnR w="19050" cap="flat" cmpd="sng" algn="ctr">
                      <a:solidFill>
                        <a:prstClr val="black"/>
                      </a:solidFill>
                      <a:prstDash val="solid"/>
                      <a:round/>
                      <a:headEnd type="none" w="med" len="med"/>
                      <a:tailEnd type="none" w="med" len="med"/>
                    </a:lnR>
                    <a:lnT w="19050" cap="flat" cmpd="sng" algn="ctr">
                      <a:solidFill>
                        <a:prstClr val="black"/>
                      </a:solidFill>
                      <a:prstDash val="solid"/>
                      <a:round/>
                      <a:headEnd type="none" w="med" len="med"/>
                      <a:tailEnd type="none" w="med" len="med"/>
                    </a:lnT>
                    <a:lnB w="19050" cap="flat" cmpd="sng" algn="ctr">
                      <a:solidFill>
                        <a:prstClr val="black"/>
                      </a:solidFill>
                      <a:prstDash val="solid"/>
                      <a:round/>
                      <a:headEnd type="none" w="med" len="med"/>
                      <a:tailEnd type="none" w="med" len="med"/>
                    </a:lnB>
                  </a:tcPr>
                </a:tc>
                <a:tc>
                  <a:txBody>
                    <a:bodyPr/>
                    <a:lstStyle/>
                    <a:p>
                      <a:pPr algn="l"/>
                      <a:r>
                        <a:rPr lang="en-US" sz="1000" dirty="0" smtClean="0"/>
                        <a:t>Tall R </a:t>
                      </a:r>
                      <a:r>
                        <a:rPr lang="en-US" sz="1000" dirty="0" err="1" smtClean="0"/>
                        <a:t>aVR</a:t>
                      </a:r>
                      <a:r>
                        <a:rPr lang="en-US" sz="1000" dirty="0" smtClean="0"/>
                        <a:t> &gt; 4</a:t>
                      </a:r>
                      <a:r>
                        <a:rPr lang="en-US" sz="1000" baseline="0" dirty="0" smtClean="0"/>
                        <a:t> mV</a:t>
                      </a:r>
                    </a:p>
                    <a:p>
                      <a:pPr algn="l"/>
                      <a:r>
                        <a:rPr lang="en-US" sz="1000" baseline="0" dirty="0" smtClean="0"/>
                        <a:t>Reduced R:S V</a:t>
                      </a:r>
                      <a:r>
                        <a:rPr lang="en-US" sz="1000" baseline="-25000" dirty="0" smtClean="0"/>
                        <a:t>5</a:t>
                      </a:r>
                      <a:r>
                        <a:rPr lang="en-US" sz="1000" baseline="0" dirty="0" smtClean="0"/>
                        <a:t> to R:S V</a:t>
                      </a:r>
                      <a:r>
                        <a:rPr lang="en-US" sz="1000" baseline="-25000" dirty="0" smtClean="0"/>
                        <a:t>1</a:t>
                      </a:r>
                      <a:r>
                        <a:rPr lang="en-US" sz="1000" baseline="0" dirty="0" smtClean="0"/>
                        <a:t> &lt; 0.04</a:t>
                      </a:r>
                    </a:p>
                    <a:p>
                      <a:pPr algn="l"/>
                      <a:r>
                        <a:rPr lang="en-US" sz="1000" baseline="0" dirty="0" smtClean="0"/>
                        <a:t>R V</a:t>
                      </a:r>
                      <a:r>
                        <a:rPr lang="en-US" sz="1000" baseline="-25000" dirty="0" smtClean="0"/>
                        <a:t>1</a:t>
                      </a:r>
                      <a:r>
                        <a:rPr lang="en-US" sz="1000" baseline="0" dirty="0" smtClean="0"/>
                        <a:t> + S V</a:t>
                      </a:r>
                      <a:r>
                        <a:rPr lang="en-US" sz="1000" baseline="-25000" dirty="0" smtClean="0"/>
                        <a:t>5,6</a:t>
                      </a:r>
                      <a:r>
                        <a:rPr lang="en-US" sz="1000" baseline="0" dirty="0" smtClean="0"/>
                        <a:t> &gt; 10 mV</a:t>
                      </a:r>
                    </a:p>
                  </a:txBody>
                  <a:tcPr>
                    <a:lnL w="19050" cap="flat" cmpd="sng" algn="ctr">
                      <a:solidFill>
                        <a:prstClr val="black"/>
                      </a:solidFill>
                      <a:prstDash val="solid"/>
                      <a:round/>
                      <a:headEnd type="none" w="med" len="med"/>
                      <a:tailEnd type="none" w="med" len="med"/>
                    </a:lnL>
                    <a:lnR w="12700" cap="flat" cmpd="sng" algn="ctr">
                      <a:solidFill>
                        <a:srgbClr val="009DD9"/>
                      </a:solidFill>
                      <a:prstDash val="solid"/>
                      <a:round/>
                      <a:headEnd type="none" w="med" len="med"/>
                      <a:tailEnd type="none" w="med" len="med"/>
                    </a:lnR>
                    <a:lnT w="19050" cap="flat" cmpd="sng" algn="ctr">
                      <a:solidFill>
                        <a:prstClr val="black"/>
                      </a:solidFill>
                      <a:prstDash val="solid"/>
                      <a:round/>
                      <a:headEnd type="none" w="med" len="med"/>
                      <a:tailEnd type="none" w="med" len="med"/>
                    </a:lnT>
                    <a:lnB w="19050" cap="flat" cmpd="sng" algn="ctr">
                      <a:solidFill>
                        <a:prstClr val="black"/>
                      </a:solidFill>
                      <a:prstDash val="solid"/>
                      <a:round/>
                      <a:headEnd type="none" w="med" len="med"/>
                      <a:tailEnd type="none" w="med" len="med"/>
                    </a:lnB>
                  </a:tcPr>
                </a:tc>
              </a:tr>
              <a:tr h="436965">
                <a:tc>
                  <a:txBody>
                    <a:bodyPr/>
                    <a:lstStyle/>
                    <a:p>
                      <a:r>
                        <a:rPr lang="en-US" sz="1000" b="1" dirty="0" smtClean="0"/>
                        <a:t>Butler, 1986</a:t>
                      </a:r>
                      <a:endParaRPr lang="en-US" sz="1000" b="1" dirty="0"/>
                    </a:p>
                  </a:txBody>
                  <a:tcPr>
                    <a:lnL w="12700" cap="flat" cmpd="sng" algn="ctr">
                      <a:solidFill>
                        <a:srgbClr val="009DD9"/>
                      </a:solidFill>
                      <a:prstDash val="solid"/>
                      <a:round/>
                      <a:headEnd type="none" w="med" len="med"/>
                      <a:tailEnd type="none" w="med" len="med"/>
                    </a:lnL>
                    <a:lnR w="19050" cap="flat" cmpd="sng" algn="ctr">
                      <a:solidFill>
                        <a:prstClr val="black"/>
                      </a:solidFill>
                      <a:prstDash val="solid"/>
                      <a:round/>
                      <a:headEnd type="none" w="med" len="med"/>
                      <a:tailEnd type="none" w="med" len="med"/>
                    </a:lnR>
                    <a:lnT w="19050" cap="flat" cmpd="sng" algn="ctr">
                      <a:solidFill>
                        <a:prstClr val="black"/>
                      </a:solidFill>
                      <a:prstDash val="solid"/>
                      <a:round/>
                      <a:headEnd type="none" w="med" len="med"/>
                      <a:tailEnd type="none" w="med" len="med"/>
                    </a:lnT>
                    <a:lnB w="12700" cap="flat" cmpd="sng" algn="ctr">
                      <a:solidFill>
                        <a:srgbClr val="009DD9"/>
                      </a:solidFill>
                      <a:prstDash val="solid"/>
                      <a:round/>
                      <a:headEnd type="none" w="med" len="med"/>
                      <a:tailEnd type="none" w="med" len="med"/>
                    </a:lnB>
                  </a:tcPr>
                </a:tc>
                <a:tc>
                  <a:txBody>
                    <a:bodyPr/>
                    <a:lstStyle/>
                    <a:p>
                      <a:pPr algn="l"/>
                      <a:r>
                        <a:rPr lang="en-US" sz="1000" dirty="0" smtClean="0"/>
                        <a:t>Max R V</a:t>
                      </a:r>
                      <a:r>
                        <a:rPr lang="en-US" sz="1000" baseline="-25000" dirty="0" smtClean="0"/>
                        <a:t>1,2</a:t>
                      </a:r>
                      <a:r>
                        <a:rPr lang="en-US" sz="1000" dirty="0" smtClean="0"/>
                        <a:t> + max S I, </a:t>
                      </a:r>
                      <a:r>
                        <a:rPr lang="en-US" sz="1000" dirty="0" err="1" smtClean="0"/>
                        <a:t>aVL</a:t>
                      </a:r>
                      <a:r>
                        <a:rPr lang="en-US" sz="1000" dirty="0" smtClean="0"/>
                        <a:t> – S V</a:t>
                      </a:r>
                      <a:r>
                        <a:rPr lang="en-US" sz="1000" baseline="-25000" dirty="0" smtClean="0"/>
                        <a:t>1</a:t>
                      </a:r>
                      <a:r>
                        <a:rPr lang="en-US" sz="1000" dirty="0" smtClean="0"/>
                        <a:t> &gt; 6 mV</a:t>
                      </a:r>
                      <a:endParaRPr lang="en-US" sz="1000" dirty="0"/>
                    </a:p>
                  </a:txBody>
                  <a:tcPr>
                    <a:lnL w="19050" cap="flat" cmpd="sng" algn="ctr">
                      <a:solidFill>
                        <a:prstClr val="black"/>
                      </a:solidFill>
                      <a:prstDash val="solid"/>
                      <a:round/>
                      <a:headEnd type="none" w="med" len="med"/>
                      <a:tailEnd type="none" w="med" len="med"/>
                    </a:lnL>
                    <a:lnR w="12700" cap="flat" cmpd="sng" algn="ctr">
                      <a:solidFill>
                        <a:srgbClr val="009DD9"/>
                      </a:solidFill>
                      <a:prstDash val="solid"/>
                      <a:round/>
                      <a:headEnd type="none" w="med" len="med"/>
                      <a:tailEnd type="none" w="med" len="med"/>
                    </a:lnR>
                    <a:lnT w="19050" cap="flat" cmpd="sng" algn="ctr">
                      <a:solidFill>
                        <a:prstClr val="black"/>
                      </a:solidFill>
                      <a:prstDash val="solid"/>
                      <a:round/>
                      <a:headEnd type="none" w="med" len="med"/>
                      <a:tailEnd type="none" w="med" len="med"/>
                    </a:lnT>
                    <a:lnB w="12700" cap="flat" cmpd="sng" algn="ctr">
                      <a:solidFill>
                        <a:srgbClr val="009DD9"/>
                      </a:solidFill>
                      <a:prstDash val="solid"/>
                      <a:round/>
                      <a:headEnd type="none" w="med" len="med"/>
                      <a:tailEnd type="none" w="med" len="med"/>
                    </a:lnB>
                  </a:tcPr>
                </a:tc>
              </a:tr>
            </a:tbl>
          </a:graphicData>
        </a:graphic>
      </p:graphicFrame>
      <p:pic>
        <p:nvPicPr>
          <p:cNvPr id="5" name="Picture 4" descr="Screen Shot 2013-09-05 at 9.35.47 PM.png"/>
          <p:cNvPicPr>
            <a:picLocks noChangeAspect="1"/>
          </p:cNvPicPr>
          <p:nvPr/>
        </p:nvPicPr>
        <p:blipFill>
          <a:blip r:embed="rId3"/>
          <a:stretch>
            <a:fillRect/>
          </a:stretch>
        </p:blipFill>
        <p:spPr>
          <a:xfrm>
            <a:off x="0" y="0"/>
            <a:ext cx="1866900" cy="1092200"/>
          </a:xfrm>
          <a:prstGeom prst="rect">
            <a:avLst/>
          </a:prstGeom>
        </p:spPr>
      </p:pic>
    </p:spTree>
    <p:extLst>
      <p:ext uri="{BB962C8B-B14F-4D97-AF65-F5344CB8AC3E}">
        <p14:creationId xmlns:p14="http://schemas.microsoft.com/office/powerpoint/2010/main" val="26536741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Basis of AHA Criteria</a:t>
            </a:r>
            <a:endParaRPr lang="en-US" dirty="0"/>
          </a:p>
        </p:txBody>
      </p:sp>
      <p:sp>
        <p:nvSpPr>
          <p:cNvPr id="3" name="Content Placeholder 2"/>
          <p:cNvSpPr>
            <a:spLocks noGrp="1"/>
          </p:cNvSpPr>
          <p:nvPr>
            <p:ph idx="1"/>
          </p:nvPr>
        </p:nvSpPr>
        <p:spPr>
          <a:xfrm>
            <a:off x="457200" y="2202748"/>
            <a:ext cx="8229600" cy="3670300"/>
          </a:xfrm>
        </p:spPr>
        <p:txBody>
          <a:bodyPr>
            <a:normAutofit lnSpcReduction="10000"/>
          </a:bodyPr>
          <a:lstStyle/>
          <a:p>
            <a:pPr>
              <a:spcBef>
                <a:spcPts val="5424"/>
              </a:spcBef>
            </a:pPr>
            <a:r>
              <a:rPr lang="en-US" dirty="0" smtClean="0"/>
              <a:t>Cadaveric dissection of selected </a:t>
            </a:r>
            <a:r>
              <a:rPr lang="en-US" dirty="0"/>
              <a:t>patients without a uniform approach</a:t>
            </a:r>
            <a:endParaRPr lang="en-US" dirty="0" smtClean="0"/>
          </a:p>
          <a:p>
            <a:pPr>
              <a:spcBef>
                <a:spcPts val="5424"/>
              </a:spcBef>
            </a:pPr>
            <a:r>
              <a:rPr lang="en-US" dirty="0" smtClean="0"/>
              <a:t>Antiquated, small studies</a:t>
            </a:r>
          </a:p>
          <a:p>
            <a:pPr>
              <a:spcBef>
                <a:spcPts val="5424"/>
              </a:spcBef>
            </a:pPr>
            <a:r>
              <a:rPr lang="en-US" dirty="0" smtClean="0"/>
              <a:t>Attempted to find ECG correlates of RV pathology in patients with previously-diagnosed, clinically advanced cardiopulmonary disease</a:t>
            </a:r>
          </a:p>
          <a:p>
            <a:endParaRPr lang="en-US" dirty="0"/>
          </a:p>
        </p:txBody>
      </p:sp>
      <p:sp>
        <p:nvSpPr>
          <p:cNvPr id="4" name="TextBox 3"/>
          <p:cNvSpPr txBox="1"/>
          <p:nvPr/>
        </p:nvSpPr>
        <p:spPr>
          <a:xfrm>
            <a:off x="6959122" y="6008888"/>
            <a:ext cx="3081920" cy="830997"/>
          </a:xfrm>
          <a:prstGeom prst="rect">
            <a:avLst/>
          </a:prstGeom>
          <a:noFill/>
        </p:spPr>
        <p:txBody>
          <a:bodyPr wrap="square" rtlCol="0">
            <a:spAutoFit/>
          </a:bodyPr>
          <a:lstStyle/>
          <a:p>
            <a:r>
              <a:rPr lang="en-US" sz="1200" dirty="0" smtClean="0"/>
              <a:t>Murphy ML. Chest 1974.</a:t>
            </a:r>
          </a:p>
          <a:p>
            <a:r>
              <a:rPr lang="en-US" sz="1200" dirty="0" smtClean="0"/>
              <a:t>Murphy ML. Am J </a:t>
            </a:r>
            <a:r>
              <a:rPr lang="en-US" sz="1200" dirty="0" err="1" smtClean="0"/>
              <a:t>Cardiol</a:t>
            </a:r>
            <a:r>
              <a:rPr lang="en-US" sz="1200" dirty="0" smtClean="0"/>
              <a:t> 1984.</a:t>
            </a:r>
          </a:p>
          <a:p>
            <a:r>
              <a:rPr lang="en-US" sz="1200" dirty="0" smtClean="0"/>
              <a:t>Murphy ML. Am J </a:t>
            </a:r>
            <a:r>
              <a:rPr lang="en-US" sz="1200" dirty="0" err="1" smtClean="0"/>
              <a:t>Cardiol</a:t>
            </a:r>
            <a:r>
              <a:rPr lang="en-US" sz="1200" dirty="0" smtClean="0"/>
              <a:t> 1983.</a:t>
            </a:r>
          </a:p>
          <a:p>
            <a:r>
              <a:rPr lang="en-US" sz="1200" dirty="0" smtClean="0"/>
              <a:t>Butler PM. Am J </a:t>
            </a:r>
            <a:r>
              <a:rPr lang="en-US" sz="1200" dirty="0" err="1" smtClean="0"/>
              <a:t>Cardiol</a:t>
            </a:r>
            <a:r>
              <a:rPr lang="en-US" sz="1200" dirty="0" smtClean="0"/>
              <a:t> 1986.</a:t>
            </a:r>
          </a:p>
        </p:txBody>
      </p:sp>
      <p:sp>
        <p:nvSpPr>
          <p:cNvPr id="5" name="TextBox 4"/>
          <p:cNvSpPr txBox="1"/>
          <p:nvPr/>
        </p:nvSpPr>
        <p:spPr>
          <a:xfrm>
            <a:off x="4902333" y="5807609"/>
            <a:ext cx="2938483" cy="1015663"/>
          </a:xfrm>
          <a:prstGeom prst="rect">
            <a:avLst/>
          </a:prstGeom>
          <a:noFill/>
        </p:spPr>
        <p:txBody>
          <a:bodyPr wrap="square" rtlCol="0">
            <a:spAutoFit/>
          </a:bodyPr>
          <a:lstStyle/>
          <a:p>
            <a:r>
              <a:rPr lang="en-US" sz="1200" dirty="0" smtClean="0"/>
              <a:t>Lewis T. Heart 1914.</a:t>
            </a:r>
          </a:p>
          <a:p>
            <a:r>
              <a:rPr lang="en-US" sz="1200" dirty="0" smtClean="0"/>
              <a:t>Myers GB. Am Heart J 1947.</a:t>
            </a:r>
          </a:p>
          <a:p>
            <a:r>
              <a:rPr lang="en-US" sz="1200" dirty="0" smtClean="0"/>
              <a:t>Myers GB. Am Heart J 1948.</a:t>
            </a:r>
          </a:p>
          <a:p>
            <a:r>
              <a:rPr lang="en-US" sz="1200" dirty="0" err="1" smtClean="0"/>
              <a:t>Sokolow</a:t>
            </a:r>
            <a:r>
              <a:rPr lang="en-US" sz="1200" dirty="0" smtClean="0"/>
              <a:t> M. Am Heart J 1949.</a:t>
            </a:r>
          </a:p>
          <a:p>
            <a:r>
              <a:rPr lang="en-US" sz="1200" dirty="0" smtClean="0"/>
              <a:t>Roman GT. Am J </a:t>
            </a:r>
            <a:r>
              <a:rPr lang="en-US" sz="1200" dirty="0" err="1" smtClean="0"/>
              <a:t>Cardiol</a:t>
            </a:r>
            <a:r>
              <a:rPr lang="en-US" sz="1200" dirty="0" smtClean="0"/>
              <a:t> 1961.</a:t>
            </a:r>
          </a:p>
        </p:txBody>
      </p:sp>
      <p:pic>
        <p:nvPicPr>
          <p:cNvPr id="6" name="Picture 5" descr="Screen Shot 2013-09-05 at 9.35.47 PM.png"/>
          <p:cNvPicPr>
            <a:picLocks noChangeAspect="1"/>
          </p:cNvPicPr>
          <p:nvPr/>
        </p:nvPicPr>
        <p:blipFill>
          <a:blip r:embed="rId3"/>
          <a:stretch>
            <a:fillRect/>
          </a:stretch>
        </p:blipFill>
        <p:spPr>
          <a:xfrm>
            <a:off x="0" y="0"/>
            <a:ext cx="1866900" cy="10922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 Statement</a:t>
            </a:r>
            <a:endParaRPr lang="en-US" dirty="0"/>
          </a:p>
        </p:txBody>
      </p:sp>
      <p:sp>
        <p:nvSpPr>
          <p:cNvPr id="3" name="Content Placeholder 2"/>
          <p:cNvSpPr>
            <a:spLocks noGrp="1"/>
          </p:cNvSpPr>
          <p:nvPr>
            <p:ph idx="1"/>
          </p:nvPr>
        </p:nvSpPr>
        <p:spPr/>
        <p:txBody>
          <a:bodyPr>
            <a:normAutofit/>
          </a:bodyPr>
          <a:lstStyle/>
          <a:p>
            <a:pPr>
              <a:spcBef>
                <a:spcPts val="2424"/>
              </a:spcBef>
            </a:pPr>
            <a:r>
              <a:rPr lang="en-US" dirty="0" smtClean="0"/>
              <a:t>The ability of the ECG to detect RVH may be low, but is not known.</a:t>
            </a:r>
          </a:p>
          <a:p>
            <a:pPr>
              <a:spcBef>
                <a:spcPts val="2424"/>
              </a:spcBef>
            </a:pPr>
            <a:r>
              <a:rPr lang="en-US" dirty="0" smtClean="0"/>
              <a:t>Ancillary clinical information is vital.</a:t>
            </a:r>
          </a:p>
          <a:p>
            <a:pPr>
              <a:spcBef>
                <a:spcPts val="2424"/>
              </a:spcBef>
            </a:pPr>
            <a:r>
              <a:rPr lang="en-US" dirty="0" smtClean="0"/>
              <a:t>No set of criteria can be recommended for use exclusive of other validated criteria.</a:t>
            </a:r>
          </a:p>
          <a:p>
            <a:pPr>
              <a:spcBef>
                <a:spcPts val="2424"/>
              </a:spcBef>
            </a:pPr>
            <a:r>
              <a:rPr lang="en-US" dirty="0" smtClean="0"/>
              <a:t>The effect of using larger numbers of criteria on sensitivity and specificity should be further studied.</a:t>
            </a:r>
          </a:p>
        </p:txBody>
      </p:sp>
      <p:sp>
        <p:nvSpPr>
          <p:cNvPr id="4" name="TextBox 3"/>
          <p:cNvSpPr txBox="1"/>
          <p:nvPr/>
        </p:nvSpPr>
        <p:spPr>
          <a:xfrm>
            <a:off x="6535717" y="6536035"/>
            <a:ext cx="2798783" cy="461665"/>
          </a:xfrm>
          <a:prstGeom prst="rect">
            <a:avLst/>
          </a:prstGeom>
          <a:noFill/>
        </p:spPr>
        <p:txBody>
          <a:bodyPr wrap="square" rtlCol="0">
            <a:spAutoFit/>
          </a:bodyPr>
          <a:lstStyle/>
          <a:p>
            <a:r>
              <a:rPr lang="en-US" sz="1200" dirty="0" smtClean="0"/>
              <a:t>Hancock EW, et al. Circulation 2009.</a:t>
            </a:r>
          </a:p>
          <a:p>
            <a:endParaRPr lang="en-US" sz="1200" dirty="0"/>
          </a:p>
        </p:txBody>
      </p:sp>
      <p:pic>
        <p:nvPicPr>
          <p:cNvPr id="5" name="Picture 4" descr="Screen Shot 2013-09-05 at 9.35.47 PM.png"/>
          <p:cNvPicPr>
            <a:picLocks noChangeAspect="1"/>
          </p:cNvPicPr>
          <p:nvPr/>
        </p:nvPicPr>
        <p:blipFill>
          <a:blip r:embed="rId3"/>
          <a:stretch>
            <a:fillRect/>
          </a:stretch>
        </p:blipFill>
        <p:spPr>
          <a:xfrm>
            <a:off x="0" y="14768"/>
            <a:ext cx="1866900" cy="10922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Question</a:t>
            </a:r>
            <a:endParaRPr lang="en-US" dirty="0"/>
          </a:p>
        </p:txBody>
      </p:sp>
      <p:sp>
        <p:nvSpPr>
          <p:cNvPr id="3" name="Content Placeholder 2"/>
          <p:cNvSpPr>
            <a:spLocks noGrp="1"/>
          </p:cNvSpPr>
          <p:nvPr>
            <p:ph idx="1"/>
          </p:nvPr>
        </p:nvSpPr>
        <p:spPr/>
        <p:txBody>
          <a:bodyPr>
            <a:normAutofit/>
          </a:bodyPr>
          <a:lstStyle/>
          <a:p>
            <a:r>
              <a:rPr lang="en-US" sz="3200" dirty="0" smtClean="0"/>
              <a:t>What is the predictive performance of ECG criteria for RVH in a large, population-based, multi-ethnic sample of adults in the community?</a:t>
            </a:r>
          </a:p>
        </p:txBody>
      </p:sp>
      <p:pic>
        <p:nvPicPr>
          <p:cNvPr id="4" name="Picture 3" descr="Screen Shot 2013-09-05 at 9.35.47 PM.png"/>
          <p:cNvPicPr>
            <a:picLocks noChangeAspect="1"/>
          </p:cNvPicPr>
          <p:nvPr/>
        </p:nvPicPr>
        <p:blipFill>
          <a:blip r:embed="rId2"/>
          <a:stretch>
            <a:fillRect/>
          </a:stretch>
        </p:blipFill>
        <p:spPr>
          <a:xfrm>
            <a:off x="0" y="0"/>
            <a:ext cx="1866900" cy="10922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noAutofit/>
          </a:bodyPr>
          <a:lstStyle/>
          <a:p>
            <a:r>
              <a:rPr lang="en-US" dirty="0" smtClean="0"/>
              <a:t>MESA</a:t>
            </a:r>
          </a:p>
          <a:p>
            <a:pPr lvl="1"/>
            <a:r>
              <a:rPr lang="en-US" sz="2000" dirty="0" smtClean="0"/>
              <a:t>Prospective cohort study in a multi-ethnic population</a:t>
            </a:r>
          </a:p>
          <a:p>
            <a:pPr lvl="1"/>
            <a:r>
              <a:rPr lang="en-US" sz="2000" dirty="0" smtClean="0"/>
              <a:t>6,814 subjects; 45 </a:t>
            </a:r>
            <a:r>
              <a:rPr lang="en-US" sz="2000" dirty="0"/>
              <a:t>-</a:t>
            </a:r>
            <a:r>
              <a:rPr lang="en-US" sz="2000" dirty="0" smtClean="0"/>
              <a:t> 84 years; 6 cities</a:t>
            </a:r>
          </a:p>
          <a:p>
            <a:pPr lvl="1"/>
            <a:r>
              <a:rPr lang="en-US" sz="2000" dirty="0" smtClean="0"/>
              <a:t>Exclusions: clinical CV disease, obesity, pregnancy</a:t>
            </a:r>
          </a:p>
          <a:p>
            <a:pPr lvl="1"/>
            <a:r>
              <a:rPr lang="en-US" sz="2000" dirty="0" smtClean="0"/>
              <a:t>5,098 (75%) had </a:t>
            </a:r>
            <a:r>
              <a:rPr lang="en-US" sz="2000" dirty="0" err="1" smtClean="0"/>
              <a:t>cMRIs</a:t>
            </a:r>
            <a:r>
              <a:rPr lang="en-US" sz="2000" dirty="0" smtClean="0"/>
              <a:t>; 5,004 (73%) were interpretable for the LV</a:t>
            </a:r>
          </a:p>
          <a:p>
            <a:pPr lvl="1"/>
            <a:r>
              <a:rPr lang="en-US" sz="2000" dirty="0" smtClean="0"/>
              <a:t>4,204 </a:t>
            </a:r>
            <a:r>
              <a:rPr lang="en-US" sz="2000" dirty="0"/>
              <a:t>(62%) </a:t>
            </a:r>
            <a:r>
              <a:rPr lang="en-US" sz="2000" dirty="0" err="1"/>
              <a:t>cMRIs</a:t>
            </a:r>
            <a:r>
              <a:rPr lang="en-US" sz="2000" dirty="0"/>
              <a:t> were interpreted for the RV</a:t>
            </a:r>
          </a:p>
          <a:p>
            <a:pPr lvl="1"/>
            <a:endParaRPr lang="en-US" sz="2000" dirty="0" smtClean="0"/>
          </a:p>
          <a:p>
            <a:r>
              <a:rPr lang="en-US" sz="2000" dirty="0" smtClean="0"/>
              <a:t>Study Sample</a:t>
            </a:r>
          </a:p>
          <a:p>
            <a:pPr lvl="1"/>
            <a:r>
              <a:rPr lang="en-US" sz="2000" dirty="0" smtClean="0"/>
              <a:t>Inclusion criteria: </a:t>
            </a:r>
            <a:r>
              <a:rPr lang="en-US" sz="2000" dirty="0" err="1" smtClean="0"/>
              <a:t>cMRI</a:t>
            </a:r>
            <a:r>
              <a:rPr lang="en-US" sz="2000" dirty="0" smtClean="0"/>
              <a:t> and ECG available</a:t>
            </a:r>
          </a:p>
          <a:p>
            <a:pPr lvl="1"/>
            <a:r>
              <a:rPr lang="en-US" sz="2000" dirty="0" smtClean="0"/>
              <a:t>Exclusion criteria: IVCD, LBBB, WPW, high-grade AV block, poor quality ECG</a:t>
            </a:r>
          </a:p>
        </p:txBody>
      </p:sp>
      <p:pic>
        <p:nvPicPr>
          <p:cNvPr id="4" name="Picture 3" descr="Screen Shot 2013-09-05 at 9.35.47 PM.png"/>
          <p:cNvPicPr>
            <a:picLocks noChangeAspect="1"/>
          </p:cNvPicPr>
          <p:nvPr/>
        </p:nvPicPr>
        <p:blipFill>
          <a:blip r:embed="rId3"/>
          <a:stretch>
            <a:fillRect/>
          </a:stretch>
        </p:blipFill>
        <p:spPr>
          <a:xfrm>
            <a:off x="0" y="0"/>
            <a:ext cx="1866900" cy="10922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Flow.thmx</Template>
  <TotalTime>1426</TotalTime>
  <Words>4493</Words>
  <Application>Microsoft Office PowerPoint</Application>
  <PresentationFormat>On-screen Show (4:3)</PresentationFormat>
  <Paragraphs>699</Paragraphs>
  <Slides>32</Slides>
  <Notes>24</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Flow</vt:lpstr>
      <vt:lpstr>Validity of the Surface Electrocardiogram Criteria for Right Ventricular Hypertrophy </vt:lpstr>
      <vt:lpstr>Background</vt:lpstr>
      <vt:lpstr>Outcomes in RVH</vt:lpstr>
      <vt:lpstr>AHA Recommended ECG Criteria for RVH</vt:lpstr>
      <vt:lpstr>PowerPoint Presentation</vt:lpstr>
      <vt:lpstr>Basis of AHA Criteria</vt:lpstr>
      <vt:lpstr>Recommendation Statement</vt:lpstr>
      <vt:lpstr>Study Question</vt:lpstr>
      <vt:lpstr>Methods</vt:lpstr>
      <vt:lpstr>Cardiac MRI</vt:lpstr>
      <vt:lpstr>Electrocardiograms</vt:lpstr>
      <vt:lpstr>Statistical Analysis</vt:lpstr>
      <vt:lpstr>PowerPoint Presentation</vt:lpstr>
      <vt:lpstr>Characteristics of Study Sample</vt:lpstr>
      <vt:lpstr>Characteristics of Study Subjects with and without RVH</vt:lpstr>
      <vt:lpstr>PowerPoint Presentation</vt:lpstr>
      <vt:lpstr>RVH in MESA</vt:lpstr>
      <vt:lpstr>RESULTS</vt:lpstr>
      <vt:lpstr>RESULTS</vt:lpstr>
      <vt:lpstr>PowerPoint Presentation</vt:lpstr>
      <vt:lpstr>Summary</vt:lpstr>
      <vt:lpstr>Limitations</vt:lpstr>
      <vt:lpstr>Conclusions</vt:lpstr>
      <vt:lpstr>Thank You</vt:lpstr>
      <vt:lpstr>PowerPoint Presentation</vt:lpstr>
      <vt:lpstr>Future Directions</vt:lpstr>
      <vt:lpstr>Myers, 1948 </vt:lpstr>
      <vt:lpstr>Lewis, 1914</vt:lpstr>
      <vt:lpstr>Butler, 1986</vt:lpstr>
      <vt:lpstr>Other Studies using cMRI</vt:lpstr>
      <vt:lpstr>Filling a Gap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Sanja Whitman</dc:creator>
  <cp:lastModifiedBy>Glenn Whitman</cp:lastModifiedBy>
  <cp:revision>47</cp:revision>
  <dcterms:created xsi:type="dcterms:W3CDTF">2013-10-02T03:13:23Z</dcterms:created>
  <dcterms:modified xsi:type="dcterms:W3CDTF">2013-10-03T02:35:48Z</dcterms:modified>
</cp:coreProperties>
</file>