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28"/>
  </p:notesMasterIdLst>
  <p:sldIdLst>
    <p:sldId id="258" r:id="rId2"/>
    <p:sldId id="259" r:id="rId3"/>
    <p:sldId id="293" r:id="rId4"/>
    <p:sldId id="261" r:id="rId5"/>
    <p:sldId id="263" r:id="rId6"/>
    <p:sldId id="292" r:id="rId7"/>
    <p:sldId id="265" r:id="rId8"/>
    <p:sldId id="266" r:id="rId9"/>
    <p:sldId id="267" r:id="rId10"/>
    <p:sldId id="294" r:id="rId11"/>
    <p:sldId id="268" r:id="rId12"/>
    <p:sldId id="269" r:id="rId13"/>
    <p:sldId id="270" r:id="rId14"/>
    <p:sldId id="271" r:id="rId15"/>
    <p:sldId id="272" r:id="rId16"/>
    <p:sldId id="273" r:id="rId17"/>
    <p:sldId id="297" r:id="rId18"/>
    <p:sldId id="276" r:id="rId19"/>
    <p:sldId id="277" r:id="rId20"/>
    <p:sldId id="278" r:id="rId21"/>
    <p:sldId id="295" r:id="rId22"/>
    <p:sldId id="279" r:id="rId23"/>
    <p:sldId id="280" r:id="rId24"/>
    <p:sldId id="284" r:id="rId25"/>
    <p:sldId id="285" r:id="rId26"/>
    <p:sldId id="28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66" autoAdjust="0"/>
  </p:normalViewPr>
  <p:slideViewPr>
    <p:cSldViewPr snapToGrid="0" snapToObjects="1">
      <p:cViewPr varScale="1">
        <p:scale>
          <a:sx n="91" d="100"/>
          <a:sy n="91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B74D3-B691-6643-86C4-5E920F75D797}" type="datetimeFigureOut">
              <a:rPr lang="en-US" smtClean="0"/>
              <a:t>3/8/11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D6B3-5BA4-D145-AB09-E0DE4B0F1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5AE3C0-2AE7-6E43-B1A6-D16F2996A843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involving altered autonomic function, changes in cardiac structure / electrical function, possibly atherosclerosis</a:t>
            </a:r>
            <a:endParaRPr lang="en-US" dirty="0" smtClean="0"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D6B3-5BA4-D145-AB09-E0DE4B0F1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Desai – 45000 general medical patients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palo</a:t>
            </a:r>
            <a:r>
              <a:rPr lang="en-US" baseline="0" dirty="0" smtClean="0"/>
              <a:t> alto VA</a:t>
            </a:r>
          </a:p>
          <a:p>
            <a:r>
              <a:rPr lang="en-US" baseline="0" dirty="0" smtClean="0"/>
              <a:t>Dekker – 28 year follow up of 3000 healthy Dutch civil servants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D6B3-5BA4-D145-AB09-E0DE4B0F1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HRV under investigation elsewhere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21680B-0FC2-B640-9FB5-1E9CA15BCA98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alpha1c alphad1c amlod1c anar* dig1c edd1c iprtr1c maoi1c sympth1c tca1c tcap1c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593F3B-48F2-4F41-9D67-D5B774686924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LVM Minnesota Code: hi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ampliitude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R waves, primarily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Sokolow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-Lyon-type criteria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LVH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Novacode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Cornell voltage for LVH criteria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IVCD QRS&gt;120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ms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6A91CC-ADD7-DE4A-832B-BD22A033BDB0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Read at a central site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Grade 4 or 5 poor quality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067BEE-169F-0C4C-9495-6427A2C737C3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QTc prolongation is associated with a 2-3x higher risk of arrhythmia and cardiac death (and as much as 8x higher risk in individuals &lt; 68 years old) (Straus 2006, Algra 1991)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IVCD also associated with poor CVD outcomes including left ventricular dysfunction (Lee 2003) and death (Hesse 2001)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270693-A42D-C94A-906F-66413A77DC84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# abn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AA&gt;Hisp&gt;Chinese&gt;Caucasian, men, older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&gt;&gt;&gt;MD&gt;MN&gt;NC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QTc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Women longer, DM longer, age longer, on any meds longer, HTN longer, CAU &gt; CHN &gt; AA &gt; HISP, IL &gt; MN &gt; NC &gt; MD &gt; NY &gt; CA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Cigs shorter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45310C-23CD-4A4C-8195-4E2555D2DF44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3/8/11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3/8/11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850900" y="3886200"/>
            <a:ext cx="7442200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Victor </a:t>
            </a:r>
            <a:r>
              <a:rPr lang="en-US" sz="2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Van 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Hee, </a:t>
            </a:r>
            <a:r>
              <a:rPr lang="en-US" sz="2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Adam </a:t>
            </a:r>
            <a:r>
              <a:rPr lang="en-US" sz="22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Szpiro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Ronald </a:t>
            </a:r>
            <a:r>
              <a:rPr lang="en-US" sz="22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Prineas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Jon </a:t>
            </a:r>
            <a:r>
              <a:rPr lang="en-US" sz="22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Neyer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Karol Watson, David </a:t>
            </a:r>
            <a:r>
              <a:rPr lang="en-US" sz="22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Siscovick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, Sung </a:t>
            </a:r>
            <a:r>
              <a:rPr lang="en-US" sz="2200" dirty="0" err="1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Kyun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 Park, </a:t>
            </a:r>
            <a:r>
              <a:rPr lang="en-US" sz="2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Joel Kaufman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2200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MESA SC Meeting </a:t>
            </a:r>
            <a:endParaRPr lang="en-US" sz="2200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March 8, </a:t>
            </a:r>
            <a:r>
              <a:rPr lang="en-US" sz="2200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24950" y="5648325"/>
            <a:ext cx="549275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91D348-998F-7E49-9A32-1A55BED6CA52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1972"/>
            <a:ext cx="7543800" cy="2593975"/>
          </a:xfrm>
        </p:spPr>
        <p:txBody>
          <a:bodyPr/>
          <a:lstStyle/>
          <a:p>
            <a:r>
              <a:rPr lang="en-US" sz="3600" dirty="0"/>
              <a:t>Long-term air pollution exposure and ventricular conduction &amp; repolarization abnormalities in MESA</a:t>
            </a:r>
          </a:p>
        </p:txBody>
      </p:sp>
    </p:spTree>
    <p:extLst>
      <p:ext uri="{BB962C8B-B14F-4D97-AF65-F5344CB8AC3E}">
        <p14:creationId xmlns:p14="http://schemas.microsoft.com/office/powerpoint/2010/main" val="257042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6,765 participants had 12-lead ECG at Exam 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5,245 of 6,765 (78%) had address information and consent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4,970 of the 5,245 (95%) had complete covariate information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4,783 of the 4,970 (96%) had no lead connection interchange (n=33) or poor ECG quality (n=154)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  <a:ea typeface="ＭＳ Ｐゴシック" charset="0"/>
                <a:cs typeface="ＭＳ Ｐゴシック" charset="0"/>
              </a:rPr>
              <a:t>71% of total Exam 1 cohort is evaluated in this analysis</a:t>
            </a:r>
          </a:p>
          <a:p>
            <a:pPr eaLnBrk="1" hangingPunct="1">
              <a:lnSpc>
                <a:spcPct val="90000"/>
              </a:lnSpc>
            </a:pPr>
            <a:endParaRPr lang="en-US" sz="30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9C60DF-5287-2746-9762-364C549F974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1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984177"/>
              </p:ext>
            </p:extLst>
          </p:nvPr>
        </p:nvGraphicFramePr>
        <p:xfrm>
          <a:off x="457200" y="1600200"/>
          <a:ext cx="7619999" cy="4457700"/>
        </p:xfrm>
        <a:graphic>
          <a:graphicData uri="http://schemas.openxmlformats.org/drawingml/2006/table">
            <a:tbl>
              <a:tblPr/>
              <a:tblGrid>
                <a:gridCol w="1905000"/>
                <a:gridCol w="1681525"/>
                <a:gridCol w="1853982"/>
                <a:gridCol w="217949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% or mean (SD)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% or mean (SD)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Age (years)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61.5 (10.0)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African-American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Winston-Salem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Caucasian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Chicago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Chinese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Baltimore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Hispanic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St. Paul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BMI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28.3 (5.4)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Nonzero CAC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48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Hypertensive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Diabetic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Former 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Prolonged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QT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Current 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Ventric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Cond Delay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977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2A31A5-3744-3D40-9607-6D175CE7D5D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9775" name="TextBox 5"/>
          <p:cNvSpPr txBox="1">
            <a:spLocks noChangeArrowheads="1"/>
          </p:cNvSpPr>
          <p:nvPr/>
        </p:nvSpPr>
        <p:spPr bwMode="auto">
          <a:xfrm>
            <a:off x="5897706" y="6045200"/>
            <a:ext cx="217949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j-lt"/>
              </a:rPr>
              <a:t>Total n=4783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8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Exposures</a:t>
            </a:r>
            <a:endParaRPr lang="en-US" dirty="0"/>
          </a:p>
        </p:txBody>
      </p:sp>
      <p:pic>
        <p:nvPicPr>
          <p:cNvPr id="30723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02" r="-37302"/>
          <a:stretch>
            <a:fillRect/>
          </a:stretch>
        </p:blipFill>
        <p:spPr/>
      </p:pic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9C7D85-6BC3-924D-A22B-EBF18AA82AE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Model </a:t>
            </a:r>
            <a:r>
              <a:rPr lang="en-US" sz="2800" dirty="0"/>
              <a:t>1</a:t>
            </a:r>
            <a:r>
              <a:rPr lang="en-US" sz="2800" dirty="0" smtClean="0"/>
              <a:t>: </a:t>
            </a:r>
            <a:r>
              <a:rPr lang="en-US" sz="2800" dirty="0"/>
              <a:t>Age, gender, race, </a:t>
            </a:r>
            <a:r>
              <a:rPr lang="en-US" sz="2800" dirty="0" smtClean="0"/>
              <a:t>BMI, income, education, cigarette use, </a:t>
            </a:r>
            <a:r>
              <a:rPr lang="en-US" sz="2800" dirty="0" err="1" smtClean="0"/>
              <a:t>EtOH</a:t>
            </a:r>
            <a:r>
              <a:rPr lang="en-US" sz="2800" dirty="0" smtClean="0"/>
              <a:t> use, SBP, DBP, HTN, DM, LDL, HDL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Model 2: Above + site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Model 3: Above + beta blockers, alpha blockers, calcium channel blockers, anti-</a:t>
            </a:r>
            <a:r>
              <a:rPr lang="en-US" sz="2800" dirty="0" err="1" smtClean="0"/>
              <a:t>arrhythmics</a:t>
            </a:r>
            <a:r>
              <a:rPr lang="en-US" sz="2800" dirty="0" smtClean="0"/>
              <a:t>, digoxin, </a:t>
            </a:r>
            <a:r>
              <a:rPr lang="en-US" sz="2800" dirty="0" err="1" smtClean="0"/>
              <a:t>sympathomimetics</a:t>
            </a:r>
            <a:r>
              <a:rPr lang="en-US" sz="2800" dirty="0" smtClean="0"/>
              <a:t>, </a:t>
            </a:r>
            <a:r>
              <a:rPr lang="en-US" sz="2800" dirty="0" err="1" smtClean="0"/>
              <a:t>tricyclics</a:t>
            </a:r>
            <a:r>
              <a:rPr lang="en-US" sz="2800" dirty="0" smtClean="0"/>
              <a:t>, erectile dysfunction drugs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Model 4: Above + coronary artery calcium score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03147F-84EF-5D4A-9945-1B2646A8284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4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4" descr="logistic_yrpr_pres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65" r="-29365"/>
          <a:stretch>
            <a:fillRect/>
          </a:stretch>
        </p:blipFill>
        <p:spPr/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616D53-0E1A-DB47-9FE0-262B5F27D7E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and ECG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2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Roadway Proximity and ECG Abnormalities</a:t>
            </a:r>
          </a:p>
        </p:txBody>
      </p:sp>
      <p:pic>
        <p:nvPicPr>
          <p:cNvPr id="33794" name="Content Placeholder 4" descr="logistic_traffic_pres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65" r="-29365"/>
          <a:stretch>
            <a:fillRect/>
          </a:stretch>
        </p:blipFill>
        <p:spPr/>
      </p:pic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ADA7B2-C92E-F344-8967-793D38C708A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2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Analyses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Additional control for other smoking indicators, roadway proximity in PM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models, did not alter effect estimates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 evidence of effect modification</a:t>
            </a:r>
          </a:p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Repolarization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analyses adjusted for conduction (and vice versa) suggest primary association with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repolarization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 apparent linear relationship between PM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and durations</a:t>
            </a: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E6179-D3C2-3548-9A82-B5EFF00B28A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3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Between PM</a:t>
            </a:r>
            <a:r>
              <a:rPr lang="en-US" baseline="-25000" dirty="0" smtClean="0"/>
              <a:t>2.5</a:t>
            </a:r>
            <a:r>
              <a:rPr lang="en-US" dirty="0" smtClean="0"/>
              <a:t> and </a:t>
            </a:r>
            <a:r>
              <a:rPr lang="en-US" dirty="0" err="1" smtClean="0"/>
              <a:t>QTrr</a:t>
            </a:r>
            <a:r>
              <a:rPr lang="en-US" dirty="0" smtClean="0"/>
              <a:t>, by </a:t>
            </a:r>
            <a:r>
              <a:rPr lang="en-US" dirty="0" err="1" smtClean="0"/>
              <a:t>QTrr</a:t>
            </a:r>
            <a:r>
              <a:rPr lang="en-US" dirty="0" smtClean="0"/>
              <a:t> Quintiles</a:t>
            </a:r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9E6179-D3C2-3548-9A82-B5EFF00B28A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Content Placeholder 3" descr="MESA_SC_03_2011_D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819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Long-term PM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exposure associated with important ECG abnormalities (QT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prolongation &gt;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wide QRS).  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Prolonged QT (and wide QRS) are important predictors of CVD death and arrhythmia.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Associations unaltered by adjustment for CAC – suggests lack of mediation by atherosclerosis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Effect of site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adj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suggests either confounding or within-city &gt; between-city effects (as in Miller et al 2007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QT prolongation effect most clear in upper quintiles of QT duration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2C461D-DC2C-0349-8A05-0F8DBC90103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8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&amp; Limitations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Large, well-characterized cohort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CAC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Excellent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long-term exposure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Data on under-represented ethnicities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Focus on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prognostically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-relevant ECG measures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Cross-sectional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Roadway proximity measure limited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~6 second ECG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74757C-E2C5-B240-9C19-634325B5DAA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2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Well established relation between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&amp; CVD (Brook et al 2010), mechanisms incompletely understood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Surface ECG ventricular repolarization </a:t>
            </a:r>
            <a:r>
              <a:rPr lang="en-US" sz="2400" dirty="0"/>
              <a:t>and conduction abnormalities suggest potential mechanisms 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Prior studies (</a:t>
            </a:r>
            <a:r>
              <a:rPr lang="en-US" sz="2400" dirty="0" err="1" smtClean="0"/>
              <a:t>Henneberger</a:t>
            </a:r>
            <a:r>
              <a:rPr lang="en-US" sz="2400" dirty="0" smtClean="0"/>
              <a:t> </a:t>
            </a:r>
            <a:r>
              <a:rPr lang="en-US" sz="2400" dirty="0"/>
              <a:t>2005; Lux 2009; Liao 2010; Baja </a:t>
            </a:r>
            <a:r>
              <a:rPr lang="en-US" sz="2400" dirty="0" smtClean="0"/>
              <a:t>2010) have shown repolarization changes related to PM, but weaknesses: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S</a:t>
            </a:r>
            <a:r>
              <a:rPr lang="en-US" sz="2200" dirty="0" smtClean="0"/>
              <a:t>hort-term, </a:t>
            </a:r>
            <a:r>
              <a:rPr lang="en-US" sz="2200" dirty="0"/>
              <a:t>r</a:t>
            </a:r>
            <a:r>
              <a:rPr lang="en-US" sz="2200" dirty="0" smtClean="0"/>
              <a:t>elatively imprecise exposure estimates</a:t>
            </a:r>
            <a:endParaRPr lang="en-US" sz="2200" dirty="0"/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C</a:t>
            </a:r>
            <a:r>
              <a:rPr lang="en-US" sz="2200" dirty="0" smtClean="0"/>
              <a:t>ontinuous measures</a:t>
            </a:r>
            <a:endParaRPr lang="en-US" sz="2200" dirty="0"/>
          </a:p>
          <a:p>
            <a:pPr lvl="1">
              <a:buFont typeface="Arial"/>
              <a:buChar char="•"/>
              <a:defRPr/>
            </a:pPr>
            <a:r>
              <a:rPr lang="en-US" sz="2200" dirty="0"/>
              <a:t>I</a:t>
            </a:r>
            <a:r>
              <a:rPr lang="en-US" sz="2200" dirty="0" smtClean="0"/>
              <a:t>nability to distinguish mechanisms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smtClean="0"/>
              <a:t>Most in patients with known CVD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EC3145-04AC-DB49-A969-4BC35F890A9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5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096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Adam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Szpiro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Ronald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Prineas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Jon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Neyer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Karol Watson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David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Siscovick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Sung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Kyun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Park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Joel Kaufman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Many others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B969EB-F9EE-554D-AB29-6BC398C6F54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/>
              <a:t>Baja ES, et al. Traffic-related air pollution and QT interval: modification by diabetes, obesity, and oxidative stress gene polymorphisms in the normative aging study. Environ Health </a:t>
            </a:r>
            <a:r>
              <a:rPr lang="en-US" sz="1700" dirty="0" err="1"/>
              <a:t>Perspect</a:t>
            </a:r>
            <a:r>
              <a:rPr lang="en-US" sz="1700" dirty="0"/>
              <a:t>. 2010;118:840-846.</a:t>
            </a:r>
          </a:p>
          <a:p>
            <a:r>
              <a:rPr lang="en-US" sz="1700" dirty="0"/>
              <a:t>Brook RD, et al. Particulate Matter Air Pollution and Cardiovascular Disease. An Update to the Scientific Statement From the American Heart Association. Circulation. 2010;121:2331-2378. </a:t>
            </a:r>
          </a:p>
          <a:p>
            <a:r>
              <a:rPr lang="en-US" sz="1700" dirty="0"/>
              <a:t>Desai AD, et al. Prognostic Significance of Quantitative QRS Duration. Am J Med. 2006;119:600-606.</a:t>
            </a:r>
          </a:p>
          <a:p>
            <a:r>
              <a:rPr lang="en-US" sz="1700" dirty="0" err="1"/>
              <a:t>Henneberger</a:t>
            </a:r>
            <a:r>
              <a:rPr lang="en-US" sz="1700" dirty="0"/>
              <a:t> A, et al. Repolarization changes induced by air pollution in ischemic heart disease patients. Environ Health </a:t>
            </a:r>
            <a:r>
              <a:rPr lang="en-US" sz="1700" dirty="0" err="1"/>
              <a:t>Perspect</a:t>
            </a:r>
            <a:r>
              <a:rPr lang="en-US" sz="1700" dirty="0"/>
              <a:t>. 2005;113:440-446.</a:t>
            </a:r>
          </a:p>
          <a:p>
            <a:r>
              <a:rPr lang="en-US" sz="1700" dirty="0"/>
              <a:t>Liao D, et al. Acute Adverse Effects of Fine Particulate Air Pollution on Ventricular Repolarization. Environ Health </a:t>
            </a:r>
            <a:r>
              <a:rPr lang="en-US" sz="1700" dirty="0" err="1"/>
              <a:t>Perspect</a:t>
            </a:r>
            <a:r>
              <a:rPr lang="en-US" sz="1700" dirty="0"/>
              <a:t>. 2010;118:1010-1015</a:t>
            </a:r>
            <a:r>
              <a:rPr lang="en-US" sz="1700" dirty="0" smtClean="0"/>
              <a:t>.</a:t>
            </a:r>
            <a:endParaRPr lang="en-US" sz="1700" dirty="0"/>
          </a:p>
          <a:p>
            <a:r>
              <a:rPr lang="en-US" sz="1700" dirty="0"/>
              <a:t>Lux RL, Pope CA. Air pollution effects on ventricular repolarization. Res Rep Health </a:t>
            </a:r>
            <a:r>
              <a:rPr lang="en-US" sz="1700" dirty="0" err="1"/>
              <a:t>Eff</a:t>
            </a:r>
            <a:r>
              <a:rPr lang="en-US" sz="1700" dirty="0"/>
              <a:t> Inst. 2009;Research Report 141:3-28</a:t>
            </a:r>
            <a:r>
              <a:rPr lang="en-US" sz="1700" dirty="0" smtClean="0"/>
              <a:t>.</a:t>
            </a:r>
          </a:p>
          <a:p>
            <a:r>
              <a:rPr lang="en-US" sz="1800" dirty="0"/>
              <a:t>Miller </a:t>
            </a:r>
            <a:r>
              <a:rPr lang="en-US" sz="1800" dirty="0" smtClean="0"/>
              <a:t>KA, </a:t>
            </a:r>
            <a:r>
              <a:rPr lang="en-US" sz="1800" dirty="0"/>
              <a:t>et al. Long-term exposure to air pollution and incidence of cardiovascular events in women. </a:t>
            </a:r>
            <a:r>
              <a:rPr lang="en-US" sz="1800" i="1" dirty="0"/>
              <a:t>N </a:t>
            </a:r>
            <a:r>
              <a:rPr lang="en-US" sz="1800" i="1" dirty="0" err="1"/>
              <a:t>Engl</a:t>
            </a:r>
            <a:r>
              <a:rPr lang="en-US" sz="1800" i="1" dirty="0"/>
              <a:t> J Med. </a:t>
            </a:r>
            <a:r>
              <a:rPr lang="en-US" sz="1800" dirty="0"/>
              <a:t>2007;356:447-458</a:t>
            </a:r>
            <a:r>
              <a:rPr lang="en-US" sz="1800" dirty="0" smtClean="0"/>
              <a:t>.</a:t>
            </a:r>
            <a:endParaRPr lang="en-US" sz="1700" dirty="0"/>
          </a:p>
          <a:p>
            <a:r>
              <a:rPr lang="en-US" sz="1700" dirty="0"/>
              <a:t>Schouten EG, et al. QT interval prolongation predicts cardiovascular mortality in an apparently healthy population. Circulation. 1991;84:1516-1523.</a:t>
            </a:r>
          </a:p>
          <a:p>
            <a:endParaRPr lang="en-US" sz="1700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195DDD-EFDC-7A4E-8F64-E2950DD7791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8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Thank you. Questions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7FEE96-0ABA-344C-AAD3-7E9D9CFC61E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7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Supplemental slides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844582-8024-6440-AA36-09CACA6214D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7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Association Between PM</a:t>
            </a:r>
            <a:r>
              <a:rPr lang="en-US" sz="4000" baseline="-25000" dirty="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 Exposure &amp;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QT prolongation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(Full Model) – Interactions </a:t>
            </a:r>
          </a:p>
        </p:txBody>
      </p:sp>
      <p:pic>
        <p:nvPicPr>
          <p:cNvPr id="48131" name="Content Placeholder 5" descr="interactions_qtpro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8" r="-13598"/>
          <a:stretch>
            <a:fillRect/>
          </a:stretch>
        </p:blipFill>
        <p:spPr/>
      </p:pic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A9793-0F03-4847-A1A6-E6862464C1C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6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Association Between PM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 Exposure &amp; VCD (Full Model) – Interactions </a:t>
            </a:r>
          </a:p>
        </p:txBody>
      </p:sp>
      <p:pic>
        <p:nvPicPr>
          <p:cNvPr id="49154" name="Content Placeholder 4" descr="interactions_vc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8" r="-13408"/>
          <a:stretch>
            <a:fillRect/>
          </a:stretch>
        </p:blipFill>
        <p:spPr/>
      </p:pic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4C8B5C-5C26-534D-83D1-AA8A18E77F7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8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Bivariate Analyses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Age, race, gender, HTN, BMI, medication use, diabetes, HDL, income, education strongly associated with ECG abnormalities. Site also associated with some ECG abnormalities.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Participants in the lowest quartile of PM</a:t>
            </a:r>
            <a:r>
              <a:rPr lang="en-US" sz="2500" baseline="-2500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 exposures: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Increased: age, men, former smokers, higher BMI, higher income, high school or some college educational attainment, and Caucasian race, Q wave abnormalities.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Less: ECG signs of increased LV mass or early repolarization. 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Calibri" charset="0"/>
                <a:ea typeface="ＭＳ Ｐゴシック" charset="0"/>
                <a:cs typeface="ＭＳ Ｐゴシック" charset="0"/>
              </a:rPr>
              <a:t>Hispanics and African Americans nearer to major roadways than other racial groups, also individuals with lower income and ECG criteria for high LV mass and early repolarization. </a:t>
            </a:r>
          </a:p>
          <a:p>
            <a:pPr eaLnBrk="1" hangingPunct="1">
              <a:lnSpc>
                <a:spcPct val="80000"/>
              </a:lnSpc>
            </a:pPr>
            <a:endParaRPr lang="en-US" sz="25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0571D6-DCB8-CE4B-8FC8-3E03EF78F7A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 descr="ekgpic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10690"/>
          <a:stretch>
            <a:fillRect/>
          </a:stretch>
        </p:blipFill>
        <p:spPr/>
      </p:pic>
      <p:pic>
        <p:nvPicPr>
          <p:cNvPr id="18437" name="Content Placeholder 9" descr="ECG_principle_slow.gi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460"/>
          <a:stretch>
            <a:fillRect/>
          </a:stretch>
        </p:blipFill>
        <p:spPr/>
      </p:pic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088CF1-B864-B144-9FF7-1EF3217F3DF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Conduction &amp; Repolarization Abnormalities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210597"/>
            <a:ext cx="365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Anthony </a:t>
            </a:r>
            <a:r>
              <a:rPr lang="en-US" sz="1600" dirty="0" err="1" smtClean="0"/>
              <a:t>Atkielski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6210597"/>
            <a:ext cx="365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Animated GIF: </a:t>
            </a:r>
            <a:r>
              <a:rPr lang="en-US" sz="1600" dirty="0" err="1" smtClean="0"/>
              <a:t>Kalumet</a:t>
            </a:r>
            <a:r>
              <a:rPr lang="en-US" sz="1600" dirty="0" smtClean="0"/>
              <a:t> (Wikipedia)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3010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Conduction &amp; Repolarization Abnormalities</a:t>
            </a:r>
            <a:endParaRPr lang="en-US" dirty="0"/>
          </a:p>
        </p:txBody>
      </p:sp>
      <p:pic>
        <p:nvPicPr>
          <p:cNvPr id="19460" name="Content Placeholder 4" descr="ekgpic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10690"/>
          <a:stretch>
            <a:fillRect/>
          </a:stretch>
        </p:blipFill>
        <p:spPr/>
      </p:pic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461303-D51C-3B46-B4CB-AB9FF867FCD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10597"/>
            <a:ext cx="365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Anthony </a:t>
            </a:r>
            <a:r>
              <a:rPr lang="en-US" sz="1600" dirty="0" err="1" smtClean="0"/>
              <a:t>Atkielski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Prolonged QT and wide QRS are important predictors of CVD death and </a:t>
            </a:r>
            <a:r>
              <a:rPr lang="en-US" dirty="0" smtClean="0"/>
              <a:t>arrhythmia </a:t>
            </a:r>
            <a:r>
              <a:rPr lang="nl-NL" dirty="0"/>
              <a:t>(</a:t>
            </a:r>
            <a:r>
              <a:rPr lang="nl-NL" dirty="0" err="1" smtClean="0"/>
              <a:t>Desai</a:t>
            </a:r>
            <a:r>
              <a:rPr lang="nl-NL" dirty="0" smtClean="0"/>
              <a:t> 2006; </a:t>
            </a:r>
            <a:r>
              <a:rPr lang="nl-NL" dirty="0"/>
              <a:t>Schouten </a:t>
            </a:r>
            <a:r>
              <a:rPr lang="nl-NL" dirty="0" smtClean="0"/>
              <a:t>1991</a:t>
            </a:r>
            <a:r>
              <a:rPr lang="nl-NL" dirty="0"/>
              <a:t>)</a:t>
            </a:r>
            <a:endParaRPr lang="en-US" dirty="0"/>
          </a:p>
          <a:p>
            <a:r>
              <a:rPr lang="en-US" dirty="0"/>
              <a:t>Several potential known causes (drugs, genes, atherosclerosis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3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Examine the relationship between long-term air pollution exposure and ventricular conduction / repolarization using ECG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Primary hypothesis: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Long-term PM</a:t>
            </a:r>
            <a:r>
              <a:rPr lang="en-US" sz="2600" baseline="-25000" dirty="0">
                <a:latin typeface="Calibri" charset="0"/>
                <a:ea typeface="ＭＳ Ｐゴシック" charset="0"/>
              </a:rPr>
              <a:t>2.5</a:t>
            </a:r>
            <a:r>
              <a:rPr lang="en-US" sz="2600" dirty="0">
                <a:latin typeface="Calibri" charset="0"/>
                <a:ea typeface="ＭＳ Ｐゴシック" charset="0"/>
              </a:rPr>
              <a:t> exposure (and traffic proximity) are associated with prevalent ventricular conduction and repolarization abnormalities in MESA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Secondary: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Associations are not mediated by subclinical atherosclerosis (CAC)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A36242-BDB7-4946-9DE7-A3B16D86E8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MESA, the Multi-Ethnic Study of Atherosclerosis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Cohort designed to investigate progression of CVD in adults free of disease at baseline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~6800 multi-ethnic adults in 6 U.S. cities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Well-characterized risk factors, high tech measures of subclinical disease, ECG</a:t>
            </a:r>
          </a:p>
        </p:txBody>
      </p:sp>
      <p:pic>
        <p:nvPicPr>
          <p:cNvPr id="2355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16" b="-31116"/>
          <a:stretch>
            <a:fillRect/>
          </a:stretch>
        </p:blipFill>
        <p:spPr/>
      </p:pic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5C2D7-23A6-C040-BDDC-83EFFF2250C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" name="Picture 6" descr="HOME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61" y="3704321"/>
            <a:ext cx="1741487" cy="712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7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Cross-sectional, logistic regression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Outcomes: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Prolonged QT, QRS widening (IVCD)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Exposures: Annual PM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, traffic proximity </a:t>
            </a:r>
            <a:r>
              <a:rPr lang="en-US" sz="3000" baseline="-25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Potential confounders: age, gender, race, BMI, income, education, smoking,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EtOH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, BP, DM, LDL/HDL, medications,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site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Potential mediator: atherosclerosis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000" dirty="0" err="1" smtClean="0">
                <a:latin typeface="Calibri" charset="0"/>
                <a:ea typeface="ＭＳ Ｐゴシック" charset="0"/>
                <a:cs typeface="ＭＳ Ｐゴシック" charset="0"/>
              </a:rPr>
              <a:t>Agatston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 score)</a:t>
            </a:r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Sensitivity analyses: interactions, additional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confounders (QT in QRS analysis &amp; vice versa), other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forms of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QT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and QRS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37DB74-D33A-954D-B2A3-7B6754D67F0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9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3000" dirty="0"/>
              <a:t>Prolonged QT: </a:t>
            </a:r>
            <a:r>
              <a:rPr lang="en-US" sz="3000" dirty="0" err="1"/>
              <a:t>QTrr</a:t>
            </a:r>
            <a:r>
              <a:rPr lang="en-US" sz="3000" dirty="0"/>
              <a:t> &gt; 95</a:t>
            </a:r>
            <a:r>
              <a:rPr lang="en-US" sz="3000" baseline="30000" dirty="0"/>
              <a:t>th</a:t>
            </a:r>
            <a:r>
              <a:rPr lang="en-US" sz="3000" dirty="0"/>
              <a:t> %tile race-specific cutoffs for heart rate-adjusted QT</a:t>
            </a:r>
          </a:p>
          <a:p>
            <a:pPr>
              <a:buFont typeface="Arial"/>
              <a:buChar char="•"/>
              <a:defRPr/>
            </a:pPr>
            <a:r>
              <a:rPr lang="en-US" sz="3000" dirty="0" err="1"/>
              <a:t>Intraventricular</a:t>
            </a:r>
            <a:r>
              <a:rPr lang="en-US" sz="3000" dirty="0"/>
              <a:t> Conduction Delay (QRS &gt; 120ms): </a:t>
            </a:r>
            <a:r>
              <a:rPr lang="en-US" sz="3000" dirty="0" err="1"/>
              <a:t>Novacode</a:t>
            </a:r>
            <a:r>
              <a:rPr lang="en-US" sz="3000" dirty="0"/>
              <a:t> criteria 3.1, 3.2, or </a:t>
            </a:r>
            <a:r>
              <a:rPr lang="en-US" sz="3000" dirty="0" smtClean="0"/>
              <a:t>3.3</a:t>
            </a:r>
            <a:endParaRPr lang="en-US" sz="30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C6FAD3-69FD-1641-826E-D2020C3DED0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1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Predictions of long-term PM</a:t>
            </a:r>
            <a:r>
              <a:rPr lang="en-US" sz="2800" baseline="-25000" dirty="0">
                <a:latin typeface="Calibri" charset="0"/>
                <a:ea typeface="ＭＳ Ｐゴシック" charset="0"/>
                <a:cs typeface="ＭＳ Ｐゴシック" charset="0"/>
              </a:rPr>
              <a:t>2.5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concentrations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MESA Air pragmatic spatiotemporal modeling estimates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Relies on data from EPA AQS monitors, MESA Air fixed sites, MESA Air home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Average during 1 year prior to each person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s exam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Indicator of long-term traffic-related pollution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</a:rPr>
              <a:t>Residential proximity &lt;100 meters of an Interstate or State Hwy (CFCC A1 or A2) or &lt;50 meters of a major arterial road (CFCC A3)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699B57-E0C0-A341-ACAB-6B27B63F896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0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1578</TotalTime>
  <Words>1559</Words>
  <Application>Microsoft Macintosh PowerPoint</Application>
  <PresentationFormat>On-screen Show (4:3)</PresentationFormat>
  <Paragraphs>210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Long-term air pollution exposure and ventricular conduction &amp; repolarization abnormalities in MESA</vt:lpstr>
      <vt:lpstr>Background</vt:lpstr>
      <vt:lpstr>Ventricular Conduction &amp; Repolarization Abnormalities</vt:lpstr>
      <vt:lpstr>Ventricular Conduction &amp; Repolarization Abnormalities</vt:lpstr>
      <vt:lpstr>Objectives</vt:lpstr>
      <vt:lpstr>MESA, the Multi-Ethnic Study of Atherosclerosis</vt:lpstr>
      <vt:lpstr>Methods</vt:lpstr>
      <vt:lpstr>Primary Outcomes</vt:lpstr>
      <vt:lpstr>Exposures</vt:lpstr>
      <vt:lpstr>Participants</vt:lpstr>
      <vt:lpstr>Participant Characteristics</vt:lpstr>
      <vt:lpstr>Exposures</vt:lpstr>
      <vt:lpstr>Models</vt:lpstr>
      <vt:lpstr>PM2.5 and ECG Abnormalities</vt:lpstr>
      <vt:lpstr>Roadway Proximity and ECG Abnormalities</vt:lpstr>
      <vt:lpstr>Sensitivity Analyses</vt:lpstr>
      <vt:lpstr>Association Between PM2.5 and QTrr, by QTrr Quintiles</vt:lpstr>
      <vt:lpstr>Summary</vt:lpstr>
      <vt:lpstr>Strengths &amp; Limitations</vt:lpstr>
      <vt:lpstr>Acknowledgements</vt:lpstr>
      <vt:lpstr>References</vt:lpstr>
      <vt:lpstr>Thank you. Questions?</vt:lpstr>
      <vt:lpstr>Supplemental slides</vt:lpstr>
      <vt:lpstr>Association Between PM2.5 Exposure &amp; QT prolongation (Full Model) – Interactions </vt:lpstr>
      <vt:lpstr>Association Between PM2.5 Exposure &amp; VCD (Full Model) – Interactions </vt:lpstr>
      <vt:lpstr>Bivariate Analyses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air pollution exposure and ventricular conduction / repolarization abnormalities in MESA</dc:title>
  <dc:creator>Victor Van Hee</dc:creator>
  <cp:lastModifiedBy>Victor Van Hee</cp:lastModifiedBy>
  <cp:revision>30</cp:revision>
  <dcterms:created xsi:type="dcterms:W3CDTF">2011-03-07T15:52:37Z</dcterms:created>
  <dcterms:modified xsi:type="dcterms:W3CDTF">2011-03-08T18:13:15Z</dcterms:modified>
</cp:coreProperties>
</file>