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78" r:id="rId5"/>
    <p:sldId id="257" r:id="rId6"/>
    <p:sldId id="280" r:id="rId7"/>
    <p:sldId id="258" r:id="rId8"/>
    <p:sldId id="279" r:id="rId9"/>
    <p:sldId id="277" r:id="rId10"/>
    <p:sldId id="276" r:id="rId11"/>
    <p:sldId id="283" r:id="rId12"/>
    <p:sldId id="285" r:id="rId13"/>
    <p:sldId id="272" r:id="rId14"/>
    <p:sldId id="256" r:id="rId15"/>
    <p:sldId id="260" r:id="rId16"/>
    <p:sldId id="265" r:id="rId17"/>
    <p:sldId id="262" r:id="rId18"/>
    <p:sldId id="274" r:id="rId19"/>
    <p:sldId id="287" r:id="rId20"/>
    <p:sldId id="269" r:id="rId21"/>
    <p:sldId id="270" r:id="rId22"/>
    <p:sldId id="271" r:id="rId23"/>
    <p:sldId id="286" r:id="rId24"/>
    <p:sldId id="267" r:id="rId25"/>
    <p:sldId id="275" r:id="rId26"/>
    <p:sldId id="26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d53-HomedirsX\StaffAdmin_HomeDirsX$\nolson\MyDocs\MESA%20Inflammation%20-%20T-Cells\Analyses\For%20postet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B3CBB4"/>
              </a:solidFill>
            </c:spPr>
          </c:dPt>
          <c:dPt>
            <c:idx val="1"/>
            <c:bubble3D val="0"/>
            <c:spPr>
              <a:solidFill>
                <a:srgbClr val="B3CBB4"/>
              </a:solidFill>
            </c:spPr>
          </c:dPt>
          <c:dPt>
            <c:idx val="2"/>
            <c:bubble3D val="0"/>
            <c:spPr>
              <a:solidFill>
                <a:srgbClr val="B3CBB4"/>
              </a:solidFill>
            </c:spPr>
          </c:dPt>
          <c:dPt>
            <c:idx val="3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85000"/>
                </a:schemeClr>
              </a:solidFill>
            </c:spPr>
          </c:dPt>
          <c:cat>
            <c:strRef>
              <c:f>Sheet2!$D$14:$D$18</c:f>
              <c:strCache>
                <c:ptCount val="5"/>
                <c:pt idx="0">
                  <c:v>T cells </c:v>
                </c:pt>
                <c:pt idx="2">
                  <c:v>gd</c:v>
                </c:pt>
                <c:pt idx="3">
                  <c:v>b cells</c:v>
                </c:pt>
                <c:pt idx="4">
                  <c:v>nk cells</c:v>
                </c:pt>
              </c:strCache>
            </c:strRef>
          </c:cat>
          <c:val>
            <c:numRef>
              <c:f>Sheet2!$E$14:$E$18</c:f>
              <c:numCache>
                <c:formatCode>General</c:formatCode>
                <c:ptCount val="5"/>
                <c:pt idx="0">
                  <c:v>41.25</c:v>
                </c:pt>
                <c:pt idx="1">
                  <c:v>23.75</c:v>
                </c:pt>
                <c:pt idx="2">
                  <c:v>10</c:v>
                </c:pt>
                <c:pt idx="3">
                  <c:v>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029-366D-4845-A875-D1645DD6E817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0510-BFFB-4460-A7AB-CB871D783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D284-6D78-4C6C-983D-BCFA2AF0FD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769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7283-1A6B-4694-8C94-555496F3DB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101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55A91-4C8E-48EC-82FD-273590E4D4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389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7130-8E7C-4AA5-9703-1B803873A4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396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914B-2C08-47C9-B6E4-A88E8EB158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027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875F-4307-4D64-B0CF-5B29CFDDB4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548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A834-D2C0-4308-B8D6-0960913477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295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5708C-5AF1-4B71-A907-6809EE0F5A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882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F474-3C20-45D5-AD4E-F7F70F0198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687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601B-15F6-444C-BF52-E5CB15393C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684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21C6-942F-4FAE-BF3E-430CA25CBE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883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D284-6D78-4C6C-983D-BCFA2AF0FD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869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7283-1A6B-4694-8C94-555496F3DB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410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55A91-4C8E-48EC-82FD-273590E4D4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986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7130-8E7C-4AA5-9703-1B803873A4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231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914B-2C08-47C9-B6E4-A88E8EB158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15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875F-4307-4D64-B0CF-5B29CFDDB4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626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A834-D2C0-4308-B8D6-0960913477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029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5708C-5AF1-4B71-A907-6809EE0F5A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601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F474-3C20-45D5-AD4E-F7F70F0198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9452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601B-15F6-444C-BF52-E5CB15393C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2445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21C6-942F-4FAE-BF3E-430CA25CBE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507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107F-53BD-46EC-87A6-5819B6208C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82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5C8B-422A-49C9-9D01-BC76D9B784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955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1025-3FB7-4FF8-B8ED-27511DBBC8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2425-87B5-4AA3-81ED-70B8DB6015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6830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8592-096E-4AAA-8187-91C0609173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709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6431-B95D-4B9B-BA81-61945CFFF6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821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3763-DC6D-41A1-84EC-DEFF401662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759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3DF6-74CD-4277-B32A-0015A53B5E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43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9640A-4043-4C72-AEB7-1743F20F99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934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CC15-9DEF-4525-8299-229240FC7E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761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9B6F-19DF-4FF8-87EE-8F3DD55CA4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904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D70C-9D78-41BC-80A1-6762890A8E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506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D29AA-C40C-4E46-8AFB-581D0640FEC1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CE45-4B92-4C57-9D09-AF2D990A63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4F391-372A-4171-B07A-EFCBA4184E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26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4F391-372A-4171-B07A-EFCBA4184E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449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E5610-88B9-43BB-B6AB-513BA688CFB4}" type="slidenum">
              <a:rPr 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92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MESA Steering Committee Meeting</a:t>
            </a:r>
            <a:br>
              <a:rPr lang="en-US" dirty="0" smtClean="0"/>
            </a:br>
            <a:r>
              <a:rPr lang="en-US" sz="3600" dirty="0" smtClean="0"/>
              <a:t>Seattle 4-25-13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Adaptive Immune System in Non-Immune Chronic Diseases and Aging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 MESA-Inflammation Update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03130" y="5562600"/>
            <a:ext cx="457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Tracy, </a:t>
            </a:r>
            <a:r>
              <a:rPr lang="en-US" dirty="0"/>
              <a:t>Doyle, Huber, Jenny, </a:t>
            </a:r>
            <a:r>
              <a:rPr lang="en-US" dirty="0" smtClean="0"/>
              <a:t>Olson, Sallam: UVM</a:t>
            </a:r>
          </a:p>
          <a:p>
            <a:pPr algn="ctr"/>
            <a:r>
              <a:rPr lang="en-US" dirty="0" smtClean="0"/>
              <a:t>Psaty, </a:t>
            </a:r>
            <a:r>
              <a:rPr lang="en-US" dirty="0"/>
              <a:t>Kronmal, </a:t>
            </a:r>
            <a:r>
              <a:rPr lang="en-US" dirty="0" smtClean="0"/>
              <a:t>De Boer: 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5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1258" y="4343400"/>
            <a:ext cx="8120328" cy="2323252"/>
            <a:chOff x="304800" y="1326613"/>
            <a:chExt cx="8120328" cy="2615650"/>
          </a:xfrm>
        </p:grpSpPr>
        <p:sp>
          <p:nvSpPr>
            <p:cNvPr id="3" name="Right Arrow 2"/>
            <p:cNvSpPr/>
            <p:nvPr/>
          </p:nvSpPr>
          <p:spPr>
            <a:xfrm>
              <a:off x="3428081" y="2993834"/>
              <a:ext cx="381000" cy="133714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91"/>
            <p:cNvGrpSpPr/>
            <p:nvPr/>
          </p:nvGrpSpPr>
          <p:grpSpPr>
            <a:xfrm>
              <a:off x="304800" y="1326613"/>
              <a:ext cx="8120328" cy="2615650"/>
              <a:chOff x="304800" y="1326613"/>
              <a:chExt cx="8120328" cy="2615650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5181600" y="2982817"/>
                <a:ext cx="789312" cy="142340"/>
              </a:xfrm>
              <a:prstGeom prst="rightArrow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41255" y="1337630"/>
                <a:ext cx="287745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Adaptive Immune  Activation</a:t>
                </a:r>
              </a:p>
              <a:p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 (↑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Effector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/Memory/↓Naive)</a:t>
                </a:r>
              </a:p>
              <a:p>
                <a:endPara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Group 117"/>
              <p:cNvGrpSpPr/>
              <p:nvPr/>
            </p:nvGrpSpPr>
            <p:grpSpPr>
              <a:xfrm>
                <a:off x="6248398" y="1341455"/>
                <a:ext cx="2176730" cy="2600808"/>
                <a:chOff x="6205269" y="1508410"/>
                <a:chExt cx="2523227" cy="2738654"/>
              </a:xfrm>
            </p:grpSpPr>
            <p:grpSp>
              <p:nvGrpSpPr>
                <p:cNvPr id="47" name="Group 89"/>
                <p:cNvGrpSpPr/>
                <p:nvPr/>
              </p:nvGrpSpPr>
              <p:grpSpPr>
                <a:xfrm>
                  <a:off x="6205269" y="1508410"/>
                  <a:ext cx="2523227" cy="2738654"/>
                  <a:chOff x="6248399" y="1689556"/>
                  <a:chExt cx="2523227" cy="2738654"/>
                </a:xfrm>
              </p:grpSpPr>
              <p:grpSp>
                <p:nvGrpSpPr>
                  <p:cNvPr id="52" name="Group 57"/>
                  <p:cNvGrpSpPr/>
                  <p:nvPr/>
                </p:nvGrpSpPr>
                <p:grpSpPr>
                  <a:xfrm>
                    <a:off x="6248399" y="2133600"/>
                    <a:ext cx="2523227" cy="2294610"/>
                    <a:chOff x="3886199" y="3124200"/>
                    <a:chExt cx="2523227" cy="2294610"/>
                  </a:xfrm>
                </p:grpSpPr>
                <p:grpSp>
                  <p:nvGrpSpPr>
                    <p:cNvPr id="54" name="Group 56"/>
                    <p:cNvGrpSpPr/>
                    <p:nvPr/>
                  </p:nvGrpSpPr>
                  <p:grpSpPr>
                    <a:xfrm>
                      <a:off x="3886199" y="3124200"/>
                      <a:ext cx="2523227" cy="2294610"/>
                      <a:chOff x="3886199" y="3124200"/>
                      <a:chExt cx="2523227" cy="2294610"/>
                    </a:xfrm>
                  </p:grpSpPr>
                  <p:grpSp>
                    <p:nvGrpSpPr>
                      <p:cNvPr id="66" name="Group 27"/>
                      <p:cNvGrpSpPr/>
                      <p:nvPr/>
                    </p:nvGrpSpPr>
                    <p:grpSpPr>
                      <a:xfrm>
                        <a:off x="3886199" y="3124200"/>
                        <a:ext cx="2523227" cy="2294610"/>
                        <a:chOff x="3809999" y="3124200"/>
                        <a:chExt cx="2523227" cy="2294610"/>
                      </a:xfrm>
                    </p:grpSpPr>
                    <p:grpSp>
                      <p:nvGrpSpPr>
                        <p:cNvPr id="70" name="Group 26"/>
                        <p:cNvGrpSpPr/>
                        <p:nvPr/>
                      </p:nvGrpSpPr>
                      <p:grpSpPr>
                        <a:xfrm>
                          <a:off x="3809999" y="3124200"/>
                          <a:ext cx="2523227" cy="2294610"/>
                          <a:chOff x="2048773" y="3048000"/>
                          <a:chExt cx="2523227" cy="2294610"/>
                        </a:xfrm>
                      </p:grpSpPr>
                      <p:pic>
                        <p:nvPicPr>
                          <p:cNvPr id="72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>
                            <a:duotone>
                              <a:prstClr val="black"/>
                              <a:schemeClr val="accent2">
                                <a:tint val="45000"/>
                                <a:satMod val="400000"/>
                              </a:schemeClr>
                            </a:duotone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5400000">
                            <a:off x="2466189" y="2933909"/>
                            <a:ext cx="1686890" cy="252171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73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duotone>
                              <a:prstClr val="black"/>
                              <a:schemeClr val="accent2">
                                <a:tint val="45000"/>
                                <a:satMod val="400000"/>
                              </a:schemeClr>
                            </a:duotone>
                          </a:blip>
                          <a:srcRect t="4148"/>
                          <a:stretch>
                            <a:fillRect/>
                          </a:stretch>
                        </p:blipFill>
                        <p:spPr bwMode="auto">
                          <a:xfrm rot="5400000">
                            <a:off x="3153680" y="1943093"/>
                            <a:ext cx="313411" cy="2523226"/>
                          </a:xfrm>
                          <a:prstGeom prst="rect">
                            <a:avLst/>
                          </a:prstGeom>
                          <a:gradFill>
                            <a:gsLst>
                              <a:gs pos="0">
                                <a:schemeClr val="tx2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16200000" scaled="0"/>
                          </a:gra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74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>
                            <a:duotone>
                              <a:prstClr val="black"/>
                              <a:schemeClr val="accent2">
                                <a:tint val="45000"/>
                                <a:satMod val="400000"/>
                              </a:schemeClr>
                            </a:duotone>
                          </a:blip>
                          <a:srcRect t="4148"/>
                          <a:stretch>
                            <a:fillRect/>
                          </a:stretch>
                        </p:blipFill>
                        <p:spPr bwMode="auto">
                          <a:xfrm rot="5400000">
                            <a:off x="3153681" y="3924292"/>
                            <a:ext cx="313411" cy="2523226"/>
                          </a:xfrm>
                          <a:prstGeom prst="rect">
                            <a:avLst/>
                          </a:prstGeom>
                          <a:gradFill>
                            <a:gsLst>
                              <a:gs pos="0">
                                <a:schemeClr val="tx2"/>
                              </a:gs>
                              <a:gs pos="20000">
                                <a:srgbClr val="000040"/>
                              </a:gs>
                              <a:gs pos="50000">
                                <a:srgbClr val="400040"/>
                              </a:gs>
                              <a:gs pos="75000">
                                <a:srgbClr val="8F0040"/>
                              </a:gs>
                              <a:gs pos="89999">
                                <a:srgbClr val="F27300"/>
                              </a:gs>
                              <a:gs pos="100000">
                                <a:srgbClr val="FFBF00"/>
                              </a:gs>
                            </a:gsLst>
                            <a:lin ang="16200000" scaled="0"/>
                          </a:gra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sp>
                      <p:nvSpPr>
                        <p:cNvPr id="71" name="Freeform 70"/>
                        <p:cNvSpPr/>
                        <p:nvPr/>
                      </p:nvSpPr>
                      <p:spPr>
                        <a:xfrm>
                          <a:off x="3810000" y="3929330"/>
                          <a:ext cx="2514600" cy="1199072"/>
                        </a:xfrm>
                        <a:custGeom>
                          <a:avLst/>
                          <a:gdLst>
                            <a:gd name="connsiteX0" fmla="*/ 44532 w 2490869"/>
                            <a:gd name="connsiteY0" fmla="*/ 94891 h 1199072"/>
                            <a:gd name="connsiteX1" fmla="*/ 79037 w 2490869"/>
                            <a:gd name="connsiteY1" fmla="*/ 86264 h 1199072"/>
                            <a:gd name="connsiteX2" fmla="*/ 130796 w 2490869"/>
                            <a:gd name="connsiteY2" fmla="*/ 60385 h 1199072"/>
                            <a:gd name="connsiteX3" fmla="*/ 225686 w 2490869"/>
                            <a:gd name="connsiteY3" fmla="*/ 51759 h 1199072"/>
                            <a:gd name="connsiteX4" fmla="*/ 251566 w 2490869"/>
                            <a:gd name="connsiteY4" fmla="*/ 34506 h 1199072"/>
                            <a:gd name="connsiteX5" fmla="*/ 389588 w 2490869"/>
                            <a:gd name="connsiteY5" fmla="*/ 17253 h 1199072"/>
                            <a:gd name="connsiteX6" fmla="*/ 562117 w 2490869"/>
                            <a:gd name="connsiteY6" fmla="*/ 8627 h 1199072"/>
                            <a:gd name="connsiteX7" fmla="*/ 674260 w 2490869"/>
                            <a:gd name="connsiteY7" fmla="*/ 0 h 1199072"/>
                            <a:gd name="connsiteX8" fmla="*/ 812283 w 2490869"/>
                            <a:gd name="connsiteY8" fmla="*/ 17253 h 1199072"/>
                            <a:gd name="connsiteX9" fmla="*/ 1079702 w 2490869"/>
                            <a:gd name="connsiteY9" fmla="*/ 25880 h 1199072"/>
                            <a:gd name="connsiteX10" fmla="*/ 1105581 w 2490869"/>
                            <a:gd name="connsiteY10" fmla="*/ 34506 h 1199072"/>
                            <a:gd name="connsiteX11" fmla="*/ 1148713 w 2490869"/>
                            <a:gd name="connsiteY11" fmla="*/ 43132 h 1199072"/>
                            <a:gd name="connsiteX12" fmla="*/ 1390252 w 2490869"/>
                            <a:gd name="connsiteY12" fmla="*/ 60385 h 1199072"/>
                            <a:gd name="connsiteX13" fmla="*/ 1493769 w 2490869"/>
                            <a:gd name="connsiteY13" fmla="*/ 94891 h 1199072"/>
                            <a:gd name="connsiteX14" fmla="*/ 1519649 w 2490869"/>
                            <a:gd name="connsiteY14" fmla="*/ 112144 h 1199072"/>
                            <a:gd name="connsiteX15" fmla="*/ 1588660 w 2490869"/>
                            <a:gd name="connsiteY15" fmla="*/ 120770 h 1199072"/>
                            <a:gd name="connsiteX16" fmla="*/ 1640419 w 2490869"/>
                            <a:gd name="connsiteY16" fmla="*/ 129397 h 1199072"/>
                            <a:gd name="connsiteX17" fmla="*/ 1666298 w 2490869"/>
                            <a:gd name="connsiteY17" fmla="*/ 138023 h 1199072"/>
                            <a:gd name="connsiteX18" fmla="*/ 1700803 w 2490869"/>
                            <a:gd name="connsiteY18" fmla="*/ 146649 h 1199072"/>
                            <a:gd name="connsiteX19" fmla="*/ 1752562 w 2490869"/>
                            <a:gd name="connsiteY19" fmla="*/ 155276 h 1199072"/>
                            <a:gd name="connsiteX20" fmla="*/ 1804320 w 2490869"/>
                            <a:gd name="connsiteY20" fmla="*/ 172529 h 1199072"/>
                            <a:gd name="connsiteX21" fmla="*/ 1838826 w 2490869"/>
                            <a:gd name="connsiteY21" fmla="*/ 181155 h 1199072"/>
                            <a:gd name="connsiteX22" fmla="*/ 1890585 w 2490869"/>
                            <a:gd name="connsiteY22" fmla="*/ 198408 h 1199072"/>
                            <a:gd name="connsiteX23" fmla="*/ 1968222 w 2490869"/>
                            <a:gd name="connsiteY23" fmla="*/ 215661 h 1199072"/>
                            <a:gd name="connsiteX24" fmla="*/ 2019981 w 2490869"/>
                            <a:gd name="connsiteY24" fmla="*/ 232914 h 1199072"/>
                            <a:gd name="connsiteX25" fmla="*/ 2071739 w 2490869"/>
                            <a:gd name="connsiteY25" fmla="*/ 250166 h 1199072"/>
                            <a:gd name="connsiteX26" fmla="*/ 2097619 w 2490869"/>
                            <a:gd name="connsiteY26" fmla="*/ 258793 h 1199072"/>
                            <a:gd name="connsiteX27" fmla="*/ 2140751 w 2490869"/>
                            <a:gd name="connsiteY27" fmla="*/ 267419 h 1199072"/>
                            <a:gd name="connsiteX28" fmla="*/ 2175256 w 2490869"/>
                            <a:gd name="connsiteY28" fmla="*/ 276046 h 1199072"/>
                            <a:gd name="connsiteX29" fmla="*/ 2227015 w 2490869"/>
                            <a:gd name="connsiteY29" fmla="*/ 293298 h 1199072"/>
                            <a:gd name="connsiteX30" fmla="*/ 2313279 w 2490869"/>
                            <a:gd name="connsiteY30" fmla="*/ 319178 h 1199072"/>
                            <a:gd name="connsiteX31" fmla="*/ 2382290 w 2490869"/>
                            <a:gd name="connsiteY31" fmla="*/ 336430 h 1199072"/>
                            <a:gd name="connsiteX32" fmla="*/ 2434049 w 2490869"/>
                            <a:gd name="connsiteY32" fmla="*/ 353683 h 1199072"/>
                            <a:gd name="connsiteX33" fmla="*/ 2442675 w 2490869"/>
                            <a:gd name="connsiteY33" fmla="*/ 379563 h 1199072"/>
                            <a:gd name="connsiteX34" fmla="*/ 2477181 w 2490869"/>
                            <a:gd name="connsiteY34" fmla="*/ 388189 h 1199072"/>
                            <a:gd name="connsiteX35" fmla="*/ 2485807 w 2490869"/>
                            <a:gd name="connsiteY35" fmla="*/ 629729 h 1199072"/>
                            <a:gd name="connsiteX36" fmla="*/ 2468554 w 2490869"/>
                            <a:gd name="connsiteY36" fmla="*/ 897147 h 1199072"/>
                            <a:gd name="connsiteX37" fmla="*/ 2477181 w 2490869"/>
                            <a:gd name="connsiteY37" fmla="*/ 1052423 h 1199072"/>
                            <a:gd name="connsiteX38" fmla="*/ 2468554 w 2490869"/>
                            <a:gd name="connsiteY38" fmla="*/ 1078302 h 1199072"/>
                            <a:gd name="connsiteX39" fmla="*/ 2459928 w 2490869"/>
                            <a:gd name="connsiteY39" fmla="*/ 1164566 h 1199072"/>
                            <a:gd name="connsiteX40" fmla="*/ 2408169 w 2490869"/>
                            <a:gd name="connsiteY40" fmla="*/ 1181819 h 1199072"/>
                            <a:gd name="connsiteX41" fmla="*/ 2313279 w 2490869"/>
                            <a:gd name="connsiteY41" fmla="*/ 1199072 h 1199072"/>
                            <a:gd name="connsiteX42" fmla="*/ 1442011 w 2490869"/>
                            <a:gd name="connsiteY42" fmla="*/ 1181819 h 1199072"/>
                            <a:gd name="connsiteX43" fmla="*/ 277445 w 2490869"/>
                            <a:gd name="connsiteY43" fmla="*/ 1173193 h 1199072"/>
                            <a:gd name="connsiteX44" fmla="*/ 61785 w 2490869"/>
                            <a:gd name="connsiteY44" fmla="*/ 1181819 h 1199072"/>
                            <a:gd name="connsiteX45" fmla="*/ 18652 w 2490869"/>
                            <a:gd name="connsiteY45" fmla="*/ 1104181 h 1199072"/>
                            <a:gd name="connsiteX46" fmla="*/ 10026 w 2490869"/>
                            <a:gd name="connsiteY46" fmla="*/ 1078302 h 1199072"/>
                            <a:gd name="connsiteX47" fmla="*/ 1400 w 2490869"/>
                            <a:gd name="connsiteY47" fmla="*/ 923027 h 1199072"/>
                            <a:gd name="connsiteX48" fmla="*/ 18652 w 2490869"/>
                            <a:gd name="connsiteY48" fmla="*/ 759125 h 1199072"/>
                            <a:gd name="connsiteX49" fmla="*/ 10026 w 2490869"/>
                            <a:gd name="connsiteY49" fmla="*/ 388189 h 1199072"/>
                            <a:gd name="connsiteX50" fmla="*/ 1400 w 2490869"/>
                            <a:gd name="connsiteY50" fmla="*/ 319178 h 1199072"/>
                            <a:gd name="connsiteX51" fmla="*/ 10026 w 2490869"/>
                            <a:gd name="connsiteY51" fmla="*/ 172529 h 1199072"/>
                            <a:gd name="connsiteX52" fmla="*/ 18652 w 2490869"/>
                            <a:gd name="connsiteY52" fmla="*/ 146649 h 1199072"/>
                            <a:gd name="connsiteX53" fmla="*/ 44532 w 2490869"/>
                            <a:gd name="connsiteY53" fmla="*/ 94891 h 11990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2490869" h="1199072">
                              <a:moveTo>
                                <a:pt x="44532" y="94891"/>
                              </a:moveTo>
                              <a:cubicBezTo>
                                <a:pt x="54596" y="84827"/>
                                <a:pt x="68140" y="90934"/>
                                <a:pt x="79037" y="86264"/>
                              </a:cubicBezTo>
                              <a:cubicBezTo>
                                <a:pt x="113198" y="71624"/>
                                <a:pt x="94454" y="65577"/>
                                <a:pt x="130796" y="60385"/>
                              </a:cubicBezTo>
                              <a:cubicBezTo>
                                <a:pt x="162237" y="55893"/>
                                <a:pt x="194056" y="54634"/>
                                <a:pt x="225686" y="51759"/>
                              </a:cubicBezTo>
                              <a:cubicBezTo>
                                <a:pt x="234313" y="46008"/>
                                <a:pt x="241635" y="37485"/>
                                <a:pt x="251566" y="34506"/>
                              </a:cubicBezTo>
                              <a:cubicBezTo>
                                <a:pt x="265180" y="30422"/>
                                <a:pt x="384648" y="17594"/>
                                <a:pt x="389588" y="17253"/>
                              </a:cubicBezTo>
                              <a:cubicBezTo>
                                <a:pt x="447033" y="13291"/>
                                <a:pt x="504641" y="12110"/>
                                <a:pt x="562117" y="8627"/>
                              </a:cubicBezTo>
                              <a:cubicBezTo>
                                <a:pt x="599540" y="6359"/>
                                <a:pt x="636879" y="2876"/>
                                <a:pt x="674260" y="0"/>
                              </a:cubicBezTo>
                              <a:cubicBezTo>
                                <a:pt x="727266" y="8835"/>
                                <a:pt x="753649" y="14393"/>
                                <a:pt x="812283" y="17253"/>
                              </a:cubicBezTo>
                              <a:cubicBezTo>
                                <a:pt x="901363" y="21598"/>
                                <a:pt x="990562" y="23004"/>
                                <a:pt x="1079702" y="25880"/>
                              </a:cubicBezTo>
                              <a:cubicBezTo>
                                <a:pt x="1088328" y="28755"/>
                                <a:pt x="1096760" y="32301"/>
                                <a:pt x="1105581" y="34506"/>
                              </a:cubicBezTo>
                              <a:cubicBezTo>
                                <a:pt x="1119805" y="38062"/>
                                <a:pt x="1134221" y="40903"/>
                                <a:pt x="1148713" y="43132"/>
                              </a:cubicBezTo>
                              <a:cubicBezTo>
                                <a:pt x="1239829" y="57150"/>
                                <a:pt x="1281580" y="54952"/>
                                <a:pt x="1390252" y="60385"/>
                              </a:cubicBezTo>
                              <a:lnTo>
                                <a:pt x="1493769" y="94891"/>
                              </a:lnTo>
                              <a:cubicBezTo>
                                <a:pt x="1503605" y="98170"/>
                                <a:pt x="1509646" y="109416"/>
                                <a:pt x="1519649" y="112144"/>
                              </a:cubicBezTo>
                              <a:cubicBezTo>
                                <a:pt x="1542015" y="118244"/>
                                <a:pt x="1565710" y="117491"/>
                                <a:pt x="1588660" y="120770"/>
                              </a:cubicBezTo>
                              <a:cubicBezTo>
                                <a:pt x="1605975" y="123244"/>
                                <a:pt x="1623345" y="125603"/>
                                <a:pt x="1640419" y="129397"/>
                              </a:cubicBezTo>
                              <a:cubicBezTo>
                                <a:pt x="1649295" y="131370"/>
                                <a:pt x="1657555" y="135525"/>
                                <a:pt x="1666298" y="138023"/>
                              </a:cubicBezTo>
                              <a:cubicBezTo>
                                <a:pt x="1677697" y="141280"/>
                                <a:pt x="1689178" y="144324"/>
                                <a:pt x="1700803" y="146649"/>
                              </a:cubicBezTo>
                              <a:cubicBezTo>
                                <a:pt x="1717954" y="150079"/>
                                <a:pt x="1735593" y="151034"/>
                                <a:pt x="1752562" y="155276"/>
                              </a:cubicBezTo>
                              <a:cubicBezTo>
                                <a:pt x="1770205" y="159687"/>
                                <a:pt x="1786677" y="168119"/>
                                <a:pt x="1804320" y="172529"/>
                              </a:cubicBezTo>
                              <a:cubicBezTo>
                                <a:pt x="1815822" y="175404"/>
                                <a:pt x="1827470" y="177748"/>
                                <a:pt x="1838826" y="181155"/>
                              </a:cubicBezTo>
                              <a:cubicBezTo>
                                <a:pt x="1856245" y="186381"/>
                                <a:pt x="1872752" y="194842"/>
                                <a:pt x="1890585" y="198408"/>
                              </a:cubicBezTo>
                              <a:cubicBezTo>
                                <a:pt x="1915224" y="203336"/>
                                <a:pt x="1943847" y="208348"/>
                                <a:pt x="1968222" y="215661"/>
                              </a:cubicBezTo>
                              <a:cubicBezTo>
                                <a:pt x="1985641" y="220887"/>
                                <a:pt x="2002728" y="227163"/>
                                <a:pt x="2019981" y="232914"/>
                              </a:cubicBezTo>
                              <a:lnTo>
                                <a:pt x="2071739" y="250166"/>
                              </a:lnTo>
                              <a:lnTo>
                                <a:pt x="2097619" y="258793"/>
                              </a:lnTo>
                              <a:cubicBezTo>
                                <a:pt x="2111529" y="263430"/>
                                <a:pt x="2126438" y="264238"/>
                                <a:pt x="2140751" y="267419"/>
                              </a:cubicBezTo>
                              <a:cubicBezTo>
                                <a:pt x="2152324" y="269991"/>
                                <a:pt x="2163900" y="272639"/>
                                <a:pt x="2175256" y="276046"/>
                              </a:cubicBezTo>
                              <a:cubicBezTo>
                                <a:pt x="2192675" y="281272"/>
                                <a:pt x="2209372" y="288887"/>
                                <a:pt x="2227015" y="293298"/>
                              </a:cubicBezTo>
                              <a:cubicBezTo>
                                <a:pt x="2279165" y="306337"/>
                                <a:pt x="2250269" y="298175"/>
                                <a:pt x="2313279" y="319178"/>
                              </a:cubicBezTo>
                              <a:cubicBezTo>
                                <a:pt x="2391800" y="345351"/>
                                <a:pt x="2267788" y="305203"/>
                                <a:pt x="2382290" y="336430"/>
                              </a:cubicBezTo>
                              <a:cubicBezTo>
                                <a:pt x="2399835" y="341215"/>
                                <a:pt x="2434049" y="353683"/>
                                <a:pt x="2434049" y="353683"/>
                              </a:cubicBezTo>
                              <a:cubicBezTo>
                                <a:pt x="2436924" y="362310"/>
                                <a:pt x="2435574" y="373882"/>
                                <a:pt x="2442675" y="379563"/>
                              </a:cubicBezTo>
                              <a:cubicBezTo>
                                <a:pt x="2451933" y="386969"/>
                                <a:pt x="2475167" y="376505"/>
                                <a:pt x="2477181" y="388189"/>
                              </a:cubicBezTo>
                              <a:cubicBezTo>
                                <a:pt x="2490869" y="467582"/>
                                <a:pt x="2482932" y="549216"/>
                                <a:pt x="2485807" y="629729"/>
                              </a:cubicBezTo>
                              <a:cubicBezTo>
                                <a:pt x="2474222" y="734002"/>
                                <a:pt x="2468554" y="769643"/>
                                <a:pt x="2468554" y="897147"/>
                              </a:cubicBezTo>
                              <a:cubicBezTo>
                                <a:pt x="2468554" y="948985"/>
                                <a:pt x="2474305" y="1000664"/>
                                <a:pt x="2477181" y="1052423"/>
                              </a:cubicBezTo>
                              <a:cubicBezTo>
                                <a:pt x="2474305" y="1061049"/>
                                <a:pt x="2469937" y="1069315"/>
                                <a:pt x="2468554" y="1078302"/>
                              </a:cubicBezTo>
                              <a:cubicBezTo>
                                <a:pt x="2464160" y="1106864"/>
                                <a:pt x="2474489" y="1139604"/>
                                <a:pt x="2459928" y="1164566"/>
                              </a:cubicBezTo>
                              <a:cubicBezTo>
                                <a:pt x="2450764" y="1180275"/>
                                <a:pt x="2425422" y="1176068"/>
                                <a:pt x="2408169" y="1181819"/>
                              </a:cubicBezTo>
                              <a:cubicBezTo>
                                <a:pt x="2360293" y="1197778"/>
                                <a:pt x="2391323" y="1189317"/>
                                <a:pt x="2313279" y="1199072"/>
                              </a:cubicBezTo>
                              <a:lnTo>
                                <a:pt x="1442011" y="1181819"/>
                              </a:lnTo>
                              <a:lnTo>
                                <a:pt x="277445" y="1173193"/>
                              </a:lnTo>
                              <a:cubicBezTo>
                                <a:pt x="205558" y="1176068"/>
                                <a:pt x="133546" y="1186945"/>
                                <a:pt x="61785" y="1181819"/>
                              </a:cubicBezTo>
                              <a:cubicBezTo>
                                <a:pt x="35328" y="1179929"/>
                                <a:pt x="21453" y="1112583"/>
                                <a:pt x="18652" y="1104181"/>
                              </a:cubicBezTo>
                              <a:lnTo>
                                <a:pt x="10026" y="1078302"/>
                              </a:lnTo>
                              <a:cubicBezTo>
                                <a:pt x="7151" y="1026544"/>
                                <a:pt x="0" y="974846"/>
                                <a:pt x="1400" y="923027"/>
                              </a:cubicBezTo>
                              <a:cubicBezTo>
                                <a:pt x="2884" y="868111"/>
                                <a:pt x="18652" y="759125"/>
                                <a:pt x="18652" y="759125"/>
                              </a:cubicBezTo>
                              <a:cubicBezTo>
                                <a:pt x="15777" y="635480"/>
                                <a:pt x="14872" y="511773"/>
                                <a:pt x="10026" y="388189"/>
                              </a:cubicBezTo>
                              <a:cubicBezTo>
                                <a:pt x="9118" y="365024"/>
                                <a:pt x="1400" y="342361"/>
                                <a:pt x="1400" y="319178"/>
                              </a:cubicBezTo>
                              <a:cubicBezTo>
                                <a:pt x="1400" y="270211"/>
                                <a:pt x="5154" y="221254"/>
                                <a:pt x="10026" y="172529"/>
                              </a:cubicBezTo>
                              <a:cubicBezTo>
                                <a:pt x="10931" y="163481"/>
                                <a:pt x="14585" y="154782"/>
                                <a:pt x="18652" y="146649"/>
                              </a:cubicBezTo>
                              <a:cubicBezTo>
                                <a:pt x="23288" y="137376"/>
                                <a:pt x="34468" y="104955"/>
                                <a:pt x="44532" y="94891"/>
                              </a:cubicBez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16200000" scaled="0"/>
                        </a:gra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67" name="Group 44"/>
                      <p:cNvGrpSpPr/>
                      <p:nvPr/>
                    </p:nvGrpSpPr>
                    <p:grpSpPr>
                      <a:xfrm>
                        <a:off x="4114800" y="4419600"/>
                        <a:ext cx="381000" cy="533400"/>
                        <a:chOff x="685800" y="5029200"/>
                        <a:chExt cx="1066800" cy="1066800"/>
                      </a:xfrm>
                    </p:grpSpPr>
                    <p:sp>
                      <p:nvSpPr>
                        <p:cNvPr id="68" name="Oval 67"/>
                        <p:cNvSpPr/>
                        <p:nvPr/>
                      </p:nvSpPr>
                      <p:spPr>
                        <a:xfrm rot="10800000">
                          <a:off x="685800" y="5029200"/>
                          <a:ext cx="1066800" cy="1066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rgbClr val="C00000"/>
                            </a:gs>
                            <a:gs pos="100000">
                              <a:srgbClr val="FFFFFF"/>
                            </a:gs>
                          </a:gsLst>
                          <a:lin ang="2700000" scaled="1"/>
                        </a:gra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9" name="Oval 46"/>
                        <p:cNvSpPr/>
                        <p:nvPr/>
                      </p:nvSpPr>
                      <p:spPr>
                        <a:xfrm rot="14545187">
                          <a:off x="927432" y="5355656"/>
                          <a:ext cx="609600" cy="6096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B30D19"/>
                            </a:gs>
                            <a:gs pos="100000">
                              <a:srgbClr val="FFFFFF"/>
                            </a:gs>
                          </a:gsLst>
                          <a:lin ang="2700000" scaled="1"/>
                          <a:tileRect/>
                        </a:gra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5" name="Group 55"/>
                    <p:cNvGrpSpPr/>
                    <p:nvPr/>
                  </p:nvGrpSpPr>
                  <p:grpSpPr>
                    <a:xfrm>
                      <a:off x="4419600" y="4191000"/>
                      <a:ext cx="1620320" cy="866070"/>
                      <a:chOff x="4419600" y="4191000"/>
                      <a:chExt cx="1620320" cy="866070"/>
                    </a:xfrm>
                  </p:grpSpPr>
                  <p:grpSp>
                    <p:nvGrpSpPr>
                      <p:cNvPr id="56" name="Group 54"/>
                      <p:cNvGrpSpPr/>
                      <p:nvPr/>
                    </p:nvGrpSpPr>
                    <p:grpSpPr>
                      <a:xfrm>
                        <a:off x="5430320" y="4445478"/>
                        <a:ext cx="609600" cy="611592"/>
                        <a:chOff x="5430320" y="4445478"/>
                        <a:chExt cx="609600" cy="611592"/>
                      </a:xfrm>
                    </p:grpSpPr>
                    <p:grpSp>
                      <p:nvGrpSpPr>
                        <p:cNvPr id="59" name="Group 30"/>
                        <p:cNvGrpSpPr/>
                        <p:nvPr/>
                      </p:nvGrpSpPr>
                      <p:grpSpPr>
                        <a:xfrm>
                          <a:off x="5430320" y="4445478"/>
                          <a:ext cx="609600" cy="611592"/>
                          <a:chOff x="5326808" y="4419600"/>
                          <a:chExt cx="609600" cy="611592"/>
                        </a:xfrm>
                      </p:grpSpPr>
                      <p:sp>
                        <p:nvSpPr>
                          <p:cNvPr id="64" name="Freeform 63"/>
                          <p:cNvSpPr/>
                          <p:nvPr/>
                        </p:nvSpPr>
                        <p:spPr>
                          <a:xfrm>
                            <a:off x="5326808" y="4419600"/>
                            <a:ext cx="609600" cy="611592"/>
                          </a:xfrm>
                          <a:custGeom>
                            <a:avLst/>
                            <a:gdLst>
                              <a:gd name="connsiteX0" fmla="*/ 1086929 w 1526876"/>
                              <a:gd name="connsiteY0" fmla="*/ 1356340 h 1373592"/>
                              <a:gd name="connsiteX1" fmla="*/ 1000664 w 1526876"/>
                              <a:gd name="connsiteY1" fmla="*/ 1339087 h 1373592"/>
                              <a:gd name="connsiteX2" fmla="*/ 948906 w 1526876"/>
                              <a:gd name="connsiteY2" fmla="*/ 1321834 h 1373592"/>
                              <a:gd name="connsiteX3" fmla="*/ 923027 w 1526876"/>
                              <a:gd name="connsiteY3" fmla="*/ 1304581 h 1373592"/>
                              <a:gd name="connsiteX4" fmla="*/ 871268 w 1526876"/>
                              <a:gd name="connsiteY4" fmla="*/ 1287328 h 1373592"/>
                              <a:gd name="connsiteX5" fmla="*/ 793630 w 1526876"/>
                              <a:gd name="connsiteY5" fmla="*/ 1295955 h 1373592"/>
                              <a:gd name="connsiteX6" fmla="*/ 767751 w 1526876"/>
                              <a:gd name="connsiteY6" fmla="*/ 1304581 h 1373592"/>
                              <a:gd name="connsiteX7" fmla="*/ 638355 w 1526876"/>
                              <a:gd name="connsiteY7" fmla="*/ 1321834 h 1373592"/>
                              <a:gd name="connsiteX8" fmla="*/ 500332 w 1526876"/>
                              <a:gd name="connsiteY8" fmla="*/ 1330460 h 1373592"/>
                              <a:gd name="connsiteX9" fmla="*/ 491706 w 1526876"/>
                              <a:gd name="connsiteY9" fmla="*/ 1304581 h 1373592"/>
                              <a:gd name="connsiteX10" fmla="*/ 448574 w 1526876"/>
                              <a:gd name="connsiteY10" fmla="*/ 1261449 h 1373592"/>
                              <a:gd name="connsiteX11" fmla="*/ 414068 w 1526876"/>
                              <a:gd name="connsiteY11" fmla="*/ 1209691 h 1373592"/>
                              <a:gd name="connsiteX12" fmla="*/ 362310 w 1526876"/>
                              <a:gd name="connsiteY12" fmla="*/ 1192438 h 1373592"/>
                              <a:gd name="connsiteX13" fmla="*/ 319178 w 1526876"/>
                              <a:gd name="connsiteY13" fmla="*/ 1201064 h 1373592"/>
                              <a:gd name="connsiteX14" fmla="*/ 267419 w 1526876"/>
                              <a:gd name="connsiteY14" fmla="*/ 1218317 h 1373592"/>
                              <a:gd name="connsiteX15" fmla="*/ 241540 w 1526876"/>
                              <a:gd name="connsiteY15" fmla="*/ 1235570 h 1373592"/>
                              <a:gd name="connsiteX16" fmla="*/ 198408 w 1526876"/>
                              <a:gd name="connsiteY16" fmla="*/ 1183811 h 1373592"/>
                              <a:gd name="connsiteX17" fmla="*/ 181155 w 1526876"/>
                              <a:gd name="connsiteY17" fmla="*/ 1157932 h 1373592"/>
                              <a:gd name="connsiteX18" fmla="*/ 163902 w 1526876"/>
                              <a:gd name="connsiteY18" fmla="*/ 1106174 h 1373592"/>
                              <a:gd name="connsiteX19" fmla="*/ 155276 w 1526876"/>
                              <a:gd name="connsiteY19" fmla="*/ 1080294 h 1373592"/>
                              <a:gd name="connsiteX20" fmla="*/ 138023 w 1526876"/>
                              <a:gd name="connsiteY20" fmla="*/ 976777 h 1373592"/>
                              <a:gd name="connsiteX21" fmla="*/ 120770 w 1526876"/>
                              <a:gd name="connsiteY21" fmla="*/ 950898 h 1373592"/>
                              <a:gd name="connsiteX22" fmla="*/ 94891 w 1526876"/>
                              <a:gd name="connsiteY22" fmla="*/ 942272 h 1373592"/>
                              <a:gd name="connsiteX23" fmla="*/ 86264 w 1526876"/>
                              <a:gd name="connsiteY23" fmla="*/ 916392 h 1373592"/>
                              <a:gd name="connsiteX24" fmla="*/ 60385 w 1526876"/>
                              <a:gd name="connsiteY24" fmla="*/ 890513 h 1373592"/>
                              <a:gd name="connsiteX25" fmla="*/ 43132 w 1526876"/>
                              <a:gd name="connsiteY25" fmla="*/ 864634 h 1373592"/>
                              <a:gd name="connsiteX26" fmla="*/ 25879 w 1526876"/>
                              <a:gd name="connsiteY26" fmla="*/ 812875 h 1373592"/>
                              <a:gd name="connsiteX27" fmla="*/ 8627 w 1526876"/>
                              <a:gd name="connsiteY27" fmla="*/ 786996 h 1373592"/>
                              <a:gd name="connsiteX28" fmla="*/ 0 w 1526876"/>
                              <a:gd name="connsiteY28" fmla="*/ 761117 h 1373592"/>
                              <a:gd name="connsiteX29" fmla="*/ 34506 w 1526876"/>
                              <a:gd name="connsiteY29" fmla="*/ 683479 h 1373592"/>
                              <a:gd name="connsiteX30" fmla="*/ 60385 w 1526876"/>
                              <a:gd name="connsiteY30" fmla="*/ 674853 h 1373592"/>
                              <a:gd name="connsiteX31" fmla="*/ 69012 w 1526876"/>
                              <a:gd name="connsiteY31" fmla="*/ 648974 h 1373592"/>
                              <a:gd name="connsiteX32" fmla="*/ 103517 w 1526876"/>
                              <a:gd name="connsiteY32" fmla="*/ 614468 h 1373592"/>
                              <a:gd name="connsiteX33" fmla="*/ 94891 w 1526876"/>
                              <a:gd name="connsiteY33" fmla="*/ 459192 h 1373592"/>
                              <a:gd name="connsiteX34" fmla="*/ 77638 w 1526876"/>
                              <a:gd name="connsiteY34" fmla="*/ 407434 h 1373592"/>
                              <a:gd name="connsiteX35" fmla="*/ 94891 w 1526876"/>
                              <a:gd name="connsiteY35" fmla="*/ 303917 h 1373592"/>
                              <a:gd name="connsiteX36" fmla="*/ 120770 w 1526876"/>
                              <a:gd name="connsiteY36" fmla="*/ 295291 h 1373592"/>
                              <a:gd name="connsiteX37" fmla="*/ 181155 w 1526876"/>
                              <a:gd name="connsiteY37" fmla="*/ 278038 h 1373592"/>
                              <a:gd name="connsiteX38" fmla="*/ 198408 w 1526876"/>
                              <a:gd name="connsiteY38" fmla="*/ 252158 h 1373592"/>
                              <a:gd name="connsiteX39" fmla="*/ 250166 w 1526876"/>
                              <a:gd name="connsiteY39" fmla="*/ 234906 h 1373592"/>
                              <a:gd name="connsiteX40" fmla="*/ 301925 w 1526876"/>
                              <a:gd name="connsiteY40" fmla="*/ 200400 h 1373592"/>
                              <a:gd name="connsiteX41" fmla="*/ 336430 w 1526876"/>
                              <a:gd name="connsiteY41" fmla="*/ 191774 h 1373592"/>
                              <a:gd name="connsiteX42" fmla="*/ 465827 w 1526876"/>
                              <a:gd name="connsiteY42" fmla="*/ 183147 h 1373592"/>
                              <a:gd name="connsiteX43" fmla="*/ 491706 w 1526876"/>
                              <a:gd name="connsiteY43" fmla="*/ 174521 h 1373592"/>
                              <a:gd name="connsiteX44" fmla="*/ 500332 w 1526876"/>
                              <a:gd name="connsiteY44" fmla="*/ 148641 h 1373592"/>
                              <a:gd name="connsiteX45" fmla="*/ 543464 w 1526876"/>
                              <a:gd name="connsiteY45" fmla="*/ 105509 h 1373592"/>
                              <a:gd name="connsiteX46" fmla="*/ 586596 w 1526876"/>
                              <a:gd name="connsiteY46" fmla="*/ 71004 h 1373592"/>
                              <a:gd name="connsiteX47" fmla="*/ 629729 w 1526876"/>
                              <a:gd name="connsiteY47" fmla="*/ 36498 h 1373592"/>
                              <a:gd name="connsiteX48" fmla="*/ 655608 w 1526876"/>
                              <a:gd name="connsiteY48" fmla="*/ 19245 h 1373592"/>
                              <a:gd name="connsiteX49" fmla="*/ 767751 w 1526876"/>
                              <a:gd name="connsiteY49" fmla="*/ 19245 h 1373592"/>
                              <a:gd name="connsiteX50" fmla="*/ 802257 w 1526876"/>
                              <a:gd name="connsiteY50" fmla="*/ 27872 h 1373592"/>
                              <a:gd name="connsiteX51" fmla="*/ 828136 w 1526876"/>
                              <a:gd name="connsiteY51" fmla="*/ 45124 h 1373592"/>
                              <a:gd name="connsiteX52" fmla="*/ 854015 w 1526876"/>
                              <a:gd name="connsiteY52" fmla="*/ 53751 h 1373592"/>
                              <a:gd name="connsiteX53" fmla="*/ 897147 w 1526876"/>
                              <a:gd name="connsiteY53" fmla="*/ 88257 h 1373592"/>
                              <a:gd name="connsiteX54" fmla="*/ 914400 w 1526876"/>
                              <a:gd name="connsiteY54" fmla="*/ 114136 h 1373592"/>
                              <a:gd name="connsiteX55" fmla="*/ 966159 w 1526876"/>
                              <a:gd name="connsiteY55" fmla="*/ 131389 h 1373592"/>
                              <a:gd name="connsiteX56" fmla="*/ 992038 w 1526876"/>
                              <a:gd name="connsiteY56" fmla="*/ 140015 h 1373592"/>
                              <a:gd name="connsiteX57" fmla="*/ 1017917 w 1526876"/>
                              <a:gd name="connsiteY57" fmla="*/ 148641 h 1373592"/>
                              <a:gd name="connsiteX58" fmla="*/ 1043796 w 1526876"/>
                              <a:gd name="connsiteY58" fmla="*/ 131389 h 1373592"/>
                              <a:gd name="connsiteX59" fmla="*/ 1086929 w 1526876"/>
                              <a:gd name="connsiteY59" fmla="*/ 165894 h 1373592"/>
                              <a:gd name="connsiteX60" fmla="*/ 1095555 w 1526876"/>
                              <a:gd name="connsiteY60" fmla="*/ 191774 h 1373592"/>
                              <a:gd name="connsiteX61" fmla="*/ 1121434 w 1526876"/>
                              <a:gd name="connsiteY61" fmla="*/ 200400 h 1373592"/>
                              <a:gd name="connsiteX62" fmla="*/ 1242204 w 1526876"/>
                              <a:gd name="connsiteY62" fmla="*/ 217653 h 1373592"/>
                              <a:gd name="connsiteX63" fmla="*/ 1293962 w 1526876"/>
                              <a:gd name="connsiteY63" fmla="*/ 234906 h 1373592"/>
                              <a:gd name="connsiteX64" fmla="*/ 1328468 w 1526876"/>
                              <a:gd name="connsiteY64" fmla="*/ 286664 h 1373592"/>
                              <a:gd name="connsiteX65" fmla="*/ 1354347 w 1526876"/>
                              <a:gd name="connsiteY65" fmla="*/ 338423 h 1373592"/>
                              <a:gd name="connsiteX66" fmla="*/ 1406106 w 1526876"/>
                              <a:gd name="connsiteY66" fmla="*/ 372928 h 1373592"/>
                              <a:gd name="connsiteX67" fmla="*/ 1431985 w 1526876"/>
                              <a:gd name="connsiteY67" fmla="*/ 390181 h 1373592"/>
                              <a:gd name="connsiteX68" fmla="*/ 1466491 w 1526876"/>
                              <a:gd name="connsiteY68" fmla="*/ 441940 h 1373592"/>
                              <a:gd name="connsiteX69" fmla="*/ 1483744 w 1526876"/>
                              <a:gd name="connsiteY69" fmla="*/ 467819 h 1373592"/>
                              <a:gd name="connsiteX70" fmla="*/ 1500996 w 1526876"/>
                              <a:gd name="connsiteY70" fmla="*/ 519577 h 1373592"/>
                              <a:gd name="connsiteX71" fmla="*/ 1518249 w 1526876"/>
                              <a:gd name="connsiteY71" fmla="*/ 545457 h 1373592"/>
                              <a:gd name="connsiteX72" fmla="*/ 1526876 w 1526876"/>
                              <a:gd name="connsiteY72" fmla="*/ 571336 h 1373592"/>
                              <a:gd name="connsiteX73" fmla="*/ 1518249 w 1526876"/>
                              <a:gd name="connsiteY73" fmla="*/ 597215 h 1373592"/>
                              <a:gd name="connsiteX74" fmla="*/ 1483744 w 1526876"/>
                              <a:gd name="connsiteY74" fmla="*/ 648974 h 1373592"/>
                              <a:gd name="connsiteX75" fmla="*/ 1466491 w 1526876"/>
                              <a:gd name="connsiteY75" fmla="*/ 709358 h 1373592"/>
                              <a:gd name="connsiteX76" fmla="*/ 1449238 w 1526876"/>
                              <a:gd name="connsiteY76" fmla="*/ 761117 h 1373592"/>
                              <a:gd name="connsiteX77" fmla="*/ 1431985 w 1526876"/>
                              <a:gd name="connsiteY77" fmla="*/ 786996 h 1373592"/>
                              <a:gd name="connsiteX78" fmla="*/ 1406106 w 1526876"/>
                              <a:gd name="connsiteY78" fmla="*/ 881887 h 1373592"/>
                              <a:gd name="connsiteX79" fmla="*/ 1397479 w 1526876"/>
                              <a:gd name="connsiteY79" fmla="*/ 1132053 h 1373592"/>
                              <a:gd name="connsiteX80" fmla="*/ 1380227 w 1526876"/>
                              <a:gd name="connsiteY80" fmla="*/ 1157932 h 1373592"/>
                              <a:gd name="connsiteX81" fmla="*/ 1371600 w 1526876"/>
                              <a:gd name="connsiteY81" fmla="*/ 1183811 h 1373592"/>
                              <a:gd name="connsiteX82" fmla="*/ 1319842 w 1526876"/>
                              <a:gd name="connsiteY82" fmla="*/ 1218317 h 1373592"/>
                              <a:gd name="connsiteX83" fmla="*/ 1285336 w 1526876"/>
                              <a:gd name="connsiteY83" fmla="*/ 1261449 h 1373592"/>
                              <a:gd name="connsiteX84" fmla="*/ 1268083 w 1526876"/>
                              <a:gd name="connsiteY84" fmla="*/ 1287328 h 1373592"/>
                              <a:gd name="connsiteX85" fmla="*/ 1207698 w 1526876"/>
                              <a:gd name="connsiteY85" fmla="*/ 1304581 h 1373592"/>
                              <a:gd name="connsiteX86" fmla="*/ 1130061 w 1526876"/>
                              <a:gd name="connsiteY86" fmla="*/ 1356340 h 1373592"/>
                              <a:gd name="connsiteX87" fmla="*/ 1104181 w 1526876"/>
                              <a:gd name="connsiteY87" fmla="*/ 1373592 h 1373592"/>
                              <a:gd name="connsiteX88" fmla="*/ 1086929 w 1526876"/>
                              <a:gd name="connsiteY88" fmla="*/ 1356340 h 13735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</a:cxnLst>
                            <a:rect l="l" t="t" r="r" b="b"/>
                            <a:pathLst>
                              <a:path w="1526876" h="1373592">
                                <a:moveTo>
                                  <a:pt x="1086929" y="1356340"/>
                                </a:moveTo>
                                <a:cubicBezTo>
                                  <a:pt x="1015163" y="1332417"/>
                                  <a:pt x="1129521" y="1368823"/>
                                  <a:pt x="1000664" y="1339087"/>
                                </a:cubicBezTo>
                                <a:cubicBezTo>
                                  <a:pt x="982944" y="1334998"/>
                                  <a:pt x="948906" y="1321834"/>
                                  <a:pt x="948906" y="1321834"/>
                                </a:cubicBezTo>
                                <a:cubicBezTo>
                                  <a:pt x="940280" y="1316083"/>
                                  <a:pt x="932501" y="1308792"/>
                                  <a:pt x="923027" y="1304581"/>
                                </a:cubicBezTo>
                                <a:cubicBezTo>
                                  <a:pt x="906408" y="1297195"/>
                                  <a:pt x="871268" y="1287328"/>
                                  <a:pt x="871268" y="1287328"/>
                                </a:cubicBezTo>
                                <a:cubicBezTo>
                                  <a:pt x="845389" y="1290204"/>
                                  <a:pt x="819314" y="1291674"/>
                                  <a:pt x="793630" y="1295955"/>
                                </a:cubicBezTo>
                                <a:cubicBezTo>
                                  <a:pt x="784661" y="1297450"/>
                                  <a:pt x="776627" y="1302609"/>
                                  <a:pt x="767751" y="1304581"/>
                                </a:cubicBezTo>
                                <a:cubicBezTo>
                                  <a:pt x="729034" y="1313184"/>
                                  <a:pt x="675726" y="1317681"/>
                                  <a:pt x="638355" y="1321834"/>
                                </a:cubicBezTo>
                                <a:cubicBezTo>
                                  <a:pt x="588706" y="1354934"/>
                                  <a:pt x="595962" y="1357783"/>
                                  <a:pt x="500332" y="1330460"/>
                                </a:cubicBezTo>
                                <a:cubicBezTo>
                                  <a:pt x="491589" y="1327962"/>
                                  <a:pt x="495772" y="1312714"/>
                                  <a:pt x="491706" y="1304581"/>
                                </a:cubicBezTo>
                                <a:cubicBezTo>
                                  <a:pt x="477329" y="1275827"/>
                                  <a:pt x="474452" y="1278701"/>
                                  <a:pt x="448574" y="1261449"/>
                                </a:cubicBezTo>
                                <a:lnTo>
                                  <a:pt x="414068" y="1209691"/>
                                </a:lnTo>
                                <a:cubicBezTo>
                                  <a:pt x="403980" y="1194559"/>
                                  <a:pt x="362310" y="1192438"/>
                                  <a:pt x="362310" y="1192438"/>
                                </a:cubicBezTo>
                                <a:cubicBezTo>
                                  <a:pt x="347933" y="1195313"/>
                                  <a:pt x="333323" y="1197206"/>
                                  <a:pt x="319178" y="1201064"/>
                                </a:cubicBezTo>
                                <a:cubicBezTo>
                                  <a:pt x="301633" y="1205849"/>
                                  <a:pt x="267419" y="1218317"/>
                                  <a:pt x="267419" y="1218317"/>
                                </a:cubicBezTo>
                                <a:cubicBezTo>
                                  <a:pt x="258793" y="1224068"/>
                                  <a:pt x="251803" y="1234104"/>
                                  <a:pt x="241540" y="1235570"/>
                                </a:cubicBezTo>
                                <a:cubicBezTo>
                                  <a:pt x="192269" y="1242608"/>
                                  <a:pt x="210028" y="1214798"/>
                                  <a:pt x="198408" y="1183811"/>
                                </a:cubicBezTo>
                                <a:cubicBezTo>
                                  <a:pt x="194768" y="1174103"/>
                                  <a:pt x="186906" y="1166558"/>
                                  <a:pt x="181155" y="1157932"/>
                                </a:cubicBezTo>
                                <a:lnTo>
                                  <a:pt x="163902" y="1106174"/>
                                </a:lnTo>
                                <a:lnTo>
                                  <a:pt x="155276" y="1080294"/>
                                </a:lnTo>
                                <a:cubicBezTo>
                                  <a:pt x="152543" y="1055703"/>
                                  <a:pt x="152473" y="1005678"/>
                                  <a:pt x="138023" y="976777"/>
                                </a:cubicBezTo>
                                <a:cubicBezTo>
                                  <a:pt x="133387" y="967504"/>
                                  <a:pt x="128866" y="957375"/>
                                  <a:pt x="120770" y="950898"/>
                                </a:cubicBezTo>
                                <a:cubicBezTo>
                                  <a:pt x="113670" y="945218"/>
                                  <a:pt x="103517" y="945147"/>
                                  <a:pt x="94891" y="942272"/>
                                </a:cubicBezTo>
                                <a:cubicBezTo>
                                  <a:pt x="92015" y="933645"/>
                                  <a:pt x="91308" y="923958"/>
                                  <a:pt x="86264" y="916392"/>
                                </a:cubicBezTo>
                                <a:cubicBezTo>
                                  <a:pt x="79497" y="906241"/>
                                  <a:pt x="68195" y="899885"/>
                                  <a:pt x="60385" y="890513"/>
                                </a:cubicBezTo>
                                <a:cubicBezTo>
                                  <a:pt x="53748" y="882548"/>
                                  <a:pt x="48883" y="873260"/>
                                  <a:pt x="43132" y="864634"/>
                                </a:cubicBezTo>
                                <a:lnTo>
                                  <a:pt x="25879" y="812875"/>
                                </a:lnTo>
                                <a:cubicBezTo>
                                  <a:pt x="22601" y="803040"/>
                                  <a:pt x="13263" y="796269"/>
                                  <a:pt x="8627" y="786996"/>
                                </a:cubicBezTo>
                                <a:cubicBezTo>
                                  <a:pt x="4560" y="778863"/>
                                  <a:pt x="2876" y="769743"/>
                                  <a:pt x="0" y="761117"/>
                                </a:cubicBezTo>
                                <a:cubicBezTo>
                                  <a:pt x="5272" y="745301"/>
                                  <a:pt x="15864" y="698392"/>
                                  <a:pt x="34506" y="683479"/>
                                </a:cubicBezTo>
                                <a:cubicBezTo>
                                  <a:pt x="41606" y="677799"/>
                                  <a:pt x="51759" y="677728"/>
                                  <a:pt x="60385" y="674853"/>
                                </a:cubicBezTo>
                                <a:cubicBezTo>
                                  <a:pt x="63261" y="666227"/>
                                  <a:pt x="62582" y="655404"/>
                                  <a:pt x="69012" y="648974"/>
                                </a:cubicBezTo>
                                <a:cubicBezTo>
                                  <a:pt x="115018" y="602968"/>
                                  <a:pt x="80515" y="683476"/>
                                  <a:pt x="103517" y="614468"/>
                                </a:cubicBezTo>
                                <a:cubicBezTo>
                                  <a:pt x="100642" y="562709"/>
                                  <a:pt x="101321" y="510630"/>
                                  <a:pt x="94891" y="459192"/>
                                </a:cubicBezTo>
                                <a:cubicBezTo>
                                  <a:pt x="92635" y="441146"/>
                                  <a:pt x="77638" y="407434"/>
                                  <a:pt x="77638" y="407434"/>
                                </a:cubicBezTo>
                                <a:cubicBezTo>
                                  <a:pt x="83389" y="372928"/>
                                  <a:pt x="82333" y="336567"/>
                                  <a:pt x="94891" y="303917"/>
                                </a:cubicBezTo>
                                <a:cubicBezTo>
                                  <a:pt x="98155" y="295430"/>
                                  <a:pt x="112027" y="297789"/>
                                  <a:pt x="120770" y="295291"/>
                                </a:cubicBezTo>
                                <a:cubicBezTo>
                                  <a:pt x="196592" y="273627"/>
                                  <a:pt x="119107" y="298720"/>
                                  <a:pt x="181155" y="278038"/>
                                </a:cubicBezTo>
                                <a:cubicBezTo>
                                  <a:pt x="186906" y="269411"/>
                                  <a:pt x="189616" y="257653"/>
                                  <a:pt x="198408" y="252158"/>
                                </a:cubicBezTo>
                                <a:cubicBezTo>
                                  <a:pt x="213830" y="242520"/>
                                  <a:pt x="250166" y="234906"/>
                                  <a:pt x="250166" y="234906"/>
                                </a:cubicBezTo>
                                <a:lnTo>
                                  <a:pt x="301925" y="200400"/>
                                </a:lnTo>
                                <a:cubicBezTo>
                                  <a:pt x="311789" y="193824"/>
                                  <a:pt x="324640" y="193015"/>
                                  <a:pt x="336430" y="191774"/>
                                </a:cubicBezTo>
                                <a:cubicBezTo>
                                  <a:pt x="379421" y="187249"/>
                                  <a:pt x="422695" y="186023"/>
                                  <a:pt x="465827" y="183147"/>
                                </a:cubicBezTo>
                                <a:cubicBezTo>
                                  <a:pt x="474453" y="180272"/>
                                  <a:pt x="485276" y="180951"/>
                                  <a:pt x="491706" y="174521"/>
                                </a:cubicBezTo>
                                <a:cubicBezTo>
                                  <a:pt x="498136" y="168091"/>
                                  <a:pt x="496265" y="156774"/>
                                  <a:pt x="500332" y="148641"/>
                                </a:cubicBezTo>
                                <a:cubicBezTo>
                                  <a:pt x="514709" y="119887"/>
                                  <a:pt x="517586" y="122761"/>
                                  <a:pt x="543464" y="105509"/>
                                </a:cubicBezTo>
                                <a:cubicBezTo>
                                  <a:pt x="592911" y="31340"/>
                                  <a:pt x="527069" y="118626"/>
                                  <a:pt x="586596" y="71004"/>
                                </a:cubicBezTo>
                                <a:cubicBezTo>
                                  <a:pt x="642337" y="26411"/>
                                  <a:pt x="564681" y="58179"/>
                                  <a:pt x="629729" y="36498"/>
                                </a:cubicBezTo>
                                <a:cubicBezTo>
                                  <a:pt x="638355" y="30747"/>
                                  <a:pt x="646335" y="23882"/>
                                  <a:pt x="655608" y="19245"/>
                                </a:cubicBezTo>
                                <a:cubicBezTo>
                                  <a:pt x="694097" y="0"/>
                                  <a:pt x="719491" y="14419"/>
                                  <a:pt x="767751" y="19245"/>
                                </a:cubicBezTo>
                                <a:cubicBezTo>
                                  <a:pt x="779253" y="22121"/>
                                  <a:pt x="791360" y="23202"/>
                                  <a:pt x="802257" y="27872"/>
                                </a:cubicBezTo>
                                <a:cubicBezTo>
                                  <a:pt x="811786" y="31956"/>
                                  <a:pt x="818863" y="40488"/>
                                  <a:pt x="828136" y="45124"/>
                                </a:cubicBezTo>
                                <a:cubicBezTo>
                                  <a:pt x="836269" y="49191"/>
                                  <a:pt x="845389" y="50875"/>
                                  <a:pt x="854015" y="53751"/>
                                </a:cubicBezTo>
                                <a:cubicBezTo>
                                  <a:pt x="903460" y="127917"/>
                                  <a:pt x="837622" y="40637"/>
                                  <a:pt x="897147" y="88257"/>
                                </a:cubicBezTo>
                                <a:cubicBezTo>
                                  <a:pt x="905243" y="94734"/>
                                  <a:pt x="905608" y="108641"/>
                                  <a:pt x="914400" y="114136"/>
                                </a:cubicBezTo>
                                <a:cubicBezTo>
                                  <a:pt x="929822" y="123775"/>
                                  <a:pt x="948906" y="125638"/>
                                  <a:pt x="966159" y="131389"/>
                                </a:cubicBezTo>
                                <a:lnTo>
                                  <a:pt x="992038" y="140015"/>
                                </a:lnTo>
                                <a:lnTo>
                                  <a:pt x="1017917" y="148641"/>
                                </a:lnTo>
                                <a:cubicBezTo>
                                  <a:pt x="1026543" y="142890"/>
                                  <a:pt x="1033570" y="133093"/>
                                  <a:pt x="1043796" y="131389"/>
                                </a:cubicBezTo>
                                <a:cubicBezTo>
                                  <a:pt x="1068797" y="127222"/>
                                  <a:pt x="1076848" y="150772"/>
                                  <a:pt x="1086929" y="165894"/>
                                </a:cubicBezTo>
                                <a:cubicBezTo>
                                  <a:pt x="1089804" y="174521"/>
                                  <a:pt x="1089125" y="185344"/>
                                  <a:pt x="1095555" y="191774"/>
                                </a:cubicBezTo>
                                <a:cubicBezTo>
                                  <a:pt x="1101985" y="198204"/>
                                  <a:pt x="1112488" y="198773"/>
                                  <a:pt x="1121434" y="200400"/>
                                </a:cubicBezTo>
                                <a:cubicBezTo>
                                  <a:pt x="1158895" y="207211"/>
                                  <a:pt x="1204477" y="208221"/>
                                  <a:pt x="1242204" y="217653"/>
                                </a:cubicBezTo>
                                <a:cubicBezTo>
                                  <a:pt x="1259847" y="222064"/>
                                  <a:pt x="1293962" y="234906"/>
                                  <a:pt x="1293962" y="234906"/>
                                </a:cubicBezTo>
                                <a:cubicBezTo>
                                  <a:pt x="1314475" y="296440"/>
                                  <a:pt x="1285389" y="222047"/>
                                  <a:pt x="1328468" y="286664"/>
                                </a:cubicBezTo>
                                <a:cubicBezTo>
                                  <a:pt x="1349386" y="318041"/>
                                  <a:pt x="1321775" y="309923"/>
                                  <a:pt x="1354347" y="338423"/>
                                </a:cubicBezTo>
                                <a:cubicBezTo>
                                  <a:pt x="1369952" y="352077"/>
                                  <a:pt x="1388853" y="361426"/>
                                  <a:pt x="1406106" y="372928"/>
                                </a:cubicBezTo>
                                <a:lnTo>
                                  <a:pt x="1431985" y="390181"/>
                                </a:lnTo>
                                <a:lnTo>
                                  <a:pt x="1466491" y="441940"/>
                                </a:lnTo>
                                <a:lnTo>
                                  <a:pt x="1483744" y="467819"/>
                                </a:lnTo>
                                <a:lnTo>
                                  <a:pt x="1500996" y="519577"/>
                                </a:lnTo>
                                <a:cubicBezTo>
                                  <a:pt x="1504275" y="529413"/>
                                  <a:pt x="1513612" y="536184"/>
                                  <a:pt x="1518249" y="545457"/>
                                </a:cubicBezTo>
                                <a:cubicBezTo>
                                  <a:pt x="1522316" y="553590"/>
                                  <a:pt x="1524000" y="562710"/>
                                  <a:pt x="1526876" y="571336"/>
                                </a:cubicBezTo>
                                <a:cubicBezTo>
                                  <a:pt x="1524000" y="579962"/>
                                  <a:pt x="1522665" y="589266"/>
                                  <a:pt x="1518249" y="597215"/>
                                </a:cubicBezTo>
                                <a:cubicBezTo>
                                  <a:pt x="1508179" y="615341"/>
                                  <a:pt x="1490302" y="629303"/>
                                  <a:pt x="1483744" y="648974"/>
                                </a:cubicBezTo>
                                <a:cubicBezTo>
                                  <a:pt x="1454763" y="735909"/>
                                  <a:pt x="1498971" y="601090"/>
                                  <a:pt x="1466491" y="709358"/>
                                </a:cubicBezTo>
                                <a:cubicBezTo>
                                  <a:pt x="1461265" y="726777"/>
                                  <a:pt x="1459326" y="745985"/>
                                  <a:pt x="1449238" y="761117"/>
                                </a:cubicBezTo>
                                <a:lnTo>
                                  <a:pt x="1431985" y="786996"/>
                                </a:lnTo>
                                <a:cubicBezTo>
                                  <a:pt x="1410095" y="852665"/>
                                  <a:pt x="1418298" y="820922"/>
                                  <a:pt x="1406106" y="881887"/>
                                </a:cubicBezTo>
                                <a:cubicBezTo>
                                  <a:pt x="1415045" y="998104"/>
                                  <a:pt x="1423392" y="1008962"/>
                                  <a:pt x="1397479" y="1132053"/>
                                </a:cubicBezTo>
                                <a:cubicBezTo>
                                  <a:pt x="1395343" y="1142198"/>
                                  <a:pt x="1384863" y="1148659"/>
                                  <a:pt x="1380227" y="1157932"/>
                                </a:cubicBezTo>
                                <a:cubicBezTo>
                                  <a:pt x="1376160" y="1166065"/>
                                  <a:pt x="1378030" y="1177381"/>
                                  <a:pt x="1371600" y="1183811"/>
                                </a:cubicBezTo>
                                <a:cubicBezTo>
                                  <a:pt x="1356938" y="1198473"/>
                                  <a:pt x="1319842" y="1218317"/>
                                  <a:pt x="1319842" y="1218317"/>
                                </a:cubicBezTo>
                                <a:cubicBezTo>
                                  <a:pt x="1303047" y="1268698"/>
                                  <a:pt x="1324355" y="1222430"/>
                                  <a:pt x="1285336" y="1261449"/>
                                </a:cubicBezTo>
                                <a:cubicBezTo>
                                  <a:pt x="1278005" y="1268780"/>
                                  <a:pt x="1276179" y="1280851"/>
                                  <a:pt x="1268083" y="1287328"/>
                                </a:cubicBezTo>
                                <a:cubicBezTo>
                                  <a:pt x="1262455" y="1291830"/>
                                  <a:pt x="1209956" y="1304017"/>
                                  <a:pt x="1207698" y="1304581"/>
                                </a:cubicBezTo>
                                <a:lnTo>
                                  <a:pt x="1130061" y="1356340"/>
                                </a:lnTo>
                                <a:lnTo>
                                  <a:pt x="1104181" y="1373592"/>
                                </a:lnTo>
                                <a:lnTo>
                                  <a:pt x="1086929" y="1356340"/>
                                </a:lnTo>
                                <a:close/>
                              </a:path>
                            </a:pathLst>
                          </a:custGeom>
                          <a:gradFill>
                            <a:gsLst>
                              <a:gs pos="0">
                                <a:srgbClr val="5E9EFF"/>
                              </a:gs>
                              <a:gs pos="39999">
                                <a:srgbClr val="85C2FF"/>
                              </a:gs>
                              <a:gs pos="70000">
                                <a:srgbClr val="C4D6EB"/>
                              </a:gs>
                              <a:gs pos="100000">
                                <a:srgbClr val="FFEBFA"/>
                              </a:gs>
                            </a:gsLst>
                            <a:lin ang="16200000" scaled="0"/>
                          </a:gradFill>
                          <a:ln w="127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5" name="Oval 64"/>
                          <p:cNvSpPr/>
                          <p:nvPr/>
                        </p:nvSpPr>
                        <p:spPr>
                          <a:xfrm>
                            <a:off x="5631608" y="4724400"/>
                            <a:ext cx="228600" cy="228600"/>
                          </a:xfrm>
                          <a:prstGeom prst="ellipse">
                            <a:avLst/>
                          </a:prstGeom>
                          <a:ln w="127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60" name="Oval 59"/>
                        <p:cNvSpPr/>
                        <p:nvPr/>
                      </p:nvSpPr>
                      <p:spPr>
                        <a:xfrm>
                          <a:off x="5562600" y="4572000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Oval 60"/>
                        <p:cNvSpPr/>
                        <p:nvPr/>
                      </p:nvSpPr>
                      <p:spPr>
                        <a:xfrm>
                          <a:off x="5715000" y="4572000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" name="Oval 33"/>
                        <p:cNvSpPr/>
                        <p:nvPr/>
                      </p:nvSpPr>
                      <p:spPr>
                        <a:xfrm>
                          <a:off x="5562600" y="4724400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Oval 62"/>
                        <p:cNvSpPr/>
                        <p:nvPr/>
                      </p:nvSpPr>
                      <p:spPr>
                        <a:xfrm>
                          <a:off x="5638800" y="4648200"/>
                          <a:ext cx="76200" cy="762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5181600" y="47244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4419600" y="4191000"/>
                        <a:ext cx="76200" cy="76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6601718" y="1689556"/>
                    <a:ext cx="1585690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Atherosclerosis</a:t>
                    </a:r>
                    <a:endParaRPr lang="en-US" sz="16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" name="Sun 47"/>
                <p:cNvSpPr/>
                <p:nvPr/>
              </p:nvSpPr>
              <p:spPr>
                <a:xfrm>
                  <a:off x="7467600" y="3048000"/>
                  <a:ext cx="152400" cy="228600"/>
                </a:xfrm>
                <a:prstGeom prst="sun">
                  <a:avLst/>
                </a:prstGeom>
                <a:solidFill>
                  <a:schemeClr val="bg1"/>
                </a:solidFill>
                <a:ln w="12700">
                  <a:solidFill>
                    <a:srgbClr val="9501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Sun 48"/>
                <p:cNvSpPr/>
                <p:nvPr/>
              </p:nvSpPr>
              <p:spPr>
                <a:xfrm>
                  <a:off x="6858000" y="3200400"/>
                  <a:ext cx="152400" cy="228600"/>
                </a:xfrm>
                <a:prstGeom prst="sun">
                  <a:avLst/>
                </a:prstGeom>
                <a:solidFill>
                  <a:schemeClr val="bg1"/>
                </a:solidFill>
                <a:ln w="12700">
                  <a:solidFill>
                    <a:srgbClr val="9501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12-Point Star 49"/>
                <p:cNvSpPr/>
                <p:nvPr/>
              </p:nvSpPr>
              <p:spPr>
                <a:xfrm rot="10800000">
                  <a:off x="7162800" y="2895600"/>
                  <a:ext cx="152400" cy="304800"/>
                </a:xfrm>
                <a:prstGeom prst="star12">
                  <a:avLst/>
                </a:prstGeom>
                <a:gradFill>
                  <a:gsLst>
                    <a:gs pos="0">
                      <a:srgbClr val="21279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12-Point Star 50"/>
                <p:cNvSpPr/>
                <p:nvPr/>
              </p:nvSpPr>
              <p:spPr>
                <a:xfrm rot="10800000">
                  <a:off x="7010400" y="3657600"/>
                  <a:ext cx="152400" cy="228600"/>
                </a:xfrm>
                <a:prstGeom prst="star12">
                  <a:avLst/>
                </a:prstGeom>
                <a:gradFill>
                  <a:gsLst>
                    <a:gs pos="0">
                      <a:srgbClr val="21279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oup 131"/>
              <p:cNvGrpSpPr/>
              <p:nvPr/>
            </p:nvGrpSpPr>
            <p:grpSpPr>
              <a:xfrm>
                <a:off x="642651" y="2011879"/>
                <a:ext cx="4813235" cy="1859785"/>
                <a:chOff x="1364408" y="2316679"/>
                <a:chExt cx="4813235" cy="1859785"/>
              </a:xfrm>
            </p:grpSpPr>
            <p:grpSp>
              <p:nvGrpSpPr>
                <p:cNvPr id="10" name="Group 103"/>
                <p:cNvGrpSpPr/>
                <p:nvPr/>
              </p:nvGrpSpPr>
              <p:grpSpPr>
                <a:xfrm>
                  <a:off x="2895600" y="2316679"/>
                  <a:ext cx="3282043" cy="1859785"/>
                  <a:chOff x="2043016" y="2384253"/>
                  <a:chExt cx="3282043" cy="1859785"/>
                </a:xfrm>
              </p:grpSpPr>
              <p:grpSp>
                <p:nvGrpSpPr>
                  <p:cNvPr id="19" name="Group 85"/>
                  <p:cNvGrpSpPr/>
                  <p:nvPr/>
                </p:nvGrpSpPr>
                <p:grpSpPr>
                  <a:xfrm>
                    <a:off x="2043016" y="2386644"/>
                    <a:ext cx="1551361" cy="1847595"/>
                    <a:chOff x="4114800" y="3751052"/>
                    <a:chExt cx="1551361" cy="1847595"/>
                  </a:xfrm>
                </p:grpSpPr>
                <p:grpSp>
                  <p:nvGrpSpPr>
                    <p:cNvPr id="34" name="Group 76"/>
                    <p:cNvGrpSpPr/>
                    <p:nvPr/>
                  </p:nvGrpSpPr>
                  <p:grpSpPr>
                    <a:xfrm>
                      <a:off x="4191000" y="3886200"/>
                      <a:ext cx="1066800" cy="1431371"/>
                      <a:chOff x="3810000" y="2378629"/>
                      <a:chExt cx="1066800" cy="1431371"/>
                    </a:xfrm>
                  </p:grpSpPr>
                  <p:grpSp>
                    <p:nvGrpSpPr>
                      <p:cNvPr id="38" name="Group 58"/>
                      <p:cNvGrpSpPr/>
                      <p:nvPr/>
                    </p:nvGrpSpPr>
                    <p:grpSpPr>
                      <a:xfrm>
                        <a:off x="3810000" y="2743200"/>
                        <a:ext cx="1066800" cy="1066800"/>
                        <a:chOff x="1981200" y="5105400"/>
                        <a:chExt cx="1066800" cy="1066800"/>
                      </a:xfrm>
                    </p:grpSpPr>
                    <p:sp>
                      <p:nvSpPr>
                        <p:cNvPr id="45" name="Oval 39"/>
                        <p:cNvSpPr/>
                        <p:nvPr/>
                      </p:nvSpPr>
                      <p:spPr>
                        <a:xfrm rot="10800000">
                          <a:off x="1981200" y="5105400"/>
                          <a:ext cx="1066800" cy="1066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chemeClr val="accent6">
                                <a:lumMod val="60000"/>
                                <a:lumOff val="40000"/>
                              </a:schemeClr>
                            </a:gs>
                            <a:gs pos="100000">
                              <a:srgbClr val="FFFFFF"/>
                            </a:gs>
                          </a:gsLst>
                          <a:lin ang="2700000" scaled="1"/>
                        </a:gra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Oval 40"/>
                        <p:cNvSpPr/>
                        <p:nvPr/>
                      </p:nvSpPr>
                      <p:spPr>
                        <a:xfrm rot="14545187">
                          <a:off x="2205580" y="5415855"/>
                          <a:ext cx="609600" cy="6096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accent6">
                                <a:lumMod val="75000"/>
                              </a:schemeClr>
                            </a:gs>
                            <a:gs pos="100000">
                              <a:srgbClr val="FFFFFF"/>
                            </a:gs>
                          </a:gsLst>
                          <a:lin ang="2700000" scaled="1"/>
                          <a:tileRect/>
                        </a:gra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" name="Group 70"/>
                      <p:cNvGrpSpPr/>
                      <p:nvPr/>
                    </p:nvGrpSpPr>
                    <p:grpSpPr>
                      <a:xfrm rot="1620000">
                        <a:off x="4657667" y="2458197"/>
                        <a:ext cx="188694" cy="422696"/>
                        <a:chOff x="3733800" y="4724400"/>
                        <a:chExt cx="188694" cy="422696"/>
                      </a:xfrm>
                      <a:gradFill>
                        <a:gsLst>
                          <a:gs pos="0">
                            <a:schemeClr val="accent6">
                              <a:lumMod val="40000"/>
                              <a:lumOff val="60000"/>
                            </a:schemeClr>
                          </a:gs>
                          <a:gs pos="100000">
                            <a:srgbClr val="FFFFFF"/>
                          </a:gs>
                        </a:gsLst>
                        <a:lin ang="18900000" scaled="1"/>
                      </a:gradFill>
                    </p:grpSpPr>
                    <p:sp>
                      <p:nvSpPr>
                        <p:cNvPr id="43" name="Pie 42"/>
                        <p:cNvSpPr/>
                        <p:nvPr/>
                      </p:nvSpPr>
                      <p:spPr>
                        <a:xfrm rot="18885179">
                          <a:off x="3733683" y="4724517"/>
                          <a:ext cx="188928" cy="188694"/>
                        </a:xfrm>
                        <a:prstGeom prst="pie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" name="Rectangle 43"/>
                        <p:cNvSpPr/>
                        <p:nvPr/>
                      </p:nvSpPr>
                      <p:spPr>
                        <a:xfrm>
                          <a:off x="3775496" y="4918496"/>
                          <a:ext cx="76200" cy="228600"/>
                        </a:xfrm>
                        <a:prstGeom prst="rect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0" name="Group 73"/>
                      <p:cNvGrpSpPr/>
                      <p:nvPr/>
                    </p:nvGrpSpPr>
                    <p:grpSpPr>
                      <a:xfrm rot="20997484">
                        <a:off x="3924310" y="2378629"/>
                        <a:ext cx="228600" cy="457200"/>
                        <a:chOff x="4114800" y="4419600"/>
                        <a:chExt cx="228600" cy="609600"/>
                      </a:xfrm>
                      <a:gradFill flip="none" rotWithShape="1">
                        <a:gsLst>
                          <a:gs pos="0">
                            <a:srgbClr val="FC3B14"/>
                          </a:gs>
                          <a:gs pos="100000">
                            <a:srgbClr val="FFFFFF"/>
                          </a:gs>
                        </a:gsLst>
                        <a:lin ang="18900000" scaled="1"/>
                        <a:tileRect/>
                      </a:gradFill>
                    </p:grpSpPr>
                    <p:sp>
                      <p:nvSpPr>
                        <p:cNvPr id="41" name="Block Arc 40"/>
                        <p:cNvSpPr/>
                        <p:nvPr/>
                      </p:nvSpPr>
                      <p:spPr>
                        <a:xfrm rot="10800000">
                          <a:off x="4114800" y="4419600"/>
                          <a:ext cx="228600" cy="304800"/>
                        </a:xfrm>
                        <a:prstGeom prst="blockArc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4191000" y="4724400"/>
                          <a:ext cx="76200" cy="304800"/>
                        </a:xfrm>
                        <a:prstGeom prst="rect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4817852" y="3751052"/>
                      <a:ext cx="848309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CD45RA</a:t>
                      </a:r>
                      <a:r>
                        <a:rPr lang="en-US" sz="1200" baseline="30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200" baseline="30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4114800" y="3759678"/>
                      <a:ext cx="550151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aseline="30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200" baseline="30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4260008" y="5290870"/>
                      <a:ext cx="1002197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Naive Cell</a:t>
                      </a:r>
                      <a:endParaRPr lang="en-US" sz="1400" baseline="30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0" name="Group 84"/>
                  <p:cNvGrpSpPr/>
                  <p:nvPr/>
                </p:nvGrpSpPr>
                <p:grpSpPr>
                  <a:xfrm>
                    <a:off x="3447686" y="2384253"/>
                    <a:ext cx="1877373" cy="1859785"/>
                    <a:chOff x="2304686" y="2316679"/>
                    <a:chExt cx="1877373" cy="1859785"/>
                  </a:xfrm>
                </p:grpSpPr>
                <p:grpSp>
                  <p:nvGrpSpPr>
                    <p:cNvPr id="21" name="Group 77"/>
                    <p:cNvGrpSpPr/>
                    <p:nvPr/>
                  </p:nvGrpSpPr>
                  <p:grpSpPr>
                    <a:xfrm>
                      <a:off x="2647263" y="2493514"/>
                      <a:ext cx="1066800" cy="1392686"/>
                      <a:chOff x="2647263" y="2493514"/>
                      <a:chExt cx="1066800" cy="1392686"/>
                    </a:xfrm>
                  </p:grpSpPr>
                  <p:grpSp>
                    <p:nvGrpSpPr>
                      <p:cNvPr id="25" name="Group 43"/>
                      <p:cNvGrpSpPr/>
                      <p:nvPr/>
                    </p:nvGrpSpPr>
                    <p:grpSpPr>
                      <a:xfrm>
                        <a:off x="2647263" y="2819400"/>
                        <a:ext cx="1066800" cy="1066800"/>
                        <a:chOff x="818463" y="5029200"/>
                        <a:chExt cx="1066800" cy="1066800"/>
                      </a:xfrm>
                    </p:grpSpPr>
                    <p:sp>
                      <p:nvSpPr>
                        <p:cNvPr id="32" name="Oval 31"/>
                        <p:cNvSpPr/>
                        <p:nvPr/>
                      </p:nvSpPr>
                      <p:spPr>
                        <a:xfrm rot="10800000">
                          <a:off x="818463" y="5029200"/>
                          <a:ext cx="1066800" cy="1066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rgbClr val="C00000"/>
                            </a:gs>
                            <a:gs pos="100000">
                              <a:srgbClr val="FFFFFF"/>
                            </a:gs>
                          </a:gsLst>
                          <a:lin ang="2700000" scaled="1"/>
                        </a:gra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" name="Oval 32"/>
                        <p:cNvSpPr/>
                        <p:nvPr/>
                      </p:nvSpPr>
                      <p:spPr>
                        <a:xfrm rot="14545187">
                          <a:off x="1042456" y="5364284"/>
                          <a:ext cx="609600" cy="6096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B30D19"/>
                            </a:gs>
                            <a:gs pos="100000">
                              <a:srgbClr val="FFFFFF"/>
                            </a:gs>
                          </a:gsLst>
                          <a:lin ang="2700000" scaled="1"/>
                          <a:tileRect/>
                        </a:gra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6" name="Group 69"/>
                      <p:cNvGrpSpPr/>
                      <p:nvPr/>
                    </p:nvGrpSpPr>
                    <p:grpSpPr>
                      <a:xfrm rot="1320000">
                        <a:off x="3348902" y="2534553"/>
                        <a:ext cx="188694" cy="422696"/>
                        <a:chOff x="3733800" y="4724400"/>
                        <a:chExt cx="188694" cy="422696"/>
                      </a:xfrm>
                      <a:gradFill>
                        <a:gsLst>
                          <a:gs pos="0">
                            <a:srgbClr val="FF0000"/>
                          </a:gs>
                          <a:gs pos="100000">
                            <a:srgbClr val="FFFFFF"/>
                          </a:gs>
                        </a:gsLst>
                        <a:lin ang="18900000" scaled="1"/>
                      </a:gradFill>
                    </p:grpSpPr>
                    <p:sp>
                      <p:nvSpPr>
                        <p:cNvPr id="30" name="Pie 29"/>
                        <p:cNvSpPr/>
                        <p:nvPr/>
                      </p:nvSpPr>
                      <p:spPr>
                        <a:xfrm rot="18885179">
                          <a:off x="3733683" y="4724517"/>
                          <a:ext cx="188928" cy="188694"/>
                        </a:xfrm>
                        <a:prstGeom prst="pie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" name="Rectangle 30"/>
                        <p:cNvSpPr/>
                        <p:nvPr/>
                      </p:nvSpPr>
                      <p:spPr>
                        <a:xfrm>
                          <a:off x="3775496" y="4918496"/>
                          <a:ext cx="76200" cy="228600"/>
                        </a:xfrm>
                        <a:prstGeom prst="rect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7" name="Group 68"/>
                      <p:cNvGrpSpPr/>
                      <p:nvPr/>
                    </p:nvGrpSpPr>
                    <p:grpSpPr>
                      <a:xfrm rot="20833053">
                        <a:off x="2688763" y="2493514"/>
                        <a:ext cx="228600" cy="454754"/>
                        <a:chOff x="4124099" y="4497718"/>
                        <a:chExt cx="228600" cy="606338"/>
                      </a:xfrm>
                      <a:gradFill flip="none" rotWithShape="1">
                        <a:gsLst>
                          <a:gs pos="0">
                            <a:srgbClr val="FC3B14"/>
                          </a:gs>
                          <a:gs pos="100000">
                            <a:srgbClr val="FFFFFF"/>
                          </a:gs>
                        </a:gsLst>
                        <a:lin ang="18900000" scaled="1"/>
                        <a:tileRect/>
                      </a:gradFill>
                    </p:grpSpPr>
                    <p:sp>
                      <p:nvSpPr>
                        <p:cNvPr id="28" name="Block Arc 27"/>
                        <p:cNvSpPr/>
                        <p:nvPr/>
                      </p:nvSpPr>
                      <p:spPr>
                        <a:xfrm rot="10800000">
                          <a:off x="4124099" y="4497718"/>
                          <a:ext cx="228600" cy="304800"/>
                        </a:xfrm>
                        <a:prstGeom prst="blockArc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" name="Rectangle 28"/>
                        <p:cNvSpPr/>
                        <p:nvPr/>
                      </p:nvSpPr>
                      <p:spPr>
                        <a:xfrm>
                          <a:off x="4189556" y="4799257"/>
                          <a:ext cx="76200" cy="304799"/>
                        </a:xfrm>
                        <a:prstGeom prst="rect">
                          <a:avLst/>
                        </a:prstGeom>
                        <a:grp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2528981" y="2319070"/>
                      <a:ext cx="55015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aseline="30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200" baseline="30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3155871" y="2316679"/>
                      <a:ext cx="865943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CD45RO</a:t>
                      </a:r>
                      <a:r>
                        <a:rPr lang="en-US" sz="1200" baseline="30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200" baseline="30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304686" y="3807132"/>
                      <a:ext cx="18773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-Memory</a:t>
                      </a:r>
                      <a:r>
                        <a:rPr lang="en-US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Cell</a:t>
                      </a:r>
                      <a:endParaRPr lang="en-US" sz="1400" baseline="300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" name="Group 119"/>
                <p:cNvGrpSpPr/>
                <p:nvPr/>
              </p:nvGrpSpPr>
              <p:grpSpPr>
                <a:xfrm>
                  <a:off x="1364408" y="3158170"/>
                  <a:ext cx="685800" cy="873309"/>
                  <a:chOff x="1295400" y="3158170"/>
                  <a:chExt cx="685800" cy="873309"/>
                </a:xfrm>
              </p:grpSpPr>
              <p:sp>
                <p:nvSpPr>
                  <p:cNvPr id="17" name="12-Point Star 16"/>
                  <p:cNvSpPr/>
                  <p:nvPr/>
                </p:nvSpPr>
                <p:spPr>
                  <a:xfrm rot="10800000">
                    <a:off x="1295400" y="3158170"/>
                    <a:ext cx="685800" cy="609600"/>
                  </a:xfrm>
                  <a:prstGeom prst="star12">
                    <a:avLst/>
                  </a:prstGeom>
                  <a:gradFill>
                    <a:gsLst>
                      <a:gs pos="0">
                        <a:srgbClr val="21279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371600" y="3723702"/>
                    <a:ext cx="58381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CMV</a:t>
                    </a:r>
                    <a:endParaRPr lang="en-US" sz="14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" name="Group 123"/>
                <p:cNvGrpSpPr/>
                <p:nvPr/>
              </p:nvGrpSpPr>
              <p:grpSpPr>
                <a:xfrm>
                  <a:off x="1371600" y="2330987"/>
                  <a:ext cx="702436" cy="736727"/>
                  <a:chOff x="1295400" y="2162769"/>
                  <a:chExt cx="702436" cy="736727"/>
                </a:xfrm>
              </p:grpSpPr>
              <p:sp>
                <p:nvSpPr>
                  <p:cNvPr id="15" name="Sun 14"/>
                  <p:cNvSpPr/>
                  <p:nvPr/>
                </p:nvSpPr>
                <p:spPr>
                  <a:xfrm>
                    <a:off x="1406104" y="2162769"/>
                    <a:ext cx="457200" cy="533400"/>
                  </a:xfrm>
                  <a:prstGeom prst="sun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95012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295400" y="2591719"/>
                    <a:ext cx="70243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oxLDL</a:t>
                    </a:r>
                    <a:endParaRPr lang="en-US" sz="14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" name="Arc 12"/>
                <p:cNvSpPr/>
                <p:nvPr/>
              </p:nvSpPr>
              <p:spPr>
                <a:xfrm rot="13979308" flipH="1">
                  <a:off x="2213331" y="2996811"/>
                  <a:ext cx="654745" cy="874189"/>
                </a:xfrm>
                <a:prstGeom prst="arc">
                  <a:avLst/>
                </a:prstGeom>
                <a:noFill/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7719972" flipH="1" flipV="1">
                  <a:off x="2190599" y="2378525"/>
                  <a:ext cx="654745" cy="874189"/>
                </a:xfrm>
                <a:prstGeom prst="arc">
                  <a:avLst/>
                </a:prstGeom>
                <a:noFill/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304800" y="1326613"/>
                <a:ext cx="18662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Antigen Exposure</a:t>
                </a:r>
              </a:p>
              <a:p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(e.g. </a:t>
                </a:r>
                <a:r>
                  <a:rPr lang="en-US" sz="14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oxLDL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, CMV)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0" y="30079"/>
            <a:ext cx="9144000" cy="808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Rationale &amp; Hypothesis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457200" y="882539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Antigen-specific T cells are abundant in human atherosclerotic lesions.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Th1 bias drives increased atherosclerosis in mice; attenuating Th1-differentiation results in reduced lesion development.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Th1 bias is associated with atherosclerosis in humans (Tracy et al., manuscript submitted)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Information from population-based epidemiological studies is lacking. </a:t>
            </a:r>
            <a:endParaRPr lang="en-US" sz="1800" baseline="30000" dirty="0" smtClean="0">
              <a:latin typeface="Arial" pitchFamily="34" charset="0"/>
              <a:cs typeface="Arial" pitchFamily="34" charset="0"/>
            </a:endParaRPr>
          </a:p>
          <a:p>
            <a:endParaRPr lang="en-US" sz="18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H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Increased proportions of circulating effector/memory cells and decreased proportions of naive cells will be associated with subclinical atherosclerosis.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990600" y="1371600"/>
          <a:ext cx="35560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rism 5" r:id="rId3" imgW="3794760" imgH="2651760" progId="Prism5.Document">
                  <p:embed/>
                </p:oleObj>
              </mc:Choice>
              <mc:Fallback>
                <p:oleObj name="Prism 5" r:id="rId3" imgW="3794760" imgH="2651760" progId="Prism5.Document">
                  <p:embed/>
                  <p:pic>
                    <p:nvPicPr>
                      <p:cNvPr id="0" name="Pictur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35560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95800" y="1355782"/>
          <a:ext cx="356552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Prism 5" r:id="rId5" imgW="3794760" imgH="2615400" progId="Prism5.Document">
                  <p:embed/>
                </p:oleObj>
              </mc:Choice>
              <mc:Fallback>
                <p:oleObj name="Prism 5" r:id="rId5" imgW="3794760" imgH="2615400" progId="Prism5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55782"/>
                        <a:ext cx="356552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76208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2408" y="30480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Distributions of Naive and EM Cells in MESA-Inflammation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7827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Flow cytometry used to phenotype CD4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T-cell subsets: naive, effector/memory (EM) in n=917  participants during Exam 4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Naïve, EM expressed as a % of CD4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cells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5"/>
          <p:cNvGrpSpPr/>
          <p:nvPr/>
        </p:nvGrpSpPr>
        <p:grpSpPr>
          <a:xfrm>
            <a:off x="112138" y="797422"/>
            <a:ext cx="8921322" cy="4556898"/>
            <a:chOff x="14635184" y="23562968"/>
            <a:chExt cx="14357602" cy="6218546"/>
          </a:xfrm>
        </p:grpSpPr>
        <p:grpSp>
          <p:nvGrpSpPr>
            <p:cNvPr id="5" name="Group 139"/>
            <p:cNvGrpSpPr/>
            <p:nvPr/>
          </p:nvGrpSpPr>
          <p:grpSpPr>
            <a:xfrm>
              <a:off x="14635184" y="23562968"/>
              <a:ext cx="14357602" cy="6218546"/>
              <a:chOff x="14666715" y="23878278"/>
              <a:chExt cx="14357602" cy="6218546"/>
            </a:xfrm>
          </p:grpSpPr>
          <p:grpSp>
            <p:nvGrpSpPr>
              <p:cNvPr id="8" name="Group 102"/>
              <p:cNvGrpSpPr/>
              <p:nvPr/>
            </p:nvGrpSpPr>
            <p:grpSpPr>
              <a:xfrm>
                <a:off x="14666715" y="23878278"/>
                <a:ext cx="14357602" cy="6218546"/>
                <a:chOff x="14745543" y="24781511"/>
                <a:chExt cx="14357602" cy="6218546"/>
              </a:xfrm>
            </p:grpSpPr>
            <p:grpSp>
              <p:nvGrpSpPr>
                <p:cNvPr id="10" name="Group 88"/>
                <p:cNvGrpSpPr/>
                <p:nvPr/>
              </p:nvGrpSpPr>
              <p:grpSpPr>
                <a:xfrm>
                  <a:off x="14745543" y="24781511"/>
                  <a:ext cx="14357602" cy="6218546"/>
                  <a:chOff x="14934729" y="25412131"/>
                  <a:chExt cx="13886687" cy="6218546"/>
                </a:xfrm>
              </p:grpSpPr>
              <p:sp>
                <p:nvSpPr>
                  <p:cNvPr id="12" name="Rounded Rectangle 65"/>
                  <p:cNvSpPr/>
                  <p:nvPr/>
                </p:nvSpPr>
                <p:spPr bwMode="auto">
                  <a:xfrm>
                    <a:off x="14934729" y="25412131"/>
                    <a:ext cx="13886687" cy="621854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88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grpSp>
                <p:nvGrpSpPr>
                  <p:cNvPr id="13" name="Group 82"/>
                  <p:cNvGrpSpPr/>
                  <p:nvPr/>
                </p:nvGrpSpPr>
                <p:grpSpPr>
                  <a:xfrm>
                    <a:off x="15193505" y="26561268"/>
                    <a:ext cx="13323582" cy="4084503"/>
                    <a:chOff x="15193505" y="26561268"/>
                    <a:chExt cx="13323582" cy="4084503"/>
                  </a:xfrm>
                </p:grpSpPr>
                <p:grpSp>
                  <p:nvGrpSpPr>
                    <p:cNvPr id="16" name="Group 66"/>
                    <p:cNvGrpSpPr/>
                    <p:nvPr/>
                  </p:nvGrpSpPr>
                  <p:grpSpPr>
                    <a:xfrm>
                      <a:off x="15193505" y="26561268"/>
                      <a:ext cx="13323582" cy="4084503"/>
                      <a:chOff x="15452811" y="26533973"/>
                      <a:chExt cx="13323582" cy="4084503"/>
                    </a:xfrm>
                  </p:grpSpPr>
                  <p:graphicFrame>
                    <p:nvGraphicFramePr>
                      <p:cNvPr id="18" name="Object 24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4185451" y="26646986"/>
                      <a:ext cx="4590942" cy="39528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7209" name="Prism 5" r:id="rId3" imgW="3493080" imgH="3762720" progId="Prism5.Document">
                              <p:embed/>
                            </p:oleObj>
                          </mc:Choice>
                          <mc:Fallback>
                            <p:oleObj name="Prism 5" r:id="rId3" imgW="3493080" imgH="3762720" progId="Prism5.Document">
                              <p:embed/>
                              <p:pic>
                                <p:nvPicPr>
                                  <p:cNvPr id="0" name="Picture 2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4185451" y="26646986"/>
                                    <a:ext cx="4590942" cy="39528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9" name="Object 26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5452811" y="26599825"/>
                      <a:ext cx="4607830" cy="4018651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7210" name="Prism 5" r:id="rId5" imgW="3493080" imgH="3781080" progId="Prism5.Document">
                              <p:embed/>
                            </p:oleObj>
                          </mc:Choice>
                          <mc:Fallback>
                            <p:oleObj name="Prism 5" r:id="rId5" imgW="3493080" imgH="3781080" progId="Prism5.Document">
                              <p:embed/>
                              <p:pic>
                                <p:nvPicPr>
                                  <p:cNvPr id="0" name="Picture 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5452811" y="26599825"/>
                                    <a:ext cx="4607830" cy="401865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20" name="Object 25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9697363" y="26533973"/>
                      <a:ext cx="4641610" cy="3789014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7211" name="Prism 5" r:id="rId7" imgW="3493080" imgH="3291840" progId="Prism5.Document">
                              <p:embed/>
                            </p:oleObj>
                          </mc:Choice>
                          <mc:Fallback>
                            <p:oleObj name="Prism 5" r:id="rId7" imgW="3493080" imgH="3291840" progId="Prism5.Document">
                              <p:embed/>
                              <p:pic>
                                <p:nvPicPr>
                                  <p:cNvPr id="0" name="Picture 4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9697363" y="26533973"/>
                                    <a:ext cx="4641610" cy="378901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17132396" y="27716474"/>
                      <a:ext cx="467100" cy="504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7346064" y="27189638"/>
                    <a:ext cx="447138" cy="4620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Calibri" pitchFamily="34" charset="0"/>
                        <a:cs typeface="Calibri" pitchFamily="34" charset="0"/>
                      </a:rPr>
                      <a:t>*</a:t>
                    </a:r>
                    <a:endParaRPr lang="en-US" sz="16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7810350" y="27182639"/>
                    <a:ext cx="447138" cy="4620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Calibri" pitchFamily="34" charset="0"/>
                        <a:cs typeface="Calibri" pitchFamily="34" charset="0"/>
                      </a:rPr>
                      <a:t>*</a:t>
                    </a:r>
                    <a:endParaRPr lang="en-US" sz="16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5109758" y="25036214"/>
                  <a:ext cx="297298" cy="6300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1598964" y="26325602"/>
                <a:ext cx="462301" cy="462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16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5703736" y="26058384"/>
              <a:ext cx="462301" cy="462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*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07266" y="26059614"/>
              <a:ext cx="462301" cy="462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*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Associations of CD4</a:t>
            </a:r>
            <a:r>
              <a:rPr lang="en-US" sz="2800" baseline="300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Naive and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Effector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/Memory Cells with Demographic Variables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272415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800" y="272415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26%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259080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31%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4343400" y="2758589"/>
            <a:ext cx="68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24%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20100" y="2257425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58%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8900" y="2714625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31%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3725" y="2800350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26%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7286624" y="2798891"/>
            <a:ext cx="619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25%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58150" y="2257425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56%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72375" y="2428875"/>
            <a:ext cx="490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51%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295400"/>
          <a:ext cx="5715000" cy="4626864"/>
        </p:xfrm>
        <a:graphic>
          <a:graphicData uri="http://schemas.openxmlformats.org/drawingml/2006/table">
            <a:tbl>
              <a:tblPr/>
              <a:tblGrid>
                <a:gridCol w="2153412"/>
                <a:gridCol w="792099"/>
                <a:gridCol w="872109"/>
                <a:gridCol w="789813"/>
                <a:gridCol w="1107567"/>
              </a:tblGrid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(increment)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%Naive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/Memory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β 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Coef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 value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β Coef.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P value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Age (10 yr increase)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-1.25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-0.47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Gender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(male 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female)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-4.2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2.81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Race (vs EA)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Chinese-American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1.91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1.11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African-American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-1.97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2.61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Hispanic-American 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-1.69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4.33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Season (vs Winter)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Spring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2.11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0.01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Summer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4.07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3.26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Fall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7.21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0.76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BMI (5.6 kg/m</a:t>
                      </a:r>
                      <a:r>
                        <a:rPr lang="en-US" sz="1200" baseline="30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32385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-1.26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0.54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IL-6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(1.2 pg/ml)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-1.49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2.26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CMV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0.0 EU/ml)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0.1 – 99.9 EU/ml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-2.91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4.71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100 – 199.9 EU/ml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-6.15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8.11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200 – 299.9 EU/ml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-7.05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7.29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H. pylori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&lt;0.9)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0.9-6.9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-3.44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2.68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6.9-13.9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-6.60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3.99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&lt;0.05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Model R</a:t>
                      </a:r>
                      <a:r>
                        <a:rPr lang="en-US" sz="1200" b="1" baseline="30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0.15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6248400" y="1015044"/>
          <a:ext cx="2697163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Prism 5" r:id="rId3" imgW="3493080" imgH="3781080" progId="Prism5.Document">
                  <p:embed/>
                </p:oleObj>
              </mc:Choice>
              <mc:Fallback>
                <p:oleObj name="Prism 5" r:id="rId3" imgW="3493080" imgH="378108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015044"/>
                        <a:ext cx="2697163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203836" y="3975231"/>
          <a:ext cx="2667000" cy="296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Prism 5" r:id="rId5" imgW="3493080" imgH="3781080" progId="Prism5.Document">
                  <p:embed/>
                </p:oleObj>
              </mc:Choice>
              <mc:Fallback>
                <p:oleObj name="Prism 5" r:id="rId5" imgW="3493080" imgH="3781080" progId="Prism5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836" y="3975231"/>
                        <a:ext cx="2667000" cy="2969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CMV and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H.pylori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are Main Correlates of Adaptive Immune Activation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219200"/>
          <a:ext cx="7162800" cy="5197566"/>
        </p:xfrm>
        <a:graphic>
          <a:graphicData uri="http://schemas.openxmlformats.org/drawingml/2006/table">
            <a:tbl>
              <a:tblPr/>
              <a:tblGrid>
                <a:gridCol w="3601756"/>
                <a:gridCol w="810149"/>
                <a:gridCol w="1820846"/>
                <a:gridCol w="930049"/>
              </a:tblGrid>
              <a:tr h="205161">
                <a:tc gridSpan="4"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Independent Variable </a:t>
                      </a:r>
                      <a:r>
                        <a:rPr lang="en-US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(increment</a:t>
                      </a:r>
                      <a:r>
                        <a:rPr lang="en-US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</a:t>
                      </a:r>
                      <a:r>
                        <a:rPr lang="en-US" sz="12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lnCAC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   Coefficient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u="none" dirty="0" smtClean="0">
                          <a:latin typeface="Arial" pitchFamily="34" charset="0"/>
                          <a:cs typeface="Arial" pitchFamily="34" charset="0"/>
                        </a:rPr>
                        <a:t> P </a:t>
                      </a:r>
                      <a:r>
                        <a:rPr lang="en-US" sz="1200" b="1" u="none" dirty="0"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en-US" sz="12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9">
                <a:tc gridSpan="4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1: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 sex, race/ethnicity,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/memory or naive cells.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Age (10 yr increase)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0.92 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≤0.0001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Sex (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female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0.37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/Memory (15.2%)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0.19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&lt;0.05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aseline="30000" dirty="0" smtClean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Naive (14.2%)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-0.16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0.13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Model R</a:t>
                      </a:r>
                      <a:r>
                        <a:rPr lang="en-US" sz="1200" b="1" baseline="30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91">
                <a:tc gridSpan="4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2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Model 1 +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IL-6, CMV and H. pylori titers.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/Memory (15.2%)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&lt;0.05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57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Model R</a:t>
                      </a:r>
                      <a:r>
                        <a:rPr lang="en-US" sz="1200" b="1" baseline="30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643">
                <a:tc gridSpan="4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3: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Model 2 + BMI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 Sys-BP,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BP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lowering medication, smoking status, total-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chol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LDL-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chol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lipid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lowering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medication,and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diabetes status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3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Age (10 yr increase)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0.82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Sex (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female)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0.70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Lipid-lowering medication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≤0.0001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Diabetes Status (vs normal)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Impaired glucose tolerance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0.46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/Memory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(15.2%)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&lt;0.05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R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CD4</a:t>
            </a:r>
            <a:r>
              <a:rPr lang="en-US" sz="28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Effector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/Memory Cells are Associated with Subclinical Atherosclerosis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219200"/>
          <a:ext cx="7162800" cy="5197566"/>
        </p:xfrm>
        <a:graphic>
          <a:graphicData uri="http://schemas.openxmlformats.org/drawingml/2006/table">
            <a:tbl>
              <a:tblPr/>
              <a:tblGrid>
                <a:gridCol w="3601756"/>
                <a:gridCol w="810149"/>
                <a:gridCol w="1820846"/>
                <a:gridCol w="930049"/>
              </a:tblGrid>
              <a:tr h="205161">
                <a:tc gridSpan="4"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Independent Variable </a:t>
                      </a:r>
                      <a:r>
                        <a:rPr lang="en-US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(increment</a:t>
                      </a:r>
                      <a:r>
                        <a:rPr lang="en-US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</a:t>
                      </a:r>
                      <a:r>
                        <a:rPr lang="en-US" sz="12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lnCAC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8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   Coefficient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u="none" dirty="0" smtClean="0">
                          <a:latin typeface="Arial" pitchFamily="34" charset="0"/>
                          <a:cs typeface="Arial" pitchFamily="34" charset="0"/>
                        </a:rPr>
                        <a:t> P </a:t>
                      </a:r>
                      <a:r>
                        <a:rPr lang="en-US" sz="1200" b="1" u="none" dirty="0"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en-US" sz="120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9">
                <a:tc gridSpan="4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1: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 sex, race/ethnicity,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/memory or naive cells.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Age (10 yr increase)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0.92 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≤0.0001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Sex (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female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0.37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/Memory (15.2%)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0.19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&lt;0.05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aseline="30000" dirty="0" smtClean="0"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Naive (14.2%)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-0.16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cs typeface="Arial" pitchFamily="34" charset="0"/>
                        </a:rPr>
                        <a:t>0.08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Model R</a:t>
                      </a:r>
                      <a:r>
                        <a:rPr lang="en-US" sz="1200" b="1" baseline="30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91">
                <a:tc gridSpan="4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2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Model 1 +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IL-6, CMV and H. pylori titers.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/Memory (15.2%)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0.21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&lt;0.05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57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Model R</a:t>
                      </a:r>
                      <a:r>
                        <a:rPr lang="en-US" sz="1200" b="1" baseline="30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  <a:endParaRPr lang="en-US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643">
                <a:tc gridSpan="4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3: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Model 2 + BMI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 Sys-BP,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BP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lowering medication, smoking status, total-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chol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LDL-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chol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lipid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lowering 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medication,and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diabetes status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3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Age (10 yr increase)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0.82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Sex (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female)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0.70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Lipid-lowering medication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0.65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≤0.0001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Diabetes Status (vs normal)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    Impaired glucose tolerance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0.46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≤0.005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CD4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Effector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/Memory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(15.2%)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0.20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&lt;0.05</a:t>
                      </a:r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6365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Model R</a:t>
                      </a:r>
                      <a:r>
                        <a:rPr lang="en-US" sz="1200" b="1" baseline="30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CD4</a:t>
            </a:r>
            <a:r>
              <a:rPr lang="en-US" sz="28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Effector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/Memory Cells are Associated with Subclinical Atherosclerosis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57252" y="5840355"/>
            <a:ext cx="4247535" cy="339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4684" y="2492477"/>
            <a:ext cx="4247535" cy="589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01"/>
            <a:ext cx="5715000" cy="17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676400"/>
            <a:ext cx="5610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29713" cy="71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3500" y="2819400"/>
            <a:ext cx="539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Viral replication </a:t>
            </a:r>
            <a:r>
              <a:rPr lang="en-US" b="1" dirty="0" smtClean="0">
                <a:sym typeface="Wingdings" pitchFamily="2" charset="2"/>
              </a:rPr>
              <a:t> PKR  decreased protein synthesis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638800" y="2438400"/>
            <a:ext cx="3490913" cy="253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3429000"/>
            <a:ext cx="8686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7970" y="1442533"/>
            <a:ext cx="8576511" cy="4813299"/>
            <a:chOff x="277970" y="635000"/>
            <a:chExt cx="8576511" cy="4813299"/>
          </a:xfrm>
        </p:grpSpPr>
        <p:grpSp>
          <p:nvGrpSpPr>
            <p:cNvPr id="5" name="Group 4"/>
            <p:cNvGrpSpPr/>
            <p:nvPr/>
          </p:nvGrpSpPr>
          <p:grpSpPr>
            <a:xfrm>
              <a:off x="277970" y="635000"/>
              <a:ext cx="8576511" cy="4813299"/>
              <a:chOff x="227170" y="990600"/>
              <a:chExt cx="8576511" cy="4813299"/>
            </a:xfrm>
          </p:grpSpPr>
          <p:pic>
            <p:nvPicPr>
              <p:cNvPr id="25395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70" y="990600"/>
                <a:ext cx="8576511" cy="4813299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4" name="Oval 3"/>
              <p:cNvSpPr/>
              <p:nvPr/>
            </p:nvSpPr>
            <p:spPr>
              <a:xfrm>
                <a:off x="1320800" y="397510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98700" y="41084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276600" y="34988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71900" y="38036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49800" y="38036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45100" y="37909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40400" y="36639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18300" y="40449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226300" y="4108450"/>
                <a:ext cx="266700" cy="266700"/>
              </a:xfrm>
              <a:prstGeom prst="ellipse">
                <a:avLst/>
              </a:prstGeom>
              <a:solidFill>
                <a:srgbClr val="FF0000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5791200" y="1060450"/>
              <a:ext cx="266700" cy="266700"/>
            </a:xfrm>
            <a:prstGeom prst="ellipse">
              <a:avLst/>
            </a:prstGeom>
            <a:solidFill>
              <a:srgbClr val="FF00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9800" y="1047750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Made principally by hepatocytes</a:t>
              </a: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970" y="6507681"/>
            <a:ext cx="4633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Baker, Brummel-Ziedins, Tracy et al, submitted, 2013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8350"/>
            <a:ext cx="9144000" cy="1143000"/>
          </a:xfrm>
        </p:spPr>
        <p:txBody>
          <a:bodyPr/>
          <a:lstStyle/>
          <a:p>
            <a:r>
              <a:rPr lang="en-US" sz="2700" dirty="0" smtClean="0"/>
              <a:t>Coagulation Factors Measured in HIV</a:t>
            </a:r>
            <a:r>
              <a:rPr lang="en-US" sz="2700" baseline="30000" dirty="0" smtClean="0"/>
              <a:t>+</a:t>
            </a:r>
            <a:r>
              <a:rPr lang="en-US" sz="2700" dirty="0" smtClean="0"/>
              <a:t> Individuals Before and After Therapy Show Decreased Hepatocyte Protein Production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258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1" y="-38100"/>
            <a:ext cx="8740140" cy="1143000"/>
          </a:xfrm>
        </p:spPr>
        <p:txBody>
          <a:bodyPr/>
          <a:lstStyle/>
          <a:p>
            <a:r>
              <a:rPr lang="en-US" dirty="0" smtClean="0"/>
              <a:t>Modeling the Coagulation System</a:t>
            </a:r>
            <a:endParaRPr lang="en-US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927100"/>
            <a:ext cx="874014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4052888"/>
            <a:ext cx="4517726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413125"/>
            <a:ext cx="37623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83200" y="4914900"/>
            <a:ext cx="3302000" cy="635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7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67036"/>
            <a:ext cx="7843837" cy="6540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1881" y="-22964"/>
            <a:ext cx="8942119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00"/>
                </a:solidFill>
              </a:rPr>
              <a:t>Computational modeling indicates that viral replication is associated with decreased hepatocyte protein production and increased thrombin generation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263" y="6374033"/>
            <a:ext cx="4633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Baker, Brummel-Ziedins, Tracy et al, submitted, 2013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360731" cy="465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366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Andersson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Clinical Immunology. 2010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Atherosclerosis is Characterized by Innate and Adaptive Immune Responses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01"/>
            <a:ext cx="5715000" cy="17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676400"/>
            <a:ext cx="5610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29713" cy="71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3500" y="2819400"/>
            <a:ext cx="539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Viral replication </a:t>
            </a:r>
            <a:r>
              <a:rPr lang="en-US" b="1" dirty="0" smtClean="0">
                <a:sym typeface="Wingdings" pitchFamily="2" charset="2"/>
              </a:rPr>
              <a:t> PKR  decreased protein synthesis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638800" y="2438400"/>
            <a:ext cx="3490913" cy="253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3429000"/>
            <a:ext cx="8686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9308"/>
            <a:ext cx="7620000" cy="15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5401270"/>
            <a:ext cx="8153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“…Our results </a:t>
            </a:r>
            <a:r>
              <a:rPr lang="en-US" b="1" dirty="0"/>
              <a:t>indicate that the tissue factor/thrombin/PAR-1 pathway enhances IFN-</a:t>
            </a:r>
            <a:r>
              <a:rPr lang="en-US" dirty="0"/>
              <a:t>β </a:t>
            </a:r>
            <a:r>
              <a:rPr lang="en-US" b="1" dirty="0"/>
              <a:t>expression and </a:t>
            </a:r>
            <a:r>
              <a:rPr lang="en-US" b="1" dirty="0" smtClean="0"/>
              <a:t>contributes to </a:t>
            </a:r>
            <a:r>
              <a:rPr lang="en-US" b="1" dirty="0"/>
              <a:t>the innate immune response during single-stranded RNA viral </a:t>
            </a:r>
            <a:r>
              <a:rPr lang="en-US" b="1" dirty="0" smtClean="0"/>
              <a:t>infection…”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532" y="2100299"/>
            <a:ext cx="16588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Viral replication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0825" y="3392269"/>
            <a:ext cx="180337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IRPs (n &gt;2,000)</a:t>
            </a:r>
          </a:p>
          <a:p>
            <a:pPr algn="ctr"/>
            <a:r>
              <a:rPr lang="en-US" dirty="0" smtClean="0"/>
              <a:t>Including</a:t>
            </a:r>
          </a:p>
          <a:p>
            <a:pPr algn="ctr"/>
            <a:r>
              <a:rPr lang="en-US" dirty="0" smtClean="0"/>
              <a:t>PKR </a:t>
            </a:r>
            <a:r>
              <a:rPr lang="en-US" dirty="0" err="1" smtClean="0"/>
              <a:t>upregulation</a:t>
            </a:r>
            <a:endParaRPr lang="en-US" dirty="0" smtClean="0"/>
          </a:p>
          <a:p>
            <a:pPr algn="ctr"/>
            <a:r>
              <a:rPr lang="en-US" dirty="0" smtClean="0"/>
              <a:t>&amp; activation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3191" y="5449669"/>
            <a:ext cx="17341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Reduced Protein</a:t>
            </a:r>
          </a:p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0112" y="2118145"/>
            <a:ext cx="2220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Interferon production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6625" y="5588168"/>
            <a:ext cx="19889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Altered </a:t>
            </a:r>
            <a:r>
              <a:rPr lang="en-US" dirty="0" err="1" smtClean="0"/>
              <a:t>Coagulome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7014" y="4498538"/>
            <a:ext cx="22281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Procoagulant state</a:t>
            </a:r>
          </a:p>
          <a:p>
            <a:pPr algn="ctr"/>
            <a:r>
              <a:rPr lang="en-US" dirty="0" smtClean="0"/>
              <a:t>&amp; increased thrombin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22825" y="3316069"/>
            <a:ext cx="184781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PAR-1 – mediated</a:t>
            </a:r>
          </a:p>
          <a:p>
            <a:pPr algn="ctr"/>
            <a:r>
              <a:rPr lang="en-US" dirty="0" smtClean="0"/>
              <a:t>effects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3"/>
            <a:endCxn id="7" idx="1"/>
          </p:cNvCxnSpPr>
          <p:nvPr/>
        </p:nvCxnSpPr>
        <p:spPr>
          <a:xfrm>
            <a:off x="3204384" y="2284965"/>
            <a:ext cx="1585728" cy="1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 flipH="1">
            <a:off x="5900255" y="2487477"/>
            <a:ext cx="1" cy="904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</p:cNvCxnSpPr>
          <p:nvPr/>
        </p:nvCxnSpPr>
        <p:spPr>
          <a:xfrm>
            <a:off x="5972514" y="4592598"/>
            <a:ext cx="0" cy="857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 flipV="1">
            <a:off x="3997248" y="5772834"/>
            <a:ext cx="103594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0"/>
            <a:endCxn id="10" idx="2"/>
          </p:cNvCxnSpPr>
          <p:nvPr/>
        </p:nvCxnSpPr>
        <p:spPr>
          <a:xfrm flipV="1">
            <a:off x="2941096" y="5144869"/>
            <a:ext cx="6" cy="44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  <a:endCxn id="11" idx="2"/>
          </p:cNvCxnSpPr>
          <p:nvPr/>
        </p:nvCxnSpPr>
        <p:spPr>
          <a:xfrm flipV="1">
            <a:off x="2941102" y="3962400"/>
            <a:ext cx="5631" cy="5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</p:cNvCxnSpPr>
          <p:nvPr/>
        </p:nvCxnSpPr>
        <p:spPr>
          <a:xfrm flipV="1">
            <a:off x="2946733" y="2325469"/>
            <a:ext cx="1108456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Model for Coagulopathy in viral infections: thrombin is both “</a:t>
            </a:r>
            <a:r>
              <a:rPr lang="en-US" sz="3600" dirty="0" smtClean="0">
                <a:solidFill>
                  <a:srgbClr val="00B050"/>
                </a:solidFill>
              </a:rPr>
              <a:t>good</a:t>
            </a:r>
            <a:r>
              <a:rPr lang="en-US" sz="3600" dirty="0" smtClean="0"/>
              <a:t>” and “</a:t>
            </a:r>
            <a:r>
              <a:rPr lang="en-US" sz="3600" dirty="0" smtClean="0">
                <a:solidFill>
                  <a:srgbClr val="FF0000"/>
                </a:solidFill>
              </a:rPr>
              <a:t>bad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092" y="2754868"/>
            <a:ext cx="16902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Thrombosis risk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H="1" flipV="1">
            <a:off x="1134228" y="3124200"/>
            <a:ext cx="692786" cy="1697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3745468"/>
            <a:ext cx="1905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Antiviral </a:t>
            </a:r>
            <a:r>
              <a:rPr lang="en-US" b="1" dirty="0" smtClean="0">
                <a:solidFill>
                  <a:srgbClr val="00B050"/>
                </a:solidFill>
              </a:rPr>
              <a:t>benefit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  <a:endCxn id="22" idx="2"/>
          </p:cNvCxnSpPr>
          <p:nvPr/>
        </p:nvCxnSpPr>
        <p:spPr>
          <a:xfrm flipV="1">
            <a:off x="6767320" y="4114800"/>
            <a:ext cx="1271780" cy="1658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22" idx="0"/>
          </p:cNvCxnSpPr>
          <p:nvPr/>
        </p:nvCxnSpPr>
        <p:spPr>
          <a:xfrm>
            <a:off x="7010400" y="2302811"/>
            <a:ext cx="1028700" cy="1442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4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94251" y="4921549"/>
            <a:ext cx="4238415" cy="7848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Increasing </a:t>
            </a:r>
            <a:r>
              <a:rPr lang="en-US" sz="1200" b="1" dirty="0" err="1" smtClean="0">
                <a:solidFill>
                  <a:prstClr val="black"/>
                </a:solidFill>
              </a:rPr>
              <a:t>immunosenescence</a:t>
            </a:r>
            <a:r>
              <a:rPr lang="en-US" sz="1200" b="1" dirty="0" smtClean="0">
                <a:solidFill>
                  <a:prstClr val="black"/>
                </a:solidFill>
              </a:rPr>
              <a:t> leads to increased inflammation: 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puts increasing burden on innate immunity 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Increases infectious burden due to inefficient immune response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Increases cancer risk due to loss of immune surveillance.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0" y="31636"/>
            <a:ext cx="9144000" cy="9589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Conceptual Model of How Immune Function Interacts with Atherosclerosis &amp; Aging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338" y="6215379"/>
            <a:ext cx="826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 we substitute all chronic diseases for atherosclerosis ?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434" y="3081875"/>
            <a:ext cx="1866216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When there is sufficient OXLDL: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ATHEROSCLEROTIC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PLAQUE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1449" y="4119950"/>
            <a:ext cx="204254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Adaptive Immunity</a:t>
            </a:r>
          </a:p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(e.g. CD4</a:t>
            </a:r>
            <a:r>
              <a:rPr lang="en-US" sz="1050" baseline="30000" dirty="0" smtClean="0">
                <a:solidFill>
                  <a:prstClr val="black"/>
                </a:solidFill>
              </a:rPr>
              <a:t>+</a:t>
            </a:r>
            <a:r>
              <a:rPr lang="en-US" sz="1050" dirty="0" smtClean="0">
                <a:solidFill>
                  <a:prstClr val="black"/>
                </a:solidFill>
              </a:rPr>
              <a:t> cells, CD8</a:t>
            </a:r>
            <a:r>
              <a:rPr lang="en-US" sz="1050" baseline="30000" dirty="0" smtClean="0">
                <a:solidFill>
                  <a:prstClr val="black"/>
                </a:solidFill>
              </a:rPr>
              <a:t>+</a:t>
            </a:r>
            <a:r>
              <a:rPr lang="en-US" sz="1050" dirty="0" smtClean="0">
                <a:solidFill>
                  <a:prstClr val="black"/>
                </a:solidFill>
              </a:rPr>
              <a:t> cells, B cells)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5942" y="1964376"/>
            <a:ext cx="2330317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Innate Immunity</a:t>
            </a:r>
            <a:r>
              <a:rPr lang="en-US" sz="1200" dirty="0" smtClean="0">
                <a:solidFill>
                  <a:prstClr val="black"/>
                </a:solidFill>
              </a:rPr>
              <a:t>; “inflammation” </a:t>
            </a:r>
          </a:p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(e.g., M</a:t>
            </a:r>
            <a:r>
              <a:rPr lang="en-US" sz="1050" dirty="0" smtClean="0">
                <a:solidFill>
                  <a:prstClr val="black"/>
                </a:solidFill>
                <a:latin typeface="Symbol" pitchFamily="18" charset="2"/>
                <a:sym typeface="Symbol"/>
              </a:rPr>
              <a:t></a:t>
            </a:r>
            <a:r>
              <a:rPr lang="en-US" sz="1050" dirty="0" smtClean="0">
                <a:solidFill>
                  <a:prstClr val="black"/>
                </a:solidFill>
              </a:rPr>
              <a:t> activation, IL-6, etc)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3943" y="2991372"/>
            <a:ext cx="1768433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Immune stimulators: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Natural: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Viruses (e.g. CMV, HIV);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</a:rPr>
              <a:t>Bacteria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</a:rPr>
              <a:t>Autoimmune disorders</a:t>
            </a:r>
          </a:p>
          <a:p>
            <a:pPr marL="463550" lvl="2" indent="-285750"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</a:rPr>
              <a:t>RA, SLE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9931" y="1633132"/>
            <a:ext cx="2077813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Non-immune stimulators: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Wound healing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D</a:t>
            </a:r>
            <a:r>
              <a:rPr lang="en-US" sz="1050" dirty="0" smtClean="0">
                <a:solidFill>
                  <a:prstClr val="black"/>
                </a:solidFill>
              </a:rPr>
              <a:t>ental carries</a:t>
            </a:r>
            <a:endParaRPr lang="en-US" sz="105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</a:rPr>
              <a:t>Alcoholic liver damage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</a:rPr>
              <a:t>Smoke-related lung damage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err="1" smtClean="0">
                <a:solidFill>
                  <a:prstClr val="black"/>
                </a:solidFill>
              </a:rPr>
              <a:t>etc</a:t>
            </a:r>
            <a:endParaRPr lang="en-US" sz="1050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473525" y="1271081"/>
            <a:ext cx="4595296" cy="1565833"/>
            <a:chOff x="2209800" y="1058174"/>
            <a:chExt cx="5638800" cy="198120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7848600" y="1058174"/>
              <a:ext cx="0" cy="1981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09800" y="10668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218426" y="1058174"/>
              <a:ext cx="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>
            <a:stCxn id="12" idx="3"/>
          </p:cNvCxnSpPr>
          <p:nvPr/>
        </p:nvCxnSpPr>
        <p:spPr>
          <a:xfrm flipV="1">
            <a:off x="2692376" y="2541617"/>
            <a:ext cx="1333613" cy="9960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19063" y="2199589"/>
            <a:ext cx="5448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68671" y="3098403"/>
            <a:ext cx="434305" cy="2309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IFN-</a:t>
            </a:r>
            <a:r>
              <a:rPr lang="el-GR" sz="900" dirty="0" smtClean="0">
                <a:solidFill>
                  <a:prstClr val="black"/>
                </a:solidFill>
              </a:rPr>
              <a:t>γ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274991" y="3799510"/>
            <a:ext cx="0" cy="3011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554644" y="3650541"/>
            <a:ext cx="441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2" idx="3"/>
          </p:cNvCxnSpPr>
          <p:nvPr/>
        </p:nvCxnSpPr>
        <p:spPr>
          <a:xfrm>
            <a:off x="2692376" y="3537676"/>
            <a:ext cx="1582007" cy="5163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578454" y="3271126"/>
            <a:ext cx="62098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40"/>
          <p:cNvGrpSpPr/>
          <p:nvPr/>
        </p:nvGrpSpPr>
        <p:grpSpPr>
          <a:xfrm rot="4651520">
            <a:off x="5710269" y="3315509"/>
            <a:ext cx="279230" cy="626537"/>
            <a:chOff x="3243530" y="5410200"/>
            <a:chExt cx="228600" cy="669982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3352800" y="5410200"/>
              <a:ext cx="0" cy="6699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243530" y="5410200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2" name="Rectangle 141"/>
          <p:cNvSpPr/>
          <p:nvPr/>
        </p:nvSpPr>
        <p:spPr>
          <a:xfrm>
            <a:off x="5733107" y="3344985"/>
            <a:ext cx="2471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?</a:t>
            </a:r>
            <a:endParaRPr lang="en-US" sz="1050" b="1" dirty="0">
              <a:solidFill>
                <a:prstClr val="black"/>
              </a:solidFill>
            </a:endParaRPr>
          </a:p>
        </p:txBody>
      </p:sp>
      <p:grpSp>
        <p:nvGrpSpPr>
          <p:cNvPr id="10" name="Group 143"/>
          <p:cNvGrpSpPr/>
          <p:nvPr/>
        </p:nvGrpSpPr>
        <p:grpSpPr>
          <a:xfrm>
            <a:off x="2929304" y="3853878"/>
            <a:ext cx="1326638" cy="672999"/>
            <a:chOff x="2743200" y="4124642"/>
            <a:chExt cx="1627892" cy="851525"/>
          </a:xfrm>
        </p:grpSpPr>
        <p:grpSp>
          <p:nvGrpSpPr>
            <p:cNvPr id="11" name="Group 22"/>
            <p:cNvGrpSpPr/>
            <p:nvPr/>
          </p:nvGrpSpPr>
          <p:grpSpPr>
            <a:xfrm>
              <a:off x="2743200" y="4465269"/>
              <a:ext cx="1627892" cy="510898"/>
              <a:chOff x="3048000" y="3962400"/>
              <a:chExt cx="1627892" cy="5108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048000" y="3962400"/>
                <a:ext cx="623937" cy="5062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Naive 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T cells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32366" y="3967052"/>
                <a:ext cx="943526" cy="5062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Memory 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T cells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" name="Curved Down Arrow 142"/>
            <p:cNvSpPr/>
            <p:nvPr/>
          </p:nvSpPr>
          <p:spPr>
            <a:xfrm>
              <a:off x="3212078" y="4124642"/>
              <a:ext cx="597921" cy="273959"/>
            </a:xfrm>
            <a:prstGeom prst="curvedDownArrow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709074" y="2756377"/>
            <a:ext cx="2471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?</a:t>
            </a:r>
            <a:endParaRPr lang="en-US" sz="1050" b="1" dirty="0">
              <a:solidFill>
                <a:prstClr val="black"/>
              </a:solidFill>
            </a:endParaRPr>
          </a:p>
        </p:txBody>
      </p:sp>
      <p:grpSp>
        <p:nvGrpSpPr>
          <p:cNvPr id="14" name="Group 43"/>
          <p:cNvGrpSpPr/>
          <p:nvPr/>
        </p:nvGrpSpPr>
        <p:grpSpPr>
          <a:xfrm>
            <a:off x="4467709" y="2562068"/>
            <a:ext cx="1005680" cy="1183328"/>
            <a:chOff x="4656826" y="2455652"/>
            <a:chExt cx="1234051" cy="1497228"/>
          </a:xfrm>
        </p:grpSpPr>
        <p:grpSp>
          <p:nvGrpSpPr>
            <p:cNvPr id="15" name="Group 117"/>
            <p:cNvGrpSpPr/>
            <p:nvPr/>
          </p:nvGrpSpPr>
          <p:grpSpPr>
            <a:xfrm>
              <a:off x="4656826" y="2455652"/>
              <a:ext cx="1234051" cy="1497228"/>
              <a:chOff x="4656826" y="2455652"/>
              <a:chExt cx="1234051" cy="1497228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250608" y="2717322"/>
                <a:ext cx="532927" cy="292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prstClr val="black"/>
                    </a:solidFill>
                  </a:rPr>
                  <a:t>IFN-</a:t>
                </a:r>
                <a:r>
                  <a:rPr lang="el-GR" sz="900" dirty="0" smtClean="0">
                    <a:solidFill>
                      <a:prstClr val="black"/>
                    </a:solidFill>
                  </a:rPr>
                  <a:t>γ</a:t>
                </a:r>
                <a:endParaRPr lang="en-US" sz="9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5671870" y="2455652"/>
                <a:ext cx="0" cy="685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5367070" y="3598651"/>
                <a:ext cx="523807" cy="35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Th2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" name="Group 87"/>
              <p:cNvGrpSpPr/>
              <p:nvPr/>
            </p:nvGrpSpPr>
            <p:grpSpPr>
              <a:xfrm>
                <a:off x="4986070" y="2455652"/>
                <a:ext cx="304800" cy="1227826"/>
                <a:chOff x="5410200" y="2438400"/>
                <a:chExt cx="304800" cy="122782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5410200" y="2438400"/>
                  <a:ext cx="0" cy="122782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5410200" y="3657600"/>
                  <a:ext cx="304800" cy="0"/>
                </a:xfrm>
                <a:prstGeom prst="line">
                  <a:avLst/>
                </a:prstGeom>
                <a:ln w="25400"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06"/>
              <p:cNvGrpSpPr/>
              <p:nvPr/>
            </p:nvGrpSpPr>
            <p:grpSpPr>
              <a:xfrm>
                <a:off x="4656826" y="2531852"/>
                <a:ext cx="228600" cy="1312652"/>
                <a:chOff x="5072330" y="2514600"/>
                <a:chExt cx="228600" cy="1312652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5181600" y="2531852"/>
                  <a:ext cx="0" cy="1295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072330" y="25146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4748844" y="2697202"/>
                <a:ext cx="303315" cy="32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prstClr val="black"/>
                    </a:solidFill>
                  </a:rPr>
                  <a:t>?</a:t>
                </a:r>
                <a:endParaRPr lang="en-US" sz="105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367070" y="3183148"/>
              <a:ext cx="523807" cy="354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Th1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57"/>
          <p:cNvGrpSpPr/>
          <p:nvPr/>
        </p:nvGrpSpPr>
        <p:grpSpPr>
          <a:xfrm>
            <a:off x="6640117" y="2172319"/>
            <a:ext cx="124197" cy="763597"/>
            <a:chOff x="7561052" y="2031522"/>
            <a:chExt cx="152400" cy="96615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713452" y="2031522"/>
              <a:ext cx="0" cy="9661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561052" y="204445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Curved Down Arrow 53"/>
          <p:cNvSpPr/>
          <p:nvPr/>
        </p:nvSpPr>
        <p:spPr>
          <a:xfrm rot="16200000">
            <a:off x="2608015" y="3351786"/>
            <a:ext cx="642580" cy="223261"/>
          </a:xfrm>
          <a:prstGeom prst="curvedDownArrow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grpSp>
        <p:nvGrpSpPr>
          <p:cNvPr id="58" name="Group 14"/>
          <p:cNvGrpSpPr/>
          <p:nvPr/>
        </p:nvGrpSpPr>
        <p:grpSpPr>
          <a:xfrm>
            <a:off x="1048874" y="1109709"/>
            <a:ext cx="6144143" cy="1826207"/>
            <a:chOff x="2209800" y="1058174"/>
            <a:chExt cx="5638800" cy="2084885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848600" y="1058174"/>
              <a:ext cx="0" cy="1981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209800" y="10668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218426" y="1058174"/>
              <a:ext cx="0" cy="20848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779761" y="3377947"/>
            <a:ext cx="1779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Increasing </a:t>
            </a:r>
            <a:r>
              <a:rPr lang="en-US" sz="1000" dirty="0" err="1" smtClean="0">
                <a:solidFill>
                  <a:prstClr val="black"/>
                </a:solidFill>
              </a:rPr>
              <a:t>immunosenescence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919335" y="3644449"/>
            <a:ext cx="1392078" cy="12082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51307" y="1413841"/>
            <a:ext cx="27746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Coagulation</a:t>
            </a:r>
            <a:r>
              <a:rPr lang="en-US" sz="1200" dirty="0" smtClean="0">
                <a:solidFill>
                  <a:prstClr val="black"/>
                </a:solidFill>
              </a:rPr>
              <a:t>; also part of “inflammation” </a:t>
            </a:r>
          </a:p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(e.g., M</a:t>
            </a:r>
            <a:r>
              <a:rPr lang="en-US" sz="1050" dirty="0" smtClean="0">
                <a:solidFill>
                  <a:prstClr val="black"/>
                </a:solidFill>
                <a:latin typeface="Symbol" pitchFamily="18" charset="2"/>
                <a:sym typeface="Symbol"/>
              </a:rPr>
              <a:t></a:t>
            </a:r>
            <a:r>
              <a:rPr lang="en-US" sz="1050" dirty="0" smtClean="0">
                <a:solidFill>
                  <a:prstClr val="black"/>
                </a:solidFill>
              </a:rPr>
              <a:t> activation, IL-6, etc)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427210" y="1721922"/>
            <a:ext cx="444272" cy="4805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16714" y="1633132"/>
            <a:ext cx="0" cy="13008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3"/>
          </p:cNvCxnSpPr>
          <p:nvPr/>
        </p:nvCxnSpPr>
        <p:spPr>
          <a:xfrm>
            <a:off x="6725913" y="1633132"/>
            <a:ext cx="190801" cy="0"/>
          </a:xfrm>
          <a:prstGeom prst="line">
            <a:avLst/>
          </a:prstGeom>
          <a:ln w="254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9" grpId="0"/>
      <p:bldP spid="23" grpId="0"/>
      <p:bldP spid="4" grpId="0" animBg="1"/>
      <p:bldP spid="5" grpId="0" animBg="1"/>
      <p:bldP spid="6" grpId="0" animBg="1"/>
      <p:bldP spid="12" grpId="0" animBg="1"/>
      <p:bldP spid="24" grpId="0" animBg="1"/>
      <p:bldP spid="40" grpId="0"/>
      <p:bldP spid="142" grpId="0"/>
      <p:bldP spid="42" grpId="0"/>
      <p:bldP spid="54" grpId="0" animBg="1"/>
      <p:bldP spid="22" grpId="0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875" y="1828800"/>
          <a:ext cx="8968125" cy="3840480"/>
        </p:xfrm>
        <a:graphic>
          <a:graphicData uri="http://schemas.openxmlformats.org/drawingml/2006/table">
            <a:tbl>
              <a:tblPr/>
              <a:tblGrid>
                <a:gridCol w="1793625"/>
                <a:gridCol w="1793625"/>
                <a:gridCol w="1793625"/>
                <a:gridCol w="1793625"/>
                <a:gridCol w="179362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T2D </a:t>
                      </a:r>
                      <a:endParaRPr lang="en-US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(n=151)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%naive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(95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CI)</a:t>
                      </a: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%EM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  </a:t>
                      </a:r>
                      <a:endParaRPr lang="en-US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95% CI)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%Th1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  </a:t>
                      </a:r>
                      <a:endParaRPr lang="en-US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95% CI)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%Th2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  </a:t>
                      </a:r>
                      <a:endParaRPr lang="en-US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95% CI)</a:t>
                      </a: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 A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0.76</a:t>
                      </a: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(0.61, 0.93)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1.23 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(1.01, 1.50)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1.08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(0.89, 1.31)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0.99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(0.81, 1.21)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 B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0.80 </a:t>
                      </a: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(0.64, 0.99)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1.18 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(0.96, 1.45)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0.99   </a:t>
                      </a:r>
                      <a:endParaRPr lang="en-US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(0.79</a:t>
                      </a:r>
                      <a:r>
                        <a:rPr lang="en-US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1.24)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0.95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(0.75, 1.19)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 C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0.75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(0.59, 0.96)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1.18 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(0.94, 1.49)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1.16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(0.92, 1.45)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0.98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(0.77, 1.26)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970">
                <a:tc gridSpan="5">
                  <a:txBody>
                    <a:bodyPr/>
                    <a:lstStyle/>
                    <a:p>
                      <a:pPr marL="0" marR="0" indent="0" algn="l" defTabSz="52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Models were</a:t>
                      </a:r>
                      <a:r>
                        <a:rPr lang="en-US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analyzed by logistic</a:t>
                      </a:r>
                      <a:r>
                        <a:rPr lang="en-US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regression with T2D as the outcome variable.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 cell subpopulations were analyzed per SD increase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 separate models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indent="0" algn="l" defTabSz="52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Age, gender, race/ethnicity;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 B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Model A + BMI; </a:t>
                      </a:r>
                    </a:p>
                    <a:p>
                      <a:pPr marL="0" marR="0" indent="0" algn="l" defTabSz="52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Model C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Model B + systolic BP, use of BP lowering medication, smoking status, IL-6, CRP.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T2D was defined by usage of diabetes medication.</a:t>
                      </a:r>
                      <a:endParaRPr lang="en-US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Lower Naive Cells are Associated with T2D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Tracy et al.: T Helper Type 1 Bias in Healthy People is Associated with Cytomegalovirus Serology and Atherosclerosis: the Multi-Ethnic Study of Atherosclerosis</a:t>
            </a:r>
            <a:r>
              <a:rPr lang="en-US" sz="2300" dirty="0" smtClean="0"/>
              <a:t>. Good review at </a:t>
            </a:r>
            <a:r>
              <a:rPr lang="en-US" sz="2300" b="1" i="1" dirty="0" err="1" smtClean="0"/>
              <a:t>Circ</a:t>
            </a:r>
            <a:r>
              <a:rPr lang="en-US" sz="2300" dirty="0" smtClean="0"/>
              <a:t>, but not accepted; Re-sub to </a:t>
            </a:r>
            <a:r>
              <a:rPr lang="en-US" sz="2300" b="1" i="1" dirty="0" smtClean="0"/>
              <a:t>JAHA</a:t>
            </a:r>
            <a:r>
              <a:rPr lang="en-US" sz="2300" dirty="0" smtClean="0"/>
              <a:t>, accepted.</a:t>
            </a:r>
          </a:p>
          <a:p>
            <a:r>
              <a:rPr lang="en-US" sz="2300" dirty="0"/>
              <a:t>Olson et al.: Decreased Naive and Increased Effector/Memory CD4+ T cells are associated with Subclinical Atherosclerosis: the Multi-Ethnic Study of </a:t>
            </a:r>
            <a:r>
              <a:rPr lang="en-US" sz="2300" dirty="0" smtClean="0"/>
              <a:t>Atherosclerosis. Good review at </a:t>
            </a:r>
            <a:r>
              <a:rPr lang="en-US" sz="2300" b="1" i="1" dirty="0" err="1" smtClean="0"/>
              <a:t>PLoS</a:t>
            </a:r>
            <a:r>
              <a:rPr lang="en-US" sz="2300" b="1" i="1" dirty="0" smtClean="0"/>
              <a:t> Med</a:t>
            </a:r>
            <a:r>
              <a:rPr lang="en-US" sz="2300" dirty="0" smtClean="0"/>
              <a:t>, but not accepted; re-sub to </a:t>
            </a:r>
            <a:r>
              <a:rPr lang="en-US" sz="2300" b="1" i="1" dirty="0" err="1" smtClean="0"/>
              <a:t>PLoS</a:t>
            </a:r>
            <a:r>
              <a:rPr lang="en-US" sz="2300" b="1" i="1" dirty="0" smtClean="0"/>
              <a:t> One</a:t>
            </a:r>
            <a:r>
              <a:rPr lang="en-US" sz="2300" dirty="0" smtClean="0"/>
              <a:t>, under review.</a:t>
            </a:r>
          </a:p>
          <a:p>
            <a:r>
              <a:rPr lang="en-US" sz="2300" dirty="0"/>
              <a:t>Olson et al.: Associations of CD4+ T lymphocyte subpopulations with Type 2 Diabetes in </a:t>
            </a:r>
            <a:r>
              <a:rPr lang="en-US" sz="2300" dirty="0" smtClean="0"/>
              <a:t>MESA. In preparation.</a:t>
            </a:r>
          </a:p>
          <a:p>
            <a:r>
              <a:rPr lang="en-US" sz="2300" dirty="0" smtClean="0"/>
              <a:t>Jenny et al.: </a:t>
            </a:r>
            <a:r>
              <a:rPr lang="en-US" sz="2300" dirty="0"/>
              <a:t>Associations of </a:t>
            </a:r>
            <a:r>
              <a:rPr lang="en-US" sz="2300" dirty="0" smtClean="0"/>
              <a:t> Natural Killer Cells with atherosclerosis </a:t>
            </a:r>
            <a:r>
              <a:rPr lang="en-US" sz="2300" dirty="0"/>
              <a:t>in </a:t>
            </a:r>
            <a:r>
              <a:rPr lang="en-US" sz="2300" dirty="0" smtClean="0"/>
              <a:t>MESA. In preparation.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19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</a:rPr>
              <a:t>Laboratory for Clinical Biochemistry Research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</a:rPr>
              <a:t>University of Vermont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0"/>
            <a:ext cx="9164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Distribution of white cell populations in humans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36569"/>
              </p:ext>
            </p:extLst>
          </p:nvPr>
        </p:nvGraphicFramePr>
        <p:xfrm>
          <a:off x="521297" y="762000"/>
          <a:ext cx="8002951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hart" r:id="rId3" imgW="3876675" imgH="2590800" progId="Excel.Chart.8">
                  <p:embed/>
                </p:oleObj>
              </mc:Choice>
              <mc:Fallback>
                <p:oleObj name="Chart" r:id="rId3" imgW="3876675" imgH="25908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97" y="762000"/>
                        <a:ext cx="8002951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0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609600" y="1444001"/>
            <a:ext cx="8305800" cy="4470708"/>
            <a:chOff x="425707" y="9991070"/>
            <a:chExt cx="12805625" cy="7273763"/>
          </a:xfrm>
        </p:grpSpPr>
        <p:sp>
          <p:nvSpPr>
            <p:cNvPr id="50" name="TextBox 49"/>
            <p:cNvSpPr txBox="1"/>
            <p:nvPr/>
          </p:nvSpPr>
          <p:spPr>
            <a:xfrm>
              <a:off x="1064451" y="9997251"/>
              <a:ext cx="7217918" cy="901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Distribution of Lymphocyte Subpopulations </a:t>
              </a:r>
            </a:p>
            <a:p>
              <a:endParaRPr lang="en-US" sz="1400" dirty="0"/>
            </a:p>
          </p:txBody>
        </p:sp>
        <p:grpSp>
          <p:nvGrpSpPr>
            <p:cNvPr id="3" name="Group 125"/>
            <p:cNvGrpSpPr/>
            <p:nvPr/>
          </p:nvGrpSpPr>
          <p:grpSpPr>
            <a:xfrm>
              <a:off x="425707" y="11121904"/>
              <a:ext cx="8764611" cy="6142929"/>
              <a:chOff x="575835" y="11121904"/>
              <a:chExt cx="8764611" cy="6142929"/>
            </a:xfrm>
          </p:grpSpPr>
          <p:grpSp>
            <p:nvGrpSpPr>
              <p:cNvPr id="4" name="Group 110"/>
              <p:cNvGrpSpPr/>
              <p:nvPr/>
            </p:nvGrpSpPr>
            <p:grpSpPr>
              <a:xfrm>
                <a:off x="575835" y="11121904"/>
                <a:ext cx="8764611" cy="6142929"/>
                <a:chOff x="685017" y="10835296"/>
                <a:chExt cx="8764611" cy="6142929"/>
              </a:xfrm>
            </p:grpSpPr>
            <p:grpSp>
              <p:nvGrpSpPr>
                <p:cNvPr id="5" name="Group 109"/>
                <p:cNvGrpSpPr/>
                <p:nvPr/>
              </p:nvGrpSpPr>
              <p:grpSpPr>
                <a:xfrm>
                  <a:off x="769426" y="10835296"/>
                  <a:ext cx="8680202" cy="6142929"/>
                  <a:chOff x="769426" y="10835296"/>
                  <a:chExt cx="8680202" cy="6142929"/>
                </a:xfrm>
              </p:grpSpPr>
              <p:grpSp>
                <p:nvGrpSpPr>
                  <p:cNvPr id="6" name="Group 107"/>
                  <p:cNvGrpSpPr/>
                  <p:nvPr/>
                </p:nvGrpSpPr>
                <p:grpSpPr>
                  <a:xfrm>
                    <a:off x="820949" y="10835296"/>
                    <a:ext cx="8628679" cy="6142929"/>
                    <a:chOff x="831580" y="10750237"/>
                    <a:chExt cx="8628679" cy="6142929"/>
                  </a:xfrm>
                </p:grpSpPr>
                <p:grpSp>
                  <p:nvGrpSpPr>
                    <p:cNvPr id="7" name="Group 106"/>
                    <p:cNvGrpSpPr/>
                    <p:nvPr/>
                  </p:nvGrpSpPr>
                  <p:grpSpPr>
                    <a:xfrm>
                      <a:off x="831580" y="10750237"/>
                      <a:ext cx="8628679" cy="5078411"/>
                      <a:chOff x="831580" y="10750237"/>
                      <a:chExt cx="8628679" cy="5078411"/>
                    </a:xfrm>
                  </p:grpSpPr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1527174" y="10777490"/>
                        <a:ext cx="1739063" cy="10902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 smtClean="0">
                            <a:latin typeface="Arial" pitchFamily="34" charset="0"/>
                            <a:cs typeface="Arial" pitchFamily="34" charset="0"/>
                          </a:rPr>
                          <a:t>~18% of </a:t>
                        </a:r>
                      </a:p>
                      <a:p>
                        <a:r>
                          <a:rPr lang="en-US" sz="1400" dirty="0" smtClean="0">
                            <a:latin typeface="Arial" pitchFamily="34" charset="0"/>
                            <a:cs typeface="Arial" pitchFamily="34" charset="0"/>
                          </a:rPr>
                          <a:t>Lymphocytes</a:t>
                        </a:r>
                      </a:p>
                      <a:p>
                        <a:endParaRPr lang="en-US" sz="1400" dirty="0"/>
                      </a:p>
                    </p:txBody>
                  </p:sp>
                  <p:grpSp>
                    <p:nvGrpSpPr>
                      <p:cNvPr id="8" name="Group 105"/>
                      <p:cNvGrpSpPr/>
                      <p:nvPr/>
                    </p:nvGrpSpPr>
                    <p:grpSpPr>
                      <a:xfrm>
                        <a:off x="831580" y="10750237"/>
                        <a:ext cx="8628679" cy="5078411"/>
                        <a:chOff x="831580" y="10750237"/>
                        <a:chExt cx="8628679" cy="5078411"/>
                      </a:xfrm>
                    </p:grpSpPr>
                    <p:grpSp>
                      <p:nvGrpSpPr>
                        <p:cNvPr id="9" name="Group 104"/>
                        <p:cNvGrpSpPr/>
                        <p:nvPr/>
                      </p:nvGrpSpPr>
                      <p:grpSpPr>
                        <a:xfrm>
                          <a:off x="831580" y="10750237"/>
                          <a:ext cx="8628679" cy="4981433"/>
                          <a:chOff x="831580" y="10750237"/>
                          <a:chExt cx="8628679" cy="4981433"/>
                        </a:xfrm>
                      </p:grpSpPr>
                      <p:grpSp>
                        <p:nvGrpSpPr>
                          <p:cNvPr id="10" name="Group 158"/>
                          <p:cNvGrpSpPr/>
                          <p:nvPr/>
                        </p:nvGrpSpPr>
                        <p:grpSpPr>
                          <a:xfrm>
                            <a:off x="831580" y="10750237"/>
                            <a:ext cx="8628679" cy="4981433"/>
                            <a:chOff x="831580" y="10750237"/>
                            <a:chExt cx="8628679" cy="4981433"/>
                          </a:xfrm>
                        </p:grpSpPr>
                        <p:grpSp>
                          <p:nvGrpSpPr>
                            <p:cNvPr id="11" name="Group 153"/>
                            <p:cNvGrpSpPr/>
                            <p:nvPr/>
                          </p:nvGrpSpPr>
                          <p:grpSpPr>
                            <a:xfrm>
                              <a:off x="831580" y="10750237"/>
                              <a:ext cx="8628679" cy="4981433"/>
                              <a:chOff x="831580" y="10750237"/>
                              <a:chExt cx="8628679" cy="4981433"/>
                            </a:xfrm>
                          </p:grpSpPr>
                          <p:grpSp>
                            <p:nvGrpSpPr>
                              <p:cNvPr id="12" name="Group 147"/>
                              <p:cNvGrpSpPr/>
                              <p:nvPr/>
                            </p:nvGrpSpPr>
                            <p:grpSpPr>
                              <a:xfrm>
                                <a:off x="831580" y="10750237"/>
                                <a:ext cx="8628679" cy="4981433"/>
                                <a:chOff x="831580" y="10750237"/>
                                <a:chExt cx="8628679" cy="4981433"/>
                              </a:xfrm>
                            </p:grpSpPr>
                            <p:grpSp>
                              <p:nvGrpSpPr>
                                <p:cNvPr id="13" name="Group 127"/>
                                <p:cNvGrpSpPr/>
                                <p:nvPr/>
                              </p:nvGrpSpPr>
                              <p:grpSpPr>
                                <a:xfrm>
                                  <a:off x="831580" y="10750237"/>
                                  <a:ext cx="8628679" cy="4981433"/>
                                  <a:chOff x="495779" y="10751184"/>
                                  <a:chExt cx="8628679" cy="4981433"/>
                                </a:xfrm>
                              </p:grpSpPr>
                              <p:graphicFrame>
                                <p:nvGraphicFramePr>
                                  <p:cNvPr id="90" name="Chart 89"/>
                                  <p:cNvGraphicFramePr/>
                                  <p:nvPr/>
                                </p:nvGraphicFramePr>
                                <p:xfrm>
                                  <a:off x="495779" y="10751184"/>
                                  <a:ext cx="8628679" cy="4981433"/>
                                </p:xfrm>
                                <a:graphic>
                                  <a:graphicData uri="http://schemas.openxmlformats.org/drawingml/2006/chart">
                                    <c:chart xmlns:c="http://schemas.openxmlformats.org/drawingml/2006/chart" xmlns:r="http://schemas.openxmlformats.org/officeDocument/2006/relationships" r:id="rId2"/>
                                  </a:graphicData>
                                </a:graphic>
                              </p:graphicFrame>
                              <p:sp>
                                <p:nvSpPr>
                                  <p:cNvPr id="91" name="Rectangle 90"/>
                                  <p:cNvSpPr/>
                                  <p:nvPr/>
                                </p:nvSpPr>
                                <p:spPr>
                                  <a:xfrm>
                                    <a:off x="3361896" y="11973638"/>
                                    <a:ext cx="1063284" cy="454253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none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B Cells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92" name="Rectangle 91"/>
                                  <p:cNvSpPr/>
                                  <p:nvPr/>
                                </p:nvSpPr>
                                <p:spPr>
                                  <a:xfrm rot="366448">
                                    <a:off x="2701185" y="12695285"/>
                                    <a:ext cx="1744787" cy="461664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square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NK Cells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93" name="Rectangle 92"/>
                                  <p:cNvSpPr/>
                                  <p:nvPr/>
                                </p:nvSpPr>
                                <p:spPr>
                                  <a:xfrm>
                                    <a:off x="4914819" y="12739052"/>
                                    <a:ext cx="2236608" cy="772230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square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sz="1400" b="1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CD4</a:t>
                                    </a:r>
                                    <a:r>
                                      <a:rPr lang="en-US" sz="1400" b="1" baseline="300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+</a:t>
                                    </a:r>
                                    <a:r>
                                      <a:rPr lang="en-US" sz="1400" b="1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 </a:t>
                                    </a:r>
                                    <a:r>
                                      <a:rPr lang="el-GR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α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:</a:t>
                                    </a:r>
                                    <a:r>
                                      <a:rPr lang="el-GR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β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 </a:t>
                                    </a:r>
                                  </a:p>
                                  <a:p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55% of T cells</a:t>
                                    </a:r>
                                    <a:endParaRPr lang="en-US" sz="1400" dirty="0">
                                      <a:latin typeface="Arial" pitchFamily="34" charset="0"/>
                                      <a:cs typeface="Arial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94" name="Rectangle 93"/>
                                  <p:cNvSpPr/>
                                  <p:nvPr/>
                                </p:nvSpPr>
                                <p:spPr>
                                  <a:xfrm>
                                    <a:off x="2598359" y="13279092"/>
                                    <a:ext cx="2163277" cy="500748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square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l-GR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δ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:</a:t>
                                    </a:r>
                                    <a:r>
                                      <a:rPr lang="el-GR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γ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 CD4</a:t>
                                    </a:r>
                                    <a:r>
                                      <a:rPr lang="en-US" sz="1400" baseline="300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-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CD8</a:t>
                                    </a:r>
                                    <a:r>
                                      <a:rPr lang="en-US" sz="1400" baseline="300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-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 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95" name="Rectangle 94"/>
                                  <p:cNvSpPr/>
                                  <p:nvPr/>
                                </p:nvSpPr>
                                <p:spPr>
                                  <a:xfrm>
                                    <a:off x="3775753" y="13999454"/>
                                    <a:ext cx="2216624" cy="772230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square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CD8</a:t>
                                    </a:r>
                                    <a:r>
                                      <a:rPr lang="en-US" sz="1400" baseline="300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+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 </a:t>
                                    </a:r>
                                    <a:r>
                                      <a:rPr lang="el-GR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α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:</a:t>
                                    </a:r>
                                    <a:r>
                                      <a:rPr lang="el-GR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β</a:t>
                                    </a:r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 </a:t>
                                    </a:r>
                                  </a:p>
                                  <a:p>
                                    <a:r>
                                      <a:rPr lang="en-US" sz="1400" dirty="0" smtClean="0">
                                        <a:latin typeface="Arial" pitchFamily="34" charset="0"/>
                                        <a:cs typeface="Arial" pitchFamily="34" charset="0"/>
                                      </a:rPr>
                                      <a:t>35% of T cells</a:t>
                                    </a:r>
                                    <a:endParaRPr lang="en-US" sz="1400" dirty="0">
                                      <a:latin typeface="Arial" pitchFamily="34" charset="0"/>
                                      <a:cs typeface="Arial" pitchFamily="34" charset="0"/>
                                    </a:endParaRP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89" name="Straight Connector 88"/>
                                <p:cNvCxnSpPr/>
                                <p:nvPr/>
                              </p:nvCxnSpPr>
                              <p:spPr bwMode="auto">
                                <a:xfrm flipH="1">
                                  <a:off x="5105841" y="10975167"/>
                                  <a:ext cx="25529" cy="2323274"/>
                                </a:xfrm>
                                <a:prstGeom prst="lin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38100" cap="flat" cmpd="sng" algn="ctr">
                                  <a:solidFill>
                                    <a:srgbClr val="C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</p:cxnSp>
                          </p:grpSp>
                          <p:cxnSp>
                            <p:nvCxnSpPr>
                              <p:cNvPr id="86" name="Straight Connector 85"/>
                              <p:cNvCxnSpPr/>
                              <p:nvPr/>
                            </p:nvCxnSpPr>
                            <p:spPr bwMode="auto">
                              <a:xfrm>
                                <a:off x="5100555" y="13298443"/>
                                <a:ext cx="1213258" cy="1837926"/>
                              </a:xfrm>
                              <a:prstGeom prst="line">
                                <a:avLst/>
                              </a:prstGeom>
                              <a:solidFill>
                                <a:schemeClr val="accent1"/>
                              </a:solidFill>
                              <a:ln w="952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87" name="Straight Connector 86"/>
                              <p:cNvCxnSpPr/>
                              <p:nvPr/>
                            </p:nvCxnSpPr>
                            <p:spPr bwMode="auto">
                              <a:xfrm flipV="1">
                                <a:off x="3411454" y="13298444"/>
                                <a:ext cx="1699671" cy="1163135"/>
                              </a:xfrm>
                              <a:prstGeom prst="line">
                                <a:avLst/>
                              </a:prstGeom>
                              <a:solidFill>
                                <a:schemeClr val="accent1"/>
                              </a:solidFill>
                              <a:ln w="952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</p:grpSp>
                        <p:cxnSp>
                          <p:nvCxnSpPr>
                            <p:cNvPr id="84" name="Straight Connector 83"/>
                            <p:cNvCxnSpPr/>
                            <p:nvPr/>
                          </p:nvCxnSpPr>
                          <p:spPr bwMode="auto">
                            <a:xfrm>
                              <a:off x="2981475" y="13224465"/>
                              <a:ext cx="2119077" cy="58120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38100" cap="flat" cmpd="sng" algn="ctr">
                              <a:solidFill>
                                <a:srgbClr val="C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</p:grpSp>
                      <p:cxnSp>
                        <p:nvCxnSpPr>
                          <p:cNvPr id="82" name="Straight Connector 81"/>
                          <p:cNvCxnSpPr/>
                          <p:nvPr/>
                        </p:nvCxnSpPr>
                        <p:spPr bwMode="auto">
                          <a:xfrm flipH="1" flipV="1">
                            <a:off x="3184296" y="12261795"/>
                            <a:ext cx="1914662" cy="957841"/>
                          </a:xfrm>
                          <a:prstGeom prst="line">
                            <a:avLst/>
                          </a:prstGeom>
                          <a:ln w="12700"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80" name="Arc 79"/>
                        <p:cNvSpPr/>
                        <p:nvPr/>
                      </p:nvSpPr>
                      <p:spPr bwMode="auto">
                        <a:xfrm rot="9665037">
                          <a:off x="2651023" y="10979645"/>
                          <a:ext cx="4972734" cy="4849003"/>
                        </a:xfrm>
                        <a:prstGeom prst="arc">
                          <a:avLst>
                            <a:gd name="adj1" fmla="val 9997712"/>
                            <a:gd name="adj2" fmla="val 21460160"/>
                          </a:avLst>
                        </a:prstGeom>
                        <a:noFill/>
                        <a:ln w="3175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389438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4347586" y="15802959"/>
                      <a:ext cx="2130548" cy="10902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 cells: ~75% of </a:t>
                      </a:r>
                    </a:p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Lymphocytes</a:t>
                      </a:r>
                    </a:p>
                    <a:p>
                      <a:endParaRPr lang="en-US" sz="1400" dirty="0"/>
                    </a:p>
                  </p:txBody>
                </p:sp>
              </p:grp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769426" y="12304622"/>
                    <a:ext cx="1739063" cy="10902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~7% of </a:t>
                    </a:r>
                  </a:p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Lymphocytes</a:t>
                    </a:r>
                  </a:p>
                  <a:p>
                    <a:endParaRPr lang="en-US" sz="1400" dirty="0"/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685017" y="13788681"/>
                  <a:ext cx="2292822" cy="851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~10% of T cells</a:t>
                  </a:r>
                </a:p>
                <a:p>
                  <a:endParaRPr lang="en-US" sz="1400" b="0" dirty="0"/>
                </a:p>
              </p:txBody>
            </p:sp>
          </p:grpSp>
          <p:sp>
            <p:nvSpPr>
              <p:cNvPr id="70" name="Right Brace 69"/>
              <p:cNvSpPr/>
              <p:nvPr/>
            </p:nvSpPr>
            <p:spPr>
              <a:xfrm>
                <a:off x="7560534" y="12705908"/>
                <a:ext cx="609600" cy="2690037"/>
              </a:xfrm>
              <a:prstGeom prst="rightBrace">
                <a:avLst>
                  <a:gd name="adj1" fmla="val 8333"/>
                  <a:gd name="adj2" fmla="val 49508"/>
                </a:avLst>
              </a:pr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14" name="Group 171"/>
            <p:cNvGrpSpPr/>
            <p:nvPr/>
          </p:nvGrpSpPr>
          <p:grpSpPr>
            <a:xfrm>
              <a:off x="8745627" y="9991070"/>
              <a:ext cx="4485705" cy="6165500"/>
              <a:chOff x="8714096" y="9991061"/>
              <a:chExt cx="4485705" cy="616550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9344678" y="9991061"/>
                <a:ext cx="3297491" cy="817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CD4</a:t>
                </a:r>
                <a:r>
                  <a:rPr lang="en-US" sz="1600" b="1" baseline="30000" dirty="0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Subpopulations </a:t>
                </a:r>
              </a:p>
              <a:p>
                <a:endParaRPr lang="en-US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822438" y="11931374"/>
                <a:ext cx="3377363" cy="4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Naive</a:t>
                </a:r>
                <a:r>
                  <a:rPr lang="en-US" sz="1400" dirty="0" smtClean="0"/>
                  <a:t>: </a:t>
                </a:r>
                <a:r>
                  <a:rPr lang="en-US" sz="1400" b="0" dirty="0" smtClean="0"/>
                  <a:t>Antigen-inexperienced</a:t>
                </a:r>
              </a:p>
            </p:txBody>
          </p:sp>
          <p:grpSp>
            <p:nvGrpSpPr>
              <p:cNvPr id="15" name="Group 58"/>
              <p:cNvGrpSpPr/>
              <p:nvPr/>
            </p:nvGrpSpPr>
            <p:grpSpPr>
              <a:xfrm>
                <a:off x="8731935" y="15089761"/>
                <a:ext cx="1066800" cy="1066800"/>
                <a:chOff x="1981200" y="4774314"/>
                <a:chExt cx="1066800" cy="1066800"/>
              </a:xfrm>
            </p:grpSpPr>
            <p:sp>
              <p:nvSpPr>
                <p:cNvPr id="67" name="Oval 66"/>
                <p:cNvSpPr/>
                <p:nvPr/>
              </p:nvSpPr>
              <p:spPr>
                <a:xfrm rot="10800000">
                  <a:off x="1981200" y="4774314"/>
                  <a:ext cx="1066800" cy="1066800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14545187">
                  <a:off x="2205580" y="5163599"/>
                  <a:ext cx="609600" cy="609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grpSp>
            <p:nvGrpSpPr>
              <p:cNvPr id="16" name="Group 58"/>
              <p:cNvGrpSpPr/>
              <p:nvPr/>
            </p:nvGrpSpPr>
            <p:grpSpPr>
              <a:xfrm>
                <a:off x="8714096" y="11588088"/>
                <a:ext cx="1066800" cy="1066800"/>
                <a:chOff x="1981200" y="5105400"/>
                <a:chExt cx="1066800" cy="1066800"/>
              </a:xfrm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0"/>
                <a:tileRect/>
              </a:gradFill>
            </p:grpSpPr>
            <p:sp>
              <p:nvSpPr>
                <p:cNvPr id="65" name="Oval 64"/>
                <p:cNvSpPr/>
                <p:nvPr/>
              </p:nvSpPr>
              <p:spPr>
                <a:xfrm rot="10800000">
                  <a:off x="1981200" y="5105400"/>
                  <a:ext cx="1066800" cy="10668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4545187">
                  <a:off x="2205580" y="5415855"/>
                  <a:ext cx="609600" cy="609600"/>
                </a:xfrm>
                <a:prstGeom prst="ellipse">
                  <a:avLst/>
                </a:prstGeom>
                <a:gradFill>
                  <a:gsLst>
                    <a:gs pos="0">
                      <a:srgbClr val="F8EBCA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2700000" scaled="0"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grpSp>
            <p:nvGrpSpPr>
              <p:cNvPr id="17" name="Group 144"/>
              <p:cNvGrpSpPr/>
              <p:nvPr/>
            </p:nvGrpSpPr>
            <p:grpSpPr>
              <a:xfrm>
                <a:off x="8727900" y="13192721"/>
                <a:ext cx="3038347" cy="1902839"/>
                <a:chOff x="8743666" y="12988001"/>
                <a:chExt cx="3038347" cy="1902839"/>
              </a:xfrm>
            </p:grpSpPr>
            <p:grpSp>
              <p:nvGrpSpPr>
                <p:cNvPr id="18" name="Group 43"/>
                <p:cNvGrpSpPr/>
                <p:nvPr/>
              </p:nvGrpSpPr>
              <p:grpSpPr>
                <a:xfrm>
                  <a:off x="8743666" y="13153030"/>
                  <a:ext cx="1066800" cy="1066800"/>
                  <a:chOff x="818463" y="5029200"/>
                  <a:chExt cx="1066800" cy="106680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 rot="10800000">
                    <a:off x="818463" y="5029200"/>
                    <a:ext cx="1066800" cy="10668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C00000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 rot="14545187">
                    <a:off x="1042456" y="5364284"/>
                    <a:ext cx="609600" cy="6096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30D19"/>
                      </a:gs>
                      <a:gs pos="100000">
                        <a:srgbClr val="FFFFFF"/>
                      </a:gs>
                    </a:gsLst>
                    <a:lin ang="27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10933807" y="12988001"/>
                  <a:ext cx="848206" cy="1902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Th1</a:t>
                  </a:r>
                </a:p>
                <a:p>
                  <a:r>
                    <a:rPr lang="en-US" sz="1400" dirty="0" smtClean="0"/>
                    <a:t>Th2</a:t>
                  </a:r>
                </a:p>
                <a:p>
                  <a:r>
                    <a:rPr lang="en-US" sz="1400" dirty="0" smtClean="0"/>
                    <a:t>Th17</a:t>
                  </a:r>
                </a:p>
                <a:p>
                  <a:r>
                    <a:rPr lang="en-US" sz="1400" dirty="0" smtClean="0"/>
                    <a:t>Treg</a:t>
                  </a:r>
                </a:p>
                <a:p>
                  <a:endParaRPr lang="en-US" sz="1400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9856917" y="13517746"/>
                  <a:ext cx="1144602" cy="454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Effector</a:t>
                  </a:r>
                  <a:r>
                    <a:rPr lang="en-US" sz="1400" dirty="0" smtClean="0"/>
                    <a:t>:</a:t>
                  </a:r>
                  <a:endParaRPr lang="en-US" sz="1400" dirty="0"/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9877029" y="15296251"/>
                <a:ext cx="2958381" cy="772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Memory</a:t>
                </a:r>
                <a:r>
                  <a:rPr lang="en-US" sz="1400" dirty="0" smtClean="0"/>
                  <a:t>:</a:t>
                </a:r>
                <a:r>
                  <a:rPr lang="en-US" sz="1400" b="0" dirty="0" smtClean="0"/>
                  <a:t> Long-lived </a:t>
                </a:r>
              </a:p>
              <a:p>
                <a:r>
                  <a:rPr lang="en-US" sz="1400" b="0" dirty="0" smtClean="0"/>
                  <a:t>                  Antigen-specific</a:t>
                </a:r>
                <a:endParaRPr lang="en-US" sz="1400" b="0" dirty="0"/>
              </a:p>
            </p:txBody>
          </p:sp>
        </p:grpSp>
        <p:sp>
          <p:nvSpPr>
            <p:cNvPr id="53" name="Arc 52"/>
            <p:cNvSpPr/>
            <p:nvPr/>
          </p:nvSpPr>
          <p:spPr>
            <a:xfrm rot="5916377" flipH="1" flipV="1">
              <a:off x="7731704" y="11853015"/>
              <a:ext cx="967114" cy="1060893"/>
            </a:xfrm>
            <a:prstGeom prst="arc">
              <a:avLst>
                <a:gd name="adj1" fmla="val 15267752"/>
                <a:gd name="adj2" fmla="val 1646994"/>
              </a:avLst>
            </a:prstGeom>
            <a:noFill/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96" name="Title 9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Distribution of Lymphocyte Subpopulations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Down Arrow 96"/>
          <p:cNvSpPr/>
          <p:nvPr/>
        </p:nvSpPr>
        <p:spPr>
          <a:xfrm>
            <a:off x="6934200" y="2971800"/>
            <a:ext cx="228600" cy="685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>
            <a:off x="6946792" y="4038600"/>
            <a:ext cx="228600" cy="685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169863" y="1590149"/>
            <a:ext cx="8974137" cy="378565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/>
              <a:t>2000 - 2002, n = 6814 men and women in 4 ethnicities Caucasian, African American, Hispanic, and Chinese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1000 </a:t>
            </a:r>
            <a:r>
              <a:rPr lang="en-US" sz="2400" dirty="0"/>
              <a:t>individuals randomly selected 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/>
              <a:t>57% women, 46% Caucasian, 10% Asian American, 21% African American, and 23% Hispanic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/>
              <a:t>Cellular epidemiology done in exam 4, </a:t>
            </a:r>
            <a:r>
              <a:rPr lang="en-US" sz="2400" dirty="0" smtClean="0"/>
              <a:t>2006-2007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Flow cytometry-based, focused on Adaptive Immunity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CD4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T cells; Th1, Th2 cells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NK cells; </a:t>
            </a:r>
            <a:r>
              <a:rPr lang="en-US" sz="2400" dirty="0" smtClean="0">
                <a:latin typeface="Symbol" pitchFamily="18" charset="2"/>
              </a:rPr>
              <a:t>g-d</a:t>
            </a:r>
            <a:r>
              <a:rPr lang="en-US" sz="2400" dirty="0" smtClean="0"/>
              <a:t> T cells</a:t>
            </a:r>
          </a:p>
          <a:p>
            <a:pPr marL="685800" lvl="1" indent="-2286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Memory &amp; Naïve T cells </a:t>
            </a:r>
            <a:endParaRPr lang="en-US" sz="2400" dirty="0"/>
          </a:p>
        </p:txBody>
      </p:sp>
      <p:grpSp>
        <p:nvGrpSpPr>
          <p:cNvPr id="92163" name="Group 7"/>
          <p:cNvGrpSpPr>
            <a:grpSpLocks/>
          </p:cNvGrpSpPr>
          <p:nvPr/>
        </p:nvGrpSpPr>
        <p:grpSpPr bwMode="auto">
          <a:xfrm>
            <a:off x="0" y="609600"/>
            <a:ext cx="9144000" cy="6197600"/>
            <a:chOff x="0" y="384"/>
            <a:chExt cx="5760" cy="3904"/>
          </a:xfrm>
        </p:grpSpPr>
        <p:sp>
          <p:nvSpPr>
            <p:cNvPr id="92165" name="Line 8"/>
            <p:cNvSpPr>
              <a:spLocks noChangeShapeType="1"/>
            </p:cNvSpPr>
            <p:nvPr/>
          </p:nvSpPr>
          <p:spPr bwMode="auto">
            <a:xfrm>
              <a:off x="720" y="3936"/>
              <a:ext cx="50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/>
            </a:p>
          </p:txBody>
        </p:sp>
        <p:sp>
          <p:nvSpPr>
            <p:cNvPr id="92166" name="Text Box 9"/>
            <p:cNvSpPr txBox="1">
              <a:spLocks noChangeArrowheads="1"/>
            </p:cNvSpPr>
            <p:nvPr/>
          </p:nvSpPr>
          <p:spPr bwMode="auto">
            <a:xfrm>
              <a:off x="3830" y="4000"/>
              <a:ext cx="19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/>
                <a:t>Laboratory for Clinical Biochemistry Research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/>
                <a:t>University of Vermont</a:t>
              </a:r>
            </a:p>
          </p:txBody>
        </p:sp>
        <p:sp>
          <p:nvSpPr>
            <p:cNvPr id="92167" name="Line 10"/>
            <p:cNvSpPr>
              <a:spLocks noChangeShapeType="1"/>
            </p:cNvSpPr>
            <p:nvPr/>
          </p:nvSpPr>
          <p:spPr bwMode="auto">
            <a:xfrm>
              <a:off x="0" y="384"/>
              <a:ext cx="50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/>
            </a:p>
          </p:txBody>
        </p:sp>
      </p:grpSp>
      <p:sp>
        <p:nvSpPr>
          <p:cNvPr id="92164" name="Text Box 11"/>
          <p:cNvSpPr txBox="1">
            <a:spLocks noChangeArrowheads="1"/>
          </p:cNvSpPr>
          <p:nvPr/>
        </p:nvSpPr>
        <p:spPr bwMode="auto">
          <a:xfrm>
            <a:off x="230188" y="3175"/>
            <a:ext cx="7440612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/>
              <a:t>The Multi-Ethnic Study of Atherosclerosis: MESA</a:t>
            </a:r>
          </a:p>
        </p:txBody>
      </p:sp>
    </p:spTree>
    <p:extLst>
      <p:ext uri="{BB962C8B-B14F-4D97-AF65-F5344CB8AC3E}">
        <p14:creationId xmlns:p14="http://schemas.microsoft.com/office/powerpoint/2010/main" val="39744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Immunosenescence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 smtClean="0"/>
              <a:t>The progressive loss of adaptive immune function with </a:t>
            </a:r>
            <a:r>
              <a:rPr lang="en-US" sz="3600" u="sng" dirty="0" smtClean="0"/>
              <a:t>age</a:t>
            </a:r>
            <a:r>
              <a:rPr lang="en-US" sz="3600" dirty="0" smtClean="0"/>
              <a:t> and </a:t>
            </a:r>
            <a:r>
              <a:rPr lang="en-US" sz="3600" u="sng" dirty="0" smtClean="0"/>
              <a:t>use</a:t>
            </a:r>
            <a:r>
              <a:rPr lang="en-US" sz="3600" dirty="0" smtClean="0"/>
              <a:t>; associated with </a:t>
            </a:r>
            <a:r>
              <a:rPr lang="en-US" sz="3600" dirty="0" err="1" smtClean="0"/>
              <a:t>thymic</a:t>
            </a:r>
            <a:r>
              <a:rPr lang="en-US" sz="3600" dirty="0" smtClean="0"/>
              <a:t> involution</a:t>
            </a:r>
          </a:p>
          <a:p>
            <a:pPr marL="0" indent="0" algn="ctr">
              <a:buNone/>
            </a:pPr>
            <a:endParaRPr lang="en-US" sz="3600" u="sng" dirty="0"/>
          </a:p>
          <a:p>
            <a:pPr marL="0" indent="0" algn="ctr">
              <a:buNone/>
            </a:pPr>
            <a:r>
              <a:rPr lang="en-US" sz="3600" u="sng" dirty="0" smtClean="0"/>
              <a:t>Biomarkers include: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600" dirty="0" smtClean="0"/>
              <a:t>Loss of Naïve CD4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and/or CD8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T </a:t>
            </a:r>
            <a:r>
              <a:rPr lang="en-US" sz="3600" dirty="0" smtClean="0"/>
              <a:t>cells</a:t>
            </a:r>
          </a:p>
          <a:p>
            <a:r>
              <a:rPr lang="en-US" sz="3600" dirty="0" smtClean="0"/>
              <a:t>Increased Effector/Memory </a:t>
            </a:r>
            <a:r>
              <a:rPr lang="en-US" sz="3600" dirty="0"/>
              <a:t>CD4</a:t>
            </a:r>
            <a:r>
              <a:rPr lang="en-US" sz="3600" baseline="30000" dirty="0"/>
              <a:t>+</a:t>
            </a:r>
            <a:r>
              <a:rPr lang="en-US" sz="3600" dirty="0"/>
              <a:t> and/or CD8</a:t>
            </a:r>
            <a:r>
              <a:rPr lang="en-US" sz="3600" baseline="30000" dirty="0"/>
              <a:t>+</a:t>
            </a:r>
            <a:r>
              <a:rPr lang="en-US" sz="3600" dirty="0"/>
              <a:t> T cells</a:t>
            </a:r>
            <a:endParaRPr lang="en-US" sz="3600" dirty="0" smtClean="0"/>
          </a:p>
          <a:p>
            <a:r>
              <a:rPr lang="en-US" sz="3600" dirty="0" smtClean="0"/>
              <a:t>CD28</a:t>
            </a:r>
            <a:r>
              <a:rPr lang="en-US" sz="3600" baseline="30000" dirty="0" smtClean="0"/>
              <a:t>null  </a:t>
            </a:r>
            <a:r>
              <a:rPr lang="en-US" sz="3600" dirty="0" smtClean="0"/>
              <a:t>CD4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and/or CD8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T cells </a:t>
            </a:r>
          </a:p>
          <a:p>
            <a:r>
              <a:rPr lang="en-US" sz="3600" dirty="0" smtClean="0"/>
              <a:t>Loss of DNA T cell Excision Circles (TRECs</a:t>
            </a:r>
            <a:r>
              <a:rPr lang="en-US" sz="3600" dirty="0" smtClean="0"/>
              <a:t>)</a:t>
            </a:r>
          </a:p>
          <a:p>
            <a:pPr lvl="1"/>
            <a:r>
              <a:rPr lang="en-US" dirty="0" smtClean="0"/>
              <a:t>“footprint” of gene rearrangement for T cell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9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133600"/>
            <a:ext cx="4578574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57" y="3657600"/>
            <a:ext cx="3979793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7813"/>
            <a:ext cx="7686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30938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5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38600" cy="165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67000" y="3808966"/>
            <a:ext cx="6187323" cy="2756934"/>
            <a:chOff x="123824" y="3521606"/>
            <a:chExt cx="5542799" cy="2218794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824" y="3521606"/>
              <a:ext cx="5542799" cy="2218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4072467" y="3852335"/>
              <a:ext cx="990600" cy="15324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90801" y="3808967"/>
            <a:ext cx="2971800" cy="231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1" y="3718106"/>
            <a:ext cx="5105400" cy="1273805"/>
            <a:chOff x="0" y="0"/>
            <a:chExt cx="5698067" cy="1404610"/>
          </a:xfrm>
        </p:grpSpPr>
        <p:sp>
          <p:nvSpPr>
            <p:cNvPr id="5" name="TextBox 4"/>
            <p:cNvSpPr txBox="1"/>
            <p:nvPr/>
          </p:nvSpPr>
          <p:spPr>
            <a:xfrm>
              <a:off x="0" y="1143000"/>
              <a:ext cx="23791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Naeger</a:t>
              </a:r>
              <a:r>
                <a:rPr lang="en-US" sz="1100" dirty="0" smtClean="0"/>
                <a:t> et al. </a:t>
              </a:r>
              <a:r>
                <a:rPr lang="en-US" sz="1100" dirty="0" err="1" smtClean="0"/>
                <a:t>PLoS</a:t>
              </a:r>
              <a:r>
                <a:rPr lang="en-US" sz="1100" dirty="0" smtClean="0"/>
                <a:t> One. 5:e8886, 2010</a:t>
              </a:r>
              <a:endParaRPr lang="en-US" sz="110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698067" cy="118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342900" y="51897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T </a:t>
            </a:r>
            <a:r>
              <a:rPr lang="en-US" dirty="0"/>
              <a:t>cell response to </a:t>
            </a:r>
            <a:r>
              <a:rPr lang="en-US" dirty="0" smtClean="0"/>
              <a:t>CMV was ~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%</a:t>
            </a:r>
            <a:r>
              <a:rPr lang="en-US" dirty="0"/>
              <a:t> during long-term therapy, which was over twice that seen in HIV-</a:t>
            </a:r>
            <a:r>
              <a:rPr lang="en-US" dirty="0" err="1"/>
              <a:t>seronegative</a:t>
            </a:r>
            <a:r>
              <a:rPr lang="en-US" dirty="0"/>
              <a:t> persons.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3200"/>
            <a:ext cx="3414713" cy="286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47" y="3067467"/>
            <a:ext cx="427302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305175"/>
            <a:ext cx="5086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943777" cy="60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019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076701" y="533400"/>
            <a:ext cx="838199" cy="522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005940">
            <a:off x="2879736" y="2967344"/>
            <a:ext cx="1621854" cy="522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 sz="1400">
                <a:solidFill>
                  <a:schemeClr val="tx2"/>
                </a:solidFill>
              </a:rPr>
              <a:t>University of Vermont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73025"/>
            <a:ext cx="5765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tx2"/>
                </a:solidFill>
              </a:rPr>
              <a:t>Inflammation, Atherosclerosis, and Aging</a:t>
            </a: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234" y="838200"/>
            <a:ext cx="5195017" cy="525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1938" y="1981200"/>
            <a:ext cx="2210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Hsue et al. AIDS 2006, 20:2275–2283</a:t>
            </a:r>
            <a:endParaRPr lang="en-US" sz="1050" dirty="0"/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7" y="695855"/>
            <a:ext cx="4315353" cy="13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1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PC presentation in San Francisco_template">
  <a:themeElements>
    <a:clrScheme name="DPC presentation in San Francisco_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PC presentation in San Francisco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C presentation in San Francisco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C presentation in San Francisco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PC presentation in San Francisco_template">
  <a:themeElements>
    <a:clrScheme name="DPC presentation in San Francisco_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PC presentation in San Francisco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C presentation in San Francisco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C presentation in San Francisco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PC presentation in San Francisco_template">
  <a:themeElements>
    <a:clrScheme name="DPC presentation in San Francisco_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PC presentation in San Francisco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C presentation in San Francisco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C presentation in San Francisco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1732</Words>
  <Application>Microsoft Office PowerPoint</Application>
  <PresentationFormat>On-screen Show (4:3)</PresentationFormat>
  <Paragraphs>399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Office Theme</vt:lpstr>
      <vt:lpstr>DPC presentation in San Francisco_template</vt:lpstr>
      <vt:lpstr>1_DPC presentation in San Francisco_template</vt:lpstr>
      <vt:lpstr>2_DPC presentation in San Francisco_template</vt:lpstr>
      <vt:lpstr>Chart</vt:lpstr>
      <vt:lpstr>Prism 5</vt:lpstr>
      <vt:lpstr>MESA Steering Committee Meeting Seattle 4-25-13</vt:lpstr>
      <vt:lpstr>Atherosclerosis is Characterized by Innate and Adaptive Immune Responses</vt:lpstr>
      <vt:lpstr>PowerPoint Presentation</vt:lpstr>
      <vt:lpstr>Distribution of Lymphocyte Subpopulations</vt:lpstr>
      <vt:lpstr>PowerPoint Presentation</vt:lpstr>
      <vt:lpstr>Immunosenescence</vt:lpstr>
      <vt:lpstr>PowerPoint Presentation</vt:lpstr>
      <vt:lpstr>PowerPoint Presentation</vt:lpstr>
      <vt:lpstr>PowerPoint Presentation</vt:lpstr>
      <vt:lpstr>Rationale &amp; Hypothesis</vt:lpstr>
      <vt:lpstr>Distributions of Naive and EM Cells in MESA-Inflammation</vt:lpstr>
      <vt:lpstr>Associations of CD4+ Naive and Effector/Memory Cells with Demographic Variables</vt:lpstr>
      <vt:lpstr>CMV and H.pylori are Main Correlates of Adaptive Immune Activation</vt:lpstr>
      <vt:lpstr>CD4+ Effector/Memory Cells are Associated with Subclinical Atherosclerosis</vt:lpstr>
      <vt:lpstr>CD4+ Effector/Memory Cells are Associated with Subclinical Atherosclerosis</vt:lpstr>
      <vt:lpstr>PowerPoint Presentation</vt:lpstr>
      <vt:lpstr>Coagulation Factors Measured in HIV+ Individuals Before and After Therapy Show Decreased Hepatocyte Protein Production</vt:lpstr>
      <vt:lpstr>Modeling the Coagulation System</vt:lpstr>
      <vt:lpstr>PowerPoint Presentation</vt:lpstr>
      <vt:lpstr>PowerPoint Presentation</vt:lpstr>
      <vt:lpstr>Model for Coagulopathy in viral infections: thrombin is both “good” and “bad”</vt:lpstr>
      <vt:lpstr>Conceptual Model of How Immune Function Interacts with Atherosclerosis &amp; Aging</vt:lpstr>
      <vt:lpstr>Lower Naive Cells are Associated with T2D</vt:lpstr>
      <vt:lpstr>Manuscripts</vt:lpstr>
    </vt:vector>
  </TitlesOfParts>
  <Company>UVM College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medlocal</dc:creator>
  <cp:lastModifiedBy>Russ Tracy</cp:lastModifiedBy>
  <cp:revision>26</cp:revision>
  <dcterms:created xsi:type="dcterms:W3CDTF">2013-04-17T17:06:01Z</dcterms:created>
  <dcterms:modified xsi:type="dcterms:W3CDTF">2013-04-25T00:45:35Z</dcterms:modified>
</cp:coreProperties>
</file>