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9"/>
  </p:notesMasterIdLst>
  <p:sldIdLst>
    <p:sldId id="1231" r:id="rId2"/>
    <p:sldId id="981" r:id="rId3"/>
    <p:sldId id="1281" r:id="rId4"/>
    <p:sldId id="1232" r:id="rId5"/>
    <p:sldId id="1282" r:id="rId6"/>
    <p:sldId id="1198" r:id="rId7"/>
    <p:sldId id="1248" r:id="rId8"/>
    <p:sldId id="1197" r:id="rId9"/>
    <p:sldId id="1249" r:id="rId10"/>
    <p:sldId id="1234" r:id="rId11"/>
    <p:sldId id="1254" r:id="rId12"/>
    <p:sldId id="1250" r:id="rId13"/>
    <p:sldId id="1279" r:id="rId14"/>
    <p:sldId id="1255" r:id="rId15"/>
    <p:sldId id="1256" r:id="rId16"/>
    <p:sldId id="1257" r:id="rId17"/>
    <p:sldId id="1258" r:id="rId18"/>
    <p:sldId id="1259" r:id="rId19"/>
    <p:sldId id="1260" r:id="rId20"/>
    <p:sldId id="1261" r:id="rId21"/>
    <p:sldId id="1262" r:id="rId22"/>
    <p:sldId id="1266" r:id="rId23"/>
    <p:sldId id="1267" r:id="rId24"/>
    <p:sldId id="1268" r:id="rId25"/>
    <p:sldId id="1269" r:id="rId26"/>
    <p:sldId id="1270" r:id="rId27"/>
    <p:sldId id="1271" r:id="rId28"/>
    <p:sldId id="1272" r:id="rId29"/>
    <p:sldId id="1273" r:id="rId30"/>
    <p:sldId id="1274" r:id="rId31"/>
    <p:sldId id="1275" r:id="rId32"/>
    <p:sldId id="1276" r:id="rId33"/>
    <p:sldId id="1277" r:id="rId34"/>
    <p:sldId id="1278" r:id="rId35"/>
    <p:sldId id="1280" r:id="rId36"/>
    <p:sldId id="1294" r:id="rId37"/>
    <p:sldId id="1292" r:id="rId38"/>
    <p:sldId id="1293" r:id="rId39"/>
    <p:sldId id="1283" r:id="rId40"/>
    <p:sldId id="1303" r:id="rId41"/>
    <p:sldId id="1284" r:id="rId42"/>
    <p:sldId id="1286" r:id="rId43"/>
    <p:sldId id="1287" r:id="rId44"/>
    <p:sldId id="1288" r:id="rId45"/>
    <p:sldId id="1297" r:id="rId46"/>
    <p:sldId id="1247" r:id="rId47"/>
    <p:sldId id="1245" r:id="rId48"/>
    <p:sldId id="1289" r:id="rId49"/>
    <p:sldId id="1246" r:id="rId50"/>
    <p:sldId id="1298" r:id="rId51"/>
    <p:sldId id="1299" r:id="rId52"/>
    <p:sldId id="1285" r:id="rId53"/>
    <p:sldId id="1295" r:id="rId54"/>
    <p:sldId id="1296" r:id="rId55"/>
    <p:sldId id="1300" r:id="rId56"/>
    <p:sldId id="1301" r:id="rId57"/>
    <p:sldId id="1302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66CCFF"/>
    <a:srgbClr val="FFFF66"/>
    <a:srgbClr val="000000"/>
    <a:srgbClr val="336600"/>
    <a:srgbClr val="0000FF"/>
    <a:srgbClr val="00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 autoAdjust="0"/>
  </p:normalViewPr>
  <p:slideViewPr>
    <p:cSldViewPr>
      <p:cViewPr varScale="1">
        <p:scale>
          <a:sx n="79" d="100"/>
          <a:sy n="79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5.xml"/><Relationship Id="rId3" Type="http://schemas.openxmlformats.org/officeDocument/2006/relationships/slide" Target="slides/slide40.xml"/><Relationship Id="rId7" Type="http://schemas.openxmlformats.org/officeDocument/2006/relationships/slide" Target="slides/slide44.xml"/><Relationship Id="rId12" Type="http://schemas.openxmlformats.org/officeDocument/2006/relationships/slide" Target="slides/slide52.xml"/><Relationship Id="rId2" Type="http://schemas.openxmlformats.org/officeDocument/2006/relationships/slide" Target="slides/slide39.xml"/><Relationship Id="rId1" Type="http://schemas.openxmlformats.org/officeDocument/2006/relationships/slide" Target="slides/slide10.xml"/><Relationship Id="rId6" Type="http://schemas.openxmlformats.org/officeDocument/2006/relationships/slide" Target="slides/slide43.xml"/><Relationship Id="rId11" Type="http://schemas.openxmlformats.org/officeDocument/2006/relationships/slide" Target="slides/slide51.xml"/><Relationship Id="rId5" Type="http://schemas.openxmlformats.org/officeDocument/2006/relationships/slide" Target="slides/slide42.xml"/><Relationship Id="rId10" Type="http://schemas.openxmlformats.org/officeDocument/2006/relationships/slide" Target="slides/slide50.xml"/><Relationship Id="rId4" Type="http://schemas.openxmlformats.org/officeDocument/2006/relationships/slide" Target="slides/slide41.xml"/><Relationship Id="rId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4050FC-471D-4F63-8F5F-0EB60274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D4A46-3455-4462-B0F9-75024D95FF2A}" type="slidenum">
              <a:rPr lang="en-US"/>
              <a:pPr/>
              <a:t>2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3600" smtClean="0">
              <a:solidFill>
                <a:srgbClr val="FFFC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3600" smtClean="0">
              <a:solidFill>
                <a:srgbClr val="FFFC00"/>
              </a:solidFill>
            </a:endParaRPr>
          </a:p>
          <a:p>
            <a:pPr eaLnBrk="1" hangingPunct="1">
              <a:buFontTx/>
              <a:buChar char="•"/>
            </a:pPr>
            <a:endParaRPr lang="en-US" sz="3600" smtClean="0">
              <a:solidFill>
                <a:srgbClr val="FFFC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40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41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42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43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44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45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48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50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51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52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7BC4C-A331-4F58-AD97-15F1E3DF43A5}" type="slidenum">
              <a:rPr lang="en-US"/>
              <a:pPr/>
              <a:t>8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10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Rs7325697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chrm</a:t>
            </a:r>
            <a:r>
              <a:rPr lang="en-US" baseline="0" dirty="0" smtClean="0"/>
              <a:t> 13 between genes, </a:t>
            </a:r>
            <a:r>
              <a:rPr lang="en-US" baseline="0" dirty="0" err="1" smtClean="0"/>
              <a:t>miRNA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9A2B-FCED-4F87-BFB8-A76BF71511C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0.1411 Direction +++-</a:t>
            </a:r>
          </a:p>
          <a:p>
            <a:endParaRPr lang="en-US" dirty="0" smtClean="0"/>
          </a:p>
          <a:p>
            <a:r>
              <a:rPr lang="en-US" dirty="0" smtClean="0"/>
              <a:t>Sorry no Manhattan plot.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9A2B-FCED-4F87-BFB8-A76BF71511C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much known</a:t>
            </a:r>
            <a:r>
              <a:rPr lang="en-US" baseline="0" dirty="0" smtClean="0"/>
              <a:t> about KDM3B possible tumor necrosis stimulating gene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9A2B-FCED-4F87-BFB8-A76BF71511C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 0.2629 Direction ??++</a:t>
            </a:r>
          </a:p>
          <a:p>
            <a:r>
              <a:rPr lang="en-US" dirty="0" smtClean="0"/>
              <a:t>Sorry no Manhattan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9A2B-FCED-4F87-BFB8-A76BF71511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Beta 3.769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69A2B-FCED-4F87-BFB8-A76BF71511C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5BC18-FFED-469B-9D36-99F82DECD83D}" type="slidenum">
              <a:rPr lang="en-US"/>
              <a:pPr/>
              <a:t>39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These are biovariability data showing the % of CD4+ cells that are Th1 cells in 14 apparently healthy volunteers over18 months. Each individual has a reasonably stable phenotype and we can easily differentiate among individuals based on their %Th1 count. The analytical coefficient of variation of this particular assay is approximately 9%. We have biovariability data on the other T cell measurements and natural killer cell subsets as well.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107F-53BD-46EC-87A6-5819B6208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0CC15-9DEF-4525-8299-229240FC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9B6F-19DF-4FF8-87EE-8F3DD55C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2D70C-9D78-41BC-80A1-6762890A8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95C8B-422A-49C9-9D01-BC76D9B78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71025-3FB7-4FF8-B8ED-27511DBBC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2425-87B5-4AA3-81ED-70B8DB601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68592-096E-4AAA-8187-91C06091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6431-B95D-4B9B-BA81-61945CFFF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3763-DC6D-41A1-84EC-DEFF40166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3DF6-74CD-4277-B32A-0015A53B5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9640A-4043-4C72-AEB7-1743F20F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2A6E5610-88B9-43BB-B6AB-513BA688C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pubmed?term=%22Walczak%20H%22%5bAuthor%5d" TargetMode="External"/><Relationship Id="rId2" Type="http://schemas.openxmlformats.org/officeDocument/2006/relationships/hyperlink" Target="/pubmed?term=%22Gerlach%20B%22%5bAuthor%5d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commons.wikimedia.org/wiki/File:PBB_GE_JMJD1B_201643_x_at_fs.pn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685800"/>
          </a:xfrm>
        </p:spPr>
        <p:txBody>
          <a:bodyPr/>
          <a:lstStyle/>
          <a:p>
            <a:r>
              <a:rPr lang="en-US" sz="4000" dirty="0" smtClean="0"/>
              <a:t>MESA Inflammation: Update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648200"/>
          </a:xfrm>
        </p:spPr>
        <p:txBody>
          <a:bodyPr/>
          <a:lstStyle/>
          <a:p>
            <a:r>
              <a:rPr lang="en-US" dirty="0" smtClean="0"/>
              <a:t>Progress on main analyses (Tracy)</a:t>
            </a:r>
          </a:p>
          <a:p>
            <a:r>
              <a:rPr lang="en-US" dirty="0" smtClean="0"/>
              <a:t>Preliminary GWAS results (Durda)</a:t>
            </a:r>
          </a:p>
          <a:p>
            <a:r>
              <a:rPr lang="en-US" dirty="0" smtClean="0"/>
              <a:t>Results on surrogate </a:t>
            </a:r>
            <a:r>
              <a:rPr lang="en-US" dirty="0" err="1" smtClean="0"/>
              <a:t>Th</a:t>
            </a:r>
            <a:r>
              <a:rPr lang="en-US" dirty="0" smtClean="0"/>
              <a:t> panel (Doyle)</a:t>
            </a:r>
          </a:p>
          <a:p>
            <a:r>
              <a:rPr lang="en-US" dirty="0" smtClean="0"/>
              <a:t>Preliminary look at Memory/Naïve cells (Olson)</a:t>
            </a:r>
          </a:p>
          <a:p>
            <a:r>
              <a:rPr lang="en-US" dirty="0" smtClean="0"/>
              <a:t>Two concepts to consider:</a:t>
            </a:r>
          </a:p>
          <a:p>
            <a:pPr lvl="1"/>
            <a:r>
              <a:rPr lang="en-US" dirty="0" smtClean="0"/>
              <a:t>Immune Landscape</a:t>
            </a:r>
          </a:p>
          <a:p>
            <a:pPr lvl="1"/>
            <a:r>
              <a:rPr lang="en-US" dirty="0" smtClean="0"/>
              <a:t>Cellular senescence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3776" y="890515"/>
          <a:ext cx="8819865" cy="5291920"/>
        </p:xfrm>
        <a:graphic>
          <a:graphicData uri="http://schemas.openxmlformats.org/drawingml/2006/table">
            <a:tbl>
              <a:tblPr/>
              <a:tblGrid>
                <a:gridCol w="3146893"/>
                <a:gridCol w="1418243"/>
                <a:gridCol w="1418243"/>
                <a:gridCol w="1418243"/>
                <a:gridCol w="1418243"/>
              </a:tblGrid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Ln CAC (n=552)</a:t>
                      </a:r>
                      <a:endParaRPr lang="en-US" sz="170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cIMT-common (n=905)</a:t>
                      </a:r>
                      <a:endParaRPr lang="en-US" sz="170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Variable (increment)</a:t>
                      </a:r>
                      <a:endParaRPr lang="en-US" sz="17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 u="sng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Coef</a:t>
                      </a: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7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P value</a:t>
                      </a:r>
                      <a:endParaRPr lang="en-US" sz="17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 u="sng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Coef</a:t>
                      </a: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7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P value</a:t>
                      </a:r>
                      <a:endParaRPr lang="en-US" sz="17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Age (10 yr increase)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0.71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0.08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Sex (male </a:t>
                      </a:r>
                      <a:r>
                        <a:rPr lang="en-US" sz="1700" dirty="0" err="1">
                          <a:latin typeface="Times New Roman"/>
                          <a:ea typeface="Times New Roman"/>
                        </a:rPr>
                        <a:t>vs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female)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0.81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0.001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0.06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0.001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Race (vs European American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    Asian American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    African American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    Hispanic American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-0.03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0.05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Blood Pressure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   sys blood pressure (10 mmHg)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0.02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>
                          <a:latin typeface="Times New Roman"/>
                          <a:ea typeface="Times New Roman"/>
                        </a:rPr>
                        <a:t>0.001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    dia blood pressure (10 mmHg)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-0.02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0.05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BMI (5 kg/m</a:t>
                      </a:r>
                      <a:r>
                        <a:rPr lang="en-US" sz="1700" baseline="300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Smoking (</a:t>
                      </a:r>
                      <a:r>
                        <a:rPr lang="en-US" sz="1700" dirty="0" err="1">
                          <a:latin typeface="Times New Roman"/>
                          <a:ea typeface="Times New Roman"/>
                        </a:rPr>
                        <a:t>vs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never smoker)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    Former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0.39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0.05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    Current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latin typeface="Times New Roman"/>
                          <a:ea typeface="Times New Roman"/>
                        </a:rPr>
                        <a:t>0.61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latin typeface="Times New Roman"/>
                          <a:ea typeface="Times New Roman"/>
                        </a:rPr>
                        <a:t>­&lt;</a:t>
                      </a: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 0.05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Cell-based analytes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    %Th1 (10%)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0.25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0.02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0.05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    %Th2 (1%)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solidFill>
                          <a:srgbClr val="00B0F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-0.02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u="sng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&lt;</a:t>
                      </a:r>
                      <a:r>
                        <a:rPr lang="en-US" sz="17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0.01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96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Model R</a:t>
                      </a:r>
                      <a:r>
                        <a:rPr lang="en-US" sz="1700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0.17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0.33</a:t>
                      </a: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7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6334" marR="96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MESA Inflammation: Prediction of Atherosclerosis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Cohort, Variables, GWAS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23113" y="3154908"/>
            <a:ext cx="53944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Variables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 </a:t>
            </a:r>
            <a:r>
              <a:rPr lang="en-US" sz="3200" dirty="0" smtClean="0"/>
              <a:t>Log %Th1     Log %Th2     %CD4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0224" y="1053152"/>
            <a:ext cx="815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MESA 1000 (MESA Inflammation)</a:t>
            </a:r>
          </a:p>
          <a:p>
            <a:pPr algn="ctr"/>
            <a:r>
              <a:rPr lang="en-US" sz="4000" dirty="0" smtClean="0"/>
              <a:t> </a:t>
            </a:r>
            <a:r>
              <a:rPr lang="en-US" sz="3200" dirty="0" smtClean="0"/>
              <a:t>EA – 375        AA – 170</a:t>
            </a:r>
          </a:p>
          <a:p>
            <a:pPr algn="ctr"/>
            <a:r>
              <a:rPr lang="en-US" sz="3200" dirty="0" smtClean="0"/>
              <a:t> Hispanic – 216      Chinese - 94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70299" y="5031475"/>
            <a:ext cx="6263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GWAS</a:t>
            </a:r>
            <a:endParaRPr lang="en-US" sz="4000" dirty="0" smtClean="0"/>
          </a:p>
          <a:p>
            <a:r>
              <a:rPr lang="en-US" sz="4000" dirty="0" smtClean="0"/>
              <a:t>Only genotyped SNPs;  ~750k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56423" y="1447800"/>
            <a:ext cx="444031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University of Vermont:</a:t>
            </a:r>
          </a:p>
          <a:p>
            <a:pPr algn="ctr"/>
            <a:r>
              <a:rPr lang="en-US" sz="2400" dirty="0" smtClean="0"/>
              <a:t>Peter Durda</a:t>
            </a:r>
            <a:endParaRPr lang="en-US" sz="2400" dirty="0" smtClean="0"/>
          </a:p>
          <a:p>
            <a:pPr algn="ctr"/>
            <a:r>
              <a:rPr lang="en-US" sz="2400" dirty="0" smtClean="0"/>
              <a:t>Peggy Doyle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University of Virginia:</a:t>
            </a:r>
          </a:p>
          <a:p>
            <a:pPr algn="ctr"/>
            <a:r>
              <a:rPr lang="en-US" sz="2400" dirty="0" smtClean="0"/>
              <a:t>Joe Mychaleckyj</a:t>
            </a:r>
          </a:p>
          <a:p>
            <a:pPr algn="ctr"/>
            <a:r>
              <a:rPr lang="en-US" sz="2400" dirty="0" err="1" smtClean="0"/>
              <a:t>Ani</a:t>
            </a:r>
            <a:r>
              <a:rPr lang="en-US" sz="2400" dirty="0" smtClean="0"/>
              <a:t> </a:t>
            </a:r>
            <a:r>
              <a:rPr lang="en-US" sz="2400" dirty="0" err="1" smtClean="0"/>
              <a:t>Manichaikul</a:t>
            </a:r>
            <a:endParaRPr lang="en-US" sz="2400" dirty="0" smtClean="0"/>
          </a:p>
          <a:p>
            <a:pPr algn="ctr"/>
            <a:r>
              <a:rPr lang="en-US" sz="2400" dirty="0" smtClean="0"/>
              <a:t>Steve Rich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University of Washington</a:t>
            </a:r>
          </a:p>
          <a:p>
            <a:pPr algn="ctr"/>
            <a:r>
              <a:rPr lang="en-US" sz="2400" dirty="0" smtClean="0"/>
              <a:t>Bruce Psaty</a:t>
            </a:r>
          </a:p>
          <a:p>
            <a:pPr algn="ctr"/>
            <a:r>
              <a:rPr lang="en-US" sz="2400" dirty="0" smtClean="0"/>
              <a:t>Dick Kronmal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MESA and the MESA Participants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Important Features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Important biological phenotype in cardiovascular and other diseases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Unique, never been looked at before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Small sample size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Difficult/expensive phenotype</a:t>
            </a:r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Difficult for replication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Analytical Strategy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23582" y="2190465"/>
          <a:ext cx="7239000" cy="370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1761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%CD4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Log%Th1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Log%Th2</a:t>
                      </a:r>
                      <a:endParaRPr lang="en-US" sz="2000" dirty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smtClean="0"/>
                        <a:t>/imputed</a:t>
                      </a:r>
                    </a:p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smtClean="0"/>
                        <a:t>/adj</a:t>
                      </a:r>
                      <a:endParaRPr lang="en-US" sz="2000" dirty="0" smtClean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smtClean="0"/>
                        <a:t>/imputed</a:t>
                      </a:r>
                    </a:p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smtClean="0"/>
                        <a:t>/adj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smtClean="0"/>
                        <a:t>/imputed</a:t>
                      </a:r>
                    </a:p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smtClean="0"/>
                        <a:t>/adj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smtClean="0"/>
                        <a:t>/imputed</a:t>
                      </a:r>
                    </a:p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smtClean="0"/>
                        <a:t>/adj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</a:tr>
              <a:tr h="6381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smtClean="0"/>
                        <a:t>/imputed</a:t>
                      </a:r>
                    </a:p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smtClean="0"/>
                        <a:t>/adj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smtClean="0"/>
                        <a:t>/imputed</a:t>
                      </a:r>
                    </a:p>
                    <a:p>
                      <a:r>
                        <a:rPr lang="en-US" sz="1400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smtClean="0"/>
                        <a:t>/adj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Genotyped</a:t>
                      </a:r>
                      <a:r>
                        <a:rPr lang="en-US" sz="1400" dirty="0" smtClean="0"/>
                        <a:t>/imputed</a:t>
                      </a:r>
                    </a:p>
                    <a:p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Unadj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adj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Log Percent Th1</a:t>
            </a:r>
            <a:br>
              <a:rPr lang="en-US" b="1" dirty="0" smtClean="0"/>
            </a:br>
            <a:r>
              <a:rPr lang="en-US" b="1" dirty="0" smtClean="0"/>
              <a:t>Results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eterDurda\DurdaPlink\white-anal\logPctTh1\logPctTh1-filter.qq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5626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76200"/>
            <a:ext cx="4229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 Percent Th1 EA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eterDurda\DurdaPlink\white-anal\logPctTh1\logPctTh1-filter.manhat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619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76200"/>
            <a:ext cx="4229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 Percent Th1 EA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0" y="838200"/>
          <a:ext cx="8479971" cy="5935980"/>
        </p:xfrm>
        <a:graphic>
          <a:graphicData uri="http://schemas.openxmlformats.org/presentationml/2006/ole">
            <p:oleObj spid="_x0000_s222210" name="Acrobat Document" r:id="rId3" imgW="6858000" imgH="48006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2667000"/>
            <a:ext cx="1099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2.06E−7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Local Plot Log Pct Th1 EA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Top Hits for EA Log Pct Th1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" y="2253020"/>
          <a:ext cx="9143997" cy="3124197"/>
        </p:xfrm>
        <a:graphic>
          <a:graphicData uri="http://schemas.openxmlformats.org/drawingml/2006/table">
            <a:tbl>
              <a:tblPr/>
              <a:tblGrid>
                <a:gridCol w="1226958"/>
                <a:gridCol w="1015411"/>
                <a:gridCol w="1015411"/>
                <a:gridCol w="1015411"/>
                <a:gridCol w="1015411"/>
                <a:gridCol w="1015411"/>
                <a:gridCol w="1634183"/>
                <a:gridCol w="1205801"/>
              </a:tblGrid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SNPID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pval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AF_coded_all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HWE_pval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rs11782267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0.035694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rs7820395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0.035694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rs7831661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202995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0.035694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2.06E-07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0.4492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rs7325697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98915794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-0.2627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0.049641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rs10435671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0.035824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2.48E-07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rs4045956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209677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-0.1849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0.035503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rs2906334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189547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4.47E-06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0.4799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0.8366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rs2906337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190898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-0.1656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0.035759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5.07E-06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457200" y="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Vascular Cell Biology</a:t>
            </a:r>
          </a:p>
        </p:txBody>
      </p:sp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300" y="736600"/>
            <a:ext cx="54102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212725" y="4710113"/>
            <a:ext cx="279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Libby P. </a:t>
            </a:r>
            <a:r>
              <a:rPr lang="en-US" sz="1600" i="1"/>
              <a:t>Circ</a:t>
            </a:r>
            <a:r>
              <a:rPr lang="en-US" sz="1600"/>
              <a:t> 104:365-72, 2001</a:t>
            </a:r>
          </a:p>
        </p:txBody>
      </p:sp>
      <p:grpSp>
        <p:nvGrpSpPr>
          <p:cNvPr id="1030" name="Group 29"/>
          <p:cNvGrpSpPr>
            <a:grpSpLocks/>
          </p:cNvGrpSpPr>
          <p:nvPr/>
        </p:nvGrpSpPr>
        <p:grpSpPr bwMode="auto">
          <a:xfrm>
            <a:off x="304800" y="5410200"/>
            <a:ext cx="8610600" cy="1100138"/>
            <a:chOff x="192" y="3408"/>
            <a:chExt cx="5424" cy="693"/>
          </a:xfrm>
        </p:grpSpPr>
        <p:sp>
          <p:nvSpPr>
            <p:cNvPr id="1048" name="Text Box 3"/>
            <p:cNvSpPr txBox="1">
              <a:spLocks noChangeArrowheads="1"/>
            </p:cNvSpPr>
            <p:nvPr/>
          </p:nvSpPr>
          <p:spPr bwMode="auto">
            <a:xfrm>
              <a:off x="4128" y="3408"/>
              <a:ext cx="1488" cy="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C-reactive protein (CRP)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Fibrinogen</a:t>
              </a:r>
            </a:p>
          </p:txBody>
        </p:sp>
        <p:sp>
          <p:nvSpPr>
            <p:cNvPr id="1049" name="Text Box 4"/>
            <p:cNvSpPr txBox="1">
              <a:spLocks noChangeArrowheads="1"/>
            </p:cNvSpPr>
            <p:nvPr/>
          </p:nvSpPr>
          <p:spPr bwMode="auto">
            <a:xfrm>
              <a:off x="2160" y="3503"/>
              <a:ext cx="1536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Inflammation</a:t>
              </a:r>
            </a:p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(Interleukin-6; IL-6)</a:t>
              </a:r>
            </a:p>
          </p:txBody>
        </p:sp>
        <p:sp>
          <p:nvSpPr>
            <p:cNvPr id="1050" name="Text Box 5"/>
            <p:cNvSpPr txBox="1">
              <a:spLocks noChangeArrowheads="1"/>
            </p:cNvSpPr>
            <p:nvPr/>
          </p:nvSpPr>
          <p:spPr bwMode="auto">
            <a:xfrm>
              <a:off x="192" y="3408"/>
              <a:ext cx="158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FFFF00"/>
                  </a:solidFill>
                </a:rPr>
                <a:t>Atherosclerosis, thrombosis and calcification</a:t>
              </a:r>
            </a:p>
          </p:txBody>
        </p:sp>
        <p:sp>
          <p:nvSpPr>
            <p:cNvPr id="1051" name="Line 9"/>
            <p:cNvSpPr>
              <a:spLocks noChangeShapeType="1"/>
            </p:cNvSpPr>
            <p:nvPr/>
          </p:nvSpPr>
          <p:spPr bwMode="auto">
            <a:xfrm>
              <a:off x="1440" y="37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0"/>
            <p:cNvSpPr>
              <a:spLocks noChangeShapeType="1"/>
            </p:cNvSpPr>
            <p:nvPr/>
          </p:nvSpPr>
          <p:spPr bwMode="auto">
            <a:xfrm>
              <a:off x="3600" y="37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1"/>
            <p:cNvSpPr>
              <a:spLocks/>
            </p:cNvSpPr>
            <p:nvPr/>
          </p:nvSpPr>
          <p:spPr bwMode="auto">
            <a:xfrm>
              <a:off x="912" y="3888"/>
              <a:ext cx="3950" cy="213"/>
            </a:xfrm>
            <a:custGeom>
              <a:avLst/>
              <a:gdLst>
                <a:gd name="T0" fmla="*/ 3950 w 3950"/>
                <a:gd name="T1" fmla="*/ 75 h 213"/>
                <a:gd name="T2" fmla="*/ 3950 w 3950"/>
                <a:gd name="T3" fmla="*/ 213 h 213"/>
                <a:gd name="T4" fmla="*/ 0 w 3950"/>
                <a:gd name="T5" fmla="*/ 213 h 213"/>
                <a:gd name="T6" fmla="*/ 0 w 3950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50"/>
                <a:gd name="T13" fmla="*/ 0 h 213"/>
                <a:gd name="T14" fmla="*/ 3950 w 3950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50" h="213">
                  <a:moveTo>
                    <a:pt x="3950" y="75"/>
                  </a:moveTo>
                  <a:cubicBezTo>
                    <a:pt x="3950" y="121"/>
                    <a:pt x="3950" y="167"/>
                    <a:pt x="3950" y="213"/>
                  </a:cubicBezTo>
                  <a:lnTo>
                    <a:pt x="0" y="21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12"/>
            <p:cNvSpPr>
              <a:spLocks noChangeShapeType="1"/>
            </p:cNvSpPr>
            <p:nvPr/>
          </p:nvSpPr>
          <p:spPr bwMode="auto">
            <a:xfrm flipV="1">
              <a:off x="2928" y="3936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28"/>
          <p:cNvGrpSpPr>
            <a:grpSpLocks/>
          </p:cNvGrpSpPr>
          <p:nvPr/>
        </p:nvGrpSpPr>
        <p:grpSpPr bwMode="auto">
          <a:xfrm>
            <a:off x="5699125" y="0"/>
            <a:ext cx="3444875" cy="5241925"/>
            <a:chOff x="3590" y="0"/>
            <a:chExt cx="2170" cy="3302"/>
          </a:xfrm>
        </p:grpSpPr>
        <p:sp>
          <p:nvSpPr>
            <p:cNvPr id="1035" name="Text Box 8"/>
            <p:cNvSpPr txBox="1">
              <a:spLocks noChangeArrowheads="1"/>
            </p:cNvSpPr>
            <p:nvPr/>
          </p:nvSpPr>
          <p:spPr bwMode="auto">
            <a:xfrm>
              <a:off x="3590" y="2976"/>
              <a:ext cx="217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Kotran, Kumar, Collins. </a:t>
              </a:r>
              <a:r>
                <a:rPr lang="en-US" i="1"/>
                <a:t>Robbins Pathologic Basis of Disease</a:t>
              </a:r>
              <a:r>
                <a:rPr lang="en-US"/>
                <a:t>. 6th edition. Saunders, 1999</a:t>
              </a:r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/>
          </p:nvGraphicFramePr>
          <p:xfrm>
            <a:off x="3732" y="0"/>
            <a:ext cx="2028" cy="2928"/>
          </p:xfrm>
          <a:graphic>
            <a:graphicData uri="http://schemas.openxmlformats.org/presentationml/2006/ole">
              <p:oleObj spid="_x0000_s1026" name="Image Document" r:id="rId5" imgW="3067200" imgH="4429080" progId="">
                <p:embed/>
              </p:oleObj>
            </a:graphicData>
          </a:graphic>
        </p:graphicFrame>
        <p:sp>
          <p:nvSpPr>
            <p:cNvPr id="1036" name="Line 14"/>
            <p:cNvSpPr>
              <a:spLocks noChangeShapeType="1"/>
            </p:cNvSpPr>
            <p:nvPr/>
          </p:nvSpPr>
          <p:spPr bwMode="auto">
            <a:xfrm>
              <a:off x="4215" y="1149"/>
              <a:ext cx="125" cy="21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15"/>
            <p:cNvSpPr>
              <a:spLocks noChangeShapeType="1"/>
            </p:cNvSpPr>
            <p:nvPr/>
          </p:nvSpPr>
          <p:spPr bwMode="auto">
            <a:xfrm flipV="1">
              <a:off x="4307" y="1511"/>
              <a:ext cx="184" cy="18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16"/>
            <p:cNvSpPr>
              <a:spLocks noChangeShapeType="1"/>
            </p:cNvSpPr>
            <p:nvPr/>
          </p:nvSpPr>
          <p:spPr bwMode="auto">
            <a:xfrm flipV="1">
              <a:off x="4697" y="1726"/>
              <a:ext cx="266" cy="301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Text Box 17"/>
            <p:cNvSpPr txBox="1">
              <a:spLocks noChangeArrowheads="1"/>
            </p:cNvSpPr>
            <p:nvPr/>
          </p:nvSpPr>
          <p:spPr bwMode="auto">
            <a:xfrm>
              <a:off x="3744" y="2527"/>
              <a:ext cx="8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2"/>
                  </a:solidFill>
                  <a:latin typeface="Arial" charset="0"/>
                </a:rPr>
                <a:t>LIPID CORE</a:t>
              </a:r>
            </a:p>
          </p:txBody>
        </p:sp>
        <p:sp>
          <p:nvSpPr>
            <p:cNvPr id="1040" name="Text Box 18"/>
            <p:cNvSpPr txBox="1">
              <a:spLocks noChangeArrowheads="1"/>
            </p:cNvSpPr>
            <p:nvPr/>
          </p:nvSpPr>
          <p:spPr bwMode="auto">
            <a:xfrm>
              <a:off x="3936" y="223"/>
              <a:ext cx="9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2"/>
                  </a:solidFill>
                  <a:latin typeface="Arial" charset="0"/>
                </a:rPr>
                <a:t>FIBROUS CAP</a:t>
              </a:r>
            </a:p>
          </p:txBody>
        </p:sp>
        <p:sp>
          <p:nvSpPr>
            <p:cNvPr id="1041" name="Text Box 19"/>
            <p:cNvSpPr txBox="1">
              <a:spLocks noChangeArrowheads="1"/>
            </p:cNvSpPr>
            <p:nvPr/>
          </p:nvSpPr>
          <p:spPr bwMode="auto">
            <a:xfrm>
              <a:off x="4519" y="448"/>
              <a:ext cx="12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NEOVASCULARIZATION</a:t>
              </a:r>
            </a:p>
            <a:p>
              <a:pPr algn="ctr"/>
              <a:r>
                <a:rPr lang="en-US" sz="1200" b="1">
                  <a:solidFill>
                    <a:schemeClr val="bg2"/>
                  </a:solidFill>
                  <a:latin typeface="Arial" charset="0"/>
                </a:rPr>
                <a:t>(outlined in black)</a:t>
              </a:r>
            </a:p>
          </p:txBody>
        </p:sp>
        <p:sp>
          <p:nvSpPr>
            <p:cNvPr id="1042" name="Text Box 20"/>
            <p:cNvSpPr txBox="1">
              <a:spLocks noChangeArrowheads="1"/>
            </p:cNvSpPr>
            <p:nvPr/>
          </p:nvSpPr>
          <p:spPr bwMode="auto">
            <a:xfrm>
              <a:off x="3772" y="870"/>
              <a:ext cx="1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INFLAMMATORY CELLS</a:t>
              </a:r>
            </a:p>
            <a:p>
              <a:pPr algn="ctr"/>
              <a:r>
                <a:rPr lang="en-US" sz="1200" b="1">
                  <a:solidFill>
                    <a:srgbClr val="000099"/>
                  </a:solidFill>
                  <a:latin typeface="Arial" charset="0"/>
                </a:rPr>
                <a:t>(round nuclei)</a:t>
              </a:r>
            </a:p>
          </p:txBody>
        </p:sp>
        <p:sp>
          <p:nvSpPr>
            <p:cNvPr id="1043" name="Text Box 21"/>
            <p:cNvSpPr txBox="1">
              <a:spLocks noChangeArrowheads="1"/>
            </p:cNvSpPr>
            <p:nvPr/>
          </p:nvSpPr>
          <p:spPr bwMode="auto">
            <a:xfrm>
              <a:off x="4704" y="1200"/>
              <a:ext cx="8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990000"/>
                  </a:solidFill>
                  <a:latin typeface="Arial" charset="0"/>
                </a:rPr>
                <a:t>CALCIFICATION</a:t>
              </a:r>
            </a:p>
          </p:txBody>
        </p:sp>
        <p:sp>
          <p:nvSpPr>
            <p:cNvPr id="1044" name="Freeform 24"/>
            <p:cNvSpPr>
              <a:spLocks/>
            </p:cNvSpPr>
            <p:nvPr/>
          </p:nvSpPr>
          <p:spPr bwMode="auto">
            <a:xfrm>
              <a:off x="5320" y="740"/>
              <a:ext cx="425" cy="502"/>
            </a:xfrm>
            <a:custGeom>
              <a:avLst/>
              <a:gdLst>
                <a:gd name="T0" fmla="*/ 368 w 425"/>
                <a:gd name="T1" fmla="*/ 4 h 502"/>
                <a:gd name="T2" fmla="*/ 344 w 425"/>
                <a:gd name="T3" fmla="*/ 13 h 502"/>
                <a:gd name="T4" fmla="*/ 326 w 425"/>
                <a:gd name="T5" fmla="*/ 25 h 502"/>
                <a:gd name="T6" fmla="*/ 290 w 425"/>
                <a:gd name="T7" fmla="*/ 61 h 502"/>
                <a:gd name="T8" fmla="*/ 263 w 425"/>
                <a:gd name="T9" fmla="*/ 70 h 502"/>
                <a:gd name="T10" fmla="*/ 224 w 425"/>
                <a:gd name="T11" fmla="*/ 133 h 502"/>
                <a:gd name="T12" fmla="*/ 194 w 425"/>
                <a:gd name="T13" fmla="*/ 175 h 502"/>
                <a:gd name="T14" fmla="*/ 149 w 425"/>
                <a:gd name="T15" fmla="*/ 193 h 502"/>
                <a:gd name="T16" fmla="*/ 122 w 425"/>
                <a:gd name="T17" fmla="*/ 205 h 502"/>
                <a:gd name="T18" fmla="*/ 86 w 425"/>
                <a:gd name="T19" fmla="*/ 235 h 502"/>
                <a:gd name="T20" fmla="*/ 62 w 425"/>
                <a:gd name="T21" fmla="*/ 259 h 502"/>
                <a:gd name="T22" fmla="*/ 38 w 425"/>
                <a:gd name="T23" fmla="*/ 280 h 502"/>
                <a:gd name="T24" fmla="*/ 26 w 425"/>
                <a:gd name="T25" fmla="*/ 298 h 502"/>
                <a:gd name="T26" fmla="*/ 5 w 425"/>
                <a:gd name="T27" fmla="*/ 355 h 502"/>
                <a:gd name="T28" fmla="*/ 32 w 425"/>
                <a:gd name="T29" fmla="*/ 463 h 502"/>
                <a:gd name="T30" fmla="*/ 80 w 425"/>
                <a:gd name="T31" fmla="*/ 502 h 502"/>
                <a:gd name="T32" fmla="*/ 116 w 425"/>
                <a:gd name="T33" fmla="*/ 496 h 502"/>
                <a:gd name="T34" fmla="*/ 134 w 425"/>
                <a:gd name="T35" fmla="*/ 484 h 502"/>
                <a:gd name="T36" fmla="*/ 161 w 425"/>
                <a:gd name="T37" fmla="*/ 421 h 502"/>
                <a:gd name="T38" fmla="*/ 215 w 425"/>
                <a:gd name="T39" fmla="*/ 397 h 502"/>
                <a:gd name="T40" fmla="*/ 242 w 425"/>
                <a:gd name="T41" fmla="*/ 376 h 502"/>
                <a:gd name="T42" fmla="*/ 290 w 425"/>
                <a:gd name="T43" fmla="*/ 328 h 502"/>
                <a:gd name="T44" fmla="*/ 323 w 425"/>
                <a:gd name="T45" fmla="*/ 304 h 502"/>
                <a:gd name="T46" fmla="*/ 332 w 425"/>
                <a:gd name="T47" fmla="*/ 298 h 502"/>
                <a:gd name="T48" fmla="*/ 371 w 425"/>
                <a:gd name="T49" fmla="*/ 247 h 502"/>
                <a:gd name="T50" fmla="*/ 425 w 425"/>
                <a:gd name="T51" fmla="*/ 184 h 5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5"/>
                <a:gd name="T79" fmla="*/ 0 h 502"/>
                <a:gd name="T80" fmla="*/ 425 w 425"/>
                <a:gd name="T81" fmla="*/ 502 h 5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5" h="502">
                  <a:moveTo>
                    <a:pt x="368" y="4"/>
                  </a:moveTo>
                  <a:cubicBezTo>
                    <a:pt x="356" y="0"/>
                    <a:pt x="355" y="7"/>
                    <a:pt x="344" y="13"/>
                  </a:cubicBezTo>
                  <a:cubicBezTo>
                    <a:pt x="338" y="17"/>
                    <a:pt x="326" y="25"/>
                    <a:pt x="326" y="25"/>
                  </a:cubicBezTo>
                  <a:cubicBezTo>
                    <a:pt x="320" y="44"/>
                    <a:pt x="306" y="50"/>
                    <a:pt x="290" y="61"/>
                  </a:cubicBezTo>
                  <a:cubicBezTo>
                    <a:pt x="282" y="66"/>
                    <a:pt x="263" y="70"/>
                    <a:pt x="263" y="70"/>
                  </a:cubicBezTo>
                  <a:cubicBezTo>
                    <a:pt x="254" y="96"/>
                    <a:pt x="235" y="110"/>
                    <a:pt x="224" y="133"/>
                  </a:cubicBezTo>
                  <a:cubicBezTo>
                    <a:pt x="216" y="149"/>
                    <a:pt x="212" y="167"/>
                    <a:pt x="194" y="175"/>
                  </a:cubicBezTo>
                  <a:cubicBezTo>
                    <a:pt x="180" y="181"/>
                    <a:pt x="164" y="188"/>
                    <a:pt x="149" y="193"/>
                  </a:cubicBezTo>
                  <a:cubicBezTo>
                    <a:pt x="140" y="196"/>
                    <a:pt x="122" y="205"/>
                    <a:pt x="122" y="205"/>
                  </a:cubicBezTo>
                  <a:cubicBezTo>
                    <a:pt x="111" y="216"/>
                    <a:pt x="99" y="226"/>
                    <a:pt x="86" y="235"/>
                  </a:cubicBezTo>
                  <a:cubicBezTo>
                    <a:pt x="79" y="245"/>
                    <a:pt x="72" y="252"/>
                    <a:pt x="62" y="259"/>
                  </a:cubicBezTo>
                  <a:cubicBezTo>
                    <a:pt x="56" y="268"/>
                    <a:pt x="38" y="280"/>
                    <a:pt x="38" y="280"/>
                  </a:cubicBezTo>
                  <a:cubicBezTo>
                    <a:pt x="28" y="310"/>
                    <a:pt x="45" y="264"/>
                    <a:pt x="26" y="298"/>
                  </a:cubicBezTo>
                  <a:cubicBezTo>
                    <a:pt x="17" y="315"/>
                    <a:pt x="10" y="336"/>
                    <a:pt x="5" y="355"/>
                  </a:cubicBezTo>
                  <a:cubicBezTo>
                    <a:pt x="2" y="388"/>
                    <a:pt x="0" y="442"/>
                    <a:pt x="32" y="463"/>
                  </a:cubicBezTo>
                  <a:cubicBezTo>
                    <a:pt x="45" y="482"/>
                    <a:pt x="62" y="490"/>
                    <a:pt x="80" y="502"/>
                  </a:cubicBezTo>
                  <a:cubicBezTo>
                    <a:pt x="85" y="501"/>
                    <a:pt x="107" y="501"/>
                    <a:pt x="116" y="496"/>
                  </a:cubicBezTo>
                  <a:cubicBezTo>
                    <a:pt x="122" y="492"/>
                    <a:pt x="134" y="484"/>
                    <a:pt x="134" y="484"/>
                  </a:cubicBezTo>
                  <a:cubicBezTo>
                    <a:pt x="140" y="467"/>
                    <a:pt x="149" y="433"/>
                    <a:pt x="161" y="421"/>
                  </a:cubicBezTo>
                  <a:cubicBezTo>
                    <a:pt x="174" y="408"/>
                    <a:pt x="200" y="407"/>
                    <a:pt x="215" y="397"/>
                  </a:cubicBezTo>
                  <a:cubicBezTo>
                    <a:pt x="225" y="391"/>
                    <a:pt x="232" y="382"/>
                    <a:pt x="242" y="376"/>
                  </a:cubicBezTo>
                  <a:cubicBezTo>
                    <a:pt x="254" y="358"/>
                    <a:pt x="270" y="335"/>
                    <a:pt x="290" y="328"/>
                  </a:cubicBezTo>
                  <a:cubicBezTo>
                    <a:pt x="298" y="316"/>
                    <a:pt x="310" y="313"/>
                    <a:pt x="323" y="304"/>
                  </a:cubicBezTo>
                  <a:cubicBezTo>
                    <a:pt x="326" y="302"/>
                    <a:pt x="332" y="298"/>
                    <a:pt x="332" y="298"/>
                  </a:cubicBezTo>
                  <a:cubicBezTo>
                    <a:pt x="338" y="279"/>
                    <a:pt x="354" y="258"/>
                    <a:pt x="371" y="247"/>
                  </a:cubicBezTo>
                  <a:cubicBezTo>
                    <a:pt x="386" y="224"/>
                    <a:pt x="399" y="197"/>
                    <a:pt x="425" y="184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25"/>
            <p:cNvSpPr>
              <a:spLocks/>
            </p:cNvSpPr>
            <p:nvPr/>
          </p:nvSpPr>
          <p:spPr bwMode="auto">
            <a:xfrm>
              <a:off x="4028" y="1320"/>
              <a:ext cx="253" cy="159"/>
            </a:xfrm>
            <a:custGeom>
              <a:avLst/>
              <a:gdLst>
                <a:gd name="T0" fmla="*/ 175 w 253"/>
                <a:gd name="T1" fmla="*/ 138 h 159"/>
                <a:gd name="T2" fmla="*/ 196 w 253"/>
                <a:gd name="T3" fmla="*/ 117 h 159"/>
                <a:gd name="T4" fmla="*/ 223 w 253"/>
                <a:gd name="T5" fmla="*/ 102 h 159"/>
                <a:gd name="T6" fmla="*/ 232 w 253"/>
                <a:gd name="T7" fmla="*/ 99 h 159"/>
                <a:gd name="T8" fmla="*/ 247 w 253"/>
                <a:gd name="T9" fmla="*/ 84 h 159"/>
                <a:gd name="T10" fmla="*/ 253 w 253"/>
                <a:gd name="T11" fmla="*/ 66 h 159"/>
                <a:gd name="T12" fmla="*/ 181 w 253"/>
                <a:gd name="T13" fmla="*/ 0 h 159"/>
                <a:gd name="T14" fmla="*/ 13 w 253"/>
                <a:gd name="T15" fmla="*/ 33 h 159"/>
                <a:gd name="T16" fmla="*/ 1 w 253"/>
                <a:gd name="T17" fmla="*/ 60 h 159"/>
                <a:gd name="T18" fmla="*/ 7 w 253"/>
                <a:gd name="T19" fmla="*/ 96 h 159"/>
                <a:gd name="T20" fmla="*/ 58 w 253"/>
                <a:gd name="T21" fmla="*/ 129 h 159"/>
                <a:gd name="T22" fmla="*/ 121 w 253"/>
                <a:gd name="T23" fmla="*/ 159 h 159"/>
                <a:gd name="T24" fmla="*/ 142 w 253"/>
                <a:gd name="T25" fmla="*/ 156 h 159"/>
                <a:gd name="T26" fmla="*/ 199 w 253"/>
                <a:gd name="T27" fmla="*/ 12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3"/>
                <a:gd name="T43" fmla="*/ 0 h 159"/>
                <a:gd name="T44" fmla="*/ 253 w 253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3" h="159">
                  <a:moveTo>
                    <a:pt x="175" y="138"/>
                  </a:moveTo>
                  <a:cubicBezTo>
                    <a:pt x="189" y="117"/>
                    <a:pt x="180" y="122"/>
                    <a:pt x="196" y="117"/>
                  </a:cubicBezTo>
                  <a:cubicBezTo>
                    <a:pt x="209" y="104"/>
                    <a:pt x="201" y="109"/>
                    <a:pt x="223" y="102"/>
                  </a:cubicBezTo>
                  <a:cubicBezTo>
                    <a:pt x="226" y="101"/>
                    <a:pt x="232" y="99"/>
                    <a:pt x="232" y="99"/>
                  </a:cubicBezTo>
                  <a:cubicBezTo>
                    <a:pt x="236" y="93"/>
                    <a:pt x="243" y="90"/>
                    <a:pt x="247" y="84"/>
                  </a:cubicBezTo>
                  <a:cubicBezTo>
                    <a:pt x="250" y="79"/>
                    <a:pt x="253" y="66"/>
                    <a:pt x="253" y="66"/>
                  </a:cubicBezTo>
                  <a:cubicBezTo>
                    <a:pt x="246" y="27"/>
                    <a:pt x="218" y="7"/>
                    <a:pt x="181" y="0"/>
                  </a:cubicBezTo>
                  <a:cubicBezTo>
                    <a:pt x="129" y="2"/>
                    <a:pt x="59" y="2"/>
                    <a:pt x="13" y="33"/>
                  </a:cubicBezTo>
                  <a:cubicBezTo>
                    <a:pt x="8" y="41"/>
                    <a:pt x="1" y="60"/>
                    <a:pt x="1" y="60"/>
                  </a:cubicBezTo>
                  <a:cubicBezTo>
                    <a:pt x="2" y="72"/>
                    <a:pt x="0" y="86"/>
                    <a:pt x="7" y="96"/>
                  </a:cubicBezTo>
                  <a:cubicBezTo>
                    <a:pt x="20" y="115"/>
                    <a:pt x="39" y="118"/>
                    <a:pt x="58" y="129"/>
                  </a:cubicBezTo>
                  <a:cubicBezTo>
                    <a:pt x="81" y="142"/>
                    <a:pt x="94" y="155"/>
                    <a:pt x="121" y="159"/>
                  </a:cubicBezTo>
                  <a:cubicBezTo>
                    <a:pt x="128" y="158"/>
                    <a:pt x="135" y="159"/>
                    <a:pt x="142" y="156"/>
                  </a:cubicBezTo>
                  <a:cubicBezTo>
                    <a:pt x="148" y="154"/>
                    <a:pt x="193" y="126"/>
                    <a:pt x="199" y="120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26"/>
            <p:cNvSpPr>
              <a:spLocks/>
            </p:cNvSpPr>
            <p:nvPr/>
          </p:nvSpPr>
          <p:spPr bwMode="auto">
            <a:xfrm>
              <a:off x="4425" y="1761"/>
              <a:ext cx="108" cy="99"/>
            </a:xfrm>
            <a:custGeom>
              <a:avLst/>
              <a:gdLst>
                <a:gd name="T0" fmla="*/ 33 w 108"/>
                <a:gd name="T1" fmla="*/ 99 h 99"/>
                <a:gd name="T2" fmla="*/ 9 w 108"/>
                <a:gd name="T3" fmla="*/ 78 h 99"/>
                <a:gd name="T4" fmla="*/ 3 w 108"/>
                <a:gd name="T5" fmla="*/ 60 h 99"/>
                <a:gd name="T6" fmla="*/ 0 w 108"/>
                <a:gd name="T7" fmla="*/ 51 h 99"/>
                <a:gd name="T8" fmla="*/ 36 w 108"/>
                <a:gd name="T9" fmla="*/ 12 h 99"/>
                <a:gd name="T10" fmla="*/ 63 w 108"/>
                <a:gd name="T11" fmla="*/ 0 h 99"/>
                <a:gd name="T12" fmla="*/ 102 w 108"/>
                <a:gd name="T13" fmla="*/ 36 h 99"/>
                <a:gd name="T14" fmla="*/ 108 w 108"/>
                <a:gd name="T15" fmla="*/ 54 h 99"/>
                <a:gd name="T16" fmla="*/ 105 w 108"/>
                <a:gd name="T17" fmla="*/ 63 h 99"/>
                <a:gd name="T18" fmla="*/ 51 w 108"/>
                <a:gd name="T19" fmla="*/ 87 h 99"/>
                <a:gd name="T20" fmla="*/ 33 w 108"/>
                <a:gd name="T21" fmla="*/ 99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99"/>
                <a:gd name="T35" fmla="*/ 108 w 108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99">
                  <a:moveTo>
                    <a:pt x="33" y="99"/>
                  </a:moveTo>
                  <a:cubicBezTo>
                    <a:pt x="21" y="91"/>
                    <a:pt x="14" y="90"/>
                    <a:pt x="9" y="78"/>
                  </a:cubicBezTo>
                  <a:cubicBezTo>
                    <a:pt x="6" y="72"/>
                    <a:pt x="5" y="66"/>
                    <a:pt x="3" y="60"/>
                  </a:cubicBezTo>
                  <a:cubicBezTo>
                    <a:pt x="2" y="57"/>
                    <a:pt x="0" y="51"/>
                    <a:pt x="0" y="51"/>
                  </a:cubicBezTo>
                  <a:cubicBezTo>
                    <a:pt x="5" y="25"/>
                    <a:pt x="15" y="26"/>
                    <a:pt x="36" y="12"/>
                  </a:cubicBezTo>
                  <a:cubicBezTo>
                    <a:pt x="44" y="7"/>
                    <a:pt x="63" y="0"/>
                    <a:pt x="63" y="0"/>
                  </a:cubicBezTo>
                  <a:cubicBezTo>
                    <a:pt x="81" y="5"/>
                    <a:pt x="96" y="17"/>
                    <a:pt x="102" y="36"/>
                  </a:cubicBezTo>
                  <a:cubicBezTo>
                    <a:pt x="104" y="42"/>
                    <a:pt x="108" y="54"/>
                    <a:pt x="108" y="54"/>
                  </a:cubicBezTo>
                  <a:cubicBezTo>
                    <a:pt x="107" y="57"/>
                    <a:pt x="108" y="61"/>
                    <a:pt x="105" y="63"/>
                  </a:cubicBezTo>
                  <a:cubicBezTo>
                    <a:pt x="96" y="69"/>
                    <a:pt x="63" y="82"/>
                    <a:pt x="51" y="87"/>
                  </a:cubicBezTo>
                  <a:cubicBezTo>
                    <a:pt x="31" y="96"/>
                    <a:pt x="33" y="86"/>
                    <a:pt x="33" y="99"/>
                  </a:cubicBezTo>
                  <a:close/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AutoShape 27"/>
            <p:cNvSpPr>
              <a:spLocks noChangeArrowheads="1"/>
            </p:cNvSpPr>
            <p:nvPr/>
          </p:nvSpPr>
          <p:spPr bwMode="auto">
            <a:xfrm rot="1944265">
              <a:off x="4720" y="1395"/>
              <a:ext cx="370" cy="196"/>
            </a:xfrm>
            <a:prstGeom prst="rightArrow">
              <a:avLst>
                <a:gd name="adj1" fmla="val 59648"/>
                <a:gd name="adj2" fmla="val 81182"/>
              </a:avLst>
            </a:prstGeom>
            <a:solidFill>
              <a:srgbClr val="99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2" name="Group 30"/>
          <p:cNvGrpSpPr>
            <a:grpSpLocks/>
          </p:cNvGrpSpPr>
          <p:nvPr/>
        </p:nvGrpSpPr>
        <p:grpSpPr bwMode="auto">
          <a:xfrm>
            <a:off x="3048000" y="2635250"/>
            <a:ext cx="3130550" cy="1263650"/>
            <a:chOff x="1920" y="1660"/>
            <a:chExt cx="1972" cy="796"/>
          </a:xfrm>
        </p:grpSpPr>
        <p:sp>
          <p:nvSpPr>
            <p:cNvPr id="1033" name="Rectangle 22"/>
            <p:cNvSpPr>
              <a:spLocks noChangeArrowheads="1"/>
            </p:cNvSpPr>
            <p:nvPr/>
          </p:nvSpPr>
          <p:spPr bwMode="auto">
            <a:xfrm>
              <a:off x="1920" y="2304"/>
              <a:ext cx="120" cy="152"/>
            </a:xfrm>
            <a:prstGeom prst="rect">
              <a:avLst/>
            </a:prstGeom>
            <a:noFill/>
            <a:ln w="285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23"/>
            <p:cNvSpPr>
              <a:spLocks noChangeShapeType="1"/>
            </p:cNvSpPr>
            <p:nvPr/>
          </p:nvSpPr>
          <p:spPr bwMode="auto">
            <a:xfrm flipV="1">
              <a:off x="2040" y="1660"/>
              <a:ext cx="1852" cy="74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437" y="609600"/>
            <a:ext cx="8294427" cy="1143000"/>
          </a:xfrm>
        </p:spPr>
        <p:txBody>
          <a:bodyPr/>
          <a:lstStyle/>
          <a:p>
            <a:r>
              <a:rPr lang="en-US" b="1" dirty="0" smtClean="0"/>
              <a:t>Top Hits for EA Log Percent Th1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53519"/>
            <a:ext cx="853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5 hits with p value 3E-07 on </a:t>
            </a:r>
            <a:r>
              <a:rPr lang="en-US" sz="3200" dirty="0" err="1" smtClean="0"/>
              <a:t>Chrm</a:t>
            </a:r>
            <a:r>
              <a:rPr lang="en-US" sz="3200" dirty="0" smtClean="0"/>
              <a:t> 8 downstream from ZNF 596 and upstream from FBXO25</a:t>
            </a:r>
          </a:p>
          <a:p>
            <a:pPr>
              <a:buFont typeface="Arial" pitchFamily="34" charset="0"/>
              <a:buChar char="•"/>
            </a:pPr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 hit with a p value of 2E-07 on </a:t>
            </a:r>
            <a:r>
              <a:rPr lang="en-US" sz="3200" dirty="0" err="1" smtClean="0"/>
              <a:t>Chrm</a:t>
            </a:r>
            <a:r>
              <a:rPr lang="en-US" sz="3200" dirty="0" smtClean="0"/>
              <a:t> 13 in a micro RNA coding region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ZNF596 and FBXO25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Some Zinc Finger Proteins are regulators of </a:t>
            </a:r>
            <a:r>
              <a:rPr lang="en-US" sz="3200" dirty="0" err="1" smtClean="0"/>
              <a:t>deubiquination</a:t>
            </a:r>
            <a:r>
              <a:rPr lang="en-US" sz="3200" dirty="0" smtClean="0"/>
              <a:t>; some are transcription factors</a:t>
            </a:r>
          </a:p>
          <a:p>
            <a:pPr algn="ctr">
              <a:buFont typeface="Arial" pitchFamily="34" charset="0"/>
              <a:buChar char="•"/>
            </a:pPr>
            <a:endParaRPr lang="en-US" sz="3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FBXO25 – specificity factor for </a:t>
            </a:r>
            <a:r>
              <a:rPr lang="en-US" sz="3200" dirty="0" err="1" smtClean="0"/>
              <a:t>ubiquitin</a:t>
            </a:r>
            <a:r>
              <a:rPr lang="en-US" sz="3200" dirty="0" smtClean="0"/>
              <a:t> </a:t>
            </a:r>
            <a:r>
              <a:rPr lang="en-US" sz="3200" dirty="0" err="1" smtClean="0"/>
              <a:t>ligases</a:t>
            </a:r>
            <a:r>
              <a:rPr lang="en-US" sz="3200" dirty="0" smtClean="0"/>
              <a:t> and </a:t>
            </a:r>
            <a:r>
              <a:rPr lang="en-US" sz="3200" dirty="0" err="1" smtClean="0"/>
              <a:t>ubiquination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" y="4694873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chemeClr val="tx2"/>
                </a:solidFill>
                <a:hlinkClick r:id=""/>
              </a:rPr>
              <a:t>Nature. 2011 Mar 31;471(7340):591-6.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Linear </a:t>
            </a:r>
            <a:r>
              <a:rPr lang="en-US" b="1" dirty="0" err="1" smtClean="0">
                <a:solidFill>
                  <a:schemeClr val="tx2"/>
                </a:solidFill>
              </a:rPr>
              <a:t>ubiquitination</a:t>
            </a:r>
            <a:r>
              <a:rPr lang="en-US" b="1" dirty="0" smtClean="0">
                <a:solidFill>
                  <a:schemeClr val="tx2"/>
                </a:solidFill>
              </a:rPr>
              <a:t> prevents inflammation and regulates immune </a:t>
            </a:r>
            <a:r>
              <a:rPr lang="en-US" b="1" dirty="0" err="1" smtClean="0">
                <a:solidFill>
                  <a:schemeClr val="tx2"/>
                </a:solidFill>
              </a:rPr>
              <a:t>signalling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algn="ctr"/>
            <a:r>
              <a:rPr lang="en-US" u="sng" dirty="0" err="1" smtClean="0">
                <a:solidFill>
                  <a:schemeClr val="tx2"/>
                </a:solidFill>
                <a:hlinkClick r:id="rId2"/>
              </a:rPr>
              <a:t>Gerlach</a:t>
            </a:r>
            <a:r>
              <a:rPr lang="en-US" u="sng" dirty="0" smtClean="0">
                <a:solidFill>
                  <a:schemeClr val="tx2"/>
                </a:solidFill>
                <a:hlinkClick r:id="rId2"/>
              </a:rPr>
              <a:t> B, et al.</a:t>
            </a:r>
            <a:r>
              <a:rPr lang="en-US" u="sng" dirty="0" smtClean="0">
                <a:solidFill>
                  <a:schemeClr val="tx2"/>
                </a:solidFill>
                <a:hlinkClick r:id="rId3"/>
              </a:rPr>
              <a:t>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28601" y="716280"/>
          <a:ext cx="8752114" cy="6126480"/>
        </p:xfrm>
        <a:graphic>
          <a:graphicData uri="http://schemas.openxmlformats.org/presentationml/2006/ole">
            <p:oleObj spid="_x0000_s223234" name="Acrobat Document" r:id="rId4" imgW="6858000" imgH="48006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44269" y="2514600"/>
            <a:ext cx="155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1.06E−7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META Analysis Log </a:t>
            </a:r>
            <a:r>
              <a:rPr lang="en-US" sz="4400" b="1" dirty="0" err="1" smtClean="0"/>
              <a:t>PCt</a:t>
            </a:r>
            <a:r>
              <a:rPr lang="en-US" sz="4400" b="1" dirty="0" smtClean="0"/>
              <a:t> Th1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META Analysis Log </a:t>
            </a:r>
            <a:r>
              <a:rPr lang="en-US" b="1" dirty="0" err="1" smtClean="0"/>
              <a:t>PCt</a:t>
            </a:r>
            <a:r>
              <a:rPr lang="en-US" b="1" dirty="0" smtClean="0"/>
              <a:t> Th1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rs12517410 </a:t>
            </a:r>
            <a:r>
              <a:rPr lang="en-US" sz="3200" dirty="0" err="1" smtClean="0"/>
              <a:t>chr</a:t>
            </a:r>
            <a:r>
              <a:rPr lang="en-US" sz="3200" dirty="0" smtClean="0"/>
              <a:t> 5 lysine (K) – specific 	</a:t>
            </a:r>
            <a:r>
              <a:rPr lang="en-US" sz="3200" dirty="0" err="1" smtClean="0"/>
              <a:t>demethylase</a:t>
            </a:r>
            <a:r>
              <a:rPr lang="en-US" sz="3200" dirty="0" smtClean="0"/>
              <a:t> </a:t>
            </a:r>
            <a:r>
              <a:rPr lang="en-US" sz="3200" dirty="0" smtClean="0"/>
              <a:t>3B (KDM3B) </a:t>
            </a:r>
            <a:r>
              <a:rPr lang="en-US" sz="3200" dirty="0" err="1" smtClean="0"/>
              <a:t>intron</a:t>
            </a:r>
            <a:endParaRPr lang="en-US" sz="3200" dirty="0" smtClean="0"/>
          </a:p>
          <a:p>
            <a:endParaRPr lang="en-US" sz="3200" dirty="0" smtClean="0"/>
          </a:p>
          <a:p>
            <a:pPr lvl="2">
              <a:buFont typeface="Arial" pitchFamily="34" charset="0"/>
              <a:buChar char="•"/>
            </a:pPr>
            <a:r>
              <a:rPr lang="en-US" sz="3200" dirty="0" smtClean="0"/>
              <a:t>P value 1.06E-07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r>
              <a:rPr lang="en-US" b="1" dirty="0" smtClean="0"/>
              <a:t>KDM3B</a:t>
            </a:r>
            <a:endParaRPr lang="en-US" b="1" dirty="0"/>
          </a:p>
        </p:txBody>
      </p:sp>
      <p:pic>
        <p:nvPicPr>
          <p:cNvPr id="38914" name="Picture 2" descr="PBB GE JMJD1B 201643 x at f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2340"/>
            <a:ext cx="9144000" cy="56289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6400800"/>
            <a:ext cx="807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Diagram created by </a:t>
            </a:r>
            <a:r>
              <a:rPr lang="en-US" sz="900" dirty="0" err="1" smtClean="0"/>
              <a:t>AndrewGNF</a:t>
            </a:r>
            <a:r>
              <a:rPr lang="en-US" sz="900" dirty="0" smtClean="0"/>
              <a:t> based on data from Su AI, Wiltshire T, </a:t>
            </a:r>
            <a:r>
              <a:rPr lang="en-US" sz="900" dirty="0" err="1" smtClean="0"/>
              <a:t>Batalov</a:t>
            </a:r>
            <a:r>
              <a:rPr lang="en-US" sz="900" dirty="0" smtClean="0"/>
              <a:t> S, et al (2004). "A gene atlas of the mouse and human protein-encoding </a:t>
            </a:r>
            <a:r>
              <a:rPr lang="en-US" sz="900" dirty="0" err="1" smtClean="0"/>
              <a:t>transcriptomes</a:t>
            </a:r>
            <a:r>
              <a:rPr lang="en-US" sz="900" dirty="0" smtClean="0"/>
              <a:t>". </a:t>
            </a:r>
          </a:p>
          <a:p>
            <a:r>
              <a:rPr lang="en-US" sz="900" dirty="0" smtClean="0"/>
              <a:t>Proc. Natl. Acad. Sci. U.S.A. 101 (16): 6062–7. doi:10.1073/pnas.0400782101. PMID 15075390. </a:t>
            </a:r>
          </a:p>
          <a:p>
            <a:r>
              <a:rPr lang="en-US" sz="900" dirty="0" smtClean="0"/>
              <a:t>Creation supported by the Genomics Institute of the Novartis Research Foundation.</a:t>
            </a:r>
          </a:p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Log Percent Th2</a:t>
            </a:r>
            <a:br>
              <a:rPr lang="en-US" b="1" dirty="0" smtClean="0"/>
            </a:br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555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Analyses of the four ethnicities did not show any statistically </a:t>
            </a:r>
          </a:p>
          <a:p>
            <a:r>
              <a:rPr lang="en-US" sz="2800" dirty="0" smtClean="0"/>
              <a:t>	significant hits</a:t>
            </a:r>
          </a:p>
          <a:p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The meta analysis did find a statistically significant hit with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a p value of 3.33E-08 on </a:t>
            </a:r>
            <a:r>
              <a:rPr lang="en-US" sz="2800" dirty="0" err="1" smtClean="0"/>
              <a:t>Chr</a:t>
            </a:r>
            <a:r>
              <a:rPr lang="en-US" sz="2800" dirty="0" smtClean="0"/>
              <a:t> 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68488" y="753014"/>
          <a:ext cx="8461613" cy="5923129"/>
        </p:xfrm>
        <a:graphic>
          <a:graphicData uri="http://schemas.openxmlformats.org/presentationml/2006/ole">
            <p:oleObj spid="_x0000_s224258" name="Acrobat Document" r:id="rId4" imgW="6858000" imgH="4800600" progId="AcroExch.Document.7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META Analysis Log </a:t>
            </a:r>
            <a:r>
              <a:rPr lang="en-US" sz="4000" b="1" dirty="0" err="1" smtClean="0"/>
              <a:t>PCt</a:t>
            </a:r>
            <a:r>
              <a:rPr lang="en-US" sz="4000" b="1" dirty="0" smtClean="0"/>
              <a:t> Th2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352800" y="2057400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3.33E−8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</a:t>
            </a:r>
            <a:r>
              <a:rPr lang="en-US" b="1" dirty="0" smtClean="0"/>
              <a:t>s2275837 </a:t>
            </a:r>
            <a:r>
              <a:rPr lang="en-US" b="1" dirty="0" err="1" smtClean="0"/>
              <a:t>Chr</a:t>
            </a:r>
            <a:r>
              <a:rPr lang="en-US" b="1" dirty="0" smtClean="0"/>
              <a:t> 1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8779" y="1676400"/>
            <a:ext cx="84052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3200" dirty="0" smtClean="0"/>
              <a:t>Coiled-coil domain containing 27 (CCDC27)</a:t>
            </a:r>
          </a:p>
          <a:p>
            <a:pPr marL="344488" indent="-344488">
              <a:buFont typeface="Arial" pitchFamily="34" charset="0"/>
              <a:buChar char="•"/>
            </a:pPr>
            <a:r>
              <a:rPr lang="en-US" sz="3200" dirty="0" smtClean="0"/>
              <a:t>Function unknown</a:t>
            </a:r>
            <a:endParaRPr lang="en-US" sz="3200" dirty="0"/>
          </a:p>
          <a:p>
            <a:pPr marL="344488" indent="-344488">
              <a:buFont typeface="Arial" pitchFamily="34" charset="0"/>
              <a:buChar char="•"/>
            </a:pPr>
            <a:r>
              <a:rPr lang="en-US" sz="3200" dirty="0" err="1" smtClean="0"/>
              <a:t>PubMed</a:t>
            </a:r>
            <a:r>
              <a:rPr lang="en-US" sz="3200" dirty="0" smtClean="0"/>
              <a:t> references for this gene include:</a:t>
            </a:r>
          </a:p>
          <a:p>
            <a:pPr marL="688975" indent="-227013">
              <a:buFont typeface="Arial" pitchFamily="34" charset="0"/>
              <a:buChar char="•"/>
            </a:pPr>
            <a:r>
              <a:rPr lang="en-US" sz="3200" dirty="0" smtClean="0"/>
              <a:t>Personalized smoking cessation; quit success genotype score</a:t>
            </a:r>
          </a:p>
          <a:p>
            <a:pPr marL="688975" indent="-227013">
              <a:buFont typeface="Arial" pitchFamily="34" charset="0"/>
              <a:buChar char="•"/>
            </a:pPr>
            <a:r>
              <a:rPr lang="en-US" sz="3200" dirty="0" smtClean="0"/>
              <a:t>Low bone mineral density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Percent CD4 Cells Results</a:t>
            </a:r>
            <a:br>
              <a:rPr lang="en-US" sz="4800" b="1" dirty="0" smtClean="0"/>
            </a:b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Percent CD4 Cells EA</a:t>
            </a:r>
            <a:endParaRPr lang="en-US" b="1" dirty="0"/>
          </a:p>
        </p:txBody>
      </p:sp>
      <p:pic>
        <p:nvPicPr>
          <p:cNvPr id="25602" name="Picture 2" descr="\\Med53-HomedirsX\StaffAdmin_HomeDirsX$\jdurda\MyDocs\MESA Inflammation\uva\new.qqplot.png"/>
          <p:cNvPicPr>
            <a:picLocks noChangeAspect="1" noChangeArrowheads="1"/>
          </p:cNvPicPr>
          <p:nvPr/>
        </p:nvPicPr>
        <p:blipFill>
          <a:blip r:embed="rId2" cstate="print"/>
          <a:srcRect t="8333" r="1667"/>
          <a:stretch>
            <a:fillRect/>
          </a:stretch>
        </p:blipFill>
        <p:spPr bwMode="auto">
          <a:xfrm>
            <a:off x="1028006" y="762000"/>
            <a:ext cx="6539346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University of Vermont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199" y="770376"/>
            <a:ext cx="8548915" cy="540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3486" y="72578"/>
            <a:ext cx="5020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Atherosclerosis: initial stages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Percent CD4 Cells EA</a:t>
            </a:r>
            <a:endParaRPr lang="en-US" b="1" dirty="0"/>
          </a:p>
        </p:txBody>
      </p:sp>
      <p:pic>
        <p:nvPicPr>
          <p:cNvPr id="24578" name="Picture 2" descr="\\Med53-HomedirsX\StaffAdmin_HomeDirsX$\jdurda\MyDocs\MESA Inflammation\uva\new.manhattan.png"/>
          <p:cNvPicPr>
            <a:picLocks noChangeAspect="1" noChangeArrowheads="1"/>
          </p:cNvPicPr>
          <p:nvPr/>
        </p:nvPicPr>
        <p:blipFill>
          <a:blip r:embed="rId2" cstate="print"/>
          <a:srcRect t="5714"/>
          <a:stretch>
            <a:fillRect/>
          </a:stretch>
        </p:blipFill>
        <p:spPr bwMode="auto">
          <a:xfrm>
            <a:off x="0" y="990600"/>
            <a:ext cx="9144000" cy="5410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129540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4.18E-08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401" y="563880"/>
          <a:ext cx="8991600" cy="6294120"/>
        </p:xfrm>
        <a:graphic>
          <a:graphicData uri="http://schemas.openxmlformats.org/presentationml/2006/ole">
            <p:oleObj spid="_x0000_s225282" name="Acrobat Document" r:id="rId4" imgW="6858000" imgH="48006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00600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4.18E−8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0"/>
            <a:ext cx="248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EA Pct CD4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Top Hits for EA Percent CD4 Cells</a:t>
            </a: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-1" y="1814010"/>
          <a:ext cx="9144001" cy="4419603"/>
        </p:xfrm>
        <a:graphic>
          <a:graphicData uri="http://schemas.openxmlformats.org/drawingml/2006/table">
            <a:tbl>
              <a:tblPr/>
              <a:tblGrid>
                <a:gridCol w="1532895"/>
                <a:gridCol w="931378"/>
                <a:gridCol w="1324302"/>
                <a:gridCol w="931378"/>
                <a:gridCol w="931378"/>
                <a:gridCol w="931378"/>
                <a:gridCol w="1552298"/>
                <a:gridCol w="1008994"/>
              </a:tblGrid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SNPID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Chr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Position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Beta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pval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AF_coded_all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HWE_pval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rs4693051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83870158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3.769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0.672675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4.18E-08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0.4303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0.8333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rs1358056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83867553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3.798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0.709774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1.55E-07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0.3449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0.9091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rs4693498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83859356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3.608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0.680626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2E-07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0.9174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rs6535382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83857571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0.685167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3.85E-07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0.7566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rs6535384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83858517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3.543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0.685167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3.85E-07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0.4759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0.7566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rs11836187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4029435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7.56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1.485265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5.75E-07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0.05615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0.3227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rs6535395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83860850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3.456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0.680181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6.02E-07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0.4693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rs4693497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83857644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3.462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0.687177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7.45E-07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0.4745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0.7554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Top Hit for EA Percent CD4 Cells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3200" dirty="0"/>
              <a:t>r</a:t>
            </a:r>
            <a:r>
              <a:rPr lang="en-US" sz="3200" dirty="0" smtClean="0"/>
              <a:t>s4693051 is in an </a:t>
            </a:r>
            <a:r>
              <a:rPr lang="en-US" sz="3200" dirty="0" err="1" smtClean="0"/>
              <a:t>intron</a:t>
            </a:r>
            <a:r>
              <a:rPr lang="en-US" sz="3200" dirty="0" smtClean="0"/>
              <a:t> on the </a:t>
            </a:r>
            <a:r>
              <a:rPr lang="en-US" sz="3200" dirty="0" err="1" smtClean="0"/>
              <a:t>Chrm</a:t>
            </a:r>
            <a:r>
              <a:rPr lang="en-US" sz="3200" dirty="0" smtClean="0"/>
              <a:t> 4  gene 	</a:t>
            </a:r>
            <a:r>
              <a:rPr lang="en-US" sz="3200" dirty="0" err="1" smtClean="0"/>
              <a:t>Stearoyl-CoA</a:t>
            </a:r>
            <a:r>
              <a:rPr lang="en-US" sz="3200" dirty="0" smtClean="0"/>
              <a:t> </a:t>
            </a:r>
            <a:r>
              <a:rPr lang="en-US" sz="3200" dirty="0" err="1" smtClean="0"/>
              <a:t>desaturase</a:t>
            </a:r>
            <a:r>
              <a:rPr lang="en-US" sz="3200" dirty="0" smtClean="0"/>
              <a:t> 5 (SCD5)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3200" dirty="0" smtClean="0"/>
          </a:p>
          <a:p>
            <a:pPr marL="225425" indent="-225425">
              <a:buFont typeface="Arial" pitchFamily="34" charset="0"/>
              <a:buChar char="•"/>
            </a:pPr>
            <a:r>
              <a:rPr lang="en-US" sz="3200" dirty="0" smtClean="0"/>
              <a:t>SCD5 has been associated with two pathways</a:t>
            </a:r>
          </a:p>
          <a:p>
            <a:pPr marL="682625" lvl="2" indent="-225425">
              <a:buFont typeface="Arial" pitchFamily="34" charset="0"/>
              <a:buChar char="•"/>
            </a:pPr>
            <a:r>
              <a:rPr lang="en-US" sz="3200" dirty="0" smtClean="0"/>
              <a:t>Biosynthesis of unsaturated fatty acids</a:t>
            </a:r>
          </a:p>
          <a:p>
            <a:pPr marL="1139825" lvl="3" indent="-225425">
              <a:buFont typeface="Arial" pitchFamily="34" charset="0"/>
              <a:buChar char="•"/>
            </a:pPr>
            <a:r>
              <a:rPr lang="en-US" sz="2400" dirty="0" smtClean="0"/>
              <a:t>T cells have unique FA metabolism among lymphocytes</a:t>
            </a:r>
          </a:p>
          <a:p>
            <a:pPr marL="682625" lvl="2" indent="-225425">
              <a:buFont typeface="Arial" pitchFamily="34" charset="0"/>
              <a:buChar char="•"/>
            </a:pPr>
            <a:r>
              <a:rPr lang="en-US" sz="3200" dirty="0" smtClean="0"/>
              <a:t>PPAR signaling pathway</a:t>
            </a:r>
          </a:p>
          <a:p>
            <a:pPr marL="1139825" lvl="3" indent="-225425">
              <a:buFont typeface="Arial" pitchFamily="34" charset="0"/>
              <a:buChar char="•"/>
            </a:pPr>
            <a:r>
              <a:rPr lang="en-US" sz="2400" dirty="0" smtClean="0"/>
              <a:t>PPAR-gamma signaling is critical in 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53631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Log Pct Th1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EA multiple hits on </a:t>
            </a:r>
            <a:r>
              <a:rPr lang="en-US" sz="2800" dirty="0" err="1" smtClean="0"/>
              <a:t>chr</a:t>
            </a:r>
            <a:r>
              <a:rPr lang="en-US" sz="2800" dirty="0" smtClean="0"/>
              <a:t> 8 not quite reaching genome wide significance; </a:t>
            </a:r>
            <a:r>
              <a:rPr lang="en-US" sz="2800" i="1" dirty="0" smtClean="0">
                <a:solidFill>
                  <a:schemeClr val="tx2"/>
                </a:solidFill>
              </a:rPr>
              <a:t>ZNF596</a:t>
            </a:r>
            <a:r>
              <a:rPr lang="en-US" sz="2800" dirty="0" smtClean="0"/>
              <a:t> and </a:t>
            </a:r>
            <a:r>
              <a:rPr lang="en-US" sz="2800" i="1" dirty="0" smtClean="0">
                <a:solidFill>
                  <a:schemeClr val="tx2"/>
                </a:solidFill>
              </a:rPr>
              <a:t>FBXO25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Meta analysis hit on </a:t>
            </a:r>
            <a:r>
              <a:rPr lang="en-US" sz="2800" dirty="0" err="1" smtClean="0"/>
              <a:t>chr</a:t>
            </a:r>
            <a:r>
              <a:rPr lang="en-US" sz="2800" dirty="0" smtClean="0"/>
              <a:t> 5 not quite reaching genome wide significance; </a:t>
            </a:r>
            <a:r>
              <a:rPr lang="en-US" sz="2800" i="1" dirty="0" smtClean="0">
                <a:solidFill>
                  <a:schemeClr val="tx2"/>
                </a:solidFill>
              </a:rPr>
              <a:t>KDM3B  </a:t>
            </a:r>
            <a:endParaRPr lang="en-US" sz="2800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68005"/>
            <a:ext cx="944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Log Pct Th2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 smtClean="0"/>
              <a:t> Meta analysis rs2275837 on </a:t>
            </a:r>
            <a:r>
              <a:rPr lang="en-US" sz="2800" dirty="0" err="1" smtClean="0"/>
              <a:t>chr</a:t>
            </a:r>
            <a:r>
              <a:rPr lang="en-US" sz="2800" dirty="0" smtClean="0"/>
              <a:t> 1;</a:t>
            </a:r>
          </a:p>
          <a:p>
            <a:pPr algn="ctr"/>
            <a:r>
              <a:rPr lang="en-US" sz="2800" dirty="0" smtClean="0"/>
              <a:t> p value = 3.33E-08;</a:t>
            </a:r>
            <a:r>
              <a:rPr lang="en-US" sz="2800" b="1" dirty="0" smtClean="0"/>
              <a:t> </a:t>
            </a:r>
            <a:r>
              <a:rPr lang="en-US" sz="2800" i="1" dirty="0" smtClean="0">
                <a:solidFill>
                  <a:schemeClr val="tx2"/>
                </a:solidFill>
              </a:rPr>
              <a:t>CCDC27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Percent CD4 Cells</a:t>
            </a:r>
          </a:p>
          <a:p>
            <a:pPr algn="ctr">
              <a:buFont typeface="Arial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 smtClean="0"/>
              <a:t>EA rs4693051 on </a:t>
            </a:r>
            <a:r>
              <a:rPr lang="en-US" sz="2800" dirty="0" err="1" smtClean="0"/>
              <a:t>chr</a:t>
            </a:r>
            <a:r>
              <a:rPr lang="en-US" sz="2800" dirty="0" smtClean="0"/>
              <a:t> 4;</a:t>
            </a:r>
          </a:p>
          <a:p>
            <a:pPr algn="ctr"/>
            <a:r>
              <a:rPr lang="en-US" sz="2800" dirty="0"/>
              <a:t>p</a:t>
            </a:r>
            <a:r>
              <a:rPr lang="en-US" sz="2800" dirty="0" smtClean="0"/>
              <a:t> value = 4.18E-08; </a:t>
            </a:r>
            <a:r>
              <a:rPr lang="en-US" sz="2800" i="1" dirty="0" smtClean="0">
                <a:solidFill>
                  <a:schemeClr val="tx2"/>
                </a:solidFill>
              </a:rPr>
              <a:t>SCD5</a:t>
            </a:r>
            <a:endParaRPr lang="en-US" sz="2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Next Steps </a:t>
            </a:r>
            <a:br>
              <a:rPr lang="en-US" b="1" dirty="0" smtClean="0"/>
            </a:br>
            <a:r>
              <a:rPr lang="en-US" b="1" dirty="0" smtClean="0"/>
              <a:t>(where do we go from here?)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800" dirty="0" smtClean="0"/>
              <a:t>Larger sample size – biomarker panel for “</a:t>
            </a:r>
            <a:r>
              <a:rPr lang="en-US" sz="2800" dirty="0" err="1" smtClean="0"/>
              <a:t>Th-ness</a:t>
            </a:r>
            <a:r>
              <a:rPr lang="en-US" sz="2800" dirty="0" smtClean="0"/>
              <a:t>” ??</a:t>
            </a:r>
            <a:endParaRPr lang="en-US" sz="2800" dirty="0" smtClean="0"/>
          </a:p>
          <a:p>
            <a:pPr marL="795338" lvl="1" indent="-338138">
              <a:buFont typeface="Arial" pitchFamily="34" charset="0"/>
              <a:buChar char="•"/>
            </a:pPr>
            <a:r>
              <a:rPr lang="en-US" sz="2800" dirty="0" smtClean="0"/>
              <a:t>Genotype-Guided Phenotyping: selection of samples based on genotype, then phenotype these samples from frozen samples or new blood draws</a:t>
            </a:r>
          </a:p>
          <a:p>
            <a:pPr marL="338138" indent="-338138">
              <a:buFont typeface="Arial" pitchFamily="34" charset="0"/>
              <a:buChar char="•"/>
            </a:pPr>
            <a:r>
              <a:rPr lang="en-US" sz="2800" dirty="0" smtClean="0"/>
              <a:t>Analyses: adjust for seasonality and </a:t>
            </a:r>
            <a:r>
              <a:rPr lang="en-US" sz="2800" dirty="0" err="1" smtClean="0"/>
              <a:t>cmv</a:t>
            </a:r>
            <a:r>
              <a:rPr lang="en-US" sz="2800" dirty="0" smtClean="0"/>
              <a:t> titer; imputed SNPs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Follow-up hits with possible functional studies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on developing a panel as a surrogate measure of “</a:t>
            </a:r>
            <a:r>
              <a:rPr lang="en-US" dirty="0" err="1" smtClean="0"/>
              <a:t>Th-ness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N=132 samples from GEMINI (Lenore Launer, Jeff </a:t>
            </a:r>
            <a:r>
              <a:rPr lang="en-US" dirty="0" smtClean="0"/>
              <a:t>W</a:t>
            </a:r>
            <a:r>
              <a:rPr lang="en-US" dirty="0" smtClean="0"/>
              <a:t>illiamson &amp; colleagues)</a:t>
            </a:r>
          </a:p>
          <a:p>
            <a:pPr lvl="1"/>
            <a:r>
              <a:rPr lang="en-US" dirty="0" smtClean="0"/>
              <a:t>Cellular phenotyping, plasma measures</a:t>
            </a:r>
          </a:p>
          <a:p>
            <a:pPr lvl="1"/>
            <a:r>
              <a:rPr lang="en-US" dirty="0" smtClean="0"/>
              <a:t>Concern: all elderly</a:t>
            </a:r>
          </a:p>
          <a:p>
            <a:r>
              <a:rPr lang="en-US" dirty="0" smtClean="0"/>
              <a:t>Use regression modeling of plasma measures to obtain best estimate of cellular phenotypes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CMV</a:t>
            </a:r>
            <a:r>
              <a:rPr lang="en-US" dirty="0" smtClean="0"/>
              <a:t>		IgG2			IL10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Gender</a:t>
            </a:r>
            <a:r>
              <a:rPr lang="en-US" dirty="0" smtClean="0"/>
              <a:t>		IgG3			IL12p70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Age</a:t>
            </a:r>
            <a:r>
              <a:rPr lang="en-US" dirty="0" smtClean="0"/>
              <a:t>		IgG4			IL13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IL-6</a:t>
            </a:r>
            <a:r>
              <a:rPr lang="en-US" dirty="0" smtClean="0"/>
              <a:t>		IL1b			</a:t>
            </a:r>
            <a:r>
              <a:rPr lang="en-US" dirty="0" err="1" smtClean="0"/>
              <a:t>IFN</a:t>
            </a:r>
            <a:r>
              <a:rPr lang="en-US" dirty="0" err="1" smtClean="0">
                <a:latin typeface="Symbol" pitchFamily="18" charset="2"/>
              </a:rPr>
              <a:t>g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IP-10		IL2			</a:t>
            </a:r>
            <a:r>
              <a:rPr lang="en-US" dirty="0" err="1" smtClean="0"/>
              <a:t>TNF</a:t>
            </a:r>
            <a:r>
              <a:rPr lang="en-US" dirty="0" err="1" smtClean="0">
                <a:latin typeface="Symbol" pitchFamily="18" charset="2"/>
              </a:rPr>
              <a:t>a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CMV		IL4			</a:t>
            </a:r>
            <a:r>
              <a:rPr lang="en-US" dirty="0" smtClean="0">
                <a:solidFill>
                  <a:schemeClr val="tx2"/>
                </a:solidFill>
              </a:rPr>
              <a:t>Seasonality</a:t>
            </a:r>
          </a:p>
          <a:p>
            <a:r>
              <a:rPr lang="en-US" dirty="0" err="1" smtClean="0"/>
              <a:t>IgE</a:t>
            </a:r>
            <a:r>
              <a:rPr lang="en-US" dirty="0" smtClean="0"/>
              <a:t>			IL5</a:t>
            </a:r>
          </a:p>
          <a:p>
            <a:r>
              <a:rPr lang="en-US" dirty="0" smtClean="0"/>
              <a:t>IgG1		IL8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7726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0"/>
          </a:xfrm>
        </p:spPr>
        <p:txBody>
          <a:bodyPr/>
          <a:lstStyle/>
          <a:p>
            <a:r>
              <a:rPr lang="en-US" sz="2400" dirty="0" smtClean="0"/>
              <a:t>Preliminary look at CD4+ and CD8+ Memory and Naïve T Cells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905000"/>
            <a:ext cx="79480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Initial analyses done by Nels Olson, UVM post-doc;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Need to connect to Dick </a:t>
            </a:r>
            <a:r>
              <a:rPr lang="en-US" sz="2800" dirty="0" err="1" smtClean="0"/>
              <a:t>Kronmol</a:t>
            </a:r>
            <a:endParaRPr lang="en-US" sz="28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Therefore, this is a VERY preliminary look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University of Vermont</a:t>
            </a:r>
          </a:p>
        </p:txBody>
      </p:sp>
      <p:pic>
        <p:nvPicPr>
          <p:cNvPr id="192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873" y="670671"/>
            <a:ext cx="7518400" cy="54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8971" y="58060"/>
            <a:ext cx="5232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Atherosclerosis: role of T cells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50291" y="989394"/>
          <a:ext cx="8534402" cy="2067705"/>
        </p:xfrm>
        <a:graphic>
          <a:graphicData uri="http://schemas.openxmlformats.org/drawingml/2006/table">
            <a:tbl>
              <a:tblPr/>
              <a:tblGrid>
                <a:gridCol w="1291325"/>
                <a:gridCol w="3820577"/>
                <a:gridCol w="3422500"/>
              </a:tblGrid>
              <a:tr h="5717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chemeClr val="tx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n-US" sz="1500" b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CD4</a:t>
                      </a:r>
                      <a:r>
                        <a:rPr lang="en-US" sz="1500" b="0" baseline="30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500" b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Memory (%)      Naïve (%)      Memory/Naive   </a:t>
                      </a:r>
                      <a:endParaRPr lang="en-US" sz="1500" b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CD8</a:t>
                      </a:r>
                      <a:r>
                        <a:rPr lang="en-US" sz="1500" b="0" baseline="3000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en-US" sz="1500" b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Memory (%) 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Naïve (%)   </a:t>
                      </a:r>
                      <a:r>
                        <a:rPr lang="en-US" sz="1500" b="0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Memory/Naive   </a:t>
                      </a:r>
                      <a:endParaRPr lang="en-US" sz="1500" b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Age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†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0.80          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0.0001          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0.0008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0.25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0.29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0.39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Gender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0.12	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0.0001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0.03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Smoking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0.61	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0.26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0.61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0.61	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0.004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0.06	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0.02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0.10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0.65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0.54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0.42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738" marR="70738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8364" y="3166281"/>
            <a:ext cx="874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Student’s </a:t>
            </a:r>
            <a:r>
              <a:rPr lang="en-US" dirty="0" smtClean="0"/>
              <a:t>T-Test (gender, hypertension) and ANOVA (age, smoking, clinic) to test for differences </a:t>
            </a:r>
            <a:r>
              <a:rPr lang="en-US" dirty="0" smtClean="0"/>
              <a:t>among groups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†: </a:t>
            </a:r>
            <a:r>
              <a:rPr lang="en-US" dirty="0" smtClean="0"/>
              <a:t>Age Categories are defined as 45-54 yrs; 55-64 yrs; 65-74 yrs; 75-84 yrs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571500"/>
          </a:xfrm>
        </p:spPr>
        <p:txBody>
          <a:bodyPr/>
          <a:lstStyle/>
          <a:p>
            <a:r>
              <a:rPr lang="en-US" sz="2400" dirty="0" smtClean="0"/>
              <a:t>Associations of CD4+ and CD8+ Memory and Naïve T Cells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19578" y="4168707"/>
          <a:ext cx="8206057" cy="1809012"/>
        </p:xfrm>
        <a:graphic>
          <a:graphicData uri="http://schemas.openxmlformats.org/drawingml/2006/table">
            <a:tbl>
              <a:tblPr/>
              <a:tblGrid>
                <a:gridCol w="2861429"/>
                <a:gridCol w="2650629"/>
                <a:gridCol w="2693999"/>
              </a:tblGrid>
              <a:tr h="452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Men</a:t>
                      </a:r>
                      <a:endParaRPr lang="en-US" sz="16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Woman</a:t>
                      </a:r>
                      <a:endParaRPr lang="en-US" sz="16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1800" baseline="30000">
                          <a:latin typeface="Times New Roman"/>
                          <a:cs typeface="Times New Roman"/>
                        </a:rPr>
                        <a:t>+  </a:t>
                      </a:r>
                      <a:r>
                        <a:rPr lang="en-US" sz="1800">
                          <a:latin typeface="Times New Roman"/>
                          <a:cs typeface="Times New Roman"/>
                        </a:rPr>
                        <a:t>Naïve Cells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cs typeface="Times New Roman"/>
                        </a:rPr>
                        <a:t>26.3 (0.67)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cs typeface="Times New Roman"/>
                        </a:rPr>
                        <a:t>30.0 (0.65)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cs typeface="Times New Roman"/>
                        </a:rPr>
                        <a:t>CD8</a:t>
                      </a:r>
                      <a:r>
                        <a:rPr lang="en-US" sz="1800" baseline="30000">
                          <a:latin typeface="Times New Roman"/>
                          <a:cs typeface="Times New Roman"/>
                        </a:rPr>
                        <a:t>+  </a:t>
                      </a:r>
                      <a:r>
                        <a:rPr lang="en-US" sz="1800">
                          <a:latin typeface="Times New Roman"/>
                          <a:cs typeface="Times New Roman"/>
                        </a:rPr>
                        <a:t>Memory Cells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cs typeface="Times New Roman"/>
                        </a:rPr>
                        <a:t>7.8 (0.27)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cs typeface="Times New Roman"/>
                        </a:rPr>
                        <a:t>6.8 (0.22)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cs typeface="Times New Roman"/>
                        </a:rPr>
                        <a:t>CD8</a:t>
                      </a:r>
                      <a:r>
                        <a:rPr lang="en-US" sz="1800" baseline="30000">
                          <a:latin typeface="Times New Roman"/>
                          <a:cs typeface="Times New Roman"/>
                        </a:rPr>
                        <a:t>+ </a:t>
                      </a:r>
                      <a:r>
                        <a:rPr lang="en-US" sz="1800">
                          <a:latin typeface="Times New Roman"/>
                          <a:cs typeface="Times New Roman"/>
                        </a:rPr>
                        <a:t>Memory/Naïve ratio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cs typeface="Times New Roman"/>
                        </a:rPr>
                        <a:t>0.23 (0.04)</a:t>
                      </a:r>
                      <a:endParaRPr lang="en-US" sz="16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cs typeface="Times New Roman"/>
                        </a:rPr>
                        <a:t>0.20 (0.03)  </a:t>
                      </a:r>
                      <a:endParaRPr lang="en-US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6601" y="917129"/>
          <a:ext cx="8475261" cy="2576654"/>
        </p:xfrm>
        <a:graphic>
          <a:graphicData uri="http://schemas.openxmlformats.org/drawingml/2006/table">
            <a:tbl>
              <a:tblPr/>
              <a:tblGrid>
                <a:gridCol w="2256162"/>
                <a:gridCol w="840169"/>
                <a:gridCol w="1655055"/>
                <a:gridCol w="653566"/>
                <a:gridCol w="1829017"/>
                <a:gridCol w="1241292"/>
              </a:tblGrid>
              <a:tr h="585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CD4</a:t>
                      </a:r>
                      <a:r>
                        <a:rPr lang="en-US" sz="1800" baseline="300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Memory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3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Pathogen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i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800" u="sng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Exposure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i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u="sng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</a:t>
                      </a:r>
                      <a:r>
                        <a:rPr lang="en-US" sz="1800" u="sng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Exposure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i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-value       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C. pneumoniae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54.2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53.0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0.30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2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1">
                          <a:latin typeface="Times New Roman"/>
                          <a:ea typeface="Calibri"/>
                          <a:cs typeface="Times New Roman"/>
                        </a:rPr>
                        <a:t>H. pylori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56.1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389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52.2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0.0011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Herpes simplex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594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54.2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(xxx)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 109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51.7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(xxx)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0.34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7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Hepatitis A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389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54.8 (xx)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316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52.3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0.077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03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Cytomegalovirus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528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55.0 (xxx)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46.9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&lt;0.0001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0068" y="3429000"/>
          <a:ext cx="8373556" cy="2513639"/>
        </p:xfrm>
        <a:graphic>
          <a:graphicData uri="http://schemas.openxmlformats.org/drawingml/2006/table">
            <a:tbl>
              <a:tblPr/>
              <a:tblGrid>
                <a:gridCol w="2229087"/>
                <a:gridCol w="830088"/>
                <a:gridCol w="1635194"/>
                <a:gridCol w="817597"/>
                <a:gridCol w="1635194"/>
                <a:gridCol w="1226396"/>
              </a:tblGrid>
              <a:tr h="575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CD4</a:t>
                      </a:r>
                      <a:r>
                        <a:rPr lang="en-US" sz="1800" baseline="300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Naïve </a:t>
                      </a: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(%)</a:t>
                      </a:r>
                      <a:endParaRPr lang="en-US" sz="1600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Pathogen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i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u="sng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Pos 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Exposure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1800" u="sng" dirty="0" err="1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Neg</a:t>
                      </a:r>
                      <a:r>
                        <a:rPr lang="en-US" sz="1800" u="sng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Exposure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i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1800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-value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C. pneumoniae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672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28.1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242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28.4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0.75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i="1" dirty="0">
                          <a:latin typeface="Times New Roman"/>
                          <a:ea typeface="Calibri"/>
                          <a:cs typeface="Times New Roman"/>
                        </a:rPr>
                        <a:t>H. pylori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305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25.7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389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29.5 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0.0009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Herpes simplex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594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27.4 (xxx)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 109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30.7 (xxx)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0.068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3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Hepatitis A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389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26.5 (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xxx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315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30.4 (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xxx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0.0047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3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Cytomegalovirus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528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27.0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175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Times New Roman"/>
                        </a:rPr>
                        <a:t>33.0 (xxx)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0.0001</a:t>
                      </a:r>
                      <a:endParaRPr lang="en-US" sz="16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52400"/>
            <a:ext cx="8124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Associations of Memory &amp; Naïve cells with </a:t>
            </a:r>
            <a:r>
              <a:rPr lang="en-US" sz="2800" dirty="0" err="1" smtClean="0"/>
              <a:t>Serologies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41908"/>
          <a:ext cx="8775510" cy="5538216"/>
        </p:xfrm>
        <a:graphic>
          <a:graphicData uri="http://schemas.openxmlformats.org/drawingml/2006/table">
            <a:tbl>
              <a:tblPr/>
              <a:tblGrid>
                <a:gridCol w="4044776"/>
                <a:gridCol w="2362739"/>
                <a:gridCol w="2367995"/>
              </a:tblGrid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2800" baseline="300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 Memory  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2800" baseline="300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 Naive 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  r       (p)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r         (p)</a:t>
                      </a:r>
                      <a:endParaRPr lang="en-US" sz="24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Demographics</a:t>
                      </a:r>
                      <a:r>
                        <a:rPr lang="en-US" sz="2400" dirty="0" smtClean="0">
                          <a:solidFill>
                            <a:srgbClr val="00B0F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2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  Age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 0.03 (0.4)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-0.13 (0.0001)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Obesity</a:t>
                      </a:r>
                      <a:endParaRPr lang="en-US" sz="2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   BMI</a:t>
                      </a: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(kg/m</a:t>
                      </a:r>
                      <a:r>
                        <a:rPr lang="en-US" sz="2400" baseline="30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0.10 (0.002)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-0.13 (&lt;0.0001)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   Waist</a:t>
                      </a: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(cm)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0.11 (0.001)</a:t>
                      </a:r>
                      <a:endParaRPr lang="en-US" sz="240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-0.13 (&lt;0.0001)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 Hip</a:t>
                      </a: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(cm)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 0.06 (0.07)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-0.08 (0.02)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Lipids</a:t>
                      </a:r>
                      <a:endParaRPr lang="en-US" sz="24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Total cholesterol (mg/dl)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- 0.04 (0.3)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0.04 (0.3)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LDL cholesterol (mg/dl)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- 0.04 (0.2)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0.04 (0.2)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HDL cholesterol (mg/dl)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- 0.07 (0.04)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0.07 (0.03)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Triglycerides (mg/dl)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 0.04 (0.2)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-0.04 (0.2) 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248400" y="914400"/>
            <a:ext cx="0" cy="4953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866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Associations of Memory &amp; Naïve cells: Spearman Correlations (</a:t>
            </a:r>
            <a:r>
              <a:rPr lang="en-US" sz="2000" dirty="0" err="1" smtClean="0">
                <a:solidFill>
                  <a:schemeClr val="tx2"/>
                </a:solidFill>
              </a:rPr>
              <a:t>adj</a:t>
            </a:r>
            <a:r>
              <a:rPr lang="en-US" sz="2000" dirty="0" smtClean="0">
                <a:solidFill>
                  <a:schemeClr val="tx2"/>
                </a:solidFill>
              </a:rPr>
              <a:t> age, sex, race)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990600"/>
          <a:ext cx="8775510" cy="5161090"/>
        </p:xfrm>
        <a:graphic>
          <a:graphicData uri="http://schemas.openxmlformats.org/drawingml/2006/table">
            <a:tbl>
              <a:tblPr/>
              <a:tblGrid>
                <a:gridCol w="4044776"/>
                <a:gridCol w="2362739"/>
                <a:gridCol w="2367995"/>
              </a:tblGrid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2800" baseline="300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 Memory  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2800" baseline="300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 Naive 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  r       (p)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chemeClr val="tx2"/>
                          </a:solidFill>
                          <a:latin typeface="Times New Roman"/>
                          <a:cs typeface="Times New Roman"/>
                        </a:rPr>
                        <a:t>r         (p)</a:t>
                      </a:r>
                      <a:endParaRPr lang="en-US" sz="2800" dirty="0">
                        <a:solidFill>
                          <a:schemeClr val="tx2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Times New Roman"/>
                          <a:ea typeface="Calibri"/>
                          <a:cs typeface="Times New Roman"/>
                        </a:rPr>
                        <a:t>Inflammation </a:t>
                      </a: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and Coagulation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CRP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(mg/l)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0.09 (0.007)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- 0.08 (0.02)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  IL-6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(pg/ml)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0.15 (&lt;0.0001)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- 0.12 (0.0005)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sIcam-1 (ng/ml)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 0.06 (0.09)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- 0.02 (0.6)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   e-selectin (ng/ml)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0.13 (0.0004)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- 0.08 (0.03)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IL-2sr (pg/ml)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- 0.004 (0.9)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0.02 (0.5)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HSP-60 (μg/ml)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 0.03 (0.5)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0.02 (0.5)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dirty="0" smtClean="0">
                          <a:latin typeface="Times New Roman"/>
                          <a:ea typeface="Calibri"/>
                          <a:cs typeface="Times New Roman"/>
                        </a:rPr>
                        <a:t>PAI-1 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dirty="0" err="1">
                          <a:latin typeface="Times New Roman"/>
                          <a:ea typeface="Calibri"/>
                          <a:cs typeface="Times New Roman"/>
                        </a:rPr>
                        <a:t>ng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/ml)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0.07 (0.08)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- 0.12 (0.002)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d-dimer (μg/ml)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0.07 (0.04)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- 0.03 (0.4)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Fibrinogen (mg/dl)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cs typeface="Times New Roman"/>
                        </a:rPr>
                        <a:t>  0.04 (0.3)</a:t>
                      </a:r>
                      <a:endParaRPr lang="en-US" sz="240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-0.04 (0.3)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48400" y="1447800"/>
            <a:ext cx="0" cy="457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866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Associations of Memory &amp; Naïve cells: Spearman Correlations (</a:t>
            </a:r>
            <a:r>
              <a:rPr lang="en-US" sz="2000" dirty="0" err="1" smtClean="0">
                <a:solidFill>
                  <a:schemeClr val="tx2"/>
                </a:solidFill>
              </a:rPr>
              <a:t>adj</a:t>
            </a:r>
            <a:r>
              <a:rPr lang="en-US" sz="2000" dirty="0" smtClean="0">
                <a:solidFill>
                  <a:schemeClr val="tx2"/>
                </a:solidFill>
              </a:rPr>
              <a:t> age, sex, race)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728260"/>
          <a:ext cx="8775510" cy="3925824"/>
        </p:xfrm>
        <a:graphic>
          <a:graphicData uri="http://schemas.openxmlformats.org/drawingml/2006/table">
            <a:tbl>
              <a:tblPr/>
              <a:tblGrid>
                <a:gridCol w="4044776"/>
                <a:gridCol w="2362739"/>
                <a:gridCol w="2367995"/>
              </a:tblGrid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Variable</a:t>
                      </a:r>
                      <a:endParaRPr lang="en-US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2800" baseline="300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Memory  </a:t>
                      </a:r>
                      <a:endParaRPr lang="en-US" sz="2800" dirty="0">
                        <a:solidFill>
                          <a:srgbClr val="FFFF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CD4</a:t>
                      </a:r>
                      <a:r>
                        <a:rPr lang="en-US" sz="2800" baseline="300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Naive </a:t>
                      </a:r>
                      <a:endParaRPr lang="en-US" sz="2800" dirty="0">
                        <a:solidFill>
                          <a:srgbClr val="FFFF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64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  r       (p)</a:t>
                      </a:r>
                      <a:endParaRPr lang="en-US" sz="2800" dirty="0">
                        <a:solidFill>
                          <a:srgbClr val="FFFF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i="1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r         (p)</a:t>
                      </a:r>
                      <a:endParaRPr lang="en-US" sz="2800" dirty="0">
                        <a:solidFill>
                          <a:srgbClr val="FFFF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latin typeface="Times New Roman"/>
                          <a:ea typeface="Calibri"/>
                          <a:cs typeface="Times New Roman"/>
                        </a:rPr>
                        <a:t>Cardiovascular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  ABI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- 0.28 (0.4)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- 0.26 (0.4)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  Common carotid IMT</a:t>
                      </a:r>
                      <a:r>
                        <a:rPr lang="en-US" sz="2400" b="1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mm</a:t>
                      </a: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) 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0.03 (0.4)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- 0.06 (0.08)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Internal carotid IMT</a:t>
                      </a:r>
                      <a:r>
                        <a:rPr lang="en-US" sz="2400" b="1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 (mm)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- 0.03 (0.3)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  0.05 (0.13)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Positive </a:t>
                      </a:r>
                      <a:r>
                        <a:rPr lang="en-US" sz="2400" b="1" dirty="0" err="1">
                          <a:latin typeface="Times New Roman"/>
                          <a:ea typeface="Calibri"/>
                          <a:cs typeface="Times New Roman"/>
                        </a:rPr>
                        <a:t>Agatston</a:t>
                      </a:r>
                      <a:r>
                        <a:rPr lang="en-US" sz="2400" b="1" dirty="0">
                          <a:latin typeface="Times New Roman"/>
                          <a:ea typeface="Calibri"/>
                          <a:cs typeface="Times New Roman"/>
                        </a:rPr>
                        <a:t> score</a:t>
                      </a:r>
                      <a:r>
                        <a:rPr lang="en-US" sz="2400" baseline="30000" dirty="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0.10 (0.04)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- 0.11 (0.02)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 CAC</a:t>
                      </a:r>
                      <a:r>
                        <a:rPr lang="en-US" sz="2400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0.11 (0.04)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cs typeface="Times New Roman"/>
                        </a:rPr>
                        <a:t>-0.05 (0.32)</a:t>
                      </a:r>
                      <a:endParaRPr lang="en-US" sz="2400" dirty="0"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4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CAC</a:t>
                      </a:r>
                      <a:r>
                        <a:rPr lang="en-US" sz="1800" b="1">
                          <a:latin typeface="SAS Monospace"/>
                          <a:ea typeface="Calibri"/>
                          <a:cs typeface="SAS Monospace"/>
                        </a:rPr>
                        <a:t> </a:t>
                      </a: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Arterial</a:t>
                      </a:r>
                      <a:r>
                        <a:rPr lang="en-US" sz="1800" b="1">
                          <a:latin typeface="SAS Monospace"/>
                          <a:ea typeface="Calibri"/>
                          <a:cs typeface="SAS Monospace"/>
                        </a:rPr>
                        <a:t> </a:t>
                      </a:r>
                      <a:r>
                        <a:rPr lang="en-US" sz="2400" b="1">
                          <a:latin typeface="Times New Roman"/>
                          <a:ea typeface="Calibri"/>
                          <a:cs typeface="Times New Roman"/>
                        </a:rPr>
                        <a:t>mass</a:t>
                      </a:r>
                      <a:r>
                        <a:rPr lang="en-US" sz="2400" baseline="30000">
                          <a:latin typeface="Times New Roman"/>
                          <a:ea typeface="Calibri"/>
                          <a:cs typeface="Times New Roman"/>
                        </a:rPr>
                        <a:t>§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0.11 (0.03)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- 0.14 (0.003)</a:t>
                      </a:r>
                      <a:endParaRPr lang="en-US" sz="2400" dirty="0">
                        <a:solidFill>
                          <a:srgbClr val="FF0000"/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1739" marR="417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248400" y="914400"/>
            <a:ext cx="0" cy="3429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8666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Associations of Memory &amp; Naïve cells: Spearman Correlations (</a:t>
            </a:r>
            <a:r>
              <a:rPr lang="en-US" sz="2000" dirty="0" err="1" smtClean="0">
                <a:solidFill>
                  <a:schemeClr val="tx2"/>
                </a:solidFill>
              </a:rPr>
              <a:t>adj</a:t>
            </a:r>
            <a:r>
              <a:rPr lang="en-US" sz="2000" dirty="0" smtClean="0">
                <a:solidFill>
                  <a:schemeClr val="tx2"/>
                </a:solidFill>
              </a:rPr>
              <a:t> age, sex, race)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Concepts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Immune Landscape</a:t>
            </a:r>
          </a:p>
          <a:p>
            <a:r>
              <a:rPr lang="en-US" dirty="0" smtClean="0"/>
              <a:t>Cellular Senescence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 sz="1400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667" y="6502400"/>
            <a:ext cx="3002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2"/>
                </a:solidFill>
              </a:rPr>
              <a:t>Naeger</a:t>
            </a:r>
            <a:r>
              <a:rPr lang="en-US" sz="1400" dirty="0" smtClean="0">
                <a:solidFill>
                  <a:schemeClr val="tx2"/>
                </a:solidFill>
              </a:rPr>
              <a:t> et al. </a:t>
            </a:r>
            <a:r>
              <a:rPr lang="en-US" sz="1400" dirty="0" err="1" smtClean="0">
                <a:solidFill>
                  <a:schemeClr val="tx2"/>
                </a:solidFill>
              </a:rPr>
              <a:t>PLoS</a:t>
            </a:r>
            <a:r>
              <a:rPr lang="en-US" sz="1400" dirty="0" smtClean="0">
                <a:solidFill>
                  <a:schemeClr val="tx2"/>
                </a:solidFill>
              </a:rPr>
              <a:t> One. 5:e8886, 2010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98067" cy="11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6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9" y="1253067"/>
            <a:ext cx="5554724" cy="21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58933" y="720636"/>
            <a:ext cx="32850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1600" dirty="0" smtClean="0"/>
              <a:t>The CD8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T cell response to just two CMV proteins (pp65 and IE) was approximately </a:t>
            </a:r>
            <a:r>
              <a:rPr lang="en-US" sz="1600" dirty="0" smtClean="0">
                <a:solidFill>
                  <a:srgbClr val="FF0000"/>
                </a:solidFill>
              </a:rPr>
              <a:t>6%</a:t>
            </a:r>
            <a:r>
              <a:rPr lang="en-US" sz="1600" dirty="0" smtClean="0"/>
              <a:t> during long-term therapy, which was over twice that seen in HIV-</a:t>
            </a:r>
            <a:r>
              <a:rPr lang="en-US" sz="1600" dirty="0" err="1" smtClean="0"/>
              <a:t>seronegative</a:t>
            </a:r>
            <a:r>
              <a:rPr lang="en-US" sz="1600" dirty="0" smtClean="0"/>
              <a:t> persons. 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6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1600" dirty="0" smtClean="0"/>
              <a:t>CMV-specific CD4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T cell responses followed the same trends, but the magnitude of the effect was smaller.</a:t>
            </a:r>
          </a:p>
          <a:p>
            <a:pPr marL="169863" indent="-169863">
              <a:buFont typeface="Arial" pitchFamily="34" charset="0"/>
              <a:buChar char="•"/>
            </a:pPr>
            <a:endParaRPr lang="en-US" sz="1600" dirty="0" smtClean="0"/>
          </a:p>
          <a:p>
            <a:pPr marL="169863" indent="-16986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Conclusions/Significance:</a:t>
            </a:r>
            <a:r>
              <a:rPr lang="en-US" sz="1600" dirty="0" smtClean="0"/>
              <a:t> Long-term successfully treated HIV infected patients have </a:t>
            </a:r>
            <a:r>
              <a:rPr lang="en-US" sz="1600" dirty="0" smtClean="0">
                <a:solidFill>
                  <a:schemeClr val="tx2"/>
                </a:solidFill>
              </a:rPr>
              <a:t>remarkably high levels</a:t>
            </a:r>
            <a:r>
              <a:rPr lang="en-US" sz="1600" dirty="0" smtClean="0"/>
              <a:t> of CMV-specific </a:t>
            </a:r>
            <a:r>
              <a:rPr lang="en-US" sz="1600" dirty="0" err="1" smtClean="0"/>
              <a:t>effector</a:t>
            </a:r>
            <a:r>
              <a:rPr lang="en-US" sz="1600" dirty="0" smtClean="0"/>
              <a:t> cells. These levels are similar to that observed in the </a:t>
            </a:r>
            <a:r>
              <a:rPr lang="en-US" sz="1600" dirty="0" smtClean="0">
                <a:solidFill>
                  <a:schemeClr val="tx2"/>
                </a:solidFill>
              </a:rPr>
              <a:t>elderly</a:t>
            </a:r>
            <a:r>
              <a:rPr lang="en-US" sz="1600" dirty="0" smtClean="0"/>
              <a:t>, but occur at much younger  ages.</a:t>
            </a:r>
            <a:endParaRPr lang="en-US" sz="1600" dirty="0"/>
          </a:p>
        </p:txBody>
      </p:sp>
      <p:pic>
        <p:nvPicPr>
          <p:cNvPr id="376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4" y="3521606"/>
            <a:ext cx="5542799" cy="221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072467" y="3852335"/>
            <a:ext cx="990600" cy="153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4969934" y="1617134"/>
            <a:ext cx="2794000" cy="2607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 sz="1400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73025"/>
            <a:ext cx="5765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2"/>
                </a:solidFill>
              </a:rPr>
              <a:t>Inflammation, Atherosclerosis, and Aging</a:t>
            </a: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47" y="695855"/>
            <a:ext cx="4940221" cy="15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3067" y="46030"/>
            <a:ext cx="2334683" cy="615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747" y="2355038"/>
            <a:ext cx="3789252" cy="38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1600" y="6409267"/>
            <a:ext cx="2540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Hsue et al. AIDS 2006, 20:2275–2283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638800" cy="33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50886"/>
            <a:ext cx="6324600" cy="33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209800" y="4953000"/>
            <a:ext cx="685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09800" y="5334000"/>
            <a:ext cx="685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09800" y="5486400"/>
            <a:ext cx="68580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16002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In general: SASP</a:t>
            </a:r>
            <a:r>
              <a:rPr lang="en-US" sz="1600" dirty="0" smtClean="0"/>
              <a:t>-</a:t>
            </a:r>
            <a:r>
              <a:rPr lang="en-US" sz="1600" dirty="0" smtClean="0"/>
              <a:t>Senescence-Associated Secretory Phenotype. Judy </a:t>
            </a:r>
            <a:r>
              <a:rPr lang="en-US" sz="1600" dirty="0" err="1" smtClean="0"/>
              <a:t>Campisi</a:t>
            </a:r>
            <a:r>
              <a:rPr lang="en-US" sz="1600" dirty="0" smtClean="0"/>
              <a:t> and colleagues; e.g., Freund et al. </a:t>
            </a:r>
            <a:r>
              <a:rPr lang="en-US" sz="1600" i="1" dirty="0" smtClean="0"/>
              <a:t>Trends Mol Med </a:t>
            </a:r>
            <a:r>
              <a:rPr lang="en-US" sz="1600" dirty="0" smtClean="0"/>
              <a:t>16:238, 2010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867400" y="0"/>
            <a:ext cx="3276600" cy="160043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In Immune Biology: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J </a:t>
            </a:r>
            <a:r>
              <a:rPr lang="en-US" b="1" dirty="0" smtClean="0">
                <a:solidFill>
                  <a:schemeClr val="bg2"/>
                </a:solidFill>
              </a:rPr>
              <a:t>Gen </a:t>
            </a:r>
            <a:r>
              <a:rPr lang="en-US" b="1" dirty="0" err="1" smtClean="0">
                <a:solidFill>
                  <a:schemeClr val="bg2"/>
                </a:solidFill>
              </a:rPr>
              <a:t>Virol</a:t>
            </a:r>
            <a:r>
              <a:rPr lang="en-US" b="1" dirty="0" smtClean="0">
                <a:solidFill>
                  <a:schemeClr val="bg2"/>
                </a:solidFill>
              </a:rPr>
              <a:t>. 2011 Aug 3. </a:t>
            </a:r>
            <a:r>
              <a:rPr lang="en-US" b="1" dirty="0" smtClean="0">
                <a:solidFill>
                  <a:schemeClr val="bg2"/>
                </a:solidFill>
              </a:rPr>
              <a:t>[in press]</a:t>
            </a:r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Infection with cytomegalovirus but not herpes simplex virus induces the accumulation of late differentiated CD4+ and CD8+ </a:t>
            </a:r>
            <a:r>
              <a:rPr lang="en-US" b="1" dirty="0" smtClean="0">
                <a:solidFill>
                  <a:srgbClr val="FF0000"/>
                </a:solidFill>
              </a:rPr>
              <a:t>T-cells (CD-28-) </a:t>
            </a:r>
            <a:r>
              <a:rPr lang="en-US" b="1" dirty="0" smtClean="0">
                <a:solidFill>
                  <a:srgbClr val="FF0000"/>
                </a:solidFill>
              </a:rPr>
              <a:t>in humans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chemeClr val="bg2"/>
                </a:solidFill>
              </a:rPr>
              <a:t>Derhovanessian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E, </a:t>
            </a:r>
            <a:r>
              <a:rPr lang="en-US" b="1" dirty="0" smtClean="0">
                <a:solidFill>
                  <a:schemeClr val="bg2"/>
                </a:solidFill>
              </a:rPr>
              <a:t>et al.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71438" y="-47625"/>
            <a:ext cx="4660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Downward Spirals….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14500" y="2393950"/>
            <a:ext cx="1643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Chronic Infection</a:t>
            </a:r>
          </a:p>
          <a:p>
            <a:pPr algn="ctr"/>
            <a:r>
              <a:rPr lang="en-US" sz="1600"/>
              <a:t>e.g., CMV, HIV</a:t>
            </a:r>
          </a:p>
        </p:txBody>
      </p:sp>
      <p:sp>
        <p:nvSpPr>
          <p:cNvPr id="9" name="Oval 8"/>
          <p:cNvSpPr/>
          <p:nvPr/>
        </p:nvSpPr>
        <p:spPr>
          <a:xfrm>
            <a:off x="1647825" y="2189163"/>
            <a:ext cx="1733550" cy="10239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3" name="TextBox 9"/>
          <p:cNvSpPr txBox="1">
            <a:spLocks noChangeArrowheads="1"/>
          </p:cNvSpPr>
          <p:nvPr/>
        </p:nvSpPr>
        <p:spPr bwMode="auto">
          <a:xfrm>
            <a:off x="2636838" y="841375"/>
            <a:ext cx="2676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>
              <a:buFont typeface="Arial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</a:rPr>
              <a:t>Lower SES</a:t>
            </a:r>
          </a:p>
          <a:p>
            <a:pPr marL="168275" indent="-168275">
              <a:buFont typeface="Arial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</a:rPr>
              <a:t>Higher environmental stress</a:t>
            </a:r>
          </a:p>
          <a:p>
            <a:pPr marL="625475" lvl="1" indent="-1682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</a:rPr>
              <a:t>Smoking, </a:t>
            </a:r>
          </a:p>
          <a:p>
            <a:pPr marL="625475" lvl="1" indent="-168275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3"/>
                </a:solidFill>
              </a:rPr>
              <a:t>Air pollution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2360613" y="681038"/>
            <a:ext cx="2935287" cy="13271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417513" y="3195638"/>
            <a:ext cx="76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/>
            <a:r>
              <a:rPr lang="en-US" sz="1800" dirty="0">
                <a:solidFill>
                  <a:schemeClr val="accent3"/>
                </a:solidFill>
              </a:rPr>
              <a:t>Genes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44450" y="3071813"/>
            <a:ext cx="1543050" cy="622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>
            <a:stCxn id="13" idx="0"/>
          </p:cNvCxnSpPr>
          <p:nvPr/>
        </p:nvCxnSpPr>
        <p:spPr>
          <a:xfrm rot="5400000" flipH="1" flipV="1">
            <a:off x="954087" y="2617788"/>
            <a:ext cx="315913" cy="592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4"/>
          </p:cNvCxnSpPr>
          <p:nvPr/>
        </p:nvCxnSpPr>
        <p:spPr>
          <a:xfrm rot="16200000" flipH="1">
            <a:off x="4524376" y="1311275"/>
            <a:ext cx="55562" cy="1449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9" name="TextBox 19"/>
          <p:cNvSpPr txBox="1">
            <a:spLocks noChangeArrowheads="1"/>
          </p:cNvSpPr>
          <p:nvPr/>
        </p:nvSpPr>
        <p:spPr bwMode="auto">
          <a:xfrm>
            <a:off x="1516063" y="3857625"/>
            <a:ext cx="23209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Occupation of</a:t>
            </a:r>
          </a:p>
          <a:p>
            <a:pPr algn="ctr"/>
            <a:r>
              <a:rPr lang="en-US" sz="1600"/>
              <a:t>“immunologic landscape”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667000" y="4419600"/>
            <a:ext cx="2782887" cy="1447800"/>
            <a:chOff x="2932112" y="4876800"/>
            <a:chExt cx="2782887" cy="1447800"/>
          </a:xfrm>
        </p:grpSpPr>
        <p:sp>
          <p:nvSpPr>
            <p:cNvPr id="29711" name="TextBox 21"/>
            <p:cNvSpPr txBox="1">
              <a:spLocks noChangeArrowheads="1"/>
            </p:cNvSpPr>
            <p:nvPr/>
          </p:nvSpPr>
          <p:spPr bwMode="auto">
            <a:xfrm>
              <a:off x="3032147" y="5186363"/>
              <a:ext cx="2641556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 Large fraction of CD28</a:t>
              </a:r>
              <a:r>
                <a:rPr lang="en-US" sz="1600" baseline="30000" dirty="0"/>
                <a:t>-</a:t>
              </a:r>
              <a:r>
                <a:rPr lang="en-US" sz="1600" dirty="0"/>
                <a:t> cells</a:t>
              </a:r>
            </a:p>
            <a:p>
              <a:pPr algn="ctr"/>
              <a:r>
                <a:rPr lang="en-US" sz="1600" dirty="0"/>
                <a:t>Apoptotic-resistant</a:t>
              </a:r>
            </a:p>
            <a:p>
              <a:pPr algn="ctr"/>
              <a:r>
                <a:rPr lang="en-US" sz="1600" dirty="0" smtClean="0"/>
                <a:t>Non-proliferative</a:t>
              </a:r>
            </a:p>
            <a:p>
              <a:pPr algn="ctr"/>
              <a:r>
                <a:rPr lang="en-US" sz="1600" dirty="0" smtClean="0"/>
                <a:t>“Senescent”</a:t>
              </a:r>
              <a:endParaRPr lang="en-US" sz="1600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2932112" y="4876800"/>
              <a:ext cx="2782887" cy="1447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57200" y="4419600"/>
            <a:ext cx="2330450" cy="882650"/>
            <a:chOff x="388938" y="5016500"/>
            <a:chExt cx="2330450" cy="882650"/>
          </a:xfrm>
        </p:grpSpPr>
        <p:sp>
          <p:nvSpPr>
            <p:cNvPr id="29710" name="TextBox 20"/>
            <p:cNvSpPr txBox="1">
              <a:spLocks noChangeArrowheads="1"/>
            </p:cNvSpPr>
            <p:nvPr/>
          </p:nvSpPr>
          <p:spPr bwMode="auto">
            <a:xfrm>
              <a:off x="814388" y="5176838"/>
              <a:ext cx="157480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Large fraction of</a:t>
              </a:r>
            </a:p>
            <a:p>
              <a:pPr algn="ctr"/>
              <a:r>
                <a:rPr lang="en-US" sz="1600" dirty="0"/>
                <a:t>TCR repertoire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88938" y="5016500"/>
              <a:ext cx="2330450" cy="8826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1408113" y="3717925"/>
            <a:ext cx="2586037" cy="9509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17" name="TextBox 34"/>
          <p:cNvSpPr txBox="1">
            <a:spLocks noChangeArrowheads="1"/>
          </p:cNvSpPr>
          <p:nvPr/>
        </p:nvSpPr>
        <p:spPr bwMode="auto">
          <a:xfrm>
            <a:off x="5624513" y="2173288"/>
            <a:ext cx="2020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Chronic Inflammation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5389563" y="1912938"/>
            <a:ext cx="2430462" cy="890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19" name="TextBox 36"/>
          <p:cNvSpPr txBox="1">
            <a:spLocks noChangeArrowheads="1"/>
          </p:cNvSpPr>
          <p:nvPr/>
        </p:nvSpPr>
        <p:spPr bwMode="auto">
          <a:xfrm>
            <a:off x="6037263" y="990600"/>
            <a:ext cx="995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Adiposity</a:t>
            </a:r>
          </a:p>
        </p:txBody>
      </p:sp>
      <p:sp>
        <p:nvSpPr>
          <p:cNvPr id="38" name="Oval 37"/>
          <p:cNvSpPr/>
          <p:nvPr/>
        </p:nvSpPr>
        <p:spPr>
          <a:xfrm>
            <a:off x="5654675" y="825500"/>
            <a:ext cx="1873250" cy="666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0" name="Straight Arrow Connector 39"/>
          <p:cNvCxnSpPr>
            <a:stCxn id="38" idx="4"/>
            <a:endCxn id="36" idx="0"/>
          </p:cNvCxnSpPr>
          <p:nvPr/>
        </p:nvCxnSpPr>
        <p:spPr>
          <a:xfrm rot="16200000" flipH="1">
            <a:off x="6388100" y="1695450"/>
            <a:ext cx="420688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416300" y="2298700"/>
            <a:ext cx="1781175" cy="1079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3" name="TextBox 42"/>
          <p:cNvSpPr txBox="1">
            <a:spLocks noChangeArrowheads="1"/>
          </p:cNvSpPr>
          <p:nvPr/>
        </p:nvSpPr>
        <p:spPr bwMode="auto">
          <a:xfrm>
            <a:off x="5821363" y="3565525"/>
            <a:ext cx="1617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Chronic Diseases</a:t>
            </a:r>
          </a:p>
          <a:p>
            <a:pPr algn="ctr"/>
            <a:r>
              <a:rPr lang="en-US" sz="1600"/>
              <a:t>Aging</a:t>
            </a:r>
          </a:p>
        </p:txBody>
      </p:sp>
      <p:sp>
        <p:nvSpPr>
          <p:cNvPr id="44" name="Oval 43"/>
          <p:cNvSpPr/>
          <p:nvPr/>
        </p:nvSpPr>
        <p:spPr>
          <a:xfrm>
            <a:off x="5386388" y="3389313"/>
            <a:ext cx="2430462" cy="890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725" name="TextBox 48"/>
          <p:cNvSpPr txBox="1">
            <a:spLocks noChangeArrowheads="1"/>
          </p:cNvSpPr>
          <p:nvPr/>
        </p:nvSpPr>
        <p:spPr bwMode="auto">
          <a:xfrm>
            <a:off x="6859588" y="5005388"/>
            <a:ext cx="14112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Surrogates:</a:t>
            </a:r>
          </a:p>
          <a:p>
            <a:pPr algn="ctr"/>
            <a:r>
              <a:rPr lang="en-US" sz="1600">
                <a:solidFill>
                  <a:srgbClr val="FF0000"/>
                </a:solidFill>
              </a:rPr>
              <a:t>IMT, CAC, etc</a:t>
            </a:r>
          </a:p>
        </p:txBody>
      </p:sp>
      <p:sp>
        <p:nvSpPr>
          <p:cNvPr id="50" name="Oval 49"/>
          <p:cNvSpPr/>
          <p:nvPr/>
        </p:nvSpPr>
        <p:spPr>
          <a:xfrm>
            <a:off x="6319838" y="4829175"/>
            <a:ext cx="2430462" cy="890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2" name="Straight Arrow Connector 51"/>
          <p:cNvCxnSpPr>
            <a:stCxn id="44" idx="4"/>
            <a:endCxn id="50" idx="0"/>
          </p:cNvCxnSpPr>
          <p:nvPr/>
        </p:nvCxnSpPr>
        <p:spPr>
          <a:xfrm rot="16200000" flipH="1">
            <a:off x="6793706" y="4087019"/>
            <a:ext cx="549275" cy="93503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8" name="TextBox 52"/>
          <p:cNvSpPr txBox="1">
            <a:spLocks noChangeArrowheads="1"/>
          </p:cNvSpPr>
          <p:nvPr/>
        </p:nvSpPr>
        <p:spPr bwMode="auto">
          <a:xfrm>
            <a:off x="193675" y="1373188"/>
            <a:ext cx="193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Adaptive Side</a:t>
            </a:r>
          </a:p>
        </p:txBody>
      </p:sp>
      <p:sp>
        <p:nvSpPr>
          <p:cNvPr id="29729" name="TextBox 53"/>
          <p:cNvSpPr txBox="1">
            <a:spLocks noChangeArrowheads="1"/>
          </p:cNvSpPr>
          <p:nvPr/>
        </p:nvSpPr>
        <p:spPr bwMode="auto">
          <a:xfrm>
            <a:off x="7346950" y="1357313"/>
            <a:ext cx="1576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Innate Side</a:t>
            </a:r>
          </a:p>
        </p:txBody>
      </p:sp>
      <p:sp>
        <p:nvSpPr>
          <p:cNvPr id="29730" name="TextBox 38"/>
          <p:cNvSpPr txBox="1">
            <a:spLocks noChangeArrowheads="1"/>
          </p:cNvSpPr>
          <p:nvPr/>
        </p:nvSpPr>
        <p:spPr bwMode="auto">
          <a:xfrm>
            <a:off x="3763963" y="2967038"/>
            <a:ext cx="1193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/>
              <a:t>Th1 Biasing</a:t>
            </a:r>
          </a:p>
        </p:txBody>
      </p:sp>
      <p:sp>
        <p:nvSpPr>
          <p:cNvPr id="41" name="Oval 40"/>
          <p:cNvSpPr/>
          <p:nvPr/>
        </p:nvSpPr>
        <p:spPr>
          <a:xfrm>
            <a:off x="3544888" y="2763838"/>
            <a:ext cx="1589087" cy="746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Arrow Connector 46"/>
          <p:cNvCxnSpPr>
            <a:stCxn id="9" idx="6"/>
          </p:cNvCxnSpPr>
          <p:nvPr/>
        </p:nvCxnSpPr>
        <p:spPr>
          <a:xfrm>
            <a:off x="3381375" y="2700338"/>
            <a:ext cx="323850" cy="79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4" idx="2"/>
          </p:cNvCxnSpPr>
          <p:nvPr/>
        </p:nvCxnSpPr>
        <p:spPr>
          <a:xfrm>
            <a:off x="4860925" y="3560763"/>
            <a:ext cx="525463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rved Right Arrow 50"/>
          <p:cNvSpPr/>
          <p:nvPr/>
        </p:nvSpPr>
        <p:spPr>
          <a:xfrm>
            <a:off x="1889125" y="3152775"/>
            <a:ext cx="322263" cy="7334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Curved Right Arrow 55"/>
          <p:cNvSpPr/>
          <p:nvPr/>
        </p:nvSpPr>
        <p:spPr>
          <a:xfrm rot="10800000">
            <a:off x="2908300" y="3087688"/>
            <a:ext cx="322263" cy="735012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Curved Right Arrow 56"/>
          <p:cNvSpPr/>
          <p:nvPr/>
        </p:nvSpPr>
        <p:spPr>
          <a:xfrm>
            <a:off x="5903913" y="2751138"/>
            <a:ext cx="322262" cy="7334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Curved Right Arrow 57"/>
          <p:cNvSpPr/>
          <p:nvPr/>
        </p:nvSpPr>
        <p:spPr>
          <a:xfrm rot="10800000">
            <a:off x="6921500" y="2687638"/>
            <a:ext cx="323850" cy="733425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9" name="Straight Arrow Connector 58"/>
          <p:cNvCxnSpPr>
            <a:stCxn id="11" idx="4"/>
          </p:cNvCxnSpPr>
          <p:nvPr/>
        </p:nvCxnSpPr>
        <p:spPr>
          <a:xfrm rot="5400000">
            <a:off x="3328988" y="1746250"/>
            <a:ext cx="236537" cy="760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9" name="TextBox 61"/>
          <p:cNvSpPr txBox="1">
            <a:spLocks noChangeArrowheads="1"/>
          </p:cNvSpPr>
          <p:nvPr/>
        </p:nvSpPr>
        <p:spPr bwMode="auto">
          <a:xfrm>
            <a:off x="7800975" y="2843213"/>
            <a:ext cx="76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68275" indent="-168275"/>
            <a:r>
              <a:rPr lang="en-US" sz="18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Genes</a:t>
            </a:r>
          </a:p>
          <a:p>
            <a:pPr marL="168275" indent="-168275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63" name="Oval 62"/>
          <p:cNvSpPr/>
          <p:nvPr/>
        </p:nvSpPr>
        <p:spPr>
          <a:xfrm>
            <a:off x="7427913" y="2719388"/>
            <a:ext cx="1543050" cy="6207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6" name="Straight Arrow Connector 65"/>
          <p:cNvCxnSpPr>
            <a:stCxn id="63" idx="0"/>
          </p:cNvCxnSpPr>
          <p:nvPr/>
        </p:nvCxnSpPr>
        <p:spPr>
          <a:xfrm rot="16200000" flipV="1">
            <a:off x="7925594" y="2445544"/>
            <a:ext cx="265113" cy="2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6"/>
            <a:endCxn id="41" idx="2"/>
          </p:cNvCxnSpPr>
          <p:nvPr/>
        </p:nvCxnSpPr>
        <p:spPr>
          <a:xfrm flipV="1">
            <a:off x="1587500" y="3136901"/>
            <a:ext cx="1957388" cy="246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1000" y="6019800"/>
            <a:ext cx="311476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Increased cancer, infectious disease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04800" y="5791200"/>
            <a:ext cx="3200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2209800" y="5410200"/>
            <a:ext cx="228600" cy="2286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 sz="1400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0" y="73025"/>
            <a:ext cx="55419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>
                <a:solidFill>
                  <a:schemeClr val="tx2"/>
                </a:solidFill>
              </a:rPr>
              <a:t>Inflammation, Atherosclerosis, and HIV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0" y="762000"/>
            <a:ext cx="91440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>
              <a:buFont typeface="Arial" pitchFamily="34" charset="0"/>
              <a:buChar char="•"/>
            </a:pPr>
            <a:r>
              <a:rPr lang="en-US" sz="2400"/>
              <a:t>To a large extent INFLAMMATION is both the cause and the response to dead cells and/or damaged tissue; some forms include:</a:t>
            </a:r>
          </a:p>
          <a:p>
            <a:pPr marL="749300" lvl="1" indent="-292100">
              <a:buFont typeface="Arial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Homeostatic tissue remodeling</a:t>
            </a:r>
            <a:r>
              <a:rPr lang="en-US" sz="2400"/>
              <a:t>: inflammatory cells may participate in destroying tissue, then slowly rebuild it; quality declines with age;</a:t>
            </a:r>
          </a:p>
          <a:p>
            <a:pPr marL="749300" lvl="1" indent="-292100">
              <a:buFont typeface="Arial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Bacterial defense</a:t>
            </a:r>
            <a:r>
              <a:rPr lang="en-US" sz="2400"/>
              <a:t>: inflammatory cells kill bacteria, then clean up the residue; immunosenescence leads to increased vulnerability with age;</a:t>
            </a:r>
          </a:p>
          <a:p>
            <a:pPr marL="749300" lvl="1" indent="-292100">
              <a:buFont typeface="Arial" pitchFamily="34" charset="0"/>
              <a:buChar char="•"/>
            </a:pPr>
            <a:r>
              <a:rPr lang="en-US" sz="2400">
                <a:solidFill>
                  <a:schemeClr val="tx2"/>
                </a:solidFill>
              </a:rPr>
              <a:t>Wound repair</a:t>
            </a:r>
            <a:r>
              <a:rPr lang="en-US" sz="2400"/>
              <a:t>: in some ways similar to remodeling, but done in an accelerated manner; the rebuilt tissue is not of the same quality as the starting tissue – often fibrotic.</a:t>
            </a:r>
          </a:p>
          <a:p>
            <a:pPr marL="1206500" lvl="2" indent="-292100">
              <a:buFont typeface="Arial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Chronic low-level “wound repair”</a:t>
            </a:r>
            <a:r>
              <a:rPr lang="en-US" sz="2200"/>
              <a:t>: many examples (atherosclerosis, cirrhosis, chronic kidney disease, chronic obstructive pulmonary disease (COPD), etc) ; the rebuilt tissue is fibrotic and not as functional contributing to loss of organ function</a:t>
            </a:r>
          </a:p>
          <a:p>
            <a:pPr marL="292100" indent="-292100">
              <a:buFont typeface="Arial" pitchFamily="34" charset="0"/>
              <a:buChar char="•"/>
            </a:pPr>
            <a:endParaRPr lang="en-US" sz="240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Line 5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0125" y="6350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>
                <a:solidFill>
                  <a:srgbClr val="FFFF99"/>
                </a:solidFill>
              </a:rPr>
              <a:t>Laboratory for Clinical Biochemistry Research</a:t>
            </a:r>
          </a:p>
          <a:p>
            <a:pPr algn="r"/>
            <a:r>
              <a:rPr lang="en-US" sz="1200">
                <a:solidFill>
                  <a:srgbClr val="FFFF99"/>
                </a:solidFill>
              </a:rPr>
              <a:t>University of Vermont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0"/>
            <a:ext cx="83058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Coefficient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Significance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CMV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IgG4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-4.244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-2.028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Seasonality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-4.099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-0.375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IgG1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>
            <a:noAutofit/>
          </a:bodyPr>
          <a:lstStyle/>
          <a:p>
            <a:r>
              <a:rPr lang="en-US" b="1" dirty="0" smtClean="0"/>
              <a:t>ZNF596 and FBXO25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FBXO25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FBXO25 is one of the 68 human F-box proteins that serve as specificity factors for a family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ubiquitin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ligases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composed of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s-phase-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kinase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associated protein 1, really interesting new gene-box 1, </a:t>
            </a:r>
            <a:r>
              <a:rPr lang="en-US" sz="1600" i="1" dirty="0" err="1" smtClean="0">
                <a:latin typeface="Arial" pitchFamily="34" charset="0"/>
                <a:cs typeface="Arial" pitchFamily="34" charset="0"/>
              </a:rPr>
              <a:t>Cullin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1,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 F-box protein (SCF1)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that are involved in targeting proteins for destruction across the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ubiquitin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proteasome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system</a:t>
            </a:r>
          </a:p>
          <a:p>
            <a:pPr lvl="2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Ubiquination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is the process by which proteins are targeted for degradation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intracellularly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 in a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proteosome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Ubiquination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key to immune function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Bhoj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&amp; Chen.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458: 430, 2009)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cell differentiation requires the transcription factor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ThPOK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which is stabilized in CD4+ cells but rapidly degraded in CD8+ cells by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ubiquination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(Zhang, et al.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Journal of Immunology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2010, 185: 3960–3969)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ThPOK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is not only expressed in T cells destined to become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cells, but also expressed 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cells once they have become CD4</a:t>
            </a:r>
            <a:r>
              <a:rPr lang="en-US" sz="16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; by extrapolation, therefore, it may play a role in further differentiation into Th1 or Th2. 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a polymorphism in the mechanism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ubiquination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might affect the half-life of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ThPOK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tilt differentiation first for or against CD4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CD8, then (by extrapolation) Th1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Th2.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ZNF596</a:t>
            </a: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Zinc Finger Protein 596: no known function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PeterDurda\DurdaPlink\black-anal\logPctTh1\logPctTh1-filter.qq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57912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76200"/>
            <a:ext cx="4296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 Percent Th1 AA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PeterDurda\DurdaPlink\black-anal\logPctTh1\logPctTh1-filter.manhat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4600" y="76200"/>
            <a:ext cx="4296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Log Percent Th1 AA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169863" y="1774815"/>
            <a:ext cx="8974137" cy="341632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28600" indent="-228600">
              <a:buFontTx/>
              <a:buChar char="•"/>
            </a:pPr>
            <a:r>
              <a:rPr lang="en-US" sz="2400" dirty="0"/>
              <a:t>2000 - 2002, n = 6814 men and women in 4 ethnicities Caucasian, African American, Hispanic, and Chinese</a:t>
            </a:r>
          </a:p>
          <a:p>
            <a:pPr marL="228600" indent="-228600">
              <a:buFontTx/>
              <a:buChar char="•"/>
            </a:pPr>
            <a:r>
              <a:rPr lang="en-US" sz="2400" dirty="0" smtClean="0"/>
              <a:t>1000 </a:t>
            </a:r>
            <a:r>
              <a:rPr lang="en-US" sz="2400" dirty="0"/>
              <a:t>individuals randomly selected </a:t>
            </a:r>
          </a:p>
          <a:p>
            <a:pPr marL="685800" lvl="1" indent="-228600">
              <a:buFontTx/>
              <a:buChar char="•"/>
            </a:pPr>
            <a:r>
              <a:rPr lang="en-US" sz="2400" dirty="0"/>
              <a:t>57% women, 46% Caucasian, 10% Asian American, 21% African American, and 23% Hispanic</a:t>
            </a:r>
          </a:p>
          <a:p>
            <a:pPr marL="228600" indent="-228600">
              <a:buFontTx/>
              <a:buChar char="•"/>
            </a:pPr>
            <a:r>
              <a:rPr lang="en-US" sz="2400" dirty="0"/>
              <a:t>Cellular epidemiology done in exam 4, </a:t>
            </a:r>
            <a:r>
              <a:rPr lang="en-US" sz="2400" dirty="0" smtClean="0"/>
              <a:t>2006-2007</a:t>
            </a:r>
          </a:p>
          <a:p>
            <a:pPr marL="685800" lvl="1" indent="-228600">
              <a:buFontTx/>
              <a:buChar char="•"/>
            </a:pPr>
            <a:r>
              <a:rPr lang="en-US" sz="2400" dirty="0" smtClean="0"/>
              <a:t>CD4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T cells; Th1, Th2 cells</a:t>
            </a:r>
          </a:p>
          <a:p>
            <a:pPr marL="685800" lvl="1" indent="-228600">
              <a:buFontTx/>
              <a:buChar char="•"/>
            </a:pPr>
            <a:r>
              <a:rPr lang="en-US" sz="2400" dirty="0" smtClean="0"/>
              <a:t>NK cells; </a:t>
            </a:r>
            <a:r>
              <a:rPr lang="en-US" sz="2400" dirty="0" smtClean="0">
                <a:latin typeface="Symbol" pitchFamily="18" charset="2"/>
              </a:rPr>
              <a:t>g-d</a:t>
            </a:r>
            <a:r>
              <a:rPr lang="en-US" sz="2400" dirty="0" smtClean="0"/>
              <a:t> T cells</a:t>
            </a:r>
          </a:p>
          <a:p>
            <a:pPr marL="685800" lvl="1" indent="-228600">
              <a:buFontTx/>
              <a:buChar char="•"/>
            </a:pPr>
            <a:r>
              <a:rPr lang="en-US" sz="2400" dirty="0" smtClean="0"/>
              <a:t>Memory &amp; Naïve T cells </a:t>
            </a:r>
            <a:endParaRPr lang="en-US" sz="2400" dirty="0"/>
          </a:p>
        </p:txBody>
      </p:sp>
      <p:grpSp>
        <p:nvGrpSpPr>
          <p:cNvPr id="92163" name="Group 7"/>
          <p:cNvGrpSpPr>
            <a:grpSpLocks/>
          </p:cNvGrpSpPr>
          <p:nvPr/>
        </p:nvGrpSpPr>
        <p:grpSpPr bwMode="auto">
          <a:xfrm>
            <a:off x="0" y="609600"/>
            <a:ext cx="9144000" cy="6197600"/>
            <a:chOff x="0" y="384"/>
            <a:chExt cx="5760" cy="3904"/>
          </a:xfrm>
        </p:grpSpPr>
        <p:sp>
          <p:nvSpPr>
            <p:cNvPr id="92165" name="Line 8"/>
            <p:cNvSpPr>
              <a:spLocks noChangeShapeType="1"/>
            </p:cNvSpPr>
            <p:nvPr/>
          </p:nvSpPr>
          <p:spPr bwMode="auto">
            <a:xfrm>
              <a:off x="720" y="3936"/>
              <a:ext cx="50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6" name="Text Box 9"/>
            <p:cNvSpPr txBox="1">
              <a:spLocks noChangeArrowheads="1"/>
            </p:cNvSpPr>
            <p:nvPr/>
          </p:nvSpPr>
          <p:spPr bwMode="auto">
            <a:xfrm>
              <a:off x="3830" y="4000"/>
              <a:ext cx="19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solidFill>
                    <a:srgbClr val="FFFF99"/>
                  </a:solidFill>
                </a:rPr>
                <a:t>Laboratory for Clinical Biochemistry Research</a:t>
              </a:r>
            </a:p>
            <a:p>
              <a:pPr algn="r"/>
              <a:r>
                <a:rPr lang="en-US" sz="1200">
                  <a:solidFill>
                    <a:srgbClr val="FFFF99"/>
                  </a:solidFill>
                </a:rPr>
                <a:t>University of Vermont</a:t>
              </a:r>
            </a:p>
          </p:txBody>
        </p:sp>
        <p:sp>
          <p:nvSpPr>
            <p:cNvPr id="92167" name="Line 10"/>
            <p:cNvSpPr>
              <a:spLocks noChangeShapeType="1"/>
            </p:cNvSpPr>
            <p:nvPr/>
          </p:nvSpPr>
          <p:spPr bwMode="auto">
            <a:xfrm>
              <a:off x="0" y="384"/>
              <a:ext cx="50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4" name="Text Box 11"/>
          <p:cNvSpPr txBox="1">
            <a:spLocks noChangeArrowheads="1"/>
          </p:cNvSpPr>
          <p:nvPr/>
        </p:nvSpPr>
        <p:spPr bwMode="auto">
          <a:xfrm>
            <a:off x="230188" y="3175"/>
            <a:ext cx="7440612" cy="519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The Multi-Ethnic Study of Atherosclerosis: MESA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0"/>
            <a:ext cx="916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Distribution of white cell populations in humans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246188" y="658813"/>
          <a:ext cx="6511925" cy="4340225"/>
        </p:xfrm>
        <a:graphic>
          <a:graphicData uri="http://schemas.openxmlformats.org/presentationml/2006/ole">
            <p:oleObj spid="_x0000_s187394" name="Chart" r:id="rId3" imgW="3876675" imgH="2590800" progId="Excel.Chart.8">
              <p:embed/>
            </p:oleObj>
          </a:graphicData>
        </a:graphic>
      </p:graphicFrame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16475"/>
            <a:ext cx="91440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0" y="0"/>
            <a:ext cx="9164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</a:rPr>
              <a:t>Distribution of lymphocyte subpopulations in humans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0" y="6340475"/>
            <a:ext cx="518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Immuno Biology, The Immune System in Health and Disease,</a:t>
            </a:r>
          </a:p>
          <a:p>
            <a:r>
              <a:rPr lang="en-US"/>
              <a:t> Janeway, Travers, Walport, Capra, 4</a:t>
            </a:r>
            <a:r>
              <a:rPr lang="en-US" baseline="30000"/>
              <a:t>th</a:t>
            </a:r>
            <a:r>
              <a:rPr lang="en-US"/>
              <a:t> edition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2578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0" y="6096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143000" y="6248400"/>
            <a:ext cx="8001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5610225" y="6324600"/>
            <a:ext cx="3533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chemeClr val="tx2"/>
                </a:solidFill>
              </a:rPr>
              <a:t>Laboratory for Clinical Biochemistry Research</a:t>
            </a:r>
          </a:p>
          <a:p>
            <a:pPr algn="r"/>
            <a:r>
              <a:rPr lang="en-US">
                <a:solidFill>
                  <a:schemeClr val="tx2"/>
                </a:solidFill>
              </a:rPr>
              <a:t>University of Vermont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5943600" y="55626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charset="0"/>
              </a:rPr>
              <a:t>~75% of Lymphocytes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charset="0"/>
              </a:rPr>
              <a:t>~18% of Lymphocytes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81000" y="2362200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3300"/>
                </a:solidFill>
                <a:latin typeface="Arial" charset="0"/>
              </a:rPr>
              <a:t>~7% of </a:t>
            </a:r>
          </a:p>
          <a:p>
            <a:r>
              <a:rPr lang="en-US" sz="1800" b="1">
                <a:solidFill>
                  <a:srgbClr val="FF3300"/>
                </a:solidFill>
                <a:latin typeface="Arial" charset="0"/>
              </a:rPr>
              <a:t>Lymphocytes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876800" y="35814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" charset="0"/>
              </a:rPr>
              <a:t>55% of T Cells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3200400" y="4394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  <a:latin typeface="Arial" charset="0"/>
              </a:rPr>
              <a:t>35% of T Cells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1219200" y="3505200"/>
            <a:ext cx="1385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10% of T Cells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72200" y="8382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We express our indices: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CD4+ as % of lymphocytes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Th1 as % of CD4+ cells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Th2 as % of CD4+ cells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Memory as % of CD4+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800" dirty="0" smtClean="0"/>
              <a:t>Naïve as % of CD4+ cells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800" b="1" dirty="0" smtClean="0"/>
              <a:t>MESA </a:t>
            </a:r>
            <a:r>
              <a:rPr lang="en-US" sz="2800" b="1" dirty="0" smtClean="0"/>
              <a:t>Inflammation: Prediction of T Cell Indices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77453" y="990607"/>
          <a:ext cx="7966369" cy="5364480"/>
        </p:xfrm>
        <a:graphic>
          <a:graphicData uri="http://schemas.openxmlformats.org/drawingml/2006/table">
            <a:tbl>
              <a:tblPr/>
              <a:tblGrid>
                <a:gridCol w="2040983"/>
                <a:gridCol w="987830"/>
                <a:gridCol w="987830"/>
                <a:gridCol w="987830"/>
                <a:gridCol w="987830"/>
                <a:gridCol w="987830"/>
                <a:gridCol w="986236"/>
              </a:tblGrid>
              <a:tr h="23899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%CD4</a:t>
                      </a:r>
                      <a:endParaRPr lang="en-US" sz="160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%Th1</a:t>
                      </a:r>
                      <a:endParaRPr lang="en-US" sz="160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%Th2</a:t>
                      </a:r>
                      <a:endParaRPr lang="en-US" sz="160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Variable (increment)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Coef</a:t>
                      </a: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P value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Coef</a:t>
                      </a: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P value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Coef</a:t>
                      </a: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u="sng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</a:rPr>
                        <a:t>P value</a:t>
                      </a:r>
                      <a:endParaRPr lang="en-US" sz="1600" u="sng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Age (10 yr increase)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-0.86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Sex (male vs female)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-3.17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1.12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8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Race 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vs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European 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American)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 Asian American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-7.73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0.09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0.31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 African American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-9.01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1.08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0.33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 Hispanic American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-4.34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0.78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0.10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Season 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vs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Winter)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   Spring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0.16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1.44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 Summer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-7.39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3.03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0.53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   Fall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-0.23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0.35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0.25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CMV (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vs</a:t>
                      </a: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0.0 EU/ml)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    0.1 – 99.9 EU/ml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-4.84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4.02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   100 – 199.9 EU/ml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-4.48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7.94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    200 – 299.9 EU/ml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-7.35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9.30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&lt;0.001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IL-6 (pg/ml)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-1.19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&lt;0.01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0.50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&lt;0.05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ns</a:t>
                      </a: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Model R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0.06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</a:rPr>
                        <a:t>Median (SD)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40 (10)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16 (8)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600" b="1">
                          <a:latin typeface="Times New Roman"/>
                          <a:ea typeface="Times New Roman"/>
                        </a:rPr>
                        <a:t>0.85 (0.8)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99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89622" marR="89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C presentation in San Francisco_template">
  <a:themeElements>
    <a:clrScheme name="DPC presentation in San Francisco_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PC presentation in San Francisco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PC presentation in San Francisco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PC presentation in San Francisco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PC presentation in San Francisco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Data\Microsoft\Templates\DPC presentation in San Francisco_template.pot</Template>
  <TotalTime>8577</TotalTime>
  <Words>4042</Words>
  <Application>Microsoft Office PowerPoint</Application>
  <PresentationFormat>On-screen Show (4:3)</PresentationFormat>
  <Paragraphs>905</Paragraphs>
  <Slides>57</Slides>
  <Notes>19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DPC presentation in San Francisco_template</vt:lpstr>
      <vt:lpstr>Image Document</vt:lpstr>
      <vt:lpstr>Microsoft Office Excel Chart</vt:lpstr>
      <vt:lpstr>Acrobat Document</vt:lpstr>
      <vt:lpstr>MESA Inflammation: Update</vt:lpstr>
      <vt:lpstr>Slide 2</vt:lpstr>
      <vt:lpstr>Slide 3</vt:lpstr>
      <vt:lpstr>Slide 4</vt:lpstr>
      <vt:lpstr>Slide 5</vt:lpstr>
      <vt:lpstr>Slide 6</vt:lpstr>
      <vt:lpstr>Slide 7</vt:lpstr>
      <vt:lpstr>Slide 8</vt:lpstr>
      <vt:lpstr>MESA Inflammation: Prediction of T Cell Indices</vt:lpstr>
      <vt:lpstr>Slide 10</vt:lpstr>
      <vt:lpstr>Cohort, Variables, GWAS</vt:lpstr>
      <vt:lpstr>Acknowledgements</vt:lpstr>
      <vt:lpstr>Important Features</vt:lpstr>
      <vt:lpstr>Overall Analytical Strategy</vt:lpstr>
      <vt:lpstr>Log Percent Th1 Results</vt:lpstr>
      <vt:lpstr>Slide 16</vt:lpstr>
      <vt:lpstr>Slide 17</vt:lpstr>
      <vt:lpstr>Slide 18</vt:lpstr>
      <vt:lpstr>Top Hits for EA Log Pct Th1</vt:lpstr>
      <vt:lpstr>Top Hits for EA Log Percent Th1</vt:lpstr>
      <vt:lpstr>ZNF596 and FBXO25</vt:lpstr>
      <vt:lpstr>Slide 22</vt:lpstr>
      <vt:lpstr>META Analysis Log PCt Th1</vt:lpstr>
      <vt:lpstr>KDM3B</vt:lpstr>
      <vt:lpstr>Log Percent Th2 Results</vt:lpstr>
      <vt:lpstr>Slide 26</vt:lpstr>
      <vt:lpstr>rs2275837 Chr 1</vt:lpstr>
      <vt:lpstr>Percent CD4 Cells Results </vt:lpstr>
      <vt:lpstr>Percent CD4 Cells EA</vt:lpstr>
      <vt:lpstr>Percent CD4 Cells EA</vt:lpstr>
      <vt:lpstr>Slide 31</vt:lpstr>
      <vt:lpstr>Top Hits for EA Percent CD4 Cells</vt:lpstr>
      <vt:lpstr>Top Hit for EA Percent CD4 Cells</vt:lpstr>
      <vt:lpstr>Summary</vt:lpstr>
      <vt:lpstr>Next Steps  (where do we go from here?)</vt:lpstr>
      <vt:lpstr>Update on developing a panel as a surrogate measure of “Th-ness”</vt:lpstr>
      <vt:lpstr>Variables entered</vt:lpstr>
      <vt:lpstr>Slide 38</vt:lpstr>
      <vt:lpstr>Preliminary look at CD4+ and CD8+ Memory and Naïve T Cells</vt:lpstr>
      <vt:lpstr>Associations of CD4+ and CD8+ Memory and Naïve T Cells</vt:lpstr>
      <vt:lpstr>Slide 41</vt:lpstr>
      <vt:lpstr>Slide 42</vt:lpstr>
      <vt:lpstr>Slide 43</vt:lpstr>
      <vt:lpstr>Slide 44</vt:lpstr>
      <vt:lpstr>Two Concepts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ZNF596 and FBXO25</vt:lpstr>
      <vt:lpstr>Slide 56</vt:lpstr>
      <vt:lpstr>Slide 57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 tracy</dc:creator>
  <cp:lastModifiedBy>medlocal</cp:lastModifiedBy>
  <cp:revision>408</cp:revision>
  <dcterms:created xsi:type="dcterms:W3CDTF">2000-06-03T12:43:03Z</dcterms:created>
  <dcterms:modified xsi:type="dcterms:W3CDTF">2011-09-22T12:38:40Z</dcterms:modified>
</cp:coreProperties>
</file>