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8"/>
  </p:notesMasterIdLst>
  <p:sldIdLst>
    <p:sldId id="471" r:id="rId2"/>
    <p:sldId id="472" r:id="rId3"/>
    <p:sldId id="480" r:id="rId4"/>
    <p:sldId id="474" r:id="rId5"/>
    <p:sldId id="475" r:id="rId6"/>
    <p:sldId id="476" r:id="rId7"/>
    <p:sldId id="477" r:id="rId8"/>
    <p:sldId id="478" r:id="rId9"/>
    <p:sldId id="479" r:id="rId10"/>
    <p:sldId id="256" r:id="rId11"/>
    <p:sldId id="422" r:id="rId12"/>
    <p:sldId id="432" r:id="rId13"/>
    <p:sldId id="456" r:id="rId14"/>
    <p:sldId id="394" r:id="rId15"/>
    <p:sldId id="409" r:id="rId16"/>
    <p:sldId id="410" r:id="rId17"/>
    <p:sldId id="411" r:id="rId18"/>
    <p:sldId id="412" r:id="rId19"/>
    <p:sldId id="424" r:id="rId20"/>
    <p:sldId id="428" r:id="rId21"/>
    <p:sldId id="426" r:id="rId22"/>
    <p:sldId id="429" r:id="rId23"/>
    <p:sldId id="461" r:id="rId24"/>
    <p:sldId id="435" r:id="rId25"/>
    <p:sldId id="462" r:id="rId26"/>
    <p:sldId id="440" r:id="rId27"/>
    <p:sldId id="425" r:id="rId28"/>
    <p:sldId id="430" r:id="rId29"/>
    <p:sldId id="464" r:id="rId30"/>
    <p:sldId id="436" r:id="rId31"/>
    <p:sldId id="465" r:id="rId32"/>
    <p:sldId id="443" r:id="rId33"/>
    <p:sldId id="413" r:id="rId34"/>
    <p:sldId id="446" r:id="rId35"/>
    <p:sldId id="448" r:id="rId36"/>
    <p:sldId id="447" r:id="rId3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931" autoAdjust="0"/>
    <p:restoredTop sz="93073" autoAdjust="0"/>
  </p:normalViewPr>
  <p:slideViewPr>
    <p:cSldViewPr>
      <p:cViewPr>
        <p:scale>
          <a:sx n="81" d="100"/>
          <a:sy n="81" d="100"/>
        </p:scale>
        <p:origin x="-588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5" tIns="48327" rIns="96655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5" tIns="48327" rIns="96655" bIns="48327" rtlCol="0"/>
          <a:lstStyle>
            <a:lvl1pPr algn="r">
              <a:defRPr sz="1200"/>
            </a:lvl1pPr>
          </a:lstStyle>
          <a:p>
            <a:fld id="{F675B9B3-6043-41B9-9FBF-DB21A9616792}" type="datetimeFigureOut">
              <a:rPr lang="en-US" smtClean="0"/>
              <a:pPr/>
              <a:t>9/14/2012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5" tIns="48327" rIns="96655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55" tIns="48327" rIns="96655" bIns="4832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6655" tIns="48327" rIns="96655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3"/>
            <a:ext cx="3169920" cy="480060"/>
          </a:xfrm>
          <a:prstGeom prst="rect">
            <a:avLst/>
          </a:prstGeom>
        </p:spPr>
        <p:txBody>
          <a:bodyPr vert="horz" lIns="96655" tIns="48327" rIns="96655" bIns="48327" rtlCol="0" anchor="b"/>
          <a:lstStyle>
            <a:lvl1pPr algn="r">
              <a:defRPr sz="1200"/>
            </a:lvl1pPr>
          </a:lstStyle>
          <a:p>
            <a:fld id="{56959055-995C-48D8-A807-0E1C260E99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80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59055-995C-48D8-A807-0E1C260E99C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59055-995C-48D8-A807-0E1C260E99C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Merge with GWAS and</a:t>
            </a:r>
            <a:r>
              <a:rPr lang="en-US" baseline="0" dirty="0" smtClean="0"/>
              <a:t> any novel findings here</a:t>
            </a:r>
          </a:p>
          <a:p>
            <a:r>
              <a:rPr lang="en-US" baseline="0" dirty="0" smtClean="0"/>
              <a:t>add MAF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59055-995C-48D8-A807-0E1C260E99C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59055-995C-48D8-A807-0E1C260E99C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59055-995C-48D8-A807-0E1C260E99C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59055-995C-48D8-A807-0E1C260E99C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59055-995C-48D8-A807-0E1C260E99C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59055-995C-48D8-A807-0E1C260E99C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59055-995C-48D8-A807-0E1C260E99C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59055-995C-48D8-A807-0E1C260E99C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59055-995C-48D8-A807-0E1C260E99C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59055-995C-48D8-A807-0E1C260E99C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59055-995C-48D8-A807-0E1C260E99C4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59055-995C-48D8-A807-0E1C260E99C4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59055-995C-48D8-A807-0E1C260E99C4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59055-995C-48D8-A807-0E1C260E99C4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59055-995C-48D8-A807-0E1C260E99C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59055-995C-48D8-A807-0E1C260E99C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the 5400 we had 1494 EA and 675 AA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59055-995C-48D8-A807-0E1C260E99C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263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2073">
              <a:defRPr/>
            </a:pPr>
            <a:r>
              <a:rPr lang="en-US" dirty="0" smtClean="0"/>
              <a:t>In the 5400 we had 944 EA and 542 AA</a:t>
            </a:r>
          </a:p>
          <a:p>
            <a:endParaRPr lang="en-US" dirty="0" smtClean="0"/>
          </a:p>
          <a:p>
            <a:r>
              <a:rPr lang="en-US" dirty="0" smtClean="0"/>
              <a:t>Exclude individuals with values</a:t>
            </a:r>
            <a:r>
              <a:rPr lang="en-US" baseline="0" dirty="0" smtClean="0"/>
              <a:t> &gt;300% normal = approximately 450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59055-995C-48D8-A807-0E1C260E99C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263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2073">
              <a:defRPr/>
            </a:pPr>
            <a:r>
              <a:rPr lang="en-US" dirty="0" smtClean="0"/>
              <a:t>In the 5400 we had 918 EA and 443 AA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59055-995C-48D8-A807-0E1C260E99C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263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2073">
              <a:defRPr/>
            </a:pPr>
            <a:r>
              <a:rPr lang="en-US" dirty="0" smtClean="0"/>
              <a:t>In the 5400 we had 902 EA and 358 AA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59055-995C-48D8-A807-0E1C260E99C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263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59055-995C-48D8-A807-0E1C260E99C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8E69-65E9-47B4-AAF2-ECF006A5948F}" type="datetime1">
              <a:rPr lang="en-US" smtClean="0"/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204F-812A-4F75-BBA8-DFA244912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DBAA1-6B7D-4770-9F60-ADF913F6EF56}" type="datetime1">
              <a:rPr lang="en-US" smtClean="0"/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204F-812A-4F75-BBA8-DFA244912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8CF7-C75E-4141-BF8E-B32087033FB2}" type="datetime1">
              <a:rPr lang="en-US" smtClean="0"/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204F-812A-4F75-BBA8-DFA244912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6C14-D7B1-4F79-BAA2-D057E4D30D39}" type="datetime1">
              <a:rPr lang="en-US" smtClean="0"/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204F-812A-4F75-BBA8-DFA244912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1D99D-01E3-4C79-B463-5255238A976B}" type="datetime1">
              <a:rPr lang="en-US" smtClean="0"/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204F-812A-4F75-BBA8-DFA244912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67427-2366-46E5-B372-A43D128F7E40}" type="datetime1">
              <a:rPr lang="en-US" smtClean="0"/>
              <a:t>9/14/2012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204F-812A-4F75-BBA8-DFA244912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B48A-DF19-4E97-BB43-4137FE925B64}" type="datetime1">
              <a:rPr lang="en-US" smtClean="0"/>
              <a:t>9/14/2012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204F-812A-4F75-BBA8-DFA244912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AF2A-DB78-4D9C-9DF6-4749B94A82D9}" type="datetime1">
              <a:rPr lang="en-US" smtClean="0"/>
              <a:t>9/14/2012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204F-812A-4F75-BBA8-DFA244912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5741E-1053-4BDF-B649-EA5EBE19C33E}" type="datetime1">
              <a:rPr lang="en-US" smtClean="0"/>
              <a:t>9/14/2012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204F-812A-4F75-BBA8-DFA244912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2DB2-7F2E-4750-B50B-C790C5965E6E}" type="datetime1">
              <a:rPr lang="en-US" smtClean="0"/>
              <a:t>9/14/2012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204F-812A-4F75-BBA8-DFA2449122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36B18-0440-4D28-B4E8-610004807A4C}" type="datetime1">
              <a:rPr lang="en-US" smtClean="0"/>
              <a:t>9/14/2012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A5204F-812A-4F75-BBA8-DFA2449122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FA5204F-812A-4F75-BBA8-DFA2449122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D56880D-E0E1-44BC-B4DA-889689E1318A}" type="datetime1">
              <a:rPr lang="en-US" smtClean="0"/>
              <a:t>9/14/2012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Recently submitted to Nat Gen: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204F-812A-4F75-BBA8-DFA2449122D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1343085"/>
            <a:ext cx="7696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Rare and low frequency coding variants are associated with LDL cholesterol levels:  findings from the NHLBI </a:t>
            </a:r>
            <a:r>
              <a:rPr lang="en-US" sz="2400" b="1" dirty="0" err="1"/>
              <a:t>Exome</a:t>
            </a:r>
            <a:r>
              <a:rPr lang="en-US" sz="2400" b="1" dirty="0"/>
              <a:t> Sequencing Project</a:t>
            </a:r>
          </a:p>
          <a:p>
            <a:r>
              <a:rPr lang="en-US" dirty="0"/>
              <a:t> </a:t>
            </a:r>
          </a:p>
          <a:p>
            <a:r>
              <a:rPr lang="en-US" b="1" u="sng" dirty="0"/>
              <a:t>Author list:</a:t>
            </a:r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Leslie A. Lange*</a:t>
            </a:r>
            <a:r>
              <a:rPr lang="en-US" b="1" baseline="30000" dirty="0">
                <a:solidFill>
                  <a:srgbClr val="FF0000"/>
                </a:solidFill>
              </a:rPr>
              <a:t>1</a:t>
            </a:r>
            <a:r>
              <a:rPr lang="en-US" b="1" dirty="0">
                <a:solidFill>
                  <a:srgbClr val="FF0000"/>
                </a:solidFill>
              </a:rPr>
              <a:t>, Youna Hu*</a:t>
            </a:r>
            <a:r>
              <a:rPr lang="en-US" b="1" baseline="30000" dirty="0">
                <a:solidFill>
                  <a:srgbClr val="FF0000"/>
                </a:solidFill>
              </a:rPr>
              <a:t>2</a:t>
            </a:r>
            <a:r>
              <a:rPr lang="en-US" dirty="0"/>
              <a:t>, Chenyi Xue</a:t>
            </a:r>
            <a:r>
              <a:rPr lang="en-US" baseline="30000" dirty="0"/>
              <a:t>3</a:t>
            </a:r>
            <a:r>
              <a:rPr lang="en-US" dirty="0"/>
              <a:t>, </a:t>
            </a:r>
            <a:r>
              <a:rPr lang="en-US" dirty="0" err="1"/>
              <a:t>Zhengzheng</a:t>
            </a:r>
            <a:r>
              <a:rPr lang="en-US" dirty="0"/>
              <a:t> Tang</a:t>
            </a:r>
            <a:r>
              <a:rPr lang="en-US" baseline="30000" dirty="0"/>
              <a:t>4</a:t>
            </a:r>
            <a:r>
              <a:rPr lang="en-US" dirty="0"/>
              <a:t>, Chris Bizon</a:t>
            </a:r>
            <a:r>
              <a:rPr lang="en-US" baseline="30000" dirty="0"/>
              <a:t>5</a:t>
            </a:r>
            <a:r>
              <a:rPr lang="en-US" dirty="0"/>
              <a:t>, Ethan M. Lange</a:t>
            </a:r>
            <a:r>
              <a:rPr lang="en-US" baseline="30000" dirty="0"/>
              <a:t>1,4</a:t>
            </a:r>
            <a:r>
              <a:rPr lang="en-US" dirty="0"/>
              <a:t>, Joshua D. Smith</a:t>
            </a:r>
            <a:r>
              <a:rPr lang="en-US" baseline="30000" dirty="0"/>
              <a:t>6</a:t>
            </a:r>
            <a:r>
              <a:rPr lang="en-US" dirty="0"/>
              <a:t>, Emily H. Turner</a:t>
            </a:r>
            <a:r>
              <a:rPr lang="en-US" baseline="30000" dirty="0"/>
              <a:t>6</a:t>
            </a:r>
            <a:r>
              <a:rPr lang="en-US" dirty="0"/>
              <a:t>, Goo Jun</a:t>
            </a:r>
            <a:r>
              <a:rPr lang="en-US" baseline="30000" dirty="0"/>
              <a:t>2</a:t>
            </a:r>
            <a:r>
              <a:rPr lang="en-US" dirty="0"/>
              <a:t>, Hyun Min Kang</a:t>
            </a:r>
            <a:r>
              <a:rPr lang="en-US" baseline="30000" dirty="0"/>
              <a:t>2</a:t>
            </a:r>
            <a:r>
              <a:rPr lang="en-US" dirty="0"/>
              <a:t>, </a:t>
            </a:r>
            <a:r>
              <a:rPr lang="en-US" dirty="0" err="1"/>
              <a:t>Kuo</a:t>
            </a:r>
            <a:r>
              <a:rPr lang="en-US" dirty="0"/>
              <a:t>-ping Li</a:t>
            </a:r>
            <a:r>
              <a:rPr lang="en-US" baseline="30000" dirty="0"/>
              <a:t>4</a:t>
            </a:r>
            <a:r>
              <a:rPr lang="en-US" dirty="0"/>
              <a:t>, Gina Peloso</a:t>
            </a:r>
            <a:r>
              <a:rPr lang="en-US" baseline="30000" dirty="0"/>
              <a:t>7,8</a:t>
            </a:r>
            <a:r>
              <a:rPr lang="en-US" dirty="0"/>
              <a:t>, Jacy Crosby</a:t>
            </a:r>
            <a:r>
              <a:rPr lang="en-US" baseline="30000" dirty="0"/>
              <a:t>9</a:t>
            </a:r>
            <a:r>
              <a:rPr lang="en-US" dirty="0"/>
              <a:t>, Christina L. Wassel</a:t>
            </a:r>
            <a:r>
              <a:rPr lang="en-US" baseline="30000" dirty="0"/>
              <a:t>10</a:t>
            </a:r>
            <a:r>
              <a:rPr lang="en-US" dirty="0"/>
              <a:t>, Ron Do</a:t>
            </a:r>
            <a:r>
              <a:rPr lang="en-US" baseline="30000" dirty="0"/>
              <a:t>7,8</a:t>
            </a:r>
            <a:r>
              <a:rPr lang="en-US" dirty="0"/>
              <a:t>,  Nora Franceschini</a:t>
            </a:r>
            <a:r>
              <a:rPr lang="en-US" baseline="30000" dirty="0"/>
              <a:t>11</a:t>
            </a:r>
            <a:r>
              <a:rPr lang="en-US" dirty="0"/>
              <a:t>, Lisa W. Martin</a:t>
            </a:r>
            <a:r>
              <a:rPr lang="en-US" baseline="30000" dirty="0"/>
              <a:t>12</a:t>
            </a:r>
            <a:r>
              <a:rPr lang="en-US" dirty="0"/>
              <a:t>, Jennifer G. Robinson</a:t>
            </a:r>
            <a:r>
              <a:rPr lang="en-US" baseline="30000" dirty="0"/>
              <a:t>13</a:t>
            </a:r>
            <a:r>
              <a:rPr lang="en-US" dirty="0"/>
              <a:t>, Themistocles L. Assimes</a:t>
            </a:r>
            <a:r>
              <a:rPr lang="en-US" baseline="30000" dirty="0"/>
              <a:t>14</a:t>
            </a:r>
            <a:r>
              <a:rPr lang="en-US" dirty="0"/>
              <a:t>, David R. Crosslin</a:t>
            </a:r>
            <a:r>
              <a:rPr lang="en-US" baseline="30000" dirty="0"/>
              <a:t>15,16</a:t>
            </a:r>
            <a:r>
              <a:rPr lang="en-US" dirty="0"/>
              <a:t>, Elizabeth A. Rosenthal</a:t>
            </a:r>
            <a:r>
              <a:rPr lang="en-US" baseline="30000" dirty="0"/>
              <a:t>15</a:t>
            </a:r>
            <a:r>
              <a:rPr lang="en-US" dirty="0"/>
              <a:t>, Michael Tsai</a:t>
            </a:r>
            <a:r>
              <a:rPr lang="en-US" baseline="30000" dirty="0"/>
              <a:t>17</a:t>
            </a:r>
            <a:r>
              <a:rPr lang="en-US" dirty="0"/>
              <a:t>, Mark J. Rieder</a:t>
            </a:r>
            <a:r>
              <a:rPr lang="en-US" baseline="30000" dirty="0"/>
              <a:t>6</a:t>
            </a:r>
            <a:r>
              <a:rPr lang="en-US" dirty="0"/>
              <a:t>, Deborah N. Farlow</a:t>
            </a:r>
            <a:r>
              <a:rPr lang="en-US" baseline="30000" dirty="0"/>
              <a:t>8</a:t>
            </a:r>
            <a:r>
              <a:rPr lang="en-US" dirty="0"/>
              <a:t>, Aaron R. Folsom</a:t>
            </a:r>
            <a:r>
              <a:rPr lang="en-US" baseline="30000" dirty="0"/>
              <a:t>17</a:t>
            </a:r>
            <a:r>
              <a:rPr lang="en-US" dirty="0"/>
              <a:t>, Thomas Lumley</a:t>
            </a:r>
            <a:r>
              <a:rPr lang="en-US" baseline="30000" dirty="0"/>
              <a:t>16</a:t>
            </a:r>
            <a:r>
              <a:rPr lang="en-US" dirty="0"/>
              <a:t>, Ervin R. Fox</a:t>
            </a:r>
            <a:r>
              <a:rPr lang="en-US" baseline="30000" dirty="0"/>
              <a:t>18</a:t>
            </a:r>
            <a:r>
              <a:rPr lang="en-US" dirty="0"/>
              <a:t>, Christie M. Ballantyne</a:t>
            </a:r>
            <a:r>
              <a:rPr lang="en-US" baseline="30000" dirty="0"/>
              <a:t>19</a:t>
            </a:r>
            <a:r>
              <a:rPr lang="en-US" dirty="0"/>
              <a:t>, Stacey B. Gabriel</a:t>
            </a:r>
            <a:r>
              <a:rPr lang="en-US" baseline="30000" dirty="0"/>
              <a:t>8</a:t>
            </a:r>
            <a:r>
              <a:rPr lang="en-US" dirty="0"/>
              <a:t>, David Altshuler</a:t>
            </a:r>
            <a:r>
              <a:rPr lang="en-US" baseline="30000" dirty="0"/>
              <a:t>7,8,20,21</a:t>
            </a:r>
            <a:r>
              <a:rPr lang="en-US" dirty="0"/>
              <a:t>, Christopher J. O’Donnell</a:t>
            </a:r>
            <a:r>
              <a:rPr lang="en-US" baseline="30000" dirty="0"/>
              <a:t>22, 23</a:t>
            </a:r>
            <a:r>
              <a:rPr lang="en-US" dirty="0"/>
              <a:t>, Wendy S. Post</a:t>
            </a:r>
            <a:r>
              <a:rPr lang="en-US" baseline="30000" dirty="0"/>
              <a:t>24</a:t>
            </a:r>
            <a:r>
              <a:rPr lang="en-US" dirty="0"/>
              <a:t>, Alexander P. Reiner</a:t>
            </a:r>
            <a:r>
              <a:rPr lang="en-US" baseline="30000" dirty="0"/>
              <a:t>25</a:t>
            </a:r>
            <a:r>
              <a:rPr lang="en-US" dirty="0"/>
              <a:t>, Eric Boerwinkle</a:t>
            </a:r>
            <a:r>
              <a:rPr lang="en-US" baseline="30000" dirty="0"/>
              <a:t>9</a:t>
            </a:r>
            <a:r>
              <a:rPr lang="en-US" dirty="0"/>
              <a:t>, Bruce M. Psaty</a:t>
            </a:r>
            <a:r>
              <a:rPr lang="en-US" baseline="30000" dirty="0"/>
              <a:t>25,26,27</a:t>
            </a:r>
            <a:r>
              <a:rPr lang="en-US" dirty="0"/>
              <a:t>, Sekar Kathiresan</a:t>
            </a:r>
            <a:r>
              <a:rPr lang="en-US" baseline="30000" dirty="0"/>
              <a:t>7,8,23</a:t>
            </a:r>
            <a:r>
              <a:rPr lang="en-US" dirty="0"/>
              <a:t>, Kari E. North</a:t>
            </a:r>
            <a:r>
              <a:rPr lang="en-US" baseline="30000" dirty="0"/>
              <a:t>11</a:t>
            </a:r>
            <a:r>
              <a:rPr lang="en-US" dirty="0"/>
              <a:t>, Dan-</a:t>
            </a:r>
            <a:r>
              <a:rPr lang="en-US" dirty="0" err="1"/>
              <a:t>yu</a:t>
            </a:r>
            <a:r>
              <a:rPr lang="en-US" dirty="0"/>
              <a:t> Lin</a:t>
            </a:r>
            <a:r>
              <a:rPr lang="en-US" baseline="30000" dirty="0"/>
              <a:t>4</a:t>
            </a:r>
            <a:r>
              <a:rPr lang="en-US" dirty="0"/>
              <a:t>, Gail Jarvik</a:t>
            </a:r>
            <a:r>
              <a:rPr lang="en-US" baseline="30000" dirty="0"/>
              <a:t>15</a:t>
            </a:r>
            <a:r>
              <a:rPr lang="en-US" dirty="0"/>
              <a:t>, L. Adrienne Cupples</a:t>
            </a:r>
            <a:r>
              <a:rPr lang="en-US" baseline="30000" dirty="0"/>
              <a:t>22,28</a:t>
            </a:r>
            <a:r>
              <a:rPr lang="en-US" dirty="0"/>
              <a:t>, Charles Kooperberg</a:t>
            </a:r>
            <a:r>
              <a:rPr lang="en-US" baseline="30000" dirty="0"/>
              <a:t>29</a:t>
            </a:r>
            <a:r>
              <a:rPr lang="en-US" dirty="0"/>
              <a:t>, James G. Wilson</a:t>
            </a:r>
            <a:r>
              <a:rPr lang="en-US" baseline="30000" dirty="0"/>
              <a:t>30</a:t>
            </a:r>
            <a:r>
              <a:rPr lang="en-US" dirty="0"/>
              <a:t>, Deborah A. Nickerson#</a:t>
            </a:r>
            <a:r>
              <a:rPr lang="en-US" baseline="30000" dirty="0"/>
              <a:t>6</a:t>
            </a:r>
            <a:r>
              <a:rPr lang="en-US" dirty="0"/>
              <a:t>, Goncalo R. Abecasis</a:t>
            </a:r>
            <a:r>
              <a:rPr lang="en-US" baseline="30000" dirty="0"/>
              <a:t>2</a:t>
            </a:r>
            <a:r>
              <a:rPr lang="en-US" dirty="0"/>
              <a:t>#, Stephen S. Rich</a:t>
            </a:r>
            <a:r>
              <a:rPr lang="en-US" baseline="30000" dirty="0"/>
              <a:t>31</a:t>
            </a:r>
            <a:r>
              <a:rPr lang="en-US" dirty="0"/>
              <a:t>#, Russell P. Tracy</a:t>
            </a:r>
            <a:r>
              <a:rPr lang="en-US" baseline="30000" dirty="0"/>
              <a:t>32</a:t>
            </a:r>
            <a:r>
              <a:rPr lang="en-US" dirty="0"/>
              <a:t>#, </a:t>
            </a:r>
            <a:r>
              <a:rPr lang="en-US" b="1" dirty="0">
                <a:solidFill>
                  <a:srgbClr val="FF0000"/>
                </a:solidFill>
              </a:rPr>
              <a:t>Cristen J. Willer</a:t>
            </a:r>
            <a:r>
              <a:rPr lang="en-US" b="1" baseline="30000" dirty="0">
                <a:solidFill>
                  <a:srgbClr val="FF0000"/>
                </a:solidFill>
              </a:rPr>
              <a:t>3,33</a:t>
            </a:r>
            <a:r>
              <a:rPr lang="en-US" dirty="0"/>
              <a:t>#, on behalf of the NHLBI </a:t>
            </a:r>
            <a:r>
              <a:rPr lang="en-US" dirty="0" err="1"/>
              <a:t>Exome</a:t>
            </a:r>
            <a:r>
              <a:rPr lang="en-US" dirty="0"/>
              <a:t> Sequencing Project</a:t>
            </a:r>
            <a:r>
              <a:rPr lang="en-US" baseline="30000" dirty="0"/>
              <a:t>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59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smtClean="0"/>
              <a:t>ESP Hemostatic Factors</a:t>
            </a:r>
            <a:br>
              <a:rPr lang="en-US" sz="4800" smtClean="0"/>
            </a:br>
            <a:r>
              <a:rPr lang="en-US" sz="4800" smtClean="0"/>
              <a:t>QC and Analysis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Alanna Morrison</a:t>
            </a:r>
          </a:p>
          <a:p>
            <a:r>
              <a:rPr lang="en-US" dirty="0" smtClean="0"/>
              <a:t>August 27, 2012</a:t>
            </a:r>
            <a:endParaRPr lang="en-US" dirty="0"/>
          </a:p>
        </p:txBody>
      </p:sp>
      <p:pic>
        <p:nvPicPr>
          <p:cNvPr id="4" name="Picture 3" descr="UTSP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5" y="5334000"/>
            <a:ext cx="3724275" cy="352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ESP6800</a:t>
            </a:r>
          </a:p>
          <a:p>
            <a:pPr lvl="1"/>
            <a:r>
              <a:rPr lang="en-US" sz="1700" dirty="0" smtClean="0"/>
              <a:t>Contains 6823 samples</a:t>
            </a:r>
          </a:p>
          <a:p>
            <a:pPr lvl="1"/>
            <a:r>
              <a:rPr lang="en-US" sz="1700" dirty="0" smtClean="0"/>
              <a:t>Phenotype data from the </a:t>
            </a:r>
          </a:p>
          <a:p>
            <a:pPr marL="411480" lvl="1" indent="0">
              <a:buNone/>
            </a:pPr>
            <a:r>
              <a:rPr lang="en-US" sz="1700" dirty="0" smtClean="0"/>
              <a:t>	ESP6800_Phenotype_Update_061212_final update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3276600"/>
            <a:ext cx="47134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HeartGO</a:t>
            </a:r>
            <a:r>
              <a:rPr lang="en-US" dirty="0" smtClean="0"/>
              <a:t> (2709) + WHISP (1954) = </a:t>
            </a:r>
            <a:r>
              <a:rPr lang="en-US" b="1" dirty="0" smtClean="0"/>
              <a:t>4663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54732" y="3717709"/>
            <a:ext cx="5051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Remove 30 individuals with missing </a:t>
            </a:r>
            <a:r>
              <a:rPr lang="en-US" sz="1600" i="1" dirty="0" err="1" smtClean="0"/>
              <a:t>esp_race_selfreport</a:t>
            </a:r>
            <a:endParaRPr lang="en-US" sz="1600" i="1" dirty="0"/>
          </a:p>
        </p:txBody>
      </p:sp>
      <p:sp>
        <p:nvSpPr>
          <p:cNvPr id="11" name="Down Arrow 10"/>
          <p:cNvSpPr/>
          <p:nvPr/>
        </p:nvSpPr>
        <p:spPr>
          <a:xfrm>
            <a:off x="2590799" y="3665308"/>
            <a:ext cx="484632" cy="4572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06744" y="4113845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4633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2286004" y="5486400"/>
            <a:ext cx="547111" cy="4688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833115" y="5486400"/>
            <a:ext cx="533400" cy="457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752600" y="6107668"/>
            <a:ext cx="954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2649 EA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059462" y="6107668"/>
            <a:ext cx="984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1925 AA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204F-812A-4F75-BBA8-DFA2449122D7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646663"/>
              </p:ext>
            </p:extLst>
          </p:nvPr>
        </p:nvGraphicFramePr>
        <p:xfrm>
          <a:off x="6248400" y="609600"/>
          <a:ext cx="1905000" cy="207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609600"/>
              </a:tblGrid>
              <a:tr h="2794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ESP6800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Studies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</a:t>
                      </a:r>
                      <a:endParaRPr lang="en-US" sz="12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Broad: EOMI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743</a:t>
                      </a:r>
                      <a:endParaRPr lang="en-US" sz="12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HeartGO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2709</a:t>
                      </a:r>
                      <a:endParaRPr lang="en-US" sz="12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LungGO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986</a:t>
                      </a:r>
                      <a:endParaRPr lang="en-US" sz="12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LungGO_CF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431</a:t>
                      </a:r>
                      <a:endParaRPr lang="en-US" sz="12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WHISP</a:t>
                      </a:r>
                      <a:endParaRPr lang="en-US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1954</a:t>
                      </a:r>
                      <a:endParaRPr lang="en-US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Total</a:t>
                      </a:r>
                      <a:endParaRPr lang="en-US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6823</a:t>
                      </a:r>
                      <a:endParaRPr lang="en-US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8" name="Down Arrow 17"/>
          <p:cNvSpPr/>
          <p:nvPr/>
        </p:nvSpPr>
        <p:spPr>
          <a:xfrm>
            <a:off x="2590799" y="4626914"/>
            <a:ext cx="484632" cy="4572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506744" y="5075451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4574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254732" y="4572000"/>
            <a:ext cx="5051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Remove 59 individuals due to sample QC</a:t>
            </a:r>
          </a:p>
          <a:p>
            <a:r>
              <a:rPr lang="en-US" sz="1600" i="1" dirty="0" smtClean="0"/>
              <a:t>(66 – 7 with missing race accounted for in previous step)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00629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VCF Summary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6124207"/>
              </p:ext>
            </p:extLst>
          </p:nvPr>
        </p:nvGraphicFramePr>
        <p:xfrm>
          <a:off x="1905000" y="1828800"/>
          <a:ext cx="4572000" cy="3794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0560"/>
                <a:gridCol w="190144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Variant Statistics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Metrics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4574 </a:t>
                      </a:r>
                      <a:r>
                        <a:rPr lang="en-US" baseline="0" dirty="0" smtClean="0"/>
                        <a:t>Individuals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 Variants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1,861,464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Monomorphic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351,249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Singletons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774,265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Doubletons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180,502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Variant</a:t>
                      </a:r>
                      <a:r>
                        <a:rPr lang="en-US" baseline="0" dirty="0" smtClean="0"/>
                        <a:t> sites </a:t>
                      </a:r>
                      <a:r>
                        <a:rPr lang="en-US" baseline="0" dirty="0" err="1" smtClean="0"/>
                        <a:t>nalt</a:t>
                      </a:r>
                      <a:r>
                        <a:rPr lang="en-US" baseline="0" dirty="0" smtClean="0"/>
                        <a:t> ≥3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555,448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Ti/</a:t>
                      </a:r>
                      <a:r>
                        <a:rPr lang="en-US" dirty="0" err="1" smtClean="0"/>
                        <a:t>Tv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2.86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Ti/</a:t>
                      </a:r>
                      <a:r>
                        <a:rPr lang="en-US" dirty="0" err="1" smtClean="0"/>
                        <a:t>Tv</a:t>
                      </a:r>
                      <a:r>
                        <a:rPr lang="en-US" dirty="0" smtClean="0"/>
                        <a:t> Singletons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2.80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Average MAF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98020" y="5757446"/>
            <a:ext cx="1524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Autosomes only</a:t>
            </a:r>
          </a:p>
        </p:txBody>
      </p:sp>
      <p:sp>
        <p:nvSpPr>
          <p:cNvPr id="3" name="Right Brace 2"/>
          <p:cNvSpPr/>
          <p:nvPr/>
        </p:nvSpPr>
        <p:spPr>
          <a:xfrm>
            <a:off x="6477000" y="3429000"/>
            <a:ext cx="419100" cy="10668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81782" y="3777734"/>
            <a:ext cx="1119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1,510,215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204F-812A-4F75-BBA8-DFA2449122D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2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Variant summary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204F-812A-4F75-BBA8-DFA2449122D7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2091226"/>
              </p:ext>
            </p:extLst>
          </p:nvPr>
        </p:nvGraphicFramePr>
        <p:xfrm>
          <a:off x="914400" y="3048000"/>
          <a:ext cx="63500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000"/>
                <a:gridCol w="1270000"/>
                <a:gridCol w="1270000"/>
                <a:gridCol w="1270000"/>
                <a:gridCol w="1270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Ethnic 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# Variants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MAF&lt;0.01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 ≥ MAF ≥ 0.05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MAF&gt;0.05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EA (N=2649)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852,715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746,003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36,913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69,799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AA (N=1925)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962,734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779,029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88,490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95,215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77253" y="5334000"/>
            <a:ext cx="693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EA:  </a:t>
            </a:r>
            <a:r>
              <a:rPr lang="en-US" sz="1400" dirty="0" smtClean="0"/>
              <a:t>Of </a:t>
            </a:r>
            <a:r>
              <a:rPr lang="en-US" sz="1400" dirty="0"/>
              <a:t>the 1,861,464 variants in the VCF, 4 are missing for all individuals.</a:t>
            </a:r>
          </a:p>
          <a:p>
            <a:r>
              <a:rPr lang="en-US" sz="1400" dirty="0"/>
              <a:t>Of the remaining 1,861,460 variants,  423 variants are excluded for </a:t>
            </a:r>
            <a:r>
              <a:rPr lang="en-US" sz="1400" dirty="0" smtClean="0"/>
              <a:t>HWE &lt;1e-100 </a:t>
            </a:r>
            <a:r>
              <a:rPr lang="en-US" sz="1400" dirty="0"/>
              <a:t>and 1,008,322 are </a:t>
            </a:r>
            <a:r>
              <a:rPr lang="en-US" sz="1400" dirty="0" smtClean="0"/>
              <a:t>monomorphic in EA. </a:t>
            </a:r>
            <a:endParaRPr lang="en-US" sz="1400" dirty="0"/>
          </a:p>
          <a:p>
            <a:r>
              <a:rPr lang="en-US" sz="1400" dirty="0"/>
              <a:t>AA:  </a:t>
            </a:r>
            <a:r>
              <a:rPr lang="en-US" sz="1400" dirty="0" smtClean="0"/>
              <a:t>Of </a:t>
            </a:r>
            <a:r>
              <a:rPr lang="en-US" sz="1400" dirty="0"/>
              <a:t>the 1,861,464 variants in the VCF, 3 are missing for all </a:t>
            </a:r>
            <a:r>
              <a:rPr lang="en-US" sz="1400" dirty="0" smtClean="0"/>
              <a:t>individuals.</a:t>
            </a:r>
          </a:p>
          <a:p>
            <a:r>
              <a:rPr lang="en-US" sz="1400" dirty="0" smtClean="0"/>
              <a:t>Of </a:t>
            </a:r>
            <a:r>
              <a:rPr lang="en-US" sz="1400" dirty="0"/>
              <a:t>the remaining 1,861,461 variants, 288 variants are  excluded for HWE &lt;1e-100</a:t>
            </a:r>
            <a:r>
              <a:rPr lang="en-US" sz="1400" dirty="0" smtClean="0"/>
              <a:t> </a:t>
            </a:r>
            <a:r>
              <a:rPr lang="en-US" sz="1400" dirty="0"/>
              <a:t>and 898,439 are monomorphic in AA.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5971" y="1295400"/>
            <a:ext cx="76200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4574 individuals after sample-level QC</a:t>
            </a:r>
          </a:p>
          <a:p>
            <a:pPr lvl="1"/>
            <a:r>
              <a:rPr lang="en-US" dirty="0" smtClean="0"/>
              <a:t>1925 AA</a:t>
            </a:r>
          </a:p>
          <a:p>
            <a:pPr lvl="1"/>
            <a:r>
              <a:rPr lang="en-US" dirty="0" smtClean="0"/>
              <a:t>2649 EA</a:t>
            </a:r>
          </a:p>
          <a:p>
            <a:r>
              <a:rPr lang="en-US" sz="2000" dirty="0" smtClean="0"/>
              <a:t>Annotated by </a:t>
            </a:r>
            <a:r>
              <a:rPr lang="en-US" sz="2000" dirty="0" err="1" smtClean="0"/>
              <a:t>SeattleSeq</a:t>
            </a:r>
            <a:r>
              <a:rPr lang="en-US" sz="2000" dirty="0" smtClean="0"/>
              <a:t> (</a:t>
            </a:r>
            <a:r>
              <a:rPr lang="en-US" sz="2000" dirty="0" err="1" smtClean="0"/>
              <a:t>RefSeq</a:t>
            </a:r>
            <a:r>
              <a:rPr lang="en-US" sz="2000" dirty="0" smtClean="0"/>
              <a:t>), hg19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8038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Fibrinogen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132957"/>
              </p:ext>
            </p:extLst>
          </p:nvPr>
        </p:nvGraphicFramePr>
        <p:xfrm>
          <a:off x="609600" y="1447800"/>
          <a:ext cx="431002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2735"/>
                <a:gridCol w="685800"/>
                <a:gridCol w="838200"/>
                <a:gridCol w="838200"/>
                <a:gridCol w="609600"/>
                <a:gridCol w="70549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Max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EA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Calibri"/>
                          <a:cs typeface="Tunga" pitchFamily="2"/>
                        </a:rPr>
                        <a:t>2013</a:t>
                      </a:r>
                      <a:endParaRPr lang="en-US" sz="1600" dirty="0">
                        <a:latin typeface="+mn-lt"/>
                        <a:ea typeface="Calibri"/>
                        <a:cs typeface="Tunga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Calibri"/>
                          <a:cs typeface="Tunga" pitchFamily="2"/>
                        </a:rPr>
                        <a:t>328.9</a:t>
                      </a:r>
                      <a:endParaRPr lang="en-US" sz="1600" dirty="0">
                        <a:latin typeface="+mn-lt"/>
                        <a:ea typeface="Calibri"/>
                        <a:cs typeface="Tunga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Calibri"/>
                          <a:cs typeface="Tunga" pitchFamily="2"/>
                        </a:rPr>
                        <a:t>85.8</a:t>
                      </a:r>
                      <a:endParaRPr lang="en-US" sz="1600" dirty="0">
                        <a:latin typeface="+mn-lt"/>
                        <a:ea typeface="Calibri"/>
                        <a:cs typeface="Tunga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Calibri"/>
                          <a:cs typeface="Tunga" pitchFamily="2"/>
                        </a:rPr>
                        <a:t>110</a:t>
                      </a:r>
                      <a:endParaRPr lang="en-US" sz="1600" dirty="0">
                        <a:latin typeface="+mn-lt"/>
                        <a:ea typeface="Calibri"/>
                        <a:cs typeface="Tunga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Calibri"/>
                          <a:cs typeface="Tunga" pitchFamily="2"/>
                        </a:rPr>
                        <a:t>1194</a:t>
                      </a:r>
                      <a:endParaRPr lang="en-US" sz="1600" dirty="0">
                        <a:latin typeface="+mn-lt"/>
                        <a:ea typeface="Calibri"/>
                        <a:cs typeface="Tunga" pitchFamily="2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AA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Calibri"/>
                          <a:cs typeface="Tunga" pitchFamily="2"/>
                        </a:rPr>
                        <a:t>872</a:t>
                      </a:r>
                      <a:endParaRPr lang="en-US" sz="1600" dirty="0">
                        <a:latin typeface="+mn-lt"/>
                        <a:ea typeface="Calibri"/>
                        <a:cs typeface="Tunga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Calibri"/>
                          <a:cs typeface="Tunga" pitchFamily="2"/>
                        </a:rPr>
                        <a:t>338.8</a:t>
                      </a:r>
                      <a:endParaRPr lang="en-US" sz="1600" dirty="0">
                        <a:latin typeface="+mn-lt"/>
                        <a:ea typeface="Calibri"/>
                        <a:cs typeface="Tunga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Calibri"/>
                          <a:cs typeface="Tunga" pitchFamily="2"/>
                        </a:rPr>
                        <a:t>84.7</a:t>
                      </a:r>
                      <a:endParaRPr lang="en-US" sz="1600" dirty="0">
                        <a:latin typeface="+mn-lt"/>
                        <a:ea typeface="Calibri"/>
                        <a:cs typeface="Tunga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Calibri"/>
                          <a:cs typeface="Tunga" pitchFamily="2"/>
                        </a:rPr>
                        <a:t>132</a:t>
                      </a:r>
                      <a:endParaRPr lang="en-US" sz="1600" dirty="0">
                        <a:latin typeface="+mn-lt"/>
                        <a:ea typeface="Calibri"/>
                        <a:cs typeface="Tunga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Calibri"/>
                          <a:cs typeface="Tunga" pitchFamily="2"/>
                        </a:rPr>
                        <a:t>706</a:t>
                      </a:r>
                      <a:endParaRPr lang="en-US" sz="1600" dirty="0">
                        <a:latin typeface="+mn-lt"/>
                        <a:ea typeface="Calibri"/>
                        <a:cs typeface="Tunga" pitchFamily="2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724400" y="5791200"/>
            <a:ext cx="2975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320    30     61            150   311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5786438"/>
            <a:ext cx="2914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513   54   144   436  247   619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204F-812A-4F75-BBA8-DFA2449122D7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0"/>
            <a:ext cx="3789492" cy="273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048001"/>
            <a:ext cx="3810000" cy="2753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638800" y="1632466"/>
            <a:ext cx="2141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 outliers removed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73377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 VII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40673" y="1817132"/>
            <a:ext cx="30548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Outliers with &gt;450 (N=26)</a:t>
            </a:r>
          </a:p>
          <a:p>
            <a:r>
              <a:rPr lang="en-US" dirty="0" smtClean="0"/>
              <a:t>WHI</a:t>
            </a:r>
            <a:r>
              <a:rPr lang="en-US" dirty="0"/>
              <a:t>	</a:t>
            </a:r>
            <a:r>
              <a:rPr lang="en-US" dirty="0" smtClean="0"/>
              <a:t>4 AA	1237-1977</a:t>
            </a:r>
          </a:p>
          <a:p>
            <a:r>
              <a:rPr lang="en-US" dirty="0" smtClean="0"/>
              <a:t>WHI	22 EA	497-3007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67307" y="5955268"/>
            <a:ext cx="2783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317    30       63                241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3414" y="5955268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505    53      141    248    275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1447800"/>
            <a:ext cx="2556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Outliers Removed (&gt;450)</a:t>
            </a:r>
            <a:endParaRPr lang="en-US" b="1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089992"/>
              </p:ext>
            </p:extLst>
          </p:nvPr>
        </p:nvGraphicFramePr>
        <p:xfrm>
          <a:off x="609600" y="1859280"/>
          <a:ext cx="431002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2735"/>
                <a:gridCol w="685800"/>
                <a:gridCol w="838200"/>
                <a:gridCol w="838200"/>
                <a:gridCol w="609600"/>
                <a:gridCol w="70549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Max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EA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1222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120.7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38.8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12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427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AA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651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119.7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32.9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22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291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204F-812A-4F75-BBA8-DFA2449122D7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12069"/>
            <a:ext cx="3757331" cy="274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12069"/>
            <a:ext cx="3776229" cy="274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374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 VIII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91622" y="5955268"/>
            <a:ext cx="2699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320    36       18     150     79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3414" y="5955268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513    53      142    247    341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20625"/>
              </p:ext>
            </p:extLst>
          </p:nvPr>
        </p:nvGraphicFramePr>
        <p:xfrm>
          <a:off x="2212465" y="1752600"/>
          <a:ext cx="431002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2735"/>
                <a:gridCol w="685800"/>
                <a:gridCol w="838200"/>
                <a:gridCol w="838200"/>
                <a:gridCol w="609600"/>
                <a:gridCol w="70549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Max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EA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1296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128.3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50.1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14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476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AA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603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159.2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68.4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10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500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204F-812A-4F75-BBA8-DFA2449122D7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88017"/>
            <a:ext cx="3843969" cy="276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971" y="3188018"/>
            <a:ext cx="3802229" cy="276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3850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vWF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86008" y="5822244"/>
            <a:ext cx="2763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513    54     248      41     329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688159"/>
              </p:ext>
            </p:extLst>
          </p:nvPr>
        </p:nvGraphicFramePr>
        <p:xfrm>
          <a:off x="2166974" y="1524000"/>
          <a:ext cx="431002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2735"/>
                <a:gridCol w="685800"/>
                <a:gridCol w="838200"/>
                <a:gridCol w="838200"/>
                <a:gridCol w="609600"/>
                <a:gridCol w="70549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Max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1185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117.2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49.8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26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420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441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137.1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65.6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32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764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204F-812A-4F75-BBA8-DFA2449122D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792407" y="5833152"/>
            <a:ext cx="2719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320     29                17       75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07" y="2971800"/>
            <a:ext cx="3930405" cy="2850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207" y="2971800"/>
            <a:ext cx="3894393" cy="28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2947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Association analyses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I. Common variant linear regression</a:t>
            </a:r>
          </a:p>
          <a:p>
            <a:pPr lvl="1"/>
            <a:r>
              <a:rPr lang="en-US" dirty="0" smtClean="0"/>
              <a:t>Combines </a:t>
            </a:r>
            <a:r>
              <a:rPr lang="en-US" dirty="0" err="1" smtClean="0"/>
              <a:t>HeartGO</a:t>
            </a:r>
            <a:r>
              <a:rPr lang="en-US" dirty="0" smtClean="0"/>
              <a:t> and WHISP </a:t>
            </a:r>
          </a:p>
          <a:p>
            <a:pPr lvl="1"/>
            <a:r>
              <a:rPr lang="en-US" dirty="0" smtClean="0"/>
              <a:t>Stratify by EA and AA</a:t>
            </a:r>
          </a:p>
          <a:p>
            <a:pPr lvl="1"/>
            <a:r>
              <a:rPr lang="en-US" dirty="0" smtClean="0"/>
              <a:t>MAF &gt; 5%</a:t>
            </a:r>
          </a:p>
          <a:p>
            <a:pPr lvl="1"/>
            <a:r>
              <a:rPr lang="en-US" dirty="0" smtClean="0"/>
              <a:t>Covariates: age at measurement, gender, rsPC1, rsPC2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II. Common variant meta-analysis with CHARGE-S EAs</a:t>
            </a:r>
          </a:p>
          <a:p>
            <a:pPr lvl="1"/>
            <a:r>
              <a:rPr lang="en-US" dirty="0"/>
              <a:t>using inverse-variance weighted meta </a:t>
            </a:r>
            <a:r>
              <a:rPr lang="en-US" dirty="0" smtClean="0"/>
              <a:t>analysis</a:t>
            </a:r>
          </a:p>
          <a:p>
            <a:pPr lvl="1"/>
            <a:r>
              <a:rPr lang="en-US" dirty="0" smtClean="0"/>
              <a:t>CHARGE-S: 2245 EAs (991 ARIC, 633 CHS, 621 FHS)</a:t>
            </a:r>
          </a:p>
          <a:p>
            <a:pPr lvl="2"/>
            <a:r>
              <a:rPr lang="en-US" dirty="0" smtClean="0"/>
              <a:t>Only SNVs common in both studies</a:t>
            </a:r>
          </a:p>
          <a:p>
            <a:pPr lvl="2"/>
            <a:r>
              <a:rPr lang="en-US" dirty="0" smtClean="0"/>
              <a:t>Common annotation (ANNOVAR)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204F-812A-4F75-BBA8-DFA2449122D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49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Fibrinogen QQ-Plots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204F-812A-4F75-BBA8-DFA2449122D7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3968126" cy="3614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81638" y="1628141"/>
            <a:ext cx="462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EA</a:t>
            </a:r>
            <a:endParaRPr lang="en-US" sz="20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05028"/>
            <a:ext cx="3948113" cy="356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10231" y="1628141"/>
            <a:ext cx="495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AA</a:t>
            </a:r>
            <a:endParaRPr lang="en-US" sz="2000" b="1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6019800"/>
            <a:ext cx="7620000" cy="533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EA: 0.05 / 69,782 SNVs = 7.2e-07</a:t>
            </a:r>
          </a:p>
          <a:p>
            <a:r>
              <a:rPr lang="en-US" dirty="0" smtClean="0"/>
              <a:t>AA: 0.05 / 95,420 SNVs = 5.2e-07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0849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204F-812A-4F75-BBA8-DFA2449122D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04800" y="228600"/>
            <a:ext cx="80772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Purpose</a:t>
            </a:r>
            <a:r>
              <a:rPr lang="en-US" dirty="0" smtClean="0"/>
              <a:t>: To </a:t>
            </a:r>
            <a:r>
              <a:rPr lang="en-US" dirty="0"/>
              <a:t>determine whether rare and/or low frequency coding variants are associated with LDL-C levels, we performed </a:t>
            </a:r>
            <a:r>
              <a:rPr lang="en-US" dirty="0" err="1"/>
              <a:t>exome</a:t>
            </a:r>
            <a:r>
              <a:rPr lang="en-US" dirty="0"/>
              <a:t> sequencing and analysis of 412 individuals ascertained from population-based cohorts with extreme LDL-C (&lt; 2</a:t>
            </a:r>
            <a:r>
              <a:rPr lang="en-US" baseline="30000" dirty="0"/>
              <a:t>nd</a:t>
            </a:r>
            <a:r>
              <a:rPr lang="en-US" dirty="0"/>
              <a:t> percentile and &gt; 98</a:t>
            </a:r>
            <a:r>
              <a:rPr lang="en-US" baseline="30000" dirty="0"/>
              <a:t>th</a:t>
            </a:r>
            <a:r>
              <a:rPr lang="en-US" dirty="0"/>
              <a:t> percentile) and 1593 individuals ascertained for other phenotypes.  </a:t>
            </a:r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Results</a:t>
            </a:r>
            <a:r>
              <a:rPr lang="en-US" dirty="0" smtClean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Analysis </a:t>
            </a:r>
            <a:r>
              <a:rPr lang="en-US" dirty="0"/>
              <a:t>of the LDL extreme groups </a:t>
            </a:r>
            <a:r>
              <a:rPr lang="en-US" dirty="0" smtClean="0"/>
              <a:t>(n=412) did </a:t>
            </a:r>
            <a:r>
              <a:rPr lang="en-US" dirty="0"/>
              <a:t>not identify </a:t>
            </a:r>
            <a:r>
              <a:rPr lang="en-US" dirty="0" err="1"/>
              <a:t>exome</a:t>
            </a:r>
            <a:r>
              <a:rPr lang="en-US" dirty="0"/>
              <a:t>-wide significant associations (p &lt; 1x10</a:t>
            </a:r>
            <a:r>
              <a:rPr lang="en-US" baseline="30000" dirty="0"/>
              <a:t>-6</a:t>
            </a:r>
            <a:r>
              <a:rPr lang="en-US" dirty="0"/>
              <a:t>). 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However</a:t>
            </a:r>
            <a:r>
              <a:rPr lang="en-US" dirty="0"/>
              <a:t>, in the total </a:t>
            </a:r>
            <a:r>
              <a:rPr lang="en-US" dirty="0" smtClean="0"/>
              <a:t>sample (n=2005), </a:t>
            </a:r>
            <a:r>
              <a:rPr lang="en-US" dirty="0"/>
              <a:t>we observed </a:t>
            </a:r>
            <a:r>
              <a:rPr lang="en-US" dirty="0" err="1"/>
              <a:t>exome</a:t>
            </a:r>
            <a:r>
              <a:rPr lang="en-US" dirty="0"/>
              <a:t>-wide significant evidence for association between LDL-C and: </a:t>
            </a: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b="1" dirty="0" smtClean="0"/>
              <a:t>rare</a:t>
            </a:r>
            <a:r>
              <a:rPr lang="en-US" dirty="0" smtClean="0"/>
              <a:t> </a:t>
            </a:r>
            <a:r>
              <a:rPr lang="en-US" dirty="0" err="1"/>
              <a:t>nonsynonymous</a:t>
            </a:r>
            <a:r>
              <a:rPr lang="en-US" dirty="0"/>
              <a:t> and splice variants in </a:t>
            </a:r>
            <a:r>
              <a:rPr lang="en-US" i="1" dirty="0"/>
              <a:t>LDLR</a:t>
            </a:r>
            <a:r>
              <a:rPr lang="en-US" dirty="0"/>
              <a:t> (</a:t>
            </a:r>
            <a:r>
              <a:rPr lang="en-US" dirty="0" smtClean="0"/>
              <a:t>p=3x10</a:t>
            </a:r>
            <a:r>
              <a:rPr lang="en-US" baseline="30000" dirty="0" smtClean="0"/>
              <a:t>-9</a:t>
            </a:r>
            <a:r>
              <a:rPr lang="en-US" dirty="0" smtClean="0"/>
              <a:t>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b="1" dirty="0" smtClean="0"/>
              <a:t>low </a:t>
            </a:r>
            <a:r>
              <a:rPr lang="en-US" b="1" dirty="0"/>
              <a:t>frequency </a:t>
            </a:r>
            <a:r>
              <a:rPr lang="en-US" dirty="0" err="1"/>
              <a:t>nonsynonymous</a:t>
            </a:r>
            <a:r>
              <a:rPr lang="en-US" dirty="0"/>
              <a:t> variants in </a:t>
            </a:r>
            <a:r>
              <a:rPr lang="en-US" i="1" dirty="0"/>
              <a:t>PCSK9 </a:t>
            </a:r>
            <a:r>
              <a:rPr lang="en-US" dirty="0"/>
              <a:t>(p = </a:t>
            </a:r>
            <a:r>
              <a:rPr lang="en-US" dirty="0" smtClean="0"/>
              <a:t>2x10</a:t>
            </a:r>
            <a:r>
              <a:rPr lang="en-US" baseline="30000" dirty="0" smtClean="0"/>
              <a:t>-8</a:t>
            </a:r>
            <a:r>
              <a:rPr lang="en-US" dirty="0" smtClean="0"/>
              <a:t>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singleton </a:t>
            </a:r>
            <a:r>
              <a:rPr lang="en-US" b="1" dirty="0"/>
              <a:t>loss-of-function variants </a:t>
            </a:r>
            <a:r>
              <a:rPr lang="en-US" dirty="0"/>
              <a:t>in </a:t>
            </a:r>
            <a:r>
              <a:rPr lang="en-US" i="1" dirty="0"/>
              <a:t>APOB</a:t>
            </a:r>
            <a:r>
              <a:rPr lang="en-US" dirty="0"/>
              <a:t> (p=8x10</a:t>
            </a:r>
            <a:r>
              <a:rPr lang="en-US" baseline="30000" dirty="0"/>
              <a:t>-8</a:t>
            </a:r>
            <a:r>
              <a:rPr lang="en-US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Of </a:t>
            </a:r>
            <a:r>
              <a:rPr lang="en-US" dirty="0"/>
              <a:t>six additional genes known to cause </a:t>
            </a:r>
            <a:r>
              <a:rPr lang="en-US" dirty="0" err="1"/>
              <a:t>Mendelian</a:t>
            </a:r>
            <a:r>
              <a:rPr lang="en-US" dirty="0"/>
              <a:t> LDL-C disorders, two genes (</a:t>
            </a:r>
            <a:r>
              <a:rPr lang="en-US" i="1" dirty="0"/>
              <a:t>NPC1L1</a:t>
            </a:r>
            <a:r>
              <a:rPr lang="en-US" dirty="0"/>
              <a:t> and </a:t>
            </a:r>
            <a:r>
              <a:rPr lang="en-US" i="1" dirty="0"/>
              <a:t>ABCG5</a:t>
            </a:r>
            <a:r>
              <a:rPr lang="en-US" dirty="0"/>
              <a:t>)</a:t>
            </a:r>
            <a:r>
              <a:rPr lang="en-US" i="1" dirty="0"/>
              <a:t> </a:t>
            </a:r>
            <a:r>
              <a:rPr lang="en-US" dirty="0"/>
              <a:t>had suggestive evidence for association (p &lt; 4x10</a:t>
            </a:r>
            <a:r>
              <a:rPr lang="en-US" baseline="30000" dirty="0"/>
              <a:t>-4</a:t>
            </a:r>
            <a:r>
              <a:rPr lang="en-US" dirty="0"/>
              <a:t>) with </a:t>
            </a:r>
            <a:r>
              <a:rPr lang="en-US" dirty="0" smtClean="0"/>
              <a:t>LDL-C </a:t>
            </a:r>
          </a:p>
          <a:p>
            <a:endParaRPr lang="en-US" b="1" dirty="0" smtClean="0"/>
          </a:p>
          <a:p>
            <a:r>
              <a:rPr lang="en-US" b="1" dirty="0" smtClean="0"/>
              <a:t>Conclusion</a:t>
            </a:r>
            <a:r>
              <a:rPr lang="en-US" dirty="0" smtClean="0"/>
              <a:t>: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Our </a:t>
            </a:r>
            <a:r>
              <a:rPr lang="en-US" dirty="0"/>
              <a:t>results indicate that </a:t>
            </a:r>
            <a:r>
              <a:rPr lang="en-US" u="sng" dirty="0"/>
              <a:t>no single association test </a:t>
            </a:r>
            <a:r>
              <a:rPr lang="en-US" dirty="0"/>
              <a:t>is ideal for detecting all relevant genes, as the genetic architecture underlying association at each gene differed, based on variant frequency and effect on protein function.  </a:t>
            </a:r>
          </a:p>
        </p:txBody>
      </p:sp>
    </p:spTree>
    <p:extLst>
      <p:ext uri="{BB962C8B-B14F-4D97-AF65-F5344CB8AC3E}">
        <p14:creationId xmlns:p14="http://schemas.microsoft.com/office/powerpoint/2010/main" val="351970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Fibrinogen Top Hits: 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204F-812A-4F75-BBA8-DFA2449122D7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6019800"/>
            <a:ext cx="7620000" cy="533400"/>
          </a:xfrm>
        </p:spPr>
        <p:txBody>
          <a:bodyPr>
            <a:normAutofit/>
          </a:bodyPr>
          <a:lstStyle/>
          <a:p>
            <a:r>
              <a:rPr lang="en-US" dirty="0" smtClean="0"/>
              <a:t>EA: 0.05 / 69,782 SNVs = 7.2e-07</a:t>
            </a:r>
          </a:p>
          <a:p>
            <a:pPr lvl="1"/>
            <a:endParaRPr lang="en-US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954213"/>
              </p:ext>
            </p:extLst>
          </p:nvPr>
        </p:nvGraphicFramePr>
        <p:xfrm>
          <a:off x="381000" y="1371600"/>
          <a:ext cx="76962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838200"/>
                <a:gridCol w="1295400"/>
                <a:gridCol w="1066800"/>
                <a:gridCol w="1219200"/>
                <a:gridCol w="1066800"/>
                <a:gridCol w="1143000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000" dirty="0" err="1" smtClean="0">
                          <a:latin typeface="+mn-lt"/>
                        </a:rPr>
                        <a:t>Chr:Pos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+mn-lt"/>
                        </a:rPr>
                        <a:t>P-value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+mn-lt"/>
                        </a:rPr>
                        <a:t>GVS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smtClean="0">
                          <a:latin typeface="+mn-lt"/>
                        </a:rPr>
                        <a:t>rs#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+mn-lt"/>
                        </a:rPr>
                        <a:t>Amino acid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err="1" smtClean="0">
                          <a:latin typeface="+mn-lt"/>
                        </a:rPr>
                        <a:t>PolyPhen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+mn-lt"/>
                        </a:rPr>
                        <a:t>Gene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chr12_123342633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1.84E-06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intron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unknown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FAM101A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chr3_122277160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6.19E-06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intron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9289198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unknown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PARP9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chr3_122277172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6.19E-06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intron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9289199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unknown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PARP9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chr19_15276919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9.80E-06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intron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2074619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unknown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NOTCH3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chr19_15276923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9.80E-06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intron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10416777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unknown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NOTCH3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chr19_15278057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9.80E-06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intron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1548555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unknown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NOTCH3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chr19_9002519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1.03E-05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missense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150783178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HIS,ASP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unknown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MUC16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chr19_15273381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1.07E-05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intron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4809030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unknown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NOTCH3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chr19_15276143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1.13E-05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intron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2074618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unknown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NOTCH3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chr19_15273248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1.76E-05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intron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4809029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unknown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NOTCH3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566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 VII QQ-Plots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6019800"/>
            <a:ext cx="7620000" cy="533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EA: 0.05 / 69,746 SNVs = 7.2e-07</a:t>
            </a:r>
          </a:p>
          <a:p>
            <a:r>
              <a:rPr lang="en-US" dirty="0" smtClean="0"/>
              <a:t>AA: 0.05 / 95,220 SNVs = 5.25e-07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204F-812A-4F75-BBA8-DFA2449122D7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54684" y="1628141"/>
            <a:ext cx="462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EA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168534" y="1628141"/>
            <a:ext cx="495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AA</a:t>
            </a:r>
            <a:endParaRPr lang="en-US" sz="20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16" y="2005027"/>
            <a:ext cx="3926187" cy="356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588" y="2005027"/>
            <a:ext cx="3887541" cy="356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225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 VII Top Hits: 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204F-812A-4F75-BBA8-DFA2449122D7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6019800"/>
            <a:ext cx="7620000" cy="533400"/>
          </a:xfrm>
        </p:spPr>
        <p:txBody>
          <a:bodyPr>
            <a:normAutofit/>
          </a:bodyPr>
          <a:lstStyle/>
          <a:p>
            <a:r>
              <a:rPr lang="en-US" dirty="0" smtClean="0"/>
              <a:t>EA: 0.05 / 69,746 SNVs = 7.2e-07</a:t>
            </a:r>
          </a:p>
          <a:p>
            <a:pPr lvl="1"/>
            <a:endParaRPr lang="en-US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648917"/>
              </p:ext>
            </p:extLst>
          </p:nvPr>
        </p:nvGraphicFramePr>
        <p:xfrm>
          <a:off x="381000" y="1371600"/>
          <a:ext cx="76962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838200"/>
                <a:gridCol w="1295400"/>
                <a:gridCol w="1066800"/>
                <a:gridCol w="1219200"/>
                <a:gridCol w="1066800"/>
                <a:gridCol w="1143000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000" dirty="0" err="1" smtClean="0">
                          <a:latin typeface="+mn-lt"/>
                        </a:rPr>
                        <a:t>Chr:Pos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+mn-lt"/>
                        </a:rPr>
                        <a:t>P-value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+mn-lt"/>
                        </a:rPr>
                        <a:t>GVS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smtClean="0">
                          <a:latin typeface="+mn-lt"/>
                        </a:rPr>
                        <a:t>rs#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+mn-lt"/>
                        </a:rPr>
                        <a:t>Amino acid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err="1" smtClean="0">
                          <a:latin typeface="+mn-lt"/>
                        </a:rPr>
                        <a:t>PolyPhen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+mn-lt"/>
                        </a:rPr>
                        <a:t>Gene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chr13_113770068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1.85E-18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coding-synonymous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unknown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F7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chr13_113760228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3.16E-17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intron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unknown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F7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chr13_113773159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1.36E-16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missense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ARG,GLN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benign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F7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chr13_113772707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3.94E-16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intron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unknown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F7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chr3_189547697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1.11E-05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intron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73199745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unknown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TP63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chr8_145066004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1.41E-05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intron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67714660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unknown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GRINA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chr4_57883175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1.43E-05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intron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1718866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unknown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POLR2B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chr8_145059425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1.82E-05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missense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11136344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ILE,VAL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benign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PARP10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chr2_99232873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0.0000184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intron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6711099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unknown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UNC50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chr15_31267123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0.0000335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intron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77719498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unknown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MTMR10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557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Plot </a:t>
            </a:r>
            <a:r>
              <a:rPr lang="en-US" i="1" dirty="0" smtClean="0"/>
              <a:t>F7</a:t>
            </a:r>
            <a:r>
              <a:rPr lang="en-US" dirty="0" smtClean="0"/>
              <a:t> in EAs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204F-812A-4F75-BBA8-DFA2449122D7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69515"/>
            <a:ext cx="7377112" cy="5183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53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 VII Top Hits: AA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204F-812A-4F75-BBA8-DFA2449122D7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6172200"/>
            <a:ext cx="7620000" cy="457200"/>
          </a:xfrm>
        </p:spPr>
        <p:txBody>
          <a:bodyPr>
            <a:noAutofit/>
          </a:bodyPr>
          <a:lstStyle/>
          <a:p>
            <a:r>
              <a:rPr lang="en-US" dirty="0" smtClean="0"/>
              <a:t>AA: 0.05 / 95,220 SNVs = 5.25e-07</a:t>
            </a:r>
          </a:p>
          <a:p>
            <a:pPr lvl="1"/>
            <a:endParaRPr lang="en-US" sz="2200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010277"/>
              </p:ext>
            </p:extLst>
          </p:nvPr>
        </p:nvGraphicFramePr>
        <p:xfrm>
          <a:off x="381000" y="1483360"/>
          <a:ext cx="7696200" cy="4079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66800"/>
                <a:gridCol w="838200"/>
                <a:gridCol w="1295400"/>
                <a:gridCol w="1066800"/>
                <a:gridCol w="1219200"/>
                <a:gridCol w="1066800"/>
                <a:gridCol w="1143000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000" dirty="0" err="1" smtClean="0"/>
                        <a:t>Chr:Pos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P-value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GVS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smtClean="0"/>
                        <a:t>rs#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Amino acid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err="1" smtClean="0"/>
                        <a:t>PolyPhen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Gene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chr13_113773159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1.88E-10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missense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ARG,GLN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benign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F7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chr13_113772707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5.07E-10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intron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unknown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F7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chr7_6449496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2.91E-08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missense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2303361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GLN,ARG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benign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DAGLB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chr13_113760228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3.42E-08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intron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unknown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F7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chr13_113770068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6.68E-08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coding-synonymous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unknown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F7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chr2_179577870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1.28E-07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coding-synonymous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61232800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unknown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TTN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chr7_6456347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5.97E-07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coding-synonymous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1055428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unknown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DAGLB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chr11_64535357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1.18E-06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intron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575375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unknown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SF1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chr7_6426954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2.96E-06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intron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3729790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unknown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RAC1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chr2_179586779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3.64E-06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intron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16866469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unknown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TTN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484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Plot </a:t>
            </a:r>
            <a:r>
              <a:rPr lang="en-US" i="1" dirty="0" smtClean="0"/>
              <a:t>F7</a:t>
            </a:r>
            <a:r>
              <a:rPr lang="en-US" dirty="0" smtClean="0"/>
              <a:t> in AAs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204F-812A-4F75-BBA8-DFA2449122D7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087240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619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F7 variants in EA and AA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204F-812A-4F75-BBA8-DFA2449122D7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919145"/>
              </p:ext>
            </p:extLst>
          </p:nvPr>
        </p:nvGraphicFramePr>
        <p:xfrm>
          <a:off x="381000" y="1371600"/>
          <a:ext cx="7696200" cy="1854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43000"/>
                <a:gridCol w="838200"/>
                <a:gridCol w="758125"/>
                <a:gridCol w="1108775"/>
                <a:gridCol w="913108"/>
                <a:gridCol w="1043553"/>
                <a:gridCol w="913108"/>
                <a:gridCol w="978331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000" dirty="0" err="1" smtClean="0"/>
                        <a:t>Chr:Pos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P-value EA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P-value AA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GVS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smtClean="0"/>
                        <a:t>rs#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Amino acid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err="1" smtClean="0"/>
                        <a:t>PolyPhen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Gene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chr13_113770068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1.85E-18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 smtClean="0">
                          <a:effectLst/>
                        </a:rPr>
                        <a:t>6.68E-08</a:t>
                      </a: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coding-synonymous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6042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none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unknown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F7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chr13_113760228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3.16E-17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 smtClean="0">
                          <a:effectLst/>
                        </a:rPr>
                        <a:t>3.42E-08</a:t>
                      </a: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intron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6039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none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unknown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F7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chr13_113773159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1.36E-16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1.88E-10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missense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6046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ARG,GLN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benign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F7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chr13_113772707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3.94E-16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 smtClean="0">
                          <a:effectLst/>
                        </a:rPr>
                        <a:t>5.07E-10</a:t>
                      </a: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intron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6041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none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unknown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F7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323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 VIII QQ-Plots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6019800"/>
            <a:ext cx="7620000" cy="533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EA: 0.05 / 69,832 SNVs = 7.2e-07</a:t>
            </a:r>
          </a:p>
          <a:p>
            <a:r>
              <a:rPr lang="en-US" dirty="0" smtClean="0"/>
              <a:t>AA: 0.05 / 95,746 SNVs = 5.2e-07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204F-812A-4F75-BBA8-DFA2449122D7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81638" y="1628141"/>
            <a:ext cx="462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EA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010231" y="1628141"/>
            <a:ext cx="495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AA</a:t>
            </a:r>
            <a:endParaRPr lang="en-US" sz="2000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63" y="2036718"/>
            <a:ext cx="3962400" cy="3566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469" y="2087952"/>
            <a:ext cx="3839172" cy="346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713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 VIII Top Hits: 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204F-812A-4F75-BBA8-DFA2449122D7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6019800"/>
            <a:ext cx="7620000" cy="533400"/>
          </a:xfrm>
        </p:spPr>
        <p:txBody>
          <a:bodyPr>
            <a:normAutofit/>
          </a:bodyPr>
          <a:lstStyle/>
          <a:p>
            <a:r>
              <a:rPr lang="en-US" dirty="0" smtClean="0"/>
              <a:t>EA: 0.05 / 69,832 SNVs = 7.2e-07</a:t>
            </a:r>
          </a:p>
          <a:p>
            <a:pPr lvl="1"/>
            <a:endParaRPr lang="en-US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787876"/>
              </p:ext>
            </p:extLst>
          </p:nvPr>
        </p:nvGraphicFramePr>
        <p:xfrm>
          <a:off x="381000" y="1371600"/>
          <a:ext cx="76962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838200"/>
                <a:gridCol w="1295400"/>
                <a:gridCol w="1066800"/>
                <a:gridCol w="1219200"/>
                <a:gridCol w="1066800"/>
                <a:gridCol w="1143000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000" dirty="0" err="1" smtClean="0">
                          <a:latin typeface="+mn-lt"/>
                        </a:rPr>
                        <a:t>Chr:Pos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+mn-lt"/>
                        </a:rPr>
                        <a:t>P-value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+mn-lt"/>
                        </a:rPr>
                        <a:t>GVS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smtClean="0">
                          <a:latin typeface="+mn-lt"/>
                        </a:rPr>
                        <a:t>rs#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+mn-lt"/>
                        </a:rPr>
                        <a:t>Amino acid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err="1" smtClean="0">
                          <a:latin typeface="+mn-lt"/>
                        </a:rPr>
                        <a:t>PolyPhen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+mn-lt"/>
                        </a:rPr>
                        <a:t>Gene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chr9_136081319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3.04E-10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missense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11244035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VAL,ILE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benign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OBP2B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chr9_136270538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7.48E-08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missense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41302673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LEU,ARG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possibly-damaging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C9orf96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chr9_136328657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1.03E-07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coding-synonymous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3124765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unknown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C9orf7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chr9_136330428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4.96E-07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intron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41302667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unknown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C9orf7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chr9_136081829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1.78E-06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intron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11244037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unknown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OBP2B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chr9_136133531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8.29E-06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intron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4962040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unknown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ABO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chr16_1827836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1.35E-05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coding-synonymous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1178432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unknown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SPSB3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chr8_27779811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1.95E-05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intron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4732613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unknown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SCARA5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chr15_42185439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3.76E-05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intron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1672459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unknown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SPTBN5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chr6_32122386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4.05E-05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missense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3134604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CYS,TRP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probably-damaging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PPT2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048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7848600" cy="1143000"/>
          </a:xfrm>
        </p:spPr>
        <p:txBody>
          <a:bodyPr/>
          <a:lstStyle/>
          <a:p>
            <a:r>
              <a:rPr lang="en-US" dirty="0" smtClean="0"/>
              <a:t>Regional Plot </a:t>
            </a:r>
            <a:r>
              <a:rPr lang="en-US" i="1" dirty="0" smtClean="0"/>
              <a:t>ABO</a:t>
            </a:r>
            <a:r>
              <a:rPr lang="en-US" dirty="0" smtClean="0"/>
              <a:t> region in EAs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204F-812A-4F75-BBA8-DFA2449122D7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81112"/>
            <a:ext cx="7515530" cy="527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459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204F-812A-4F75-BBA8-DFA2449122D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04800" y="228600"/>
            <a:ext cx="80772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Results</a:t>
            </a:r>
            <a:r>
              <a:rPr lang="en-US" dirty="0" smtClean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In burden tests of aggregated rare (MAF &lt; 1%) and/or low frequency variants (MAF 1-5%), three genes, APOB, LDLR and PCSK9, reached </a:t>
            </a:r>
            <a:r>
              <a:rPr lang="en-US" dirty="0" err="1"/>
              <a:t>exome</a:t>
            </a:r>
            <a:r>
              <a:rPr lang="en-US" dirty="0"/>
              <a:t>-wide significance (p &lt; </a:t>
            </a:r>
            <a:r>
              <a:rPr lang="en-US" dirty="0" smtClean="0"/>
              <a:t>1x10</a:t>
            </a:r>
            <a:r>
              <a:rPr lang="en-US" baseline="30000" dirty="0" smtClean="0"/>
              <a:t>-6</a:t>
            </a:r>
            <a:r>
              <a:rPr lang="en-US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LDLR: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b="1" dirty="0"/>
              <a:t>3 novel </a:t>
            </a:r>
            <a:r>
              <a:rPr lang="en-US" dirty="0"/>
              <a:t>putatively pathological </a:t>
            </a:r>
            <a:r>
              <a:rPr lang="en-US" dirty="0" smtClean="0"/>
              <a:t>variants; </a:t>
            </a:r>
            <a:r>
              <a:rPr lang="en-US" dirty="0" err="1" smtClean="0"/>
              <a:t>nonsynonymous</a:t>
            </a:r>
            <a:r>
              <a:rPr lang="en-US" dirty="0" smtClean="0"/>
              <a:t> </a:t>
            </a:r>
            <a:r>
              <a:rPr lang="en-US" dirty="0"/>
              <a:t>variants did not cluster in any specific exon or functional domain of LDLR. </a:t>
            </a: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Although </a:t>
            </a:r>
            <a:r>
              <a:rPr lang="en-US" dirty="0"/>
              <a:t>LDLR is one of the most re-sequenced genes, with over 1122 variants previously identified </a:t>
            </a:r>
            <a:r>
              <a:rPr lang="en-US" dirty="0" smtClean="0"/>
              <a:t>, </a:t>
            </a:r>
            <a:r>
              <a:rPr lang="en-US" dirty="0" err="1"/>
              <a:t>exome</a:t>
            </a:r>
            <a:r>
              <a:rPr lang="en-US" dirty="0"/>
              <a:t> sequencing 211 individuals with extremely high LDL-C </a:t>
            </a:r>
            <a:r>
              <a:rPr lang="en-US" dirty="0" smtClean="0"/>
              <a:t>identified, </a:t>
            </a:r>
            <a:r>
              <a:rPr lang="en-US" dirty="0"/>
              <a:t>including one novel splice </a:t>
            </a:r>
            <a:r>
              <a:rPr lang="en-US" dirty="0" smtClean="0"/>
              <a:t>mutation.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PCSK9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b="1" dirty="0" smtClean="0"/>
              <a:t>7novel</a:t>
            </a:r>
            <a:r>
              <a:rPr lang="en-US" dirty="0" smtClean="0"/>
              <a:t> variants; 6missense </a:t>
            </a:r>
            <a:r>
              <a:rPr lang="en-US" dirty="0"/>
              <a:t>variants and </a:t>
            </a:r>
            <a:r>
              <a:rPr lang="en-US" dirty="0" smtClean="0"/>
              <a:t>1nonsense variant; 6 </a:t>
            </a:r>
            <a:r>
              <a:rPr lang="en-US" dirty="0"/>
              <a:t>of these </a:t>
            </a:r>
            <a:r>
              <a:rPr lang="en-US" dirty="0" smtClean="0"/>
              <a:t>were </a:t>
            </a:r>
            <a:r>
              <a:rPr lang="en-US" dirty="0"/>
              <a:t>identified exclusively in individuals with extreme LDL-C, either as singletons or doubletons</a:t>
            </a:r>
            <a:r>
              <a:rPr lang="en-US" dirty="0" smtClean="0"/>
              <a:t>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One singleton and one doubleton </a:t>
            </a:r>
            <a:r>
              <a:rPr lang="en-US" dirty="0" smtClean="0"/>
              <a:t>were observed </a:t>
            </a:r>
            <a:r>
              <a:rPr lang="en-US" dirty="0"/>
              <a:t>in individuals with high </a:t>
            </a:r>
            <a:r>
              <a:rPr lang="en-US" dirty="0" smtClean="0"/>
              <a:t>LDL-C; remaining </a:t>
            </a:r>
            <a:r>
              <a:rPr lang="en-US" dirty="0"/>
              <a:t>variants were seen in those with extremely low LDL-C</a:t>
            </a:r>
            <a:r>
              <a:rPr lang="en-US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APOB: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examining only variants predicted to result in loss of protein function and with frequency &lt; </a:t>
            </a:r>
            <a:r>
              <a:rPr lang="en-US" dirty="0" smtClean="0"/>
              <a:t>5%: </a:t>
            </a:r>
            <a:r>
              <a:rPr lang="en-US" b="1" dirty="0" smtClean="0"/>
              <a:t>8 novel </a:t>
            </a:r>
            <a:r>
              <a:rPr lang="en-US" dirty="0" smtClean="0"/>
              <a:t>variants;  5 </a:t>
            </a:r>
            <a:r>
              <a:rPr lang="en-US" dirty="0"/>
              <a:t>singleton nonsense variants </a:t>
            </a:r>
            <a:r>
              <a:rPr lang="en-US" dirty="0" smtClean="0"/>
              <a:t>and 3 singleton </a:t>
            </a:r>
            <a:r>
              <a:rPr lang="en-US" dirty="0"/>
              <a:t>splice </a:t>
            </a:r>
            <a:r>
              <a:rPr lang="en-US" dirty="0" smtClean="0"/>
              <a:t>variants. These </a:t>
            </a:r>
            <a:r>
              <a:rPr lang="en-US" dirty="0"/>
              <a:t>variants were jointly associated with low LDL-C (p=8x10-8). </a:t>
            </a:r>
          </a:p>
        </p:txBody>
      </p:sp>
    </p:spTree>
    <p:extLst>
      <p:ext uri="{BB962C8B-B14F-4D97-AF65-F5344CB8AC3E}">
        <p14:creationId xmlns:p14="http://schemas.microsoft.com/office/powerpoint/2010/main" val="16056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 VIII Top Hits: AA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204F-812A-4F75-BBA8-DFA2449122D7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6019800"/>
            <a:ext cx="7620000" cy="533400"/>
          </a:xfrm>
        </p:spPr>
        <p:txBody>
          <a:bodyPr>
            <a:normAutofit/>
          </a:bodyPr>
          <a:lstStyle/>
          <a:p>
            <a:r>
              <a:rPr lang="en-US" dirty="0" smtClean="0"/>
              <a:t>AA: 0.05 / 95,746 SNVs = 5.2e-07</a:t>
            </a:r>
          </a:p>
          <a:p>
            <a:pPr lvl="1"/>
            <a:endParaRPr lang="en-US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64118"/>
              </p:ext>
            </p:extLst>
          </p:nvPr>
        </p:nvGraphicFramePr>
        <p:xfrm>
          <a:off x="381000" y="1371600"/>
          <a:ext cx="7696200" cy="4079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66800"/>
                <a:gridCol w="838200"/>
                <a:gridCol w="1295400"/>
                <a:gridCol w="1066800"/>
                <a:gridCol w="1219200"/>
                <a:gridCol w="1066800"/>
                <a:gridCol w="1143000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000" dirty="0" err="1" smtClean="0"/>
                        <a:t>Chr:Pos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P-value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GVS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smtClean="0"/>
                        <a:t>rs#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Amino acid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err="1" smtClean="0"/>
                        <a:t>PolyPhen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Gene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chr9_136132754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1.68E-08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intron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8176722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unknown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ABO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chr4_25674906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9.95E-07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intron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62409431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unknown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SLC34A2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chr9_136131188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1.54E-06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coding-synonymous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8176749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unknown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ABO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chr9_136131315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2.01E-06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missense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8176747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GLY,ALA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probably-damaging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ABO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chr9_136131415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2.27E-06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missense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8176743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GLY,SER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unknown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ABO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chr9_136131461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2.36E-06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coding-synonymous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8176741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unknown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ABO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chr9_136131322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3.71E-06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missense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8176746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LEU,MET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unknown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ABO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chr2_121744225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7.27E-06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intron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2276553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unknown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GLI2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chr9_140147152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7.67E-06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coding-synonymous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28376526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unknown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C9orf173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chr9_136131592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9.21E-06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missense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7853989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ARG,GLY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unknown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ABO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831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7848600" cy="1143000"/>
          </a:xfrm>
        </p:spPr>
        <p:txBody>
          <a:bodyPr/>
          <a:lstStyle/>
          <a:p>
            <a:r>
              <a:rPr lang="en-US" dirty="0" smtClean="0"/>
              <a:t>Regional Plot </a:t>
            </a:r>
            <a:r>
              <a:rPr lang="en-US" i="1" dirty="0" smtClean="0"/>
              <a:t>ABO</a:t>
            </a:r>
            <a:r>
              <a:rPr lang="en-US" dirty="0" smtClean="0"/>
              <a:t> region in AAs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204F-812A-4F75-BBA8-DFA2449122D7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51710"/>
            <a:ext cx="7272337" cy="510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108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533400"/>
          </a:xfrm>
        </p:spPr>
        <p:txBody>
          <a:bodyPr/>
          <a:lstStyle/>
          <a:p>
            <a:r>
              <a:rPr lang="en-US" sz="2400" dirty="0" smtClean="0"/>
              <a:t>25 ABO variants in EA and AA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204F-812A-4F75-BBA8-DFA2449122D7}" type="slidenum">
              <a:rPr lang="en-US" smtClean="0"/>
              <a:pPr/>
              <a:t>32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580725"/>
              </p:ext>
            </p:extLst>
          </p:nvPr>
        </p:nvGraphicFramePr>
        <p:xfrm>
          <a:off x="381000" y="533400"/>
          <a:ext cx="7696200" cy="622490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43000"/>
                <a:gridCol w="838200"/>
                <a:gridCol w="758125"/>
                <a:gridCol w="1108775"/>
                <a:gridCol w="913108"/>
                <a:gridCol w="1043553"/>
                <a:gridCol w="913108"/>
                <a:gridCol w="978331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000" dirty="0" err="1" smtClean="0"/>
                        <a:t>Chr:Pos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P-value EA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P-value AA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GVS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smtClean="0"/>
                        <a:t>rs#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Amino acid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err="1" smtClean="0"/>
                        <a:t>PolyPhen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Gene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anchor="ctr"/>
                </a:tc>
              </a:tr>
              <a:tr h="213360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chr9_136131022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0.1171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0.001465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utr-3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8176751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unknown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ABO</a:t>
                      </a:r>
                    </a:p>
                  </a:txBody>
                  <a:tcPr marL="9525" marR="9525" marT="9525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chr9_136131188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0.003802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1.54E-06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coding-synonymous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8176749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unknown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ABO</a:t>
                      </a:r>
                    </a:p>
                  </a:txBody>
                  <a:tcPr marL="9525" marR="9525" marT="9525" marB="0" anchor="b"/>
                </a:tc>
              </a:tr>
              <a:tr h="203835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chr9_136131289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0.000792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0.01068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missense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8176748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VAL,MET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unknown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ABO</a:t>
                      </a:r>
                    </a:p>
                  </a:txBody>
                  <a:tcPr marL="9525" marR="9525" marT="9525" marB="0" anchor="b"/>
                </a:tc>
              </a:tr>
              <a:tr h="163830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chr9_136131315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0.003365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2.01E-06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missense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8176747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GLY,ALA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probably-damaging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ABO</a:t>
                      </a:r>
                    </a:p>
                  </a:txBody>
                  <a:tcPr marL="9525" marR="9525" marT="9525" marB="0" anchor="b"/>
                </a:tc>
              </a:tr>
              <a:tr h="215265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chr9_136131322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0.003802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3.71E-06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missense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8176746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LEU,MET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unknown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ABO</a:t>
                      </a:r>
                    </a:p>
                  </a:txBody>
                  <a:tcPr marL="9525" marR="9525" marT="9525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chr9_136131347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0.000706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0.02123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coding-synonymous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8176745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unknown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ABO</a:t>
                      </a:r>
                    </a:p>
                  </a:txBody>
                  <a:tcPr marL="9525" marR="9525" marT="9525" marB="0" anchor="b"/>
                </a:tc>
              </a:tr>
              <a:tr h="203835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chr9_136131415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0.00665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2.27E-06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missense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8176743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GLY,SER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unknown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ABO</a:t>
                      </a:r>
                    </a:p>
                  </a:txBody>
                  <a:tcPr marL="9525" marR="9525" marT="9525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chr9_136131437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0.00352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0.4807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coding-synonymous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8176742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unknown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ABO</a:t>
                      </a:r>
                    </a:p>
                  </a:txBody>
                  <a:tcPr marL="9525" marR="9525" marT="9525" marB="0" anchor="b"/>
                </a:tc>
              </a:tr>
              <a:tr h="203835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chr9_136131461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0.006832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2.36E-06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coding-synonymous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8176741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unknown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ABO</a:t>
                      </a:r>
                    </a:p>
                  </a:txBody>
                  <a:tcPr marL="9525" marR="9525" marT="9525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chr9_136131472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0.002881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0.04707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missense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8176740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PHE,ILE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unknown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ABO</a:t>
                      </a:r>
                    </a:p>
                  </a:txBody>
                  <a:tcPr marL="9525" marR="9525" marT="9525" marB="0" anchor="b"/>
                </a:tc>
              </a:tr>
              <a:tr h="203835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chr9_136131592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0.1762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9.21E-06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missense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7853989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ARG,GLY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unknown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ABO</a:t>
                      </a:r>
                    </a:p>
                  </a:txBody>
                  <a:tcPr marL="9525" marR="9525" marT="9525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chr9_136131651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0.000262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0.9168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missense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1053878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PRO,LEU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unknown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ABO</a:t>
                      </a:r>
                    </a:p>
                  </a:txBody>
                  <a:tcPr marL="9525" marR="9525" marT="9525" marB="0" anchor="b"/>
                </a:tc>
              </a:tr>
              <a:tr h="188595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chr9_136131783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0.01168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intron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8176737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unknown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ABO</a:t>
                      </a:r>
                    </a:p>
                  </a:txBody>
                  <a:tcPr marL="9525" marR="9525" marT="9525" marB="0" anchor="b"/>
                </a:tc>
              </a:tr>
              <a:tr h="148590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chr9_136131785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0.003361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0.2671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intron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8176736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unknown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ABO</a:t>
                      </a:r>
                    </a:p>
                  </a:txBody>
                  <a:tcPr marL="9525" marR="9525" marT="9525" marB="0" anchor="b"/>
                </a:tc>
              </a:tr>
              <a:tr h="184785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chr9_136132754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0.1836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1.68E-08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intron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8176722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unknown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ABO</a:t>
                      </a:r>
                    </a:p>
                  </a:txBody>
                  <a:tcPr marL="9525" marR="9525" marT="9525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chr9_136132852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coding-synonymous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8176721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unknown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ABO</a:t>
                      </a:r>
                    </a:p>
                  </a:txBody>
                  <a:tcPr marL="9525" marR="9525" marT="9525" marB="0" anchor="b"/>
                </a:tc>
              </a:tr>
              <a:tr h="127635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chr9_136132873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0.03301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0.03707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coding-synonymous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8176720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unknown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ABO</a:t>
                      </a:r>
                    </a:p>
                  </a:txBody>
                  <a:tcPr marL="9525" marR="9525" marT="9525" marB="0" anchor="b"/>
                </a:tc>
              </a:tr>
              <a:tr h="163830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chr9_136132954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0.002514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intron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75179845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unknown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ABO</a:t>
                      </a:r>
                    </a:p>
                  </a:txBody>
                  <a:tcPr marL="9525" marR="9525" marT="9525" marB="0" anchor="b"/>
                </a:tc>
              </a:tr>
              <a:tr h="215265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chr9_136132957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0.001171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0.003387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intron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8176718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unknown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ABO</a:t>
                      </a:r>
                    </a:p>
                  </a:txBody>
                  <a:tcPr marL="9525" marR="9525" marT="9525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chr9_136133506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0.002088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0.002315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missense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512770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SER,PRO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benign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ABO</a:t>
                      </a:r>
                    </a:p>
                  </a:txBody>
                  <a:tcPr marL="9525" marR="9525" marT="9525" marB="0" anchor="b"/>
                </a:tc>
              </a:tr>
              <a:tr h="203835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chr9_136133531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8.29E-06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0.000279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intron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4962040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unknown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ABO</a:t>
                      </a:r>
                    </a:p>
                  </a:txBody>
                  <a:tcPr marL="9525" marR="9525" marT="9525" marB="0" anchor="b"/>
                </a:tc>
              </a:tr>
              <a:tr h="163830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chr9_136135195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0.002067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0.08369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intron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549331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unknown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ABO</a:t>
                      </a:r>
                    </a:p>
                  </a:txBody>
                  <a:tcPr marL="9525" marR="9525" marT="9525" marB="0" anchor="b"/>
                </a:tc>
              </a:tr>
              <a:tr h="139065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chr9_136135237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0.01468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0.000642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coding-notMod3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549443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unknown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ABO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chr9_136135238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0.01644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0.02341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missense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549446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HIS,ARG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benign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ABO</a:t>
                      </a:r>
                    </a:p>
                  </a:txBody>
                  <a:tcPr marL="9525" marR="9525" marT="9525" marB="0" anchor="b"/>
                </a:tc>
              </a:tr>
              <a:tr h="116205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chr9_136136770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0.001447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0.1314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missense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688976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PHE,VAL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benign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ABO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686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Burden tests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200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/>
              <a:t>Definition</a:t>
            </a:r>
            <a:r>
              <a:rPr lang="en-US" dirty="0"/>
              <a:t>: Rare variants are those that are not classified as </a:t>
            </a:r>
            <a:r>
              <a:rPr lang="en-US" dirty="0" smtClean="0"/>
              <a:t>common. </a:t>
            </a:r>
            <a:r>
              <a:rPr lang="en-US" dirty="0"/>
              <a:t>This approach will avoid testing the same SNPs in both common and rare variant </a:t>
            </a:r>
            <a:r>
              <a:rPr lang="en-US" dirty="0" smtClean="0"/>
              <a:t>models</a:t>
            </a:r>
          </a:p>
          <a:p>
            <a:pPr lvl="1"/>
            <a:r>
              <a:rPr lang="en-US" b="1" dirty="0"/>
              <a:t>Include all variants MAF </a:t>
            </a:r>
            <a:r>
              <a:rPr lang="en-US" b="1" dirty="0" smtClean="0"/>
              <a:t>≤ </a:t>
            </a:r>
            <a:r>
              <a:rPr lang="en-US" b="1" dirty="0"/>
              <a:t>5</a:t>
            </a:r>
            <a:r>
              <a:rPr lang="en-US" b="1" dirty="0" smtClean="0"/>
              <a:t>% in either ESP or CHARGE-S</a:t>
            </a:r>
          </a:p>
          <a:p>
            <a:pPr lvl="1"/>
            <a:r>
              <a:rPr lang="en-US" dirty="0"/>
              <a:t>Missing rate &lt; 20% (</a:t>
            </a:r>
            <a:r>
              <a:rPr lang="en-US" dirty="0" smtClean="0"/>
              <a:t>follow CHARGE-s </a:t>
            </a:r>
            <a:r>
              <a:rPr lang="en-US" dirty="0"/>
              <a:t>QC)</a:t>
            </a:r>
          </a:p>
          <a:p>
            <a:pPr lvl="1"/>
            <a:r>
              <a:rPr lang="en-US" dirty="0"/>
              <a:t>Only functional variants </a:t>
            </a:r>
            <a:r>
              <a:rPr lang="en-US" dirty="0" smtClean="0"/>
              <a:t>according </a:t>
            </a:r>
            <a:r>
              <a:rPr lang="en-US" dirty="0"/>
              <a:t>to </a:t>
            </a:r>
            <a:r>
              <a:rPr lang="en-US" dirty="0" err="1"/>
              <a:t>SeattleSeq</a:t>
            </a:r>
            <a:r>
              <a:rPr lang="en-US" dirty="0"/>
              <a:t> </a:t>
            </a:r>
            <a:r>
              <a:rPr lang="en-US" dirty="0" smtClean="0"/>
              <a:t>annotation (or annotation </a:t>
            </a:r>
            <a:r>
              <a:rPr lang="en-US" dirty="0"/>
              <a:t>consistent with </a:t>
            </a:r>
            <a:r>
              <a:rPr lang="en-US" dirty="0" smtClean="0"/>
              <a:t>CHARGE-S</a:t>
            </a:r>
            <a:r>
              <a:rPr lang="en-US" dirty="0"/>
              <a:t>): missense, splice-5, missense-near-splice, stop-gained, splice-3, stop-gained-near-splice, stop-lost, stop-lost-near-splice </a:t>
            </a:r>
          </a:p>
          <a:p>
            <a:r>
              <a:rPr lang="en-US" dirty="0" smtClean="0"/>
              <a:t>Unit of analysis: gene</a:t>
            </a:r>
          </a:p>
          <a:p>
            <a:pPr lvl="1"/>
            <a:r>
              <a:rPr lang="en-US" dirty="0"/>
              <a:t>A variant can be assigned to multiple genes</a:t>
            </a:r>
          </a:p>
          <a:p>
            <a:r>
              <a:rPr lang="en-US" dirty="0" smtClean="0"/>
              <a:t>List of tests</a:t>
            </a:r>
          </a:p>
          <a:p>
            <a:pPr lvl="1"/>
            <a:r>
              <a:rPr lang="en-US" dirty="0" smtClean="0"/>
              <a:t>T5 (counts of variants with an alternate allele)</a:t>
            </a:r>
          </a:p>
          <a:p>
            <a:pPr lvl="1"/>
            <a:r>
              <a:rPr lang="en-US" dirty="0" smtClean="0"/>
              <a:t>Weighted-Sum</a:t>
            </a:r>
          </a:p>
          <a:p>
            <a:pPr lvl="1"/>
            <a:r>
              <a:rPr lang="en-US" dirty="0" smtClean="0"/>
              <a:t>SKAT</a:t>
            </a:r>
          </a:p>
          <a:p>
            <a:r>
              <a:rPr lang="en-US" dirty="0"/>
              <a:t>Run separately for EA and AA</a:t>
            </a:r>
          </a:p>
          <a:p>
            <a:r>
              <a:rPr lang="en-US" dirty="0"/>
              <a:t>Covariates (same as common variant analysis): age at measurement, gender, rsPC1, rsPC2</a:t>
            </a:r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204F-812A-4F75-BBA8-DFA2449122D7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961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sizes and #genes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1264230"/>
              </p:ext>
            </p:extLst>
          </p:nvPr>
        </p:nvGraphicFramePr>
        <p:xfrm>
          <a:off x="457200" y="1447800"/>
          <a:ext cx="762000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2759"/>
                <a:gridCol w="3065517"/>
                <a:gridCol w="175172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Race_trait</a:t>
                      </a:r>
                      <a:r>
                        <a:rPr lang="en-US" sz="1600" dirty="0" smtClean="0"/>
                        <a:t> (sample size)</a:t>
                      </a:r>
                      <a:endParaRPr lang="en-US" sz="1600" dirty="0"/>
                    </a:p>
                  </a:txBody>
                  <a:tcPr marL="105103" marR="10510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# genes with &gt;=5 variants </a:t>
                      </a:r>
                      <a:endParaRPr lang="en-US" sz="1600" dirty="0"/>
                    </a:p>
                  </a:txBody>
                  <a:tcPr marL="105103" marR="10510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Significance Threshold</a:t>
                      </a:r>
                      <a:endParaRPr lang="en-US" sz="1600" dirty="0"/>
                    </a:p>
                  </a:txBody>
                  <a:tcPr marL="105103" marR="10510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aa_factor8 (603)</a:t>
                      </a:r>
                      <a:endParaRPr lang="en-US" sz="1600" dirty="0"/>
                    </a:p>
                  </a:txBody>
                  <a:tcPr marL="105103" marR="10510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11,334</a:t>
                      </a:r>
                      <a:endParaRPr lang="en-US" sz="1600" dirty="0"/>
                    </a:p>
                  </a:txBody>
                  <a:tcPr marL="105103" marR="10510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4.41e-06</a:t>
                      </a:r>
                    </a:p>
                    <a:p>
                      <a:endParaRPr lang="en-US" sz="1600" dirty="0"/>
                    </a:p>
                  </a:txBody>
                  <a:tcPr marL="105103" marR="10510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ea_factor8 (1,296)</a:t>
                      </a:r>
                      <a:endParaRPr lang="en-US" sz="1600" dirty="0"/>
                    </a:p>
                  </a:txBody>
                  <a:tcPr marL="105103" marR="10510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12,424</a:t>
                      </a:r>
                      <a:endParaRPr lang="en-US" sz="1600" dirty="0"/>
                    </a:p>
                  </a:txBody>
                  <a:tcPr marL="105103" marR="10510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4.02e-06</a:t>
                      </a:r>
                    </a:p>
                    <a:p>
                      <a:endParaRPr lang="en-US" sz="1600" dirty="0"/>
                    </a:p>
                  </a:txBody>
                  <a:tcPr marL="105103" marR="10510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aa_vwf</a:t>
                      </a:r>
                      <a:r>
                        <a:rPr lang="en-US" sz="1600" dirty="0" smtClean="0"/>
                        <a:t> (441)</a:t>
                      </a:r>
                      <a:endParaRPr lang="en-US" sz="1600" dirty="0"/>
                    </a:p>
                  </a:txBody>
                  <a:tcPr marL="105103" marR="10510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10,214</a:t>
                      </a:r>
                      <a:endParaRPr lang="en-US" sz="1600" dirty="0"/>
                    </a:p>
                  </a:txBody>
                  <a:tcPr marL="105103" marR="10510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4.90e-06</a:t>
                      </a:r>
                    </a:p>
                    <a:p>
                      <a:endParaRPr lang="en-US" sz="1600" dirty="0"/>
                    </a:p>
                  </a:txBody>
                  <a:tcPr marL="105103" marR="10510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ea_vwf</a:t>
                      </a:r>
                      <a:r>
                        <a:rPr lang="en-US" sz="1600" dirty="0" smtClean="0"/>
                        <a:t> (1,185)</a:t>
                      </a:r>
                      <a:endParaRPr lang="en-US" sz="1600" dirty="0"/>
                    </a:p>
                  </a:txBody>
                  <a:tcPr marL="105103" marR="10510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12,234</a:t>
                      </a:r>
                      <a:endParaRPr lang="en-US" sz="1600" dirty="0"/>
                    </a:p>
                  </a:txBody>
                  <a:tcPr marL="105103" marR="10510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4.09e-06</a:t>
                      </a:r>
                    </a:p>
                    <a:p>
                      <a:endParaRPr lang="en-US" sz="1600" dirty="0"/>
                    </a:p>
                  </a:txBody>
                  <a:tcPr marL="105103" marR="10510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aa_factor7 (651)</a:t>
                      </a:r>
                      <a:endParaRPr lang="en-US" sz="1600" dirty="0"/>
                    </a:p>
                  </a:txBody>
                  <a:tcPr marL="105103" marR="10510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11,654</a:t>
                      </a:r>
                      <a:endParaRPr lang="en-US" sz="1600" dirty="0"/>
                    </a:p>
                  </a:txBody>
                  <a:tcPr marL="105103" marR="10510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4.29e-06</a:t>
                      </a:r>
                    </a:p>
                    <a:p>
                      <a:endParaRPr lang="en-US" sz="1600" dirty="0"/>
                    </a:p>
                  </a:txBody>
                  <a:tcPr marL="105103" marR="10510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ea_factor7 (1,222)</a:t>
                      </a:r>
                      <a:endParaRPr lang="en-US" sz="1600" dirty="0"/>
                    </a:p>
                  </a:txBody>
                  <a:tcPr marL="105103" marR="10510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12,344</a:t>
                      </a:r>
                      <a:endParaRPr lang="en-US" sz="1600" dirty="0"/>
                    </a:p>
                  </a:txBody>
                  <a:tcPr marL="105103" marR="10510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4.05e-06</a:t>
                      </a:r>
                    </a:p>
                    <a:p>
                      <a:endParaRPr lang="en-US" sz="1600" dirty="0"/>
                    </a:p>
                  </a:txBody>
                  <a:tcPr marL="105103" marR="10510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aa_fibri</a:t>
                      </a:r>
                      <a:r>
                        <a:rPr lang="en-US" sz="1600" dirty="0" smtClean="0"/>
                        <a:t> (872)</a:t>
                      </a:r>
                      <a:endParaRPr lang="en-US" sz="1600" dirty="0"/>
                    </a:p>
                  </a:txBody>
                  <a:tcPr marL="105103" marR="10510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12,649</a:t>
                      </a:r>
                      <a:endParaRPr lang="en-US" sz="1600" dirty="0"/>
                    </a:p>
                  </a:txBody>
                  <a:tcPr marL="105103" marR="10510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3.95e-06</a:t>
                      </a:r>
                    </a:p>
                    <a:p>
                      <a:endParaRPr lang="en-US" sz="1600" dirty="0"/>
                    </a:p>
                  </a:txBody>
                  <a:tcPr marL="105103" marR="10510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ea_fibri</a:t>
                      </a:r>
                      <a:r>
                        <a:rPr lang="en-US" sz="1600" dirty="0" smtClean="0"/>
                        <a:t> (2,013)</a:t>
                      </a:r>
                      <a:endParaRPr lang="en-US" sz="1600" dirty="0"/>
                    </a:p>
                  </a:txBody>
                  <a:tcPr marL="105103" marR="10510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14,091</a:t>
                      </a:r>
                      <a:endParaRPr lang="en-US" sz="1600" dirty="0"/>
                    </a:p>
                  </a:txBody>
                  <a:tcPr marL="105103" marR="10510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3.55e-06</a:t>
                      </a:r>
                    </a:p>
                    <a:p>
                      <a:endParaRPr lang="en-US" sz="1600" dirty="0"/>
                    </a:p>
                  </a:txBody>
                  <a:tcPr marL="105103" marR="10510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3483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SKAT results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143000"/>
            <a:ext cx="5715000" cy="5715000"/>
          </a:xfrm>
        </p:spPr>
      </p:pic>
    </p:spTree>
    <p:extLst>
      <p:ext uri="{BB962C8B-B14F-4D97-AF65-F5344CB8AC3E}">
        <p14:creationId xmlns:p14="http://schemas.microsoft.com/office/powerpoint/2010/main" val="6611789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SKAT results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19200"/>
            <a:ext cx="5486400" cy="5486400"/>
          </a:xfrm>
        </p:spPr>
      </p:pic>
    </p:spTree>
    <p:extLst>
      <p:ext uri="{BB962C8B-B14F-4D97-AF65-F5344CB8AC3E}">
        <p14:creationId xmlns:p14="http://schemas.microsoft.com/office/powerpoint/2010/main" val="1770733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204F-812A-4F75-BBA8-DFA2449122D7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290513"/>
            <a:ext cx="8307387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543800" y="914400"/>
            <a:ext cx="1066800" cy="45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6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204F-812A-4F75-BBA8-DFA2449122D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85800" y="1305342"/>
            <a:ext cx="7467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Bean plot </a:t>
            </a:r>
            <a:r>
              <a:rPr lang="en-US" dirty="0"/>
              <a:t>showing medication adjusted LDL-C values by LDLR variant class in ESP participant samples (N=2005). 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Green </a:t>
            </a:r>
            <a:r>
              <a:rPr lang="en-US" dirty="0"/>
              <a:t>lines represent individuals;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gray </a:t>
            </a:r>
            <a:r>
              <a:rPr lang="en-US" dirty="0"/>
              <a:t>shading denotes probability density;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black </a:t>
            </a:r>
            <a:r>
              <a:rPr lang="en-US" dirty="0"/>
              <a:t>line indicates the mean medication adjusted LDL-C value within LDLR variant class;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light </a:t>
            </a:r>
            <a:r>
              <a:rPr lang="en-US" dirty="0"/>
              <a:t>gray dotted line represents the overall mean.  </a:t>
            </a:r>
          </a:p>
        </p:txBody>
      </p:sp>
    </p:spTree>
    <p:extLst>
      <p:ext uri="{BB962C8B-B14F-4D97-AF65-F5344CB8AC3E}">
        <p14:creationId xmlns:p14="http://schemas.microsoft.com/office/powerpoint/2010/main" val="118063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204F-812A-4F75-BBA8-DFA2449122D7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98321"/>
            <a:ext cx="6473825" cy="5540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039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204F-812A-4F75-BBA8-DFA2449122D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11" y="1117600"/>
            <a:ext cx="7534989" cy="482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98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204F-812A-4F75-BBA8-DFA2449122D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 descr="D:\Exome\Assoc_test\MS5500\indiv_summary\adj_LDL\Jun_5\APOB.beanplot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3" y="1252538"/>
            <a:ext cx="7158037" cy="461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9186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204F-812A-4F75-BBA8-DFA2449122D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290513"/>
            <a:ext cx="8307387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6858000" y="685800"/>
            <a:ext cx="2362200" cy="533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3585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6379</TotalTime>
  <Words>1952</Words>
  <Application>Microsoft Office PowerPoint</Application>
  <PresentationFormat>On-screen Show (4:3)</PresentationFormat>
  <Paragraphs>975</Paragraphs>
  <Slides>36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Adjacency</vt:lpstr>
      <vt:lpstr>Recently submitted to Nat Gen: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ESP Hemostatic Factors QC and Analysis</vt:lpstr>
      <vt:lpstr>Data Description</vt:lpstr>
      <vt:lpstr>VCF Summary</vt:lpstr>
      <vt:lpstr>Variant summary</vt:lpstr>
      <vt:lpstr>Fibrinogen</vt:lpstr>
      <vt:lpstr>Factor VII</vt:lpstr>
      <vt:lpstr>Factor VIII</vt:lpstr>
      <vt:lpstr>vWF</vt:lpstr>
      <vt:lpstr>Association analyses</vt:lpstr>
      <vt:lpstr>Fibrinogen QQ-Plots</vt:lpstr>
      <vt:lpstr>Fibrinogen Top Hits: EA</vt:lpstr>
      <vt:lpstr>Factor VII QQ-Plots</vt:lpstr>
      <vt:lpstr>Factor VII Top Hits: EA</vt:lpstr>
      <vt:lpstr>Regional Plot F7 in EAs</vt:lpstr>
      <vt:lpstr>Factor VII Top Hits: AA</vt:lpstr>
      <vt:lpstr>Regional Plot F7 in AAs</vt:lpstr>
      <vt:lpstr>4 F7 variants in EA and AA</vt:lpstr>
      <vt:lpstr>Factor VIII QQ-Plots</vt:lpstr>
      <vt:lpstr>Factor VIII Top Hits: EA</vt:lpstr>
      <vt:lpstr>Regional Plot ABO region in EAs</vt:lpstr>
      <vt:lpstr>Factor VIII Top Hits: AA</vt:lpstr>
      <vt:lpstr>Regional Plot ABO region in AAs</vt:lpstr>
      <vt:lpstr>25 ABO variants in EA and AA</vt:lpstr>
      <vt:lpstr>Burden tests</vt:lpstr>
      <vt:lpstr>Sample sizes and #genes</vt:lpstr>
      <vt:lpstr>SKAT results</vt:lpstr>
      <vt:lpstr>SKAT results</vt:lpstr>
    </vt:vector>
  </TitlesOfParts>
  <Company>UT School of Public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amorrison</dc:creator>
  <cp:lastModifiedBy>medlocal</cp:lastModifiedBy>
  <cp:revision>925</cp:revision>
  <cp:lastPrinted>2012-07-09T19:02:45Z</cp:lastPrinted>
  <dcterms:created xsi:type="dcterms:W3CDTF">2011-08-19T19:00:36Z</dcterms:created>
  <dcterms:modified xsi:type="dcterms:W3CDTF">2012-09-14T12:26:47Z</dcterms:modified>
</cp:coreProperties>
</file>