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xls" ContentType="application/vnd.ms-exce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30"/>
  </p:notesMasterIdLst>
  <p:sldIdLst>
    <p:sldId id="256" r:id="rId2"/>
    <p:sldId id="257" r:id="rId3"/>
    <p:sldId id="262" r:id="rId4"/>
    <p:sldId id="269" r:id="rId5"/>
    <p:sldId id="258" r:id="rId6"/>
    <p:sldId id="261" r:id="rId7"/>
    <p:sldId id="282" r:id="rId8"/>
    <p:sldId id="283" r:id="rId9"/>
    <p:sldId id="284" r:id="rId10"/>
    <p:sldId id="289" r:id="rId11"/>
    <p:sldId id="263" r:id="rId12"/>
    <p:sldId id="270" r:id="rId13"/>
    <p:sldId id="272" r:id="rId14"/>
    <p:sldId id="264" r:id="rId15"/>
    <p:sldId id="291" r:id="rId16"/>
    <p:sldId id="292" r:id="rId17"/>
    <p:sldId id="265" r:id="rId18"/>
    <p:sldId id="266" r:id="rId19"/>
    <p:sldId id="274" r:id="rId20"/>
    <p:sldId id="276" r:id="rId21"/>
    <p:sldId id="267" r:id="rId22"/>
    <p:sldId id="286" r:id="rId23"/>
    <p:sldId id="287" r:id="rId24"/>
    <p:sldId id="288" r:id="rId25"/>
    <p:sldId id="293" r:id="rId26"/>
    <p:sldId id="290" r:id="rId27"/>
    <p:sldId id="281" r:id="rId28"/>
    <p:sldId id="27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6923"/>
  </p:clrMru>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09" autoAdjust="0"/>
  </p:normalViewPr>
  <p:slideViewPr>
    <p:cSldViewPr>
      <p:cViewPr varScale="1">
        <p:scale>
          <a:sx n="61" d="100"/>
          <a:sy n="61" d="100"/>
        </p:scale>
        <p:origin x="-162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Worksheet4.xlsx"/><Relationship Id="rId1" Type="http://schemas.openxmlformats.org/officeDocument/2006/relationships/image" Target="../media/image3.jpeg"/></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area3DChart>
        <c:grouping val="percentStacked"/>
        <c:ser>
          <c:idx val="0"/>
          <c:order val="0"/>
          <c:tx>
            <c:strRef>
              <c:f>Sheet1!$B$1</c:f>
              <c:strCache>
                <c:ptCount val="1"/>
                <c:pt idx="0">
                  <c:v>CAC=0</c:v>
                </c:pt>
              </c:strCache>
            </c:strRef>
          </c:tx>
          <c:spPr>
            <a:solidFill>
              <a:srgbClr val="133BBB"/>
            </a:solidFill>
            <a:ln>
              <a:solidFill>
                <a:schemeClr val="tx1"/>
              </a:solidFill>
            </a:ln>
            <a:scene3d>
              <a:camera prst="orthographicFront"/>
              <a:lightRig rig="threePt" dir="t"/>
            </a:scene3d>
            <a:sp3d prstMaterial="matte">
              <a:contourClr>
                <a:srgbClr val="000000"/>
              </a:contourClr>
            </a:sp3d>
          </c:spPr>
          <c:cat>
            <c:strRef>
              <c:f>Sheet1!$A$2:$A$5</c:f>
              <c:strCache>
                <c:ptCount val="4"/>
                <c:pt idx="0">
                  <c:v>Age 45-54</c:v>
                </c:pt>
                <c:pt idx="1">
                  <c:v>Age 55-64</c:v>
                </c:pt>
                <c:pt idx="2">
                  <c:v>Age 65-74</c:v>
                </c:pt>
                <c:pt idx="3">
                  <c:v>Age 75-84</c:v>
                </c:pt>
              </c:strCache>
            </c:strRef>
          </c:cat>
          <c:val>
            <c:numRef>
              <c:f>Sheet1!$B$2:$B$5</c:f>
              <c:numCache>
                <c:formatCode>General</c:formatCode>
                <c:ptCount val="4"/>
                <c:pt idx="0">
                  <c:v>75.400000000000006</c:v>
                </c:pt>
                <c:pt idx="1">
                  <c:v>55.2</c:v>
                </c:pt>
                <c:pt idx="2">
                  <c:v>36.1</c:v>
                </c:pt>
                <c:pt idx="3">
                  <c:v>18.600000000000001</c:v>
                </c:pt>
              </c:numCache>
            </c:numRef>
          </c:val>
        </c:ser>
        <c:ser>
          <c:idx val="1"/>
          <c:order val="1"/>
          <c:tx>
            <c:strRef>
              <c:f>Sheet1!$C$1</c:f>
              <c:strCache>
                <c:ptCount val="1"/>
                <c:pt idx="0">
                  <c:v>CAC1-100</c:v>
                </c:pt>
              </c:strCache>
            </c:strRef>
          </c:tx>
          <c:spPr>
            <a:solidFill>
              <a:srgbClr val="349A65"/>
            </a:solidFill>
            <a:ln>
              <a:solidFill>
                <a:prstClr val="black"/>
              </a:solidFill>
            </a:ln>
            <a:scene3d>
              <a:camera prst="orthographicFront"/>
              <a:lightRig rig="threePt" dir="t"/>
            </a:scene3d>
            <a:sp3d prstMaterial="dkEdge"/>
          </c:spPr>
          <c:cat>
            <c:strRef>
              <c:f>Sheet1!$A$2:$A$5</c:f>
              <c:strCache>
                <c:ptCount val="4"/>
                <c:pt idx="0">
                  <c:v>Age 45-54</c:v>
                </c:pt>
                <c:pt idx="1">
                  <c:v>Age 55-64</c:v>
                </c:pt>
                <c:pt idx="2">
                  <c:v>Age 65-74</c:v>
                </c:pt>
                <c:pt idx="3">
                  <c:v>Age 75-84</c:v>
                </c:pt>
              </c:strCache>
            </c:strRef>
          </c:cat>
          <c:val>
            <c:numRef>
              <c:f>Sheet1!$C$2:$C$5</c:f>
              <c:numCache>
                <c:formatCode>General</c:formatCode>
                <c:ptCount val="4"/>
                <c:pt idx="0">
                  <c:v>18.600000000000001</c:v>
                </c:pt>
                <c:pt idx="1">
                  <c:v>28.3</c:v>
                </c:pt>
                <c:pt idx="2">
                  <c:v>30</c:v>
                </c:pt>
                <c:pt idx="3">
                  <c:v>30.5</c:v>
                </c:pt>
              </c:numCache>
            </c:numRef>
          </c:val>
        </c:ser>
        <c:ser>
          <c:idx val="2"/>
          <c:order val="2"/>
          <c:tx>
            <c:strRef>
              <c:f>Sheet1!$D$1</c:f>
              <c:strCache>
                <c:ptCount val="1"/>
                <c:pt idx="0">
                  <c:v>CAC &gt;100</c:v>
                </c:pt>
              </c:strCache>
            </c:strRef>
          </c:tx>
          <c:spPr>
            <a:solidFill>
              <a:srgbClr val="9E303A"/>
            </a:solidFill>
            <a:ln>
              <a:solidFill>
                <a:schemeClr val="tx1"/>
              </a:solidFill>
            </a:ln>
            <a:effectLst/>
            <a:scene3d>
              <a:camera prst="orthographicFront"/>
              <a:lightRig rig="threePt" dir="t"/>
            </a:scene3d>
            <a:sp3d prstMaterial="matte"/>
          </c:spPr>
          <c:cat>
            <c:strRef>
              <c:f>Sheet1!$A$2:$A$5</c:f>
              <c:strCache>
                <c:ptCount val="4"/>
                <c:pt idx="0">
                  <c:v>Age 45-54</c:v>
                </c:pt>
                <c:pt idx="1">
                  <c:v>Age 55-64</c:v>
                </c:pt>
                <c:pt idx="2">
                  <c:v>Age 65-74</c:v>
                </c:pt>
                <c:pt idx="3">
                  <c:v>Age 75-84</c:v>
                </c:pt>
              </c:strCache>
            </c:strRef>
          </c:cat>
          <c:val>
            <c:numRef>
              <c:f>Sheet1!$D$2:$D$5</c:f>
              <c:numCache>
                <c:formatCode>General</c:formatCode>
                <c:ptCount val="4"/>
                <c:pt idx="0">
                  <c:v>6</c:v>
                </c:pt>
                <c:pt idx="1">
                  <c:v>16.5</c:v>
                </c:pt>
                <c:pt idx="2">
                  <c:v>33.9</c:v>
                </c:pt>
                <c:pt idx="3">
                  <c:v>50.9</c:v>
                </c:pt>
              </c:numCache>
            </c:numRef>
          </c:val>
        </c:ser>
        <c:gapDepth val="0"/>
        <c:axId val="102562432"/>
        <c:axId val="91894144"/>
        <c:axId val="0"/>
      </c:area3DChart>
      <c:catAx>
        <c:axId val="102562432"/>
        <c:scaling>
          <c:orientation val="minMax"/>
        </c:scaling>
        <c:axPos val="b"/>
        <c:tickLblPos val="nextTo"/>
        <c:txPr>
          <a:bodyPr/>
          <a:lstStyle/>
          <a:p>
            <a:pPr>
              <a:defRPr sz="1400" baseline="0"/>
            </a:pPr>
            <a:endParaRPr lang="en-US"/>
          </a:p>
        </c:txPr>
        <c:crossAx val="91894144"/>
        <c:crosses val="autoZero"/>
        <c:auto val="1"/>
        <c:lblAlgn val="ctr"/>
        <c:lblOffset val="100"/>
      </c:catAx>
      <c:valAx>
        <c:axId val="91894144"/>
        <c:scaling>
          <c:orientation val="minMax"/>
        </c:scaling>
        <c:axPos val="l"/>
        <c:majorGridlines/>
        <c:numFmt formatCode="0%" sourceLinked="1"/>
        <c:tickLblPos val="nextTo"/>
        <c:txPr>
          <a:bodyPr/>
          <a:lstStyle/>
          <a:p>
            <a:pPr>
              <a:defRPr sz="1200" b="1" i="0" baseline="0"/>
            </a:pPr>
            <a:endParaRPr lang="en-US"/>
          </a:p>
        </c:txPr>
        <c:crossAx val="102562432"/>
        <c:crosses val="autoZero"/>
        <c:crossBetween val="midCat"/>
      </c:valAx>
      <c:spPr>
        <a:scene3d>
          <a:camera prst="orthographicFront"/>
          <a:lightRig rig="threePt" dir="t"/>
        </a:scene3d>
        <a:sp3d/>
      </c:spPr>
    </c:plotArea>
    <c:legend>
      <c:legendPos val="r"/>
      <c:layout/>
      <c:txPr>
        <a:bodyPr/>
        <a:lstStyle/>
        <a:p>
          <a:pPr>
            <a:defRPr sz="1400" baseline="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tockChart>
        <c:ser>
          <c:idx val="0"/>
          <c:order val="0"/>
          <c:tx>
            <c:strRef>
              <c:f>Sheet1!$B$1</c:f>
              <c:strCache>
                <c:ptCount val="1"/>
                <c:pt idx="0">
                  <c:v>High</c:v>
                </c:pt>
              </c:strCache>
            </c:strRef>
          </c:tx>
          <c:spPr>
            <a:ln w="28575">
              <a:noFill/>
            </a:ln>
          </c:spPr>
          <c:marker>
            <c:symbol val="none"/>
          </c:marker>
          <c:cat>
            <c:strRef>
              <c:f>Sheet1!$A$2:$A$5</c:f>
              <c:strCache>
                <c:ptCount val="4"/>
                <c:pt idx="0">
                  <c:v>Age 45-54</c:v>
                </c:pt>
                <c:pt idx="1">
                  <c:v>Age 55-64</c:v>
                </c:pt>
                <c:pt idx="2">
                  <c:v>Age 65-74</c:v>
                </c:pt>
                <c:pt idx="3">
                  <c:v>Age 75-84</c:v>
                </c:pt>
              </c:strCache>
            </c:strRef>
          </c:cat>
          <c:val>
            <c:numRef>
              <c:f>Sheet1!$B$2:$B$5</c:f>
              <c:numCache>
                <c:formatCode>General</c:formatCode>
                <c:ptCount val="4"/>
                <c:pt idx="0">
                  <c:v>3.5</c:v>
                </c:pt>
                <c:pt idx="1">
                  <c:v>8.6</c:v>
                </c:pt>
                <c:pt idx="2">
                  <c:v>12.3</c:v>
                </c:pt>
                <c:pt idx="3">
                  <c:v>18.7</c:v>
                </c:pt>
              </c:numCache>
            </c:numRef>
          </c:val>
        </c:ser>
        <c:ser>
          <c:idx val="1"/>
          <c:order val="1"/>
          <c:tx>
            <c:strRef>
              <c:f>Sheet1!$C$1</c:f>
              <c:strCache>
                <c:ptCount val="1"/>
                <c:pt idx="0">
                  <c:v>Low</c:v>
                </c:pt>
              </c:strCache>
            </c:strRef>
          </c:tx>
          <c:spPr>
            <a:ln w="28575">
              <a:noFill/>
            </a:ln>
          </c:spPr>
          <c:marker>
            <c:symbol val="none"/>
          </c:marker>
          <c:cat>
            <c:strRef>
              <c:f>Sheet1!$A$2:$A$5</c:f>
              <c:strCache>
                <c:ptCount val="4"/>
                <c:pt idx="0">
                  <c:v>Age 45-54</c:v>
                </c:pt>
                <c:pt idx="1">
                  <c:v>Age 55-64</c:v>
                </c:pt>
                <c:pt idx="2">
                  <c:v>Age 65-74</c:v>
                </c:pt>
                <c:pt idx="3">
                  <c:v>Age 75-84</c:v>
                </c:pt>
              </c:strCache>
            </c:strRef>
          </c:cat>
          <c:val>
            <c:numRef>
              <c:f>Sheet1!$C$2:$C$5</c:f>
              <c:numCache>
                <c:formatCode>General</c:formatCode>
                <c:ptCount val="4"/>
                <c:pt idx="0">
                  <c:v>1.6</c:v>
                </c:pt>
                <c:pt idx="1">
                  <c:v>5.4</c:v>
                </c:pt>
                <c:pt idx="2">
                  <c:v>8.4</c:v>
                </c:pt>
                <c:pt idx="3">
                  <c:v>11.8</c:v>
                </c:pt>
              </c:numCache>
            </c:numRef>
          </c:val>
        </c:ser>
        <c:ser>
          <c:idx val="2"/>
          <c:order val="2"/>
          <c:tx>
            <c:strRef>
              <c:f>Sheet1!$D$1</c:f>
              <c:strCache>
                <c:ptCount val="1"/>
                <c:pt idx="0">
                  <c:v>Mean</c:v>
                </c:pt>
              </c:strCache>
            </c:strRef>
          </c:tx>
          <c:spPr>
            <a:ln w="28575">
              <a:noFill/>
            </a:ln>
          </c:spPr>
          <c:marker>
            <c:symbol val="diamond"/>
            <c:size val="8"/>
            <c:spPr>
              <a:solidFill>
                <a:schemeClr val="bg2">
                  <a:lumMod val="50000"/>
                </a:schemeClr>
              </a:solidFill>
              <a:ln w="25400">
                <a:solidFill>
                  <a:srgbClr val="9E303A"/>
                </a:solidFill>
              </a:ln>
            </c:spPr>
          </c:marker>
          <c:dLbls>
            <c:txPr>
              <a:bodyPr/>
              <a:lstStyle/>
              <a:p>
                <a:pPr>
                  <a:defRPr b="1" i="0" baseline="0">
                    <a:solidFill>
                      <a:schemeClr val="bg1"/>
                    </a:solidFill>
                  </a:defRPr>
                </a:pPr>
                <a:endParaRPr lang="en-US"/>
              </a:p>
            </c:txPr>
            <c:dLblPos val="r"/>
            <c:showVal val="1"/>
          </c:dLbls>
          <c:cat>
            <c:strRef>
              <c:f>Sheet1!$A$2:$A$5</c:f>
              <c:strCache>
                <c:ptCount val="4"/>
                <c:pt idx="0">
                  <c:v>Age 45-54</c:v>
                </c:pt>
                <c:pt idx="1">
                  <c:v>Age 55-64</c:v>
                </c:pt>
                <c:pt idx="2">
                  <c:v>Age 65-74</c:v>
                </c:pt>
                <c:pt idx="3">
                  <c:v>Age 75-84</c:v>
                </c:pt>
              </c:strCache>
            </c:strRef>
          </c:cat>
          <c:val>
            <c:numRef>
              <c:f>Sheet1!$D$2:$D$5</c:f>
              <c:numCache>
                <c:formatCode>General</c:formatCode>
                <c:ptCount val="4"/>
                <c:pt idx="0">
                  <c:v>2.4</c:v>
                </c:pt>
                <c:pt idx="1">
                  <c:v>6.8</c:v>
                </c:pt>
                <c:pt idx="2">
                  <c:v>10.200000000000001</c:v>
                </c:pt>
                <c:pt idx="3">
                  <c:v>14.9</c:v>
                </c:pt>
              </c:numCache>
            </c:numRef>
          </c:val>
        </c:ser>
        <c:hiLowLines>
          <c:spPr>
            <a:ln w="38100" cap="rnd">
              <a:solidFill>
                <a:srgbClr val="FF0000"/>
              </a:solidFill>
              <a:headEnd type="none"/>
            </a:ln>
          </c:spPr>
        </c:hiLowLines>
        <c:axId val="91937024"/>
        <c:axId val="102526976"/>
      </c:stockChart>
      <c:catAx>
        <c:axId val="91937024"/>
        <c:scaling>
          <c:orientation val="minMax"/>
        </c:scaling>
        <c:axPos val="b"/>
        <c:numFmt formatCode="m/d/yyyy" sourceLinked="1"/>
        <c:majorTickMark val="none"/>
        <c:tickLblPos val="nextTo"/>
        <c:spPr>
          <a:ln w="19050">
            <a:solidFill>
              <a:srgbClr val="000000"/>
            </a:solidFill>
          </a:ln>
        </c:spPr>
        <c:txPr>
          <a:bodyPr/>
          <a:lstStyle/>
          <a:p>
            <a:pPr>
              <a:defRPr sz="1200" b="1" i="0" baseline="0"/>
            </a:pPr>
            <a:endParaRPr lang="en-US"/>
          </a:p>
        </c:txPr>
        <c:crossAx val="102526976"/>
        <c:crosses val="autoZero"/>
        <c:auto val="1"/>
        <c:lblAlgn val="ctr"/>
        <c:lblOffset val="100"/>
      </c:catAx>
      <c:valAx>
        <c:axId val="102526976"/>
        <c:scaling>
          <c:orientation val="minMax"/>
        </c:scaling>
        <c:axPos val="l"/>
        <c:majorGridlines/>
        <c:numFmt formatCode="General" sourceLinked="1"/>
        <c:majorTickMark val="none"/>
        <c:tickLblPos val="nextTo"/>
        <c:spPr>
          <a:ln w="19050">
            <a:solidFill>
              <a:srgbClr val="000000"/>
            </a:solidFill>
          </a:ln>
        </c:spPr>
        <c:txPr>
          <a:bodyPr/>
          <a:lstStyle/>
          <a:p>
            <a:pPr>
              <a:defRPr sz="1200" b="1" i="0" baseline="0"/>
            </a:pPr>
            <a:endParaRPr lang="en-US"/>
          </a:p>
        </c:txPr>
        <c:crossAx val="91937024"/>
        <c:crosses val="autoZero"/>
        <c:crossBetween val="between"/>
      </c:valAx>
      <c:spPr>
        <a:solidFill>
          <a:schemeClr val="tx1"/>
        </a:solidFill>
        <a:ln w="19050">
          <a:solidFill>
            <a:srgbClr val="000000"/>
          </a:solidFill>
        </a:ln>
      </c:spPr>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stockChart>
        <c:ser>
          <c:idx val="0"/>
          <c:order val="0"/>
          <c:tx>
            <c:strRef>
              <c:f>Sheet1!$B$1</c:f>
              <c:strCache>
                <c:ptCount val="1"/>
                <c:pt idx="0">
                  <c:v>High</c:v>
                </c:pt>
              </c:strCache>
            </c:strRef>
          </c:tx>
          <c:spPr>
            <a:ln w="28575">
              <a:noFill/>
            </a:ln>
          </c:spPr>
          <c:marker>
            <c:symbol val="none"/>
          </c:marker>
          <c:cat>
            <c:strRef>
              <c:f>Sheet1!$A$2:$A$4</c:f>
              <c:strCache>
                <c:ptCount val="3"/>
                <c:pt idx="0">
                  <c:v>CAC=0</c:v>
                </c:pt>
                <c:pt idx="1">
                  <c:v>CAC 1-100</c:v>
                </c:pt>
                <c:pt idx="2">
                  <c:v>CAC &gt;100</c:v>
                </c:pt>
              </c:strCache>
            </c:strRef>
          </c:cat>
          <c:val>
            <c:numRef>
              <c:f>Sheet1!$B$2:$B$4</c:f>
              <c:numCache>
                <c:formatCode>General</c:formatCode>
                <c:ptCount val="3"/>
                <c:pt idx="0">
                  <c:v>2.2999999999999998</c:v>
                </c:pt>
                <c:pt idx="1">
                  <c:v>9.3000000000000007</c:v>
                </c:pt>
                <c:pt idx="2">
                  <c:v>25.1</c:v>
                </c:pt>
              </c:numCache>
            </c:numRef>
          </c:val>
        </c:ser>
        <c:ser>
          <c:idx val="1"/>
          <c:order val="1"/>
          <c:tx>
            <c:strRef>
              <c:f>Sheet1!$C$1</c:f>
              <c:strCache>
                <c:ptCount val="1"/>
                <c:pt idx="0">
                  <c:v>Low</c:v>
                </c:pt>
              </c:strCache>
            </c:strRef>
          </c:tx>
          <c:spPr>
            <a:ln w="28575">
              <a:noFill/>
            </a:ln>
          </c:spPr>
          <c:marker>
            <c:symbol val="none"/>
          </c:marker>
          <c:cat>
            <c:strRef>
              <c:f>Sheet1!$A$2:$A$4</c:f>
              <c:strCache>
                <c:ptCount val="3"/>
                <c:pt idx="0">
                  <c:v>CAC=0</c:v>
                </c:pt>
                <c:pt idx="1">
                  <c:v>CAC 1-100</c:v>
                </c:pt>
                <c:pt idx="2">
                  <c:v>CAC &gt;100</c:v>
                </c:pt>
              </c:strCache>
            </c:strRef>
          </c:cat>
          <c:val>
            <c:numRef>
              <c:f>Sheet1!$C$2:$C$4</c:f>
              <c:numCache>
                <c:formatCode>General</c:formatCode>
                <c:ptCount val="3"/>
                <c:pt idx="0">
                  <c:v>1.1000000000000001</c:v>
                </c:pt>
                <c:pt idx="1">
                  <c:v>5.8</c:v>
                </c:pt>
                <c:pt idx="2">
                  <c:v>13</c:v>
                </c:pt>
              </c:numCache>
            </c:numRef>
          </c:val>
        </c:ser>
        <c:ser>
          <c:idx val="2"/>
          <c:order val="2"/>
          <c:tx>
            <c:strRef>
              <c:f>Sheet1!$D$1</c:f>
              <c:strCache>
                <c:ptCount val="1"/>
                <c:pt idx="0">
                  <c:v>Close</c:v>
                </c:pt>
              </c:strCache>
            </c:strRef>
          </c:tx>
          <c:spPr>
            <a:ln w="28575">
              <a:noFill/>
            </a:ln>
          </c:spPr>
          <c:marker>
            <c:symbol val="diamond"/>
            <c:size val="6"/>
            <c:spPr>
              <a:solidFill>
                <a:schemeClr val="bg2">
                  <a:lumMod val="75000"/>
                </a:schemeClr>
              </a:solidFill>
              <a:ln w="19050">
                <a:solidFill>
                  <a:srgbClr val="9E303A"/>
                </a:solidFill>
              </a:ln>
            </c:spPr>
          </c:marker>
          <c:dLbls>
            <c:txPr>
              <a:bodyPr/>
              <a:lstStyle/>
              <a:p>
                <a:pPr>
                  <a:defRPr b="1" i="0" baseline="0">
                    <a:solidFill>
                      <a:schemeClr val="bg1"/>
                    </a:solidFill>
                  </a:defRPr>
                </a:pPr>
                <a:endParaRPr lang="en-US"/>
              </a:p>
            </c:txPr>
            <c:showVal val="1"/>
          </c:dLbls>
          <c:cat>
            <c:strRef>
              <c:f>Sheet1!$A$2:$A$4</c:f>
              <c:strCache>
                <c:ptCount val="3"/>
                <c:pt idx="0">
                  <c:v>CAC=0</c:v>
                </c:pt>
                <c:pt idx="1">
                  <c:v>CAC 1-100</c:v>
                </c:pt>
                <c:pt idx="2">
                  <c:v>CAC &gt;100</c:v>
                </c:pt>
              </c:strCache>
            </c:strRef>
          </c:cat>
          <c:val>
            <c:numRef>
              <c:f>Sheet1!$D$2:$D$4</c:f>
              <c:numCache>
                <c:formatCode>General</c:formatCode>
                <c:ptCount val="3"/>
                <c:pt idx="0">
                  <c:v>1.6</c:v>
                </c:pt>
                <c:pt idx="1">
                  <c:v>7.3</c:v>
                </c:pt>
                <c:pt idx="2">
                  <c:v>21.7</c:v>
                </c:pt>
              </c:numCache>
            </c:numRef>
          </c:val>
        </c:ser>
        <c:hiLowLines>
          <c:spPr>
            <a:ln w="38100">
              <a:solidFill>
                <a:srgbClr val="FF0000"/>
              </a:solidFill>
            </a:ln>
          </c:spPr>
        </c:hiLowLines>
        <c:axId val="102876288"/>
        <c:axId val="102877824"/>
      </c:stockChart>
      <c:catAx>
        <c:axId val="102876288"/>
        <c:scaling>
          <c:orientation val="minMax"/>
        </c:scaling>
        <c:axPos val="b"/>
        <c:numFmt formatCode="m/d/yyyy" sourceLinked="1"/>
        <c:tickLblPos val="nextTo"/>
        <c:txPr>
          <a:bodyPr/>
          <a:lstStyle/>
          <a:p>
            <a:pPr>
              <a:defRPr sz="1200" b="1" i="0" baseline="0"/>
            </a:pPr>
            <a:endParaRPr lang="en-US"/>
          </a:p>
        </c:txPr>
        <c:crossAx val="102877824"/>
        <c:crosses val="autoZero"/>
        <c:auto val="1"/>
        <c:lblAlgn val="ctr"/>
        <c:lblOffset val="100"/>
      </c:catAx>
      <c:valAx>
        <c:axId val="102877824"/>
        <c:scaling>
          <c:orientation val="minMax"/>
        </c:scaling>
        <c:axPos val="l"/>
        <c:majorGridlines/>
        <c:numFmt formatCode="General" sourceLinked="1"/>
        <c:tickLblPos val="nextTo"/>
        <c:txPr>
          <a:bodyPr/>
          <a:lstStyle/>
          <a:p>
            <a:pPr>
              <a:defRPr sz="1200" b="1" i="0" baseline="0"/>
            </a:pPr>
            <a:endParaRPr lang="en-US"/>
          </a:p>
        </c:txPr>
        <c:crossAx val="102876288"/>
        <c:crosses val="autoZero"/>
        <c:crossBetween val="between"/>
      </c:valAx>
      <c:spPr>
        <a:solidFill>
          <a:schemeClr val="tx1"/>
        </a:solidFill>
      </c:spPr>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perspective val="30"/>
    </c:view3D>
    <c:floor>
      <c:spPr>
        <a:blipFill>
          <a:blip xmlns:r="http://schemas.openxmlformats.org/officeDocument/2006/relationships" r:embed="rId1"/>
          <a:tile tx="0" ty="0" sx="100000" sy="100000" flip="none" algn="tl"/>
        </a:blipFill>
        <a:ln w="19050">
          <a:solidFill>
            <a:srgbClr val="000000"/>
          </a:solidFill>
        </a:ln>
      </c:spPr>
    </c:floor>
    <c:plotArea>
      <c:layout/>
      <c:bar3DChart>
        <c:barDir val="col"/>
        <c:grouping val="standard"/>
        <c:ser>
          <c:idx val="0"/>
          <c:order val="0"/>
          <c:tx>
            <c:strRef>
              <c:f>Sheet1!$B$1</c:f>
              <c:strCache>
                <c:ptCount val="1"/>
                <c:pt idx="0">
                  <c:v>CAC=0</c:v>
                </c:pt>
              </c:strCache>
            </c:strRef>
          </c:tx>
          <c:spPr>
            <a:effectLst>
              <a:outerShdw blurRad="76200" dist="431800" dir="18900000" sy="23000" kx="-1200000" algn="bl" rotWithShape="0">
                <a:schemeClr val="bg1">
                  <a:lumMod val="50000"/>
                  <a:alpha val="53000"/>
                </a:schemeClr>
              </a:outerShdw>
            </a:effectLst>
            <a:scene3d>
              <a:camera prst="orthographicFront"/>
              <a:lightRig rig="threePt" dir="t"/>
            </a:scene3d>
            <a:sp3d prstMaterial="matte">
              <a:bevelT prst="angle"/>
            </a:sp3d>
          </c:spPr>
          <c:dLbls>
            <c:dLbl>
              <c:idx val="0"/>
              <c:layout>
                <c:manualLayout>
                  <c:x val="-2.1218890680033456E-17"/>
                  <c:y val="-1.1904761904761916E-2"/>
                </c:manualLayout>
              </c:layout>
              <c:showVal val="1"/>
            </c:dLbl>
            <c:dLbl>
              <c:idx val="1"/>
              <c:layout>
                <c:manualLayout>
                  <c:x val="-4.7619047619047623E-3"/>
                  <c:y val="-2.0000000000000011E-2"/>
                </c:manualLayout>
              </c:layout>
              <c:showVal val="1"/>
            </c:dLbl>
            <c:dLbl>
              <c:idx val="2"/>
              <c:layout>
                <c:manualLayout>
                  <c:x val="-7.2753405824272049E-4"/>
                  <c:y val="-2.1904724409448802E-2"/>
                </c:manualLayout>
              </c:layout>
              <c:showVal val="1"/>
            </c:dLbl>
            <c:dLbl>
              <c:idx val="3"/>
              <c:layout>
                <c:manualLayout>
                  <c:x val="-1.2433820772403455E-2"/>
                  <c:y val="-2.5238057742782153E-2"/>
                </c:manualLayout>
              </c:layout>
              <c:showVal val="1"/>
            </c:dLbl>
            <c:txPr>
              <a:bodyPr/>
              <a:lstStyle/>
              <a:p>
                <a:pPr>
                  <a:defRPr b="1" i="0" baseline="0"/>
                </a:pPr>
                <a:endParaRPr lang="en-US"/>
              </a:p>
            </c:txPr>
            <c:showVal val="1"/>
          </c:dLbls>
          <c:cat>
            <c:strRef>
              <c:f>Sheet1!$A$2:$A$5</c:f>
              <c:strCache>
                <c:ptCount val="4"/>
                <c:pt idx="0">
                  <c:v>Age 45-54</c:v>
                </c:pt>
                <c:pt idx="1">
                  <c:v>Age 55-64</c:v>
                </c:pt>
                <c:pt idx="2">
                  <c:v>Age 65-74</c:v>
                </c:pt>
                <c:pt idx="3">
                  <c:v>Age 75-84</c:v>
                </c:pt>
              </c:strCache>
            </c:strRef>
          </c:cat>
          <c:val>
            <c:numRef>
              <c:f>Sheet1!$B$2:$B$5</c:f>
              <c:numCache>
                <c:formatCode>General</c:formatCode>
                <c:ptCount val="4"/>
                <c:pt idx="0">
                  <c:v>1</c:v>
                </c:pt>
                <c:pt idx="1">
                  <c:v>1.7</c:v>
                </c:pt>
                <c:pt idx="2">
                  <c:v>2.5</c:v>
                </c:pt>
                <c:pt idx="3">
                  <c:v>2.1</c:v>
                </c:pt>
              </c:numCache>
            </c:numRef>
          </c:val>
        </c:ser>
        <c:ser>
          <c:idx val="1"/>
          <c:order val="1"/>
          <c:tx>
            <c:strRef>
              <c:f>Sheet1!$C$1</c:f>
              <c:strCache>
                <c:ptCount val="1"/>
                <c:pt idx="0">
                  <c:v>CAC 1-100</c:v>
                </c:pt>
              </c:strCache>
            </c:strRef>
          </c:tx>
          <c:spPr>
            <a:effectLst>
              <a:outerShdw blurRad="76200" dist="508000" dir="18900000" sx="128000" sy="128000" kx="-1200000" algn="bl" rotWithShape="0">
                <a:prstClr val="black">
                  <a:alpha val="54000"/>
                </a:prstClr>
              </a:outerShdw>
            </a:effectLst>
            <a:scene3d>
              <a:camera prst="orthographicFront"/>
              <a:lightRig rig="threePt" dir="t"/>
            </a:scene3d>
            <a:sp3d prstMaterial="matte">
              <a:bevelT prst="angle"/>
            </a:sp3d>
          </c:spPr>
          <c:dLbls>
            <c:dLbl>
              <c:idx val="0"/>
              <c:layout>
                <c:manualLayout>
                  <c:x val="3.1746031746031746E-3"/>
                  <c:y val="-2.0000000000000011E-2"/>
                </c:manualLayout>
              </c:layout>
              <c:showVal val="1"/>
            </c:dLbl>
            <c:dLbl>
              <c:idx val="1"/>
              <c:layout>
                <c:manualLayout>
                  <c:x val="-1.5873015873015882E-3"/>
                  <c:y val="-1.3333333333333341E-2"/>
                </c:manualLayout>
              </c:layout>
              <c:showVal val="1"/>
            </c:dLbl>
            <c:dLbl>
              <c:idx val="2"/>
              <c:layout>
                <c:manualLayout>
                  <c:x val="3.306711661042374E-3"/>
                  <c:y val="-9.9999999999999568E-3"/>
                </c:manualLayout>
              </c:layout>
              <c:showVal val="1"/>
            </c:dLbl>
            <c:dLbl>
              <c:idx val="3"/>
              <c:layout>
                <c:manualLayout>
                  <c:x val="-1.7063492063492062E-2"/>
                  <c:y val="-1.3968241469816284E-2"/>
                </c:manualLayout>
              </c:layout>
              <c:showVal val="1"/>
            </c:dLbl>
            <c:txPr>
              <a:bodyPr/>
              <a:lstStyle/>
              <a:p>
                <a:pPr>
                  <a:defRPr b="1" i="0" baseline="0"/>
                </a:pPr>
                <a:endParaRPr lang="en-US"/>
              </a:p>
            </c:txPr>
            <c:showVal val="1"/>
          </c:dLbls>
          <c:cat>
            <c:strRef>
              <c:f>Sheet1!$A$2:$A$5</c:f>
              <c:strCache>
                <c:ptCount val="4"/>
                <c:pt idx="0">
                  <c:v>Age 45-54</c:v>
                </c:pt>
                <c:pt idx="1">
                  <c:v>Age 55-64</c:v>
                </c:pt>
                <c:pt idx="2">
                  <c:v>Age 65-74</c:v>
                </c:pt>
                <c:pt idx="3">
                  <c:v>Age 75-84</c:v>
                </c:pt>
              </c:strCache>
            </c:strRef>
          </c:cat>
          <c:val>
            <c:numRef>
              <c:f>Sheet1!$C$2:$C$5</c:f>
              <c:numCache>
                <c:formatCode>General</c:formatCode>
                <c:ptCount val="4"/>
                <c:pt idx="0">
                  <c:v>3.4</c:v>
                </c:pt>
                <c:pt idx="1">
                  <c:v>6.9</c:v>
                </c:pt>
                <c:pt idx="2">
                  <c:v>9.9</c:v>
                </c:pt>
                <c:pt idx="3">
                  <c:v>7.9</c:v>
                </c:pt>
              </c:numCache>
            </c:numRef>
          </c:val>
        </c:ser>
        <c:ser>
          <c:idx val="2"/>
          <c:order val="2"/>
          <c:tx>
            <c:strRef>
              <c:f>Sheet1!$D$1</c:f>
              <c:strCache>
                <c:ptCount val="1"/>
                <c:pt idx="0">
                  <c:v>CAC &gt;100</c:v>
                </c:pt>
              </c:strCache>
            </c:strRef>
          </c:tx>
          <c:spPr>
            <a:solidFill>
              <a:schemeClr val="accent5">
                <a:lumMod val="75000"/>
              </a:schemeClr>
            </a:solidFill>
            <a:effectLst>
              <a:outerShdw blurRad="76200" dist="635000" dir="7740000" sy="23000" kx="-1200000" algn="bl" rotWithShape="0">
                <a:schemeClr val="tx1">
                  <a:lumMod val="50000"/>
                  <a:lumOff val="50000"/>
                  <a:alpha val="49000"/>
                </a:schemeClr>
              </a:outerShdw>
            </a:effectLst>
            <a:scene3d>
              <a:camera prst="orthographicFront"/>
              <a:lightRig rig="threePt" dir="t"/>
            </a:scene3d>
            <a:sp3d prstMaterial="matte">
              <a:bevelT prst="angle"/>
            </a:sp3d>
          </c:spPr>
          <c:dLbls>
            <c:txPr>
              <a:bodyPr/>
              <a:lstStyle/>
              <a:p>
                <a:pPr>
                  <a:defRPr b="1" i="0" baseline="0"/>
                </a:pPr>
                <a:endParaRPr lang="en-US"/>
              </a:p>
            </c:txPr>
            <c:showVal val="1"/>
          </c:dLbls>
          <c:cat>
            <c:strRef>
              <c:f>Sheet1!$A$2:$A$5</c:f>
              <c:strCache>
                <c:ptCount val="4"/>
                <c:pt idx="0">
                  <c:v>Age 45-54</c:v>
                </c:pt>
                <c:pt idx="1">
                  <c:v>Age 55-64</c:v>
                </c:pt>
                <c:pt idx="2">
                  <c:v>Age 65-74</c:v>
                </c:pt>
                <c:pt idx="3">
                  <c:v>Age 75-84</c:v>
                </c:pt>
              </c:strCache>
            </c:strRef>
          </c:cat>
          <c:val>
            <c:numRef>
              <c:f>Sheet1!$D$2:$D$5</c:f>
              <c:numCache>
                <c:formatCode>General</c:formatCode>
                <c:ptCount val="4"/>
                <c:pt idx="0">
                  <c:v>17.7</c:v>
                </c:pt>
                <c:pt idx="1">
                  <c:v>25.3</c:v>
                </c:pt>
                <c:pt idx="2">
                  <c:v>19</c:v>
                </c:pt>
                <c:pt idx="3">
                  <c:v>24.4</c:v>
                </c:pt>
              </c:numCache>
            </c:numRef>
          </c:val>
        </c:ser>
        <c:shape val="box"/>
        <c:axId val="103069568"/>
        <c:axId val="103071104"/>
        <c:axId val="102873728"/>
      </c:bar3DChart>
      <c:catAx>
        <c:axId val="103069568"/>
        <c:scaling>
          <c:orientation val="minMax"/>
        </c:scaling>
        <c:axPos val="b"/>
        <c:tickLblPos val="nextTo"/>
        <c:spPr>
          <a:ln w="19050">
            <a:solidFill>
              <a:srgbClr val="000000"/>
            </a:solidFill>
          </a:ln>
        </c:spPr>
        <c:txPr>
          <a:bodyPr/>
          <a:lstStyle/>
          <a:p>
            <a:pPr>
              <a:defRPr sz="1400" b="1" i="0" baseline="0"/>
            </a:pPr>
            <a:endParaRPr lang="en-US"/>
          </a:p>
        </c:txPr>
        <c:crossAx val="103071104"/>
        <c:crosses val="autoZero"/>
        <c:auto val="1"/>
        <c:lblAlgn val="ctr"/>
        <c:lblOffset val="100"/>
      </c:catAx>
      <c:valAx>
        <c:axId val="103071104"/>
        <c:scaling>
          <c:orientation val="minMax"/>
        </c:scaling>
        <c:axPos val="l"/>
        <c:majorGridlines/>
        <c:numFmt formatCode="General" sourceLinked="1"/>
        <c:tickLblPos val="nextTo"/>
        <c:spPr>
          <a:ln w="19050">
            <a:solidFill>
              <a:schemeClr val="tx1"/>
            </a:solidFill>
          </a:ln>
        </c:spPr>
        <c:txPr>
          <a:bodyPr/>
          <a:lstStyle/>
          <a:p>
            <a:pPr>
              <a:defRPr sz="1200" b="1" i="0" baseline="0"/>
            </a:pPr>
            <a:endParaRPr lang="en-US"/>
          </a:p>
        </c:txPr>
        <c:crossAx val="103069568"/>
        <c:crosses val="autoZero"/>
        <c:crossBetween val="between"/>
      </c:valAx>
      <c:serAx>
        <c:axId val="102873728"/>
        <c:scaling>
          <c:orientation val="minMax"/>
        </c:scaling>
        <c:axPos val="b"/>
        <c:tickLblPos val="nextTo"/>
        <c:spPr>
          <a:ln w="19050">
            <a:solidFill>
              <a:srgbClr val="000000"/>
            </a:solidFill>
          </a:ln>
        </c:spPr>
        <c:txPr>
          <a:bodyPr/>
          <a:lstStyle/>
          <a:p>
            <a:pPr>
              <a:defRPr sz="1400" b="1" i="0" baseline="0"/>
            </a:pPr>
            <a:endParaRPr lang="en-US"/>
          </a:p>
        </c:txPr>
        <c:crossAx val="103071104"/>
        <c:crosses val="autoZero"/>
      </c:serAx>
    </c:plotArea>
    <c:legend>
      <c:legendPos val="r"/>
      <c:layout/>
      <c:spPr>
        <a:ln w="12700">
          <a:solidFill>
            <a:srgbClr val="000000"/>
          </a:solidFill>
        </a:ln>
      </c:spPr>
      <c:txPr>
        <a:bodyPr/>
        <a:lstStyle/>
        <a:p>
          <a:pPr>
            <a:defRPr sz="1200" b="1" i="0" baseline="0"/>
          </a:pPr>
          <a:endParaRPr lang="en-US"/>
        </a:p>
      </c:txPr>
    </c:legend>
    <c:plotVisOnly val="1"/>
  </c:chart>
  <c:spPr>
    <a:gradFill flip="none" rotWithShape="1">
      <a:gsLst>
        <a:gs pos="0">
          <a:srgbClr val="DA7328">
            <a:lumMod val="40000"/>
            <a:lumOff val="60000"/>
          </a:srgbClr>
        </a:gs>
        <a:gs pos="50000">
          <a:srgbClr val="DA7328">
            <a:lumMod val="40000"/>
            <a:lumOff val="60000"/>
          </a:srgbClr>
        </a:gs>
        <a:gs pos="100000">
          <a:schemeClr val="accent3">
            <a:lumMod val="20000"/>
            <a:lumOff val="80000"/>
          </a:schemeClr>
        </a:gs>
      </a:gsLst>
      <a:path path="shape">
        <a:fillToRect l="50000" t="50000" r="50000" b="50000"/>
      </a:path>
      <a:tileRect/>
    </a:gradFill>
    <a:ln w="38100">
      <a:solidFill>
        <a:srgbClr val="000000"/>
      </a:solidFill>
    </a:ln>
  </c:sp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8A0017-F511-4FA2-92F9-7EA25999DA3D}" type="datetimeFigureOut">
              <a:rPr lang="en-US" smtClean="0"/>
              <a:pPr/>
              <a:t>9/22/2011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6742FA-716C-4279-94B1-B6AECEBD6E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afternoon.</a:t>
            </a:r>
            <a:r>
              <a:rPr lang="en-US" baseline="0" dirty="0" smtClean="0"/>
              <a:t> My name is Rajesh </a:t>
            </a:r>
            <a:r>
              <a:rPr lang="en-US" baseline="0" dirty="0" err="1" smtClean="0"/>
              <a:t>Tota-Maharaj</a:t>
            </a:r>
            <a:r>
              <a:rPr lang="en-US" baseline="0" dirty="0" smtClean="0"/>
              <a:t>. I am a medical resident, presently engaged in preventive cardiology research with The Johns Hopkins </a:t>
            </a:r>
            <a:r>
              <a:rPr lang="en-US" baseline="0" dirty="0" err="1" smtClean="0"/>
              <a:t>Ciccarone</a:t>
            </a:r>
            <a:r>
              <a:rPr lang="en-US" baseline="0" dirty="0" smtClean="0"/>
              <a:t> Center for the Prevention of Heart Disease. My interests include both cardiac imaging and preventive cardiology, and I was asked to present the findings of a secondary analysis of the MESA that our </a:t>
            </a:r>
            <a:r>
              <a:rPr lang="en-US" baseline="0" smtClean="0"/>
              <a:t>group performed</a:t>
            </a:r>
            <a:r>
              <a:rPr lang="en-US" baseline="0" dirty="0" smtClean="0"/>
              <a:t>, and that has been accepted for poster presentation at the American Heart Association meeting in November.</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age</a:t>
            </a:r>
            <a:r>
              <a:rPr lang="en-US" baseline="0" dirty="0" smtClean="0"/>
              <a:t> increased, the percentage of current smokers decreased, while the percentage of former smokers increased. </a:t>
            </a:r>
            <a:r>
              <a:rPr lang="en-US" baseline="0" dirty="0" smtClean="0"/>
              <a:t>A higher percentage in </a:t>
            </a:r>
            <a:r>
              <a:rPr lang="en-US" baseline="0" dirty="0" smtClean="0"/>
              <a:t>the older age groups had a positive family history compared to the age group 45-54.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increasing age, a higher proportion of patients were hypertensive</a:t>
            </a:r>
            <a:r>
              <a:rPr lang="en-US" baseline="0" dirty="0" smtClean="0"/>
              <a:t> and</a:t>
            </a:r>
            <a:r>
              <a:rPr lang="en-US" dirty="0" smtClean="0"/>
              <a:t> diabetic. A</a:t>
            </a:r>
            <a:r>
              <a:rPr lang="en-US" baseline="0" dirty="0" smtClean="0"/>
              <a:t> much higher fraction of patients were also prescribed lipid-lowering and anti-hypertensive medications with increasing age groups.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demonstrates</a:t>
            </a:r>
            <a:r>
              <a:rPr lang="en-US" baseline="0" dirty="0" smtClean="0"/>
              <a:t> the spread of coronary calcium within the age groups. The percentage of patients with no coronary calcium decreased with increasing age, while the percentage of patients with CAC &gt; 100 increased with age. Of note though, 19% of elderly patients had a zero calcium score. 7% of patients in the 45-54 age group had a calcium score of &gt;100.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shown</a:t>
            </a:r>
            <a:r>
              <a:rPr lang="en-US" baseline="0" dirty="0" smtClean="0"/>
              <a:t> on your left, the CHD event rate increased with increasing age group. Event rates also increased progressively with increasing coronary calcium.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graph demonstrates the event rates for increasing coronary calcium within each age group. For the 45-54</a:t>
            </a:r>
            <a:r>
              <a:rPr lang="en-US" baseline="0" dirty="0" smtClean="0"/>
              <a:t> age group, increasing coronary calcium still imparts an increased CHD event rate. A similar association is seen for the oldest age group. Notably, the event rate for zero CAC in the elderly remains low at 2.1, which is even lower than a young person with moderate or heavy calcium burden.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Within the</a:t>
            </a:r>
            <a:r>
              <a:rPr lang="en-US" baseline="0" dirty="0" smtClean="0"/>
              <a:t> youngest age group, CAC&gt;100 imparts a roughly 90% survival out to 6 years. This survival rate becomes progressively lower with increasing age, as shown on the next slide.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elderly, a calcium score of &gt;100 leads to an 80% survival rate up to 6 years. Note however that the zero</a:t>
            </a:r>
            <a:r>
              <a:rPr lang="en-US" baseline="0" dirty="0" smtClean="0"/>
              <a:t> CAC group in the elderly exhibits an approximately </a:t>
            </a:r>
            <a:r>
              <a:rPr lang="en-US" baseline="0" dirty="0" smtClean="0"/>
              <a:t>98% </a:t>
            </a:r>
            <a:r>
              <a:rPr lang="en-US" baseline="0" dirty="0" smtClean="0"/>
              <a:t>survival.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hazard ratios for increasing age are demonstrated.</a:t>
            </a:r>
            <a:r>
              <a:rPr lang="en-US" baseline="0" dirty="0" smtClean="0"/>
              <a:t> The first model is unadjusted, followed by sequential adjustment of risk factors, initially of gender, ethnicity and MESA site in model 2, and then all conventional cardiovascular risk factors in model 3. After multivariable adjustment, increasing age appears to independently predict an increased event rate. </a:t>
            </a:r>
          </a:p>
          <a:p>
            <a:endParaRPr lang="en-US" baseline="0" dirty="0" smtClean="0"/>
          </a:p>
          <a:p>
            <a:r>
              <a:rPr lang="en-US" baseline="0" dirty="0" smtClean="0"/>
              <a:t>Note however, that when coronary calcium is added to the 4</a:t>
            </a:r>
            <a:r>
              <a:rPr lang="en-US" baseline="30000" dirty="0" smtClean="0"/>
              <a:t>th</a:t>
            </a:r>
            <a:r>
              <a:rPr lang="en-US" baseline="0" dirty="0" smtClean="0"/>
              <a:t> model, that the increased risk associated with increasing age groups attenuates significantly, with resulting borderline significance. This suggests that the risk traditionally attributed to increasing age is mostly, though not entirely accounted for, by coronary calcium.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diagram shows the effect of increasing coronary</a:t>
            </a:r>
            <a:r>
              <a:rPr lang="en-US" baseline="0" dirty="0" smtClean="0"/>
              <a:t> calcium on hazard ratio for an event. As expected, even after multi-variable adjustment, increasing coronary calcium is predictive of CHD events.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Within each age group, we compared the</a:t>
            </a:r>
            <a:r>
              <a:rPr lang="en-US" baseline="0" dirty="0" smtClean="0"/>
              <a:t> risk of increasing coronary calcium to zero calcium. For the 45-54 age group, even after multi-variable adjustment, increasing coronary calcium results in in an increased risk of events, although this only approaches statistical significance for calcium scores of &gt;100. </a:t>
            </a:r>
          </a:p>
          <a:p>
            <a:endParaRPr lang="en-US" baseline="0" dirty="0" smtClean="0"/>
          </a:p>
          <a:p>
            <a:r>
              <a:rPr lang="en-US" baseline="0" dirty="0" smtClean="0"/>
              <a:t>A similar pattern can be seen in the elderly, whereby increasing coronary calcium results in an increased risk of events, approaching statistical significance with calcium scores of &gt;100.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estimated incidence of MI this year is almost one million, and the cost to the health care system is $177 billion. </a:t>
            </a:r>
            <a:endParaRPr lang="en-US" dirty="0" smtClean="0"/>
          </a:p>
          <a:p>
            <a:endParaRPr lang="en-US" dirty="0" smtClean="0"/>
          </a:p>
          <a:p>
            <a:r>
              <a:rPr lang="en-US" dirty="0" smtClean="0"/>
              <a:t>At the very core of this</a:t>
            </a:r>
            <a:r>
              <a:rPr lang="en-US" baseline="0" dirty="0" smtClean="0"/>
              <a:t> research into coronary artery calcium screening is the need to find a powerful clinical tool that can reliably predict the risk of coronary heart disease, and justify aggressive clinical management of the patients most at risk, so that we can continue to improve on the figures above.</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experience with coronary</a:t>
            </a:r>
            <a:r>
              <a:rPr lang="en-US" baseline="0" dirty="0" smtClean="0"/>
              <a:t> calcium scoring as a risk stratification tool has come a long way since the first guidelines were published in 2000. Despite this, its use in specific subpopulations, for example young patients or the elderly, is still unclear.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a:t>
            </a:r>
            <a:r>
              <a:rPr lang="en-US" baseline="0" dirty="0" smtClean="0"/>
              <a:t> of the challenges faced with risk stratification in the elderly is that most risk scoring algorithms are heavily weighted in favor if age. Many elderly patients as a result may be placed into an elevated risk category primarily because of their age. </a:t>
            </a:r>
            <a:endParaRPr lang="en-US" baseline="0" dirty="0"/>
          </a:p>
          <a:p>
            <a:endParaRPr lang="en-US" baseline="0" dirty="0"/>
          </a:p>
          <a:p>
            <a:r>
              <a:rPr lang="en-US" baseline="0" dirty="0" smtClean="0"/>
              <a:t>Two previous studies, the Rotterdam and the other by Dr </a:t>
            </a:r>
            <a:r>
              <a:rPr lang="en-US" baseline="0" dirty="0" err="1" smtClean="0"/>
              <a:t>Raggi</a:t>
            </a:r>
            <a:r>
              <a:rPr lang="en-US" baseline="0" dirty="0" smtClean="0"/>
              <a:t> et al, have examined the effect of increasing coronary calcification in the elderly. </a:t>
            </a:r>
          </a:p>
        </p:txBody>
      </p:sp>
      <p:sp>
        <p:nvSpPr>
          <p:cNvPr id="4" name="Slide Number Placeholder 3"/>
          <p:cNvSpPr>
            <a:spLocks noGrp="1"/>
          </p:cNvSpPr>
          <p:nvPr>
            <p:ph type="sldNum" sz="quarter" idx="10"/>
          </p:nvPr>
        </p:nvSpPr>
        <p:spPr/>
        <p:txBody>
          <a:bodyPr/>
          <a:lstStyle/>
          <a:p>
            <a:fld id="{0D6742FA-716C-4279-94B1-B6AECEBD6E6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Rotterdam study was population-based study.</a:t>
            </a:r>
            <a:r>
              <a:rPr lang="en-US" baseline="0" dirty="0" smtClean="0"/>
              <a:t> 1795 elderly patients were followed up for a median of 3.3 years. As seen here, increasing coronary calcium was associated with a significantly increased risk of CHD events, compared to a score of 0-100.</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Dr </a:t>
            </a:r>
            <a:r>
              <a:rPr lang="en-US" dirty="0" err="1" smtClean="0"/>
              <a:t>Raggi’s</a:t>
            </a:r>
            <a:r>
              <a:rPr lang="en-US" dirty="0" smtClean="0"/>
              <a:t> study, approximately</a:t>
            </a:r>
            <a:r>
              <a:rPr lang="en-US" baseline="0" dirty="0" smtClean="0"/>
              <a:t> 35,000  persons with a mean age of 70, were followed up for 5.8 years. Here, the hazard ratio for increasing coronary calcium remain significant, although the </a:t>
            </a:r>
            <a:r>
              <a:rPr lang="en-US" baseline="0" dirty="0" err="1" smtClean="0"/>
              <a:t>cutpoints</a:t>
            </a:r>
            <a:r>
              <a:rPr lang="en-US" baseline="0" dirty="0" smtClean="0"/>
              <a:t> are slightly different. </a:t>
            </a:r>
          </a:p>
          <a:p>
            <a:endParaRPr lang="en-US" baseline="0" dirty="0" smtClean="0"/>
          </a:p>
          <a:p>
            <a:r>
              <a:rPr lang="en-US" baseline="0" dirty="0" smtClean="0"/>
              <a:t>As mentioned in both studies, there remains the potential to re-classify many elderly patients based on their calcium score.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Most elderly patients have some element of coronary calcification anyway, so why bothering performing a calcium score? </a:t>
            </a:r>
            <a:r>
              <a:rPr lang="en-US" dirty="0" smtClean="0"/>
              <a:t>Our</a:t>
            </a:r>
            <a:r>
              <a:rPr lang="en-US" baseline="0" dirty="0" smtClean="0"/>
              <a:t> study results with respect to elderly patients showed concordance with previous studies. Notably, most of the excess risk can be explained by coronary calcification.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increasing burden of coronary calcium also includes partially calcified </a:t>
            </a:r>
            <a:r>
              <a:rPr lang="en-US" baseline="0" dirty="0" err="1" smtClean="0"/>
              <a:t>atheromatous</a:t>
            </a:r>
            <a:r>
              <a:rPr lang="en-US" baseline="0" dirty="0" smtClean="0"/>
              <a:t> lesions, which have been found to be more unstable than fully calcified lesions. This may account for the excess mortality with increasing calcification.   </a:t>
            </a:r>
          </a:p>
          <a:p>
            <a:endParaRPr lang="en-US" baseline="0" dirty="0" smtClean="0"/>
          </a:p>
        </p:txBody>
      </p:sp>
      <p:sp>
        <p:nvSpPr>
          <p:cNvPr id="4" name="Slide Number Placeholder 3"/>
          <p:cNvSpPr>
            <a:spLocks noGrp="1"/>
          </p:cNvSpPr>
          <p:nvPr>
            <p:ph type="sldNum" sz="quarter" idx="10"/>
          </p:nvPr>
        </p:nvSpPr>
        <p:spPr/>
        <p:txBody>
          <a:bodyPr/>
          <a:lstStyle/>
          <a:p>
            <a:fld id="{0D6742FA-716C-4279-94B1-B6AECEBD6E6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group previously performed a similar analysis in MESA,</a:t>
            </a:r>
            <a:r>
              <a:rPr lang="en-US" baseline="0" dirty="0" smtClean="0"/>
              <a:t> examining the effects of the number of risk factors on event rates, taking into account the coronary calcium score. We found a similar pattern with the present aging study. In patients with no discernible risk factors for coronary disease but with a high CAC score, event rates were increased. In contrast, in patients with three or more risk factors but no coronary calcium, event rates were very low. This is similar to our current aging study.</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wanted to highlight the fact that a significant proportion, 19%, of elderly patients have no coronary calcium. This translates into a very low event rate. This finding has been replicated in other studies. The implication of a negative CAC score in the elderly, not only in terms of risk prediction, but in terms of less aggressive clinical management, is a consideration.</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contrast to elderly patients, m</a:t>
            </a:r>
            <a:r>
              <a:rPr lang="en-US" dirty="0" smtClean="0"/>
              <a:t>any young persons will be placed in a lower risk category based on their</a:t>
            </a:r>
            <a:r>
              <a:rPr lang="en-US" baseline="0" dirty="0" smtClean="0"/>
              <a:t> age. This has the potential to </a:t>
            </a:r>
            <a:r>
              <a:rPr lang="en-US" baseline="0" dirty="0" err="1" smtClean="0"/>
              <a:t>erroneusly</a:t>
            </a:r>
            <a:r>
              <a:rPr lang="en-US" baseline="0" dirty="0" smtClean="0"/>
              <a:t> place young asymptomatic persons with a high subclinical atherosclerotic burden into a low risk category. Several studies have performed coronary calcium scores in young persons, though few have studied the effect of coronary calcification on events in this age group. </a:t>
            </a:r>
          </a:p>
          <a:p>
            <a:endParaRPr lang="en-US" baseline="0" dirty="0" smtClean="0"/>
          </a:p>
          <a:p>
            <a:r>
              <a:rPr lang="en-US" baseline="0" dirty="0" smtClean="0"/>
              <a:t>The Framingham study found that 12% of persons in the 45-55 age group had CAC&gt;100, compared to 7.3% in our study. The Coronary Artery Risk Development in Young Adults study noted a much lower prevalence of coronary calcium but their age range was also lower. The Prospective Army Coronary Calcium study noted prevalence of 6.7%, though the mean age was 43. </a:t>
            </a:r>
          </a:p>
          <a:p>
            <a:endParaRPr lang="en-US" baseline="0" dirty="0" smtClean="0"/>
          </a:p>
          <a:p>
            <a:r>
              <a:rPr lang="en-US" baseline="0" dirty="0" smtClean="0"/>
              <a:t>In that study, patients were followed for a mean of 3 years, and a hazard ratio of 4.8 was noted for CAC≥45. In the 44,000 cohort, a hazard ratio of 6.6 and 10.8 were noted for calcium scores of 100-400 and &gt;400.  These are all in concordance with the findings of this MESA analysis. This suggests that although CAC&gt;100 is uncommon in young persons, these patients carry a significant atherosclerotic burden, with an extremely high risk of events.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concluding,</a:t>
            </a:r>
            <a:r>
              <a:rPr lang="en-US" baseline="0" dirty="0" smtClean="0"/>
              <a:t> we found that coronary calcium is an accurate way of refining cardiovascular risk stratification in the elderly. </a:t>
            </a:r>
          </a:p>
          <a:p>
            <a:endParaRPr lang="en-US" baseline="0" dirty="0" smtClean="0"/>
          </a:p>
          <a:p>
            <a:r>
              <a:rPr lang="en-US" baseline="0" dirty="0" smtClean="0"/>
              <a:t>We also noted an increased risk of events in young persons with high calcium. It is important to be able to distinguish this subgroup, as they have an extraordinarily high risk of events in the future, and will benefit from aggressive risk </a:t>
            </a:r>
            <a:r>
              <a:rPr lang="en-US" baseline="0" smtClean="0"/>
              <a:t>reduction measures.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t>
            </a:r>
            <a:r>
              <a:rPr lang="en-US" baseline="0" dirty="0" smtClean="0"/>
              <a:t>2010 </a:t>
            </a:r>
            <a:r>
              <a:rPr lang="en-US" baseline="0" dirty="0" smtClean="0"/>
              <a:t>American Heart Association recommendation with regards to the performance of coronary calcium scoring in asymptomatic persons in the primary prevention setting refined its previous position by suggesting that this test could be performed in intermediate risk patients, particularly in patients for whom lifelong </a:t>
            </a:r>
            <a:r>
              <a:rPr lang="en-US" baseline="0" dirty="0" err="1" smtClean="0"/>
              <a:t>statins</a:t>
            </a:r>
            <a:r>
              <a:rPr lang="en-US" baseline="0" dirty="0" smtClean="0"/>
              <a:t> and aspirin are being considered. </a:t>
            </a:r>
            <a:r>
              <a:rPr lang="en-US" baseline="0" dirty="0" err="1" smtClean="0"/>
              <a:t>Polonsky</a:t>
            </a:r>
            <a:r>
              <a:rPr lang="en-US" baseline="0" dirty="0" smtClean="0"/>
              <a:t> et al also demonstrated with MESA that coronary calcium scoring has the potential to re-classify patients into a more appropriate risk category.  </a:t>
            </a:r>
          </a:p>
          <a:p>
            <a:endParaRPr lang="en-US" baseline="0" dirty="0" smtClean="0"/>
          </a:p>
          <a:p>
            <a:r>
              <a:rPr lang="en-US" baseline="0" dirty="0" smtClean="0"/>
              <a:t>Recently, </a:t>
            </a:r>
            <a:r>
              <a:rPr lang="en-US" baseline="0" dirty="0" err="1" smtClean="0"/>
              <a:t>Blaha</a:t>
            </a:r>
            <a:r>
              <a:rPr lang="en-US" baseline="0" dirty="0" smtClean="0"/>
              <a:t> et al performed an ingenuous analysis of MESA’s JUPITER patients if you will (those patients with normal LDL, elevated high-sensitivity CRP, and coronary calcium scoring), and demonstrated that coronary calcium was a far superior predictor of events. </a:t>
            </a:r>
          </a:p>
          <a:p>
            <a:endParaRPr lang="en-US" baseline="0" dirty="0" smtClean="0"/>
          </a:p>
          <a:p>
            <a:r>
              <a:rPr lang="en-US" baseline="0" dirty="0" smtClean="0"/>
              <a:t>Certainly over the last decade, coronary calcium scoring has revealed itself to be evidence-based, widely available, inexpensive, relatively low radiation dose, and now through the work of numerous MESA investigators, easily interpretable and clinically applicable tool in risk stratification in the primary setting. With our study, we wondered if there could be a role for the expanded utility in other populations, for example young people and the elderly.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impetus for the present MESA</a:t>
            </a:r>
            <a:r>
              <a:rPr lang="en-US" baseline="0" dirty="0" smtClean="0"/>
              <a:t> analysis</a:t>
            </a:r>
            <a:r>
              <a:rPr lang="en-US" dirty="0" smtClean="0"/>
              <a:t> came from</a:t>
            </a:r>
            <a:r>
              <a:rPr lang="en-US" baseline="0" dirty="0" smtClean="0"/>
              <a:t> a previous study that our group presented at the ACC Scientific Sessions in April this year. This was a cohort of 44,000 patients referred by their primary care physicians for coronary calcium scoring based on their cardiovascular risk factors. From this graphic, you can see that all-cause mortality increased in both the youngest age group, as well as in the oldest age group.</a:t>
            </a:r>
          </a:p>
          <a:p>
            <a:endParaRPr lang="en-US" baseline="0" dirty="0" smtClean="0"/>
          </a:p>
          <a:p>
            <a:r>
              <a:rPr lang="en-US" baseline="0" dirty="0" smtClean="0"/>
              <a:t>We found that coronary calcium was a robust, independent predictor of all-cause mortality in both patients &lt;45 years old, and in patients&gt;75 years old, even after adjusting for cardiovascular risk factors. </a:t>
            </a:r>
          </a:p>
          <a:p>
            <a:endParaRPr lang="en-US" baseline="0" dirty="0" smtClean="0"/>
          </a:p>
          <a:p>
            <a:r>
              <a:rPr lang="en-US" baseline="0" dirty="0" smtClean="0"/>
              <a:t>This cohort was physician-referred, meaning that the sample may already have been at higher risk. Additionally, cardiovascular risk factors were self-reported in a questionnaire format, both leading to inherent biases.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hypothesized that even after adjusting for cardiovascular risk factors,</a:t>
            </a:r>
            <a:r>
              <a:rPr lang="en-US" baseline="0" dirty="0" smtClean="0"/>
              <a:t> coronary calcium will be an independent predictor of mortality.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6809 patients,</a:t>
            </a:r>
            <a:r>
              <a:rPr lang="en-US" baseline="0" dirty="0" smtClean="0"/>
              <a:t> comprising 4 pre-specified ethnic extractions, and who had coronary artery calcium were included for this analysis. The median </a:t>
            </a:r>
            <a:r>
              <a:rPr lang="en-US" baseline="0" dirty="0" err="1" smtClean="0"/>
              <a:t>followup</a:t>
            </a:r>
            <a:r>
              <a:rPr lang="en-US" baseline="0" dirty="0" smtClean="0"/>
              <a:t> for this dataset was 5.8 years. The primary endpoint included cardiovascular death, non-fatal myocardial infarction, angina and coronary revascularization.</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stratified patients</a:t>
            </a:r>
            <a:r>
              <a:rPr lang="en-US" baseline="0" dirty="0" smtClean="0"/>
              <a:t> into 4 age groups as shown here. Coronary artery calcium was subdivided into zero calcium, calcium score of 1-100, and more than 100.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I’ll briefly discuss the statistical approach. The percentage</a:t>
            </a:r>
            <a:r>
              <a:rPr lang="en-US" baseline="0" dirty="0" smtClean="0"/>
              <a:t> of patients within the 3 pre-specified coronary calcium groups for each age group were calculated. The percentage of CHD events, followed by the event rate per 1000 person-years was then calculated. Kaplan Meier curves were constructed for increasing coronary calcium within each age group. </a:t>
            </a:r>
          </a:p>
        </p:txBody>
      </p:sp>
      <p:sp>
        <p:nvSpPr>
          <p:cNvPr id="4" name="Slide Number Placeholder 3"/>
          <p:cNvSpPr>
            <a:spLocks noGrp="1"/>
          </p:cNvSpPr>
          <p:nvPr>
            <p:ph type="sldNum" sz="quarter" idx="10"/>
          </p:nvPr>
        </p:nvSpPr>
        <p:spPr/>
        <p:txBody>
          <a:bodyPr/>
          <a:lstStyle/>
          <a:p>
            <a:fld id="{0D6742FA-716C-4279-94B1-B6AECEBD6E6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Cox regression analyses</a:t>
            </a:r>
            <a:r>
              <a:rPr lang="en-US" baseline="0" dirty="0" smtClean="0"/>
              <a:t> were employed to determine hazard ratios (initially unadjusted, then multi-variable adjusted) for events within each age group and for increasing coronary calcium. </a:t>
            </a:r>
            <a:endParaRPr lang="en-US" dirty="0"/>
          </a:p>
        </p:txBody>
      </p:sp>
      <p:sp>
        <p:nvSpPr>
          <p:cNvPr id="4" name="Slide Number Placeholder 3"/>
          <p:cNvSpPr>
            <a:spLocks noGrp="1"/>
          </p:cNvSpPr>
          <p:nvPr>
            <p:ph type="sldNum" sz="quarter" idx="10"/>
          </p:nvPr>
        </p:nvSpPr>
        <p:spPr/>
        <p:txBody>
          <a:bodyPr/>
          <a:lstStyle/>
          <a:p>
            <a:fld id="{0D6742FA-716C-4279-94B1-B6AECEBD6E6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6"/>
          <p:cNvGrpSpPr/>
          <p:nvPr/>
        </p:nvGrpSpPr>
        <p:grpSpPr>
          <a:xfrm>
            <a:off x="0" y="3268345"/>
            <a:ext cx="9144000" cy="146304"/>
            <a:chOff x="0" y="3268345"/>
            <a:chExt cx="9144000" cy="146304"/>
          </a:xfrm>
        </p:grpSpPr>
        <p:sp>
          <p:nvSpPr>
            <p:cNvPr id="13" name="Rectangle 12"/>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609600" y="1752600"/>
            <a:ext cx="7924800" cy="1470025"/>
          </a:xfrm>
          <a:prstGeom prst="rect">
            <a:avLst/>
          </a:prstGeom>
        </p:spPr>
        <p:txBody>
          <a:bodyPr anchor="b"/>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150D22-AC21-47D3-84DA-CAE3DE314C44}"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43E26-6C19-419A-B631-88BB1D89A0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50D22-AC21-47D3-84DA-CAE3DE314C44}"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43E26-6C19-419A-B631-88BB1D89A0C2}"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grpSp>
        <p:nvGrpSpPr>
          <p:cNvPr id="2" name="Group 7"/>
          <p:cNvGrpSpPr/>
          <p:nvPr/>
        </p:nvGrpSpPr>
        <p:grpSpPr>
          <a:xfrm flipH="1">
            <a:off x="0" y="1371600"/>
            <a:ext cx="9144000" cy="73152"/>
            <a:chOff x="0" y="3268345"/>
            <a:chExt cx="9144000" cy="146304"/>
          </a:xfrm>
        </p:grpSpPr>
        <p:sp>
          <p:nvSpPr>
            <p:cNvPr id="9" name="Rectangle 8"/>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18288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172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39712" y="6356350"/>
            <a:ext cx="1868424" cy="365125"/>
          </a:xfrm>
        </p:spPr>
        <p:txBody>
          <a:bodyPr/>
          <a:lstStyle/>
          <a:p>
            <a:fld id="{AD150D22-AC21-47D3-84DA-CAE3DE314C44}"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43E26-6C19-419A-B631-88BB1D89A0C2}" type="slidenum">
              <a:rPr lang="en-US" smtClean="0"/>
              <a:pPr/>
              <a:t>‹#›</a:t>
            </a:fld>
            <a:endParaRPr lang="en-US"/>
          </a:p>
        </p:txBody>
      </p:sp>
      <p:grpSp>
        <p:nvGrpSpPr>
          <p:cNvPr id="7" name="Group 6"/>
          <p:cNvGrpSpPr/>
          <p:nvPr/>
        </p:nvGrpSpPr>
        <p:grpSpPr>
          <a:xfrm rot="5400000" flipH="1">
            <a:off x="3332988" y="3384804"/>
            <a:ext cx="6867144" cy="73152"/>
            <a:chOff x="0" y="3268345"/>
            <a:chExt cx="9144000" cy="146304"/>
          </a:xfrm>
        </p:grpSpPr>
        <p:sp>
          <p:nvSpPr>
            <p:cNvPr id="8" name="Rectangle 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9616"/>
            <a:ext cx="8229600" cy="462654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50D22-AC21-47D3-84DA-CAE3DE314C44}"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43E26-6C19-419A-B631-88BB1D89A0C2}" type="slidenum">
              <a:rPr lang="en-US" smtClean="0"/>
              <a:pPr/>
              <a:t>‹#›</a:t>
            </a:fld>
            <a:endParaRPr lang="en-US"/>
          </a:p>
        </p:txBody>
      </p:sp>
      <p:grpSp>
        <p:nvGrpSpPr>
          <p:cNvPr id="2" name="Group 13"/>
          <p:cNvGrpSpPr/>
          <p:nvPr/>
        </p:nvGrpSpPr>
        <p:grpSpPr>
          <a:xfrm>
            <a:off x="0" y="13716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itle 1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7512" y="4406900"/>
            <a:ext cx="7827201"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67512" y="2667000"/>
            <a:ext cx="7827201"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150D22-AC21-47D3-84DA-CAE3DE314C44}"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43E26-6C19-419A-B631-88BB1D89A0C2}" type="slidenum">
              <a:rPr lang="en-US" smtClean="0"/>
              <a:pPr/>
              <a:t>‹#›</a:t>
            </a:fld>
            <a:endParaRPr lang="en-US"/>
          </a:p>
        </p:txBody>
      </p:sp>
      <p:grpSp>
        <p:nvGrpSpPr>
          <p:cNvPr id="7" name="Group 12"/>
          <p:cNvGrpSpPr/>
          <p:nvPr/>
        </p:nvGrpSpPr>
        <p:grpSpPr>
          <a:xfrm flipH="1">
            <a:off x="0" y="4228465"/>
            <a:ext cx="9144000" cy="146304"/>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150D22-AC21-47D3-84DA-CAE3DE314C44}"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43E26-6C19-419A-B631-88BB1D89A0C2}" type="slidenum">
              <a:rPr lang="en-US" smtClean="0"/>
              <a:pPr/>
              <a:t>‹#›</a:t>
            </a:fld>
            <a:endParaRPr lang="en-US"/>
          </a:p>
        </p:txBody>
      </p:sp>
      <p:sp>
        <p:nvSpPr>
          <p:cNvPr id="14" name="Title 13"/>
          <p:cNvSpPr>
            <a:spLocks noGrp="1"/>
          </p:cNvSpPr>
          <p:nvPr>
            <p:ph type="title"/>
          </p:nvPr>
        </p:nvSpPr>
        <p:spPr/>
        <p:txBody>
          <a:bodyPr/>
          <a:lstStyle/>
          <a:p>
            <a:r>
              <a:rPr lang="en-US" smtClean="0"/>
              <a:t>Click to edit Master title style</a:t>
            </a:r>
            <a:endParaRPr lang="en-US"/>
          </a:p>
        </p:txBody>
      </p:sp>
      <p:grpSp>
        <p:nvGrpSpPr>
          <p:cNvPr id="2" name="Group 14"/>
          <p:cNvGrpSpPr/>
          <p:nvPr/>
        </p:nvGrpSpPr>
        <p:grpSpPr>
          <a:xfrm>
            <a:off x="0" y="1371600"/>
            <a:ext cx="9144000" cy="73152"/>
            <a:chOff x="0" y="3268345"/>
            <a:chExt cx="9144000" cy="146304"/>
          </a:xfrm>
        </p:grpSpPr>
        <p:sp>
          <p:nvSpPr>
            <p:cNvPr id="16" name="Rectangle 15"/>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971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971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150D22-AC21-47D3-84DA-CAE3DE314C44}" type="datetimeFigureOut">
              <a:rPr lang="en-US" smtClean="0"/>
              <a:pPr/>
              <a:t>9/22/2011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43E26-6C19-419A-B631-88BB1D89A0C2}" type="slidenum">
              <a:rPr lang="en-US" smtClean="0"/>
              <a:pPr/>
              <a:t>‹#›</a:t>
            </a:fld>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grpSp>
        <p:nvGrpSpPr>
          <p:cNvPr id="2" name="Group 16"/>
          <p:cNvGrpSpPr/>
          <p:nvPr/>
        </p:nvGrpSpPr>
        <p:grpSpPr>
          <a:xfrm>
            <a:off x="0" y="1371600"/>
            <a:ext cx="9144000" cy="73152"/>
            <a:chOff x="0" y="3268345"/>
            <a:chExt cx="9144000" cy="146304"/>
          </a:xfrm>
        </p:grpSpPr>
        <p:sp>
          <p:nvSpPr>
            <p:cNvPr id="18" name="Rectangle 1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D150D22-AC21-47D3-84DA-CAE3DE314C44}" type="datetimeFigureOut">
              <a:rPr lang="en-US" smtClean="0"/>
              <a:pPr/>
              <a:t>9/22/2011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43E26-6C19-419A-B631-88BB1D89A0C2}" type="slidenum">
              <a:rPr lang="en-US" smtClean="0"/>
              <a:pPr/>
              <a:t>‹#›</a:t>
            </a:fld>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grpSp>
        <p:nvGrpSpPr>
          <p:cNvPr id="2" name="Group 12"/>
          <p:cNvGrpSpPr/>
          <p:nvPr/>
        </p:nvGrpSpPr>
        <p:grpSpPr>
          <a:xfrm flipH="1">
            <a:off x="0" y="1371600"/>
            <a:ext cx="9144000" cy="73152"/>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50D22-AC21-47D3-84DA-CAE3DE314C44}" type="datetimeFigureOut">
              <a:rPr lang="en-US" smtClean="0"/>
              <a:pPr/>
              <a:t>9/22/2011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43E26-6C19-419A-B631-88BB1D89A0C2}" type="slidenum">
              <a:rPr lang="en-US" smtClean="0"/>
              <a:pPr/>
              <a:t>‹#›</a:t>
            </a:fld>
            <a:endParaRPr lang="en-US"/>
          </a:p>
        </p:txBody>
      </p:sp>
      <p:grpSp>
        <p:nvGrpSpPr>
          <p:cNvPr id="5" name="Group 10"/>
          <p:cNvGrpSpPr/>
          <p:nvPr/>
        </p:nvGrpSpPr>
        <p:grpSpPr>
          <a:xfrm>
            <a:off x="-9144" y="-18288"/>
            <a:ext cx="9144000" cy="146304"/>
            <a:chOff x="0" y="3268345"/>
            <a:chExt cx="9144000" cy="146304"/>
          </a:xfrm>
        </p:grpSpPr>
        <p:sp>
          <p:nvSpPr>
            <p:cNvPr id="12" name="Rectangle 11"/>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93750"/>
          </a:xfrm>
          <a:prstGeom prst="rect">
            <a:avLst/>
          </a:prstGeom>
        </p:spPr>
        <p:txBody>
          <a:bodyPr anchor="b">
            <a:normAutofit/>
          </a:bodyPr>
          <a:lstStyle>
            <a:lvl1pPr algn="l">
              <a:defRPr sz="2800" b="1"/>
            </a:lvl1pPr>
          </a:lstStyle>
          <a:p>
            <a:r>
              <a:rPr lang="en-US" smtClean="0"/>
              <a:t>Click to edit Master title style</a:t>
            </a:r>
            <a:endParaRPr lang="en-US"/>
          </a:p>
        </p:txBody>
      </p:sp>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371600"/>
            <a:ext cx="3008313" cy="4754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50D22-AC21-47D3-84DA-CAE3DE314C44}"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43E26-6C19-419A-B631-88BB1D89A0C2}" type="slidenum">
              <a:rPr lang="en-US" smtClean="0"/>
              <a:pPr/>
              <a:t>‹#›</a:t>
            </a:fld>
            <a:endParaRPr lang="en-US"/>
          </a:p>
        </p:txBody>
      </p:sp>
      <p:grpSp>
        <p:nvGrpSpPr>
          <p:cNvPr id="8" name="Group 13"/>
          <p:cNvGrpSpPr/>
          <p:nvPr/>
        </p:nvGrpSpPr>
        <p:grpSpPr>
          <a:xfrm flipH="1">
            <a:off x="0" y="11430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801368" y="685800"/>
            <a:ext cx="5495544" cy="3886200"/>
          </a:xfrm>
          <a:solidFill>
            <a:schemeClr val="accent1"/>
          </a:solidFill>
          <a:effectLst>
            <a:reflection blurRad="6350" stA="52000" endA="300" endPos="35000" dir="5400000" sy="-100000" algn="bl" rotWithShape="0"/>
          </a:effectLst>
          <a:scene3d>
            <a:camera prst="orthographicFront"/>
            <a:lightRig rig="contrasting" dir="t"/>
          </a:scene3d>
          <a:sp3d contourW="12700" prstMaterial="softEdge">
            <a:bevelT prst="cross"/>
            <a:contourClr>
              <a:srgbClr val="FFFFFF"/>
            </a:contourClr>
          </a:sp3d>
        </p:spPr>
        <p:txBody>
          <a:bodyPr/>
          <a:lstStyle/>
          <a:p>
            <a:r>
              <a:rPr lang="en-US" smtClean="0"/>
              <a:t>Click icon to add picture</a:t>
            </a:r>
            <a:endParaRPr lang="en-US"/>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50D22-AC21-47D3-84DA-CAE3DE314C44}"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43E26-6C19-419A-B631-88BB1D89A0C2}" type="slidenum">
              <a:rPr lang="en-US" smtClean="0"/>
              <a:pPr/>
              <a:t>‹#›</a:t>
            </a:fld>
            <a:endParaRPr lang="en-US"/>
          </a:p>
        </p:txBody>
      </p:sp>
      <p:grpSp>
        <p:nvGrpSpPr>
          <p:cNvPr id="3" name="Group 15"/>
          <p:cNvGrpSpPr/>
          <p:nvPr/>
        </p:nvGrpSpPr>
        <p:grpSpPr>
          <a:xfrm>
            <a:off x="-9144" y="-18288"/>
            <a:ext cx="9144000" cy="146304"/>
            <a:chOff x="0" y="3268345"/>
            <a:chExt cx="9144000" cy="146304"/>
          </a:xfrm>
        </p:grpSpPr>
        <p:sp>
          <p:nvSpPr>
            <p:cNvPr id="17" name="Rectangle 16"/>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6826" y="0"/>
            <a:ext cx="9144000" cy="6286520"/>
          </a:xfrm>
          <a:prstGeom prst="rect">
            <a:avLst/>
          </a:prstGeom>
          <a:gradFill flip="none" rotWithShape="1">
            <a:gsLst>
              <a:gs pos="1000">
                <a:schemeClr val="bg2">
                  <a:alpha val="0"/>
                </a:schemeClr>
              </a:gs>
              <a:gs pos="100000">
                <a:schemeClr val="bg1">
                  <a:alpha val="92000"/>
                </a:schemeClr>
              </a:gs>
            </a:gsLst>
            <a:lin ang="16200000" scaled="1"/>
            <a:tileRect/>
          </a:gradFill>
          <a:ln w="285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74536" y="6356350"/>
            <a:ext cx="2133600" cy="365125"/>
          </a:xfrm>
          <a:prstGeom prst="rect">
            <a:avLst/>
          </a:prstGeom>
        </p:spPr>
        <p:txBody>
          <a:bodyPr vert="horz" lIns="91440" tIns="45720" rIns="91440" bIns="45720" rtlCol="0" anchor="ctr"/>
          <a:lstStyle>
            <a:lvl1pPr algn="r">
              <a:defRPr sz="1200">
                <a:solidFill>
                  <a:sysClr val="windowText" lastClr="000000"/>
                </a:solidFill>
              </a:defRPr>
            </a:lvl1pPr>
          </a:lstStyle>
          <a:p>
            <a:fld id="{AD150D22-AC21-47D3-84DA-CAE3DE314C44}" type="datetimeFigureOut">
              <a:rPr lang="en-US" smtClean="0"/>
              <a:pPr/>
              <a:t>9/22/2011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ysClr val="windowText" lastClr="000000"/>
                </a:solidFill>
              </a:defRPr>
            </a:lvl1pPr>
          </a:lstStyle>
          <a:p>
            <a:endParaRPr lang="en-US"/>
          </a:p>
        </p:txBody>
      </p:sp>
      <p:sp>
        <p:nvSpPr>
          <p:cNvPr id="6" name="Slide Number Placeholder 5"/>
          <p:cNvSpPr>
            <a:spLocks noGrp="1"/>
          </p:cNvSpPr>
          <p:nvPr>
            <p:ph type="sldNum" sz="quarter" idx="4"/>
          </p:nvPr>
        </p:nvSpPr>
        <p:spPr>
          <a:xfrm>
            <a:off x="460248" y="6356350"/>
            <a:ext cx="2133600" cy="365125"/>
          </a:xfrm>
          <a:prstGeom prst="rect">
            <a:avLst/>
          </a:prstGeom>
        </p:spPr>
        <p:txBody>
          <a:bodyPr vert="horz" lIns="91440" tIns="45720" rIns="91440" bIns="45720" rtlCol="0" anchor="ctr"/>
          <a:lstStyle>
            <a:lvl1pPr algn="l">
              <a:defRPr sz="1200">
                <a:solidFill>
                  <a:sysClr val="windowText" lastClr="000000"/>
                </a:solidFill>
              </a:defRPr>
            </a:lvl1pPr>
          </a:lstStyle>
          <a:p>
            <a:fld id="{F6A43E26-6C19-419A-B631-88BB1D89A0C2}" type="slidenum">
              <a:rPr lang="en-US" smtClean="0"/>
              <a:pPr/>
              <a:t>‹#›</a:t>
            </a:fld>
            <a:endParaRPr lang="en-US"/>
          </a:p>
        </p:txBody>
      </p:sp>
      <p:sp>
        <p:nvSpPr>
          <p:cNvPr id="8" name="Title Placeholder 7"/>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400" kern="1200">
          <a:ln>
            <a:noFill/>
          </a:ln>
          <a:solidFill>
            <a:srgbClr val="FFFFFF"/>
          </a:solidFill>
          <a:effectLst>
            <a:glow rad="101600">
              <a:schemeClr val="tx2"/>
            </a:glo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tx2"/>
        </a:buClr>
        <a:buSzPct val="70000"/>
        <a:buFont typeface="Wingdings 2"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4"/>
        </a:buClr>
        <a:buSzPct val="60000"/>
        <a:buFont typeface="Wingdings 2"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SzPct val="57000"/>
        <a:buFont typeface="Wingdings 2"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SzPct val="55000"/>
        <a:buFont typeface="Wingdings 2"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2"/>
        </a:buClr>
        <a:buSzPct val="50000"/>
        <a:buFont typeface="Wingdings 2"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219201"/>
            <a:ext cx="8534400" cy="2381250"/>
          </a:xfrm>
        </p:spPr>
        <p:txBody>
          <a:bodyPr>
            <a:normAutofit fontScale="90000"/>
          </a:bodyPr>
          <a:lstStyle/>
          <a:p>
            <a:r>
              <a:rPr lang="en-US" sz="4000" b="1" dirty="0"/>
              <a:t>Coronary Artery Calcium Predicts Coronary Heart Disease Events Even at the Extremes of Age: The Multi-Ethnic Study of Atherosclerosis. </a:t>
            </a:r>
            <a:r>
              <a:rPr lang="en-US" dirty="0"/>
              <a:t/>
            </a:r>
            <a:br>
              <a:rPr lang="en-US" dirty="0"/>
            </a:br>
            <a:endParaRPr lang="en-US" dirty="0"/>
          </a:p>
        </p:txBody>
      </p:sp>
      <p:sp>
        <p:nvSpPr>
          <p:cNvPr id="3" name="Subtitle 2"/>
          <p:cNvSpPr>
            <a:spLocks noGrp="1"/>
          </p:cNvSpPr>
          <p:nvPr>
            <p:ph type="subTitle" idx="1"/>
          </p:nvPr>
        </p:nvSpPr>
        <p:spPr>
          <a:xfrm>
            <a:off x="609600" y="3886200"/>
            <a:ext cx="8305800" cy="2743200"/>
          </a:xfrm>
        </p:spPr>
        <p:txBody>
          <a:bodyPr>
            <a:normAutofit fontScale="92500" lnSpcReduction="10000"/>
          </a:bodyPr>
          <a:lstStyle/>
          <a:p>
            <a:pPr>
              <a:lnSpc>
                <a:spcPct val="150000"/>
              </a:lnSpc>
            </a:pPr>
            <a:r>
              <a:rPr lang="en-US" b="1" dirty="0">
                <a:solidFill>
                  <a:schemeClr val="tx1"/>
                </a:solidFill>
              </a:rPr>
              <a:t>Rajesh </a:t>
            </a:r>
            <a:r>
              <a:rPr lang="en-US" b="1" dirty="0" err="1">
                <a:solidFill>
                  <a:schemeClr val="tx1"/>
                </a:solidFill>
              </a:rPr>
              <a:t>Tota-Maharaj</a:t>
            </a:r>
            <a:r>
              <a:rPr lang="en-US" b="1" dirty="0">
                <a:solidFill>
                  <a:schemeClr val="tx1"/>
                </a:solidFill>
              </a:rPr>
              <a:t>, Michael J </a:t>
            </a:r>
            <a:r>
              <a:rPr lang="en-US" b="1" dirty="0" err="1">
                <a:solidFill>
                  <a:schemeClr val="tx1"/>
                </a:solidFill>
              </a:rPr>
              <a:t>Blaha</a:t>
            </a:r>
            <a:r>
              <a:rPr lang="en-US" b="1" dirty="0">
                <a:solidFill>
                  <a:schemeClr val="tx1"/>
                </a:solidFill>
              </a:rPr>
              <a:t>, </a:t>
            </a:r>
            <a:r>
              <a:rPr lang="en-US" b="1" dirty="0" smtClean="0">
                <a:solidFill>
                  <a:schemeClr val="tx1"/>
                </a:solidFill>
              </a:rPr>
              <a:t>Ron </a:t>
            </a:r>
            <a:r>
              <a:rPr lang="en-US" b="1" dirty="0" err="1">
                <a:solidFill>
                  <a:schemeClr val="tx1"/>
                </a:solidFill>
              </a:rPr>
              <a:t>Blankstein</a:t>
            </a:r>
            <a:r>
              <a:rPr lang="en-US" b="1" dirty="0">
                <a:solidFill>
                  <a:schemeClr val="tx1"/>
                </a:solidFill>
              </a:rPr>
              <a:t>, </a:t>
            </a:r>
            <a:r>
              <a:rPr lang="en-US" b="1" dirty="0" err="1">
                <a:solidFill>
                  <a:schemeClr val="tx1"/>
                </a:solidFill>
              </a:rPr>
              <a:t>Leslee</a:t>
            </a:r>
            <a:r>
              <a:rPr lang="en-US" b="1" dirty="0">
                <a:solidFill>
                  <a:schemeClr val="tx1"/>
                </a:solidFill>
              </a:rPr>
              <a:t> J Shaw, </a:t>
            </a:r>
            <a:r>
              <a:rPr lang="en-US" b="1" dirty="0" smtClean="0">
                <a:solidFill>
                  <a:schemeClr val="tx1"/>
                </a:solidFill>
              </a:rPr>
              <a:t>Roger </a:t>
            </a:r>
            <a:r>
              <a:rPr lang="en-US" b="1" dirty="0">
                <a:solidFill>
                  <a:schemeClr val="tx1"/>
                </a:solidFill>
              </a:rPr>
              <a:t>S Blumenthal, </a:t>
            </a:r>
            <a:endParaRPr lang="en-US" b="1" dirty="0" smtClean="0">
              <a:solidFill>
                <a:schemeClr val="tx1"/>
              </a:solidFill>
            </a:endParaRPr>
          </a:p>
          <a:p>
            <a:pPr>
              <a:lnSpc>
                <a:spcPct val="150000"/>
              </a:lnSpc>
            </a:pPr>
            <a:r>
              <a:rPr lang="en-US" b="1" dirty="0" smtClean="0">
                <a:solidFill>
                  <a:schemeClr val="tx1"/>
                </a:solidFill>
              </a:rPr>
              <a:t>Matthew </a:t>
            </a:r>
            <a:r>
              <a:rPr lang="en-US" b="1" dirty="0">
                <a:solidFill>
                  <a:schemeClr val="tx1"/>
                </a:solidFill>
              </a:rPr>
              <a:t>J </a:t>
            </a:r>
            <a:r>
              <a:rPr lang="en-US" b="1" dirty="0" err="1">
                <a:solidFill>
                  <a:schemeClr val="tx1"/>
                </a:solidFill>
              </a:rPr>
              <a:t>Budoff</a:t>
            </a:r>
            <a:r>
              <a:rPr lang="en-US" b="1" dirty="0">
                <a:solidFill>
                  <a:schemeClr val="tx1"/>
                </a:solidFill>
              </a:rPr>
              <a:t>, </a:t>
            </a:r>
            <a:r>
              <a:rPr lang="en-US" b="1" dirty="0" err="1" smtClean="0">
                <a:solidFill>
                  <a:schemeClr val="tx1"/>
                </a:solidFill>
              </a:rPr>
              <a:t>Khurram</a:t>
            </a:r>
            <a:r>
              <a:rPr lang="en-US" b="1" dirty="0" smtClean="0">
                <a:solidFill>
                  <a:schemeClr val="tx1"/>
                </a:solidFill>
              </a:rPr>
              <a:t> </a:t>
            </a:r>
            <a:r>
              <a:rPr lang="en-US" b="1" dirty="0" err="1">
                <a:solidFill>
                  <a:schemeClr val="tx1"/>
                </a:solidFill>
              </a:rPr>
              <a:t>Nasir</a:t>
            </a:r>
            <a:r>
              <a:rPr lang="en-US" b="1" dirty="0" smtClean="0">
                <a:solidFill>
                  <a:schemeClr val="tx1"/>
                </a:solidFill>
              </a:rPr>
              <a:t>.</a:t>
            </a:r>
          </a:p>
          <a:p>
            <a:endParaRPr lang="en-US" b="1" dirty="0">
              <a:solidFill>
                <a:schemeClr val="tx1"/>
              </a:solidFill>
            </a:endParaRPr>
          </a:p>
          <a:p>
            <a:r>
              <a:rPr lang="en-US" b="1" dirty="0" smtClean="0">
                <a:solidFill>
                  <a:schemeClr val="tx1"/>
                </a:solidFill>
              </a:rPr>
              <a:t>No disclosures for this presentation.</a:t>
            </a:r>
            <a:endParaRPr lang="en-US" b="1"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524000"/>
          <a:ext cx="8610598" cy="4786465"/>
        </p:xfrm>
        <a:graphic>
          <a:graphicData uri="http://schemas.openxmlformats.org/drawingml/2006/table">
            <a:tbl>
              <a:tblPr>
                <a:tableStyleId>{22838BEF-8BB2-4498-84A7-C5851F593DF1}</a:tableStyleId>
              </a:tblPr>
              <a:tblGrid>
                <a:gridCol w="2011820"/>
                <a:gridCol w="1368038"/>
                <a:gridCol w="1344542"/>
                <a:gridCol w="1295400"/>
                <a:gridCol w="1219200"/>
                <a:gridCol w="1371598"/>
              </a:tblGrid>
              <a:tr h="439215">
                <a:tc>
                  <a:txBody>
                    <a:bodyPr/>
                    <a:lstStyle/>
                    <a:p>
                      <a:pPr marL="0" marR="0">
                        <a:lnSpc>
                          <a:spcPct val="100000"/>
                        </a:lnSpc>
                        <a:spcBef>
                          <a:spcPts val="0"/>
                        </a:spcBef>
                        <a:spcAft>
                          <a:spcPts val="1000"/>
                        </a:spcAft>
                      </a:pPr>
                      <a:r>
                        <a:rPr lang="en-TT" sz="2000" b="1" dirty="0"/>
                        <a:t>Characteristic</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lnT w="38100" cap="flat" cmpd="sng" algn="ctr">
                      <a:solidFill>
                        <a:schemeClr val="accent5">
                          <a:lumMod val="60000"/>
                          <a:lumOff val="40000"/>
                        </a:schemeClr>
                      </a:solidFill>
                      <a:prstDash val="solid"/>
                      <a:round/>
                      <a:headEnd type="none" w="med" len="med"/>
                      <a:tailEnd type="none" w="med" len="med"/>
                    </a:lnT>
                  </a:tcPr>
                </a:tc>
                <a:tc>
                  <a:txBody>
                    <a:bodyPr/>
                    <a:lstStyle/>
                    <a:p>
                      <a:pPr marL="0" marR="0">
                        <a:lnSpc>
                          <a:spcPct val="100000"/>
                        </a:lnSpc>
                        <a:spcBef>
                          <a:spcPts val="0"/>
                        </a:spcBef>
                        <a:spcAft>
                          <a:spcPts val="1000"/>
                        </a:spcAft>
                      </a:pPr>
                      <a:r>
                        <a:rPr lang="en-TT" sz="2000" b="1" dirty="0">
                          <a:latin typeface="+mn-lt"/>
                        </a:rPr>
                        <a:t>Age </a:t>
                      </a:r>
                      <a:r>
                        <a:rPr lang="en-TT" sz="2000" b="1" dirty="0" smtClean="0">
                          <a:latin typeface="+mn-lt"/>
                        </a:rPr>
                        <a:t>45-54</a:t>
                      </a:r>
                    </a:p>
                    <a:p>
                      <a:pPr marL="0" marR="0">
                        <a:lnSpc>
                          <a:spcPct val="100000"/>
                        </a:lnSpc>
                        <a:spcBef>
                          <a:spcPts val="0"/>
                        </a:spcBef>
                        <a:spcAft>
                          <a:spcPts val="1000"/>
                        </a:spcAft>
                      </a:pPr>
                      <a:r>
                        <a:rPr lang="en-TT" sz="2000" b="1" dirty="0" smtClean="0">
                          <a:latin typeface="+mn-lt"/>
                          <a:ea typeface="Calibri"/>
                          <a:cs typeface="Times New Roman"/>
                        </a:rPr>
                        <a:t>N= 1947</a:t>
                      </a:r>
                      <a:endParaRPr lang="en-US" sz="2000" b="1" dirty="0">
                        <a:latin typeface="+mn-lt"/>
                        <a:ea typeface="Calibri"/>
                        <a:cs typeface="Times New Roman"/>
                      </a:endParaRPr>
                    </a:p>
                  </a:txBody>
                  <a:tcPr marL="58113" marR="58113" marT="0" marB="0">
                    <a:lnT w="38100" cap="flat" cmpd="sng" algn="ctr">
                      <a:solidFill>
                        <a:schemeClr val="accent5">
                          <a:lumMod val="60000"/>
                          <a:lumOff val="40000"/>
                        </a:schemeClr>
                      </a:solidFill>
                      <a:prstDash val="solid"/>
                      <a:round/>
                      <a:headEnd type="none" w="med" len="med"/>
                      <a:tailEnd type="none" w="med" len="med"/>
                    </a:lnT>
                  </a:tcPr>
                </a:tc>
                <a:tc>
                  <a:txBody>
                    <a:bodyPr/>
                    <a:lstStyle/>
                    <a:p>
                      <a:pPr marL="0" marR="0">
                        <a:lnSpc>
                          <a:spcPct val="100000"/>
                        </a:lnSpc>
                        <a:spcBef>
                          <a:spcPts val="0"/>
                        </a:spcBef>
                        <a:spcAft>
                          <a:spcPts val="1000"/>
                        </a:spcAft>
                      </a:pPr>
                      <a:r>
                        <a:rPr lang="en-TT" sz="2000" b="1" dirty="0">
                          <a:latin typeface="+mn-lt"/>
                        </a:rPr>
                        <a:t>Age </a:t>
                      </a:r>
                      <a:r>
                        <a:rPr lang="en-TT" sz="2000" b="1" dirty="0" smtClean="0">
                          <a:latin typeface="+mn-lt"/>
                        </a:rPr>
                        <a:t>55-64</a:t>
                      </a:r>
                    </a:p>
                    <a:p>
                      <a:pPr marL="0" marR="0">
                        <a:lnSpc>
                          <a:spcPct val="100000"/>
                        </a:lnSpc>
                        <a:spcBef>
                          <a:spcPts val="0"/>
                        </a:spcBef>
                        <a:spcAft>
                          <a:spcPts val="1000"/>
                        </a:spcAft>
                      </a:pPr>
                      <a:r>
                        <a:rPr lang="en-TT" sz="2000" b="1" dirty="0" smtClean="0">
                          <a:latin typeface="+mn-lt"/>
                          <a:ea typeface="Calibri"/>
                          <a:cs typeface="Times New Roman"/>
                        </a:rPr>
                        <a:t>N= 1882</a:t>
                      </a:r>
                      <a:endParaRPr lang="en-US" sz="2000" b="1" dirty="0">
                        <a:latin typeface="+mn-lt"/>
                        <a:ea typeface="Calibri"/>
                        <a:cs typeface="Times New Roman"/>
                      </a:endParaRPr>
                    </a:p>
                  </a:txBody>
                  <a:tcPr marL="58113" marR="58113" marT="0" marB="0">
                    <a:lnT w="38100" cap="flat" cmpd="sng" algn="ctr">
                      <a:solidFill>
                        <a:schemeClr val="accent5">
                          <a:lumMod val="60000"/>
                          <a:lumOff val="40000"/>
                        </a:schemeClr>
                      </a:solidFill>
                      <a:prstDash val="solid"/>
                      <a:round/>
                      <a:headEnd type="none" w="med" len="med"/>
                      <a:tailEnd type="none" w="med" len="med"/>
                    </a:lnT>
                  </a:tcPr>
                </a:tc>
                <a:tc>
                  <a:txBody>
                    <a:bodyPr/>
                    <a:lstStyle/>
                    <a:p>
                      <a:pPr marL="0" marR="0">
                        <a:lnSpc>
                          <a:spcPct val="100000"/>
                        </a:lnSpc>
                        <a:spcBef>
                          <a:spcPts val="0"/>
                        </a:spcBef>
                        <a:spcAft>
                          <a:spcPts val="1000"/>
                        </a:spcAft>
                      </a:pPr>
                      <a:r>
                        <a:rPr lang="en-TT" sz="2000" b="1" dirty="0">
                          <a:latin typeface="+mn-lt"/>
                        </a:rPr>
                        <a:t>Age </a:t>
                      </a:r>
                      <a:r>
                        <a:rPr lang="en-TT" sz="2000" b="1" dirty="0" smtClean="0">
                          <a:latin typeface="+mn-lt"/>
                        </a:rPr>
                        <a:t>65-74</a:t>
                      </a:r>
                    </a:p>
                    <a:p>
                      <a:pPr marL="0" marR="0">
                        <a:lnSpc>
                          <a:spcPct val="100000"/>
                        </a:lnSpc>
                        <a:spcBef>
                          <a:spcPts val="0"/>
                        </a:spcBef>
                        <a:spcAft>
                          <a:spcPts val="1000"/>
                        </a:spcAft>
                      </a:pPr>
                      <a:r>
                        <a:rPr lang="en-TT" sz="2000" b="1" dirty="0" smtClean="0">
                          <a:latin typeface="+mn-lt"/>
                          <a:ea typeface="Calibri"/>
                          <a:cs typeface="Times New Roman"/>
                        </a:rPr>
                        <a:t>N= 2015</a:t>
                      </a:r>
                      <a:endParaRPr lang="en-US" sz="2000" b="1" dirty="0">
                        <a:latin typeface="+mn-lt"/>
                        <a:ea typeface="Calibri"/>
                        <a:cs typeface="Times New Roman"/>
                      </a:endParaRPr>
                    </a:p>
                  </a:txBody>
                  <a:tcPr marL="58113" marR="58113" marT="0" marB="0">
                    <a:lnT w="38100" cap="flat" cmpd="sng" algn="ctr">
                      <a:solidFill>
                        <a:schemeClr val="accent5">
                          <a:lumMod val="60000"/>
                          <a:lumOff val="40000"/>
                        </a:schemeClr>
                      </a:solidFill>
                      <a:prstDash val="solid"/>
                      <a:round/>
                      <a:headEnd type="none" w="med" len="med"/>
                      <a:tailEnd type="none" w="med" len="med"/>
                    </a:lnT>
                  </a:tcPr>
                </a:tc>
                <a:tc>
                  <a:txBody>
                    <a:bodyPr/>
                    <a:lstStyle/>
                    <a:p>
                      <a:pPr marL="0" marR="0">
                        <a:lnSpc>
                          <a:spcPct val="100000"/>
                        </a:lnSpc>
                        <a:spcBef>
                          <a:spcPts val="0"/>
                        </a:spcBef>
                        <a:spcAft>
                          <a:spcPts val="1000"/>
                        </a:spcAft>
                      </a:pPr>
                      <a:r>
                        <a:rPr lang="en-TT" sz="2000" b="1" dirty="0">
                          <a:latin typeface="+mn-lt"/>
                        </a:rPr>
                        <a:t>Age </a:t>
                      </a:r>
                      <a:r>
                        <a:rPr lang="en-TT" sz="2000" b="1" dirty="0" smtClean="0">
                          <a:latin typeface="+mn-lt"/>
                        </a:rPr>
                        <a:t>75-84</a:t>
                      </a:r>
                    </a:p>
                    <a:p>
                      <a:pPr marL="0" marR="0">
                        <a:lnSpc>
                          <a:spcPct val="100000"/>
                        </a:lnSpc>
                        <a:spcBef>
                          <a:spcPts val="0"/>
                        </a:spcBef>
                        <a:spcAft>
                          <a:spcPts val="1000"/>
                        </a:spcAft>
                      </a:pPr>
                      <a:r>
                        <a:rPr lang="en-TT" sz="2000" b="1" dirty="0" smtClean="0">
                          <a:latin typeface="+mn-lt"/>
                          <a:ea typeface="Calibri"/>
                          <a:cs typeface="Times New Roman"/>
                        </a:rPr>
                        <a:t>N=965</a:t>
                      </a:r>
                      <a:endParaRPr lang="en-US" sz="2000" b="1" dirty="0">
                        <a:latin typeface="+mn-lt"/>
                        <a:ea typeface="Calibri"/>
                        <a:cs typeface="Times New Roman"/>
                      </a:endParaRPr>
                    </a:p>
                  </a:txBody>
                  <a:tcPr marL="58113" marR="58113" marT="0" marB="0">
                    <a:lnT w="38100" cap="flat" cmpd="sng" algn="ctr">
                      <a:solidFill>
                        <a:schemeClr val="accent5">
                          <a:lumMod val="60000"/>
                          <a:lumOff val="40000"/>
                        </a:schemeClr>
                      </a:solidFill>
                      <a:prstDash val="solid"/>
                      <a:round/>
                      <a:headEnd type="none" w="med" len="med"/>
                      <a:tailEnd type="none" w="med" len="med"/>
                    </a:lnT>
                  </a:tcPr>
                </a:tc>
                <a:tc>
                  <a:txBody>
                    <a:bodyPr/>
                    <a:lstStyle/>
                    <a:p>
                      <a:pPr marL="0" marR="0">
                        <a:lnSpc>
                          <a:spcPct val="100000"/>
                        </a:lnSpc>
                        <a:spcBef>
                          <a:spcPts val="0"/>
                        </a:spcBef>
                        <a:spcAft>
                          <a:spcPts val="1000"/>
                        </a:spcAft>
                      </a:pPr>
                      <a:r>
                        <a:rPr lang="en-TT" sz="2000" b="1" dirty="0"/>
                        <a:t>P value</a:t>
                      </a:r>
                      <a:endParaRPr lang="en-US" sz="2000" b="1"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lnT w="38100" cap="flat" cmpd="sng" algn="ctr">
                      <a:solidFill>
                        <a:schemeClr val="accent5">
                          <a:lumMod val="60000"/>
                          <a:lumOff val="40000"/>
                        </a:schemeClr>
                      </a:solidFill>
                      <a:prstDash val="solid"/>
                      <a:round/>
                      <a:headEnd type="none" w="med" len="med"/>
                      <a:tailEnd type="none" w="med" len="med"/>
                    </a:lnT>
                  </a:tcPr>
                </a:tc>
              </a:tr>
              <a:tr h="439215">
                <a:tc>
                  <a:txBody>
                    <a:bodyPr/>
                    <a:lstStyle/>
                    <a:p>
                      <a:pPr marL="0" marR="0">
                        <a:lnSpc>
                          <a:spcPct val="100000"/>
                        </a:lnSpc>
                        <a:spcBef>
                          <a:spcPts val="0"/>
                        </a:spcBef>
                        <a:spcAft>
                          <a:spcPts val="1000"/>
                        </a:spcAft>
                      </a:pPr>
                      <a:r>
                        <a:rPr lang="en-TT" sz="2000" b="1" dirty="0"/>
                        <a:t>Male (no., %)</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909/47</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881/47</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962/48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458/48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a:t>0.90</a:t>
                      </a:r>
                      <a:endParaRPr lang="en-US" sz="240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39215">
                <a:tc>
                  <a:txBody>
                    <a:bodyPr/>
                    <a:lstStyle/>
                    <a:p>
                      <a:pPr marL="0" marR="0">
                        <a:lnSpc>
                          <a:spcPct val="100000"/>
                        </a:lnSpc>
                        <a:spcBef>
                          <a:spcPts val="0"/>
                        </a:spcBef>
                        <a:spcAft>
                          <a:spcPts val="1000"/>
                        </a:spcAft>
                      </a:pPr>
                      <a:r>
                        <a:rPr lang="en-TT" sz="2000" b="1" dirty="0"/>
                        <a:t>Caucasian</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723/37</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711/38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795/40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390/40</a:t>
                      </a:r>
                      <a:endParaRPr lang="en-US" sz="2400" dirty="0">
                        <a:latin typeface="Calibri"/>
                        <a:ea typeface="Calibri"/>
                        <a:cs typeface="Times New Roman"/>
                      </a:endParaRPr>
                    </a:p>
                  </a:txBody>
                  <a:tcPr marL="58113" marR="58113" marT="0" marB="0"/>
                </a:tc>
                <a:tc rowSpan="4">
                  <a:txBody>
                    <a:bodyPr/>
                    <a:lstStyle/>
                    <a:p>
                      <a:pPr marL="0" marR="0">
                        <a:lnSpc>
                          <a:spcPct val="100000"/>
                        </a:lnSpc>
                        <a:spcBef>
                          <a:spcPts val="0"/>
                        </a:spcBef>
                        <a:spcAft>
                          <a:spcPts val="1000"/>
                        </a:spcAft>
                      </a:pPr>
                      <a:r>
                        <a:rPr lang="en-TT" sz="2400" dirty="0"/>
                        <a:t>0.14</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39215">
                <a:tc>
                  <a:txBody>
                    <a:bodyPr/>
                    <a:lstStyle/>
                    <a:p>
                      <a:pPr marL="0" marR="0">
                        <a:lnSpc>
                          <a:spcPct val="100000"/>
                        </a:lnSpc>
                        <a:spcBef>
                          <a:spcPts val="0"/>
                        </a:spcBef>
                        <a:spcAft>
                          <a:spcPts val="1000"/>
                        </a:spcAft>
                      </a:pPr>
                      <a:r>
                        <a:rPr lang="en-TT" sz="2000" b="1" dirty="0"/>
                        <a:t>Chinese</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224/12</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222/12</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236/12</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121/13</a:t>
                      </a:r>
                      <a:endParaRPr lang="en-US" sz="2400" dirty="0">
                        <a:latin typeface="Calibri"/>
                        <a:ea typeface="Calibri"/>
                        <a:cs typeface="Times New Roman"/>
                      </a:endParaRPr>
                    </a:p>
                  </a:txBody>
                  <a:tcPr marL="58113" marR="58113" marT="0" marB="0"/>
                </a:tc>
                <a:tc vMerge="1">
                  <a:txBody>
                    <a:bodyPr/>
                    <a:lstStyle/>
                    <a:p>
                      <a:endParaRPr lang="en-US"/>
                    </a:p>
                  </a:txBody>
                  <a:tcPr/>
                </a:tc>
              </a:tr>
              <a:tr h="439215">
                <a:tc>
                  <a:txBody>
                    <a:bodyPr/>
                    <a:lstStyle/>
                    <a:p>
                      <a:pPr marL="0" marR="0">
                        <a:lnSpc>
                          <a:spcPct val="100000"/>
                        </a:lnSpc>
                        <a:spcBef>
                          <a:spcPts val="0"/>
                        </a:spcBef>
                        <a:spcAft>
                          <a:spcPts val="1000"/>
                        </a:spcAft>
                      </a:pPr>
                      <a:r>
                        <a:rPr lang="en-TT" sz="2000" b="1" dirty="0"/>
                        <a:t>African-American</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536/28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519/28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584/29</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253/26</a:t>
                      </a:r>
                      <a:endParaRPr lang="en-US" sz="2400" dirty="0">
                        <a:latin typeface="Calibri"/>
                        <a:ea typeface="Calibri"/>
                        <a:cs typeface="Times New Roman"/>
                      </a:endParaRPr>
                    </a:p>
                  </a:txBody>
                  <a:tcPr marL="58113" marR="58113" marT="0" marB="0"/>
                </a:tc>
                <a:tc vMerge="1">
                  <a:txBody>
                    <a:bodyPr/>
                    <a:lstStyle/>
                    <a:p>
                      <a:endParaRPr lang="en-US"/>
                    </a:p>
                  </a:txBody>
                  <a:tcPr/>
                </a:tc>
              </a:tr>
              <a:tr h="439215">
                <a:tc>
                  <a:txBody>
                    <a:bodyPr/>
                    <a:lstStyle/>
                    <a:p>
                      <a:pPr marL="0" marR="0">
                        <a:lnSpc>
                          <a:spcPct val="100000"/>
                        </a:lnSpc>
                        <a:spcBef>
                          <a:spcPts val="0"/>
                        </a:spcBef>
                        <a:spcAft>
                          <a:spcPts val="1000"/>
                        </a:spcAft>
                      </a:pPr>
                      <a:r>
                        <a:rPr lang="en-TT" sz="2000" b="1" dirty="0"/>
                        <a:t>Hispanic</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464/24</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430/23</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400/20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201/21</a:t>
                      </a:r>
                      <a:endParaRPr lang="en-US" sz="2400" dirty="0">
                        <a:latin typeface="Calibri"/>
                        <a:ea typeface="Calibri"/>
                        <a:cs typeface="Times New Roman"/>
                      </a:endParaRPr>
                    </a:p>
                  </a:txBody>
                  <a:tcPr marL="58113" marR="58113" marT="0" marB="0"/>
                </a:tc>
                <a:tc vMerge="1">
                  <a:txBody>
                    <a:bodyPr/>
                    <a:lstStyle/>
                    <a:p>
                      <a:endParaRPr lang="en-US"/>
                    </a:p>
                  </a:txBody>
                  <a:tcPr/>
                </a:tc>
              </a:tr>
              <a:tr h="439215">
                <a:tc rowSpan="3">
                  <a:txBody>
                    <a:bodyPr/>
                    <a:lstStyle/>
                    <a:p>
                      <a:pPr marL="0" marR="0" algn="l">
                        <a:lnSpc>
                          <a:spcPct val="150000"/>
                        </a:lnSpc>
                        <a:spcBef>
                          <a:spcPts val="0"/>
                        </a:spcBef>
                        <a:spcAft>
                          <a:spcPts val="0"/>
                        </a:spcAft>
                      </a:pPr>
                      <a:r>
                        <a:rPr lang="en-US" sz="2000" b="1" dirty="0" smtClean="0"/>
                        <a:t>Tobacco:</a:t>
                      </a:r>
                      <a:r>
                        <a:rPr lang="en-US" sz="2000" b="1" baseline="0" dirty="0" smtClean="0"/>
                        <a:t> Never</a:t>
                      </a:r>
                    </a:p>
                    <a:p>
                      <a:pPr marL="0" marR="0" algn="l">
                        <a:lnSpc>
                          <a:spcPct val="100000"/>
                        </a:lnSpc>
                        <a:spcBef>
                          <a:spcPts val="0"/>
                        </a:spcBef>
                        <a:spcAft>
                          <a:spcPts val="600"/>
                        </a:spcAft>
                      </a:pPr>
                      <a:r>
                        <a:rPr lang="en-US" sz="2000" b="1" baseline="0" dirty="0" smtClean="0"/>
                        <a:t>               Former</a:t>
                      </a:r>
                    </a:p>
                    <a:p>
                      <a:pPr marL="0" marR="0" algn="l">
                        <a:lnSpc>
                          <a:spcPct val="100000"/>
                        </a:lnSpc>
                        <a:spcBef>
                          <a:spcPts val="0"/>
                        </a:spcBef>
                        <a:spcAft>
                          <a:spcPts val="600"/>
                        </a:spcAft>
                      </a:pPr>
                      <a:r>
                        <a:rPr lang="en-US" sz="2000" b="1" baseline="0" dirty="0" smtClean="0"/>
                        <a:t>               Current</a:t>
                      </a:r>
                      <a:endParaRPr lang="en-US" sz="2000" b="1" dirty="0">
                        <a:latin typeface="+mn-lt"/>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1001/52</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916/49</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964/48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535/56</a:t>
                      </a:r>
                      <a:endParaRPr lang="en-US" sz="2400" dirty="0">
                        <a:latin typeface="Calibri"/>
                        <a:ea typeface="Calibri"/>
                        <a:cs typeface="Times New Roman"/>
                      </a:endParaRPr>
                    </a:p>
                  </a:txBody>
                  <a:tcPr marL="58113" marR="58113" marT="0" marB="0"/>
                </a:tc>
                <a:tc rowSpan="3">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39215">
                <a:tc vMerge="1">
                  <a:txBody>
                    <a:bodyPr/>
                    <a:lstStyle/>
                    <a:p>
                      <a:endParaRPr lang="en-US"/>
                    </a:p>
                  </a:txBody>
                  <a:tcPr/>
                </a:tc>
                <a:tc>
                  <a:txBody>
                    <a:bodyPr/>
                    <a:lstStyle/>
                    <a:p>
                      <a:pPr marL="0" marR="0">
                        <a:lnSpc>
                          <a:spcPct val="100000"/>
                        </a:lnSpc>
                        <a:spcBef>
                          <a:spcPts val="0"/>
                        </a:spcBef>
                        <a:spcAft>
                          <a:spcPts val="1000"/>
                        </a:spcAft>
                      </a:pPr>
                      <a:r>
                        <a:rPr lang="en-TT" sz="2400" dirty="0" smtClean="0"/>
                        <a:t>575/30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672/36</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858/43</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379/39</a:t>
                      </a:r>
                      <a:endParaRPr lang="en-US" sz="2400" dirty="0">
                        <a:latin typeface="Calibri"/>
                        <a:ea typeface="Calibri"/>
                        <a:cs typeface="Times New Roman"/>
                      </a:endParaRPr>
                    </a:p>
                  </a:txBody>
                  <a:tcPr marL="58113" marR="58113" marT="0" marB="0"/>
                </a:tc>
                <a:tc vMerge="1">
                  <a:txBody>
                    <a:bodyPr/>
                    <a:lstStyle/>
                    <a:p>
                      <a:endParaRPr lang="en-US"/>
                    </a:p>
                  </a:txBody>
                  <a:tcPr/>
                </a:tc>
              </a:tr>
              <a:tr h="354495">
                <a:tc vMerge="1">
                  <a:txBody>
                    <a:bodyPr/>
                    <a:lstStyle/>
                    <a:p>
                      <a:endParaRPr lang="en-US"/>
                    </a:p>
                  </a:txBody>
                  <a:tcPr/>
                </a:tc>
                <a:tc>
                  <a:txBody>
                    <a:bodyPr/>
                    <a:lstStyle/>
                    <a:p>
                      <a:pPr marL="0" marR="0">
                        <a:lnSpc>
                          <a:spcPct val="100000"/>
                        </a:lnSpc>
                        <a:spcBef>
                          <a:spcPts val="0"/>
                        </a:spcBef>
                        <a:spcAft>
                          <a:spcPts val="1000"/>
                        </a:spcAft>
                      </a:pPr>
                      <a:r>
                        <a:rPr lang="en-TT" sz="2400" dirty="0" smtClean="0"/>
                        <a:t>367/19</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289/15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184/9</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47/5</a:t>
                      </a:r>
                      <a:endParaRPr lang="en-US" sz="2400" dirty="0">
                        <a:latin typeface="Calibri"/>
                        <a:ea typeface="Calibri"/>
                        <a:cs typeface="Times New Roman"/>
                      </a:endParaRPr>
                    </a:p>
                  </a:txBody>
                  <a:tcPr marL="58113" marR="58113" marT="0" marB="0"/>
                </a:tc>
                <a:tc vMerge="1">
                  <a:txBody>
                    <a:bodyPr/>
                    <a:lstStyle/>
                    <a:p>
                      <a:endParaRPr lang="en-US"/>
                    </a:p>
                  </a:txBody>
                  <a:tcPr/>
                </a:tc>
              </a:tr>
              <a:tr h="439215">
                <a:tc>
                  <a:txBody>
                    <a:bodyPr/>
                    <a:lstStyle/>
                    <a:p>
                      <a:pPr marL="0" marR="0">
                        <a:lnSpc>
                          <a:spcPct val="100000"/>
                        </a:lnSpc>
                        <a:spcBef>
                          <a:spcPts val="0"/>
                        </a:spcBef>
                        <a:spcAft>
                          <a:spcPts val="1000"/>
                        </a:spcAft>
                      </a:pPr>
                      <a:r>
                        <a:rPr lang="en-TT" sz="2000" b="1" dirty="0"/>
                        <a:t>Family History</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705/38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797/45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843/45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385/44</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bl>
          </a:graphicData>
        </a:graphic>
      </p:graphicFrame>
      <p:sp>
        <p:nvSpPr>
          <p:cNvPr id="3" name="Title 2"/>
          <p:cNvSpPr>
            <a:spLocks noGrp="1"/>
          </p:cNvSpPr>
          <p:nvPr>
            <p:ph type="title"/>
          </p:nvPr>
        </p:nvSpPr>
        <p:spPr/>
        <p:txBody>
          <a:bodyPr/>
          <a:lstStyle/>
          <a:p>
            <a:r>
              <a:rPr lang="en-US" dirty="0" smtClean="0"/>
              <a:t>Baseline Characteristics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Characteristics</a:t>
            </a:r>
            <a:endParaRPr lang="en-US" dirty="0"/>
          </a:p>
        </p:txBody>
      </p:sp>
      <p:graphicFrame>
        <p:nvGraphicFramePr>
          <p:cNvPr id="4" name="Content Placeholder 3"/>
          <p:cNvGraphicFramePr>
            <a:graphicFrameLocks/>
          </p:cNvGraphicFramePr>
          <p:nvPr/>
        </p:nvGraphicFramePr>
        <p:xfrm>
          <a:off x="304800" y="1600197"/>
          <a:ext cx="8610598" cy="4724399"/>
        </p:xfrm>
        <a:graphic>
          <a:graphicData uri="http://schemas.openxmlformats.org/drawingml/2006/table">
            <a:tbl>
              <a:tblPr>
                <a:tableStyleId>{22838BEF-8BB2-4498-84A7-C5851F593DF1}</a:tableStyleId>
              </a:tblPr>
              <a:tblGrid>
                <a:gridCol w="2011820"/>
                <a:gridCol w="1368038"/>
                <a:gridCol w="1344542"/>
                <a:gridCol w="1371600"/>
                <a:gridCol w="1295400"/>
                <a:gridCol w="1219198"/>
              </a:tblGrid>
              <a:tr h="537464">
                <a:tc>
                  <a:txBody>
                    <a:bodyPr/>
                    <a:lstStyle/>
                    <a:p>
                      <a:pPr marL="0" marR="0">
                        <a:lnSpc>
                          <a:spcPct val="100000"/>
                        </a:lnSpc>
                        <a:spcBef>
                          <a:spcPts val="0"/>
                        </a:spcBef>
                        <a:spcAft>
                          <a:spcPts val="1000"/>
                        </a:spcAft>
                      </a:pPr>
                      <a:r>
                        <a:rPr lang="en-TT" sz="2000" b="1" dirty="0"/>
                        <a:t>Characteristic</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000" b="1" dirty="0"/>
                        <a:t>Age 45-54</a:t>
                      </a:r>
                      <a:endParaRPr lang="en-US" sz="2000" b="1"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000" b="1" dirty="0"/>
                        <a:t>Age 55-64</a:t>
                      </a:r>
                      <a:endParaRPr lang="en-US" sz="2000" b="1"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000" b="1" dirty="0"/>
                        <a:t>Age 65-74</a:t>
                      </a:r>
                      <a:endParaRPr lang="en-US" sz="2000" b="1"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000" b="1" dirty="0"/>
                        <a:t>Age 75-84</a:t>
                      </a:r>
                      <a:endParaRPr lang="en-US" sz="2000" b="1"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000" b="1" dirty="0"/>
                        <a:t>P value</a:t>
                      </a:r>
                      <a:endParaRPr lang="en-US" sz="2000" b="1"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a:t>Hypertension</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479/25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790/42</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1156/57</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631/65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a:t>SBP</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117 </a:t>
                      </a:r>
                      <a:r>
                        <a:rPr lang="en-TT" sz="2400" dirty="0"/>
                        <a:t>(</a:t>
                      </a:r>
                      <a:r>
                        <a:rPr lang="en-TT" sz="2400" dirty="0" smtClean="0"/>
                        <a:t>17)</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125 (20)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132</a:t>
                      </a:r>
                      <a:r>
                        <a:rPr lang="en-TT" sz="2400" baseline="0" dirty="0" smtClean="0"/>
                        <a:t> </a:t>
                      </a:r>
                      <a:r>
                        <a:rPr lang="en-TT" sz="2400" dirty="0" smtClean="0"/>
                        <a:t>(22)</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138 </a:t>
                      </a:r>
                      <a:r>
                        <a:rPr lang="en-TT" sz="2400" dirty="0"/>
                        <a:t>(</a:t>
                      </a:r>
                      <a:r>
                        <a:rPr lang="en-TT" sz="2400" dirty="0" smtClean="0"/>
                        <a:t>23)</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a:t>&lt; 0.0001</a:t>
                      </a:r>
                      <a:endParaRPr lang="en-US" sz="240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smtClean="0"/>
                        <a:t>DM</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149/8</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248/13</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307/15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152/16</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a:t>LDL</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118</a:t>
                      </a:r>
                      <a:r>
                        <a:rPr lang="en-TT" sz="2400" baseline="0" dirty="0" smtClean="0"/>
                        <a:t> </a:t>
                      </a:r>
                      <a:r>
                        <a:rPr lang="en-TT" sz="2400" dirty="0" smtClean="0"/>
                        <a:t>(31)</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119</a:t>
                      </a:r>
                      <a:r>
                        <a:rPr lang="en-TT" sz="2400" baseline="0" dirty="0" smtClean="0"/>
                        <a:t> </a:t>
                      </a:r>
                      <a:r>
                        <a:rPr lang="en-TT" sz="2400" dirty="0" smtClean="0"/>
                        <a:t>(33)</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116 </a:t>
                      </a:r>
                      <a:r>
                        <a:rPr lang="en-TT" sz="2400" dirty="0"/>
                        <a:t>(</a:t>
                      </a:r>
                      <a:r>
                        <a:rPr lang="en-TT" sz="2400" dirty="0" smtClean="0"/>
                        <a:t>31)</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114</a:t>
                      </a:r>
                      <a:r>
                        <a:rPr lang="en-TT" sz="2400" baseline="0" dirty="0" smtClean="0"/>
                        <a:t> </a:t>
                      </a:r>
                      <a:r>
                        <a:rPr lang="en-TT" sz="2400" dirty="0" smtClean="0"/>
                        <a:t>(31)</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a:t>0.0003</a:t>
                      </a:r>
                      <a:endParaRPr lang="en-US" sz="240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a:t>HDL</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50 </a:t>
                      </a:r>
                      <a:r>
                        <a:rPr lang="en-TT" sz="2400" dirty="0"/>
                        <a:t>(</a:t>
                      </a:r>
                      <a:r>
                        <a:rPr lang="en-TT" sz="2400" dirty="0" smtClean="0"/>
                        <a:t>14)</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51 (15)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52</a:t>
                      </a:r>
                      <a:r>
                        <a:rPr lang="en-TT" sz="2400" baseline="0" dirty="0" smtClean="0"/>
                        <a:t> </a:t>
                      </a:r>
                      <a:r>
                        <a:rPr lang="en-TT" sz="2400" dirty="0" smtClean="0"/>
                        <a:t>(15)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52 </a:t>
                      </a:r>
                      <a:r>
                        <a:rPr lang="en-TT" sz="2400" dirty="0"/>
                        <a:t>(</a:t>
                      </a:r>
                      <a:r>
                        <a:rPr lang="en-TT" sz="2400" dirty="0" smtClean="0"/>
                        <a:t>15)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a:t>BMI</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29 (6)</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29 (6)</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28</a:t>
                      </a:r>
                      <a:r>
                        <a:rPr lang="en-TT" sz="2400" baseline="0" dirty="0" smtClean="0"/>
                        <a:t> </a:t>
                      </a:r>
                      <a:r>
                        <a:rPr lang="en-TT" sz="2400" dirty="0" smtClean="0"/>
                        <a:t>(5)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27 (5)</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smtClean="0"/>
                        <a:t>Heart </a:t>
                      </a:r>
                      <a:r>
                        <a:rPr lang="en-TT" sz="2000" b="1" dirty="0"/>
                        <a:t>rate</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63</a:t>
                      </a:r>
                      <a:r>
                        <a:rPr lang="en-TT" sz="2400" baseline="0" dirty="0" smtClean="0"/>
                        <a:t> </a:t>
                      </a:r>
                      <a:r>
                        <a:rPr lang="en-TT" sz="2400" dirty="0" smtClean="0"/>
                        <a:t>(9)</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63</a:t>
                      </a:r>
                      <a:r>
                        <a:rPr lang="en-TT" sz="2400" baseline="0" dirty="0" smtClean="0"/>
                        <a:t> </a:t>
                      </a:r>
                      <a:r>
                        <a:rPr lang="en-TT" sz="2400" dirty="0" smtClean="0"/>
                        <a:t>(10)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63 (10)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63 </a:t>
                      </a:r>
                      <a:r>
                        <a:rPr lang="en-TT" sz="2400" dirty="0"/>
                        <a:t>(</a:t>
                      </a:r>
                      <a:r>
                        <a:rPr lang="en-TT" sz="2400" dirty="0" smtClean="0"/>
                        <a:t>10)</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0.09</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a:t>Lipid </a:t>
                      </a:r>
                      <a:r>
                        <a:rPr lang="en-TT" sz="2000" b="1" dirty="0" smtClean="0"/>
                        <a:t> </a:t>
                      </a:r>
                      <a:r>
                        <a:rPr lang="en-TT" sz="2000" b="1" baseline="0" dirty="0" smtClean="0"/>
                        <a:t> meds</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tcPr>
                </a:tc>
                <a:tc>
                  <a:txBody>
                    <a:bodyPr/>
                    <a:lstStyle/>
                    <a:p>
                      <a:pPr marL="0" marR="0">
                        <a:lnSpc>
                          <a:spcPct val="100000"/>
                        </a:lnSpc>
                        <a:spcBef>
                          <a:spcPts val="0"/>
                        </a:spcBef>
                        <a:spcAft>
                          <a:spcPts val="1000"/>
                        </a:spcAft>
                      </a:pPr>
                      <a:r>
                        <a:rPr lang="en-TT" sz="2400" dirty="0" smtClean="0"/>
                        <a:t>144/7</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294/16</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456/23</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smtClean="0"/>
                        <a:t>202/21</a:t>
                      </a:r>
                      <a:endParaRPr lang="en-US" sz="2400" dirty="0">
                        <a:latin typeface="Calibri"/>
                        <a:ea typeface="Calibri"/>
                        <a:cs typeface="Times New Roman"/>
                      </a:endParaRPr>
                    </a:p>
                  </a:txBody>
                  <a:tcPr marL="58113" marR="58113" marT="0" marB="0"/>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tcPr>
                </a:tc>
              </a:tr>
              <a:tr h="465215">
                <a:tc>
                  <a:txBody>
                    <a:bodyPr/>
                    <a:lstStyle/>
                    <a:p>
                      <a:pPr marL="0" marR="0">
                        <a:lnSpc>
                          <a:spcPct val="100000"/>
                        </a:lnSpc>
                        <a:spcBef>
                          <a:spcPts val="0"/>
                        </a:spcBef>
                        <a:spcAft>
                          <a:spcPts val="1000"/>
                        </a:spcAft>
                      </a:pPr>
                      <a:r>
                        <a:rPr lang="en-TT" sz="2000" b="1" dirty="0" smtClean="0"/>
                        <a:t>BP meds</a:t>
                      </a:r>
                      <a:endParaRPr lang="en-US" sz="2000" b="1" dirty="0">
                        <a:latin typeface="Calibri"/>
                        <a:ea typeface="Calibri"/>
                        <a:cs typeface="Times New Roman"/>
                      </a:endParaRPr>
                    </a:p>
                  </a:txBody>
                  <a:tcPr marL="58113" marR="58113" marT="0" marB="0">
                    <a:lnL w="38100" cap="flat" cmpd="sng" algn="ctr">
                      <a:solidFill>
                        <a:schemeClr val="accent5">
                          <a:lumMod val="60000"/>
                          <a:lumOff val="40000"/>
                        </a:schemeClr>
                      </a:solidFill>
                      <a:prstDash val="solid"/>
                      <a:round/>
                      <a:headEnd type="none" w="med" len="med"/>
                      <a:tailEnd type="none" w="med" len="med"/>
                    </a:lnL>
                    <a:lnB w="38100" cap="flat" cmpd="sng" algn="ctr">
                      <a:solidFill>
                        <a:schemeClr val="accent5">
                          <a:lumMod val="60000"/>
                          <a:lumOff val="40000"/>
                        </a:schemeClr>
                      </a:solidFill>
                      <a:prstDash val="solid"/>
                      <a:round/>
                      <a:headEnd type="none" w="med" len="med"/>
                      <a:tailEnd type="none" w="med" len="med"/>
                    </a:lnB>
                  </a:tcPr>
                </a:tc>
                <a:tc>
                  <a:txBody>
                    <a:bodyPr/>
                    <a:lstStyle/>
                    <a:p>
                      <a:pPr marL="0" marR="0">
                        <a:lnSpc>
                          <a:spcPct val="100000"/>
                        </a:lnSpc>
                        <a:spcBef>
                          <a:spcPts val="0"/>
                        </a:spcBef>
                        <a:spcAft>
                          <a:spcPts val="1000"/>
                        </a:spcAft>
                      </a:pPr>
                      <a:r>
                        <a:rPr lang="en-TT" sz="2400" dirty="0" smtClean="0"/>
                        <a:t>394/20</a:t>
                      </a:r>
                      <a:endParaRPr lang="en-US" sz="2400" dirty="0">
                        <a:latin typeface="Calibri"/>
                        <a:ea typeface="Calibri"/>
                        <a:cs typeface="Times New Roman"/>
                      </a:endParaRPr>
                    </a:p>
                  </a:txBody>
                  <a:tcPr marL="58113" marR="58113" marT="0" marB="0">
                    <a:lnB w="38100" cap="flat" cmpd="sng" algn="ctr">
                      <a:solidFill>
                        <a:schemeClr val="accent5">
                          <a:lumMod val="60000"/>
                          <a:lumOff val="40000"/>
                        </a:schemeClr>
                      </a:solidFill>
                      <a:prstDash val="solid"/>
                      <a:round/>
                      <a:headEnd type="none" w="med" len="med"/>
                      <a:tailEnd type="none" w="med" len="med"/>
                    </a:lnB>
                  </a:tcPr>
                </a:tc>
                <a:tc>
                  <a:txBody>
                    <a:bodyPr/>
                    <a:lstStyle/>
                    <a:p>
                      <a:pPr marL="0" marR="0">
                        <a:lnSpc>
                          <a:spcPct val="100000"/>
                        </a:lnSpc>
                        <a:spcBef>
                          <a:spcPts val="0"/>
                        </a:spcBef>
                        <a:spcAft>
                          <a:spcPts val="1000"/>
                        </a:spcAft>
                      </a:pPr>
                      <a:r>
                        <a:rPr lang="en-TT" sz="2400" dirty="0" smtClean="0"/>
                        <a:t>653/35</a:t>
                      </a:r>
                      <a:endParaRPr lang="en-US" sz="2400" dirty="0">
                        <a:latin typeface="Calibri"/>
                        <a:ea typeface="Calibri"/>
                        <a:cs typeface="Times New Roman"/>
                      </a:endParaRPr>
                    </a:p>
                  </a:txBody>
                  <a:tcPr marL="58113" marR="58113" marT="0" marB="0">
                    <a:lnB w="38100" cap="flat" cmpd="sng" algn="ctr">
                      <a:solidFill>
                        <a:schemeClr val="accent5">
                          <a:lumMod val="60000"/>
                          <a:lumOff val="40000"/>
                        </a:schemeClr>
                      </a:solidFill>
                      <a:prstDash val="solid"/>
                      <a:round/>
                      <a:headEnd type="none" w="med" len="med"/>
                      <a:tailEnd type="none" w="med" len="med"/>
                    </a:lnB>
                  </a:tcPr>
                </a:tc>
                <a:tc>
                  <a:txBody>
                    <a:bodyPr/>
                    <a:lstStyle/>
                    <a:p>
                      <a:pPr marL="0" marR="0">
                        <a:lnSpc>
                          <a:spcPct val="100000"/>
                        </a:lnSpc>
                        <a:spcBef>
                          <a:spcPts val="0"/>
                        </a:spcBef>
                        <a:spcAft>
                          <a:spcPts val="1000"/>
                        </a:spcAft>
                      </a:pPr>
                      <a:r>
                        <a:rPr lang="en-TT" sz="2400" dirty="0" smtClean="0"/>
                        <a:t>977/49</a:t>
                      </a:r>
                      <a:endParaRPr lang="en-US" sz="2400" dirty="0">
                        <a:latin typeface="Calibri"/>
                        <a:ea typeface="Calibri"/>
                        <a:cs typeface="Times New Roman"/>
                      </a:endParaRPr>
                    </a:p>
                  </a:txBody>
                  <a:tcPr marL="58113" marR="58113" marT="0" marB="0">
                    <a:lnB w="38100" cap="flat" cmpd="sng" algn="ctr">
                      <a:solidFill>
                        <a:schemeClr val="accent5">
                          <a:lumMod val="60000"/>
                          <a:lumOff val="40000"/>
                        </a:schemeClr>
                      </a:solidFill>
                      <a:prstDash val="solid"/>
                      <a:round/>
                      <a:headEnd type="none" w="med" len="med"/>
                      <a:tailEnd type="none" w="med" len="med"/>
                    </a:lnB>
                  </a:tcPr>
                </a:tc>
                <a:tc>
                  <a:txBody>
                    <a:bodyPr/>
                    <a:lstStyle/>
                    <a:p>
                      <a:pPr marL="0" marR="0">
                        <a:lnSpc>
                          <a:spcPct val="100000"/>
                        </a:lnSpc>
                        <a:spcBef>
                          <a:spcPts val="0"/>
                        </a:spcBef>
                        <a:spcAft>
                          <a:spcPts val="1000"/>
                        </a:spcAft>
                      </a:pPr>
                      <a:r>
                        <a:rPr lang="en-TT" sz="2400" dirty="0" smtClean="0"/>
                        <a:t>509/53</a:t>
                      </a:r>
                      <a:endParaRPr lang="en-US" sz="2400" dirty="0">
                        <a:latin typeface="Calibri"/>
                        <a:ea typeface="Calibri"/>
                        <a:cs typeface="Times New Roman"/>
                      </a:endParaRPr>
                    </a:p>
                  </a:txBody>
                  <a:tcPr marL="58113" marR="58113" marT="0" marB="0">
                    <a:lnB w="38100" cap="flat" cmpd="sng" algn="ctr">
                      <a:solidFill>
                        <a:schemeClr val="accent5">
                          <a:lumMod val="60000"/>
                          <a:lumOff val="40000"/>
                        </a:schemeClr>
                      </a:solidFill>
                      <a:prstDash val="solid"/>
                      <a:round/>
                      <a:headEnd type="none" w="med" len="med"/>
                      <a:tailEnd type="none" w="med" len="med"/>
                    </a:lnB>
                  </a:tcPr>
                </a:tc>
                <a:tc>
                  <a:txBody>
                    <a:bodyPr/>
                    <a:lstStyle/>
                    <a:p>
                      <a:pPr marL="0" marR="0">
                        <a:lnSpc>
                          <a:spcPct val="100000"/>
                        </a:lnSpc>
                        <a:spcBef>
                          <a:spcPts val="0"/>
                        </a:spcBef>
                        <a:spcAft>
                          <a:spcPts val="1000"/>
                        </a:spcAft>
                      </a:pPr>
                      <a:r>
                        <a:rPr lang="en-TT" sz="2400" dirty="0"/>
                        <a:t>&lt; 0.0001</a:t>
                      </a:r>
                      <a:endParaRPr lang="en-US" sz="2400" dirty="0">
                        <a:latin typeface="Calibri"/>
                        <a:ea typeface="Calibri"/>
                        <a:cs typeface="Times New Roman"/>
                      </a:endParaRPr>
                    </a:p>
                  </a:txBody>
                  <a:tcPr marL="58113" marR="58113" marT="0" marB="0">
                    <a:lnR w="38100" cap="flat" cmpd="sng" algn="ctr">
                      <a:solidFill>
                        <a:schemeClr val="accent5">
                          <a:lumMod val="60000"/>
                          <a:lumOff val="40000"/>
                        </a:schemeClr>
                      </a:solidFill>
                      <a:prstDash val="solid"/>
                      <a:round/>
                      <a:headEnd type="none" w="med" len="med"/>
                      <a:tailEnd type="none" w="med" len="med"/>
                    </a:lnR>
                    <a:lnB w="38100" cap="flat" cmpd="sng" algn="ctr">
                      <a:solidFill>
                        <a:schemeClr val="accent5">
                          <a:lumMod val="60000"/>
                          <a:lumOff val="40000"/>
                        </a:schemeClr>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Coronary Calcium Distribution across Age groups</a:t>
            </a:r>
            <a:endParaRPr lang="en-US" dirty="0"/>
          </a:p>
        </p:txBody>
      </p:sp>
      <p:sp>
        <p:nvSpPr>
          <p:cNvPr id="5" name="Content Placeholder 4"/>
          <p:cNvSpPr>
            <a:spLocks noGrp="1"/>
          </p:cNvSpPr>
          <p:nvPr>
            <p:ph idx="1"/>
          </p:nvPr>
        </p:nvSpPr>
        <p:spPr/>
        <p:txBody>
          <a:bodyPr>
            <a:normAutofit fontScale="925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Indices of Coronary Calcium increase with aging.  </a:t>
            </a:r>
            <a:endParaRPr lang="en-US" dirty="0"/>
          </a:p>
        </p:txBody>
      </p:sp>
      <p:graphicFrame>
        <p:nvGraphicFramePr>
          <p:cNvPr id="6" name="Chart 5"/>
          <p:cNvGraphicFramePr/>
          <p:nvPr/>
        </p:nvGraphicFramePr>
        <p:xfrm>
          <a:off x="304800" y="1524000"/>
          <a:ext cx="8534400" cy="4191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CHD Event Rate per 1000 person-years</a:t>
            </a:r>
            <a:endParaRPr lang="en-US" dirty="0"/>
          </a:p>
        </p:txBody>
      </p:sp>
      <p:graphicFrame>
        <p:nvGraphicFramePr>
          <p:cNvPr id="4" name="Chart 3"/>
          <p:cNvGraphicFramePr/>
          <p:nvPr/>
        </p:nvGraphicFramePr>
        <p:xfrm>
          <a:off x="381000" y="1752600"/>
          <a:ext cx="40386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4724400" y="1752600"/>
          <a:ext cx="4114800" cy="32004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533400" y="5029200"/>
            <a:ext cx="8229600" cy="1200329"/>
          </a:xfrm>
          <a:prstGeom prst="rect">
            <a:avLst/>
          </a:prstGeom>
          <a:noFill/>
        </p:spPr>
        <p:txBody>
          <a:bodyPr wrap="square" rtlCol="0">
            <a:spAutoFit/>
          </a:bodyPr>
          <a:lstStyle/>
          <a:p>
            <a:pPr>
              <a:buFont typeface="Arial" pitchFamily="34" charset="0"/>
              <a:buChar char="•"/>
            </a:pPr>
            <a:r>
              <a:rPr lang="en-US" sz="2400" dirty="0" smtClean="0"/>
              <a:t>CHD events increase with increasing age group</a:t>
            </a:r>
          </a:p>
          <a:p>
            <a:pPr>
              <a:buFont typeface="Arial" pitchFamily="34" charset="0"/>
              <a:buChar char="•"/>
            </a:pPr>
            <a:r>
              <a:rPr lang="en-US" sz="2400" dirty="0" smtClean="0"/>
              <a:t>Events increase with increasing coronary calcium as expected, but exhibit a much higher event rate with CAC&gt;100.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CHD Event Rate per 1000 person-years: Stratified by CAC within Age groups</a:t>
            </a:r>
            <a:endParaRPr lang="en-US" sz="3200" dirty="0"/>
          </a:p>
        </p:txBody>
      </p:sp>
      <p:graphicFrame>
        <p:nvGraphicFramePr>
          <p:cNvPr id="4" name="Chart 3"/>
          <p:cNvGraphicFramePr/>
          <p:nvPr/>
        </p:nvGraphicFramePr>
        <p:xfrm>
          <a:off x="533400" y="1600200"/>
          <a:ext cx="80010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81000" y="5638800"/>
            <a:ext cx="8305800" cy="1015663"/>
          </a:xfrm>
          <a:prstGeom prst="rect">
            <a:avLst/>
          </a:prstGeom>
          <a:noFill/>
        </p:spPr>
        <p:txBody>
          <a:bodyPr wrap="square" rtlCol="0">
            <a:spAutoFit/>
          </a:bodyPr>
          <a:lstStyle/>
          <a:p>
            <a:pPr>
              <a:buFont typeface="Arial" pitchFamily="34" charset="0"/>
              <a:buChar char="•"/>
            </a:pPr>
            <a:r>
              <a:rPr lang="en-US" sz="2000" dirty="0" smtClean="0"/>
              <a:t> In all age groups, CHD event rate increases with CAC 1-100, and CAC &gt;100.</a:t>
            </a:r>
          </a:p>
          <a:p>
            <a:pPr>
              <a:buFont typeface="Arial" pitchFamily="34" charset="0"/>
              <a:buChar char="•"/>
            </a:pPr>
            <a:r>
              <a:rPr lang="en-US" sz="2000" dirty="0" smtClean="0"/>
              <a:t> CAC &gt; 100 imparts a poorer prognosis in terms of incident CHD events throughout all age groups.</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Survival analyses for CAC as a function of each age group</a:t>
            </a:r>
            <a:endParaRPr lang="en-US"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599" y="1524000"/>
            <a:ext cx="4267201" cy="4038600"/>
          </a:xfrm>
          <a:prstGeom prst="rect">
            <a:avLst/>
          </a:prstGeom>
          <a:solidFill>
            <a:srgbClr val="FF0000"/>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648200" y="1524000"/>
            <a:ext cx="4267200" cy="4038600"/>
          </a:xfrm>
          <a:prstGeom prst="rect">
            <a:avLst/>
          </a:prstGeom>
          <a:solidFill>
            <a:srgbClr val="FF0000"/>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Survival analyses for CAC as a function of each age group</a:t>
            </a:r>
            <a:endParaRPr lang="en-US" dirty="0"/>
          </a:p>
        </p:txBody>
      </p:sp>
      <p:pic>
        <p:nvPicPr>
          <p:cNvPr id="4"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 y="1676400"/>
            <a:ext cx="4233830" cy="3886200"/>
          </a:xfrm>
          <a:prstGeom prst="rect">
            <a:avLst/>
          </a:prstGeom>
          <a:solidFill>
            <a:srgbClr val="FF0000"/>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648200" y="1676400"/>
            <a:ext cx="4235831" cy="3886200"/>
          </a:xfrm>
          <a:prstGeom prst="rect">
            <a:avLst/>
          </a:prstGeom>
          <a:solidFill>
            <a:srgbClr val="FF0000"/>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Hazard Ratio for CHD Events across Age Groups: Multi-variable Adjustment</a:t>
            </a:r>
            <a:endParaRPr lang="en-US" sz="3600" dirty="0"/>
          </a:p>
        </p:txBody>
      </p:sp>
      <p:graphicFrame>
        <p:nvGraphicFramePr>
          <p:cNvPr id="4" name="Table 3"/>
          <p:cNvGraphicFramePr>
            <a:graphicFrameLocks noGrp="1"/>
          </p:cNvGraphicFramePr>
          <p:nvPr/>
        </p:nvGraphicFramePr>
        <p:xfrm>
          <a:off x="609600" y="1828800"/>
          <a:ext cx="7848600" cy="2330958"/>
        </p:xfrm>
        <a:graphic>
          <a:graphicData uri="http://schemas.openxmlformats.org/drawingml/2006/table">
            <a:tbl>
              <a:tblPr>
                <a:tableStyleId>{775DCB02-9BB8-47FD-8907-85C794F793BA}</a:tableStyleId>
              </a:tblPr>
              <a:tblGrid>
                <a:gridCol w="1447800"/>
                <a:gridCol w="1295400"/>
                <a:gridCol w="1295400"/>
                <a:gridCol w="1295400"/>
                <a:gridCol w="1371600"/>
                <a:gridCol w="1143000"/>
              </a:tblGrid>
              <a:tr h="388493">
                <a:tc rowSpan="2">
                  <a:txBody>
                    <a:bodyPr/>
                    <a:lstStyle/>
                    <a:p>
                      <a:pPr marL="0" marR="0">
                        <a:lnSpc>
                          <a:spcPct val="115000"/>
                        </a:lnSpc>
                        <a:spcBef>
                          <a:spcPts val="0"/>
                        </a:spcBef>
                        <a:spcAft>
                          <a:spcPts val="0"/>
                        </a:spcAft>
                      </a:pPr>
                      <a:r>
                        <a:rPr lang="en-US" sz="1800" b="1" dirty="0"/>
                        <a:t>Age Group (compared to age 45-54)</a:t>
                      </a:r>
                      <a:endParaRPr lang="en-US" sz="1800" b="1" dirty="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gridSpan="4">
                  <a:txBody>
                    <a:bodyPr/>
                    <a:lstStyle/>
                    <a:p>
                      <a:pPr marL="0" marR="0" algn="ctr">
                        <a:lnSpc>
                          <a:spcPct val="115000"/>
                        </a:lnSpc>
                        <a:spcBef>
                          <a:spcPts val="0"/>
                        </a:spcBef>
                        <a:spcAft>
                          <a:spcPts val="0"/>
                        </a:spcAft>
                      </a:pPr>
                      <a:r>
                        <a:rPr lang="en-US" sz="1800" b="1" dirty="0"/>
                        <a:t>Hazard Ratio (95% Confidence Interval)</a:t>
                      </a:r>
                      <a:endParaRPr lang="en-US" sz="1800" b="1" dirty="0">
                        <a:latin typeface="Calibri"/>
                        <a:ea typeface="Calibri"/>
                        <a:cs typeface="Times New Roman"/>
                      </a:endParaRPr>
                    </a:p>
                  </a:txBody>
                  <a:tcPr marL="68580" marR="68580" marT="0" marB="0">
                    <a:lnT w="381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80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r>
              <a:tr h="776986">
                <a:tc vMerge="1">
                  <a:txBody>
                    <a:bodyPr/>
                    <a:lstStyle/>
                    <a:p>
                      <a:endParaRPr lang="en-US"/>
                    </a:p>
                  </a:txBody>
                  <a:tcPr/>
                </a:tc>
                <a:tc>
                  <a:txBody>
                    <a:bodyPr/>
                    <a:lstStyle/>
                    <a:p>
                      <a:pPr marL="0" marR="0">
                        <a:lnSpc>
                          <a:spcPct val="115000"/>
                        </a:lnSpc>
                        <a:spcBef>
                          <a:spcPts val="0"/>
                        </a:spcBef>
                        <a:spcAft>
                          <a:spcPts val="0"/>
                        </a:spcAft>
                      </a:pPr>
                      <a:r>
                        <a:rPr lang="en-US" sz="1800" b="1" dirty="0" smtClean="0"/>
                        <a:t>Model  1 </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t>Model 2 </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t>Model 3</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t>Model 4</a:t>
                      </a:r>
                      <a:endParaRPr lang="en-US" sz="18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t>P values </a:t>
                      </a:r>
                      <a:r>
                        <a:rPr lang="en-US" sz="1800" b="1" dirty="0" smtClean="0"/>
                        <a:t>(Model 4)</a:t>
                      </a:r>
                      <a:endParaRPr lang="en-US" sz="1800" b="1" dirty="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tcPr>
                </a:tc>
              </a:tr>
              <a:tr h="388493">
                <a:tc>
                  <a:txBody>
                    <a:bodyPr/>
                    <a:lstStyle/>
                    <a:p>
                      <a:pPr marL="0" marR="0">
                        <a:lnSpc>
                          <a:spcPct val="115000"/>
                        </a:lnSpc>
                        <a:spcBef>
                          <a:spcPts val="0"/>
                        </a:spcBef>
                        <a:spcAft>
                          <a:spcPts val="0"/>
                        </a:spcAft>
                      </a:pPr>
                      <a:r>
                        <a:rPr lang="en-US" sz="1800" b="1" dirty="0"/>
                        <a:t>Age 55-64</a:t>
                      </a:r>
                      <a:endParaRPr lang="en-US" sz="1800" b="1" dirty="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t>2.9 (1.8-4.5)</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t>2.9 (1.8-4.5)</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t>2.2 (1.4-3.5)</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t>1.7 (1.1-2.7)</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a:t>0.03</a:t>
                      </a:r>
                      <a:endParaRPr lang="en-US" sz="180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tcPr>
                </a:tc>
              </a:tr>
              <a:tr h="388493">
                <a:tc>
                  <a:txBody>
                    <a:bodyPr/>
                    <a:lstStyle/>
                    <a:p>
                      <a:pPr marL="0" marR="0">
                        <a:lnSpc>
                          <a:spcPct val="115000"/>
                        </a:lnSpc>
                        <a:spcBef>
                          <a:spcPts val="0"/>
                        </a:spcBef>
                        <a:spcAft>
                          <a:spcPts val="0"/>
                        </a:spcAft>
                      </a:pPr>
                      <a:r>
                        <a:rPr lang="en-US" sz="1800" b="1" dirty="0"/>
                        <a:t>Age 65-74</a:t>
                      </a:r>
                      <a:endParaRPr lang="en-US" sz="1800" b="1" dirty="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t>4.3 (2.8-6.6)</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a:t>4.2 (2.8-6.5)</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t>3.1 (2.0-5.0)</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t>1.7 (1.1-2.8)</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t>0.02</a:t>
                      </a:r>
                      <a:endParaRPr lang="en-US" sz="1800" dirty="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tcPr>
                </a:tc>
              </a:tr>
              <a:tr h="388493">
                <a:tc>
                  <a:txBody>
                    <a:bodyPr/>
                    <a:lstStyle/>
                    <a:p>
                      <a:pPr marL="0" marR="0">
                        <a:lnSpc>
                          <a:spcPct val="115000"/>
                        </a:lnSpc>
                        <a:spcBef>
                          <a:spcPts val="0"/>
                        </a:spcBef>
                        <a:spcAft>
                          <a:spcPts val="0"/>
                        </a:spcAft>
                      </a:pPr>
                      <a:r>
                        <a:rPr lang="en-US" sz="1800" b="1" dirty="0"/>
                        <a:t>Age 75-84</a:t>
                      </a:r>
                      <a:endParaRPr lang="en-US" sz="1800" b="1" dirty="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t>6.3 (4.0-9.8)</a:t>
                      </a:r>
                      <a:endParaRPr lang="en-US" sz="1800">
                        <a:latin typeface="Calibri"/>
                        <a:ea typeface="Calibri"/>
                        <a:cs typeface="Times New Roman"/>
                      </a:endParaRPr>
                    </a:p>
                  </a:txBody>
                  <a:tcPr marL="68580" marR="68580" marT="0" marB="0">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t>6.3 (4.0-9.9)</a:t>
                      </a:r>
                      <a:endParaRPr lang="en-US" sz="1800">
                        <a:latin typeface="Calibri"/>
                        <a:ea typeface="Calibri"/>
                        <a:cs typeface="Times New Roman"/>
                      </a:endParaRPr>
                    </a:p>
                  </a:txBody>
                  <a:tcPr marL="68580" marR="68580" marT="0" marB="0">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t>4.4 (2.7-7.2)</a:t>
                      </a:r>
                      <a:endParaRPr lang="en-US" sz="1800">
                        <a:latin typeface="Calibri"/>
                        <a:ea typeface="Calibri"/>
                        <a:cs typeface="Times New Roman"/>
                      </a:endParaRPr>
                    </a:p>
                  </a:txBody>
                  <a:tcPr marL="68580" marR="68580" marT="0" marB="0">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t>1.9 (1.2-3.3)</a:t>
                      </a:r>
                      <a:endParaRPr lang="en-US" sz="1800">
                        <a:latin typeface="Calibri"/>
                        <a:ea typeface="Calibri"/>
                        <a:cs typeface="Times New Roman"/>
                      </a:endParaRPr>
                    </a:p>
                  </a:txBody>
                  <a:tcPr marL="68580" marR="68580" marT="0" marB="0">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t>0.01</a:t>
                      </a:r>
                      <a:endParaRPr lang="en-US" sz="1800" dirty="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457200" y="4419600"/>
            <a:ext cx="8153400" cy="1938992"/>
          </a:xfrm>
          <a:prstGeom prst="rect">
            <a:avLst/>
          </a:prstGeom>
          <a:noFill/>
        </p:spPr>
        <p:txBody>
          <a:bodyPr wrap="square" rtlCol="0">
            <a:spAutoFit/>
          </a:bodyPr>
          <a:lstStyle/>
          <a:p>
            <a:pPr>
              <a:buFont typeface="Arial" pitchFamily="34" charset="0"/>
              <a:buChar char="•"/>
            </a:pPr>
            <a:r>
              <a:rPr lang="en-US" sz="2000" dirty="0" smtClean="0"/>
              <a:t> Model 1: unadjusted</a:t>
            </a:r>
          </a:p>
          <a:p>
            <a:pPr>
              <a:buFont typeface="Arial" pitchFamily="34" charset="0"/>
              <a:buChar char="•"/>
            </a:pPr>
            <a:r>
              <a:rPr lang="en-US" sz="2000" dirty="0" smtClean="0"/>
              <a:t> Model 2: adjusted for gender, ethnicity and MESA site</a:t>
            </a:r>
          </a:p>
          <a:p>
            <a:pPr>
              <a:buFont typeface="Arial" pitchFamily="34" charset="0"/>
              <a:buChar char="•"/>
            </a:pPr>
            <a:r>
              <a:rPr lang="en-US" sz="2000" dirty="0" smtClean="0"/>
              <a:t> Model 3: Model 2 + hypertension, diabetes mellitus, LDL, HDL, smoking, family history, BMI, mean heart rate, hypertensive + lipid-lowering meds. </a:t>
            </a:r>
          </a:p>
          <a:p>
            <a:pPr>
              <a:buFont typeface="Arial" pitchFamily="34" charset="0"/>
              <a:buChar char="•"/>
            </a:pPr>
            <a:r>
              <a:rPr lang="en-US" sz="2000" dirty="0" smtClean="0"/>
              <a:t> Model 4: Model 3 adjusted for coronary artery calcium. </a:t>
            </a:r>
          </a:p>
          <a:p>
            <a:pPr>
              <a:buFont typeface="Arial" pitchFamily="34" charset="0"/>
              <a:buChar char="•"/>
            </a:pPr>
            <a:r>
              <a:rPr lang="en-US" sz="2000" dirty="0" smtClean="0"/>
              <a:t> All p-values except those shown are ≤ 0.0001.</a:t>
            </a:r>
            <a:endParaRPr lang="en-US" sz="2000" dirty="0"/>
          </a:p>
        </p:txBody>
      </p:sp>
      <p:sp>
        <p:nvSpPr>
          <p:cNvPr id="6" name="Rectangle 5"/>
          <p:cNvSpPr/>
          <p:nvPr/>
        </p:nvSpPr>
        <p:spPr>
          <a:xfrm>
            <a:off x="7315200" y="2209800"/>
            <a:ext cx="1143000" cy="19050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p:cBhvr>
                                        <p:cTn id="6" dur="2000" fill="hold"/>
                                        <p:tgtEl>
                                          <p:spTgt spid="6"/>
                                        </p:tgtEl>
                                        <p:attrNameLst>
                                          <p:attrName>stroke.color</p:attrName>
                                        </p:attrNameLst>
                                      </p:cBhvr>
                                      <p:to>
                                        <a:srgbClr val="E13A2D"/>
                                      </p:to>
                                    </p:animClr>
                                    <p:set>
                                      <p:cBhvr>
                                        <p:cTn id="7" dur="2000" fill="hold"/>
                                        <p:tgtEl>
                                          <p:spTgt spid="6"/>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399" y="1752598"/>
          <a:ext cx="7696201" cy="2552702"/>
        </p:xfrm>
        <a:graphic>
          <a:graphicData uri="http://schemas.openxmlformats.org/drawingml/2006/table">
            <a:tbl>
              <a:tblPr>
                <a:tableStyleId>{775DCB02-9BB8-47FD-8907-85C794F793BA}</a:tableStyleId>
              </a:tblPr>
              <a:tblGrid>
                <a:gridCol w="2038979"/>
                <a:gridCol w="1936106"/>
                <a:gridCol w="1936106"/>
                <a:gridCol w="1785010"/>
              </a:tblGrid>
              <a:tr h="1143002">
                <a:tc>
                  <a:txBody>
                    <a:bodyPr/>
                    <a:lstStyle/>
                    <a:p>
                      <a:pPr marL="0" marR="0">
                        <a:lnSpc>
                          <a:spcPct val="115000"/>
                        </a:lnSpc>
                        <a:spcBef>
                          <a:spcPts val="0"/>
                        </a:spcBef>
                        <a:spcAft>
                          <a:spcPts val="0"/>
                        </a:spcAft>
                      </a:pPr>
                      <a:r>
                        <a:rPr lang="en-US" sz="2000" dirty="0"/>
                        <a:t>CAC Group (compared to CAC=0)</a:t>
                      </a:r>
                      <a:endParaRPr lang="en-US" sz="2000" dirty="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2000" dirty="0"/>
                        <a:t>Model 1</a:t>
                      </a:r>
                      <a:endParaRPr lang="en-US" sz="2000" dirty="0">
                        <a:latin typeface="Calibri"/>
                        <a:ea typeface="Calibri"/>
                        <a:cs typeface="Times New Roman"/>
                      </a:endParaRPr>
                    </a:p>
                  </a:txBody>
                  <a:tcPr marL="68580" marR="68580" marT="0" marB="0">
                    <a:lnT w="381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2000" dirty="0"/>
                        <a:t>Model 2</a:t>
                      </a:r>
                      <a:endParaRPr lang="en-US" sz="2000" dirty="0">
                        <a:latin typeface="Calibri"/>
                        <a:ea typeface="Calibri"/>
                        <a:cs typeface="Times New Roman"/>
                      </a:endParaRPr>
                    </a:p>
                  </a:txBody>
                  <a:tcPr marL="68580" marR="68580" marT="0" marB="0">
                    <a:lnT w="381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2000" dirty="0"/>
                        <a:t>Model 3</a:t>
                      </a:r>
                      <a:endParaRPr lang="en-US" sz="2000" dirty="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r>
              <a:tr h="704850">
                <a:tc>
                  <a:txBody>
                    <a:bodyPr/>
                    <a:lstStyle/>
                    <a:p>
                      <a:pPr marL="0" marR="0">
                        <a:lnSpc>
                          <a:spcPct val="115000"/>
                        </a:lnSpc>
                        <a:spcBef>
                          <a:spcPts val="0"/>
                        </a:spcBef>
                        <a:spcAft>
                          <a:spcPts val="0"/>
                        </a:spcAft>
                      </a:pPr>
                      <a:r>
                        <a:rPr lang="en-US" sz="2000"/>
                        <a:t>CAC 1-100</a:t>
                      </a:r>
                      <a:endParaRPr lang="en-US" sz="200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2000"/>
                        <a:t>4.6 (3.0-7.1)</a:t>
                      </a:r>
                      <a:endParaRPr lang="en-US" sz="20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t>4.4 (2.9-6.7)</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t>2.94 (1.9-4.6)</a:t>
                      </a:r>
                      <a:endParaRPr lang="en-US" sz="2000" dirty="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tcPr>
                </a:tc>
              </a:tr>
              <a:tr h="704850">
                <a:tc>
                  <a:txBody>
                    <a:bodyPr/>
                    <a:lstStyle/>
                    <a:p>
                      <a:pPr marL="0" marR="0">
                        <a:lnSpc>
                          <a:spcPct val="115000"/>
                        </a:lnSpc>
                        <a:spcBef>
                          <a:spcPts val="0"/>
                        </a:spcBef>
                        <a:spcAft>
                          <a:spcPts val="0"/>
                        </a:spcAft>
                      </a:pPr>
                      <a:r>
                        <a:rPr lang="en-US" sz="2000"/>
                        <a:t>CAC &gt;100</a:t>
                      </a:r>
                      <a:endParaRPr lang="en-US" sz="2000">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t>13.8 (9.4-20.3)</a:t>
                      </a:r>
                      <a:endParaRPr lang="en-US" sz="2000">
                        <a:latin typeface="Calibri"/>
                        <a:ea typeface="Calibri"/>
                        <a:cs typeface="Times New Roman"/>
                      </a:endParaRPr>
                    </a:p>
                  </a:txBody>
                  <a:tcPr marL="68580" marR="68580" marT="0" marB="0">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t>12.4 (8.4-18.5)</a:t>
                      </a:r>
                      <a:endParaRPr lang="en-US" sz="2000" dirty="0">
                        <a:latin typeface="Calibri"/>
                        <a:ea typeface="Calibri"/>
                        <a:cs typeface="Times New Roman"/>
                      </a:endParaRPr>
                    </a:p>
                  </a:txBody>
                  <a:tcPr marL="68580" marR="68580" marT="0" marB="0">
                    <a:lnB w="381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t>8.0 (5.3-12.0)</a:t>
                      </a:r>
                      <a:endParaRPr lang="en-US" sz="2000" dirty="0">
                        <a:latin typeface="Calibri"/>
                        <a:ea typeface="Calibri"/>
                        <a:cs typeface="Times New Roman"/>
                      </a:endParaRPr>
                    </a:p>
                  </a:txBody>
                  <a:tcPr marL="68580" marR="68580"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p:txBody>
          <a:bodyPr>
            <a:normAutofit fontScale="90000"/>
          </a:bodyPr>
          <a:lstStyle/>
          <a:p>
            <a:r>
              <a:rPr lang="en-US" dirty="0" smtClean="0"/>
              <a:t>Hazard Ratio for CHD Events across CAC groups</a:t>
            </a:r>
            <a:endParaRPr lang="en-US" dirty="0"/>
          </a:p>
        </p:txBody>
      </p:sp>
      <p:sp>
        <p:nvSpPr>
          <p:cNvPr id="5" name="TextBox 4"/>
          <p:cNvSpPr txBox="1"/>
          <p:nvPr/>
        </p:nvSpPr>
        <p:spPr>
          <a:xfrm>
            <a:off x="533400" y="4800600"/>
            <a:ext cx="7924800" cy="1200329"/>
          </a:xfrm>
          <a:prstGeom prst="rect">
            <a:avLst/>
          </a:prstGeom>
          <a:noFill/>
        </p:spPr>
        <p:txBody>
          <a:bodyPr wrap="square" rtlCol="0">
            <a:spAutoFit/>
          </a:bodyPr>
          <a:lstStyle/>
          <a:p>
            <a:pPr>
              <a:buFont typeface="Arial" pitchFamily="34" charset="0"/>
              <a:buChar char="•"/>
            </a:pPr>
            <a:r>
              <a:rPr lang="en-US" dirty="0" smtClean="0"/>
              <a:t> </a:t>
            </a:r>
            <a:r>
              <a:rPr lang="en-US" sz="2400" dirty="0" smtClean="0"/>
              <a:t>For both CAC 1-100 and CAC &gt;100, the risk for CHD events remains elevated compared to CAC=0 even after multi-variable adjustment.</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600189"/>
          <a:ext cx="8305799" cy="3505200"/>
        </p:xfrm>
        <a:graphic>
          <a:graphicData uri="http://schemas.openxmlformats.org/drawingml/2006/table">
            <a:tbl>
              <a:tblPr>
                <a:effectLst/>
                <a:tableStyleId>{22838BEF-8BB2-4498-84A7-C5851F593DF1}</a:tableStyleId>
              </a:tblPr>
              <a:tblGrid>
                <a:gridCol w="2098072"/>
                <a:gridCol w="2098072"/>
                <a:gridCol w="2098072"/>
                <a:gridCol w="2011583"/>
              </a:tblGrid>
              <a:tr h="342901">
                <a:tc rowSpan="2">
                  <a:txBody>
                    <a:bodyPr/>
                    <a:lstStyle/>
                    <a:p>
                      <a:pPr marL="0" marR="0">
                        <a:lnSpc>
                          <a:spcPct val="115000"/>
                        </a:lnSpc>
                        <a:spcBef>
                          <a:spcPts val="0"/>
                        </a:spcBef>
                        <a:spcAft>
                          <a:spcPts val="0"/>
                        </a:spcAft>
                      </a:pPr>
                      <a:r>
                        <a:rPr lang="en-US" sz="2000" dirty="0"/>
                        <a:t>Age Group</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rowSpan="2">
                  <a:txBody>
                    <a:bodyPr/>
                    <a:lstStyle/>
                    <a:p>
                      <a:pPr marL="0" marR="0">
                        <a:lnSpc>
                          <a:spcPct val="115000"/>
                        </a:lnSpc>
                        <a:spcBef>
                          <a:spcPts val="0"/>
                        </a:spcBef>
                        <a:spcAft>
                          <a:spcPts val="0"/>
                        </a:spcAft>
                      </a:pPr>
                      <a:r>
                        <a:rPr lang="en-US" sz="2000" dirty="0"/>
                        <a:t>Coronary Calcium Score</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gridSpan="2">
                  <a:txBody>
                    <a:bodyPr/>
                    <a:lstStyle/>
                    <a:p>
                      <a:pPr marL="0" marR="0" algn="ctr">
                        <a:lnSpc>
                          <a:spcPct val="115000"/>
                        </a:lnSpc>
                        <a:spcBef>
                          <a:spcPts val="0"/>
                        </a:spcBef>
                        <a:spcAft>
                          <a:spcPts val="0"/>
                        </a:spcAft>
                      </a:pPr>
                      <a:r>
                        <a:rPr lang="en-US" sz="2000" dirty="0"/>
                        <a:t>Hazard Ratio (95% </a:t>
                      </a:r>
                      <a:r>
                        <a:rPr lang="en-US" sz="2000" dirty="0" smtClean="0"/>
                        <a:t>CI)</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hMerge="1">
                  <a:txBody>
                    <a:bodyPr/>
                    <a:lstStyle/>
                    <a:p>
                      <a:endParaRPr lang="en-US"/>
                    </a:p>
                  </a:txBody>
                  <a:tcPr/>
                </a:tc>
              </a:tr>
              <a:tr h="34290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2000" dirty="0"/>
                        <a:t>Model 1</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a:txBody>
                    <a:bodyPr/>
                    <a:lstStyle/>
                    <a:p>
                      <a:pPr marL="0" marR="0">
                        <a:lnSpc>
                          <a:spcPct val="115000"/>
                        </a:lnSpc>
                        <a:spcBef>
                          <a:spcPts val="0"/>
                        </a:spcBef>
                        <a:spcAft>
                          <a:spcPts val="0"/>
                        </a:spcAft>
                      </a:pPr>
                      <a:r>
                        <a:rPr lang="en-US" sz="2000" dirty="0"/>
                        <a:t>Model 2</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r>
              <a:tr h="342901">
                <a:tc rowSpan="2">
                  <a:txBody>
                    <a:bodyPr/>
                    <a:lstStyle/>
                    <a:p>
                      <a:pPr marL="0" marR="0" algn="ctr">
                        <a:lnSpc>
                          <a:spcPct val="115000"/>
                        </a:lnSpc>
                        <a:spcBef>
                          <a:spcPts val="0"/>
                        </a:spcBef>
                        <a:spcAft>
                          <a:spcPts val="0"/>
                        </a:spcAft>
                      </a:pPr>
                      <a:r>
                        <a:rPr lang="en-US" sz="2000" dirty="0"/>
                        <a:t>45-54</a:t>
                      </a:r>
                      <a:endParaRPr lang="en-US" sz="2000" dirty="0">
                        <a:latin typeface="Calibri"/>
                        <a:ea typeface="Calibri"/>
                        <a:cs typeface="Times New Roman"/>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a:txBody>
                    <a:bodyPr/>
                    <a:lstStyle/>
                    <a:p>
                      <a:pPr marL="0" marR="0">
                        <a:lnSpc>
                          <a:spcPct val="115000"/>
                        </a:lnSpc>
                        <a:spcBef>
                          <a:spcPts val="0"/>
                        </a:spcBef>
                        <a:spcAft>
                          <a:spcPts val="0"/>
                        </a:spcAft>
                      </a:pPr>
                      <a:r>
                        <a:rPr lang="en-US" sz="2000" dirty="0"/>
                        <a:t>CAC 1-100</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3.5 (1.3-9.8)</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1.8 (0.6-5.4)</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vMerge="1">
                  <a:txBody>
                    <a:bodyPr/>
                    <a:lstStyle/>
                    <a:p>
                      <a:endParaRPr lang="en-US"/>
                    </a:p>
                  </a:txBody>
                  <a:tcPr/>
                </a:tc>
                <a:tc>
                  <a:txBody>
                    <a:bodyPr/>
                    <a:lstStyle/>
                    <a:p>
                      <a:pPr marL="0" marR="0">
                        <a:lnSpc>
                          <a:spcPct val="115000"/>
                        </a:lnSpc>
                        <a:spcBef>
                          <a:spcPts val="0"/>
                        </a:spcBef>
                        <a:spcAft>
                          <a:spcPts val="0"/>
                        </a:spcAft>
                      </a:pPr>
                      <a:r>
                        <a:rPr lang="en-US" sz="2000" dirty="0"/>
                        <a:t>CAC &gt;100</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18.5 (7.4-45.9)</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8.3 (2.8-24.1)</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rowSpan="2">
                  <a:txBody>
                    <a:bodyPr/>
                    <a:lstStyle/>
                    <a:p>
                      <a:pPr marL="0" marR="0" algn="ctr">
                        <a:lnSpc>
                          <a:spcPct val="115000"/>
                        </a:lnSpc>
                        <a:spcBef>
                          <a:spcPts val="0"/>
                        </a:spcBef>
                        <a:spcAft>
                          <a:spcPts val="0"/>
                        </a:spcAft>
                      </a:pPr>
                      <a:r>
                        <a:rPr lang="en-US" sz="2000" dirty="0"/>
                        <a:t>55-64</a:t>
                      </a:r>
                      <a:endParaRPr lang="en-US" sz="2000" dirty="0">
                        <a:latin typeface="Calibri"/>
                        <a:ea typeface="Calibri"/>
                        <a:cs typeface="Times New Roman"/>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a:txBody>
                    <a:bodyPr/>
                    <a:lstStyle/>
                    <a:p>
                      <a:pPr marL="0" marR="0">
                        <a:lnSpc>
                          <a:spcPct val="115000"/>
                        </a:lnSpc>
                        <a:spcBef>
                          <a:spcPts val="0"/>
                        </a:spcBef>
                        <a:spcAft>
                          <a:spcPts val="0"/>
                        </a:spcAft>
                      </a:pPr>
                      <a:r>
                        <a:rPr lang="en-US" sz="2000" dirty="0"/>
                        <a:t>CAC 1-100</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4.0 (1.9-8.5)</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2.1 (0.9-4.7)</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vMerge="1">
                  <a:txBody>
                    <a:bodyPr/>
                    <a:lstStyle/>
                    <a:p>
                      <a:endParaRPr lang="en-US"/>
                    </a:p>
                  </a:txBody>
                  <a:tcPr/>
                </a:tc>
                <a:tc>
                  <a:txBody>
                    <a:bodyPr/>
                    <a:lstStyle/>
                    <a:p>
                      <a:pPr marL="0" marR="0">
                        <a:lnSpc>
                          <a:spcPct val="115000"/>
                        </a:lnSpc>
                        <a:spcBef>
                          <a:spcPts val="0"/>
                        </a:spcBef>
                        <a:spcAft>
                          <a:spcPts val="0"/>
                        </a:spcAft>
                      </a:pPr>
                      <a:r>
                        <a:rPr lang="en-US" sz="2000"/>
                        <a:t>CAC &gt;100</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14.5 (7.2-28.9)</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7.9 (3.8-16.7)</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rowSpan="2">
                  <a:txBody>
                    <a:bodyPr/>
                    <a:lstStyle/>
                    <a:p>
                      <a:pPr marL="0" marR="0" algn="ctr">
                        <a:lnSpc>
                          <a:spcPct val="115000"/>
                        </a:lnSpc>
                        <a:spcBef>
                          <a:spcPts val="0"/>
                        </a:spcBef>
                        <a:spcAft>
                          <a:spcPts val="0"/>
                        </a:spcAft>
                      </a:pPr>
                      <a:r>
                        <a:rPr lang="en-US" sz="2000" dirty="0"/>
                        <a:t>65-74</a:t>
                      </a:r>
                      <a:endParaRPr lang="en-US" sz="2000" dirty="0">
                        <a:latin typeface="Calibri"/>
                        <a:ea typeface="Calibri"/>
                        <a:cs typeface="Times New Roman"/>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a:txBody>
                    <a:bodyPr/>
                    <a:lstStyle/>
                    <a:p>
                      <a:pPr marL="0" marR="0">
                        <a:lnSpc>
                          <a:spcPct val="115000"/>
                        </a:lnSpc>
                        <a:spcBef>
                          <a:spcPts val="0"/>
                        </a:spcBef>
                        <a:spcAft>
                          <a:spcPts val="0"/>
                        </a:spcAft>
                      </a:pPr>
                      <a:r>
                        <a:rPr lang="en-US" sz="2000"/>
                        <a:t>CAC 1-100</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4.0 (1.9-8.0)</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2.9 (1.4-6.0)</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vMerge="1">
                  <a:txBody>
                    <a:bodyPr/>
                    <a:lstStyle/>
                    <a:p>
                      <a:endParaRPr lang="en-US"/>
                    </a:p>
                  </a:txBody>
                  <a:tcPr/>
                </a:tc>
                <a:tc>
                  <a:txBody>
                    <a:bodyPr/>
                    <a:lstStyle/>
                    <a:p>
                      <a:pPr marL="0" marR="0">
                        <a:lnSpc>
                          <a:spcPct val="115000"/>
                        </a:lnSpc>
                        <a:spcBef>
                          <a:spcPts val="0"/>
                        </a:spcBef>
                        <a:spcAft>
                          <a:spcPts val="0"/>
                        </a:spcAft>
                      </a:pPr>
                      <a:r>
                        <a:rPr lang="en-US" sz="2000" dirty="0"/>
                        <a:t>CAC &gt;100</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a:t>7.6 (3.9-14.7)</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4.7 (2.3-9.5)</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rowSpan="2">
                  <a:txBody>
                    <a:bodyPr/>
                    <a:lstStyle/>
                    <a:p>
                      <a:pPr marL="0" marR="0" algn="ctr">
                        <a:lnSpc>
                          <a:spcPct val="115000"/>
                        </a:lnSpc>
                        <a:spcBef>
                          <a:spcPts val="0"/>
                        </a:spcBef>
                        <a:spcAft>
                          <a:spcPts val="0"/>
                        </a:spcAft>
                      </a:pPr>
                      <a:r>
                        <a:rPr lang="en-US" sz="2000" dirty="0"/>
                        <a:t>75-84</a:t>
                      </a:r>
                      <a:endParaRPr lang="en-US" sz="2000" dirty="0">
                        <a:latin typeface="Calibri"/>
                        <a:ea typeface="Calibri"/>
                        <a:cs typeface="Times New Roman"/>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60000"/>
                        <a:lumOff val="40000"/>
                      </a:schemeClr>
                    </a:solidFill>
                  </a:tcPr>
                </a:tc>
                <a:tc>
                  <a:txBody>
                    <a:bodyPr/>
                    <a:lstStyle/>
                    <a:p>
                      <a:pPr marL="0" marR="0">
                        <a:lnSpc>
                          <a:spcPct val="115000"/>
                        </a:lnSpc>
                        <a:spcBef>
                          <a:spcPts val="0"/>
                        </a:spcBef>
                        <a:spcAft>
                          <a:spcPts val="0"/>
                        </a:spcAft>
                      </a:pPr>
                      <a:r>
                        <a:rPr lang="en-US" sz="2000"/>
                        <a:t>CAC 1-100</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a:t>3.8 (0.8-16.8)</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3.0 (0.6-14.1)</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r h="342901">
                <a:tc vMerge="1">
                  <a:txBody>
                    <a:bodyPr/>
                    <a:lstStyle/>
                    <a:p>
                      <a:endParaRPr lang="en-US"/>
                    </a:p>
                  </a:txBody>
                  <a:tcPr/>
                </a:tc>
                <a:tc>
                  <a:txBody>
                    <a:bodyPr/>
                    <a:lstStyle/>
                    <a:p>
                      <a:pPr marL="0" marR="0">
                        <a:lnSpc>
                          <a:spcPct val="115000"/>
                        </a:lnSpc>
                        <a:spcBef>
                          <a:spcPts val="0"/>
                        </a:spcBef>
                        <a:spcAft>
                          <a:spcPts val="0"/>
                        </a:spcAft>
                      </a:pPr>
                      <a:r>
                        <a:rPr lang="en-US" sz="2000"/>
                        <a:t>CAC &gt;100</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a:t>11.61 (2.83-47.6)</a:t>
                      </a:r>
                      <a:endParaRPr lang="en-US" sz="200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c>
                  <a:txBody>
                    <a:bodyPr/>
                    <a:lstStyle/>
                    <a:p>
                      <a:pPr marL="0" marR="0">
                        <a:lnSpc>
                          <a:spcPct val="115000"/>
                        </a:lnSpc>
                        <a:spcBef>
                          <a:spcPts val="0"/>
                        </a:spcBef>
                        <a:spcAft>
                          <a:spcPts val="0"/>
                        </a:spcAft>
                      </a:pPr>
                      <a:r>
                        <a:rPr lang="en-US" sz="2000" dirty="0"/>
                        <a:t>8.8 (2.1-36.9)</a:t>
                      </a:r>
                      <a:endParaRPr lang="en-US" sz="2000" dirty="0">
                        <a:latin typeface="Calibri"/>
                        <a:ea typeface="Calibri"/>
                        <a:cs typeface="Times New Roman"/>
                      </a:endParaRPr>
                    </a:p>
                  </a:txBody>
                  <a:tcPr marL="68580" marR="68580" marT="0" marB="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cell3D prstMaterial="dkEdge">
                      <a:bevel w="25400" h="25400" prst="angle"/>
                      <a:lightRig rig="flood" dir="t"/>
                    </a:cell3D>
                    <a:solidFill>
                      <a:schemeClr val="accent5">
                        <a:lumMod val="40000"/>
                        <a:lumOff val="60000"/>
                      </a:schemeClr>
                    </a:solidFill>
                  </a:tcPr>
                </a:tc>
              </a:tr>
            </a:tbl>
          </a:graphicData>
        </a:graphic>
      </p:graphicFrame>
      <p:sp>
        <p:nvSpPr>
          <p:cNvPr id="3" name="Title 2"/>
          <p:cNvSpPr>
            <a:spLocks noGrp="1"/>
          </p:cNvSpPr>
          <p:nvPr>
            <p:ph type="title"/>
          </p:nvPr>
        </p:nvSpPr>
        <p:spPr>
          <a:xfrm>
            <a:off x="152400" y="152400"/>
            <a:ext cx="8763000" cy="1143000"/>
          </a:xfrm>
        </p:spPr>
        <p:txBody>
          <a:bodyPr>
            <a:noAutofit/>
          </a:bodyPr>
          <a:lstStyle/>
          <a:p>
            <a:r>
              <a:rPr lang="en-US" sz="2800" dirty="0" smtClean="0"/>
              <a:t>HAZARD RATIOS FOR CHD EVENTS IN DIFFERENT AGE GROUPS STRATIFIED BY CAC</a:t>
            </a:r>
            <a:endParaRPr lang="en-US" sz="2800" dirty="0"/>
          </a:p>
        </p:txBody>
      </p:sp>
      <p:sp>
        <p:nvSpPr>
          <p:cNvPr id="5" name="Rectangle 4"/>
          <p:cNvSpPr/>
          <p:nvPr/>
        </p:nvSpPr>
        <p:spPr>
          <a:xfrm>
            <a:off x="6858000" y="2286000"/>
            <a:ext cx="1981200" cy="68580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858000" y="4419600"/>
            <a:ext cx="1981200" cy="68580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33400" y="5410200"/>
            <a:ext cx="8229600" cy="1015663"/>
          </a:xfrm>
          <a:prstGeom prst="rect">
            <a:avLst/>
          </a:prstGeom>
          <a:noFill/>
        </p:spPr>
        <p:txBody>
          <a:bodyPr wrap="square" rtlCol="0">
            <a:spAutoFit/>
          </a:bodyPr>
          <a:lstStyle/>
          <a:p>
            <a:pPr>
              <a:buFont typeface="Arial" pitchFamily="34" charset="0"/>
              <a:buChar char="•"/>
            </a:pPr>
            <a:r>
              <a:rPr lang="en-US" dirty="0" smtClean="0"/>
              <a:t> </a:t>
            </a:r>
            <a:r>
              <a:rPr lang="en-US" sz="2000" dirty="0" smtClean="0"/>
              <a:t>Within each age group, increasing CAC is independently predictive of events.</a:t>
            </a:r>
          </a:p>
          <a:p>
            <a:pPr>
              <a:buFont typeface="Arial" pitchFamily="34" charset="0"/>
              <a:buChar char="•"/>
            </a:pPr>
            <a:r>
              <a:rPr lang="en-US" sz="2000" dirty="0" smtClean="0"/>
              <a:t> After adjusting for risk factors, CAC is still a powerful tool in the </a:t>
            </a:r>
            <a:r>
              <a:rPr lang="en-US" sz="2000" b="1" dirty="0" smtClean="0"/>
              <a:t>youngest</a:t>
            </a:r>
            <a:r>
              <a:rPr lang="en-US" sz="2000" dirty="0" smtClean="0"/>
              <a:t> and </a:t>
            </a:r>
            <a:r>
              <a:rPr lang="en-US" sz="2000" b="1" dirty="0" smtClean="0"/>
              <a:t>oldest</a:t>
            </a:r>
            <a:r>
              <a:rPr lang="en-US" sz="2000" dirty="0" smtClean="0"/>
              <a:t> age groups to predict events.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p:cBhvr>
                                        <p:cTn id="6" dur="500" fill="hold"/>
                                        <p:tgtEl>
                                          <p:spTgt spid="5"/>
                                        </p:tgtEl>
                                        <p:attrNameLst>
                                          <p:attrName>stroke.color</p:attrName>
                                        </p:attrNameLst>
                                      </p:cBhvr>
                                      <p:to>
                                        <a:srgbClr val="37DF2F"/>
                                      </p:to>
                                    </p:animClr>
                                    <p:set>
                                      <p:cBhvr>
                                        <p:cTn id="7" dur="500" fill="hold"/>
                                        <p:tgtEl>
                                          <p:spTgt spid="5"/>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7" presetClass="emph" presetSubtype="2" fill="hold" nodeType="clickEffect">
                                  <p:stCondLst>
                                    <p:cond delay="0"/>
                                  </p:stCondLst>
                                  <p:childTnLst>
                                    <p:animClr clrSpc="rgb">
                                      <p:cBhvr>
                                        <p:cTn id="11" dur="500" fill="hold"/>
                                        <p:tgtEl>
                                          <p:spTgt spid="6"/>
                                        </p:tgtEl>
                                        <p:attrNameLst>
                                          <p:attrName>stroke.color</p:attrName>
                                        </p:attrNameLst>
                                      </p:cBhvr>
                                      <p:to>
                                        <a:srgbClr val="37DF2F"/>
                                      </p:to>
                                    </p:animClr>
                                    <p:set>
                                      <p:cBhvr>
                                        <p:cTn id="12" dur="500" fill="hold"/>
                                        <p:tgtEl>
                                          <p:spTgt spid="6"/>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31453"/>
            <a:ext cx="8382000" cy="4626547"/>
          </a:xfrm>
        </p:spPr>
        <p:txBody>
          <a:bodyPr>
            <a:normAutofit/>
          </a:bodyPr>
          <a:lstStyle/>
          <a:p>
            <a:r>
              <a:rPr lang="en-US" sz="3200" dirty="0" smtClean="0"/>
              <a:t>Incidence of </a:t>
            </a:r>
            <a:r>
              <a:rPr lang="en-US" dirty="0" smtClean="0"/>
              <a:t>MI</a:t>
            </a:r>
            <a:r>
              <a:rPr lang="en-US" sz="3200" dirty="0" smtClean="0"/>
              <a:t> in USA: 935,000 (ARIC +CHS from NHLBI)</a:t>
            </a:r>
          </a:p>
          <a:p>
            <a:pPr>
              <a:buNone/>
            </a:pPr>
            <a:endParaRPr lang="en-US" sz="3200" dirty="0" smtClean="0"/>
          </a:p>
          <a:p>
            <a:r>
              <a:rPr lang="en-US" sz="3200" dirty="0" smtClean="0"/>
              <a:t>Annual cost: $177 billion in 2007. </a:t>
            </a:r>
          </a:p>
          <a:p>
            <a:pPr>
              <a:buNone/>
            </a:pPr>
            <a:endParaRPr lang="en-US" sz="3200" dirty="0" smtClean="0"/>
          </a:p>
          <a:p>
            <a:r>
              <a:rPr lang="en-US" sz="3200" dirty="0" smtClean="0"/>
              <a:t>Significance of refining CHD risk stratification.</a:t>
            </a:r>
          </a:p>
        </p:txBody>
      </p:sp>
      <p:sp>
        <p:nvSpPr>
          <p:cNvPr id="2" name="Title 1"/>
          <p:cNvSpPr>
            <a:spLocks noGrp="1"/>
          </p:cNvSpPr>
          <p:nvPr>
            <p:ph type="title"/>
          </p:nvPr>
        </p:nvSpPr>
        <p:spPr/>
        <p:txBody>
          <a:bodyPr/>
          <a:lstStyle/>
          <a:p>
            <a:r>
              <a:rPr lang="en-US" dirty="0" smtClean="0"/>
              <a:t>Background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smtClean="0"/>
              <a:t>Discussion</a:t>
            </a:r>
            <a:endParaRPr lang="en-US" sz="4000" dirty="0"/>
          </a:p>
        </p:txBody>
      </p:sp>
      <p:pic>
        <p:nvPicPr>
          <p:cNvPr id="1026" name="Picture 2"/>
          <p:cNvPicPr>
            <a:picLocks noGrp="1" noChangeAspect="1" noChangeArrowheads="1"/>
          </p:cNvPicPr>
          <p:nvPr>
            <p:ph idx="1"/>
          </p:nvPr>
        </p:nvPicPr>
        <p:blipFill>
          <a:blip r:embed="rId3" cstate="print"/>
          <a:stretch>
            <a:fillRect/>
          </a:stretch>
        </p:blipFill>
        <p:spPr bwMode="auto">
          <a:xfrm>
            <a:off x="381000" y="1524000"/>
            <a:ext cx="8235950" cy="1454931"/>
          </a:xfrm>
          <a:prstGeom prst="rect">
            <a:avLst/>
          </a:prstGeom>
          <a:noFill/>
          <a:ln w="9525">
            <a:noFill/>
            <a:miter lim="800000"/>
            <a:headEnd/>
            <a:tailEnd/>
          </a:ln>
        </p:spPr>
      </p:pic>
      <p:sp>
        <p:nvSpPr>
          <p:cNvPr id="5" name="Text Placeholder 4"/>
          <p:cNvSpPr>
            <a:spLocks noGrp="1"/>
          </p:cNvSpPr>
          <p:nvPr>
            <p:ph type="body" sz="half" idx="2"/>
          </p:nvPr>
        </p:nvSpPr>
        <p:spPr>
          <a:xfrm>
            <a:off x="381000" y="3276600"/>
            <a:ext cx="8229600" cy="2743200"/>
          </a:xfrm>
        </p:spPr>
        <p:txBody>
          <a:bodyPr>
            <a:normAutofit/>
          </a:bodyPr>
          <a:lstStyle/>
          <a:p>
            <a:pPr>
              <a:buFont typeface="Wingdings" pitchFamily="2" charset="2"/>
              <a:buChar char="q"/>
            </a:pPr>
            <a:r>
              <a:rPr lang="en-US" sz="2400" dirty="0" smtClean="0"/>
              <a:t>Guidelines have changed drastically over the last 10 years.</a:t>
            </a:r>
          </a:p>
          <a:p>
            <a:endParaRPr lang="en-US" sz="2400" dirty="0" smtClean="0"/>
          </a:p>
          <a:p>
            <a:pPr>
              <a:buFont typeface="Wingdings" pitchFamily="2" charset="2"/>
              <a:buChar char="q"/>
            </a:pPr>
            <a:r>
              <a:rPr lang="en-US" sz="2400" dirty="0" smtClean="0"/>
              <a:t>While coronary calcium screening has been endorsed for intermediate risk patients, its use in specific populations remains unclear.</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Most contemporary risk-scoring algorithms are heavily weighted in favor of increasing age. </a:t>
            </a:r>
          </a:p>
          <a:p>
            <a:r>
              <a:rPr lang="en-US" dirty="0" smtClean="0"/>
              <a:t> Many older individuals are classified as intermediate and high-risk, primarily on the basis of age. </a:t>
            </a:r>
          </a:p>
          <a:p>
            <a:r>
              <a:rPr lang="en-US" dirty="0" smtClean="0"/>
              <a:t>Rotterdam study</a:t>
            </a:r>
          </a:p>
          <a:p>
            <a:r>
              <a:rPr lang="en-US" dirty="0" err="1" smtClean="0"/>
              <a:t>Raggi</a:t>
            </a:r>
            <a:r>
              <a:rPr lang="en-US" dirty="0" smtClean="0"/>
              <a:t> et al</a:t>
            </a:r>
            <a:endParaRPr lang="en-US" dirty="0"/>
          </a:p>
        </p:txBody>
      </p:sp>
      <p:sp>
        <p:nvSpPr>
          <p:cNvPr id="3" name="Title 2"/>
          <p:cNvSpPr>
            <a:spLocks noGrp="1"/>
          </p:cNvSpPr>
          <p:nvPr>
            <p:ph type="title"/>
          </p:nvPr>
        </p:nvSpPr>
        <p:spPr/>
        <p:txBody>
          <a:bodyPr/>
          <a:lstStyle/>
          <a:p>
            <a:r>
              <a:rPr lang="en-US" dirty="0" smtClean="0"/>
              <a:t>The Elderly</a:t>
            </a:r>
            <a:endParaRPr lang="en-US" dirty="0"/>
          </a:p>
        </p:txBody>
      </p:sp>
      <p:sp>
        <p:nvSpPr>
          <p:cNvPr id="4" name="TextBox 3"/>
          <p:cNvSpPr txBox="1"/>
          <p:nvPr/>
        </p:nvSpPr>
        <p:spPr>
          <a:xfrm>
            <a:off x="609600" y="5562600"/>
            <a:ext cx="8153400" cy="954107"/>
          </a:xfrm>
          <a:prstGeom prst="rect">
            <a:avLst/>
          </a:prstGeom>
          <a:noFill/>
        </p:spPr>
        <p:txBody>
          <a:bodyPr wrap="square" rtlCol="0">
            <a:spAutoFit/>
          </a:bodyPr>
          <a:lstStyle/>
          <a:p>
            <a:r>
              <a:rPr lang="en-US" sz="1400" dirty="0" smtClean="0"/>
              <a:t>- </a:t>
            </a:r>
            <a:r>
              <a:rPr lang="en-US" sz="1400" dirty="0" err="1" smtClean="0"/>
              <a:t>Vliegenthart</a:t>
            </a:r>
            <a:r>
              <a:rPr lang="en-US" sz="1400" dirty="0" smtClean="0"/>
              <a:t> et al: Coronary Calcium Score Improves Classification of Coronary Heart Disease Risk in the Elderly: The Rotterdam Study. J Am </a:t>
            </a:r>
            <a:r>
              <a:rPr lang="en-US" sz="1400" dirty="0" err="1" smtClean="0"/>
              <a:t>Coll</a:t>
            </a:r>
            <a:r>
              <a:rPr lang="en-US" sz="1400" dirty="0" smtClean="0"/>
              <a:t> </a:t>
            </a:r>
            <a:r>
              <a:rPr lang="en-US" sz="1400" dirty="0" err="1" smtClean="0"/>
              <a:t>Cardiol</a:t>
            </a:r>
            <a:r>
              <a:rPr lang="en-US" sz="1400" dirty="0" smtClean="0"/>
              <a:t> 2010;56:1407–14.</a:t>
            </a:r>
          </a:p>
          <a:p>
            <a:r>
              <a:rPr lang="en-US" sz="1400" dirty="0" smtClean="0"/>
              <a:t>- </a:t>
            </a:r>
            <a:r>
              <a:rPr lang="en-US" sz="1400" dirty="0" err="1" smtClean="0"/>
              <a:t>Raggi</a:t>
            </a:r>
            <a:r>
              <a:rPr lang="en-US" sz="1400" dirty="0" smtClean="0"/>
              <a:t> et al: Coronary Artery Calcium to Predict All-Cause Mortality in Elderly Men and Women. J Am </a:t>
            </a:r>
            <a:r>
              <a:rPr lang="en-US" sz="1400" dirty="0" err="1" smtClean="0"/>
              <a:t>Coll</a:t>
            </a:r>
            <a:r>
              <a:rPr lang="en-US" sz="1400" dirty="0" smtClean="0"/>
              <a:t> </a:t>
            </a:r>
            <a:r>
              <a:rPr lang="en-US" sz="1400" dirty="0" err="1" smtClean="0"/>
              <a:t>Cardiol</a:t>
            </a:r>
            <a:r>
              <a:rPr lang="en-US" sz="1400" dirty="0" smtClean="0"/>
              <a:t> 2008;52:17–23.</a:t>
            </a:r>
            <a:endParaRPr lang="en-US"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9616"/>
            <a:ext cx="8305800" cy="4626547"/>
          </a:xfrm>
        </p:spPr>
        <p:txBody>
          <a:bodyPr/>
          <a:lstStyle/>
          <a:p>
            <a:r>
              <a:rPr lang="en-US" dirty="0" smtClean="0"/>
              <a:t>1795 patients, mean age 71.1 ± 5.7.</a:t>
            </a:r>
          </a:p>
          <a:p>
            <a:r>
              <a:rPr lang="en-US" dirty="0" smtClean="0"/>
              <a:t>Median </a:t>
            </a:r>
            <a:r>
              <a:rPr lang="en-US" dirty="0" err="1" smtClean="0"/>
              <a:t>followup</a:t>
            </a:r>
            <a:r>
              <a:rPr lang="en-US" dirty="0" smtClean="0"/>
              <a:t> 3.3 years.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The Elderly- Rotterdam</a:t>
            </a:r>
            <a:endParaRPr lang="en-US" dirty="0"/>
          </a:p>
        </p:txBody>
      </p:sp>
      <p:pic>
        <p:nvPicPr>
          <p:cNvPr id="2051" name="Picture 3"/>
          <p:cNvPicPr>
            <a:picLocks noChangeAspect="1" noChangeArrowheads="1"/>
          </p:cNvPicPr>
          <p:nvPr/>
        </p:nvPicPr>
        <p:blipFill>
          <a:blip r:embed="rId3" cstate="print"/>
          <a:srcRect/>
          <a:stretch>
            <a:fillRect/>
          </a:stretch>
        </p:blipFill>
        <p:spPr bwMode="auto">
          <a:xfrm>
            <a:off x="1066800" y="2895600"/>
            <a:ext cx="6781800" cy="2458954"/>
          </a:xfrm>
          <a:prstGeom prst="rect">
            <a:avLst/>
          </a:prstGeom>
          <a:noFill/>
          <a:ln w="9525">
            <a:noFill/>
            <a:miter lim="800000"/>
            <a:headEnd/>
            <a:tailEnd/>
          </a:ln>
        </p:spPr>
      </p:pic>
      <p:sp>
        <p:nvSpPr>
          <p:cNvPr id="7" name="TextBox 6"/>
          <p:cNvSpPr txBox="1"/>
          <p:nvPr/>
        </p:nvSpPr>
        <p:spPr>
          <a:xfrm>
            <a:off x="609600" y="6019800"/>
            <a:ext cx="8153400" cy="523220"/>
          </a:xfrm>
          <a:prstGeom prst="rect">
            <a:avLst/>
          </a:prstGeom>
          <a:noFill/>
        </p:spPr>
        <p:txBody>
          <a:bodyPr wrap="square" rtlCol="0">
            <a:spAutoFit/>
          </a:bodyPr>
          <a:lstStyle/>
          <a:p>
            <a:r>
              <a:rPr lang="en-US" sz="1400" dirty="0" err="1" smtClean="0"/>
              <a:t>Vliegenthart</a:t>
            </a:r>
            <a:r>
              <a:rPr lang="en-US" sz="1400" dirty="0" smtClean="0"/>
              <a:t>, et al: Coronary Calcification Improves Cardiovascular Risk</a:t>
            </a:r>
          </a:p>
          <a:p>
            <a:r>
              <a:rPr lang="en-US" sz="1400" dirty="0" smtClean="0"/>
              <a:t>Prediction in the Elderly. Circulation 2005;112: 572-577.</a:t>
            </a:r>
            <a:endParaRPr lang="en-US"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99616"/>
            <a:ext cx="8610600" cy="4626547"/>
          </a:xfrm>
        </p:spPr>
        <p:txBody>
          <a:bodyPr/>
          <a:lstStyle/>
          <a:p>
            <a:r>
              <a:rPr lang="en-US" dirty="0" smtClean="0"/>
              <a:t>35,388 patients, mean age 70.</a:t>
            </a:r>
          </a:p>
          <a:p>
            <a:r>
              <a:rPr lang="en-US" dirty="0" smtClean="0"/>
              <a:t>Median </a:t>
            </a:r>
            <a:r>
              <a:rPr lang="en-US" dirty="0" err="1" smtClean="0"/>
              <a:t>followup</a:t>
            </a:r>
            <a:r>
              <a:rPr lang="en-US" dirty="0" smtClean="0"/>
              <a:t> of 5.8 years.</a:t>
            </a:r>
          </a:p>
          <a:p>
            <a:endParaRPr lang="en-US" dirty="0" smtClean="0"/>
          </a:p>
          <a:p>
            <a:endParaRPr lang="en-US" dirty="0" smtClean="0"/>
          </a:p>
          <a:p>
            <a:endParaRPr lang="en-US" dirty="0" smtClean="0"/>
          </a:p>
          <a:p>
            <a:r>
              <a:rPr lang="en-US" dirty="0" smtClean="0"/>
              <a:t>Similar to Rotterdam, there remains the  potential</a:t>
            </a:r>
          </a:p>
          <a:p>
            <a:pPr>
              <a:buNone/>
            </a:pPr>
            <a:r>
              <a:rPr lang="en-US" dirty="0" smtClean="0"/>
              <a:t>to reclassify patients into a more appropriate group. </a:t>
            </a:r>
          </a:p>
          <a:p>
            <a:endParaRPr lang="en-US" dirty="0"/>
          </a:p>
        </p:txBody>
      </p:sp>
      <p:sp>
        <p:nvSpPr>
          <p:cNvPr id="3" name="Title 2"/>
          <p:cNvSpPr>
            <a:spLocks noGrp="1"/>
          </p:cNvSpPr>
          <p:nvPr>
            <p:ph type="title"/>
          </p:nvPr>
        </p:nvSpPr>
        <p:spPr/>
        <p:txBody>
          <a:bodyPr/>
          <a:lstStyle/>
          <a:p>
            <a:r>
              <a:rPr lang="en-US" dirty="0" smtClean="0"/>
              <a:t>The Elderly- </a:t>
            </a:r>
            <a:r>
              <a:rPr lang="en-US" dirty="0" err="1" smtClean="0"/>
              <a:t>Raggi</a:t>
            </a:r>
            <a:r>
              <a:rPr lang="en-US" dirty="0" smtClean="0"/>
              <a:t> et al</a:t>
            </a:r>
            <a:endParaRPr lang="en-US" dirty="0"/>
          </a:p>
        </p:txBody>
      </p:sp>
      <p:sp>
        <p:nvSpPr>
          <p:cNvPr id="4" name="TextBox 3"/>
          <p:cNvSpPr txBox="1"/>
          <p:nvPr/>
        </p:nvSpPr>
        <p:spPr>
          <a:xfrm>
            <a:off x="609600" y="5867400"/>
            <a:ext cx="8229600" cy="523220"/>
          </a:xfrm>
          <a:prstGeom prst="rect">
            <a:avLst/>
          </a:prstGeom>
          <a:noFill/>
        </p:spPr>
        <p:txBody>
          <a:bodyPr wrap="square" rtlCol="0">
            <a:spAutoFit/>
          </a:bodyPr>
          <a:lstStyle/>
          <a:p>
            <a:r>
              <a:rPr lang="en-US" sz="1400" dirty="0" err="1" smtClean="0"/>
              <a:t>Raggi</a:t>
            </a:r>
            <a:r>
              <a:rPr lang="en-US" sz="1400" dirty="0" smtClean="0"/>
              <a:t>, et al: Coronary Artery Calcium to Predict All-Cause Mortality in Elderly Men and Women. J Am </a:t>
            </a:r>
            <a:r>
              <a:rPr lang="en-US" sz="1400" dirty="0" err="1" smtClean="0"/>
              <a:t>Coll</a:t>
            </a:r>
            <a:r>
              <a:rPr lang="en-US" sz="1400" dirty="0" smtClean="0"/>
              <a:t> </a:t>
            </a:r>
            <a:r>
              <a:rPr lang="en-US" sz="1400" dirty="0" err="1" smtClean="0"/>
              <a:t>Cardiol</a:t>
            </a:r>
            <a:r>
              <a:rPr lang="en-US" sz="1400" dirty="0" smtClean="0"/>
              <a:t> 2008;52:17–23.</a:t>
            </a:r>
            <a:endParaRPr lang="en-US" sz="1400" dirty="0"/>
          </a:p>
        </p:txBody>
      </p:sp>
      <p:pic>
        <p:nvPicPr>
          <p:cNvPr id="3074" name="Picture 2"/>
          <p:cNvPicPr>
            <a:picLocks noChangeAspect="1" noChangeArrowheads="1"/>
          </p:cNvPicPr>
          <p:nvPr/>
        </p:nvPicPr>
        <p:blipFill>
          <a:blip r:embed="rId3" cstate="print"/>
          <a:srcRect/>
          <a:stretch>
            <a:fillRect/>
          </a:stretch>
        </p:blipFill>
        <p:spPr bwMode="auto">
          <a:xfrm>
            <a:off x="304800" y="3190874"/>
            <a:ext cx="8458200" cy="771526"/>
          </a:xfrm>
          <a:prstGeom prst="rect">
            <a:avLst/>
          </a:prstGeom>
          <a:noFill/>
          <a:ln w="9525">
            <a:noFill/>
            <a:miter lim="800000"/>
            <a:headEnd/>
            <a:tailEnd/>
          </a:ln>
        </p:spPr>
      </p:pic>
      <p:pic>
        <p:nvPicPr>
          <p:cNvPr id="3075" name="Picture 3"/>
          <p:cNvPicPr>
            <a:picLocks noChangeAspect="1" noChangeArrowheads="1"/>
          </p:cNvPicPr>
          <p:nvPr/>
        </p:nvPicPr>
        <p:blipFill>
          <a:blip r:embed="rId4" cstate="print"/>
          <a:srcRect/>
          <a:stretch>
            <a:fillRect/>
          </a:stretch>
        </p:blipFill>
        <p:spPr bwMode="auto">
          <a:xfrm>
            <a:off x="304800" y="2895600"/>
            <a:ext cx="8458200" cy="3201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When compared to other studies, MESA also demonstrates that increasing CAC is independently associated with CHD events in the 75-84 age group.</a:t>
            </a:r>
          </a:p>
          <a:p>
            <a:r>
              <a:rPr lang="en-US" dirty="0" smtClean="0"/>
              <a:t>Most, but not all of the excess risk may be accounted for by CAC and not chronological age. </a:t>
            </a:r>
          </a:p>
          <a:p>
            <a:r>
              <a:rPr lang="en-US" dirty="0" smtClean="0">
                <a:latin typeface="Times New Roman"/>
                <a:cs typeface="Times New Roman"/>
              </a:rPr>
              <a:t>↑ CAC represents an increased burden of atherosclerosis, including unstable mixed calcified plaque which may account for the increased incidence of CHD events. </a:t>
            </a:r>
            <a:endParaRPr lang="en-US" dirty="0" smtClean="0"/>
          </a:p>
          <a:p>
            <a:pPr>
              <a:buNone/>
            </a:pPr>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The Elderly- MESA</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MESA: Risk Factors </a:t>
            </a:r>
            <a:r>
              <a:rPr lang="en-US" dirty="0" err="1" smtClean="0"/>
              <a:t>vs</a:t>
            </a:r>
            <a:r>
              <a:rPr lang="en-US" dirty="0" smtClean="0"/>
              <a:t> CAC</a:t>
            </a:r>
            <a:endParaRPr lang="en-US" dirty="0"/>
          </a:p>
        </p:txBody>
      </p:sp>
      <p:graphicFrame>
        <p:nvGraphicFramePr>
          <p:cNvPr id="1027" name="Content Placeholder 5"/>
          <p:cNvGraphicFramePr>
            <a:graphicFrameLocks noGrp="1"/>
          </p:cNvGraphicFramePr>
          <p:nvPr/>
        </p:nvGraphicFramePr>
        <p:xfrm>
          <a:off x="533400" y="1524000"/>
          <a:ext cx="8153400" cy="4622800"/>
        </p:xfrm>
        <a:graphic>
          <a:graphicData uri="http://schemas.openxmlformats.org/presentationml/2006/ole">
            <p:oleObj spid="_x0000_s1027" r:id="rId4" imgW="7876715" imgH="4212701" progId="Excel.Sheet.8">
              <p:embed/>
            </p:oleObj>
          </a:graphicData>
        </a:graphic>
      </p:graphicFrame>
      <p:sp>
        <p:nvSpPr>
          <p:cNvPr id="6" name="Oval 5"/>
          <p:cNvSpPr/>
          <p:nvPr/>
        </p:nvSpPr>
        <p:spPr>
          <a:xfrm>
            <a:off x="2133600" y="2971800"/>
            <a:ext cx="9144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191000" y="4267200"/>
            <a:ext cx="8382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5943600"/>
            <a:ext cx="8458200" cy="523220"/>
          </a:xfrm>
          <a:prstGeom prst="rect">
            <a:avLst/>
          </a:prstGeom>
          <a:noFill/>
        </p:spPr>
        <p:txBody>
          <a:bodyPr wrap="square" rtlCol="0">
            <a:spAutoFit/>
          </a:bodyPr>
          <a:lstStyle/>
          <a:p>
            <a:r>
              <a:rPr lang="en-US" sz="1400" dirty="0" smtClean="0"/>
              <a:t>Silverman et al: Impact of Coronary Artery Calcium on  Coronary Heart Disease Events</a:t>
            </a:r>
            <a:br>
              <a:rPr lang="en-US" sz="1400" dirty="0" smtClean="0"/>
            </a:br>
            <a:r>
              <a:rPr lang="en-US" sz="1400" dirty="0" smtClean="0"/>
              <a:t>In Individuals at the Extremes of Traditional Risk Factor Burden: The Multi-Ethnic Study of Atherosclerosis.</a:t>
            </a:r>
            <a:endParaRPr lang="en-US" sz="1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19% of patients in the 75-84 age group had NO coronary artery calcium. </a:t>
            </a:r>
          </a:p>
          <a:p>
            <a:r>
              <a:rPr lang="en-US" dirty="0" smtClean="0"/>
              <a:t>Event rate of 2.1/1000 person-years (1.1%).</a:t>
            </a:r>
          </a:p>
          <a:p>
            <a:r>
              <a:rPr lang="en-US" dirty="0" smtClean="0"/>
              <a:t>Hazard ratio compared to CAC=0 in the 45-54 age group: 2.1 (0.4-10.63).</a:t>
            </a:r>
          </a:p>
          <a:p>
            <a:pPr>
              <a:buNone/>
            </a:pPr>
            <a:endParaRPr lang="en-US" dirty="0" smtClean="0"/>
          </a:p>
          <a:p>
            <a:r>
              <a:rPr lang="en-US" dirty="0" err="1" smtClean="0"/>
              <a:t>Raggi</a:t>
            </a:r>
            <a:r>
              <a:rPr lang="en-US" dirty="0" smtClean="0"/>
              <a:t>, et al: Annual mortality rate of 2.2% for CAC=0 in patients ≥ 70 years old.</a:t>
            </a:r>
          </a:p>
          <a:p>
            <a:r>
              <a:rPr lang="en-US" dirty="0" smtClean="0"/>
              <a:t>44,000 cohort: Annual mortality rate of 2.8/1000 person-years for CAC=0 in patients ≥ 75 years old.</a:t>
            </a:r>
          </a:p>
          <a:p>
            <a:endParaRPr lang="en-US" dirty="0" smtClean="0"/>
          </a:p>
          <a:p>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Zero CAC in the Elderly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endParaRPr lang="en-US" dirty="0"/>
          </a:p>
        </p:txBody>
      </p:sp>
      <p:sp>
        <p:nvSpPr>
          <p:cNvPr id="3" name="Title 2"/>
          <p:cNvSpPr>
            <a:spLocks noGrp="1"/>
          </p:cNvSpPr>
          <p:nvPr>
            <p:ph type="title"/>
          </p:nvPr>
        </p:nvSpPr>
        <p:spPr/>
        <p:txBody>
          <a:bodyPr/>
          <a:lstStyle/>
          <a:p>
            <a:r>
              <a:rPr lang="en-US" dirty="0" smtClean="0"/>
              <a:t>Young Persons</a:t>
            </a:r>
            <a:endParaRPr lang="en-US" dirty="0"/>
          </a:p>
        </p:txBody>
      </p:sp>
      <p:graphicFrame>
        <p:nvGraphicFramePr>
          <p:cNvPr id="4" name="Table 3"/>
          <p:cNvGraphicFramePr>
            <a:graphicFrameLocks noGrp="1"/>
          </p:cNvGraphicFramePr>
          <p:nvPr/>
        </p:nvGraphicFramePr>
        <p:xfrm>
          <a:off x="228600" y="1828801"/>
          <a:ext cx="8610600" cy="4543664"/>
        </p:xfrm>
        <a:graphic>
          <a:graphicData uri="http://schemas.openxmlformats.org/drawingml/2006/table">
            <a:tbl>
              <a:tblPr firstRow="1" bandRow="1">
                <a:tableStyleId>{22838BEF-8BB2-4498-84A7-C5851F593DF1}</a:tableStyleId>
              </a:tblPr>
              <a:tblGrid>
                <a:gridCol w="1981200"/>
                <a:gridCol w="6629400"/>
              </a:tblGrid>
              <a:tr h="533399">
                <a:tc>
                  <a:txBody>
                    <a:bodyPr/>
                    <a:lstStyle/>
                    <a:p>
                      <a:r>
                        <a:rPr lang="en-US" sz="2400" b="0" dirty="0" smtClean="0"/>
                        <a:t>Framingham Offspring</a:t>
                      </a:r>
                      <a:r>
                        <a:rPr lang="en-US" sz="2400" b="0" baseline="0" dirty="0" smtClean="0"/>
                        <a:t> </a:t>
                      </a:r>
                      <a:endParaRPr lang="en-US" sz="2400" b="0" dirty="0"/>
                    </a:p>
                  </a:txBody>
                  <a:tcPr/>
                </a:tc>
                <a:tc>
                  <a:txBody>
                    <a:bodyPr/>
                    <a:lstStyle/>
                    <a:p>
                      <a:r>
                        <a:rPr lang="en-US" sz="2400" b="0" baseline="0" dirty="0" smtClean="0"/>
                        <a:t>CAC &gt;100 in 45-55 age group: 12%. </a:t>
                      </a:r>
                      <a:endParaRPr lang="en-US" sz="2400" b="0" dirty="0"/>
                    </a:p>
                  </a:txBody>
                  <a:tcPr/>
                </a:tc>
              </a:tr>
              <a:tr h="448435">
                <a:tc>
                  <a:txBody>
                    <a:bodyPr/>
                    <a:lstStyle/>
                    <a:p>
                      <a:r>
                        <a:rPr lang="en-US" sz="2400" dirty="0" smtClean="0"/>
                        <a:t>CARDIA</a:t>
                      </a:r>
                      <a:endParaRPr lang="en-US" sz="2400" dirty="0"/>
                    </a:p>
                  </a:txBody>
                  <a:tcPr/>
                </a:tc>
                <a:tc>
                  <a:txBody>
                    <a:bodyPr/>
                    <a:lstStyle/>
                    <a:p>
                      <a:r>
                        <a:rPr lang="en-US" sz="2400" baseline="0" dirty="0" smtClean="0"/>
                        <a:t>Any CAC in 33-45 age group: 1.5%. </a:t>
                      </a:r>
                      <a:endParaRPr lang="en-US" sz="2400" dirty="0"/>
                    </a:p>
                  </a:txBody>
                  <a:tcPr/>
                </a:tc>
              </a:tr>
              <a:tr h="1165932">
                <a:tc>
                  <a:txBody>
                    <a:bodyPr/>
                    <a:lstStyle/>
                    <a:p>
                      <a:r>
                        <a:rPr lang="en-US" sz="2400" dirty="0" smtClean="0"/>
                        <a:t>PACC</a:t>
                      </a:r>
                      <a:endParaRPr lang="en-US" sz="2400" dirty="0"/>
                    </a:p>
                  </a:txBody>
                  <a:tcPr/>
                </a:tc>
                <a:tc>
                  <a:txBody>
                    <a:bodyPr/>
                    <a:lstStyle/>
                    <a:p>
                      <a:r>
                        <a:rPr lang="en-US" sz="2400" dirty="0" smtClean="0"/>
                        <a:t>N=1983, mean age 43.</a:t>
                      </a:r>
                      <a:r>
                        <a:rPr lang="en-US" sz="2400" baseline="0" dirty="0" smtClean="0"/>
                        <a:t> </a:t>
                      </a:r>
                      <a:r>
                        <a:rPr lang="en-US" sz="2400" dirty="0" smtClean="0"/>
                        <a:t>CAC ≥45: 6.7%.</a:t>
                      </a:r>
                    </a:p>
                    <a:p>
                      <a:r>
                        <a:rPr lang="en-US" sz="2400" dirty="0" smtClean="0"/>
                        <a:t>7/364 with CAC had an event.</a:t>
                      </a:r>
                    </a:p>
                    <a:p>
                      <a:r>
                        <a:rPr lang="en-US" sz="2400" dirty="0" smtClean="0"/>
                        <a:t>HR</a:t>
                      </a:r>
                      <a:r>
                        <a:rPr lang="en-US" sz="2400" baseline="0" dirty="0" smtClean="0"/>
                        <a:t> for CHD event for CAC ≥45: 4.8.</a:t>
                      </a:r>
                      <a:endParaRPr lang="en-US" sz="2400" dirty="0" smtClean="0"/>
                    </a:p>
                  </a:txBody>
                  <a:tcPr/>
                </a:tc>
              </a:tr>
              <a:tr h="1165932">
                <a:tc>
                  <a:txBody>
                    <a:bodyPr/>
                    <a:lstStyle/>
                    <a:p>
                      <a:r>
                        <a:rPr lang="en-US" sz="2400" dirty="0" smtClean="0"/>
                        <a:t>44,000</a:t>
                      </a:r>
                      <a:r>
                        <a:rPr lang="en-US" sz="2400" baseline="0" dirty="0" smtClean="0"/>
                        <a:t> cohort</a:t>
                      </a:r>
                      <a:endParaRPr lang="en-US" sz="2400" dirty="0"/>
                    </a:p>
                  </a:txBody>
                  <a:tcPr/>
                </a:tc>
                <a:tc>
                  <a:txBody>
                    <a:bodyPr/>
                    <a:lstStyle/>
                    <a:p>
                      <a:r>
                        <a:rPr lang="en-US" sz="2400" dirty="0" smtClean="0"/>
                        <a:t>Prevalence</a:t>
                      </a:r>
                      <a:r>
                        <a:rPr lang="en-US" sz="2400" baseline="0" dirty="0" smtClean="0"/>
                        <a:t> of CAC &gt;100 in &lt;45 age group: 4%.</a:t>
                      </a:r>
                    </a:p>
                    <a:p>
                      <a:r>
                        <a:rPr lang="en-US" sz="2400" baseline="0" dirty="0" smtClean="0"/>
                        <a:t>HR for CAC 100-400: 6.6</a:t>
                      </a:r>
                    </a:p>
                    <a:p>
                      <a:r>
                        <a:rPr lang="en-US" sz="2400" baseline="0" dirty="0" smtClean="0"/>
                        <a:t>HR for CAC &gt;400: 10.8.   </a:t>
                      </a:r>
                      <a:endParaRPr lang="en-US" sz="2400" dirty="0"/>
                    </a:p>
                  </a:txBody>
                  <a:tcPr/>
                </a:tc>
              </a:tr>
              <a:tr h="886064">
                <a:tc>
                  <a:txBody>
                    <a:bodyPr/>
                    <a:lstStyle/>
                    <a:p>
                      <a:r>
                        <a:rPr lang="en-US" sz="2400" dirty="0" smtClean="0"/>
                        <a:t>MESA</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Prevalence of CAC</a:t>
                      </a:r>
                      <a:r>
                        <a:rPr lang="en-US" sz="2400" baseline="0" dirty="0" smtClean="0"/>
                        <a:t> &gt;100 in 45-55 age group: 7.3%. </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t>HR of CHD events in this group: </a:t>
                      </a:r>
                      <a:r>
                        <a:rPr lang="en-US" sz="2400" dirty="0" smtClean="0"/>
                        <a:t>8.3 (2.8-24.1).</a:t>
                      </a:r>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231453"/>
            <a:ext cx="8229600" cy="4626547"/>
          </a:xfrm>
        </p:spPr>
        <p:txBody>
          <a:bodyPr/>
          <a:lstStyle/>
          <a:p>
            <a:r>
              <a:rPr lang="en-US" dirty="0" smtClean="0"/>
              <a:t>Accurate means of improving cardiovascular risk stratification in elderly patients.</a:t>
            </a:r>
          </a:p>
          <a:p>
            <a:r>
              <a:rPr lang="en-US" dirty="0" smtClean="0"/>
              <a:t>Beneficial in discriminating CHD risk in young persons, who may be asymptomatic yet have a significant atherosclerotic burden.</a:t>
            </a: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9617"/>
            <a:ext cx="8229600" cy="3910584"/>
          </a:xfrm>
        </p:spPr>
        <p:txBody>
          <a:bodyPr>
            <a:normAutofit fontScale="92500" lnSpcReduction="10000"/>
          </a:bodyPr>
          <a:lstStyle/>
          <a:p>
            <a:r>
              <a:rPr lang="en-US" dirty="0" smtClean="0"/>
              <a:t>AHA/ACC 2010: Intermediate-risk patients (Class IIA).</a:t>
            </a:r>
          </a:p>
          <a:p>
            <a:pPr>
              <a:buNone/>
            </a:pPr>
            <a:endParaRPr lang="en-US" dirty="0" smtClean="0"/>
          </a:p>
          <a:p>
            <a:r>
              <a:rPr lang="en-US" dirty="0" smtClean="0"/>
              <a:t>Superior to high-sensitivity C-reactive protein in risk stratification.</a:t>
            </a:r>
          </a:p>
          <a:p>
            <a:pPr>
              <a:buNone/>
            </a:pPr>
            <a:endParaRPr lang="en-US" dirty="0" smtClean="0"/>
          </a:p>
          <a:p>
            <a:r>
              <a:rPr lang="en-US" dirty="0" smtClean="0"/>
              <a:t>? Expanded utility of coronary calcium scoring in the future.</a:t>
            </a:r>
            <a:endParaRPr lang="en-US" dirty="0"/>
          </a:p>
        </p:txBody>
      </p:sp>
      <p:sp>
        <p:nvSpPr>
          <p:cNvPr id="2" name="Title 1"/>
          <p:cNvSpPr>
            <a:spLocks noGrp="1"/>
          </p:cNvSpPr>
          <p:nvPr>
            <p:ph type="title"/>
          </p:nvPr>
        </p:nvSpPr>
        <p:spPr/>
        <p:txBody>
          <a:bodyPr>
            <a:normAutofit fontScale="90000"/>
          </a:bodyPr>
          <a:lstStyle/>
          <a:p>
            <a:r>
              <a:rPr lang="en-US" dirty="0" smtClean="0"/>
              <a:t>Coronary Calcium in risk-stratification</a:t>
            </a:r>
            <a:endParaRPr lang="en-US" dirty="0"/>
          </a:p>
        </p:txBody>
      </p:sp>
      <p:sp>
        <p:nvSpPr>
          <p:cNvPr id="4" name="TextBox 3"/>
          <p:cNvSpPr txBox="1"/>
          <p:nvPr/>
        </p:nvSpPr>
        <p:spPr>
          <a:xfrm>
            <a:off x="457200" y="5473005"/>
            <a:ext cx="8458200" cy="954107"/>
          </a:xfrm>
          <a:prstGeom prst="rect">
            <a:avLst/>
          </a:prstGeom>
          <a:noFill/>
        </p:spPr>
        <p:txBody>
          <a:bodyPr wrap="square" rtlCol="0">
            <a:spAutoFit/>
          </a:bodyPr>
          <a:lstStyle/>
          <a:p>
            <a:r>
              <a:rPr lang="en-US" sz="1400" dirty="0" smtClean="0"/>
              <a:t>- Greenland, et al: 2010 ACCF/AHA Guideline for Assessment of Cardiovascular Risk in Asymptomatic Adults. JACC 2010;56(25):e50-103.  </a:t>
            </a:r>
          </a:p>
          <a:p>
            <a:r>
              <a:rPr lang="en-US" sz="1400" dirty="0" smtClean="0"/>
              <a:t>- </a:t>
            </a:r>
            <a:r>
              <a:rPr lang="en-US" sz="1400" dirty="0" err="1" smtClean="0"/>
              <a:t>Blaha</a:t>
            </a:r>
            <a:r>
              <a:rPr lang="en-US" sz="1400" dirty="0" smtClean="0"/>
              <a:t>, et al: Associations between C-reactive protein, coronary artery calcium, and cardiovascular events: implications for the JUPITER population from MESA, a population-based cohort study. Lancet 2011; 378: 684–92. </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Background</a:t>
            </a:r>
            <a:endParaRPr lang="en-US" dirty="0"/>
          </a:p>
        </p:txBody>
      </p:sp>
      <p:pic>
        <p:nvPicPr>
          <p:cNvPr id="1027" name="Picture 3"/>
          <p:cNvPicPr>
            <a:picLocks noGrp="1" noChangeAspect="1" noChangeArrowheads="1"/>
          </p:cNvPicPr>
          <p:nvPr>
            <p:ph idx="1"/>
          </p:nvPr>
        </p:nvPicPr>
        <p:blipFill>
          <a:blip r:embed="rId3" cstate="print"/>
          <a:srcRect/>
          <a:stretch>
            <a:fillRect/>
          </a:stretch>
        </p:blipFill>
        <p:spPr bwMode="auto">
          <a:xfrm>
            <a:off x="914400" y="1524000"/>
            <a:ext cx="7239000" cy="3733799"/>
          </a:xfrm>
          <a:prstGeom prst="rect">
            <a:avLst/>
          </a:prstGeom>
          <a:noFill/>
          <a:ln w="38100">
            <a:solidFill>
              <a:schemeClr val="tx1"/>
            </a:solidFill>
            <a:miter lim="800000"/>
            <a:headEnd/>
            <a:tailEnd/>
          </a:ln>
          <a:effectLst/>
          <a:scene3d>
            <a:camera prst="orthographicFront"/>
            <a:lightRig rig="threePt" dir="t"/>
          </a:scene3d>
          <a:sp3d extrusionH="76200" contourW="12700">
            <a:bevelT/>
            <a:bevelB/>
            <a:extrusionClr>
              <a:schemeClr val="bg1"/>
            </a:extrusionClr>
            <a:contourClr>
              <a:schemeClr val="tx1"/>
            </a:contourClr>
          </a:sp3d>
        </p:spPr>
      </p:pic>
      <p:sp>
        <p:nvSpPr>
          <p:cNvPr id="6" name="TextBox 5"/>
          <p:cNvSpPr txBox="1"/>
          <p:nvPr/>
        </p:nvSpPr>
        <p:spPr>
          <a:xfrm>
            <a:off x="381000" y="5486400"/>
            <a:ext cx="8458200" cy="1169551"/>
          </a:xfrm>
          <a:prstGeom prst="rect">
            <a:avLst/>
          </a:prstGeom>
          <a:noFill/>
        </p:spPr>
        <p:txBody>
          <a:bodyPr wrap="square" rtlCol="0">
            <a:spAutoFit/>
          </a:bodyPr>
          <a:lstStyle/>
          <a:p>
            <a:r>
              <a:rPr lang="en-US" dirty="0" err="1" smtClean="0"/>
              <a:t>Tota-Maharaj</a:t>
            </a:r>
            <a:r>
              <a:rPr lang="en-US" dirty="0" smtClean="0"/>
              <a:t> R, </a:t>
            </a:r>
            <a:r>
              <a:rPr lang="en-US" dirty="0" err="1" smtClean="0"/>
              <a:t>Blaha</a:t>
            </a:r>
            <a:r>
              <a:rPr lang="en-US" dirty="0" smtClean="0"/>
              <a:t> MJ, Muse ED, Blumenthal RS, </a:t>
            </a:r>
            <a:r>
              <a:rPr lang="en-US" dirty="0" err="1" smtClean="0"/>
              <a:t>Budoff</a:t>
            </a:r>
            <a:r>
              <a:rPr lang="en-US" dirty="0" smtClean="0"/>
              <a:t> MJ, Shaw LJ, Berman DS, </a:t>
            </a:r>
            <a:r>
              <a:rPr lang="en-US" dirty="0" err="1" smtClean="0"/>
              <a:t>Rana</a:t>
            </a:r>
            <a:r>
              <a:rPr lang="en-US" dirty="0" smtClean="0"/>
              <a:t> JS, </a:t>
            </a:r>
            <a:r>
              <a:rPr lang="en-US" dirty="0" err="1" smtClean="0"/>
              <a:t>Nasir</a:t>
            </a:r>
            <a:r>
              <a:rPr lang="en-US" dirty="0" smtClean="0"/>
              <a:t> K. </a:t>
            </a:r>
            <a:r>
              <a:rPr lang="en-US" b="1" dirty="0" smtClean="0"/>
              <a:t>The Utility of Coronary Artery Calcium in Predicting Mortality at Extremes of Age. Presented at ACC 2011. </a:t>
            </a:r>
          </a:p>
          <a:p>
            <a:endParaRPr 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31453"/>
            <a:ext cx="8229600" cy="4626547"/>
          </a:xfrm>
        </p:spPr>
        <p:txBody>
          <a:bodyPr/>
          <a:lstStyle/>
          <a:p>
            <a:r>
              <a:rPr lang="en-US" dirty="0" smtClean="0"/>
              <a:t>Coronary artery calcium will be an independent predictor of CHD events even at the extremes of age, after adjusting for conventional cardiovascular risk factors.</a:t>
            </a:r>
          </a:p>
          <a:p>
            <a:pPr>
              <a:buNone/>
            </a:pPr>
            <a:endParaRPr lang="en-US" dirty="0" smtClean="0"/>
          </a:p>
        </p:txBody>
      </p:sp>
      <p:sp>
        <p:nvSpPr>
          <p:cNvPr id="2" name="Title 1"/>
          <p:cNvSpPr>
            <a:spLocks noGrp="1"/>
          </p:cNvSpPr>
          <p:nvPr>
            <p:ph type="title"/>
          </p:nvPr>
        </p:nvSpPr>
        <p:spPr>
          <a:xfrm>
            <a:off x="152400" y="274638"/>
            <a:ext cx="8839200" cy="1143000"/>
          </a:xfrm>
        </p:spPr>
        <p:txBody>
          <a:bodyPr>
            <a:normAutofit/>
          </a:bodyPr>
          <a:lstStyle/>
          <a:p>
            <a:r>
              <a:rPr lang="en-US" dirty="0" smtClean="0"/>
              <a:t>Hypothesis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99616"/>
            <a:ext cx="8382000" cy="4626547"/>
          </a:xfrm>
        </p:spPr>
        <p:txBody>
          <a:bodyPr/>
          <a:lstStyle/>
          <a:p>
            <a:r>
              <a:rPr lang="en-US" dirty="0" smtClean="0"/>
              <a:t>MESA study design: 6809 patients, 4 ethnic groups, who had coronary artery calcium scoring performed for risk stratification.</a:t>
            </a:r>
          </a:p>
          <a:p>
            <a:r>
              <a:rPr lang="en-US" dirty="0" smtClean="0"/>
              <a:t>Median </a:t>
            </a:r>
            <a:r>
              <a:rPr lang="en-US" dirty="0" err="1" smtClean="0"/>
              <a:t>followup</a:t>
            </a:r>
            <a:r>
              <a:rPr lang="en-US" dirty="0" smtClean="0"/>
              <a:t> of 5.8 years.</a:t>
            </a:r>
          </a:p>
          <a:p>
            <a:r>
              <a:rPr lang="en-US" dirty="0" smtClean="0"/>
              <a:t> Primary endpoint: cardiovascular death, non-fatal MI, angina and coronary revascularization.</a:t>
            </a:r>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
        <p:nvSpPr>
          <p:cNvPr id="4" name="TextBox 3"/>
          <p:cNvSpPr txBox="1"/>
          <p:nvPr/>
        </p:nvSpPr>
        <p:spPr>
          <a:xfrm>
            <a:off x="457200" y="6019800"/>
            <a:ext cx="8458200" cy="307777"/>
          </a:xfrm>
          <a:prstGeom prst="rect">
            <a:avLst/>
          </a:prstGeom>
          <a:noFill/>
        </p:spPr>
        <p:txBody>
          <a:bodyPr wrap="square" rtlCol="0">
            <a:spAutoFit/>
          </a:bodyPr>
          <a:lstStyle/>
          <a:p>
            <a:r>
              <a:rPr lang="en-US" sz="1400" dirty="0" err="1" smtClean="0"/>
              <a:t>Bild</a:t>
            </a:r>
            <a:r>
              <a:rPr lang="en-US" sz="1400" dirty="0" smtClean="0"/>
              <a:t>, et al: Multi-Ethnic Study of Atherosclerosis: Objectives and Design.  Am J </a:t>
            </a:r>
            <a:r>
              <a:rPr lang="en-US" sz="1400" dirty="0" err="1" smtClean="0"/>
              <a:t>Epidemiol</a:t>
            </a:r>
            <a:r>
              <a:rPr lang="en-US" sz="1400" dirty="0" smtClean="0"/>
              <a:t> 2002;156:871–881. </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Age groups: 45-54, 55-64, 65-74, 75-84. </a:t>
            </a:r>
          </a:p>
          <a:p>
            <a:r>
              <a:rPr lang="en-US" dirty="0" smtClean="0"/>
              <a:t>Coronary artery calcium was stratified as: CAC=0, CAC 1-100, CAC &gt;100.</a:t>
            </a:r>
          </a:p>
          <a:p>
            <a:r>
              <a:rPr lang="en-US" dirty="0" smtClean="0"/>
              <a:t> Population characteristics: baseline and examination and </a:t>
            </a:r>
            <a:r>
              <a:rPr lang="en-US" dirty="0" err="1" smtClean="0"/>
              <a:t>followup</a:t>
            </a:r>
            <a:r>
              <a:rPr lang="en-US" dirty="0" smtClean="0"/>
              <a:t> phone calls.</a:t>
            </a:r>
          </a:p>
          <a:p>
            <a:r>
              <a:rPr lang="en-US" dirty="0" smtClean="0"/>
              <a:t>CHD events: confirmed with clinical documentation, deaths reviewed by MESA’s M+M committee. </a:t>
            </a:r>
          </a:p>
          <a:p>
            <a:endParaRPr lang="en-US" dirty="0" smtClean="0"/>
          </a:p>
          <a:p>
            <a:endParaRPr lang="en-US" dirty="0"/>
          </a:p>
        </p:txBody>
      </p:sp>
      <p:sp>
        <p:nvSpPr>
          <p:cNvPr id="3" name="Title 2"/>
          <p:cNvSpPr>
            <a:spLocks noGrp="1"/>
          </p:cNvSpPr>
          <p:nvPr>
            <p:ph type="title"/>
          </p:nvPr>
        </p:nvSpPr>
        <p:spPr/>
        <p:txBody>
          <a:bodyPr/>
          <a:lstStyle/>
          <a:p>
            <a:r>
              <a:rPr lang="en-US" dirty="0" smtClean="0"/>
              <a:t>Methodology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626547"/>
          </a:xfrm>
        </p:spPr>
        <p:txBody>
          <a:bodyPr/>
          <a:lstStyle/>
          <a:p>
            <a:r>
              <a:rPr lang="en-US" dirty="0" smtClean="0"/>
              <a:t>% patients with CAC across increasing age groups was calculated.</a:t>
            </a:r>
          </a:p>
          <a:p>
            <a:r>
              <a:rPr lang="en-US" dirty="0" smtClean="0"/>
              <a:t> CHD events (%) within age groups, CAC groups, and combined.</a:t>
            </a:r>
          </a:p>
          <a:p>
            <a:r>
              <a:rPr lang="en-US" dirty="0" smtClean="0"/>
              <a:t>CHD events calculated per 1000 person/years, and stratified across age groups and CAC.</a:t>
            </a:r>
          </a:p>
          <a:p>
            <a:r>
              <a:rPr lang="en-US" dirty="0" smtClean="0"/>
              <a:t>Kaplan-Meier curves.</a:t>
            </a:r>
          </a:p>
          <a:p>
            <a:pPr>
              <a:buNone/>
            </a:pPr>
            <a:endParaRPr lang="en-US" dirty="0"/>
          </a:p>
        </p:txBody>
      </p:sp>
      <p:sp>
        <p:nvSpPr>
          <p:cNvPr id="3" name="Title 2"/>
          <p:cNvSpPr>
            <a:spLocks noGrp="1"/>
          </p:cNvSpPr>
          <p:nvPr>
            <p:ph type="title"/>
          </p:nvPr>
        </p:nvSpPr>
        <p:spPr/>
        <p:txBody>
          <a:bodyPr/>
          <a:lstStyle/>
          <a:p>
            <a:r>
              <a:rPr lang="en-US" dirty="0" smtClean="0"/>
              <a:t>Methodology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99616"/>
            <a:ext cx="8382000" cy="4626547"/>
          </a:xfrm>
        </p:spPr>
        <p:txBody>
          <a:bodyPr>
            <a:normAutofit/>
          </a:bodyPr>
          <a:lstStyle/>
          <a:p>
            <a:r>
              <a:rPr lang="en-US" dirty="0" smtClean="0"/>
              <a:t>Cox regression analyses: within age groups and for increasing CAC.</a:t>
            </a:r>
          </a:p>
          <a:p>
            <a:r>
              <a:rPr lang="en-US" dirty="0" smtClean="0"/>
              <a:t>Hazard ratios: 4 models with increasing multi-variable adjustment.</a:t>
            </a:r>
          </a:p>
          <a:p>
            <a:r>
              <a:rPr lang="en-US" dirty="0" smtClean="0"/>
              <a:t>Hazard ratios calculated for each CAC category within each age group.</a:t>
            </a:r>
          </a:p>
          <a:p>
            <a:endParaRPr lang="en-US" dirty="0" smtClean="0"/>
          </a:p>
        </p:txBody>
      </p:sp>
      <p:sp>
        <p:nvSpPr>
          <p:cNvPr id="3" name="Title 2"/>
          <p:cNvSpPr>
            <a:spLocks noGrp="1"/>
          </p:cNvSpPr>
          <p:nvPr>
            <p:ph type="title"/>
          </p:nvPr>
        </p:nvSpPr>
        <p:spPr/>
        <p:txBody>
          <a:bodyPr/>
          <a:lstStyle/>
          <a:p>
            <a:r>
              <a:rPr lang="en-US" dirty="0" smtClean="0"/>
              <a:t>Methodology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untain">
  <a:themeElements>
    <a:clrScheme name="Mountain">
      <a:dk1>
        <a:srgbClr val="000000"/>
      </a:dk1>
      <a:lt1>
        <a:srgbClr val="FFFFFF"/>
      </a:lt1>
      <a:dk2>
        <a:srgbClr val="0536B3"/>
      </a:dk2>
      <a:lt2>
        <a:srgbClr val="7CB7F8"/>
      </a:lt2>
      <a:accent1>
        <a:srgbClr val="3F9EE4"/>
      </a:accent1>
      <a:accent2>
        <a:srgbClr val="77B559"/>
      </a:accent2>
      <a:accent3>
        <a:srgbClr val="E4A81B"/>
      </a:accent3>
      <a:accent4>
        <a:srgbClr val="108BB4"/>
      </a:accent4>
      <a:accent5>
        <a:srgbClr val="DA7328"/>
      </a:accent5>
      <a:accent6>
        <a:srgbClr val="AE589F"/>
      </a:accent6>
      <a:hlink>
        <a:srgbClr val="460245"/>
      </a:hlink>
      <a:folHlink>
        <a:srgbClr val="AC17D6"/>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untain">
      <a:fillStyleLst>
        <a:solidFill>
          <a:schemeClr val="phClr"/>
        </a:solidFill>
        <a:gradFill rotWithShape="1">
          <a:gsLst>
            <a:gs pos="0">
              <a:schemeClr val="phClr">
                <a:tint val="100000"/>
                <a:shade val="100000"/>
                <a:hueMod val="100000"/>
                <a:satMod val="100000"/>
              </a:schemeClr>
            </a:gs>
            <a:gs pos="50000">
              <a:schemeClr val="phClr">
                <a:tint val="25000"/>
                <a:shade val="100000"/>
                <a:hueMod val="100000"/>
                <a:satMod val="100000"/>
              </a:schemeClr>
            </a:gs>
            <a:gs pos="100000">
              <a:schemeClr val="phClr">
                <a:tint val="100000"/>
                <a:shade val="100000"/>
                <a:hueMod val="100000"/>
                <a:satMod val="100000"/>
              </a:schemeClr>
            </a:gs>
          </a:gsLst>
          <a:lin ang="5400000" scaled="1"/>
        </a:gradFill>
        <a:gradFill rotWithShape="1">
          <a:gsLst>
            <a:gs pos="0">
              <a:schemeClr val="phClr">
                <a:tint val="40000"/>
                <a:shade val="100000"/>
                <a:hueMod val="100000"/>
                <a:satMod val="100000"/>
              </a:schemeClr>
            </a:gs>
            <a:gs pos="30000">
              <a:schemeClr val="phClr">
                <a:tint val="100000"/>
                <a:shade val="100000"/>
                <a:hueMod val="100000"/>
                <a:satMod val="100000"/>
              </a:schemeClr>
            </a:gs>
            <a:gs pos="68000">
              <a:schemeClr val="phClr">
                <a:tint val="100000"/>
                <a:shade val="100000"/>
                <a:hueMod val="100000"/>
                <a:satMod val="100000"/>
              </a:schemeClr>
            </a:gs>
            <a:gs pos="100000">
              <a:schemeClr val="phClr">
                <a:tint val="40000"/>
                <a:shade val="100000"/>
                <a:hueMod val="100000"/>
                <a:satMod val="1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br" rotWithShape="0">
              <a:srgbClr val="000000">
                <a:alpha val="0"/>
              </a:srgbClr>
            </a:outerShdw>
          </a:effectLst>
        </a:effectStyle>
        <a:effectStyle>
          <a:effectLst>
            <a:outerShdw blurRad="38100" dist="25400" dir="5400000" algn="ctr" rotWithShape="0">
              <a:srgbClr val="EBE9ED">
                <a:alpha val="0"/>
              </a:srgbClr>
            </a:outerShdw>
          </a:effectLst>
          <a:scene3d>
            <a:camera prst="orthographicFront">
              <a:rot lat="0" lon="0" rev="0"/>
            </a:camera>
            <a:lightRig rig="glow" dir="b"/>
          </a:scene3d>
          <a:sp3d contourW="6350" prstMaterial="softEdge">
            <a:bevelT w="25400" h="25400"/>
            <a:contourClr>
              <a:schemeClr val="phClr">
                <a:tint val="90000"/>
                <a:shade val="100000"/>
                <a:hueMod val="100000"/>
                <a:satMod val="100000"/>
              </a:schemeClr>
            </a:contourClr>
          </a:sp3d>
        </a:effectStyle>
        <a:effectStyle>
          <a:effectLst>
            <a:reflection blurRad="12700" stA="40000" endPos="40000" dist="25400" dir="5400000" sy="-100000" rotWithShape="0"/>
          </a:effectLst>
          <a:scene3d>
            <a:camera prst="perspectiveFront"/>
            <a:lightRig rig="glow" dir="b"/>
          </a:scene3d>
          <a:sp3d contourW="6350" prstMaterial="softEdge">
            <a:bevelT w="50800" h="25400"/>
            <a:contourClr>
              <a:schemeClr val="phClr">
                <a:tint val="100000"/>
                <a:shade val="80000"/>
                <a:hueMod val="100000"/>
                <a:satMod val="100000"/>
              </a:schemeClr>
            </a:contourClr>
          </a:sp3d>
        </a:effectStyle>
      </a:effectStyleLst>
      <a:bgFillStyleLst>
        <a:solidFill>
          <a:schemeClr val="phClr"/>
        </a:solidFill>
        <a:gradFill rotWithShape="1">
          <a:gsLst>
            <a:gs pos="0">
              <a:schemeClr val="phClr">
                <a:shade val="40000"/>
                <a:satMod val="165000"/>
              </a:schemeClr>
            </a:gs>
            <a:gs pos="50000">
              <a:schemeClr val="phClr">
                <a:shade val="95000"/>
                <a:satMod val="100000"/>
              </a:schemeClr>
            </a:gs>
            <a:gs pos="100000">
              <a:schemeClr val="phClr">
                <a:tint val="10000"/>
                <a:satMod val="300000"/>
              </a:schemeClr>
            </a:gs>
          </a:gsLst>
          <a:lin ang="13000000" scaled="0"/>
        </a:gradFill>
        <a:blipFill>
          <a:blip xmlns:r="http://schemas.openxmlformats.org/officeDocument/2006/relationships" r:embed="rId1">
            <a:duotone>
              <a:schemeClr val="phClr">
                <a:shade val="75000"/>
              </a:schemeClr>
              <a:schemeClr val="phClr">
                <a:tint val="55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Template>
  <TotalTime>1965</TotalTime>
  <Words>3771</Words>
  <Application>Microsoft Office PowerPoint</Application>
  <PresentationFormat>On-screen Show (4:3)</PresentationFormat>
  <Paragraphs>415</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Mountain</vt:lpstr>
      <vt:lpstr>Microsoft Office Excel 97-2003 Worksheet</vt:lpstr>
      <vt:lpstr>Coronary Artery Calcium Predicts Coronary Heart Disease Events Even at the Extremes of Age: The Multi-Ethnic Study of Atherosclerosis.  </vt:lpstr>
      <vt:lpstr>Background</vt:lpstr>
      <vt:lpstr>Coronary Calcium in risk-stratification</vt:lpstr>
      <vt:lpstr>Background</vt:lpstr>
      <vt:lpstr>Hypothesis</vt:lpstr>
      <vt:lpstr>Methodology</vt:lpstr>
      <vt:lpstr>Methodology</vt:lpstr>
      <vt:lpstr>Methodology</vt:lpstr>
      <vt:lpstr>Methodology</vt:lpstr>
      <vt:lpstr>Baseline Characteristics</vt:lpstr>
      <vt:lpstr>Baseline Characteristics</vt:lpstr>
      <vt:lpstr>Coronary Calcium Distribution across Age groups</vt:lpstr>
      <vt:lpstr>CHD Event Rate per 1000 person-years</vt:lpstr>
      <vt:lpstr>CHD Event Rate per 1000 person-years: Stratified by CAC within Age groups</vt:lpstr>
      <vt:lpstr>Survival analyses for CAC as a function of each age group</vt:lpstr>
      <vt:lpstr>Survival analyses for CAC as a function of each age group</vt:lpstr>
      <vt:lpstr>Hazard Ratio for CHD Events across Age Groups: Multi-variable Adjustment</vt:lpstr>
      <vt:lpstr>Hazard Ratio for CHD Events across CAC groups</vt:lpstr>
      <vt:lpstr>HAZARD RATIOS FOR CHD EVENTS IN DIFFERENT AGE GROUPS STRATIFIED BY CAC</vt:lpstr>
      <vt:lpstr>Discussion</vt:lpstr>
      <vt:lpstr>The Elderly</vt:lpstr>
      <vt:lpstr>The Elderly- Rotterdam</vt:lpstr>
      <vt:lpstr>The Elderly- Raggi et al</vt:lpstr>
      <vt:lpstr>The Elderly- MESA</vt:lpstr>
      <vt:lpstr>MESA: Risk Factors vs CAC</vt:lpstr>
      <vt:lpstr>Zero CAC in the Elderly</vt:lpstr>
      <vt:lpstr>Young Persons</vt:lpstr>
      <vt:lpstr>Conclusion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Coronary Artery Calcium Predicts Coronary Heart Disease Events Even at the Extremes of Age: The Multi-Ethnic Study of Atherosclerosis.</dc:title>
  <dc:creator>Owner</dc:creator>
  <cp:lastModifiedBy>Owner</cp:lastModifiedBy>
  <cp:revision>219</cp:revision>
  <dcterms:created xsi:type="dcterms:W3CDTF">2011-09-18T07:05:14Z</dcterms:created>
  <dcterms:modified xsi:type="dcterms:W3CDTF">2011-09-22T16:05:06Z</dcterms:modified>
</cp:coreProperties>
</file>