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31"/>
  </p:notesMasterIdLst>
  <p:sldIdLst>
    <p:sldId id="256" r:id="rId3"/>
    <p:sldId id="329" r:id="rId4"/>
    <p:sldId id="319" r:id="rId5"/>
    <p:sldId id="309" r:id="rId6"/>
    <p:sldId id="318" r:id="rId7"/>
    <p:sldId id="321" r:id="rId8"/>
    <p:sldId id="322" r:id="rId9"/>
    <p:sldId id="320" r:id="rId10"/>
    <p:sldId id="337" r:id="rId11"/>
    <p:sldId id="336" r:id="rId12"/>
    <p:sldId id="346" r:id="rId13"/>
    <p:sldId id="344" r:id="rId14"/>
    <p:sldId id="302" r:id="rId15"/>
    <p:sldId id="303" r:id="rId16"/>
    <p:sldId id="283" r:id="rId17"/>
    <p:sldId id="278" r:id="rId18"/>
    <p:sldId id="290" r:id="rId19"/>
    <p:sldId id="349" r:id="rId20"/>
    <p:sldId id="295" r:id="rId21"/>
    <p:sldId id="311" r:id="rId22"/>
    <p:sldId id="261" r:id="rId23"/>
    <p:sldId id="350" r:id="rId24"/>
    <p:sldId id="262" r:id="rId25"/>
    <p:sldId id="263" r:id="rId26"/>
    <p:sldId id="342" r:id="rId27"/>
    <p:sldId id="343" r:id="rId28"/>
    <p:sldId id="351" r:id="rId29"/>
    <p:sldId id="30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00" autoAdjust="0"/>
  </p:normalViewPr>
  <p:slideViewPr>
    <p:cSldViewPr snapToObjects="1">
      <p:cViewPr>
        <p:scale>
          <a:sx n="100" d="100"/>
          <a:sy n="100" d="100"/>
        </p:scale>
        <p:origin x="-16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7BAB9-8389-FB45-950D-1D4960122F2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BFFD9-10E5-0A48-A0D6-F20F1D65C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1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all know, we humans carry a large assortment of microbes in our guts, mouths,</a:t>
            </a:r>
            <a:r>
              <a:rPr lang="en-US" baseline="0" dirty="0" smtClean="0"/>
              <a:t> and on our skin.</a:t>
            </a:r>
          </a:p>
          <a:p>
            <a:r>
              <a:rPr lang="en-US" baseline="0" dirty="0" smtClean="0"/>
              <a:t>The importance of these is being appreciated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evening I want to give you some ideas to apply to future MESA studies by a brief review of the tools being used to study these microbes and by a study that we recently published on the interaction between gut fungi and the severity of ulcerative colitis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6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Second</a:t>
            </a:r>
          </a:p>
          <a:p>
            <a:r>
              <a:rPr lang="en-US" dirty="0" smtClean="0"/>
              <a:t>the primary interaction receptor</a:t>
            </a:r>
            <a:r>
              <a:rPr lang="en-US" baseline="0" dirty="0" smtClean="0"/>
              <a:t> for the immune system to recognize fungi is CLEC7A/Dectin-1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07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Third</a:t>
            </a:r>
          </a:p>
          <a:p>
            <a:r>
              <a:rPr lang="en-US" dirty="0" smtClean="0"/>
              <a:t>CLEC7A and SYK are not known to be genes for UC</a:t>
            </a:r>
          </a:p>
          <a:p>
            <a:r>
              <a:rPr lang="en-US" dirty="0" smtClean="0"/>
              <a:t>But CARD9</a:t>
            </a:r>
            <a:r>
              <a:rPr lang="en-US" baseline="0" dirty="0" smtClean="0"/>
              <a:t>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aim of our study was to study the three-way interaction between intestinal fungi, the innate immune</a:t>
            </a:r>
            <a:r>
              <a:rPr lang="en-US" baseline="0" dirty="0" smtClean="0"/>
              <a:t> system, and intestinal inflammation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1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Commensal fungi are present in the intestine and are recognized by Dectin-1. (In mouse)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the number of</a:t>
            </a:r>
            <a:r>
              <a:rPr lang="en-US" b="1" baseline="0" dirty="0" smtClean="0"/>
              <a:t> fungal </a:t>
            </a:r>
            <a:r>
              <a:rPr lang="en-US" b="1" baseline="0" dirty="0" err="1" smtClean="0"/>
              <a:t>rRNA</a:t>
            </a:r>
            <a:r>
              <a:rPr lang="en-US" b="1" baseline="0" dirty="0" smtClean="0"/>
              <a:t> molecules increases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CLEC7A recognizes the fungi in the gut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unicellular forms can be isolated from feces</a:t>
            </a:r>
          </a:p>
          <a:p>
            <a:pPr marL="228600" indent="-228600"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(</a:t>
            </a:r>
            <a:r>
              <a:rPr lang="en-US" b="1" dirty="0" smtClean="0"/>
              <a:t>A</a:t>
            </a:r>
            <a:r>
              <a:rPr lang="en-US" dirty="0" smtClean="0"/>
              <a:t>) Prevalence of fungi in mucosa isolated from ileum, cecum, proximal (</a:t>
            </a:r>
            <a:r>
              <a:rPr lang="en-US" dirty="0" err="1" smtClean="0"/>
              <a:t>prox</a:t>
            </a:r>
            <a:r>
              <a:rPr lang="en-US" dirty="0" smtClean="0"/>
              <a:t>) and distal (</a:t>
            </a:r>
            <a:r>
              <a:rPr lang="en-US" dirty="0" err="1" smtClean="0"/>
              <a:t>dist</a:t>
            </a:r>
            <a:r>
              <a:rPr lang="en-US" dirty="0" smtClean="0"/>
              <a:t>) colon of C57BL/6J mice. ITS1-2 </a:t>
            </a:r>
            <a:r>
              <a:rPr lang="en-US" dirty="0" err="1" smtClean="0"/>
              <a:t>rDNA</a:t>
            </a:r>
            <a:r>
              <a:rPr lang="en-US" dirty="0" smtClean="0"/>
              <a:t> level was analyzed by quantitative polymerase chain reaction and normalized to β-actin DNA. (</a:t>
            </a:r>
            <a:r>
              <a:rPr lang="en-US" b="1" dirty="0" smtClean="0"/>
              <a:t>B</a:t>
            </a:r>
            <a:r>
              <a:rPr lang="en-US" dirty="0" smtClean="0"/>
              <a:t>) Visualization of commensal fungi in the intestine. Colon sections were stained with a soluble Dectin-1 probe (sDEC-1) and counterstained with 4′,6′-diamidino-2-phenylindole (DAPI). The DAPI signal has been amplified in (B, bottom) to show that DAPI-stained bacteria and fungi are in close proximity to each other. (</a:t>
            </a:r>
            <a:r>
              <a:rPr lang="en-US" b="1" dirty="0" smtClean="0"/>
              <a:t>C</a:t>
            </a:r>
            <a:r>
              <a:rPr lang="en-US" dirty="0" smtClean="0"/>
              <a:t>) Intestinal fungi are recognized by Dectin-1. Fecal pellets were homogenized and labeled with sDEC-1 in the presence (gray histogram) or absence (black histogram) of </a:t>
            </a:r>
            <a:r>
              <a:rPr lang="en-US" dirty="0" err="1" smtClean="0"/>
              <a:t>laminarin</a:t>
            </a:r>
            <a:r>
              <a:rPr lang="en-US" dirty="0" smtClean="0"/>
              <a:t> (a soluble β-</a:t>
            </a:r>
            <a:r>
              <a:rPr lang="en-US" dirty="0" err="1" smtClean="0"/>
              <a:t>glucan</a:t>
            </a:r>
            <a:r>
              <a:rPr lang="en-US" dirty="0" smtClean="0"/>
              <a:t>) to block specific binding. Binding was assessed by flow </a:t>
            </a:r>
            <a:r>
              <a:rPr lang="en-US" dirty="0" err="1" smtClean="0"/>
              <a:t>cytometry</a:t>
            </a:r>
            <a:r>
              <a:rPr lang="en-US" dirty="0" smtClean="0"/>
              <a:t> (left panels). Dectin-1–binding fungi were sorted (right) and visualized by confocal microscopy. (</a:t>
            </a:r>
            <a:r>
              <a:rPr lang="en-US" b="1" dirty="0" smtClean="0"/>
              <a:t>D</a:t>
            </a:r>
            <a:r>
              <a:rPr lang="en-US" dirty="0" smtClean="0"/>
              <a:t>) ASCA generation after DSS colitis. Mice were exposed twice to 2.5% DSS-supplemented water for 7 days each separated by 2 weeks of recovery. Serum samples were collected before DSS treatment (day 0) and 2 weeks after the last DSS cycle (42 days total), and ASCA </a:t>
            </a:r>
            <a:r>
              <a:rPr lang="en-US" dirty="0" err="1" smtClean="0"/>
              <a:t>IgM</a:t>
            </a:r>
            <a:r>
              <a:rPr lang="en-US" dirty="0" smtClean="0"/>
              <a:t> and </a:t>
            </a:r>
            <a:r>
              <a:rPr lang="en-US" dirty="0" err="1" smtClean="0"/>
              <a:t>IgG</a:t>
            </a:r>
            <a:r>
              <a:rPr lang="en-US" dirty="0" smtClean="0"/>
              <a:t> were measured by enzyme-linked </a:t>
            </a:r>
            <a:r>
              <a:rPr lang="en-US" dirty="0" err="1" smtClean="0"/>
              <a:t>immunosorbent</a:t>
            </a:r>
            <a:r>
              <a:rPr lang="en-US" dirty="0" smtClean="0"/>
              <a:t> assay (ELISA). Each symbol represents a mouse, all error bars indicate the SD; unpaired </a:t>
            </a:r>
            <a:r>
              <a:rPr lang="en-US" i="1" dirty="0" smtClean="0"/>
              <a:t>t</a:t>
            </a:r>
            <a:r>
              <a:rPr lang="en-US" dirty="0" smtClean="0"/>
              <a:t> test, *</a:t>
            </a:r>
            <a:r>
              <a:rPr lang="en-US" i="1" dirty="0" smtClean="0"/>
              <a:t>P</a:t>
            </a:r>
            <a:r>
              <a:rPr lang="en-US" dirty="0" smtClean="0"/>
              <a:t> &lt; 0.05. All data are representative of at least two independent experiments with similar results.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4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major groups are</a:t>
            </a:r>
          </a:p>
          <a:p>
            <a:r>
              <a:rPr lang="en-US" dirty="0" smtClean="0"/>
              <a:t>candida (dark red)</a:t>
            </a:r>
          </a:p>
          <a:p>
            <a:r>
              <a:rPr lang="en-US" dirty="0" smtClean="0"/>
              <a:t>saccharomyces (blue)</a:t>
            </a:r>
          </a:p>
          <a:p>
            <a:r>
              <a:rPr lang="en-US" dirty="0" err="1" smtClean="0"/>
              <a:t>trichosporon</a:t>
            </a:r>
            <a:r>
              <a:rPr lang="en-US" dirty="0" smtClean="0"/>
              <a:t> (green)</a:t>
            </a:r>
          </a:p>
          <a:p>
            <a:r>
              <a:rPr lang="en-US" dirty="0" err="1" smtClean="0"/>
              <a:t>unclutured</a:t>
            </a:r>
            <a:r>
              <a:rPr lang="en-US" dirty="0" smtClean="0"/>
              <a:t> (purple)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A666-A4BD-459F-95E3-26BB38A642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Mouse model of intestinal</a:t>
            </a:r>
            <a:r>
              <a:rPr lang="en-US" baseline="0" dirty="0" smtClean="0"/>
              <a:t> inflammation</a:t>
            </a:r>
          </a:p>
          <a:p>
            <a:r>
              <a:rPr lang="en-US" baseline="0" dirty="0" smtClean="0"/>
              <a:t>dextran sulfate treatment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16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since CLEC7A was interacting with fungi</a:t>
            </a:r>
            <a:r>
              <a:rPr lang="en-US" baseline="0" dirty="0" smtClean="0"/>
              <a:t> and the CLEC7A knockout had a more severe colitis</a:t>
            </a:r>
          </a:p>
          <a:p>
            <a:r>
              <a:rPr lang="en-US" baseline="0" dirty="0" smtClean="0"/>
              <a:t>We looked at the association between CLEC7A and severity in our MRUC cohort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87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then more recently we have completed genotyping for both the  </a:t>
            </a:r>
            <a:r>
              <a:rPr lang="en-US" dirty="0" err="1" smtClean="0"/>
              <a:t>immuno</a:t>
            </a:r>
            <a:r>
              <a:rPr lang="en-US" dirty="0" smtClean="0"/>
              <a:t>-chip and </a:t>
            </a:r>
            <a:r>
              <a:rPr lang="en-US" dirty="0" err="1" smtClean="0"/>
              <a:t>exome</a:t>
            </a:r>
            <a:r>
              <a:rPr lang="en-US" dirty="0" smtClean="0"/>
              <a:t> chip plus custom content </a:t>
            </a:r>
          </a:p>
          <a:p>
            <a:r>
              <a:rPr lang="en-US" dirty="0" smtClean="0"/>
              <a:t>Giving us a large dataset for CLEC7A, SYK, and CARD9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56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55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was no association with CARD9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1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Microbiome</a:t>
            </a:r>
            <a:r>
              <a:rPr lang="en-US" baseline="0" dirty="0" smtClean="0"/>
              <a:t> refers to the organisms that live with and within our bodies</a:t>
            </a:r>
          </a:p>
          <a:p>
            <a:r>
              <a:rPr lang="en-US" baseline="0" dirty="0" smtClean="0"/>
              <a:t>  the organisms in a particular place in our bodies act as an ecological community</a:t>
            </a:r>
          </a:p>
          <a:p>
            <a:r>
              <a:rPr lang="en-US" baseline="0" dirty="0" err="1" smtClean="0"/>
              <a:t>Metagenome</a:t>
            </a:r>
            <a:r>
              <a:rPr lang="en-US" baseline="0" dirty="0" smtClean="0"/>
              <a:t> refers to the genes of those organisms in the aggregate—genes acting in addition to the human genome</a:t>
            </a:r>
          </a:p>
          <a:p>
            <a:r>
              <a:rPr lang="en-US" baseline="0" dirty="0" smtClean="0"/>
              <a:t>First, a review of the tools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  <a:r>
              <a:rPr lang="en-US" baseline="0" dirty="0" smtClean="0"/>
              <a:t> primers for the appropriate region we can s</a:t>
            </a:r>
            <a:r>
              <a:rPr lang="en-US" dirty="0" smtClean="0"/>
              <a:t>equence</a:t>
            </a:r>
            <a:r>
              <a:rPr lang="en-US" baseline="0" dirty="0" smtClean="0"/>
              <a:t> all of the 16sRNA’s present in a sample</a:t>
            </a:r>
          </a:p>
          <a:p>
            <a:r>
              <a:rPr lang="en-US" baseline="0" dirty="0" smtClean="0"/>
              <a:t>we compare the sequence with known sequences and count the number of each type to measure abundance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1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Tools, continued</a:t>
            </a:r>
          </a:p>
          <a:p>
            <a:r>
              <a:rPr lang="en-US" dirty="0" smtClean="0"/>
              <a:t>And, just as there have been large scale efforts to provide data for use by </a:t>
            </a:r>
            <a:r>
              <a:rPr lang="en-US" smtClean="0"/>
              <a:t>all investigators,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Vertical bars are individual samples, by body habitat This comes from</a:t>
            </a:r>
            <a:r>
              <a:rPr lang="en-US" baseline="0" dirty="0" smtClean="0"/>
              <a:t> the human </a:t>
            </a:r>
            <a:r>
              <a:rPr lang="en-US" baseline="0" dirty="0" err="1" smtClean="0"/>
              <a:t>microbiome</a:t>
            </a:r>
            <a:r>
              <a:rPr lang="en-US" baseline="0" dirty="0" smtClean="0"/>
              <a:t> project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Colors are relative abundances</a:t>
            </a:r>
          </a:p>
          <a:p>
            <a:pPr marL="228600" indent="-228600">
              <a:buAutoNum type="alphaUcParenR"/>
            </a:pPr>
            <a:r>
              <a:rPr lang="en-US" baseline="0" dirty="0" smtClean="0"/>
              <a:t>Species</a:t>
            </a:r>
          </a:p>
          <a:p>
            <a:pPr marL="228600" indent="-228600">
              <a:buAutoNum type="alphaUcParenR"/>
            </a:pPr>
            <a:r>
              <a:rPr lang="en-US" baseline="0" dirty="0" smtClean="0"/>
              <a:t>Metabolic modules/pathways</a:t>
            </a:r>
          </a:p>
          <a:p>
            <a:pPr marL="228600" indent="-228600">
              <a:buAutoNum type="alphaUcParenR"/>
            </a:pPr>
            <a:endParaRPr lang="en-US" baseline="0" dirty="0" smtClean="0"/>
          </a:p>
          <a:p>
            <a:pPr marL="228600" indent="-228600">
              <a:buAutoNum type="alphaU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in enzymes,</a:t>
            </a:r>
            <a:r>
              <a:rPr lang="en-US" baseline="0" dirty="0" smtClean="0"/>
              <a:t> both up and down, comparing IBD and obese subjects.</a:t>
            </a:r>
          </a:p>
          <a:p>
            <a:r>
              <a:rPr lang="en-US" baseline="0" dirty="0" smtClean="0"/>
              <a:t>These differences are greater in “peripheral” enzymes of pathways.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 want to give</a:t>
            </a:r>
            <a:r>
              <a:rPr lang="en-US" baseline="0" dirty="0" smtClean="0"/>
              <a:t> you the feel for central, intermediate, periphery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Fig. S7.  </a:t>
            </a:r>
            <a:r>
              <a:rPr lang="en-US" dirty="0" err="1" smtClean="0"/>
              <a:t>Boxplots</a:t>
            </a:r>
            <a:r>
              <a:rPr lang="en-US" dirty="0" smtClean="0"/>
              <a:t> of the number of reference genomes (</a:t>
            </a:r>
            <a:r>
              <a:rPr lang="en-US" dirty="0" err="1" smtClean="0"/>
              <a:t>n</a:t>
            </a:r>
            <a:r>
              <a:rPr lang="en-US" dirty="0" smtClean="0"/>
              <a:t>=326) associated with enzymes of different classes in (A) obese and (B) IBD </a:t>
            </a:r>
            <a:r>
              <a:rPr lang="en-US" dirty="0" err="1" smtClean="0"/>
              <a:t>microbiomes</a:t>
            </a:r>
            <a:r>
              <a:rPr lang="en-US" dirty="0" smtClean="0"/>
              <a:t>.  Enzymes associated with either obesity or IBD are present in far fewer reference genomes (</a:t>
            </a:r>
            <a:r>
              <a:rPr lang="en-US" dirty="0" err="1" smtClean="0"/>
              <a:t>p</a:t>
            </a:r>
            <a:r>
              <a:rPr lang="en-US" dirty="0" smtClean="0"/>
              <a:t>&lt;2.0x10-55 [obese]; </a:t>
            </a:r>
            <a:r>
              <a:rPr lang="en-US" dirty="0" err="1" smtClean="0"/>
              <a:t>p</a:t>
            </a:r>
            <a:r>
              <a:rPr lang="en-US" dirty="0" smtClean="0"/>
              <a:t>&lt;2.410-57</a:t>
            </a:r>
            <a:r>
              <a:rPr lang="en-US" baseline="0" dirty="0" smtClean="0"/>
              <a:t> </a:t>
            </a:r>
            <a:r>
              <a:rPr lang="en-US" dirty="0" smtClean="0"/>
              <a:t> [IBD]; </a:t>
            </a:r>
            <a:r>
              <a:rPr lang="en-US" dirty="0" err="1" smtClean="0"/>
              <a:t>Wilcoxon</a:t>
            </a:r>
            <a:r>
              <a:rPr lang="en-US" dirty="0" smtClean="0"/>
              <a:t> rank-sum test).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all of these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FFD9-10E5-0A48-A0D6-F20F1D65CE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AF9-9FB5-1C49-813E-DFBE44AEBCC5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7DA-12B3-F543-B213-C6FF6BE3C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AF9-9FB5-1C49-813E-DFBE44AEBCC5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7DA-12B3-F543-B213-C6FF6BE3C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AF9-9FB5-1C49-813E-DFBE44AEBCC5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7DA-12B3-F543-B213-C6FF6BE3C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1E5D-5909-4C43-837A-6F7E4C7EFE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6A3CB-9E72-CC4E-8C61-6DED7D6503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AF21-FBAD-404A-B834-CB28385769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FA950-B441-354A-847B-15CBFFC5F1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06D0A-8149-8846-A071-3665032FFF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E6086-05DF-8742-8321-FB728A93D5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87916-14EB-2D44-A824-20BC9BC121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F6BB5-8061-9F48-82EA-A33C5AA8D6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AF9-9FB5-1C49-813E-DFBE44AEBCC5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7DA-12B3-F543-B213-C6FF6BE3C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AD34-F13B-F348-9F04-5C0D8AA37A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85AE-376C-D642-BF6E-F90ED54276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DEC46-A18A-AB4E-ACD4-2C007EB200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AF9-9FB5-1C49-813E-DFBE44AEBCC5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7DA-12B3-F543-B213-C6FF6BE3C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AF9-9FB5-1C49-813E-DFBE44AEBCC5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7DA-12B3-F543-B213-C6FF6BE3C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AF9-9FB5-1C49-813E-DFBE44AEBCC5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7DA-12B3-F543-B213-C6FF6BE3C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AF9-9FB5-1C49-813E-DFBE44AEBCC5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7DA-12B3-F543-B213-C6FF6BE3C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AF9-9FB5-1C49-813E-DFBE44AEBCC5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7DA-12B3-F543-B213-C6FF6BE3C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AF9-9FB5-1C49-813E-DFBE44AEBCC5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7DA-12B3-F543-B213-C6FF6BE3C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AF9-9FB5-1C49-813E-DFBE44AEBCC5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7DA-12B3-F543-B213-C6FF6BE3C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7AF9-9FB5-1C49-813E-DFBE44AEBCC5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87DA-12B3-F543-B213-C6FF6BE3C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fld id="{AB60D3D6-779C-DB44-BE5A-AA12AF4967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aphicFrame>
        <p:nvGraphicFramePr>
          <p:cNvPr id="102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9" r:id="rId14" imgW="0" imgH="0" progId="PowerPoint.Show.8">
                  <p:embed/>
                </p:oleObj>
              </mc:Choice>
              <mc:Fallback>
                <p:oleObj r:id="rId14" imgW="0" imgH="0" progId="PowerPoint.Show.8">
                  <p:embed/>
                  <p:pic>
                    <p:nvPicPr>
                      <p:cNvPr id="0" name="Base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emf"/><Relationship Id="rId5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xome</a:t>
            </a:r>
            <a:r>
              <a:rPr lang="en-US" dirty="0" smtClean="0"/>
              <a:t> meets </a:t>
            </a:r>
            <a:r>
              <a:rPr lang="en-US" dirty="0" err="1" smtClean="0"/>
              <a:t>microbiome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CLEC7A &amp; ulcerative colitis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Taylor, Underhill, </a:t>
            </a:r>
            <a:r>
              <a:rPr lang="en-US" dirty="0" err="1" smtClean="0"/>
              <a:t>Illiev</a:t>
            </a:r>
            <a:r>
              <a:rPr lang="en-US" dirty="0" smtClean="0"/>
              <a:t>, </a:t>
            </a:r>
            <a:r>
              <a:rPr lang="en-US" dirty="0" err="1" smtClean="0"/>
              <a:t>Funari</a:t>
            </a:r>
            <a:r>
              <a:rPr lang="en-US" dirty="0" smtClean="0"/>
              <a:t>,</a:t>
            </a:r>
          </a:p>
          <a:p>
            <a:r>
              <a:rPr lang="en-US" dirty="0" smtClean="0"/>
              <a:t>Becker, Brown, Nguyen, Reyes, Strom, Wang</a:t>
            </a:r>
          </a:p>
          <a:p>
            <a:r>
              <a:rPr lang="en-US" dirty="0" smtClean="0"/>
              <a:t>Dubinsky, </a:t>
            </a:r>
            <a:r>
              <a:rPr lang="en-US" dirty="0" err="1" smtClean="0"/>
              <a:t>Fleshner</a:t>
            </a:r>
            <a:r>
              <a:rPr lang="en-US" dirty="0" smtClean="0"/>
              <a:t>, McGovern, </a:t>
            </a:r>
            <a:r>
              <a:rPr lang="en-US" dirty="0" err="1" smtClean="0"/>
              <a:t>Rotter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3353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439180"/>
            <a:ext cx="4560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Science</a:t>
            </a:r>
            <a:r>
              <a:rPr lang="en-US" sz="2800" dirty="0" smtClean="0"/>
              <a:t> 336:1314-1317, 2012.</a:t>
            </a:r>
            <a:endParaRPr lang="en-US" sz="2800" dirty="0"/>
          </a:p>
        </p:txBody>
      </p:sp>
      <p:pic>
        <p:nvPicPr>
          <p:cNvPr id="7" name="Picture 6" descr="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3860800"/>
            <a:ext cx="48133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i2765-f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5600"/>
            <a:ext cx="8839200" cy="9778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2700277"/>
            <a:ext cx="2971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 smtClean="0"/>
              <a:t>Expressed by Macrophages, Dendritic cells, Neutrophils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/>
              <a:t>Recognizes Fungal Cell Wall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-glucan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/>
              <a:t>Dectin-1 deficient mice are highly susceptible to a variety of pathogenic fungi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/>
              <a:t>Dectin-1 deficient people are similarly susceptible to fungal infections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719077"/>
            <a:ext cx="2708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Dectin-1 (CLEC7A):</a:t>
            </a:r>
          </a:p>
          <a:p>
            <a:endParaRPr lang="en-US" sz="2400" dirty="0"/>
          </a:p>
          <a:p>
            <a:r>
              <a:rPr lang="en-US" sz="2400" dirty="0" smtClean="0"/>
              <a:t>innate immune receptor for fungi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304800" y="757177"/>
            <a:ext cx="1447800" cy="1033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200" y="2133600"/>
            <a:ext cx="11430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3352800"/>
            <a:ext cx="914400" cy="1033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9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k_u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282"/>
            <a:ext cx="4527197" cy="3124200"/>
          </a:xfrm>
          <a:prstGeom prst="rect">
            <a:avLst/>
          </a:prstGeom>
        </p:spPr>
      </p:pic>
      <p:pic>
        <p:nvPicPr>
          <p:cNvPr id="3" name="Picture 2" descr="uc_ricopil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82"/>
            <a:ext cx="4572000" cy="3155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0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CLEC7A &amp; UC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4776" y="0"/>
            <a:ext cx="1318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SYK &amp; UC</a:t>
            </a:r>
            <a:endParaRPr lang="en-US" dirty="0"/>
          </a:p>
        </p:txBody>
      </p:sp>
      <p:pic>
        <p:nvPicPr>
          <p:cNvPr id="7" name="Picture 6" descr="card9_u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64" y="3581400"/>
            <a:ext cx="4748036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5052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CARD9 &amp; UC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581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CLEC7A &amp; SYK are not known to be genes for ulcerative colitis but CARD9 is known to be a UC risk gene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410" y="5181600"/>
            <a:ext cx="230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Nature</a:t>
            </a:r>
            <a:r>
              <a:rPr lang="en-US" dirty="0" smtClean="0"/>
              <a:t>, 2012, in press.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8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Investigate the interaction between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intestinal fungi,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innate immune system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(Dectin-1 or CLEC7A receptor), </a:t>
            </a:r>
            <a:r>
              <a:rPr lang="en-US" i="1" dirty="0" smtClean="0"/>
              <a:t>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intestinal inflammation in mouse (DSS colitis) &amp;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human (severe ulcerative colitis)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3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ience_F1.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7" y="1524000"/>
            <a:ext cx="861456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09600" y="6400800"/>
            <a:ext cx="10668000" cy="2286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" y="558800"/>
            <a:ext cx="456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CLEC7A recognizes fungi in the gut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486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Fungi are in a mouse gut?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Commensal fungi include over 200 species representing over 50 genera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 l="13333" t="15333" r="11666" b="11333"/>
          <a:stretch>
            <a:fillRect/>
          </a:stretch>
        </p:blipFill>
        <p:spPr bwMode="auto">
          <a:xfrm>
            <a:off x="609600" y="1447799"/>
            <a:ext cx="7620000" cy="465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145946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406" y="14478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Feces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81600" y="633478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Iliev </a:t>
            </a:r>
            <a:r>
              <a:rPr lang="en-US" dirty="0"/>
              <a:t>et </a:t>
            </a:r>
            <a:r>
              <a:rPr lang="en-US" dirty="0" smtClean="0"/>
              <a:t>al. 2012. Science.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CLEC7A -/- increases severity of colonic inflammation in DSS mouse model</a:t>
            </a:r>
            <a:endParaRPr lang="en-US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1905000"/>
            <a:ext cx="4495800" cy="36312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6324600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Littermate controls</a:t>
            </a: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14400" y="1828800"/>
            <a:ext cx="3048000" cy="22315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05000" y="4114800"/>
            <a:ext cx="2016393" cy="243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67200" y="6078379"/>
            <a:ext cx="236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/>
              <a:t>Iliev </a:t>
            </a:r>
            <a:r>
              <a:rPr lang="en-US" sz="1400" dirty="0"/>
              <a:t>et </a:t>
            </a:r>
            <a:r>
              <a:rPr lang="en-US" sz="1400" dirty="0" smtClean="0"/>
              <a:t>al. Science. 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Specific Fungi Alter Colonic Inflammation</a:t>
            </a:r>
            <a:endParaRPr lang="en-US" sz="3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1804044"/>
            <a:ext cx="6595296" cy="48126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Medically refractive ulcerative colitis</a:t>
            </a:r>
            <a:br>
              <a:rPr lang="en-US" dirty="0" smtClean="0"/>
            </a:br>
            <a:r>
              <a:rPr lang="en-US" dirty="0" smtClean="0"/>
              <a:t>(MRUC)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1126"/>
            <a:ext cx="8229600" cy="4419600"/>
          </a:xfrm>
        </p:spPr>
        <p:txBody>
          <a:bodyPr/>
          <a:lstStyle/>
          <a:p>
            <a:r>
              <a:rPr lang="en-US" dirty="0" smtClean="0"/>
              <a:t>Ulcerative colitis is a superficial inflammation of the large intestine</a:t>
            </a:r>
          </a:p>
          <a:p>
            <a:r>
              <a:rPr lang="en-US" dirty="0" smtClean="0"/>
              <a:t>Some patients require colectomy because they do not respond to medical therapy</a:t>
            </a:r>
          </a:p>
          <a:p>
            <a:pPr lvl="1"/>
            <a:r>
              <a:rPr lang="en-US" dirty="0" smtClean="0"/>
              <a:t>iv corticosteroids</a:t>
            </a:r>
          </a:p>
          <a:p>
            <a:pPr lvl="1"/>
            <a:r>
              <a:rPr lang="en-US" dirty="0" err="1" smtClean="0"/>
              <a:t>cyclosporin</a:t>
            </a:r>
            <a:endParaRPr lang="en-US" dirty="0" smtClean="0"/>
          </a:p>
          <a:p>
            <a:pPr lvl="1"/>
            <a:r>
              <a:rPr lang="en-US" dirty="0" smtClean="0"/>
              <a:t>biological therapies such as anti-TNF</a:t>
            </a:r>
          </a:p>
          <a:p>
            <a:r>
              <a:rPr lang="en-US" dirty="0" smtClean="0"/>
              <a:t>And so require surgery to control symptoms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81690"/>
            <a:ext cx="6537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Haritunians</a:t>
            </a:r>
            <a:r>
              <a:rPr lang="en-US" sz="2000" dirty="0" smtClean="0"/>
              <a:t> et al 2010. </a:t>
            </a:r>
            <a:r>
              <a:rPr lang="en-US" sz="2000" i="1" dirty="0" smtClean="0"/>
              <a:t>Inflammatory Bowel Disease </a:t>
            </a:r>
            <a:r>
              <a:rPr lang="en-US" sz="2000" dirty="0" smtClean="0"/>
              <a:t>16:1830.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223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Dectin-1 Association with MR-UC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828800"/>
            <a:ext cx="8305800" cy="178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44780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common SNPs in human Dectin-1 gene (CLEC7A) genotyped in the cohort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81000" y="4038600"/>
          <a:ext cx="5256389" cy="1935480"/>
        </p:xfrm>
        <a:graphic>
          <a:graphicData uri="http://schemas.openxmlformats.org/drawingml/2006/table">
            <a:tbl>
              <a:tblPr/>
              <a:tblGrid>
                <a:gridCol w="1285434"/>
                <a:gridCol w="668073"/>
                <a:gridCol w="895174"/>
                <a:gridCol w="1220390"/>
                <a:gridCol w="1187318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SNP</a:t>
                      </a:r>
                    </a:p>
                  </a:txBody>
                  <a:tcPr marL="63500" marR="63500" marT="31750" marB="3175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Allele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OR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95% CI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 logistic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rs7959451</a:t>
                      </a:r>
                    </a:p>
                  </a:txBody>
                  <a:tcPr marL="63500" marR="63500" marT="31750" marB="3175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1.40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1.09-1.82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0.0096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rs11053603</a:t>
                      </a:r>
                    </a:p>
                  </a:txBody>
                  <a:tcPr marL="63500" marR="63500" marT="31750" marB="3175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1.47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1.02-2.10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0.037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rs2078178</a:t>
                      </a:r>
                    </a:p>
                  </a:txBody>
                  <a:tcPr marL="63500" marR="63500" marT="31750" marB="3175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1.52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1.22-1.89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0.00018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rs16910631</a:t>
                      </a:r>
                    </a:p>
                  </a:txBody>
                  <a:tcPr marL="63500" marR="63500" marT="31750" marB="3175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0.83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0.56-1.26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rs11053624</a:t>
                      </a:r>
                    </a:p>
                  </a:txBody>
                  <a:tcPr marL="63500" marR="63500" marT="31750" marB="3175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1.52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1.09-2.14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0.015</a:t>
                      </a:r>
                    </a:p>
                  </a:txBody>
                  <a:tcPr marL="63500" marR="63500" marT="31750" marB="31750" horzOverflow="overflow">
                    <a:lnL>
                      <a:noFill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>
            <a:off x="5334000" y="5181600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3733800"/>
            <a:ext cx="2124075" cy="281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96200" y="6629400"/>
            <a:ext cx="15804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 smtClean="0"/>
              <a:t>Iliev </a:t>
            </a:r>
            <a:r>
              <a:rPr lang="en-US" sz="1000" dirty="0"/>
              <a:t>et </a:t>
            </a:r>
            <a:r>
              <a:rPr lang="en-US" sz="1000" dirty="0" smtClean="0"/>
              <a:t>al. Science. 2012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Picture 3" descr="taking_stoc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67" y="-8467"/>
            <a:ext cx="5588000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_coxph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20446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DURATION (mo)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099066" y="30157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PROPORTION REMAINING (without surgery)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51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With CLEC7A GA </a:t>
            </a:r>
            <a:r>
              <a:rPr lang="en-US" b="1" dirty="0" err="1" smtClean="0"/>
              <a:t>haplotype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4431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Without CLEC7A GA </a:t>
            </a:r>
            <a:r>
              <a:rPr lang="en-US" b="1" dirty="0" err="1" smtClean="0"/>
              <a:t>haplotype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44774" y="64982"/>
          <a:ext cx="5570625" cy="664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425"/>
                <a:gridCol w="500425"/>
                <a:gridCol w="500425"/>
                <a:gridCol w="500425"/>
                <a:gridCol w="500425"/>
                <a:gridCol w="500425"/>
                <a:gridCol w="500425"/>
                <a:gridCol w="500425"/>
                <a:gridCol w="500425"/>
                <a:gridCol w="1066800"/>
              </a:tblGrid>
              <a:tr h="167639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Haplotype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rs7137840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exm983338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rs2078178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rs3901533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rs3901532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exm983342 S-&gt;L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rs11053617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rs16910631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vert="vert270"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0.050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0.041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0.0021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0.0005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0.0001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0.151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0.0019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0.0004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0.0001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0.0031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A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A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0.717</a:t>
                      </a:r>
                      <a:endParaRPr lang="en-US" sz="1800" b="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0.027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0.004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327660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97D"/>
                </a:solidFill>
              </a:rPr>
              <a:t>Association of CLEC7A </a:t>
            </a:r>
            <a:r>
              <a:rPr lang="en-US" sz="2000" b="1" dirty="0" err="1" smtClean="0">
                <a:solidFill>
                  <a:srgbClr val="1F497D"/>
                </a:solidFill>
              </a:rPr>
              <a:t>haplotypes</a:t>
            </a:r>
            <a:r>
              <a:rPr lang="en-US" sz="2000" b="1" dirty="0" smtClean="0">
                <a:solidFill>
                  <a:srgbClr val="1F497D"/>
                </a:solidFill>
              </a:rPr>
              <a:t> with medically-refractive ulcerative colitis</a:t>
            </a:r>
          </a:p>
          <a:p>
            <a:endParaRPr lang="en-US" sz="2000" b="1" dirty="0" smtClean="0">
              <a:solidFill>
                <a:srgbClr val="1F497D"/>
              </a:solidFill>
            </a:endParaRPr>
          </a:p>
          <a:p>
            <a:r>
              <a:rPr lang="en-US" sz="2000" dirty="0" smtClean="0"/>
              <a:t>Combined dataset from </a:t>
            </a:r>
            <a:r>
              <a:rPr lang="en-US" sz="2000" dirty="0" err="1" smtClean="0"/>
              <a:t>exome</a:t>
            </a:r>
            <a:r>
              <a:rPr lang="en-US" sz="2000" dirty="0" smtClean="0"/>
              <a:t> chip, </a:t>
            </a:r>
            <a:r>
              <a:rPr lang="en-US" sz="2000" dirty="0" err="1" smtClean="0"/>
              <a:t>immunochip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smtClean="0"/>
              <a:t>and custom genotyping chips</a:t>
            </a:r>
          </a:p>
          <a:p>
            <a:endParaRPr lang="en-US" sz="2000" dirty="0"/>
          </a:p>
          <a:p>
            <a:r>
              <a:rPr lang="en-US" sz="2000" dirty="0" smtClean="0"/>
              <a:t>(Haplotypes assigned by PHASE 2.1 using the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ntire dataset n=3100)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44774" y="64982"/>
          <a:ext cx="5570625" cy="664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425"/>
                <a:gridCol w="500425"/>
                <a:gridCol w="500425"/>
                <a:gridCol w="500425"/>
                <a:gridCol w="500425"/>
                <a:gridCol w="500425"/>
                <a:gridCol w="500425"/>
                <a:gridCol w="500425"/>
                <a:gridCol w="500425"/>
                <a:gridCol w="1066800"/>
              </a:tblGrid>
              <a:tr h="167639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Haplotype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rs7137840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exm983338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rs2078178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rs3901533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rs3901532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exm983342 S-&gt;L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rs11053617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rs16910631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vert="vert270"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0.050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0.041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0.0021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0.0005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0.0001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0.151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0.0019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0.0004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0.0001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0.0031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A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A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0.717</a:t>
                      </a:r>
                      <a:endParaRPr lang="en-US" sz="1800" b="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0.027</a:t>
                      </a:r>
                      <a:endParaRPr lang="en-US" sz="1800" dirty="0"/>
                    </a:p>
                  </a:txBody>
                  <a:tcPr/>
                </a:tc>
              </a:tr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0.004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327660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97D"/>
                </a:solidFill>
              </a:rPr>
              <a:t>Association of CLEC7A </a:t>
            </a:r>
            <a:r>
              <a:rPr lang="en-US" sz="2000" b="1" dirty="0" err="1" smtClean="0">
                <a:solidFill>
                  <a:srgbClr val="1F497D"/>
                </a:solidFill>
              </a:rPr>
              <a:t>haplotypes</a:t>
            </a:r>
            <a:r>
              <a:rPr lang="en-US" sz="2000" b="1" dirty="0" smtClean="0">
                <a:solidFill>
                  <a:srgbClr val="1F497D"/>
                </a:solidFill>
              </a:rPr>
              <a:t> with medically-refractive ulcerative colitis</a:t>
            </a:r>
          </a:p>
          <a:p>
            <a:endParaRPr lang="en-US" sz="2000" b="1" dirty="0" smtClean="0">
              <a:solidFill>
                <a:srgbClr val="1F497D"/>
              </a:solidFill>
            </a:endParaRPr>
          </a:p>
          <a:p>
            <a:r>
              <a:rPr lang="en-US" sz="2000" dirty="0" smtClean="0"/>
              <a:t>Combined dataset from </a:t>
            </a:r>
            <a:r>
              <a:rPr lang="en-US" sz="2000" dirty="0" err="1" smtClean="0"/>
              <a:t>exome</a:t>
            </a:r>
            <a:r>
              <a:rPr lang="en-US" sz="2000" dirty="0" smtClean="0"/>
              <a:t> chip, </a:t>
            </a:r>
            <a:r>
              <a:rPr lang="en-US" sz="2000" dirty="0" err="1" smtClean="0"/>
              <a:t>immunochip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smtClean="0"/>
              <a:t>and custom genotyping chips</a:t>
            </a:r>
          </a:p>
          <a:p>
            <a:endParaRPr lang="en-US" sz="2000" dirty="0"/>
          </a:p>
          <a:p>
            <a:r>
              <a:rPr lang="en-US" sz="2000" dirty="0" smtClean="0"/>
              <a:t>(Haplotypes assigned by PHASE 2.1 using the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ntire dataset n=3100)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5867400"/>
            <a:ext cx="9067800" cy="990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139934"/>
            <a:ext cx="1371600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Associations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3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304800"/>
            <a:ext cx="6762307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324600" y="3613150"/>
          <a:ext cx="2819400" cy="259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/>
                <a:gridCol w="704850"/>
                <a:gridCol w="704850"/>
                <a:gridCol w="704850"/>
              </a:tblGrid>
              <a:tr h="4884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mruc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hap12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4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84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0.075</a:t>
                      </a:r>
                      <a:endParaRPr lang="en-US" dirty="0"/>
                    </a:p>
                  </a:txBody>
                  <a:tcPr/>
                </a:tc>
              </a:tr>
              <a:tr h="4884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0.033</a:t>
                      </a:r>
                      <a:endParaRPr lang="en-US" dirty="0"/>
                    </a:p>
                  </a:txBody>
                  <a:tcPr/>
                </a:tc>
              </a:tr>
              <a:tr h="52892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OR=0.43;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</a:t>
                      </a:r>
                      <a:r>
                        <a:rPr lang="en-US" baseline="-25000" dirty="0" err="1" smtClean="0"/>
                        <a:t>fisher</a:t>
                      </a:r>
                      <a:r>
                        <a:rPr lang="en-US" baseline="0" dirty="0" smtClean="0"/>
                        <a:t>=0.03</a:t>
                      </a:r>
                    </a:p>
                    <a:p>
                      <a:pPr algn="ctr"/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logistic</a:t>
                      </a:r>
                      <a:r>
                        <a:rPr lang="en-US" dirty="0" smtClean="0"/>
                        <a:t> = 0.027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1066800"/>
            <a:ext cx="223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</a:t>
            </a:r>
            <a:r>
              <a:rPr lang="en-US" baseline="-25000" dirty="0" smtClean="0"/>
              <a:t>likelihood ratio test </a:t>
            </a:r>
            <a:r>
              <a:rPr lang="en-US" dirty="0" smtClean="0"/>
              <a:t>=0.007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362200"/>
            <a:ext cx="262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With CLEC7A Hap12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40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Association of CLEC7A </a:t>
            </a:r>
            <a:r>
              <a:rPr lang="en-US" sz="2400" dirty="0" err="1" smtClean="0"/>
              <a:t>haplotype</a:t>
            </a:r>
            <a:r>
              <a:rPr lang="en-US" sz="2400" dirty="0" smtClean="0"/>
              <a:t> 12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583668"/>
            <a:ext cx="262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Without  CLEC7A Hap12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71935" y="6197600"/>
            <a:ext cx="191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Duration (months)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101333" y="30157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PROPORTION REMAINING (without surgery)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_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304800"/>
            <a:ext cx="6762307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324600" y="1676400"/>
          <a:ext cx="281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/>
                <a:gridCol w="704850"/>
                <a:gridCol w="704850"/>
                <a:gridCol w="7048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mruc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hap13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p</a:t>
                      </a:r>
                      <a:r>
                        <a:rPr lang="en-US" baseline="-25000" dirty="0" err="1" smtClean="0"/>
                        <a:t>fisher</a:t>
                      </a:r>
                      <a:r>
                        <a:rPr lang="en-US" baseline="0" dirty="0" smtClean="0"/>
                        <a:t>=0.09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1676400"/>
            <a:ext cx="223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</a:t>
            </a:r>
            <a:r>
              <a:rPr lang="en-US" baseline="-25000" dirty="0" smtClean="0"/>
              <a:t>likelihood ratio test </a:t>
            </a:r>
            <a:r>
              <a:rPr lang="en-US" dirty="0" smtClean="0"/>
              <a:t>=0.027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67889" y="849868"/>
            <a:ext cx="115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Hap13 yes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684" y="4419600"/>
            <a:ext cx="108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Hap13 no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40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Association of CLEC7A </a:t>
            </a:r>
            <a:r>
              <a:rPr lang="en-US" sz="2400" dirty="0" err="1" smtClean="0"/>
              <a:t>haplotype</a:t>
            </a:r>
            <a:r>
              <a:rPr lang="en-US" sz="2400" dirty="0" smtClean="0"/>
              <a:t> 13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620446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DURATION (mo)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101333" y="30157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PROPORTION REMAINING (without surgery)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SYK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79 </a:t>
            </a:r>
            <a:r>
              <a:rPr lang="en-US" dirty="0" err="1" smtClean="0"/>
              <a:t>SNPs</a:t>
            </a:r>
            <a:r>
              <a:rPr lang="en-US" dirty="0" smtClean="0"/>
              <a:t> on the </a:t>
            </a:r>
            <a:r>
              <a:rPr lang="en-US" dirty="0" err="1" smtClean="0"/>
              <a:t>iChip</a:t>
            </a:r>
            <a:endParaRPr lang="en-US" dirty="0" smtClean="0"/>
          </a:p>
          <a:p>
            <a:r>
              <a:rPr lang="en-US" dirty="0" smtClean="0"/>
              <a:t>323 MRUC, 533 non-MRUC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246120"/>
          <a:ext cx="914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0210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SNP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MRUC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Non-MRUC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 logistic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rs290212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0.337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0.247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5.4x10</a:t>
                      </a:r>
                      <a:r>
                        <a:rPr lang="en-US" sz="2400" baseline="30000" dirty="0" smtClean="0"/>
                        <a:t>-5</a:t>
                      </a:r>
                      <a:endParaRPr lang="en-US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rs290213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0.865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0.00082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k_rs290212_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494282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GG, GA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362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86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rs290212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0769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 </a:t>
            </a:r>
            <a:r>
              <a:rPr lang="en-US" sz="2800" b="1" baseline="-25000" dirty="0" smtClean="0"/>
              <a:t>likelihood ratio test </a:t>
            </a:r>
            <a:r>
              <a:rPr lang="en-US" sz="2800" b="1" dirty="0" smtClean="0"/>
              <a:t>= 0.00031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620446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DURATION (mo)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099066" y="30157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PROPORTION REMAINING (without surgery)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Disease severity in a mouse model of intestinal inflammation is increased by knockout of an innate-immunity fungal receptor (CLEC7A) and by manipulation of fungal species in the gut</a:t>
            </a:r>
          </a:p>
          <a:p>
            <a:r>
              <a:rPr lang="en-US" dirty="0" smtClean="0"/>
              <a:t>Disease severity in a human model of intestinal inflammation is associated with variants in genes related to innate immune response to fungi: CLEC7A and SYK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14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microbiome</a:t>
            </a:r>
            <a:r>
              <a:rPr lang="en-US" dirty="0" smtClean="0"/>
              <a:t> includes fungal species</a:t>
            </a:r>
          </a:p>
          <a:p>
            <a:r>
              <a:rPr lang="en-US" dirty="0" smtClean="0"/>
              <a:t>Disease states favor as yet uncharacterized microbes and peripheral metabolic pathways</a:t>
            </a:r>
          </a:p>
          <a:p>
            <a:r>
              <a:rPr lang="en-US" dirty="0" smtClean="0"/>
              <a:t>Gene variation affects the “ecology” of the </a:t>
            </a:r>
            <a:r>
              <a:rPr lang="en-US" dirty="0" err="1" smtClean="0"/>
              <a:t>microbiome</a:t>
            </a:r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ariation in genes related to the </a:t>
            </a:r>
            <a:r>
              <a:rPr lang="en-US" dirty="0" err="1" smtClean="0"/>
              <a:t>microbiome</a:t>
            </a:r>
            <a:r>
              <a:rPr lang="en-US" smtClean="0"/>
              <a:t> are associated </a:t>
            </a:r>
            <a:r>
              <a:rPr lang="en-US" dirty="0" smtClean="0"/>
              <a:t>with disease states related to the </a:t>
            </a:r>
            <a:r>
              <a:rPr lang="en-US" dirty="0" err="1" smtClean="0"/>
              <a:t>microbiome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4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095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Tools to Study </a:t>
            </a:r>
            <a:r>
              <a:rPr lang="en-US" b="1" dirty="0" err="1" smtClean="0">
                <a:solidFill>
                  <a:srgbClr val="FF0000"/>
                </a:solidFill>
              </a:rPr>
              <a:t>Microbiome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0762"/>
            <a:ext cx="9144000" cy="58372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Sequence 16srRNA to identify </a:t>
            </a:r>
            <a:r>
              <a:rPr lang="en-US" b="1" dirty="0" smtClean="0">
                <a:solidFill>
                  <a:srgbClr val="FF0000"/>
                </a:solidFill>
              </a:rPr>
              <a:t>species</a:t>
            </a:r>
            <a:endParaRPr lang="en-US" dirty="0" smtClean="0"/>
          </a:p>
          <a:p>
            <a:pPr lvl="1"/>
            <a:r>
              <a:rPr lang="en-US" dirty="0" smtClean="0"/>
              <a:t>Relative abundance of different taxonomic groups</a:t>
            </a:r>
          </a:p>
          <a:p>
            <a:r>
              <a:rPr lang="en-US" dirty="0" smtClean="0"/>
              <a:t>Assign shotgun sequence to clusters of </a:t>
            </a:r>
            <a:r>
              <a:rPr lang="en-US" dirty="0" err="1" smtClean="0"/>
              <a:t>orthologous</a:t>
            </a:r>
            <a:r>
              <a:rPr lang="en-US" dirty="0" smtClean="0"/>
              <a:t> groups (</a:t>
            </a:r>
            <a:r>
              <a:rPr lang="en-US" b="1" dirty="0" smtClean="0">
                <a:solidFill>
                  <a:srgbClr val="FF0000"/>
                </a:solidFill>
              </a:rPr>
              <a:t>genes</a:t>
            </a:r>
            <a:r>
              <a:rPr lang="en-US" dirty="0" smtClean="0"/>
              <a:t>) in databases</a:t>
            </a:r>
          </a:p>
          <a:p>
            <a:pPr lvl="1"/>
            <a:r>
              <a:rPr lang="en-US" dirty="0" smtClean="0"/>
              <a:t>Identify genes present &amp; assign function in entire microbial community</a:t>
            </a:r>
          </a:p>
          <a:p>
            <a:pPr lvl="1"/>
            <a:r>
              <a:rPr lang="en-US" dirty="0" smtClean="0"/>
              <a:t>Changes in gene abundance</a:t>
            </a:r>
          </a:p>
          <a:p>
            <a:r>
              <a:rPr lang="en-US" dirty="0" smtClean="0"/>
              <a:t>Systems approach (</a:t>
            </a:r>
            <a:r>
              <a:rPr lang="en-US" b="1" dirty="0" smtClean="0">
                <a:solidFill>
                  <a:srgbClr val="FF0000"/>
                </a:solidFill>
              </a:rPr>
              <a:t>pathways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Looks at connections between enzymes through the same intermediate molecule</a:t>
            </a:r>
          </a:p>
          <a:p>
            <a:pPr lvl="1"/>
            <a:r>
              <a:rPr lang="en-US" dirty="0" smtClean="0"/>
              <a:t>Make conclusions about metabolic capacity</a:t>
            </a:r>
          </a:p>
          <a:p>
            <a:pPr lvl="1"/>
            <a:r>
              <a:rPr lang="en-US" dirty="0" smtClean="0"/>
              <a:t>Gene groups set in context of their pathways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</a:t>
            </a:r>
            <a:r>
              <a:rPr lang="en-US" dirty="0" err="1" smtClean="0"/>
              <a:t>Microbiome</a:t>
            </a:r>
            <a:r>
              <a:rPr lang="en-US" dirty="0" smtClean="0"/>
              <a:t>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Metagenomics</a:t>
            </a:r>
            <a:r>
              <a:rPr lang="en-US" dirty="0" smtClean="0"/>
              <a:t> of Human Intestinal Tract (</a:t>
            </a:r>
            <a:r>
              <a:rPr lang="en-US" dirty="0" err="1" smtClean="0"/>
              <a:t>MetaHIT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Qin et al 2010. Nature 464: 59-65</a:t>
            </a:r>
          </a:p>
          <a:p>
            <a:pPr lvl="1"/>
            <a:r>
              <a:rPr lang="en-US" dirty="0" err="1" smtClean="0"/>
              <a:t>Metagenomic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Fecal samples</a:t>
            </a:r>
          </a:p>
          <a:p>
            <a:pPr lvl="1"/>
            <a:r>
              <a:rPr lang="en-US" dirty="0" smtClean="0"/>
              <a:t>124 adults: normal, overweight, obese, &amp; IBD</a:t>
            </a:r>
          </a:p>
          <a:p>
            <a:r>
              <a:rPr lang="en-US" dirty="0" smtClean="0"/>
              <a:t>Human </a:t>
            </a:r>
            <a:r>
              <a:rPr lang="en-US" dirty="0" err="1" smtClean="0"/>
              <a:t>Microbiome</a:t>
            </a:r>
            <a:r>
              <a:rPr lang="en-US" dirty="0" smtClean="0"/>
              <a:t> Project</a:t>
            </a:r>
          </a:p>
          <a:p>
            <a:pPr lvl="1"/>
            <a:r>
              <a:rPr lang="en-US" dirty="0" smtClean="0"/>
              <a:t>242 adults:</a:t>
            </a:r>
          </a:p>
          <a:p>
            <a:pPr lvl="1"/>
            <a:r>
              <a:rPr lang="en-US" dirty="0" smtClean="0"/>
              <a:t>Sampled at 18 or 15 sites: nose,  mouth, skin, &amp; fecal samples</a:t>
            </a:r>
          </a:p>
          <a:p>
            <a:pPr lvl="1"/>
            <a:r>
              <a:rPr lang="en-US" dirty="0" smtClean="0"/>
              <a:t>Both 16S profiling and </a:t>
            </a:r>
            <a:r>
              <a:rPr lang="en-US" dirty="0" err="1" smtClean="0"/>
              <a:t>metagenomic</a:t>
            </a:r>
            <a:r>
              <a:rPr lang="en-US" dirty="0" smtClean="0"/>
              <a:t> sequencing </a:t>
            </a:r>
          </a:p>
          <a:p>
            <a:r>
              <a:rPr lang="en-US" dirty="0" smtClean="0"/>
              <a:t>Ongoing sequencing of organisms when isolated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62000" y="5666601"/>
            <a:ext cx="762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dirty="0"/>
              <a:t>C </a:t>
            </a:r>
            <a:r>
              <a:rPr lang="en-GB" dirty="0" err="1"/>
              <a:t>Huttenhower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altLang="zh-CN" i="1" dirty="0" smtClean="0"/>
              <a:t>et </a:t>
            </a:r>
            <a:r>
              <a:rPr lang="en-GB" altLang="zh-CN" i="1" dirty="0"/>
              <a:t>al</a:t>
            </a:r>
            <a:r>
              <a:rPr lang="en-GB" altLang="zh-CN" i="1" dirty="0">
                <a:ea typeface="宋体" charset="-122"/>
                <a:cs typeface="宋体" charset="-122"/>
              </a:rPr>
              <a:t>. </a:t>
            </a:r>
            <a:r>
              <a:rPr lang="en-GB" i="1" dirty="0"/>
              <a:t>Nature </a:t>
            </a:r>
            <a:r>
              <a:rPr lang="en-US" altLang="zh-CN" b="1" dirty="0">
                <a:ea typeface="宋体" charset="-122"/>
                <a:cs typeface="宋体" charset="-122"/>
              </a:rPr>
              <a:t>486</a:t>
            </a:r>
            <a:r>
              <a:rPr lang="en-GB" dirty="0"/>
              <a:t>, </a:t>
            </a:r>
            <a:r>
              <a:rPr lang="en-GB" altLang="zh-CN" dirty="0">
                <a:ea typeface="宋体" charset="-122"/>
                <a:cs typeface="宋体" charset="-122"/>
              </a:rPr>
              <a:t>207</a:t>
            </a:r>
            <a:r>
              <a:rPr lang="en-GB" dirty="0"/>
              <a:t>-</a:t>
            </a:r>
            <a:r>
              <a:rPr lang="en-GB" altLang="zh-CN" dirty="0">
                <a:ea typeface="宋体" charset="-122"/>
                <a:cs typeface="宋体" charset="-122"/>
              </a:rPr>
              <a:t>214</a:t>
            </a:r>
            <a:r>
              <a:rPr lang="en-GB" dirty="0"/>
              <a:t> (2012) doi:10.1038/nature</a:t>
            </a:r>
            <a:r>
              <a:rPr lang="en-GB" altLang="zh-CN" dirty="0">
                <a:ea typeface="宋体" charset="-122"/>
                <a:cs typeface="宋体" charset="-122"/>
              </a:rPr>
              <a:t>11234</a:t>
            </a:r>
            <a:endParaRPr lang="en-GB" dirty="0">
              <a:ea typeface="宋体" charset="-122"/>
              <a:cs typeface="宋体" charset="-122"/>
            </a:endParaRP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381000" y="715963"/>
            <a:ext cx="839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  <a:spAutoFit/>
          </a:bodyPr>
          <a:lstStyle/>
          <a:p>
            <a:r>
              <a:rPr lang="en-GB" altLang="zh-CN" sz="1800">
                <a:ea typeface="宋体" charset="-122"/>
                <a:cs typeface="宋体" charset="-122"/>
              </a:rPr>
              <a:t>Carriage of microbial taxa varies while metabolic pathways</a:t>
            </a:r>
          </a:p>
          <a:p>
            <a:r>
              <a:rPr lang="en-GB" altLang="zh-CN" sz="1800">
                <a:ea typeface="宋体" charset="-122"/>
                <a:cs typeface="宋体" charset="-122"/>
              </a:rPr>
              <a:t>remain stable within a healthy population.</a:t>
            </a:r>
          </a:p>
        </p:txBody>
      </p:sp>
      <p:pic>
        <p:nvPicPr>
          <p:cNvPr id="14340" name="Picture 31" descr="nature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096000"/>
            <a:ext cx="1230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55" descr="nature11234-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52600"/>
            <a:ext cx="83248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5008602"/>
            <a:ext cx="7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5008602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5008602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Stool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as.F1.lar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887"/>
            <a:ext cx="9144000" cy="637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00362_benzo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307"/>
            <a:ext cx="9144000" cy="625969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38400" y="1447800"/>
            <a:ext cx="609600" cy="228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0" y="2667000"/>
            <a:ext cx="609600" cy="228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5600" y="3657600"/>
            <a:ext cx="1295400" cy="30777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Citrate Cycle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5562600"/>
            <a:ext cx="838200" cy="52322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Citrate Cycle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191000"/>
            <a:ext cx="1295400" cy="30777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glycolysis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1368623"/>
            <a:ext cx="1295400" cy="30777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Citrate Cycle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76200"/>
            <a:ext cx="418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 central </a:t>
            </a:r>
            <a:r>
              <a:rPr lang="en-US" sz="2400" dirty="0" err="1" smtClean="0"/>
              <a:t>vs</a:t>
            </a:r>
            <a:r>
              <a:rPr lang="en-US" sz="2400" dirty="0" smtClean="0"/>
              <a:t> peripheral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" y="965200"/>
            <a:ext cx="8242300" cy="581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50" y="304800"/>
            <a:ext cx="690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Disease conditions favor less-characterized organisms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Possibilities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Disease states favor peripheral metabolic pathways and poorly characterized organisms</a:t>
            </a:r>
          </a:p>
          <a:p>
            <a:r>
              <a:rPr lang="en-US" dirty="0" smtClean="0"/>
              <a:t>Host genes may perturb the microbial communities</a:t>
            </a:r>
          </a:p>
          <a:p>
            <a:r>
              <a:rPr lang="en-US" dirty="0" smtClean="0"/>
              <a:t>This all provides the greatest opportunity for study of gene/environmental</a:t>
            </a:r>
          </a:p>
          <a:p>
            <a:pPr lvl="1"/>
            <a:r>
              <a:rPr lang="en-US" dirty="0" err="1" smtClean="0"/>
              <a:t>microbiome</a:t>
            </a:r>
            <a:r>
              <a:rPr lang="en-US" dirty="0" smtClean="0"/>
              <a:t> may interact with environmental exposure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CPWEB-temp">
  <a:themeElements>
    <a:clrScheme name="NCPWEB-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CPWEB-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PWEB-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PWEB-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PWEB-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PWEB-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PWEB-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PWEB-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PWEB-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PWEB-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PWEB-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PWEB-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PWEB-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PWEB-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2047</Words>
  <Application>Microsoft Macintosh PowerPoint</Application>
  <PresentationFormat>On-screen Show (4:3)</PresentationFormat>
  <Paragraphs>553</Paragraphs>
  <Slides>28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1_NCPWEB-temp</vt:lpstr>
      <vt:lpstr>PowerPoint.Show.8</vt:lpstr>
      <vt:lpstr>exome meets microbiome: CLEC7A &amp; ulcerative colitis</vt:lpstr>
      <vt:lpstr>Review</vt:lpstr>
      <vt:lpstr>Tools to Study Microbiome</vt:lpstr>
      <vt:lpstr>Large-Scale Microbiome Studies</vt:lpstr>
      <vt:lpstr>PowerPoint Presentation</vt:lpstr>
      <vt:lpstr>PowerPoint Presentation</vt:lpstr>
      <vt:lpstr>PowerPoint Presentation</vt:lpstr>
      <vt:lpstr>PowerPoint Presentation</vt:lpstr>
      <vt:lpstr>Possibilities</vt:lpstr>
      <vt:lpstr>PowerPoint Presentation</vt:lpstr>
      <vt:lpstr>PowerPoint Presentation</vt:lpstr>
      <vt:lpstr>PowerPoint Presentation</vt:lpstr>
      <vt:lpstr>AIM</vt:lpstr>
      <vt:lpstr>PowerPoint Presentation</vt:lpstr>
      <vt:lpstr>What Fungi are in a mouse gut?</vt:lpstr>
      <vt:lpstr>CLEC7A -/- increases severity of colonic inflammation in DSS mouse model</vt:lpstr>
      <vt:lpstr>Specific Fungi Alter Colonic Inflammation</vt:lpstr>
      <vt:lpstr>Medically refractive ulcerative colitis (MRUC)</vt:lpstr>
      <vt:lpstr>Dectin-1 Association with MR-UC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SYK </vt:lpstr>
      <vt:lpstr>PowerPoint Presentation</vt:lpstr>
      <vt:lpstr>Summary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Exome meets microbiome: CLEC7A &amp; Ulcerative colitis</dc:title>
  <dc:creator>Kent Taylor</dc:creator>
  <cp:lastModifiedBy>CSMC</cp:lastModifiedBy>
  <cp:revision>118</cp:revision>
  <cp:lastPrinted>2012-08-27T19:10:17Z</cp:lastPrinted>
  <dcterms:created xsi:type="dcterms:W3CDTF">2012-09-08T18:45:28Z</dcterms:created>
  <dcterms:modified xsi:type="dcterms:W3CDTF">2012-09-14T02:45:32Z</dcterms:modified>
</cp:coreProperties>
</file>