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077" r:id="rId1"/>
    <p:sldMasterId id="2147484119" r:id="rId2"/>
    <p:sldMasterId id="2147484135" r:id="rId3"/>
  </p:sldMasterIdLst>
  <p:notesMasterIdLst>
    <p:notesMasterId r:id="rId48"/>
  </p:notesMasterIdLst>
  <p:sldIdLst>
    <p:sldId id="327" r:id="rId4"/>
    <p:sldId id="328" r:id="rId5"/>
    <p:sldId id="374" r:id="rId6"/>
    <p:sldId id="373" r:id="rId7"/>
    <p:sldId id="376" r:id="rId8"/>
    <p:sldId id="377" r:id="rId9"/>
    <p:sldId id="332" r:id="rId10"/>
    <p:sldId id="335" r:id="rId11"/>
    <p:sldId id="375" r:id="rId12"/>
    <p:sldId id="337" r:id="rId13"/>
    <p:sldId id="339" r:id="rId14"/>
    <p:sldId id="346" r:id="rId15"/>
    <p:sldId id="344" r:id="rId16"/>
    <p:sldId id="345" r:id="rId17"/>
    <p:sldId id="341" r:id="rId18"/>
    <p:sldId id="348" r:id="rId19"/>
    <p:sldId id="349" r:id="rId20"/>
    <p:sldId id="368" r:id="rId21"/>
    <p:sldId id="367" r:id="rId22"/>
    <p:sldId id="351" r:id="rId23"/>
    <p:sldId id="334" r:id="rId24"/>
    <p:sldId id="384" r:id="rId25"/>
    <p:sldId id="385" r:id="rId26"/>
    <p:sldId id="386" r:id="rId27"/>
    <p:sldId id="333" r:id="rId28"/>
    <p:sldId id="353" r:id="rId29"/>
    <p:sldId id="356" r:id="rId30"/>
    <p:sldId id="354" r:id="rId31"/>
    <p:sldId id="357" r:id="rId32"/>
    <p:sldId id="359" r:id="rId33"/>
    <p:sldId id="361" r:id="rId34"/>
    <p:sldId id="380" r:id="rId35"/>
    <p:sldId id="365" r:id="rId36"/>
    <p:sldId id="381" r:id="rId37"/>
    <p:sldId id="378" r:id="rId38"/>
    <p:sldId id="382" r:id="rId39"/>
    <p:sldId id="379" r:id="rId40"/>
    <p:sldId id="342" r:id="rId41"/>
    <p:sldId id="343" r:id="rId42"/>
    <p:sldId id="350" r:id="rId43"/>
    <p:sldId id="355" r:id="rId44"/>
    <p:sldId id="358" r:id="rId45"/>
    <p:sldId id="363" r:id="rId46"/>
    <p:sldId id="383"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CC3300"/>
    <a:srgbClr val="000047"/>
    <a:srgbClr val="000099"/>
    <a:srgbClr val="00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64" autoAdjust="0"/>
    <p:restoredTop sz="87657" autoAdjust="0"/>
  </p:normalViewPr>
  <p:slideViewPr>
    <p:cSldViewPr>
      <p:cViewPr varScale="1">
        <p:scale>
          <a:sx n="100" d="100"/>
          <a:sy n="100" d="100"/>
        </p:scale>
        <p:origin x="-204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78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2007_Workbook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1"/>
  <c:style val="2"/>
  <c:chart>
    <c:autoTitleDeleted val="1"/>
    <c:plotArea>
      <c:layout/>
      <c:barChart>
        <c:barDir val="col"/>
        <c:grouping val="clustered"/>
        <c:varyColors val="1"/>
        <c:ser>
          <c:idx val="0"/>
          <c:order val="0"/>
          <c:tx>
            <c:strRef>
              <c:f>Sheet1!$B$1</c:f>
              <c:strCache>
                <c:ptCount val="1"/>
                <c:pt idx="0">
                  <c:v>Proportion on Anti-Hypertensive</c:v>
                </c:pt>
              </c:strCache>
            </c:strRef>
          </c:tx>
          <c:spPr>
            <a:solidFill>
              <a:srgbClr val="C00000"/>
            </a:solidFill>
            <a:ln>
              <a:noFill/>
            </a:ln>
            <a:effectLst/>
          </c:spPr>
          <c:invertIfNegative val="1"/>
          <c:dLbls>
            <c:spPr>
              <a:noFill/>
              <a:ln>
                <a:noFill/>
              </a:ln>
              <a:effectLst/>
            </c:spPr>
            <c:txPr>
              <a:bodyPr/>
              <a:lstStyle/>
              <a:p>
                <a:pPr>
                  <a:defRPr sz="2000" b="1">
                    <a:solidFill>
                      <a:srgbClr val="FFFFF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Exam 1</c:v>
                </c:pt>
                <c:pt idx="1">
                  <c:v>Exam 2</c:v>
                </c:pt>
                <c:pt idx="2">
                  <c:v>Exam 3</c:v>
                </c:pt>
                <c:pt idx="3">
                  <c:v>Exam 4</c:v>
                </c:pt>
                <c:pt idx="4">
                  <c:v>Exam 5</c:v>
                </c:pt>
              </c:strCache>
            </c:strRef>
          </c:cat>
          <c:val>
            <c:numRef>
              <c:f>Sheet1!$B$2:$B$6</c:f>
              <c:numCache>
                <c:formatCode>0%</c:formatCode>
                <c:ptCount val="5"/>
                <c:pt idx="0">
                  <c:v>0.37233886360299517</c:v>
                </c:pt>
                <c:pt idx="1">
                  <c:v>0.42046215673141324</c:v>
                </c:pt>
                <c:pt idx="2">
                  <c:v>0.4585115483319076</c:v>
                </c:pt>
                <c:pt idx="3">
                  <c:v>0.4928076718167288</c:v>
                </c:pt>
                <c:pt idx="4">
                  <c:v>0.55416312659303313</c:v>
                </c:pt>
              </c:numCache>
            </c:numRef>
          </c:val>
          <c:extLst>
            <c:ext xmlns:c14="http://schemas.microsoft.com/office/drawing/2007/8/2/chart" uri="{6F2FDCE9-48DA-4B69-8628-5D25D57E5C99}">
              <c14:invertSolidFillFmt>
                <c14:spPr xmlns:c14="http://schemas.microsoft.com/office/drawing/2007/8/2/chart">
                  <a:solidFill>
                    <a:srgbClr val="FFFFFF"/>
                  </a:solidFill>
                  <a:ln>
                    <a:noFill/>
                  </a:ln>
                  <a:effectLst/>
                </c14:spPr>
              </c14:invertSolidFillFmt>
            </c:ext>
          </c:extLst>
        </c:ser>
        <c:dLbls>
          <c:showLegendKey val="0"/>
          <c:showVal val="1"/>
          <c:showCatName val="0"/>
          <c:showSerName val="0"/>
          <c:showPercent val="0"/>
          <c:showBubbleSize val="0"/>
        </c:dLbls>
        <c:gapWidth val="75"/>
        <c:axId val="166282368"/>
        <c:axId val="166326656"/>
      </c:barChart>
      <c:catAx>
        <c:axId val="166282368"/>
        <c:scaling>
          <c:orientation val="minMax"/>
        </c:scaling>
        <c:delete val="0"/>
        <c:axPos val="b"/>
        <c:numFmt formatCode="General" sourceLinked="1"/>
        <c:majorTickMark val="none"/>
        <c:minorTickMark val="none"/>
        <c:tickLblPos val="nextTo"/>
        <c:spPr>
          <a:noFill/>
          <a:ln w="951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rgbClr val="FFFFFF"/>
                </a:solidFill>
                <a:latin typeface="+mn-lt"/>
                <a:ea typeface="+mn-ea"/>
                <a:cs typeface="+mn-cs"/>
              </a:defRPr>
            </a:pPr>
            <a:endParaRPr lang="en-US"/>
          </a:p>
        </c:txPr>
        <c:crossAx val="166326656"/>
        <c:crosses val="autoZero"/>
        <c:auto val="1"/>
        <c:lblAlgn val="ctr"/>
        <c:lblOffset val="100"/>
        <c:noMultiLvlLbl val="1"/>
      </c:catAx>
      <c:valAx>
        <c:axId val="166326656"/>
        <c:scaling>
          <c:orientation val="minMax"/>
          <c:max val="1"/>
        </c:scaling>
        <c:delete val="0"/>
        <c:axPos val="l"/>
        <c:numFmt formatCode="0%" sourceLinked="1"/>
        <c:majorTickMark val="none"/>
        <c:minorTickMark val="none"/>
        <c:tickLblPos val="nextTo"/>
        <c:spPr>
          <a:noFill/>
          <a:ln>
            <a:solidFill>
              <a:srgbClr val="FFFFFF"/>
            </a:solidFill>
          </a:ln>
          <a:effectLst/>
        </c:spPr>
        <c:txPr>
          <a:bodyPr rot="-60000000" spcFirstLastPara="1" vertOverflow="ellipsis" vert="horz" wrap="square" anchor="ctr" anchorCtr="1"/>
          <a:lstStyle/>
          <a:p>
            <a:pPr>
              <a:defRPr sz="1196" b="1" i="0" u="none" strike="noStrike" kern="1200" baseline="0">
                <a:solidFill>
                  <a:srgbClr val="FFFFFF"/>
                </a:solidFill>
                <a:latin typeface="+mn-lt"/>
                <a:ea typeface="+mn-ea"/>
                <a:cs typeface="+mn-cs"/>
              </a:defRPr>
            </a:pPr>
            <a:endParaRPr lang="en-US"/>
          </a:p>
        </c:txPr>
        <c:crossAx val="166282368"/>
        <c:crosses val="autoZero"/>
        <c:crossBetween val="between"/>
      </c:valAx>
      <c:spPr>
        <a:noFill/>
        <a:ln w="25374">
          <a:noFill/>
        </a:ln>
      </c:spPr>
    </c:plotArea>
    <c:plotVisOnly val="1"/>
    <c:dispBlanksAs val="gap"/>
    <c:showDLblsOverMax val="1"/>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1"/>
  <c:style val="2"/>
  <c:chart>
    <c:autoTitleDeleted val="1"/>
    <c:plotArea>
      <c:layout/>
      <c:barChart>
        <c:barDir val="col"/>
        <c:grouping val="clustered"/>
        <c:varyColors val="1"/>
        <c:ser>
          <c:idx val="0"/>
          <c:order val="0"/>
          <c:tx>
            <c:strRef>
              <c:f>Sheet1!$B$1</c:f>
              <c:strCache>
                <c:ptCount val="1"/>
                <c:pt idx="0">
                  <c:v>Percent </c:v>
                </c:pt>
              </c:strCache>
            </c:strRef>
          </c:tx>
          <c:spPr>
            <a:solidFill>
              <a:srgbClr val="C00000"/>
            </a:solidFill>
            <a:ln>
              <a:noFill/>
            </a:ln>
            <a:effectLst/>
          </c:spPr>
          <c:invertIfNegative val="1"/>
          <c:dLbls>
            <c:dLbl>
              <c:idx val="0"/>
              <c:spPr/>
              <c:txPr>
                <a:bodyPr/>
                <a:lstStyle/>
                <a:p>
                  <a:pPr>
                    <a:defRPr sz="2000" b="1">
                      <a:solidFill>
                        <a:srgbClr val="FFFFFF"/>
                      </a:solidFill>
                    </a:defRPr>
                  </a:pPr>
                  <a:endParaRPr lang="en-US"/>
                </a:p>
              </c:txPr>
              <c:showLegendKey val="0"/>
              <c:showVal val="1"/>
              <c:showCatName val="0"/>
              <c:showSerName val="0"/>
              <c:showPercent val="0"/>
              <c:showBubbleSize val="0"/>
            </c:dLbl>
            <c:dLbl>
              <c:idx val="1"/>
              <c:spPr/>
              <c:txPr>
                <a:bodyPr/>
                <a:lstStyle/>
                <a:p>
                  <a:pPr>
                    <a:defRPr sz="2000" b="1">
                      <a:solidFill>
                        <a:srgbClr val="FFFFFF"/>
                      </a:solidFill>
                    </a:defRPr>
                  </a:pPr>
                  <a:endParaRPr lang="en-US"/>
                </a:p>
              </c:txPr>
              <c:showLegendKey val="0"/>
              <c:showVal val="1"/>
              <c:showCatName val="0"/>
              <c:showSerName val="0"/>
              <c:showPercent val="0"/>
              <c:showBubbleSize val="0"/>
            </c:dLbl>
            <c:dLbl>
              <c:idx val="2"/>
              <c:spPr/>
              <c:txPr>
                <a:bodyPr/>
                <a:lstStyle/>
                <a:p>
                  <a:pPr>
                    <a:defRPr sz="2000" b="1">
                      <a:solidFill>
                        <a:srgbClr val="FFFFFF"/>
                      </a:solidFill>
                    </a:defRPr>
                  </a:pPr>
                  <a:endParaRPr lang="en-US"/>
                </a:p>
              </c:txPr>
              <c:showLegendKey val="0"/>
              <c:showVal val="1"/>
              <c:showCatName val="0"/>
              <c:showSerName val="0"/>
              <c:showPercent val="0"/>
              <c:showBubbleSize val="0"/>
            </c:dLbl>
            <c:dLbl>
              <c:idx val="3"/>
              <c:spPr/>
              <c:txPr>
                <a:bodyPr/>
                <a:lstStyle/>
                <a:p>
                  <a:pPr>
                    <a:defRPr sz="2000" b="1">
                      <a:solidFill>
                        <a:srgbClr val="FFFFFF"/>
                      </a:solidFill>
                    </a:defRPr>
                  </a:pPr>
                  <a:endParaRPr lang="en-US"/>
                </a:p>
              </c:txPr>
              <c:showLegendKey val="0"/>
              <c:showVal val="1"/>
              <c:showCatName val="0"/>
              <c:showSerName val="0"/>
              <c:showPercent val="0"/>
              <c:showBubbleSize val="0"/>
            </c:dLbl>
            <c:dLbl>
              <c:idx val="4"/>
              <c:spPr/>
              <c:txPr>
                <a:bodyPr/>
                <a:lstStyle/>
                <a:p>
                  <a:pPr>
                    <a:defRPr sz="2000" b="1">
                      <a:solidFill>
                        <a:srgbClr val="FFFFFF"/>
                      </a:solidFill>
                    </a:defRPr>
                  </a:pPr>
                  <a:endParaRPr lang="en-US"/>
                </a:p>
              </c:txPr>
              <c:showLegendKey val="0"/>
              <c:showVal val="1"/>
              <c:showCatName val="0"/>
              <c:showSerName val="0"/>
              <c:showPercent val="0"/>
              <c:showBubbleSize val="0"/>
            </c:dLbl>
            <c:spPr>
              <a:noFill/>
              <a:ln>
                <a:noFill/>
              </a:ln>
              <a:effectLst/>
            </c:spPr>
            <c:txPr>
              <a:bodyPr/>
              <a:lstStyle/>
              <a:p>
                <a:pPr>
                  <a:defRPr sz="1600" b="1">
                    <a:solidFill>
                      <a:srgbClr val="FFFFF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Exam 1</c:v>
                </c:pt>
                <c:pt idx="1">
                  <c:v>Exam 2</c:v>
                </c:pt>
                <c:pt idx="2">
                  <c:v>Exam 3</c:v>
                </c:pt>
                <c:pt idx="3">
                  <c:v>Exam 4</c:v>
                </c:pt>
                <c:pt idx="4">
                  <c:v>Exam 5 </c:v>
                </c:pt>
              </c:strCache>
            </c:strRef>
          </c:cat>
          <c:val>
            <c:numRef>
              <c:f>Sheet1!$B$2:$B$6</c:f>
              <c:numCache>
                <c:formatCode>0%</c:formatCode>
                <c:ptCount val="5"/>
                <c:pt idx="0">
                  <c:v>0.1481427103215387</c:v>
                </c:pt>
                <c:pt idx="1">
                  <c:v>0.20478901540522437</c:v>
                </c:pt>
                <c:pt idx="2">
                  <c:v>0.24721984602224123</c:v>
                </c:pt>
                <c:pt idx="3">
                  <c:v>0.27117741076185403</c:v>
                </c:pt>
                <c:pt idx="4">
                  <c:v>0.3721325403568394</c:v>
                </c:pt>
              </c:numCache>
            </c:numRef>
          </c:val>
          <c:extLst>
            <c:ext xmlns:c14="http://schemas.microsoft.com/office/drawing/2007/8/2/chart" uri="{6F2FDCE9-48DA-4B69-8628-5D25D57E5C99}">
              <c14:invertSolidFillFmt>
                <c14:spPr xmlns:c14="http://schemas.microsoft.com/office/drawing/2007/8/2/chart">
                  <a:solidFill>
                    <a:srgbClr val="FFFFFF"/>
                  </a:solidFill>
                  <a:ln>
                    <a:noFill/>
                  </a:ln>
                  <a:effectLst/>
                </c14:spPr>
              </c14:invertSolidFillFmt>
            </c:ext>
          </c:extLst>
        </c:ser>
        <c:dLbls>
          <c:showLegendKey val="0"/>
          <c:showVal val="1"/>
          <c:showCatName val="0"/>
          <c:showSerName val="0"/>
          <c:showPercent val="0"/>
          <c:showBubbleSize val="0"/>
        </c:dLbls>
        <c:gapWidth val="75"/>
        <c:axId val="190579840"/>
        <c:axId val="190581376"/>
      </c:barChart>
      <c:catAx>
        <c:axId val="190579840"/>
        <c:scaling>
          <c:orientation val="minMax"/>
        </c:scaling>
        <c:delete val="0"/>
        <c:axPos val="b"/>
        <c:numFmt formatCode="General" sourceLinked="1"/>
        <c:majorTickMark val="none"/>
        <c:minorTickMark val="none"/>
        <c:tickLblPos val="nextTo"/>
        <c:spPr>
          <a:noFill/>
          <a:ln w="9519"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rgbClr val="FFFFFF"/>
                </a:solidFill>
                <a:latin typeface="+mn-lt"/>
                <a:ea typeface="+mn-ea"/>
                <a:cs typeface="+mn-cs"/>
              </a:defRPr>
            </a:pPr>
            <a:endParaRPr lang="en-US"/>
          </a:p>
        </c:txPr>
        <c:crossAx val="190581376"/>
        <c:crosses val="autoZero"/>
        <c:auto val="1"/>
        <c:lblAlgn val="ctr"/>
        <c:lblOffset val="100"/>
        <c:noMultiLvlLbl val="1"/>
      </c:catAx>
      <c:valAx>
        <c:axId val="190581376"/>
        <c:scaling>
          <c:orientation val="minMax"/>
          <c:max val="1"/>
        </c:scaling>
        <c:delete val="0"/>
        <c:axPos val="l"/>
        <c:numFmt formatCode="0%" sourceLinked="1"/>
        <c:majorTickMark val="none"/>
        <c:minorTickMark val="none"/>
        <c:tickLblPos val="nextTo"/>
        <c:spPr>
          <a:noFill/>
          <a:ln>
            <a:solidFill>
              <a:srgbClr val="FFFFFF"/>
            </a:solidFill>
          </a:ln>
          <a:effectLst/>
        </c:spPr>
        <c:txPr>
          <a:bodyPr rot="-60000000" spcFirstLastPara="1" vertOverflow="ellipsis" vert="horz" wrap="square" anchor="ctr" anchorCtr="1"/>
          <a:lstStyle/>
          <a:p>
            <a:pPr>
              <a:defRPr sz="1196" b="1" i="0" u="none" strike="noStrike" kern="1200" baseline="0">
                <a:solidFill>
                  <a:srgbClr val="FFFFFF"/>
                </a:solidFill>
                <a:latin typeface="+mn-lt"/>
                <a:ea typeface="+mn-ea"/>
                <a:cs typeface="+mn-cs"/>
              </a:defRPr>
            </a:pPr>
            <a:endParaRPr lang="en-US"/>
          </a:p>
        </c:txPr>
        <c:crossAx val="190579840"/>
        <c:crosses val="autoZero"/>
        <c:crossBetween val="between"/>
      </c:valAx>
      <c:spPr>
        <a:noFill/>
        <a:ln w="25383">
          <a:noFill/>
        </a:ln>
      </c:spPr>
    </c:plotArea>
    <c:plotVisOnly val="1"/>
    <c:dispBlanksAs val="gap"/>
    <c:showDLblsOverMax val="1"/>
  </c:chart>
  <c:spPr>
    <a:noFill/>
    <a:ln>
      <a:noFill/>
    </a:ln>
    <a:effectLst/>
  </c:spPr>
  <c:txPr>
    <a:bodyPr/>
    <a:lstStyle/>
    <a:p>
      <a:pPr>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0.17117</cdr:x>
      <cdr:y>0.48152</cdr:y>
    </cdr:from>
    <cdr:to>
      <cdr:x>0.32432</cdr:x>
      <cdr:y>0.62903</cdr:y>
    </cdr:to>
    <cdr:sp macro="" textlink="">
      <cdr:nvSpPr>
        <cdr:cNvPr id="3" name="Right Bracket 2"/>
        <cdr:cNvSpPr/>
      </cdr:nvSpPr>
      <cdr:spPr bwMode="auto">
        <a:xfrm xmlns:a="http://schemas.openxmlformats.org/drawingml/2006/main" rot="16200000">
          <a:off x="1747041" y="1975641"/>
          <a:ext cx="696907" cy="1295410"/>
        </a:xfrm>
        <a:prstGeom xmlns:a="http://schemas.openxmlformats.org/drawingml/2006/main" prst="rightBracket">
          <a:avLst/>
        </a:prstGeom>
        <a:noFill xmlns:a="http://schemas.openxmlformats.org/drawingml/2006/main"/>
        <a:ln xmlns:a="http://schemas.openxmlformats.org/drawingml/2006/main" w="25400" cap="flat" cmpd="sng" algn="ctr">
          <a:solidFill>
            <a:srgbClr val="FFFFFF"/>
          </a:solidFill>
          <a:prstDash val="solid"/>
          <a:round/>
          <a:headEnd type="none" w="med" len="med"/>
          <a:tailEnd type="none" w="med" len="med"/>
        </a:ln>
        <a:effectLst xmlns:a="http://schemas.openxmlformats.org/drawingml/2006/main"/>
      </cdr:spPr>
      <cdr:txBody>
        <a:bodyPr xmlns:a="http://schemas.openxmlformats.org/drawingml/2006/main" rot="-5400000" vertOverflow="clip" vert="eaVert"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0.36937</cdr:x>
      <cdr:y>0.40323</cdr:y>
    </cdr:from>
    <cdr:to>
      <cdr:x>0.51351</cdr:x>
      <cdr:y>0.58065</cdr:y>
    </cdr:to>
    <cdr:sp macro="" textlink="">
      <cdr:nvSpPr>
        <cdr:cNvPr id="4" name="Right Bracket 3"/>
        <cdr:cNvSpPr/>
      </cdr:nvSpPr>
      <cdr:spPr bwMode="auto">
        <a:xfrm xmlns:a="http://schemas.openxmlformats.org/drawingml/2006/main" rot="16200000">
          <a:off x="3314681" y="1714519"/>
          <a:ext cx="838203" cy="1219165"/>
        </a:xfrm>
        <a:prstGeom xmlns:a="http://schemas.openxmlformats.org/drawingml/2006/main" prst="rightBracket">
          <a:avLst/>
        </a:prstGeom>
        <a:noFill xmlns:a="http://schemas.openxmlformats.org/drawingml/2006/main"/>
        <a:ln xmlns:a="http://schemas.openxmlformats.org/drawingml/2006/main" w="25400" cap="flat" cmpd="sng" algn="ctr">
          <a:solidFill>
            <a:srgbClr val="FFFFFF"/>
          </a:solidFill>
          <a:prstDash val="solid"/>
          <a:round/>
          <a:headEnd type="none" w="med" len="med"/>
          <a:tailEnd type="none" w="med" len="med"/>
        </a:ln>
        <a:effectLst xmlns:a="http://schemas.openxmlformats.org/drawingml/2006/main"/>
      </cdr:spPr>
      <cdr:txBody>
        <a:bodyPr xmlns:a="http://schemas.openxmlformats.org/drawingml/2006/main" rot="-5400000" vert="eaVert"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0.55405</cdr:x>
      <cdr:y>0.35484</cdr:y>
    </cdr:from>
    <cdr:to>
      <cdr:x>0.6982</cdr:x>
      <cdr:y>0.53226</cdr:y>
    </cdr:to>
    <cdr:sp macro="" textlink="">
      <cdr:nvSpPr>
        <cdr:cNvPr id="5" name="Right Bracket 4"/>
        <cdr:cNvSpPr/>
      </cdr:nvSpPr>
      <cdr:spPr bwMode="auto">
        <a:xfrm xmlns:a="http://schemas.openxmlformats.org/drawingml/2006/main" rot="16200000">
          <a:off x="4876800" y="1485900"/>
          <a:ext cx="838200" cy="1219200"/>
        </a:xfrm>
        <a:prstGeom xmlns:a="http://schemas.openxmlformats.org/drawingml/2006/main" prst="rightBracket">
          <a:avLst/>
        </a:prstGeom>
        <a:noFill xmlns:a="http://schemas.openxmlformats.org/drawingml/2006/main"/>
        <a:ln xmlns:a="http://schemas.openxmlformats.org/drawingml/2006/main" w="25400" cap="flat" cmpd="sng" algn="ctr">
          <a:solidFill>
            <a:srgbClr val="FFFFFF"/>
          </a:solidFill>
          <a:prstDash val="solid"/>
          <a:round/>
          <a:headEnd type="none" w="med" len="med"/>
          <a:tailEnd type="none" w="med" len="med"/>
        </a:ln>
        <a:effectLst xmlns:a="http://schemas.openxmlformats.org/drawingml/2006/main"/>
      </cdr:spPr>
      <cdr:txBody>
        <a:bodyPr xmlns:a="http://schemas.openxmlformats.org/drawingml/2006/main" rot="-5400000" vert="eaVert"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solidFill>
              <a:srgbClr val="FFFFFF"/>
            </a:solidFill>
          </a:endParaRPr>
        </a:p>
      </cdr:txBody>
    </cdr:sp>
  </cdr:relSizeAnchor>
  <cdr:relSizeAnchor xmlns:cdr="http://schemas.openxmlformats.org/drawingml/2006/chartDrawing">
    <cdr:from>
      <cdr:x>0.73874</cdr:x>
      <cdr:y>0.32011</cdr:y>
    </cdr:from>
    <cdr:to>
      <cdr:x>0.88288</cdr:x>
      <cdr:y>0.49753</cdr:y>
    </cdr:to>
    <cdr:sp macro="" textlink="">
      <cdr:nvSpPr>
        <cdr:cNvPr id="6" name="Right Bracket 5"/>
        <cdr:cNvSpPr/>
      </cdr:nvSpPr>
      <cdr:spPr bwMode="auto">
        <a:xfrm xmlns:a="http://schemas.openxmlformats.org/drawingml/2006/main" rot="16200000">
          <a:off x="6438900" y="1321832"/>
          <a:ext cx="838200" cy="1219200"/>
        </a:xfrm>
        <a:prstGeom xmlns:a="http://schemas.openxmlformats.org/drawingml/2006/main" prst="rightBracket">
          <a:avLst/>
        </a:prstGeom>
        <a:noFill xmlns:a="http://schemas.openxmlformats.org/drawingml/2006/main"/>
        <a:ln xmlns:a="http://schemas.openxmlformats.org/drawingml/2006/main" w="25400" cap="flat" cmpd="sng" algn="ctr">
          <a:solidFill>
            <a:srgbClr val="FFFFFF"/>
          </a:solidFill>
          <a:prstDash val="solid"/>
          <a:round/>
          <a:headEnd type="none" w="med" len="med"/>
          <a:tailEnd type="none" w="med" len="med"/>
        </a:ln>
        <a:effectLst xmlns:a="http://schemas.openxmlformats.org/drawingml/2006/main"/>
      </cdr:spPr>
      <cdr:txBody>
        <a:bodyPr xmlns:a="http://schemas.openxmlformats.org/drawingml/2006/main" rot="-5400000" vert="eaVert"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solidFill>
              <a:srgbClr val="FFFFFF"/>
            </a:solidFill>
          </a:endParaRPr>
        </a:p>
      </cdr:txBody>
    </cdr:sp>
  </cdr:relSizeAnchor>
  <cdr:relSizeAnchor xmlns:cdr="http://schemas.openxmlformats.org/drawingml/2006/chartDrawing">
    <cdr:from>
      <cdr:x>0.36937</cdr:x>
      <cdr:y>0.32689</cdr:y>
    </cdr:from>
    <cdr:to>
      <cdr:x>0.52252</cdr:x>
      <cdr:y>0.40507</cdr:y>
    </cdr:to>
    <cdr:sp macro="" textlink="">
      <cdr:nvSpPr>
        <cdr:cNvPr id="7" name="TextBox 6"/>
        <cdr:cNvSpPr txBox="1"/>
      </cdr:nvSpPr>
      <cdr:spPr>
        <a:xfrm xmlns:a="http://schemas.openxmlformats.org/drawingml/2006/main">
          <a:off x="3124227" y="1544359"/>
          <a:ext cx="1295373" cy="3693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xmlns:a="http://schemas.openxmlformats.org/drawingml/2006/main">
          <a:pPr algn="ctr"/>
          <a:r>
            <a:rPr lang="en-US" sz="1800" b="1" dirty="0" smtClean="0">
              <a:solidFill>
                <a:srgbClr val="FFFFFF"/>
              </a:solidFill>
              <a:effectLst>
                <a:outerShdw blurRad="38100" dist="38100" dir="2700000" algn="tl">
                  <a:srgbClr val="000000">
                    <a:alpha val="43137"/>
                  </a:srgbClr>
                </a:outerShdw>
              </a:effectLst>
            </a:rPr>
            <a:t>P&lt;0.0001</a:t>
          </a:r>
          <a:endParaRPr lang="en-US" sz="1800" b="1" dirty="0">
            <a:solidFill>
              <a:srgbClr val="FFFFFF"/>
            </a:solidFill>
            <a:effectLst>
              <a:outerShdw blurRad="38100" dist="38100" dir="2700000" algn="tl">
                <a:srgbClr val="000000">
                  <a:alpha val="43137"/>
                </a:srgbClr>
              </a:outerShdw>
            </a:effectLs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440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7E9E3B5F-EFA0-4CB8-8BD5-9C8468750730}" type="datetimeFigureOut">
              <a:rPr lang="en-US"/>
              <a:pPr>
                <a:defRPr/>
              </a:pPr>
              <a:t>10/1/2013</a:t>
            </a:fld>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40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440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C082789-A387-448E-8958-A4EAE58FC286}" type="slidenum">
              <a:rPr lang="en-US"/>
              <a:pPr>
                <a:defRPr/>
              </a:pPr>
              <a:t>‹#›</a:t>
            </a:fld>
            <a:endParaRPr lang="en-US"/>
          </a:p>
        </p:txBody>
      </p:sp>
    </p:spTree>
    <p:extLst>
      <p:ext uri="{BB962C8B-B14F-4D97-AF65-F5344CB8AC3E}">
        <p14:creationId xmlns:p14="http://schemas.microsoft.com/office/powerpoint/2010/main" val="2190335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shows a subset of large observational studies demonstrating that increased common carotid artery IMT – in the highest </a:t>
            </a:r>
            <a:r>
              <a:rPr lang="en-US" baseline="0" dirty="0" err="1" smtClean="0"/>
              <a:t>teritle</a:t>
            </a:r>
            <a:r>
              <a:rPr lang="en-US" baseline="0" dirty="0" smtClean="0"/>
              <a:t> or quartile – is </a:t>
            </a:r>
            <a:r>
              <a:rPr lang="en-US" baseline="0" dirty="0" err="1" smtClean="0"/>
              <a:t>indep</a:t>
            </a:r>
            <a:r>
              <a:rPr lang="en-US" baseline="0" dirty="0" smtClean="0"/>
              <a:t>. </a:t>
            </a:r>
            <a:r>
              <a:rPr lang="en-US" baseline="0" dirty="0" err="1" smtClean="0"/>
              <a:t>assocaited</a:t>
            </a:r>
            <a:r>
              <a:rPr lang="en-US" baseline="0" dirty="0" smtClean="0"/>
              <a:t> with increased risk of future MI, coronary death, and death</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3</a:t>
            </a:fld>
            <a:endParaRPr lang="en-US"/>
          </a:p>
        </p:txBody>
      </p:sp>
    </p:spTree>
    <p:extLst>
      <p:ext uri="{BB962C8B-B14F-4D97-AF65-F5344CB8AC3E}">
        <p14:creationId xmlns:p14="http://schemas.microsoft.com/office/powerpoint/2010/main" val="773750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Fast normal BP, Lipids, and glucose</a:t>
            </a:r>
            <a:r>
              <a:rPr lang="en-US" i="1" baseline="0" dirty="0" smtClean="0"/>
              <a:t> – stayed pretty stable over 10 years</a:t>
            </a:r>
          </a:p>
          <a:p>
            <a:r>
              <a:rPr lang="en-US" baseline="0" dirty="0" smtClean="0"/>
              <a:t>Number of current smokers decreased</a:t>
            </a:r>
          </a:p>
          <a:p>
            <a:r>
              <a:rPr lang="en-US" baseline="0" dirty="0" smtClean="0"/>
              <a:t>Marked increase in # on </a:t>
            </a:r>
            <a:r>
              <a:rPr lang="en-US" baseline="0" dirty="0" err="1" smtClean="0"/>
              <a:t>antiHTn</a:t>
            </a:r>
            <a:r>
              <a:rPr lang="en-US" baseline="0" dirty="0" smtClean="0"/>
              <a:t> and statin meds</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17</a:t>
            </a:fld>
            <a:endParaRPr lang="en-US"/>
          </a:p>
        </p:txBody>
      </p:sp>
    </p:spTree>
    <p:extLst>
      <p:ext uri="{BB962C8B-B14F-4D97-AF65-F5344CB8AC3E}">
        <p14:creationId xmlns:p14="http://schemas.microsoft.com/office/powerpoint/2010/main" val="3896084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Fast -</a:t>
            </a:r>
            <a:endParaRPr lang="en-US" i="1"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20</a:t>
            </a:fld>
            <a:endParaRPr lang="en-US"/>
          </a:p>
        </p:txBody>
      </p:sp>
    </p:spTree>
    <p:extLst>
      <p:ext uri="{BB962C8B-B14F-4D97-AF65-F5344CB8AC3E}">
        <p14:creationId xmlns:p14="http://schemas.microsoft.com/office/powerpoint/2010/main" val="4118833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know, MESA had two carotid</a:t>
            </a:r>
            <a:r>
              <a:rPr lang="en-US" baseline="0" dirty="0" smtClean="0"/>
              <a:t> IMT reading centers. We put these risk factor correlations with mean CCA IMT up for your reference.  The Tufts center read over 6500 studies.  University of Wisconsin - UW -  re-read about 45% of them and found similar and for some variables, stronger correlations, for example with age, systolic BP, and glucose. </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21</a:t>
            </a:fld>
            <a:endParaRPr lang="en-US"/>
          </a:p>
        </p:txBody>
      </p:sp>
    </p:spTree>
    <p:extLst>
      <p:ext uri="{BB962C8B-B14F-4D97-AF65-F5344CB8AC3E}">
        <p14:creationId xmlns:p14="http://schemas.microsoft.com/office/powerpoint/2010/main" val="2663827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multivariate model for exam 1 CCA IMT was somewhat stronger of UW re-reads, despite having less than half the number of scans, and was as higher than almost every study in the literature and the same as Framingham. </a:t>
            </a:r>
            <a:r>
              <a:rPr lang="en-US" i="1" baseline="0" dirty="0" smtClean="0">
                <a:solidFill>
                  <a:srgbClr val="FF0000"/>
                </a:solidFill>
              </a:rPr>
              <a:t> Click </a:t>
            </a:r>
            <a:r>
              <a:rPr lang="en-US" baseline="0" dirty="0" smtClean="0"/>
              <a:t>– the R2 for Exam 5 was a little lower, as expected, possibly due to a survivor bias.</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25</a:t>
            </a:fld>
            <a:endParaRPr lang="en-US"/>
          </a:p>
        </p:txBody>
      </p:sp>
    </p:spTree>
    <p:extLst>
      <p:ext uri="{BB962C8B-B14F-4D97-AF65-F5344CB8AC3E}">
        <p14:creationId xmlns:p14="http://schemas.microsoft.com/office/powerpoint/2010/main" val="1895933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26</a:t>
            </a:fld>
            <a:endParaRPr lang="en-US"/>
          </a:p>
        </p:txBody>
      </p:sp>
    </p:spTree>
    <p:extLst>
      <p:ext uri="{BB962C8B-B14F-4D97-AF65-F5344CB8AC3E}">
        <p14:creationId xmlns:p14="http://schemas.microsoft.com/office/powerpoint/2010/main" val="26079763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Emphasize very similar results</a:t>
            </a:r>
            <a:endParaRPr lang="en-US" i="1"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27</a:t>
            </a:fld>
            <a:endParaRPr lang="en-US"/>
          </a:p>
        </p:txBody>
      </p:sp>
    </p:spTree>
    <p:extLst>
      <p:ext uri="{BB962C8B-B14F-4D97-AF65-F5344CB8AC3E}">
        <p14:creationId xmlns:p14="http://schemas.microsoft.com/office/powerpoint/2010/main" val="117017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i="1" dirty="0" smtClean="0"/>
              <a:t>Note – very similar results when modeled</a:t>
            </a:r>
            <a:r>
              <a:rPr lang="en-US" i="1" baseline="0" dirty="0" smtClean="0"/>
              <a:t> for “ever on” statins and antihypertensive medications</a:t>
            </a:r>
            <a:endParaRPr lang="en-US" i="1" dirty="0" smtClean="0"/>
          </a:p>
          <a:p>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29</a:t>
            </a:fld>
            <a:endParaRPr lang="en-US"/>
          </a:p>
        </p:txBody>
      </p:sp>
    </p:spTree>
    <p:extLst>
      <p:ext uri="{BB962C8B-B14F-4D97-AF65-F5344CB8AC3E}">
        <p14:creationId xmlns:p14="http://schemas.microsoft.com/office/powerpoint/2010/main" val="3993649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as</a:t>
            </a:r>
            <a:r>
              <a:rPr lang="en-US" baseline="0" dirty="0" smtClean="0"/>
              <a:t> a </a:t>
            </a:r>
            <a:r>
              <a:rPr lang="en-US" dirty="0" smtClean="0"/>
              <a:t>continuous variable, higher </a:t>
            </a:r>
            <a:r>
              <a:rPr lang="en-US" dirty="0" err="1" smtClean="0"/>
              <a:t>IMTpredicts</a:t>
            </a:r>
            <a:r>
              <a:rPr lang="en-US" dirty="0" smtClean="0"/>
              <a:t> future</a:t>
            </a:r>
            <a:r>
              <a:rPr lang="en-US" baseline="0" dirty="0" smtClean="0"/>
              <a:t> CVD events. In the USE-IMT ,eta-analysis of …</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4</a:t>
            </a:fld>
            <a:endParaRPr lang="en-US"/>
          </a:p>
        </p:txBody>
      </p:sp>
    </p:spTree>
    <p:extLst>
      <p:ext uri="{BB962C8B-B14F-4D97-AF65-F5344CB8AC3E}">
        <p14:creationId xmlns:p14="http://schemas.microsoft.com/office/powerpoint/2010/main" val="2930714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about progression of IMT?  It was first used in clinical trials – primarily of lipid-lowering</a:t>
            </a:r>
            <a:r>
              <a:rPr lang="en-US" baseline="0" dirty="0" smtClean="0"/>
              <a:t> and antihypertensive therapy – as a surrogate endpoint of CVD risk, and indeed, in this met-</a:t>
            </a:r>
            <a:r>
              <a:rPr lang="en-US" baseline="0" dirty="0" err="1" smtClean="0"/>
              <a:t>anaysis</a:t>
            </a:r>
            <a:r>
              <a:rPr lang="en-US" baseline="0" dirty="0" smtClean="0"/>
              <a:t> from Goldberg the OR for MI was significantly decreased for each 0.01 mm/year of slowed progression – though the limits of meta-regression are well known, and this relationship was not seen in some </a:t>
            </a:r>
            <a:r>
              <a:rPr lang="en-US" baseline="0" dirty="0" err="1" smtClean="0"/>
              <a:t>importna</a:t>
            </a:r>
            <a:r>
              <a:rPr lang="en-US" baseline="0" dirty="0" smtClean="0"/>
              <a:t> subgroups</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5</a:t>
            </a:fld>
            <a:endParaRPr lang="en-US"/>
          </a:p>
        </p:txBody>
      </p:sp>
    </p:spTree>
    <p:extLst>
      <p:ext uri="{BB962C8B-B14F-4D97-AF65-F5344CB8AC3E}">
        <p14:creationId xmlns:p14="http://schemas.microsoft.com/office/powerpoint/2010/main" val="403654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a:t>
            </a:r>
            <a:r>
              <a:rPr lang="en-US" baseline="0" dirty="0" smtClean="0"/>
              <a:t> recently, IMT progression has been investigated epidemiological studies, though with less success.  In PROG-IMT, progression of CCA IMT was not associated with risk </a:t>
            </a:r>
            <a:r>
              <a:rPr lang="en-US" baseline="0" dirty="0" err="1" smtClean="0"/>
              <a:t>fo</a:t>
            </a:r>
            <a:r>
              <a:rPr lang="en-US" baseline="0" dirty="0" smtClean="0"/>
              <a:t> MI or stroke. Indeed, none of the studies in the meta-analysis showed a strong, significant association between IMT progression and CVD risk. However a report from MESA in 2011, showed that change in CCSA predicted stroke risk, though in a small # of participants which when in include din PROG-IMT did not affect its results.</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6</a:t>
            </a:fld>
            <a:endParaRPr lang="en-US"/>
          </a:p>
        </p:txBody>
      </p:sp>
    </p:spTree>
    <p:extLst>
      <p:ext uri="{BB962C8B-B14F-4D97-AF65-F5344CB8AC3E}">
        <p14:creationId xmlns:p14="http://schemas.microsoft.com/office/powerpoint/2010/main" val="3194654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Indeed, in large, heterogeneous populations, traditional risk factors do</a:t>
            </a:r>
            <a:r>
              <a:rPr lang="en-US" baseline="0" dirty="0" smtClean="0"/>
              <a:t> not explain much of the variability in carotid IMT.  In a clinical trial of more homogenous patients with high BP or high cholesterol, looking at the effect of a powerful intervention like an ACE-I or a statin, carotid IMT change may be a good surrogate. But given the variability of IMT measures and the weak associations between risk factors and IMT, detecting effects of changes in risk factors on changes in IMT may be difficult.  </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7</a:t>
            </a:fld>
            <a:endParaRPr lang="en-US"/>
          </a:p>
        </p:txBody>
      </p:sp>
    </p:spTree>
    <p:extLst>
      <p:ext uri="{BB962C8B-B14F-4D97-AF65-F5344CB8AC3E}">
        <p14:creationId xmlns:p14="http://schemas.microsoft.com/office/powerpoint/2010/main" val="1260124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 in the</a:t>
            </a:r>
            <a:r>
              <a:rPr lang="en-US" baseline="0" dirty="0" smtClean="0"/>
              <a:t> </a:t>
            </a:r>
            <a:r>
              <a:rPr lang="en-US" baseline="0" dirty="0" err="1" smtClean="0"/>
              <a:t>Tromso</a:t>
            </a:r>
            <a:r>
              <a:rPr lang="en-US" baseline="0" dirty="0" smtClean="0"/>
              <a:t> study of  … for mean right CCA IMT progression the R=squared is very low and associations even with well established RFs are weak, though statistically significant.</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8</a:t>
            </a:fld>
            <a:endParaRPr lang="en-US"/>
          </a:p>
        </p:txBody>
      </p:sp>
    </p:spTree>
    <p:extLst>
      <p:ext uri="{BB962C8B-B14F-4D97-AF65-F5344CB8AC3E}">
        <p14:creationId xmlns:p14="http://schemas.microsoft.com/office/powerpoint/2010/main" val="2700856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recently, attention has focused on carotid plaque as a more powerful predictor of CVD events than high IMT</a:t>
            </a:r>
            <a:r>
              <a:rPr lang="en-US" baseline="0" dirty="0" smtClean="0"/>
              <a:t> – as shown on this slide, where several large studies show a HR of 2-3 for plaque presence and predicting MI, coronary death, and stroke. Less is known about progression of carotid plaque, which we’ll revisit later.</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9</a:t>
            </a:fld>
            <a:endParaRPr lang="en-US"/>
          </a:p>
        </p:txBody>
      </p:sp>
    </p:spTree>
    <p:extLst>
      <p:ext uri="{BB962C8B-B14F-4D97-AF65-F5344CB8AC3E}">
        <p14:creationId xmlns:p14="http://schemas.microsoft.com/office/powerpoint/2010/main" val="2308439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analyses used two models …</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13</a:t>
            </a:fld>
            <a:endParaRPr lang="en-US"/>
          </a:p>
        </p:txBody>
      </p:sp>
    </p:spTree>
    <p:extLst>
      <p:ext uri="{BB962C8B-B14F-4D97-AF65-F5344CB8AC3E}">
        <p14:creationId xmlns:p14="http://schemas.microsoft.com/office/powerpoint/2010/main" val="3806188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Fast – state N, mean age, %</a:t>
            </a:r>
            <a:r>
              <a:rPr lang="en-US" baseline="0" dirty="0" smtClean="0"/>
              <a:t> male, % white</a:t>
            </a:r>
            <a:endParaRPr lang="en-US" dirty="0"/>
          </a:p>
        </p:txBody>
      </p:sp>
      <p:sp>
        <p:nvSpPr>
          <p:cNvPr id="4" name="Slide Number Placeholder 3"/>
          <p:cNvSpPr>
            <a:spLocks noGrp="1"/>
          </p:cNvSpPr>
          <p:nvPr>
            <p:ph type="sldNum" sz="quarter" idx="10"/>
          </p:nvPr>
        </p:nvSpPr>
        <p:spPr/>
        <p:txBody>
          <a:bodyPr/>
          <a:lstStyle/>
          <a:p>
            <a:pPr>
              <a:defRPr/>
            </a:pPr>
            <a:fld id="{4C082789-A387-448E-8958-A4EAE58FC286}" type="slidenum">
              <a:rPr lang="en-US" smtClean="0"/>
              <a:pPr>
                <a:defRPr/>
              </a:pPr>
              <a:t>16</a:t>
            </a:fld>
            <a:endParaRPr lang="en-US"/>
          </a:p>
        </p:txBody>
      </p:sp>
    </p:spTree>
    <p:extLst>
      <p:ext uri="{BB962C8B-B14F-4D97-AF65-F5344CB8AC3E}">
        <p14:creationId xmlns:p14="http://schemas.microsoft.com/office/powerpoint/2010/main" val="2387790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E5953BA-370B-4257-AA25-5E26DAC4FA72}" type="datetimeFigureOut">
              <a:rPr lang="en-US"/>
              <a:pPr>
                <a:defRPr/>
              </a:pPr>
              <a:t>10/1/2013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F16544-4297-46E1-91F8-6D4F5381532D}" type="slidenum">
              <a:rPr lang="en-US"/>
              <a:pPr>
                <a:defRPr/>
              </a:pPr>
              <a:t>‹#›</a:t>
            </a:fld>
            <a:endParaRPr lang="en-US"/>
          </a:p>
        </p:txBody>
      </p:sp>
    </p:spTree>
    <p:extLst>
      <p:ext uri="{BB962C8B-B14F-4D97-AF65-F5344CB8AC3E}">
        <p14:creationId xmlns:p14="http://schemas.microsoft.com/office/powerpoint/2010/main" val="2560907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54453EB-0CAB-4770-8810-181F80B2AA44}" type="datetimeFigureOut">
              <a:rPr lang="en-US"/>
              <a:pPr>
                <a:defRPr/>
              </a:pPr>
              <a:t>10/1/2013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1F9906-04B1-41F8-9643-9452F4A6A3B9}" type="slidenum">
              <a:rPr lang="en-US"/>
              <a:pPr>
                <a:defRPr/>
              </a:pPr>
              <a:t>‹#›</a:t>
            </a:fld>
            <a:endParaRPr lang="en-US"/>
          </a:p>
        </p:txBody>
      </p:sp>
    </p:spTree>
    <p:extLst>
      <p:ext uri="{BB962C8B-B14F-4D97-AF65-F5344CB8AC3E}">
        <p14:creationId xmlns:p14="http://schemas.microsoft.com/office/powerpoint/2010/main" val="1454541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B2AC4C6-7825-46D1-83C6-EAB9959BE054}" type="datetimeFigureOut">
              <a:rPr lang="en-US"/>
              <a:pPr>
                <a:defRPr/>
              </a:pPr>
              <a:t>10/1/2013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F5F196-45B5-49BC-A87C-9F79290844BA}" type="slidenum">
              <a:rPr lang="en-US"/>
              <a:pPr>
                <a:defRPr/>
              </a:pPr>
              <a:t>‹#›</a:t>
            </a:fld>
            <a:endParaRPr lang="en-US"/>
          </a:p>
        </p:txBody>
      </p:sp>
    </p:spTree>
    <p:extLst>
      <p:ext uri="{BB962C8B-B14F-4D97-AF65-F5344CB8AC3E}">
        <p14:creationId xmlns:p14="http://schemas.microsoft.com/office/powerpoint/2010/main" val="2529114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E4CB71A-D327-48D4-A842-57CDE32724A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65042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FC2D291-0101-4EB0-8446-968069E9186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395488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662E191-6BC1-4137-9783-F82DD0DBCD9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597054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0A3F6BC-B87B-48D7-9732-C960783F1BF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0323083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BA1923DB-96D5-4954-AAE7-24B069D35CC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61940872"/>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DC0A375F-C5DA-4A68-993D-543E5AB79B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19419730"/>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8BF78972-9D25-4376-A6AF-22FE34B3DF9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751524842"/>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DF01965-E2F6-426A-B4C1-D63235D484A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45492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30B7CBA-7EAB-4EB3-BC58-C9818873D09A}" type="datetimeFigureOut">
              <a:rPr lang="en-US"/>
              <a:pPr>
                <a:defRPr/>
              </a:pPr>
              <a:t>10/1/2013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6B8D90-4065-4989-AAD9-DFD5B7E822F3}" type="slidenum">
              <a:rPr lang="en-US"/>
              <a:pPr>
                <a:defRPr/>
              </a:pPr>
              <a:t>‹#›</a:t>
            </a:fld>
            <a:endParaRPr lang="en-US"/>
          </a:p>
        </p:txBody>
      </p:sp>
    </p:spTree>
    <p:extLst>
      <p:ext uri="{BB962C8B-B14F-4D97-AF65-F5344CB8AC3E}">
        <p14:creationId xmlns:p14="http://schemas.microsoft.com/office/powerpoint/2010/main" val="34123961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EFB345B-EA57-41A1-A4A3-B633A362345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2777242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9323A25-A702-40F8-AD78-3C33183B630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1665651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57200"/>
            <a:ext cx="20955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457200"/>
            <a:ext cx="61341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00959D2-74C9-4AB7-B3FA-0140E57816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2579203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447800"/>
            <a:ext cx="411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48200" y="1447800"/>
            <a:ext cx="4114800" cy="49530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0161DECC-E282-40C7-A7A1-F23A525D58B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27928234"/>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1447800"/>
            <a:ext cx="8382000" cy="49530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384B7B28-B70E-4F35-AD87-CFFF4A740DC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6099981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1447800"/>
            <a:ext cx="8382000" cy="49530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F5D225CB-5209-4F3F-8392-4863EDDA170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11149495"/>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447800"/>
            <a:ext cx="411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CD806CFD-1E17-4908-87E0-1A6E6FCA17F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237323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E4CB71A-D327-48D4-A842-57CDE32724A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4587924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FC2D291-0101-4EB0-8446-968069E9186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99242284"/>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662E191-6BC1-4137-9783-F82DD0DBCD9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7652405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183C901-05C0-4BCE-849A-7CD3B6712D57}" type="datetimeFigureOut">
              <a:rPr lang="en-US"/>
              <a:pPr>
                <a:defRPr/>
              </a:pPr>
              <a:t>10/1/2013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F60F6D-29E0-4C9D-8456-F2F8326EDF98}" type="slidenum">
              <a:rPr lang="en-US"/>
              <a:pPr>
                <a:defRPr/>
              </a:pPr>
              <a:t>‹#›</a:t>
            </a:fld>
            <a:endParaRPr lang="en-US"/>
          </a:p>
        </p:txBody>
      </p:sp>
    </p:spTree>
    <p:extLst>
      <p:ext uri="{BB962C8B-B14F-4D97-AF65-F5344CB8AC3E}">
        <p14:creationId xmlns:p14="http://schemas.microsoft.com/office/powerpoint/2010/main" val="21900215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0A3F6BC-B87B-48D7-9732-C960783F1BF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4755924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BA1923DB-96D5-4954-AAE7-24B069D35CC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85132068"/>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DC0A375F-C5DA-4A68-993D-543E5AB79B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7266819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8BF78972-9D25-4376-A6AF-22FE34B3DF9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21771597"/>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DF01965-E2F6-426A-B4C1-D63235D484A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60777798"/>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EFB345B-EA57-41A1-A4A3-B633A362345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71419714"/>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9323A25-A702-40F8-AD78-3C33183B630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7619210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57200"/>
            <a:ext cx="20955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457200"/>
            <a:ext cx="61341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00959D2-74C9-4AB7-B3FA-0140E57816B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97364518"/>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447800"/>
            <a:ext cx="411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48200" y="1447800"/>
            <a:ext cx="4114800" cy="49530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0161DECC-E282-40C7-A7A1-F23A525D58B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7750010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1447800"/>
            <a:ext cx="8382000" cy="49530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384B7B28-B70E-4F35-AD87-CFFF4A740DC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6704698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0B08134-4AA6-4101-8A73-174DCC46A6E1}" type="datetimeFigureOut">
              <a:rPr lang="en-US"/>
              <a:pPr>
                <a:defRPr/>
              </a:pPr>
              <a:t>10/1/2013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27A566-C44A-4BB9-8B65-27C4E87ECCB1}" type="slidenum">
              <a:rPr lang="en-US"/>
              <a:pPr>
                <a:defRPr/>
              </a:pPr>
              <a:t>‹#›</a:t>
            </a:fld>
            <a:endParaRPr lang="en-US"/>
          </a:p>
        </p:txBody>
      </p:sp>
    </p:spTree>
    <p:extLst>
      <p:ext uri="{BB962C8B-B14F-4D97-AF65-F5344CB8AC3E}">
        <p14:creationId xmlns:p14="http://schemas.microsoft.com/office/powerpoint/2010/main" val="5616801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1447800"/>
            <a:ext cx="8382000" cy="49530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F5D225CB-5209-4F3F-8392-4863EDDA170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12736539"/>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447800"/>
            <a:ext cx="411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CD806CFD-1E17-4908-87E0-1A6E6FCA17F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2065297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AC08A7F8-B1F1-408C-AB4D-50F57A83CDFA}" type="datetimeFigureOut">
              <a:rPr lang="en-US"/>
              <a:pPr>
                <a:defRPr/>
              </a:pPr>
              <a:t>10/1/2013</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AD0239-DD94-495F-85AE-16E01B03E2E3}" type="slidenum">
              <a:rPr lang="en-US"/>
              <a:pPr>
                <a:defRPr/>
              </a:pPr>
              <a:t>‹#›</a:t>
            </a:fld>
            <a:endParaRPr lang="en-US"/>
          </a:p>
        </p:txBody>
      </p:sp>
    </p:spTree>
    <p:extLst>
      <p:ext uri="{BB962C8B-B14F-4D97-AF65-F5344CB8AC3E}">
        <p14:creationId xmlns:p14="http://schemas.microsoft.com/office/powerpoint/2010/main" val="2965831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34B4B67D-A076-4DE5-BAC7-76D06A58B187}" type="datetimeFigureOut">
              <a:rPr lang="en-US"/>
              <a:pPr>
                <a:defRPr/>
              </a:pPr>
              <a:t>10/1/2013</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2E1C40C-ED99-49D9-9B6D-B8D4D993818E}" type="slidenum">
              <a:rPr lang="en-US"/>
              <a:pPr>
                <a:defRPr/>
              </a:pPr>
              <a:t>‹#›</a:t>
            </a:fld>
            <a:endParaRPr lang="en-US"/>
          </a:p>
        </p:txBody>
      </p:sp>
    </p:spTree>
    <p:extLst>
      <p:ext uri="{BB962C8B-B14F-4D97-AF65-F5344CB8AC3E}">
        <p14:creationId xmlns:p14="http://schemas.microsoft.com/office/powerpoint/2010/main" val="571710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F322305-60E5-40E8-81DE-81E6DD71DF9F}" type="datetimeFigureOut">
              <a:rPr lang="en-US"/>
              <a:pPr>
                <a:defRPr/>
              </a:pPr>
              <a:t>10/1/2013</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8E6DF2F-3748-43AC-B886-F384FB5D3EAE}" type="slidenum">
              <a:rPr lang="en-US"/>
              <a:pPr>
                <a:defRPr/>
              </a:pPr>
              <a:t>‹#›</a:t>
            </a:fld>
            <a:endParaRPr lang="en-US"/>
          </a:p>
        </p:txBody>
      </p:sp>
    </p:spTree>
    <p:extLst>
      <p:ext uri="{BB962C8B-B14F-4D97-AF65-F5344CB8AC3E}">
        <p14:creationId xmlns:p14="http://schemas.microsoft.com/office/powerpoint/2010/main" val="1057930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0F34AFF-FE8C-46D2-8A5C-E3736CD611BE}" type="datetimeFigureOut">
              <a:rPr lang="en-US"/>
              <a:pPr>
                <a:defRPr/>
              </a:pPr>
              <a:t>10/1/2013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D1862BA-D2F6-4673-9ED3-2C72A4A08DF6}" type="slidenum">
              <a:rPr lang="en-US"/>
              <a:pPr>
                <a:defRPr/>
              </a:pPr>
              <a:t>‹#›</a:t>
            </a:fld>
            <a:endParaRPr lang="en-US"/>
          </a:p>
        </p:txBody>
      </p:sp>
    </p:spTree>
    <p:extLst>
      <p:ext uri="{BB962C8B-B14F-4D97-AF65-F5344CB8AC3E}">
        <p14:creationId xmlns:p14="http://schemas.microsoft.com/office/powerpoint/2010/main" val="81175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037E0EA-9F98-4700-B319-1002A07091E2}" type="datetimeFigureOut">
              <a:rPr lang="en-US"/>
              <a:pPr>
                <a:defRPr/>
              </a:pPr>
              <a:t>10/1/2013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E8FA2A-4BEF-4AB6-9DBE-79E35E0C6353}" type="slidenum">
              <a:rPr lang="en-US"/>
              <a:pPr>
                <a:defRPr/>
              </a:pPr>
              <a:t>‹#›</a:t>
            </a:fld>
            <a:endParaRPr lang="en-US"/>
          </a:p>
        </p:txBody>
      </p:sp>
    </p:spTree>
    <p:extLst>
      <p:ext uri="{BB962C8B-B14F-4D97-AF65-F5344CB8AC3E}">
        <p14:creationId xmlns:p14="http://schemas.microsoft.com/office/powerpoint/2010/main" val="3765447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6" Type="http://schemas.openxmlformats.org/officeDocument/2006/relationships/theme" Target="../theme/theme3.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0047"/>
            </a:gs>
            <a:gs pos="100000">
              <a:srgbClr val="000099"/>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FFFF"/>
                </a:solidFill>
              </a:defRPr>
            </a:lvl1pPr>
          </a:lstStyle>
          <a:p>
            <a:pPr>
              <a:defRPr/>
            </a:pPr>
            <a:fld id="{864E9CC2-7E6D-468C-9FD4-6D531FE69513}" type="datetimeFigureOut">
              <a:rPr lang="en-US"/>
              <a:pPr>
                <a:defRPr/>
              </a:pPr>
              <a:t>10/1/2013</a:t>
            </a:fld>
            <a:endParaRPr lang="en-US"/>
          </a:p>
        </p:txBody>
      </p:sp>
      <p:sp>
        <p:nvSpPr>
          <p:cNvPr id="512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FFFFFF"/>
                </a:solidFill>
              </a:defRPr>
            </a:lvl1pPr>
          </a:lstStyle>
          <a:p>
            <a:pPr>
              <a:defRPr/>
            </a:pPr>
            <a:endParaRPr lang="en-US"/>
          </a:p>
        </p:txBody>
      </p:sp>
      <p:sp>
        <p:nvSpPr>
          <p:cNvPr id="512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FFFFFF"/>
                </a:solidFill>
              </a:defRPr>
            </a:lvl1pPr>
          </a:lstStyle>
          <a:p>
            <a:pPr>
              <a:defRPr/>
            </a:pPr>
            <a:fld id="{F2F63996-5AA2-4F9F-9B1A-FFEC5D0A9771}"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4108" r:id="rId1"/>
    <p:sldLayoutId id="2147484109" r:id="rId2"/>
    <p:sldLayoutId id="2147484110" r:id="rId3"/>
    <p:sldLayoutId id="2147484111" r:id="rId4"/>
    <p:sldLayoutId id="2147484112" r:id="rId5"/>
    <p:sldLayoutId id="2147484113" r:id="rId6"/>
    <p:sldLayoutId id="2147484114" r:id="rId7"/>
    <p:sldLayoutId id="2147484115" r:id="rId8"/>
    <p:sldLayoutId id="2147484116" r:id="rId9"/>
    <p:sldLayoutId id="2147484117" r:id="rId10"/>
    <p:sldLayoutId id="2147484118" r:id="rId11"/>
  </p:sldLayoutIdLst>
  <p:txStyles>
    <p:titleStyle>
      <a:lvl1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Char char="•"/>
        <a:defRPr sz="3200" b="1">
          <a:solidFill>
            <a:srgbClr val="FFFFFF"/>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b="1">
          <a:solidFill>
            <a:srgbClr val="FFFFFF"/>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Char char="•"/>
        <a:defRPr sz="2400" b="1">
          <a:solidFill>
            <a:srgbClr val="FFFFFF"/>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b="1">
          <a:solidFill>
            <a:srgbClr val="FFFFFF"/>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Char char="»"/>
        <a:defRPr sz="2000" b="1">
          <a:solidFill>
            <a:srgbClr val="FFFFFF"/>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0047"/>
            </a:gs>
            <a:gs pos="100000">
              <a:srgbClr val="000099"/>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1447800"/>
            <a:ext cx="8382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solidFill>
                  <a:schemeClr val="tx1"/>
                </a:solidFill>
                <a:effectLst>
                  <a:outerShdw blurRad="38100" dist="38100" dir="2700000" algn="tl">
                    <a:srgbClr val="FFFFFF"/>
                  </a:outerShdw>
                </a:effectLst>
              </a:defRPr>
            </a:lvl1pPr>
          </a:lstStyle>
          <a:p>
            <a:pPr eaLnBrk="0" hangingPunct="0"/>
            <a:endParaRPr lang="en-US" b="1">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effectLst>
                  <a:outerShdw blurRad="38100" dist="38100" dir="2700000" algn="tl">
                    <a:srgbClr val="FFFFFF"/>
                  </a:outerShdw>
                </a:effectLst>
              </a:defRPr>
            </a:lvl1pPr>
          </a:lstStyle>
          <a:p>
            <a:pPr algn="ctr" eaLnBrk="0" hangingPunct="0"/>
            <a:endParaRPr lang="en-US" b="1">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effectLst>
                  <a:outerShdw blurRad="38100" dist="38100" dir="2700000" algn="tl">
                    <a:srgbClr val="FFFFFF"/>
                  </a:outerShdw>
                </a:effectLst>
              </a:defRPr>
            </a:lvl1pPr>
          </a:lstStyle>
          <a:p>
            <a:pPr eaLnBrk="0" hangingPunct="0"/>
            <a:fld id="{841A7001-9FF4-4724-9339-8A7CDF476247}" type="slidenum">
              <a:rPr lang="en-US" b="1">
                <a:solidFill>
                  <a:srgbClr val="000000"/>
                </a:solidFill>
              </a:rPr>
              <a:pPr eaLnBrk="0" hangingPunct="0"/>
              <a:t>‹#›</a:t>
            </a:fld>
            <a:endParaRPr lang="en-US" b="1">
              <a:solidFill>
                <a:srgbClr val="000000"/>
              </a:solidFill>
            </a:endParaRPr>
          </a:p>
        </p:txBody>
      </p:sp>
    </p:spTree>
    <p:extLst>
      <p:ext uri="{BB962C8B-B14F-4D97-AF65-F5344CB8AC3E}">
        <p14:creationId xmlns:p14="http://schemas.microsoft.com/office/powerpoint/2010/main" val="4071537720"/>
      </p:ext>
    </p:extLst>
  </p:cSld>
  <p:clrMap bg1="lt1" tx1="dk1" bg2="lt2" tx2="dk2" accent1="accent1" accent2="accent2" accent3="accent3" accent4="accent4" accent5="accent5" accent6="accent6" hlink="hlink" folHlink="folHlink"/>
  <p:sldLayoutIdLst>
    <p:sldLayoutId id="2147484120"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 id="2147484131" r:id="rId12"/>
    <p:sldLayoutId id="2147484132" r:id="rId13"/>
    <p:sldLayoutId id="2147484133" r:id="rId14"/>
    <p:sldLayoutId id="2147484134" r:id="rId15"/>
  </p:sldLayoutIdLst>
  <p:transition/>
  <p:txStyles>
    <p:titleStyle>
      <a:lvl1pPr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5pPr>
      <a:lvl6pPr marL="457200"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6pPr>
      <a:lvl7pPr marL="914400"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7pPr>
      <a:lvl8pPr marL="1371600"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8pPr>
      <a:lvl9pPr marL="1828800"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15000"/>
        </a:spcBef>
        <a:spcAft>
          <a:spcPct val="0"/>
        </a:spcAft>
        <a:buClr>
          <a:srgbClr val="FFFF00"/>
        </a:buClr>
        <a:buChar char="•"/>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15000"/>
        </a:spcBef>
        <a:spcAft>
          <a:spcPct val="0"/>
        </a:spcAft>
        <a:buClr>
          <a:srgbClr val="FFFF00"/>
        </a:buClr>
        <a:buChar char="–"/>
        <a:defRPr sz="2800" b="1">
          <a:solidFill>
            <a:schemeClr val="bg1"/>
          </a:solidFill>
          <a:effectLst>
            <a:outerShdw blurRad="38100" dist="38100" dir="2700000" algn="tl">
              <a:srgbClr val="000000"/>
            </a:outerShdw>
          </a:effectLst>
          <a:latin typeface="+mn-lt"/>
        </a:defRPr>
      </a:lvl2pPr>
      <a:lvl3pPr marL="1143000" indent="-228600" algn="l" rtl="0" eaLnBrk="0" fontAlgn="base" hangingPunct="0">
        <a:spcBef>
          <a:spcPct val="15000"/>
        </a:spcBef>
        <a:spcAft>
          <a:spcPct val="0"/>
        </a:spcAft>
        <a:buClr>
          <a:srgbClr val="FFFF00"/>
        </a:buClr>
        <a:buChar char="•"/>
        <a:defRPr sz="2400" b="1">
          <a:solidFill>
            <a:schemeClr val="bg1"/>
          </a:solidFill>
          <a:effectLst>
            <a:outerShdw blurRad="38100" dist="38100" dir="2700000" algn="tl">
              <a:srgbClr val="000000"/>
            </a:outerShdw>
          </a:effectLst>
          <a:latin typeface="+mn-lt"/>
        </a:defRPr>
      </a:lvl3pPr>
      <a:lvl4pPr marL="16002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4pPr>
      <a:lvl5pPr marL="20574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5pPr>
      <a:lvl6pPr marL="25146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6pPr>
      <a:lvl7pPr marL="29718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7pPr>
      <a:lvl8pPr marL="34290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8pPr>
      <a:lvl9pPr marL="38862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0047"/>
            </a:gs>
            <a:gs pos="100000">
              <a:srgbClr val="000099"/>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1447800"/>
            <a:ext cx="8382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solidFill>
                  <a:schemeClr val="tx1"/>
                </a:solidFill>
                <a:effectLst>
                  <a:outerShdw blurRad="38100" dist="38100" dir="2700000" algn="tl">
                    <a:srgbClr val="FFFFFF"/>
                  </a:outerShdw>
                </a:effectLst>
              </a:defRPr>
            </a:lvl1pPr>
          </a:lstStyle>
          <a:p>
            <a:pPr eaLnBrk="0" hangingPunct="0"/>
            <a:endParaRPr lang="en-US" b="1">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effectLst>
                  <a:outerShdw blurRad="38100" dist="38100" dir="2700000" algn="tl">
                    <a:srgbClr val="FFFFFF"/>
                  </a:outerShdw>
                </a:effectLst>
              </a:defRPr>
            </a:lvl1pPr>
          </a:lstStyle>
          <a:p>
            <a:pPr algn="ctr" eaLnBrk="0" hangingPunct="0"/>
            <a:endParaRPr lang="en-US" b="1">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effectLst>
                  <a:outerShdw blurRad="38100" dist="38100" dir="2700000" algn="tl">
                    <a:srgbClr val="FFFFFF"/>
                  </a:outerShdw>
                </a:effectLst>
              </a:defRPr>
            </a:lvl1pPr>
          </a:lstStyle>
          <a:p>
            <a:pPr eaLnBrk="0" hangingPunct="0"/>
            <a:fld id="{841A7001-9FF4-4724-9339-8A7CDF476247}" type="slidenum">
              <a:rPr lang="en-US" b="1">
                <a:solidFill>
                  <a:srgbClr val="000000"/>
                </a:solidFill>
              </a:rPr>
              <a:pPr eaLnBrk="0" hangingPunct="0"/>
              <a:t>‹#›</a:t>
            </a:fld>
            <a:endParaRPr lang="en-US" b="1">
              <a:solidFill>
                <a:srgbClr val="000000"/>
              </a:solidFill>
            </a:endParaRPr>
          </a:p>
        </p:txBody>
      </p:sp>
    </p:spTree>
    <p:extLst>
      <p:ext uri="{BB962C8B-B14F-4D97-AF65-F5344CB8AC3E}">
        <p14:creationId xmlns:p14="http://schemas.microsoft.com/office/powerpoint/2010/main" val="729042195"/>
      </p:ext>
    </p:extLst>
  </p:cSld>
  <p:clrMap bg1="lt1" tx1="dk1" bg2="lt2" tx2="dk2" accent1="accent1" accent2="accent2" accent3="accent3" accent4="accent4" accent5="accent5" accent6="accent6" hlink="hlink" folHlink="folHlink"/>
  <p:sldLayoutIdLst>
    <p:sldLayoutId id="2147484136" r:id="rId1"/>
    <p:sldLayoutId id="2147484137" r:id="rId2"/>
    <p:sldLayoutId id="2147484138" r:id="rId3"/>
    <p:sldLayoutId id="2147484139" r:id="rId4"/>
    <p:sldLayoutId id="2147484140" r:id="rId5"/>
    <p:sldLayoutId id="2147484141" r:id="rId6"/>
    <p:sldLayoutId id="2147484142" r:id="rId7"/>
    <p:sldLayoutId id="2147484143" r:id="rId8"/>
    <p:sldLayoutId id="2147484144" r:id="rId9"/>
    <p:sldLayoutId id="2147484145" r:id="rId10"/>
    <p:sldLayoutId id="2147484146" r:id="rId11"/>
    <p:sldLayoutId id="2147484147" r:id="rId12"/>
    <p:sldLayoutId id="2147484148" r:id="rId13"/>
    <p:sldLayoutId id="2147484149" r:id="rId14"/>
    <p:sldLayoutId id="2147484150" r:id="rId15"/>
  </p:sldLayoutIdLst>
  <p:transition/>
  <p:txStyles>
    <p:titleStyle>
      <a:lvl1pPr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5pPr>
      <a:lvl6pPr marL="457200"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6pPr>
      <a:lvl7pPr marL="914400"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7pPr>
      <a:lvl8pPr marL="1371600"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8pPr>
      <a:lvl9pPr marL="1828800" algn="ctr" rtl="0" eaLnBrk="0" fontAlgn="base" hangingPunct="0">
        <a:spcBef>
          <a:spcPct val="0"/>
        </a:spcBef>
        <a:spcAft>
          <a:spcPct val="0"/>
        </a:spcAft>
        <a:defRPr sz="3600" b="1">
          <a:solidFill>
            <a:srgbClr val="FFFF00"/>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15000"/>
        </a:spcBef>
        <a:spcAft>
          <a:spcPct val="0"/>
        </a:spcAft>
        <a:buClr>
          <a:srgbClr val="FFFF00"/>
        </a:buClr>
        <a:buChar char="•"/>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15000"/>
        </a:spcBef>
        <a:spcAft>
          <a:spcPct val="0"/>
        </a:spcAft>
        <a:buClr>
          <a:srgbClr val="FFFF00"/>
        </a:buClr>
        <a:buChar char="–"/>
        <a:defRPr sz="2800" b="1">
          <a:solidFill>
            <a:schemeClr val="bg1"/>
          </a:solidFill>
          <a:effectLst>
            <a:outerShdw blurRad="38100" dist="38100" dir="2700000" algn="tl">
              <a:srgbClr val="000000"/>
            </a:outerShdw>
          </a:effectLst>
          <a:latin typeface="+mn-lt"/>
        </a:defRPr>
      </a:lvl2pPr>
      <a:lvl3pPr marL="1143000" indent="-228600" algn="l" rtl="0" eaLnBrk="0" fontAlgn="base" hangingPunct="0">
        <a:spcBef>
          <a:spcPct val="15000"/>
        </a:spcBef>
        <a:spcAft>
          <a:spcPct val="0"/>
        </a:spcAft>
        <a:buClr>
          <a:srgbClr val="FFFF00"/>
        </a:buClr>
        <a:buChar char="•"/>
        <a:defRPr sz="2400" b="1">
          <a:solidFill>
            <a:schemeClr val="bg1"/>
          </a:solidFill>
          <a:effectLst>
            <a:outerShdw blurRad="38100" dist="38100" dir="2700000" algn="tl">
              <a:srgbClr val="000000"/>
            </a:outerShdw>
          </a:effectLst>
          <a:latin typeface="+mn-lt"/>
        </a:defRPr>
      </a:lvl3pPr>
      <a:lvl4pPr marL="16002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4pPr>
      <a:lvl5pPr marL="20574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5pPr>
      <a:lvl6pPr marL="25146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6pPr>
      <a:lvl7pPr marL="29718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7pPr>
      <a:lvl8pPr marL="34290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8pPr>
      <a:lvl9pPr marL="38862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5"/>
          <p:cNvSpPr>
            <a:spLocks noGrp="1"/>
          </p:cNvSpPr>
          <p:nvPr>
            <p:ph type="ctrTitle"/>
          </p:nvPr>
        </p:nvSpPr>
        <p:spPr>
          <a:xfrm>
            <a:off x="457200" y="457200"/>
            <a:ext cx="8382000" cy="3276600"/>
          </a:xfrm>
        </p:spPr>
        <p:txBody>
          <a:bodyPr/>
          <a:lstStyle/>
          <a:p>
            <a:r>
              <a:rPr lang="en-US" altLang="en-US" sz="2800" dirty="0" smtClean="0">
                <a:effectLst>
                  <a:outerShdw blurRad="38100" dist="38100" dir="2700000" algn="tl">
                    <a:srgbClr val="000000">
                      <a:alpha val="43137"/>
                    </a:srgbClr>
                  </a:outerShdw>
                </a:effectLst>
                <a:ea typeface="ＭＳ Ｐゴシック" pitchFamily="34" charset="-128"/>
              </a:rPr>
              <a:t/>
            </a:r>
            <a:br>
              <a:rPr lang="en-US" altLang="en-US" sz="2800" dirty="0" smtClean="0">
                <a:effectLst>
                  <a:outerShdw blurRad="38100" dist="38100" dir="2700000" algn="tl">
                    <a:srgbClr val="000000">
                      <a:alpha val="43137"/>
                    </a:srgbClr>
                  </a:outerShdw>
                </a:effectLst>
                <a:ea typeface="ＭＳ Ｐゴシック" pitchFamily="34" charset="-128"/>
              </a:rPr>
            </a:br>
            <a:r>
              <a:rPr lang="en-US" altLang="en-US" sz="3200" dirty="0" smtClean="0">
                <a:effectLst>
                  <a:outerShdw blurRad="38100" dist="38100" dir="2700000" algn="tl">
                    <a:srgbClr val="000000">
                      <a:alpha val="43137"/>
                    </a:srgbClr>
                  </a:outerShdw>
                </a:effectLst>
                <a:ea typeface="ＭＳ Ｐゴシック" pitchFamily="34" charset="-128"/>
              </a:rPr>
              <a:t>Predictors of Common Carotid Artery Intima-Media Thickness and </a:t>
            </a:r>
            <a:br>
              <a:rPr lang="en-US" altLang="en-US" sz="3200" dirty="0" smtClean="0">
                <a:effectLst>
                  <a:outerShdw blurRad="38100" dist="38100" dir="2700000" algn="tl">
                    <a:srgbClr val="000000">
                      <a:alpha val="43137"/>
                    </a:srgbClr>
                  </a:outerShdw>
                </a:effectLst>
                <a:ea typeface="ＭＳ Ｐゴシック" pitchFamily="34" charset="-128"/>
              </a:rPr>
            </a:br>
            <a:r>
              <a:rPr lang="en-US" altLang="en-US" sz="3200" dirty="0" smtClean="0">
                <a:effectLst>
                  <a:outerShdw blurRad="38100" dist="38100" dir="2700000" algn="tl">
                    <a:srgbClr val="000000">
                      <a:alpha val="43137"/>
                    </a:srgbClr>
                  </a:outerShdw>
                </a:effectLst>
                <a:ea typeface="ＭＳ Ｐゴシック" pitchFamily="34" charset="-128"/>
              </a:rPr>
              <a:t>Carotid Artery Plaque Score Progression in the Multi-Ethnic Study of Atherosclerosis (MESA) </a:t>
            </a:r>
            <a:r>
              <a:rPr lang="en-US" altLang="en-US" dirty="0" smtClean="0">
                <a:effectLst>
                  <a:outerShdw blurRad="38100" dist="38100" dir="2700000" algn="tl">
                    <a:srgbClr val="000000">
                      <a:alpha val="43137"/>
                    </a:srgbClr>
                  </a:outerShdw>
                </a:effectLst>
                <a:ea typeface="ＭＳ Ｐゴシック" pitchFamily="34" charset="-128"/>
              </a:rPr>
              <a:t/>
            </a:r>
            <a:br>
              <a:rPr lang="en-US" altLang="en-US" dirty="0" smtClean="0">
                <a:effectLst>
                  <a:outerShdw blurRad="38100" dist="38100" dir="2700000" algn="tl">
                    <a:srgbClr val="000000">
                      <a:alpha val="43137"/>
                    </a:srgbClr>
                  </a:outerShdw>
                </a:effectLst>
                <a:ea typeface="ＭＳ Ｐゴシック" pitchFamily="34" charset="-128"/>
              </a:rPr>
            </a:br>
            <a:r>
              <a:rPr lang="en-US" altLang="en-US" dirty="0" smtClean="0">
                <a:effectLst>
                  <a:outerShdw blurRad="38100" dist="38100" dir="2700000" algn="tl">
                    <a:srgbClr val="000000">
                      <a:alpha val="43137"/>
                    </a:srgbClr>
                  </a:outerShdw>
                </a:effectLst>
                <a:ea typeface="ＭＳ Ｐゴシック" pitchFamily="34" charset="-128"/>
              </a:rPr>
              <a:t> </a:t>
            </a:r>
          </a:p>
        </p:txBody>
      </p:sp>
      <p:sp>
        <p:nvSpPr>
          <p:cNvPr id="3" name="Title 5"/>
          <p:cNvSpPr txBox="1">
            <a:spLocks/>
          </p:cNvSpPr>
          <p:nvPr/>
        </p:nvSpPr>
        <p:spPr bwMode="auto">
          <a:xfrm>
            <a:off x="838200" y="3124200"/>
            <a:ext cx="7772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nchor="ctr"/>
          <a:lstStyle>
            <a:lvl1pPr algn="ctr" rtl="0" eaLnBrk="0" fontAlgn="base" hangingPunct="0">
              <a:lnSpc>
                <a:spcPct val="89000"/>
              </a:lnSpc>
              <a:spcBef>
                <a:spcPct val="0"/>
              </a:spcBef>
              <a:spcAft>
                <a:spcPct val="0"/>
              </a:spcAft>
              <a:defRPr sz="4400" b="1">
                <a:solidFill>
                  <a:schemeClr val="tx2"/>
                </a:solidFill>
                <a:latin typeface="+mj-lt"/>
                <a:ea typeface="ＭＳ Ｐゴシック" charset="-128"/>
                <a:cs typeface="+mj-cs"/>
              </a:defRPr>
            </a:lvl1pPr>
            <a:lvl2pPr algn="ctr" rtl="0" eaLnBrk="0" fontAlgn="base" hangingPunct="0">
              <a:lnSpc>
                <a:spcPct val="89000"/>
              </a:lnSpc>
              <a:spcBef>
                <a:spcPct val="0"/>
              </a:spcBef>
              <a:spcAft>
                <a:spcPct val="0"/>
              </a:spcAft>
              <a:defRPr sz="4400" b="1">
                <a:solidFill>
                  <a:schemeClr val="tx2"/>
                </a:solidFill>
                <a:latin typeface="Arial" charset="0"/>
                <a:ea typeface="ＭＳ Ｐゴシック" charset="-128"/>
              </a:defRPr>
            </a:lvl2pPr>
            <a:lvl3pPr algn="ctr" rtl="0" eaLnBrk="0" fontAlgn="base" hangingPunct="0">
              <a:lnSpc>
                <a:spcPct val="89000"/>
              </a:lnSpc>
              <a:spcBef>
                <a:spcPct val="0"/>
              </a:spcBef>
              <a:spcAft>
                <a:spcPct val="0"/>
              </a:spcAft>
              <a:defRPr sz="4400" b="1">
                <a:solidFill>
                  <a:schemeClr val="tx2"/>
                </a:solidFill>
                <a:latin typeface="Arial" charset="0"/>
                <a:ea typeface="ＭＳ Ｐゴシック" charset="-128"/>
              </a:defRPr>
            </a:lvl3pPr>
            <a:lvl4pPr algn="ctr" rtl="0" eaLnBrk="0" fontAlgn="base" hangingPunct="0">
              <a:lnSpc>
                <a:spcPct val="89000"/>
              </a:lnSpc>
              <a:spcBef>
                <a:spcPct val="0"/>
              </a:spcBef>
              <a:spcAft>
                <a:spcPct val="0"/>
              </a:spcAft>
              <a:defRPr sz="4400" b="1">
                <a:solidFill>
                  <a:schemeClr val="tx2"/>
                </a:solidFill>
                <a:latin typeface="Arial" charset="0"/>
                <a:ea typeface="ＭＳ Ｐゴシック" charset="-128"/>
              </a:defRPr>
            </a:lvl4pPr>
            <a:lvl5pPr algn="ctr" rtl="0" eaLnBrk="0" fontAlgn="base" hangingPunct="0">
              <a:lnSpc>
                <a:spcPct val="89000"/>
              </a:lnSpc>
              <a:spcBef>
                <a:spcPct val="0"/>
              </a:spcBef>
              <a:spcAft>
                <a:spcPct val="0"/>
              </a:spcAft>
              <a:defRPr sz="4400" b="1">
                <a:solidFill>
                  <a:schemeClr val="tx2"/>
                </a:solidFill>
                <a:latin typeface="Arial" charset="0"/>
                <a:ea typeface="ＭＳ Ｐゴシック" charset="-128"/>
              </a:defRPr>
            </a:lvl5pPr>
            <a:lvl6pPr marL="457200" algn="ctr" rtl="0" eaLnBrk="0" fontAlgn="base" hangingPunct="0">
              <a:lnSpc>
                <a:spcPct val="89000"/>
              </a:lnSpc>
              <a:spcBef>
                <a:spcPct val="0"/>
              </a:spcBef>
              <a:spcAft>
                <a:spcPct val="0"/>
              </a:spcAft>
              <a:defRPr sz="4400" b="1">
                <a:solidFill>
                  <a:schemeClr val="tx2"/>
                </a:solidFill>
                <a:latin typeface="Arial" charset="0"/>
              </a:defRPr>
            </a:lvl6pPr>
            <a:lvl7pPr marL="914400" algn="ctr" rtl="0" eaLnBrk="0" fontAlgn="base" hangingPunct="0">
              <a:lnSpc>
                <a:spcPct val="89000"/>
              </a:lnSpc>
              <a:spcBef>
                <a:spcPct val="0"/>
              </a:spcBef>
              <a:spcAft>
                <a:spcPct val="0"/>
              </a:spcAft>
              <a:defRPr sz="4400" b="1">
                <a:solidFill>
                  <a:schemeClr val="tx2"/>
                </a:solidFill>
                <a:latin typeface="Arial" charset="0"/>
              </a:defRPr>
            </a:lvl7pPr>
            <a:lvl8pPr marL="1371600" algn="ctr" rtl="0" eaLnBrk="0" fontAlgn="base" hangingPunct="0">
              <a:lnSpc>
                <a:spcPct val="89000"/>
              </a:lnSpc>
              <a:spcBef>
                <a:spcPct val="0"/>
              </a:spcBef>
              <a:spcAft>
                <a:spcPct val="0"/>
              </a:spcAft>
              <a:defRPr sz="4400" b="1">
                <a:solidFill>
                  <a:schemeClr val="tx2"/>
                </a:solidFill>
                <a:latin typeface="Arial" charset="0"/>
              </a:defRPr>
            </a:lvl8pPr>
            <a:lvl9pPr marL="1828800" algn="ctr" rtl="0" eaLnBrk="0" fontAlgn="base" hangingPunct="0">
              <a:lnSpc>
                <a:spcPct val="89000"/>
              </a:lnSpc>
              <a:spcBef>
                <a:spcPct val="0"/>
              </a:spcBef>
              <a:spcAft>
                <a:spcPct val="0"/>
              </a:spcAft>
              <a:defRPr sz="4400" b="1">
                <a:solidFill>
                  <a:schemeClr val="tx2"/>
                </a:solidFill>
                <a:latin typeface="Arial" charset="0"/>
              </a:defRPr>
            </a:lvl9pPr>
          </a:lstStyle>
          <a:p>
            <a:pPr>
              <a:lnSpc>
                <a:spcPct val="100000"/>
              </a:lnSpc>
              <a:defRPr/>
            </a:pPr>
            <a:r>
              <a:rPr lang="en-US" altLang="en-US" sz="2400" kern="0" dirty="0" smtClean="0">
                <a:solidFill>
                  <a:srgbClr val="FFFFFF"/>
                </a:solidFill>
                <a:effectLst>
                  <a:outerShdw blurRad="38100" dist="38100" dir="2700000" algn="tl">
                    <a:srgbClr val="000000">
                      <a:alpha val="43137"/>
                    </a:srgbClr>
                  </a:outerShdw>
                </a:effectLst>
                <a:ea typeface="ＭＳ Ｐゴシック" pitchFamily="34" charset="-128"/>
              </a:rPr>
              <a:t/>
            </a:r>
            <a:br>
              <a:rPr lang="en-US" altLang="en-US" sz="2400" kern="0" dirty="0" smtClean="0">
                <a:solidFill>
                  <a:srgbClr val="FFFFFF"/>
                </a:solidFill>
                <a:effectLst>
                  <a:outerShdw blurRad="38100" dist="38100" dir="2700000" algn="tl">
                    <a:srgbClr val="000000">
                      <a:alpha val="43137"/>
                    </a:srgbClr>
                  </a:outerShdw>
                </a:effectLst>
                <a:ea typeface="ＭＳ Ｐゴシック" pitchFamily="34" charset="-128"/>
              </a:rPr>
            </a:br>
            <a:r>
              <a:rPr lang="en-US" altLang="en-US" sz="2400" kern="0" dirty="0" smtClean="0">
                <a:solidFill>
                  <a:srgbClr val="FFFFFF"/>
                </a:solidFill>
                <a:effectLst>
                  <a:outerShdw blurRad="38100" dist="38100" dir="2700000" algn="tl">
                    <a:srgbClr val="000000">
                      <a:alpha val="43137"/>
                    </a:srgbClr>
                  </a:outerShdw>
                </a:effectLst>
                <a:ea typeface="ＭＳ Ｐゴシック" pitchFamily="34" charset="-128"/>
              </a:rPr>
              <a:t>Matthew C. Tattersall, Amanda </a:t>
            </a:r>
            <a:r>
              <a:rPr lang="en-US" altLang="en-US" sz="2400" kern="0" dirty="0" err="1" smtClean="0">
                <a:solidFill>
                  <a:srgbClr val="FFFFFF"/>
                </a:solidFill>
                <a:effectLst>
                  <a:outerShdw blurRad="38100" dist="38100" dir="2700000" algn="tl">
                    <a:srgbClr val="000000">
                      <a:alpha val="43137"/>
                    </a:srgbClr>
                  </a:outerShdw>
                </a:effectLst>
                <a:ea typeface="ＭＳ Ｐゴシック" pitchFamily="34" charset="-128"/>
              </a:rPr>
              <a:t>Gassett</a:t>
            </a:r>
            <a:r>
              <a:rPr lang="en-US" altLang="en-US" sz="2400" kern="0" dirty="0" smtClean="0">
                <a:solidFill>
                  <a:srgbClr val="FFFFFF"/>
                </a:solidFill>
                <a:effectLst>
                  <a:outerShdw blurRad="38100" dist="38100" dir="2700000" algn="tl">
                    <a:srgbClr val="000000">
                      <a:alpha val="43137"/>
                    </a:srgbClr>
                  </a:outerShdw>
                </a:effectLst>
                <a:ea typeface="ＭＳ Ｐゴシック" pitchFamily="34" charset="-128"/>
              </a:rPr>
              <a:t>, </a:t>
            </a:r>
            <a:br>
              <a:rPr lang="en-US" altLang="en-US" sz="2400" kern="0" dirty="0" smtClean="0">
                <a:solidFill>
                  <a:srgbClr val="FFFFFF"/>
                </a:solidFill>
                <a:effectLst>
                  <a:outerShdw blurRad="38100" dist="38100" dir="2700000" algn="tl">
                    <a:srgbClr val="000000">
                      <a:alpha val="43137"/>
                    </a:srgbClr>
                  </a:outerShdw>
                </a:effectLst>
                <a:ea typeface="ＭＳ Ｐゴシック" pitchFamily="34" charset="-128"/>
              </a:rPr>
            </a:br>
            <a:r>
              <a:rPr lang="en-US" altLang="en-US" sz="2400" kern="0" dirty="0" smtClean="0">
                <a:solidFill>
                  <a:srgbClr val="FFFFFF"/>
                </a:solidFill>
                <a:effectLst>
                  <a:outerShdw blurRad="38100" dist="38100" dir="2700000" algn="tl">
                    <a:srgbClr val="000000">
                      <a:alpha val="43137"/>
                    </a:srgbClr>
                  </a:outerShdw>
                </a:effectLst>
                <a:ea typeface="ＭＳ Ｐゴシック" pitchFamily="34" charset="-128"/>
              </a:rPr>
              <a:t>Claudia E. </a:t>
            </a:r>
            <a:r>
              <a:rPr lang="en-US" altLang="en-US" sz="2400" kern="0" dirty="0" err="1" smtClean="0">
                <a:solidFill>
                  <a:srgbClr val="FFFFFF"/>
                </a:solidFill>
                <a:effectLst>
                  <a:outerShdw blurRad="38100" dist="38100" dir="2700000" algn="tl">
                    <a:srgbClr val="000000">
                      <a:alpha val="43137"/>
                    </a:srgbClr>
                  </a:outerShdw>
                </a:effectLst>
                <a:ea typeface="ＭＳ Ｐゴシック" pitchFamily="34" charset="-128"/>
              </a:rPr>
              <a:t>Korcarz</a:t>
            </a:r>
            <a:r>
              <a:rPr lang="en-US" altLang="en-US" sz="2400" kern="0" dirty="0" smtClean="0">
                <a:solidFill>
                  <a:srgbClr val="FFFFFF"/>
                </a:solidFill>
                <a:effectLst>
                  <a:outerShdw blurRad="38100" dist="38100" dir="2700000" algn="tl">
                    <a:srgbClr val="000000">
                      <a:alpha val="43137"/>
                    </a:srgbClr>
                  </a:outerShdw>
                </a:effectLst>
                <a:ea typeface="ＭＳ Ｐゴシック" pitchFamily="34" charset="-128"/>
              </a:rPr>
              <a:t>, Joel D. Kaufman, Kiang J. Liu, </a:t>
            </a:r>
            <a:r>
              <a:rPr lang="en-US" altLang="en-US" sz="2400" kern="0" dirty="0" err="1" smtClean="0">
                <a:solidFill>
                  <a:srgbClr val="FFFFFF"/>
                </a:solidFill>
                <a:effectLst>
                  <a:outerShdw blurRad="38100" dist="38100" dir="2700000" algn="tl">
                    <a:srgbClr val="000000">
                      <a:alpha val="43137"/>
                    </a:srgbClr>
                  </a:outerShdw>
                </a:effectLst>
                <a:ea typeface="ＭＳ Ｐゴシック" pitchFamily="34" charset="-128"/>
              </a:rPr>
              <a:t>Lianne</a:t>
            </a:r>
            <a:r>
              <a:rPr lang="en-US" altLang="en-US" sz="2400" kern="0" dirty="0" smtClean="0">
                <a:solidFill>
                  <a:srgbClr val="FFFFFF"/>
                </a:solidFill>
                <a:effectLst>
                  <a:outerShdw blurRad="38100" dist="38100" dir="2700000" algn="tl">
                    <a:srgbClr val="000000">
                      <a:alpha val="43137"/>
                    </a:srgbClr>
                  </a:outerShdw>
                </a:effectLst>
                <a:ea typeface="ＭＳ Ｐゴシック" pitchFamily="34" charset="-128"/>
              </a:rPr>
              <a:t> Sheppard, Richard A. </a:t>
            </a:r>
            <a:r>
              <a:rPr lang="en-US" altLang="en-US" sz="2400" kern="0" dirty="0" err="1" smtClean="0">
                <a:solidFill>
                  <a:srgbClr val="FFFFFF"/>
                </a:solidFill>
                <a:effectLst>
                  <a:outerShdw blurRad="38100" dist="38100" dir="2700000" algn="tl">
                    <a:srgbClr val="000000">
                      <a:alpha val="43137"/>
                    </a:srgbClr>
                  </a:outerShdw>
                </a:effectLst>
                <a:ea typeface="ＭＳ Ｐゴシック" pitchFamily="34" charset="-128"/>
              </a:rPr>
              <a:t>Kronmal</a:t>
            </a:r>
            <a:r>
              <a:rPr lang="en-US" altLang="en-US" sz="2400" kern="0" dirty="0" smtClean="0">
                <a:solidFill>
                  <a:srgbClr val="FFFFFF"/>
                </a:solidFill>
                <a:effectLst>
                  <a:outerShdw blurRad="38100" dist="38100" dir="2700000" algn="tl">
                    <a:srgbClr val="000000">
                      <a:alpha val="43137"/>
                    </a:srgbClr>
                  </a:outerShdw>
                </a:effectLst>
                <a:ea typeface="ＭＳ Ｐゴシック" pitchFamily="34" charset="-128"/>
              </a:rPr>
              <a:t>, </a:t>
            </a:r>
            <a:br>
              <a:rPr lang="en-US" altLang="en-US" sz="2400" kern="0" dirty="0" smtClean="0">
                <a:solidFill>
                  <a:srgbClr val="FFFFFF"/>
                </a:solidFill>
                <a:effectLst>
                  <a:outerShdw blurRad="38100" dist="38100" dir="2700000" algn="tl">
                    <a:srgbClr val="000000">
                      <a:alpha val="43137"/>
                    </a:srgbClr>
                  </a:outerShdw>
                </a:effectLst>
                <a:ea typeface="ＭＳ Ｐゴシック" pitchFamily="34" charset="-128"/>
              </a:rPr>
            </a:br>
            <a:r>
              <a:rPr lang="en-US" altLang="en-US" sz="2400" kern="0" dirty="0" smtClean="0">
                <a:solidFill>
                  <a:srgbClr val="FFFFFF"/>
                </a:solidFill>
                <a:effectLst>
                  <a:outerShdw blurRad="38100" dist="38100" dir="2700000" algn="tl">
                    <a:srgbClr val="000000">
                      <a:alpha val="43137"/>
                    </a:srgbClr>
                  </a:outerShdw>
                </a:effectLst>
                <a:ea typeface="ＭＳ Ｐゴシック" pitchFamily="34" charset="-128"/>
              </a:rPr>
              <a:t>Brad C. Astor, James H. Stein </a:t>
            </a:r>
            <a:r>
              <a:rPr lang="en-US" altLang="en-US" kern="0" dirty="0" smtClean="0">
                <a:effectLst>
                  <a:outerShdw blurRad="38100" dist="38100" dir="2700000" algn="tl">
                    <a:srgbClr val="000000">
                      <a:alpha val="43137"/>
                    </a:srgbClr>
                  </a:outerShdw>
                </a:effectLst>
                <a:ea typeface="ＭＳ Ｐゴシック" pitchFamily="34" charset="-128"/>
              </a:rPr>
              <a:t/>
            </a:r>
            <a:br>
              <a:rPr lang="en-US" altLang="en-US" kern="0" dirty="0" smtClean="0">
                <a:effectLst>
                  <a:outerShdw blurRad="38100" dist="38100" dir="2700000" algn="tl">
                    <a:srgbClr val="000000">
                      <a:alpha val="43137"/>
                    </a:srgbClr>
                  </a:outerShdw>
                </a:effectLst>
                <a:ea typeface="ＭＳ Ｐゴシック" pitchFamily="34" charset="-128"/>
              </a:rPr>
            </a:br>
            <a:r>
              <a:rPr lang="en-US" altLang="en-US" kern="0" dirty="0" smtClean="0">
                <a:effectLst>
                  <a:outerShdw blurRad="38100" dist="38100" dir="2700000" algn="tl">
                    <a:srgbClr val="000000">
                      <a:alpha val="43137"/>
                    </a:srgbClr>
                  </a:outerShdw>
                </a:effectLst>
                <a:ea typeface="ＭＳ Ｐゴシック" pitchFamily="34" charset="-128"/>
              </a:rPr>
              <a:t> </a:t>
            </a:r>
          </a:p>
        </p:txBody>
      </p:sp>
      <p:grpSp>
        <p:nvGrpSpPr>
          <p:cNvPr id="2052" name="Group 3"/>
          <p:cNvGrpSpPr>
            <a:grpSpLocks/>
          </p:cNvGrpSpPr>
          <p:nvPr/>
        </p:nvGrpSpPr>
        <p:grpSpPr bwMode="auto">
          <a:xfrm>
            <a:off x="2044700" y="5332413"/>
            <a:ext cx="5041900" cy="1144587"/>
            <a:chOff x="1905000" y="5304618"/>
            <a:chExt cx="5041526" cy="1144587"/>
          </a:xfrm>
        </p:grpSpPr>
        <p:pic>
          <p:nvPicPr>
            <p:cNvPr id="2053" name="Picture 9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5306205"/>
              <a:ext cx="176492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4" name="Group 94"/>
            <p:cNvGrpSpPr>
              <a:grpSpLocks/>
            </p:cNvGrpSpPr>
            <p:nvPr/>
          </p:nvGrpSpPr>
          <p:grpSpPr bwMode="auto">
            <a:xfrm>
              <a:off x="1905000" y="5304618"/>
              <a:ext cx="2884487" cy="1144587"/>
              <a:chOff x="1783" y="3360"/>
              <a:chExt cx="1817" cy="721"/>
            </a:xfrm>
          </p:grpSpPr>
          <p:grpSp>
            <p:nvGrpSpPr>
              <p:cNvPr id="2055" name="Group 95"/>
              <p:cNvGrpSpPr>
                <a:grpSpLocks noChangeAspect="1"/>
              </p:cNvGrpSpPr>
              <p:nvPr/>
            </p:nvGrpSpPr>
            <p:grpSpPr bwMode="auto">
              <a:xfrm>
                <a:off x="3195" y="3377"/>
                <a:ext cx="405" cy="686"/>
                <a:chOff x="2740" y="1712"/>
                <a:chExt cx="575" cy="953"/>
              </a:xfrm>
            </p:grpSpPr>
            <p:sp>
              <p:nvSpPr>
                <p:cNvPr id="2057" name="Freeform 96"/>
                <p:cNvSpPr>
                  <a:spLocks noChangeAspect="1"/>
                </p:cNvSpPr>
                <p:nvPr/>
              </p:nvSpPr>
              <p:spPr bwMode="auto">
                <a:xfrm>
                  <a:off x="2741" y="1712"/>
                  <a:ext cx="574" cy="943"/>
                </a:xfrm>
                <a:custGeom>
                  <a:avLst/>
                  <a:gdLst>
                    <a:gd name="T0" fmla="*/ 283 w 574"/>
                    <a:gd name="T1" fmla="*/ 942 h 943"/>
                    <a:gd name="T2" fmla="*/ 231 w 574"/>
                    <a:gd name="T3" fmla="*/ 925 h 943"/>
                    <a:gd name="T4" fmla="*/ 152 w 574"/>
                    <a:gd name="T5" fmla="*/ 871 h 943"/>
                    <a:gd name="T6" fmla="*/ 79 w 574"/>
                    <a:gd name="T7" fmla="*/ 778 h 943"/>
                    <a:gd name="T8" fmla="*/ 26 w 574"/>
                    <a:gd name="T9" fmla="*/ 631 h 943"/>
                    <a:gd name="T10" fmla="*/ 26 w 574"/>
                    <a:gd name="T11" fmla="*/ 631 h 943"/>
                    <a:gd name="T12" fmla="*/ 0 w 574"/>
                    <a:gd name="T13" fmla="*/ 408 h 943"/>
                    <a:gd name="T14" fmla="*/ 21 w 574"/>
                    <a:gd name="T15" fmla="*/ 234 h 943"/>
                    <a:gd name="T16" fmla="*/ 21 w 574"/>
                    <a:gd name="T17" fmla="*/ 234 h 943"/>
                    <a:gd name="T18" fmla="*/ 99 w 574"/>
                    <a:gd name="T19" fmla="*/ 98 h 943"/>
                    <a:gd name="T20" fmla="*/ 210 w 574"/>
                    <a:gd name="T21" fmla="*/ 70 h 943"/>
                    <a:gd name="T22" fmla="*/ 210 w 574"/>
                    <a:gd name="T23" fmla="*/ 70 h 943"/>
                    <a:gd name="T24" fmla="*/ 220 w 574"/>
                    <a:gd name="T25" fmla="*/ 48 h 943"/>
                    <a:gd name="T26" fmla="*/ 241 w 574"/>
                    <a:gd name="T27" fmla="*/ 32 h 943"/>
                    <a:gd name="T28" fmla="*/ 241 w 574"/>
                    <a:gd name="T29" fmla="*/ 32 h 943"/>
                    <a:gd name="T30" fmla="*/ 257 w 574"/>
                    <a:gd name="T31" fmla="*/ 11 h 943"/>
                    <a:gd name="T32" fmla="*/ 283 w 574"/>
                    <a:gd name="T33" fmla="*/ 0 h 943"/>
                    <a:gd name="T34" fmla="*/ 283 w 574"/>
                    <a:gd name="T35" fmla="*/ 0 h 943"/>
                    <a:gd name="T36" fmla="*/ 315 w 574"/>
                    <a:gd name="T37" fmla="*/ 11 h 943"/>
                    <a:gd name="T38" fmla="*/ 331 w 574"/>
                    <a:gd name="T39" fmla="*/ 32 h 943"/>
                    <a:gd name="T40" fmla="*/ 331 w 574"/>
                    <a:gd name="T41" fmla="*/ 32 h 943"/>
                    <a:gd name="T42" fmla="*/ 352 w 574"/>
                    <a:gd name="T43" fmla="*/ 48 h 943"/>
                    <a:gd name="T44" fmla="*/ 362 w 574"/>
                    <a:gd name="T45" fmla="*/ 70 h 943"/>
                    <a:gd name="T46" fmla="*/ 362 w 574"/>
                    <a:gd name="T47" fmla="*/ 70 h 943"/>
                    <a:gd name="T48" fmla="*/ 473 w 574"/>
                    <a:gd name="T49" fmla="*/ 98 h 943"/>
                    <a:gd name="T50" fmla="*/ 551 w 574"/>
                    <a:gd name="T51" fmla="*/ 234 h 943"/>
                    <a:gd name="T52" fmla="*/ 551 w 574"/>
                    <a:gd name="T53" fmla="*/ 234 h 943"/>
                    <a:gd name="T54" fmla="*/ 573 w 574"/>
                    <a:gd name="T55" fmla="*/ 408 h 943"/>
                    <a:gd name="T56" fmla="*/ 546 w 574"/>
                    <a:gd name="T57" fmla="*/ 631 h 943"/>
                    <a:gd name="T58" fmla="*/ 546 w 574"/>
                    <a:gd name="T59" fmla="*/ 631 h 943"/>
                    <a:gd name="T60" fmla="*/ 494 w 574"/>
                    <a:gd name="T61" fmla="*/ 778 h 943"/>
                    <a:gd name="T62" fmla="*/ 415 w 574"/>
                    <a:gd name="T63" fmla="*/ 871 h 943"/>
                    <a:gd name="T64" fmla="*/ 341 w 574"/>
                    <a:gd name="T65" fmla="*/ 925 h 943"/>
                    <a:gd name="T66" fmla="*/ 283 w 574"/>
                    <a:gd name="T67" fmla="*/ 942 h 9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74" h="943">
                      <a:moveTo>
                        <a:pt x="283" y="942"/>
                      </a:moveTo>
                      <a:lnTo>
                        <a:pt x="231" y="925"/>
                      </a:lnTo>
                      <a:lnTo>
                        <a:pt x="152" y="871"/>
                      </a:lnTo>
                      <a:lnTo>
                        <a:pt x="79" y="778"/>
                      </a:lnTo>
                      <a:lnTo>
                        <a:pt x="26" y="631"/>
                      </a:lnTo>
                      <a:lnTo>
                        <a:pt x="0" y="408"/>
                      </a:lnTo>
                      <a:lnTo>
                        <a:pt x="21" y="234"/>
                      </a:lnTo>
                      <a:lnTo>
                        <a:pt x="99" y="98"/>
                      </a:lnTo>
                      <a:lnTo>
                        <a:pt x="210" y="70"/>
                      </a:lnTo>
                      <a:lnTo>
                        <a:pt x="220" y="48"/>
                      </a:lnTo>
                      <a:lnTo>
                        <a:pt x="241" y="32"/>
                      </a:lnTo>
                      <a:lnTo>
                        <a:pt x="257" y="11"/>
                      </a:lnTo>
                      <a:lnTo>
                        <a:pt x="283" y="0"/>
                      </a:lnTo>
                      <a:lnTo>
                        <a:pt x="315" y="11"/>
                      </a:lnTo>
                      <a:lnTo>
                        <a:pt x="331" y="32"/>
                      </a:lnTo>
                      <a:lnTo>
                        <a:pt x="352" y="48"/>
                      </a:lnTo>
                      <a:lnTo>
                        <a:pt x="362" y="70"/>
                      </a:lnTo>
                      <a:lnTo>
                        <a:pt x="473" y="98"/>
                      </a:lnTo>
                      <a:lnTo>
                        <a:pt x="551" y="234"/>
                      </a:lnTo>
                      <a:lnTo>
                        <a:pt x="573" y="408"/>
                      </a:lnTo>
                      <a:lnTo>
                        <a:pt x="546" y="631"/>
                      </a:lnTo>
                      <a:lnTo>
                        <a:pt x="494" y="778"/>
                      </a:lnTo>
                      <a:lnTo>
                        <a:pt x="415" y="871"/>
                      </a:lnTo>
                      <a:lnTo>
                        <a:pt x="341" y="925"/>
                      </a:lnTo>
                      <a:lnTo>
                        <a:pt x="283" y="942"/>
                      </a:lnTo>
                    </a:path>
                  </a:pathLst>
                </a:custGeom>
                <a:solidFill>
                  <a:srgbClr val="BA7E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58" name="Freeform 97"/>
                <p:cNvSpPr>
                  <a:spLocks noChangeAspect="1"/>
                </p:cNvSpPr>
                <p:nvPr/>
              </p:nvSpPr>
              <p:spPr bwMode="auto">
                <a:xfrm>
                  <a:off x="2741" y="1712"/>
                  <a:ext cx="574" cy="943"/>
                </a:xfrm>
                <a:custGeom>
                  <a:avLst/>
                  <a:gdLst>
                    <a:gd name="T0" fmla="*/ 283 w 574"/>
                    <a:gd name="T1" fmla="*/ 942 h 943"/>
                    <a:gd name="T2" fmla="*/ 231 w 574"/>
                    <a:gd name="T3" fmla="*/ 925 h 943"/>
                    <a:gd name="T4" fmla="*/ 152 w 574"/>
                    <a:gd name="T5" fmla="*/ 871 h 943"/>
                    <a:gd name="T6" fmla="*/ 79 w 574"/>
                    <a:gd name="T7" fmla="*/ 778 h 943"/>
                    <a:gd name="T8" fmla="*/ 26 w 574"/>
                    <a:gd name="T9" fmla="*/ 631 h 943"/>
                    <a:gd name="T10" fmla="*/ 26 w 574"/>
                    <a:gd name="T11" fmla="*/ 631 h 943"/>
                    <a:gd name="T12" fmla="*/ 0 w 574"/>
                    <a:gd name="T13" fmla="*/ 408 h 943"/>
                    <a:gd name="T14" fmla="*/ 21 w 574"/>
                    <a:gd name="T15" fmla="*/ 234 h 943"/>
                    <a:gd name="T16" fmla="*/ 21 w 574"/>
                    <a:gd name="T17" fmla="*/ 234 h 943"/>
                    <a:gd name="T18" fmla="*/ 99 w 574"/>
                    <a:gd name="T19" fmla="*/ 98 h 943"/>
                    <a:gd name="T20" fmla="*/ 210 w 574"/>
                    <a:gd name="T21" fmla="*/ 70 h 943"/>
                    <a:gd name="T22" fmla="*/ 210 w 574"/>
                    <a:gd name="T23" fmla="*/ 70 h 943"/>
                    <a:gd name="T24" fmla="*/ 220 w 574"/>
                    <a:gd name="T25" fmla="*/ 48 h 943"/>
                    <a:gd name="T26" fmla="*/ 241 w 574"/>
                    <a:gd name="T27" fmla="*/ 32 h 943"/>
                    <a:gd name="T28" fmla="*/ 241 w 574"/>
                    <a:gd name="T29" fmla="*/ 32 h 943"/>
                    <a:gd name="T30" fmla="*/ 257 w 574"/>
                    <a:gd name="T31" fmla="*/ 11 h 943"/>
                    <a:gd name="T32" fmla="*/ 283 w 574"/>
                    <a:gd name="T33" fmla="*/ 0 h 943"/>
                    <a:gd name="T34" fmla="*/ 283 w 574"/>
                    <a:gd name="T35" fmla="*/ 0 h 943"/>
                    <a:gd name="T36" fmla="*/ 315 w 574"/>
                    <a:gd name="T37" fmla="*/ 11 h 943"/>
                    <a:gd name="T38" fmla="*/ 331 w 574"/>
                    <a:gd name="T39" fmla="*/ 32 h 943"/>
                    <a:gd name="T40" fmla="*/ 331 w 574"/>
                    <a:gd name="T41" fmla="*/ 32 h 943"/>
                    <a:gd name="T42" fmla="*/ 352 w 574"/>
                    <a:gd name="T43" fmla="*/ 48 h 943"/>
                    <a:gd name="T44" fmla="*/ 362 w 574"/>
                    <a:gd name="T45" fmla="*/ 70 h 943"/>
                    <a:gd name="T46" fmla="*/ 362 w 574"/>
                    <a:gd name="T47" fmla="*/ 70 h 943"/>
                    <a:gd name="T48" fmla="*/ 473 w 574"/>
                    <a:gd name="T49" fmla="*/ 98 h 943"/>
                    <a:gd name="T50" fmla="*/ 551 w 574"/>
                    <a:gd name="T51" fmla="*/ 234 h 943"/>
                    <a:gd name="T52" fmla="*/ 551 w 574"/>
                    <a:gd name="T53" fmla="*/ 234 h 943"/>
                    <a:gd name="T54" fmla="*/ 573 w 574"/>
                    <a:gd name="T55" fmla="*/ 408 h 943"/>
                    <a:gd name="T56" fmla="*/ 546 w 574"/>
                    <a:gd name="T57" fmla="*/ 631 h 943"/>
                    <a:gd name="T58" fmla="*/ 546 w 574"/>
                    <a:gd name="T59" fmla="*/ 631 h 943"/>
                    <a:gd name="T60" fmla="*/ 494 w 574"/>
                    <a:gd name="T61" fmla="*/ 778 h 943"/>
                    <a:gd name="T62" fmla="*/ 415 w 574"/>
                    <a:gd name="T63" fmla="*/ 871 h 943"/>
                    <a:gd name="T64" fmla="*/ 341 w 574"/>
                    <a:gd name="T65" fmla="*/ 925 h 943"/>
                    <a:gd name="T66" fmla="*/ 283 w 574"/>
                    <a:gd name="T67" fmla="*/ 942 h 9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74" h="943">
                      <a:moveTo>
                        <a:pt x="283" y="942"/>
                      </a:moveTo>
                      <a:lnTo>
                        <a:pt x="231" y="925"/>
                      </a:lnTo>
                      <a:lnTo>
                        <a:pt x="152" y="871"/>
                      </a:lnTo>
                      <a:lnTo>
                        <a:pt x="79" y="778"/>
                      </a:lnTo>
                      <a:lnTo>
                        <a:pt x="26" y="631"/>
                      </a:lnTo>
                      <a:lnTo>
                        <a:pt x="0" y="408"/>
                      </a:lnTo>
                      <a:lnTo>
                        <a:pt x="21" y="234"/>
                      </a:lnTo>
                      <a:lnTo>
                        <a:pt x="99" y="98"/>
                      </a:lnTo>
                      <a:lnTo>
                        <a:pt x="210" y="70"/>
                      </a:lnTo>
                      <a:lnTo>
                        <a:pt x="220" y="48"/>
                      </a:lnTo>
                      <a:lnTo>
                        <a:pt x="241" y="32"/>
                      </a:lnTo>
                      <a:lnTo>
                        <a:pt x="257" y="11"/>
                      </a:lnTo>
                      <a:lnTo>
                        <a:pt x="283" y="0"/>
                      </a:lnTo>
                      <a:lnTo>
                        <a:pt x="315" y="11"/>
                      </a:lnTo>
                      <a:lnTo>
                        <a:pt x="331" y="32"/>
                      </a:lnTo>
                      <a:lnTo>
                        <a:pt x="352" y="48"/>
                      </a:lnTo>
                      <a:lnTo>
                        <a:pt x="362" y="70"/>
                      </a:lnTo>
                      <a:lnTo>
                        <a:pt x="473" y="98"/>
                      </a:lnTo>
                      <a:lnTo>
                        <a:pt x="551" y="234"/>
                      </a:lnTo>
                      <a:lnTo>
                        <a:pt x="573" y="408"/>
                      </a:lnTo>
                      <a:lnTo>
                        <a:pt x="546" y="631"/>
                      </a:lnTo>
                      <a:lnTo>
                        <a:pt x="494" y="778"/>
                      </a:lnTo>
                      <a:lnTo>
                        <a:pt x="415" y="871"/>
                      </a:lnTo>
                      <a:lnTo>
                        <a:pt x="341" y="925"/>
                      </a:lnTo>
                      <a:lnTo>
                        <a:pt x="283" y="94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59" name="Freeform 98"/>
                <p:cNvSpPr>
                  <a:spLocks noChangeAspect="1"/>
                </p:cNvSpPr>
                <p:nvPr/>
              </p:nvSpPr>
              <p:spPr bwMode="auto">
                <a:xfrm>
                  <a:off x="3035" y="1767"/>
                  <a:ext cx="59" cy="49"/>
                </a:xfrm>
                <a:custGeom>
                  <a:avLst/>
                  <a:gdLst>
                    <a:gd name="T0" fmla="*/ 0 w 59"/>
                    <a:gd name="T1" fmla="*/ 48 h 49"/>
                    <a:gd name="T2" fmla="*/ 15 w 59"/>
                    <a:gd name="T3" fmla="*/ 15 h 49"/>
                    <a:gd name="T4" fmla="*/ 42 w 59"/>
                    <a:gd name="T5" fmla="*/ 0 h 49"/>
                    <a:gd name="T6" fmla="*/ 42 w 59"/>
                    <a:gd name="T7" fmla="*/ 0 h 49"/>
                    <a:gd name="T8" fmla="*/ 52 w 59"/>
                    <a:gd name="T9" fmla="*/ 10 h 49"/>
                    <a:gd name="T10" fmla="*/ 58 w 59"/>
                    <a:gd name="T11" fmla="*/ 15 h 49"/>
                    <a:gd name="T12" fmla="*/ 58 w 59"/>
                    <a:gd name="T13" fmla="*/ 15 h 49"/>
                    <a:gd name="T14" fmla="*/ 52 w 59"/>
                    <a:gd name="T15" fmla="*/ 21 h 49"/>
                    <a:gd name="T16" fmla="*/ 42 w 59"/>
                    <a:gd name="T17" fmla="*/ 26 h 49"/>
                    <a:gd name="T18" fmla="*/ 42 w 59"/>
                    <a:gd name="T19" fmla="*/ 26 h 49"/>
                    <a:gd name="T20" fmla="*/ 26 w 59"/>
                    <a:gd name="T21" fmla="*/ 15 h 49"/>
                    <a:gd name="T22" fmla="*/ 0 w 59"/>
                    <a:gd name="T23" fmla="*/ 48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9" h="49">
                      <a:moveTo>
                        <a:pt x="0" y="48"/>
                      </a:moveTo>
                      <a:lnTo>
                        <a:pt x="15" y="15"/>
                      </a:lnTo>
                      <a:lnTo>
                        <a:pt x="42" y="0"/>
                      </a:lnTo>
                      <a:lnTo>
                        <a:pt x="52" y="10"/>
                      </a:lnTo>
                      <a:lnTo>
                        <a:pt x="58" y="15"/>
                      </a:lnTo>
                      <a:lnTo>
                        <a:pt x="52" y="21"/>
                      </a:lnTo>
                      <a:lnTo>
                        <a:pt x="42" y="26"/>
                      </a:lnTo>
                      <a:lnTo>
                        <a:pt x="26" y="15"/>
                      </a:lnTo>
                      <a:lnTo>
                        <a:pt x="0" y="48"/>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60" name="Freeform 99"/>
                <p:cNvSpPr>
                  <a:spLocks noChangeAspect="1"/>
                </p:cNvSpPr>
                <p:nvPr/>
              </p:nvSpPr>
              <p:spPr bwMode="auto">
                <a:xfrm>
                  <a:off x="2960" y="1767"/>
                  <a:ext cx="60" cy="49"/>
                </a:xfrm>
                <a:custGeom>
                  <a:avLst/>
                  <a:gdLst>
                    <a:gd name="T0" fmla="*/ 59 w 60"/>
                    <a:gd name="T1" fmla="*/ 48 h 49"/>
                    <a:gd name="T2" fmla="*/ 42 w 60"/>
                    <a:gd name="T3" fmla="*/ 15 h 49"/>
                    <a:gd name="T4" fmla="*/ 16 w 60"/>
                    <a:gd name="T5" fmla="*/ 0 h 49"/>
                    <a:gd name="T6" fmla="*/ 16 w 60"/>
                    <a:gd name="T7" fmla="*/ 0 h 49"/>
                    <a:gd name="T8" fmla="*/ 0 w 60"/>
                    <a:gd name="T9" fmla="*/ 10 h 49"/>
                    <a:gd name="T10" fmla="*/ 0 w 60"/>
                    <a:gd name="T11" fmla="*/ 15 h 49"/>
                    <a:gd name="T12" fmla="*/ 0 w 60"/>
                    <a:gd name="T13" fmla="*/ 15 h 49"/>
                    <a:gd name="T14" fmla="*/ 5 w 60"/>
                    <a:gd name="T15" fmla="*/ 21 h 49"/>
                    <a:gd name="T16" fmla="*/ 16 w 60"/>
                    <a:gd name="T17" fmla="*/ 26 h 49"/>
                    <a:gd name="T18" fmla="*/ 16 w 60"/>
                    <a:gd name="T19" fmla="*/ 26 h 49"/>
                    <a:gd name="T20" fmla="*/ 32 w 60"/>
                    <a:gd name="T21" fmla="*/ 15 h 49"/>
                    <a:gd name="T22" fmla="*/ 59 w 60"/>
                    <a:gd name="T23" fmla="*/ 48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49">
                      <a:moveTo>
                        <a:pt x="59" y="48"/>
                      </a:moveTo>
                      <a:lnTo>
                        <a:pt x="42" y="15"/>
                      </a:lnTo>
                      <a:lnTo>
                        <a:pt x="16" y="0"/>
                      </a:lnTo>
                      <a:lnTo>
                        <a:pt x="0" y="10"/>
                      </a:lnTo>
                      <a:lnTo>
                        <a:pt x="0" y="15"/>
                      </a:lnTo>
                      <a:lnTo>
                        <a:pt x="5" y="21"/>
                      </a:lnTo>
                      <a:lnTo>
                        <a:pt x="16" y="26"/>
                      </a:lnTo>
                      <a:lnTo>
                        <a:pt x="32" y="15"/>
                      </a:lnTo>
                      <a:lnTo>
                        <a:pt x="59" y="48"/>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61" name="Freeform 100"/>
                <p:cNvSpPr>
                  <a:spLocks noChangeAspect="1"/>
                </p:cNvSpPr>
                <p:nvPr/>
              </p:nvSpPr>
              <p:spPr bwMode="auto">
                <a:xfrm>
                  <a:off x="3030" y="1766"/>
                  <a:ext cx="65" cy="168"/>
                </a:xfrm>
                <a:custGeom>
                  <a:avLst/>
                  <a:gdLst>
                    <a:gd name="T0" fmla="*/ 10 w 65"/>
                    <a:gd name="T1" fmla="*/ 167 h 168"/>
                    <a:gd name="T2" fmla="*/ 5 w 65"/>
                    <a:gd name="T3" fmla="*/ 123 h 168"/>
                    <a:gd name="T4" fmla="*/ 0 w 65"/>
                    <a:gd name="T5" fmla="*/ 91 h 168"/>
                    <a:gd name="T6" fmla="*/ 0 w 65"/>
                    <a:gd name="T7" fmla="*/ 91 h 168"/>
                    <a:gd name="T8" fmla="*/ 15 w 65"/>
                    <a:gd name="T9" fmla="*/ 21 h 168"/>
                    <a:gd name="T10" fmla="*/ 48 w 65"/>
                    <a:gd name="T11" fmla="*/ 0 h 168"/>
                    <a:gd name="T12" fmla="*/ 48 w 65"/>
                    <a:gd name="T13" fmla="*/ 0 h 168"/>
                    <a:gd name="T14" fmla="*/ 58 w 65"/>
                    <a:gd name="T15" fmla="*/ 5 h 168"/>
                    <a:gd name="T16" fmla="*/ 64 w 65"/>
                    <a:gd name="T17" fmla="*/ 16 h 1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168">
                      <a:moveTo>
                        <a:pt x="10" y="167"/>
                      </a:moveTo>
                      <a:lnTo>
                        <a:pt x="5" y="123"/>
                      </a:lnTo>
                      <a:lnTo>
                        <a:pt x="0" y="91"/>
                      </a:lnTo>
                      <a:lnTo>
                        <a:pt x="15" y="21"/>
                      </a:lnTo>
                      <a:lnTo>
                        <a:pt x="48" y="0"/>
                      </a:lnTo>
                      <a:lnTo>
                        <a:pt x="58" y="5"/>
                      </a:lnTo>
                      <a:lnTo>
                        <a:pt x="64"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62" name="Freeform 101"/>
                <p:cNvSpPr>
                  <a:spLocks noChangeAspect="1"/>
                </p:cNvSpPr>
                <p:nvPr/>
              </p:nvSpPr>
              <p:spPr bwMode="auto">
                <a:xfrm>
                  <a:off x="2961" y="1766"/>
                  <a:ext cx="65" cy="168"/>
                </a:xfrm>
                <a:custGeom>
                  <a:avLst/>
                  <a:gdLst>
                    <a:gd name="T0" fmla="*/ 0 w 65"/>
                    <a:gd name="T1" fmla="*/ 16 h 168"/>
                    <a:gd name="T2" fmla="*/ 5 w 65"/>
                    <a:gd name="T3" fmla="*/ 5 h 168"/>
                    <a:gd name="T4" fmla="*/ 16 w 65"/>
                    <a:gd name="T5" fmla="*/ 0 h 168"/>
                    <a:gd name="T6" fmla="*/ 16 w 65"/>
                    <a:gd name="T7" fmla="*/ 0 h 168"/>
                    <a:gd name="T8" fmla="*/ 48 w 65"/>
                    <a:gd name="T9" fmla="*/ 21 h 168"/>
                    <a:gd name="T10" fmla="*/ 64 w 65"/>
                    <a:gd name="T11" fmla="*/ 91 h 168"/>
                    <a:gd name="T12" fmla="*/ 64 w 65"/>
                    <a:gd name="T13" fmla="*/ 91 h 168"/>
                    <a:gd name="T14" fmla="*/ 59 w 65"/>
                    <a:gd name="T15" fmla="*/ 123 h 168"/>
                    <a:gd name="T16" fmla="*/ 48 w 65"/>
                    <a:gd name="T17" fmla="*/ 167 h 1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168">
                      <a:moveTo>
                        <a:pt x="0" y="16"/>
                      </a:moveTo>
                      <a:lnTo>
                        <a:pt x="5" y="5"/>
                      </a:lnTo>
                      <a:lnTo>
                        <a:pt x="16" y="0"/>
                      </a:lnTo>
                      <a:lnTo>
                        <a:pt x="48" y="21"/>
                      </a:lnTo>
                      <a:lnTo>
                        <a:pt x="64" y="91"/>
                      </a:lnTo>
                      <a:lnTo>
                        <a:pt x="59" y="123"/>
                      </a:lnTo>
                      <a:lnTo>
                        <a:pt x="48" y="16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63" name="Freeform 102"/>
                <p:cNvSpPr>
                  <a:spLocks noChangeAspect="1"/>
                </p:cNvSpPr>
                <p:nvPr/>
              </p:nvSpPr>
              <p:spPr bwMode="auto">
                <a:xfrm>
                  <a:off x="2950" y="1783"/>
                  <a:ext cx="64" cy="153"/>
                </a:xfrm>
                <a:custGeom>
                  <a:avLst/>
                  <a:gdLst>
                    <a:gd name="T0" fmla="*/ 21 w 64"/>
                    <a:gd name="T1" fmla="*/ 152 h 153"/>
                    <a:gd name="T2" fmla="*/ 47 w 64"/>
                    <a:gd name="T3" fmla="*/ 141 h 153"/>
                    <a:gd name="T4" fmla="*/ 63 w 64"/>
                    <a:gd name="T5" fmla="*/ 86 h 153"/>
                    <a:gd name="T6" fmla="*/ 63 w 64"/>
                    <a:gd name="T7" fmla="*/ 86 h 153"/>
                    <a:gd name="T8" fmla="*/ 42 w 64"/>
                    <a:gd name="T9" fmla="*/ 27 h 153"/>
                    <a:gd name="T10" fmla="*/ 0 w 64"/>
                    <a:gd name="T11" fmla="*/ 0 h 1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 h="153">
                      <a:moveTo>
                        <a:pt x="21" y="152"/>
                      </a:moveTo>
                      <a:lnTo>
                        <a:pt x="47" y="141"/>
                      </a:lnTo>
                      <a:lnTo>
                        <a:pt x="63" y="86"/>
                      </a:lnTo>
                      <a:lnTo>
                        <a:pt x="42" y="27"/>
                      </a:lnTo>
                      <a:lnTo>
                        <a:pt x="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64" name="Freeform 103"/>
                <p:cNvSpPr>
                  <a:spLocks noChangeAspect="1"/>
                </p:cNvSpPr>
                <p:nvPr/>
              </p:nvSpPr>
              <p:spPr bwMode="auto">
                <a:xfrm>
                  <a:off x="2983" y="1733"/>
                  <a:ext cx="85" cy="28"/>
                </a:xfrm>
                <a:custGeom>
                  <a:avLst/>
                  <a:gdLst>
                    <a:gd name="T0" fmla="*/ 42 w 85"/>
                    <a:gd name="T1" fmla="*/ 10 h 28"/>
                    <a:gd name="T2" fmla="*/ 21 w 85"/>
                    <a:gd name="T3" fmla="*/ 0 h 28"/>
                    <a:gd name="T4" fmla="*/ 0 w 85"/>
                    <a:gd name="T5" fmla="*/ 21 h 28"/>
                    <a:gd name="T6" fmla="*/ 0 w 85"/>
                    <a:gd name="T7" fmla="*/ 21 h 28"/>
                    <a:gd name="T8" fmla="*/ 5 w 85"/>
                    <a:gd name="T9" fmla="*/ 27 h 28"/>
                    <a:gd name="T10" fmla="*/ 10 w 85"/>
                    <a:gd name="T11" fmla="*/ 27 h 28"/>
                    <a:gd name="T12" fmla="*/ 10 w 85"/>
                    <a:gd name="T13" fmla="*/ 27 h 28"/>
                    <a:gd name="T14" fmla="*/ 21 w 85"/>
                    <a:gd name="T15" fmla="*/ 10 h 28"/>
                    <a:gd name="T16" fmla="*/ 42 w 85"/>
                    <a:gd name="T17" fmla="*/ 27 h 28"/>
                    <a:gd name="T18" fmla="*/ 42 w 85"/>
                    <a:gd name="T19" fmla="*/ 27 h 28"/>
                    <a:gd name="T20" fmla="*/ 68 w 85"/>
                    <a:gd name="T21" fmla="*/ 10 h 28"/>
                    <a:gd name="T22" fmla="*/ 78 w 85"/>
                    <a:gd name="T23" fmla="*/ 27 h 28"/>
                    <a:gd name="T24" fmla="*/ 78 w 85"/>
                    <a:gd name="T25" fmla="*/ 27 h 28"/>
                    <a:gd name="T26" fmla="*/ 84 w 85"/>
                    <a:gd name="T27" fmla="*/ 27 h 28"/>
                    <a:gd name="T28" fmla="*/ 84 w 85"/>
                    <a:gd name="T29" fmla="*/ 21 h 28"/>
                    <a:gd name="T30" fmla="*/ 84 w 85"/>
                    <a:gd name="T31" fmla="*/ 21 h 28"/>
                    <a:gd name="T32" fmla="*/ 68 w 85"/>
                    <a:gd name="T33" fmla="*/ 0 h 28"/>
                    <a:gd name="T34" fmla="*/ 42 w 85"/>
                    <a:gd name="T35" fmla="*/ 1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5" h="28">
                      <a:moveTo>
                        <a:pt x="42" y="10"/>
                      </a:moveTo>
                      <a:lnTo>
                        <a:pt x="21" y="0"/>
                      </a:lnTo>
                      <a:lnTo>
                        <a:pt x="0" y="21"/>
                      </a:lnTo>
                      <a:lnTo>
                        <a:pt x="5" y="27"/>
                      </a:lnTo>
                      <a:lnTo>
                        <a:pt x="10" y="27"/>
                      </a:lnTo>
                      <a:lnTo>
                        <a:pt x="21" y="10"/>
                      </a:lnTo>
                      <a:lnTo>
                        <a:pt x="42" y="27"/>
                      </a:lnTo>
                      <a:lnTo>
                        <a:pt x="68" y="10"/>
                      </a:lnTo>
                      <a:lnTo>
                        <a:pt x="78" y="27"/>
                      </a:lnTo>
                      <a:lnTo>
                        <a:pt x="84" y="27"/>
                      </a:lnTo>
                      <a:lnTo>
                        <a:pt x="84" y="21"/>
                      </a:lnTo>
                      <a:lnTo>
                        <a:pt x="68" y="0"/>
                      </a:lnTo>
                      <a:lnTo>
                        <a:pt x="42" y="1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65" name="Freeform 104"/>
                <p:cNvSpPr>
                  <a:spLocks noChangeAspect="1"/>
                </p:cNvSpPr>
                <p:nvPr/>
              </p:nvSpPr>
              <p:spPr bwMode="auto">
                <a:xfrm>
                  <a:off x="2983" y="1734"/>
                  <a:ext cx="85" cy="82"/>
                </a:xfrm>
                <a:custGeom>
                  <a:avLst/>
                  <a:gdLst>
                    <a:gd name="T0" fmla="*/ 42 w 85"/>
                    <a:gd name="T1" fmla="*/ 81 h 82"/>
                    <a:gd name="T2" fmla="*/ 31 w 85"/>
                    <a:gd name="T3" fmla="*/ 48 h 82"/>
                    <a:gd name="T4" fmla="*/ 0 w 85"/>
                    <a:gd name="T5" fmla="*/ 21 h 82"/>
                    <a:gd name="T6" fmla="*/ 0 w 85"/>
                    <a:gd name="T7" fmla="*/ 21 h 82"/>
                    <a:gd name="T8" fmla="*/ 21 w 85"/>
                    <a:gd name="T9" fmla="*/ 0 h 82"/>
                    <a:gd name="T10" fmla="*/ 42 w 85"/>
                    <a:gd name="T11" fmla="*/ 10 h 82"/>
                    <a:gd name="T12" fmla="*/ 42 w 85"/>
                    <a:gd name="T13" fmla="*/ 10 h 82"/>
                    <a:gd name="T14" fmla="*/ 68 w 85"/>
                    <a:gd name="T15" fmla="*/ 0 h 82"/>
                    <a:gd name="T16" fmla="*/ 84 w 85"/>
                    <a:gd name="T17" fmla="*/ 21 h 82"/>
                    <a:gd name="T18" fmla="*/ 84 w 85"/>
                    <a:gd name="T19" fmla="*/ 21 h 82"/>
                    <a:gd name="T20" fmla="*/ 58 w 85"/>
                    <a:gd name="T21" fmla="*/ 48 h 82"/>
                    <a:gd name="T22" fmla="*/ 42 w 85"/>
                    <a:gd name="T23" fmla="*/ 81 h 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82">
                      <a:moveTo>
                        <a:pt x="42" y="81"/>
                      </a:moveTo>
                      <a:lnTo>
                        <a:pt x="31" y="48"/>
                      </a:lnTo>
                      <a:lnTo>
                        <a:pt x="0" y="21"/>
                      </a:lnTo>
                      <a:lnTo>
                        <a:pt x="21" y="0"/>
                      </a:lnTo>
                      <a:lnTo>
                        <a:pt x="42" y="10"/>
                      </a:lnTo>
                      <a:lnTo>
                        <a:pt x="68" y="0"/>
                      </a:lnTo>
                      <a:lnTo>
                        <a:pt x="84" y="21"/>
                      </a:lnTo>
                      <a:lnTo>
                        <a:pt x="58" y="48"/>
                      </a:lnTo>
                      <a:lnTo>
                        <a:pt x="42" y="8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66" name="Freeform 105"/>
                <p:cNvSpPr>
                  <a:spLocks noChangeAspect="1"/>
                </p:cNvSpPr>
                <p:nvPr/>
              </p:nvSpPr>
              <p:spPr bwMode="auto">
                <a:xfrm>
                  <a:off x="2957" y="1933"/>
                  <a:ext cx="143" cy="18"/>
                </a:xfrm>
                <a:custGeom>
                  <a:avLst/>
                  <a:gdLst>
                    <a:gd name="T0" fmla="*/ 104 w 143"/>
                    <a:gd name="T1" fmla="*/ 0 h 18"/>
                    <a:gd name="T2" fmla="*/ 89 w 143"/>
                    <a:gd name="T3" fmla="*/ 0 h 18"/>
                    <a:gd name="T4" fmla="*/ 68 w 143"/>
                    <a:gd name="T5" fmla="*/ 5 h 18"/>
                    <a:gd name="T6" fmla="*/ 68 w 143"/>
                    <a:gd name="T7" fmla="*/ 5 h 18"/>
                    <a:gd name="T8" fmla="*/ 47 w 143"/>
                    <a:gd name="T9" fmla="*/ 0 h 18"/>
                    <a:gd name="T10" fmla="*/ 25 w 143"/>
                    <a:gd name="T11" fmla="*/ 0 h 18"/>
                    <a:gd name="T12" fmla="*/ 25 w 143"/>
                    <a:gd name="T13" fmla="*/ 0 h 18"/>
                    <a:gd name="T14" fmla="*/ 21 w 143"/>
                    <a:gd name="T15" fmla="*/ 5 h 18"/>
                    <a:gd name="T16" fmla="*/ 15 w 143"/>
                    <a:gd name="T17" fmla="*/ 5 h 18"/>
                    <a:gd name="T18" fmla="*/ 15 w 143"/>
                    <a:gd name="T19" fmla="*/ 5 h 18"/>
                    <a:gd name="T20" fmla="*/ 4 w 143"/>
                    <a:gd name="T21" fmla="*/ 5 h 18"/>
                    <a:gd name="T22" fmla="*/ 0 w 143"/>
                    <a:gd name="T23" fmla="*/ 11 h 18"/>
                    <a:gd name="T24" fmla="*/ 0 w 143"/>
                    <a:gd name="T25" fmla="*/ 11 h 18"/>
                    <a:gd name="T26" fmla="*/ 42 w 143"/>
                    <a:gd name="T27" fmla="*/ 5 h 18"/>
                    <a:gd name="T28" fmla="*/ 68 w 143"/>
                    <a:gd name="T29" fmla="*/ 17 h 18"/>
                    <a:gd name="T30" fmla="*/ 68 w 143"/>
                    <a:gd name="T31" fmla="*/ 17 h 18"/>
                    <a:gd name="T32" fmla="*/ 99 w 143"/>
                    <a:gd name="T33" fmla="*/ 5 h 18"/>
                    <a:gd name="T34" fmla="*/ 142 w 143"/>
                    <a:gd name="T35" fmla="*/ 11 h 18"/>
                    <a:gd name="T36" fmla="*/ 142 w 143"/>
                    <a:gd name="T37" fmla="*/ 11 h 18"/>
                    <a:gd name="T38" fmla="*/ 125 w 143"/>
                    <a:gd name="T39" fmla="*/ 5 h 18"/>
                    <a:gd name="T40" fmla="*/ 104 w 143"/>
                    <a:gd name="T41" fmla="*/ 0 h 1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43" h="18">
                      <a:moveTo>
                        <a:pt x="104" y="0"/>
                      </a:moveTo>
                      <a:lnTo>
                        <a:pt x="89" y="0"/>
                      </a:lnTo>
                      <a:lnTo>
                        <a:pt x="68" y="5"/>
                      </a:lnTo>
                      <a:lnTo>
                        <a:pt x="47" y="0"/>
                      </a:lnTo>
                      <a:lnTo>
                        <a:pt x="25" y="0"/>
                      </a:lnTo>
                      <a:lnTo>
                        <a:pt x="21" y="5"/>
                      </a:lnTo>
                      <a:lnTo>
                        <a:pt x="15" y="5"/>
                      </a:lnTo>
                      <a:lnTo>
                        <a:pt x="4" y="5"/>
                      </a:lnTo>
                      <a:lnTo>
                        <a:pt x="0" y="11"/>
                      </a:lnTo>
                      <a:lnTo>
                        <a:pt x="42" y="5"/>
                      </a:lnTo>
                      <a:lnTo>
                        <a:pt x="68" y="17"/>
                      </a:lnTo>
                      <a:lnTo>
                        <a:pt x="99" y="5"/>
                      </a:lnTo>
                      <a:lnTo>
                        <a:pt x="142" y="11"/>
                      </a:lnTo>
                      <a:lnTo>
                        <a:pt x="125" y="5"/>
                      </a:lnTo>
                      <a:lnTo>
                        <a:pt x="104" y="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67" name="Freeform 106"/>
                <p:cNvSpPr>
                  <a:spLocks noChangeAspect="1"/>
                </p:cNvSpPr>
                <p:nvPr/>
              </p:nvSpPr>
              <p:spPr bwMode="auto">
                <a:xfrm>
                  <a:off x="2857" y="1934"/>
                  <a:ext cx="343" cy="104"/>
                </a:xfrm>
                <a:custGeom>
                  <a:avLst/>
                  <a:gdLst>
                    <a:gd name="T0" fmla="*/ 0 w 343"/>
                    <a:gd name="T1" fmla="*/ 103 h 104"/>
                    <a:gd name="T2" fmla="*/ 47 w 343"/>
                    <a:gd name="T3" fmla="*/ 43 h 104"/>
                    <a:gd name="T4" fmla="*/ 125 w 343"/>
                    <a:gd name="T5" fmla="*/ 0 h 104"/>
                    <a:gd name="T6" fmla="*/ 125 w 343"/>
                    <a:gd name="T7" fmla="*/ 0 h 104"/>
                    <a:gd name="T8" fmla="*/ 146 w 343"/>
                    <a:gd name="T9" fmla="*/ 0 h 104"/>
                    <a:gd name="T10" fmla="*/ 168 w 343"/>
                    <a:gd name="T11" fmla="*/ 5 h 104"/>
                    <a:gd name="T12" fmla="*/ 168 w 343"/>
                    <a:gd name="T13" fmla="*/ 5 h 104"/>
                    <a:gd name="T14" fmla="*/ 189 w 343"/>
                    <a:gd name="T15" fmla="*/ 0 h 104"/>
                    <a:gd name="T16" fmla="*/ 204 w 343"/>
                    <a:gd name="T17" fmla="*/ 0 h 104"/>
                    <a:gd name="T18" fmla="*/ 204 w 343"/>
                    <a:gd name="T19" fmla="*/ 0 h 104"/>
                    <a:gd name="T20" fmla="*/ 294 w 343"/>
                    <a:gd name="T21" fmla="*/ 38 h 104"/>
                    <a:gd name="T22" fmla="*/ 342 w 343"/>
                    <a:gd name="T23" fmla="*/ 103 h 1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3" h="104">
                      <a:moveTo>
                        <a:pt x="0" y="103"/>
                      </a:moveTo>
                      <a:lnTo>
                        <a:pt x="47" y="43"/>
                      </a:lnTo>
                      <a:lnTo>
                        <a:pt x="125" y="0"/>
                      </a:lnTo>
                      <a:lnTo>
                        <a:pt x="146" y="0"/>
                      </a:lnTo>
                      <a:lnTo>
                        <a:pt x="168" y="5"/>
                      </a:lnTo>
                      <a:lnTo>
                        <a:pt x="189" y="0"/>
                      </a:lnTo>
                      <a:lnTo>
                        <a:pt x="204" y="0"/>
                      </a:lnTo>
                      <a:lnTo>
                        <a:pt x="294" y="38"/>
                      </a:lnTo>
                      <a:lnTo>
                        <a:pt x="342" y="10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68" name="Freeform 107"/>
                <p:cNvSpPr>
                  <a:spLocks noChangeAspect="1"/>
                </p:cNvSpPr>
                <p:nvPr/>
              </p:nvSpPr>
              <p:spPr bwMode="auto">
                <a:xfrm>
                  <a:off x="3029" y="1834"/>
                  <a:ext cx="17" cy="17"/>
                </a:xfrm>
                <a:custGeom>
                  <a:avLst/>
                  <a:gdLst>
                    <a:gd name="T0" fmla="*/ 16 w 17"/>
                    <a:gd name="T1" fmla="*/ 16 h 17"/>
                    <a:gd name="T2" fmla="*/ 8 w 17"/>
                    <a:gd name="T3" fmla="*/ 16 h 17"/>
                    <a:gd name="T4" fmla="*/ 0 w 17"/>
                    <a:gd name="T5" fmla="*/ 0 h 17"/>
                    <a:gd name="T6" fmla="*/ 0 60000 65536"/>
                    <a:gd name="T7" fmla="*/ 0 60000 65536"/>
                    <a:gd name="T8" fmla="*/ 0 60000 65536"/>
                  </a:gdLst>
                  <a:ahLst/>
                  <a:cxnLst>
                    <a:cxn ang="T6">
                      <a:pos x="T0" y="T1"/>
                    </a:cxn>
                    <a:cxn ang="T7">
                      <a:pos x="T2" y="T3"/>
                    </a:cxn>
                    <a:cxn ang="T8">
                      <a:pos x="T4" y="T5"/>
                    </a:cxn>
                  </a:cxnLst>
                  <a:rect l="0" t="0" r="r" b="b"/>
                  <a:pathLst>
                    <a:path w="17" h="17">
                      <a:moveTo>
                        <a:pt x="16" y="16"/>
                      </a:moveTo>
                      <a:lnTo>
                        <a:pt x="8" y="16"/>
                      </a:lnTo>
                      <a:lnTo>
                        <a:pt x="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69" name="Freeform 108"/>
                <p:cNvSpPr>
                  <a:spLocks noChangeAspect="1"/>
                </p:cNvSpPr>
                <p:nvPr/>
              </p:nvSpPr>
              <p:spPr bwMode="auto">
                <a:xfrm>
                  <a:off x="3013" y="1834"/>
                  <a:ext cx="17" cy="17"/>
                </a:xfrm>
                <a:custGeom>
                  <a:avLst/>
                  <a:gdLst>
                    <a:gd name="T0" fmla="*/ 0 w 17"/>
                    <a:gd name="T1" fmla="*/ 16 h 17"/>
                    <a:gd name="T2" fmla="*/ 0 w 17"/>
                    <a:gd name="T3" fmla="*/ 16 h 17"/>
                    <a:gd name="T4" fmla="*/ 16 w 17"/>
                    <a:gd name="T5" fmla="*/ 0 h 17"/>
                    <a:gd name="T6" fmla="*/ 0 60000 65536"/>
                    <a:gd name="T7" fmla="*/ 0 60000 65536"/>
                    <a:gd name="T8" fmla="*/ 0 60000 65536"/>
                  </a:gdLst>
                  <a:ahLst/>
                  <a:cxnLst>
                    <a:cxn ang="T6">
                      <a:pos x="T0" y="T1"/>
                    </a:cxn>
                    <a:cxn ang="T7">
                      <a:pos x="T2" y="T3"/>
                    </a:cxn>
                    <a:cxn ang="T8">
                      <a:pos x="T4" y="T5"/>
                    </a:cxn>
                  </a:cxnLst>
                  <a:rect l="0" t="0" r="r" b="b"/>
                  <a:pathLst>
                    <a:path w="17" h="17">
                      <a:moveTo>
                        <a:pt x="0" y="16"/>
                      </a:moveTo>
                      <a:lnTo>
                        <a:pt x="0" y="16"/>
                      </a:lnTo>
                      <a:lnTo>
                        <a:pt x="16"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70" name="Freeform 109"/>
                <p:cNvSpPr>
                  <a:spLocks noChangeAspect="1"/>
                </p:cNvSpPr>
                <p:nvPr/>
              </p:nvSpPr>
              <p:spPr bwMode="auto">
                <a:xfrm>
                  <a:off x="3173" y="2408"/>
                  <a:ext cx="84" cy="34"/>
                </a:xfrm>
                <a:custGeom>
                  <a:avLst/>
                  <a:gdLst>
                    <a:gd name="T0" fmla="*/ 83 w 84"/>
                    <a:gd name="T1" fmla="*/ 33 h 34"/>
                    <a:gd name="T2" fmla="*/ 56 w 84"/>
                    <a:gd name="T3" fmla="*/ 22 h 34"/>
                    <a:gd name="T4" fmla="*/ 56 w 84"/>
                    <a:gd name="T5" fmla="*/ 22 h 34"/>
                    <a:gd name="T6" fmla="*/ 26 w 84"/>
                    <a:gd name="T7" fmla="*/ 16 h 34"/>
                    <a:gd name="T8" fmla="*/ 0 w 84"/>
                    <a:gd name="T9" fmla="*/ 0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 h="34">
                      <a:moveTo>
                        <a:pt x="83" y="33"/>
                      </a:moveTo>
                      <a:lnTo>
                        <a:pt x="56" y="22"/>
                      </a:lnTo>
                      <a:lnTo>
                        <a:pt x="26" y="16"/>
                      </a:lnTo>
                      <a:lnTo>
                        <a:pt x="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71" name="Freeform 110"/>
                <p:cNvSpPr>
                  <a:spLocks noChangeAspect="1"/>
                </p:cNvSpPr>
                <p:nvPr/>
              </p:nvSpPr>
              <p:spPr bwMode="auto">
                <a:xfrm>
                  <a:off x="3209" y="2049"/>
                  <a:ext cx="100" cy="23"/>
                </a:xfrm>
                <a:custGeom>
                  <a:avLst/>
                  <a:gdLst>
                    <a:gd name="T0" fmla="*/ 99 w 100"/>
                    <a:gd name="T1" fmla="*/ 0 h 23"/>
                    <a:gd name="T2" fmla="*/ 73 w 100"/>
                    <a:gd name="T3" fmla="*/ 0 h 23"/>
                    <a:gd name="T4" fmla="*/ 73 w 100"/>
                    <a:gd name="T5" fmla="*/ 0 h 23"/>
                    <a:gd name="T6" fmla="*/ 36 w 100"/>
                    <a:gd name="T7" fmla="*/ 16 h 23"/>
                    <a:gd name="T8" fmla="*/ 0 w 100"/>
                    <a:gd name="T9" fmla="*/ 22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0" h="23">
                      <a:moveTo>
                        <a:pt x="99" y="0"/>
                      </a:moveTo>
                      <a:lnTo>
                        <a:pt x="73" y="0"/>
                      </a:lnTo>
                      <a:lnTo>
                        <a:pt x="36" y="16"/>
                      </a:lnTo>
                      <a:lnTo>
                        <a:pt x="0" y="2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72" name="Freeform 111"/>
                <p:cNvSpPr>
                  <a:spLocks noChangeAspect="1"/>
                </p:cNvSpPr>
                <p:nvPr/>
              </p:nvSpPr>
              <p:spPr bwMode="auto">
                <a:xfrm>
                  <a:off x="2740" y="2049"/>
                  <a:ext cx="106" cy="23"/>
                </a:xfrm>
                <a:custGeom>
                  <a:avLst/>
                  <a:gdLst>
                    <a:gd name="T0" fmla="*/ 0 w 106"/>
                    <a:gd name="T1" fmla="*/ 0 h 23"/>
                    <a:gd name="T2" fmla="*/ 31 w 106"/>
                    <a:gd name="T3" fmla="*/ 0 h 23"/>
                    <a:gd name="T4" fmla="*/ 31 w 106"/>
                    <a:gd name="T5" fmla="*/ 0 h 23"/>
                    <a:gd name="T6" fmla="*/ 63 w 106"/>
                    <a:gd name="T7" fmla="*/ 16 h 23"/>
                    <a:gd name="T8" fmla="*/ 105 w 106"/>
                    <a:gd name="T9" fmla="*/ 22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6" h="23">
                      <a:moveTo>
                        <a:pt x="0" y="0"/>
                      </a:moveTo>
                      <a:lnTo>
                        <a:pt x="31" y="0"/>
                      </a:lnTo>
                      <a:lnTo>
                        <a:pt x="63" y="16"/>
                      </a:lnTo>
                      <a:lnTo>
                        <a:pt x="105" y="2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73" name="Freeform 112"/>
                <p:cNvSpPr>
                  <a:spLocks noChangeAspect="1"/>
                </p:cNvSpPr>
                <p:nvPr/>
              </p:nvSpPr>
              <p:spPr bwMode="auto">
                <a:xfrm>
                  <a:off x="2798" y="2408"/>
                  <a:ext cx="84" cy="34"/>
                </a:xfrm>
                <a:custGeom>
                  <a:avLst/>
                  <a:gdLst>
                    <a:gd name="T0" fmla="*/ 0 w 84"/>
                    <a:gd name="T1" fmla="*/ 33 h 34"/>
                    <a:gd name="T2" fmla="*/ 25 w 84"/>
                    <a:gd name="T3" fmla="*/ 22 h 34"/>
                    <a:gd name="T4" fmla="*/ 25 w 84"/>
                    <a:gd name="T5" fmla="*/ 22 h 34"/>
                    <a:gd name="T6" fmla="*/ 57 w 84"/>
                    <a:gd name="T7" fmla="*/ 16 h 34"/>
                    <a:gd name="T8" fmla="*/ 83 w 84"/>
                    <a:gd name="T9" fmla="*/ 0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 h="34">
                      <a:moveTo>
                        <a:pt x="0" y="33"/>
                      </a:moveTo>
                      <a:lnTo>
                        <a:pt x="25" y="22"/>
                      </a:lnTo>
                      <a:lnTo>
                        <a:pt x="57" y="16"/>
                      </a:lnTo>
                      <a:lnTo>
                        <a:pt x="83"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74" name="Freeform 113"/>
                <p:cNvSpPr>
                  <a:spLocks noChangeAspect="1"/>
                </p:cNvSpPr>
                <p:nvPr/>
              </p:nvSpPr>
              <p:spPr bwMode="auto">
                <a:xfrm>
                  <a:off x="3077" y="2527"/>
                  <a:ext cx="64" cy="72"/>
                </a:xfrm>
                <a:custGeom>
                  <a:avLst/>
                  <a:gdLst>
                    <a:gd name="T0" fmla="*/ 63 w 64"/>
                    <a:gd name="T1" fmla="*/ 71 h 72"/>
                    <a:gd name="T2" fmla="*/ 42 w 64"/>
                    <a:gd name="T3" fmla="*/ 43 h 72"/>
                    <a:gd name="T4" fmla="*/ 42 w 64"/>
                    <a:gd name="T5" fmla="*/ 43 h 72"/>
                    <a:gd name="T6" fmla="*/ 21 w 64"/>
                    <a:gd name="T7" fmla="*/ 21 h 72"/>
                    <a:gd name="T8" fmla="*/ 0 w 64"/>
                    <a:gd name="T9" fmla="*/ 0 h 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 h="72">
                      <a:moveTo>
                        <a:pt x="63" y="71"/>
                      </a:moveTo>
                      <a:lnTo>
                        <a:pt x="42" y="43"/>
                      </a:lnTo>
                      <a:lnTo>
                        <a:pt x="21" y="21"/>
                      </a:lnTo>
                      <a:lnTo>
                        <a:pt x="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75" name="Freeform 114"/>
                <p:cNvSpPr>
                  <a:spLocks noChangeAspect="1"/>
                </p:cNvSpPr>
                <p:nvPr/>
              </p:nvSpPr>
              <p:spPr bwMode="auto">
                <a:xfrm>
                  <a:off x="3220" y="2332"/>
                  <a:ext cx="17" cy="18"/>
                </a:xfrm>
                <a:custGeom>
                  <a:avLst/>
                  <a:gdLst>
                    <a:gd name="T0" fmla="*/ 10 w 17"/>
                    <a:gd name="T1" fmla="*/ 17 h 18"/>
                    <a:gd name="T2" fmla="*/ 10 w 17"/>
                    <a:gd name="T3" fmla="*/ 11 h 18"/>
                    <a:gd name="T4" fmla="*/ 16 w 17"/>
                    <a:gd name="T5" fmla="*/ 5 h 18"/>
                    <a:gd name="T6" fmla="*/ 16 w 17"/>
                    <a:gd name="T7" fmla="*/ 5 h 18"/>
                    <a:gd name="T8" fmla="*/ 10 w 17"/>
                    <a:gd name="T9" fmla="*/ 0 h 18"/>
                    <a:gd name="T10" fmla="*/ 10 w 17"/>
                    <a:gd name="T11" fmla="*/ 0 h 18"/>
                    <a:gd name="T12" fmla="*/ 10 w 17"/>
                    <a:gd name="T13" fmla="*/ 0 h 18"/>
                    <a:gd name="T14" fmla="*/ 5 w 17"/>
                    <a:gd name="T15" fmla="*/ 0 h 18"/>
                    <a:gd name="T16" fmla="*/ 0 w 17"/>
                    <a:gd name="T17" fmla="*/ 5 h 18"/>
                    <a:gd name="T18" fmla="*/ 0 w 17"/>
                    <a:gd name="T19" fmla="*/ 5 h 18"/>
                    <a:gd name="T20" fmla="*/ 5 w 17"/>
                    <a:gd name="T21" fmla="*/ 11 h 18"/>
                    <a:gd name="T22" fmla="*/ 10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 h="18">
                      <a:moveTo>
                        <a:pt x="10" y="17"/>
                      </a:moveTo>
                      <a:lnTo>
                        <a:pt x="10" y="11"/>
                      </a:lnTo>
                      <a:lnTo>
                        <a:pt x="16" y="5"/>
                      </a:lnTo>
                      <a:lnTo>
                        <a:pt x="10" y="0"/>
                      </a:lnTo>
                      <a:lnTo>
                        <a:pt x="5" y="0"/>
                      </a:lnTo>
                      <a:lnTo>
                        <a:pt x="0" y="5"/>
                      </a:lnTo>
                      <a:lnTo>
                        <a:pt x="5" y="11"/>
                      </a:lnTo>
                      <a:lnTo>
                        <a:pt x="10" y="17"/>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76" name="Freeform 115"/>
                <p:cNvSpPr>
                  <a:spLocks noChangeAspect="1"/>
                </p:cNvSpPr>
                <p:nvPr/>
              </p:nvSpPr>
              <p:spPr bwMode="auto">
                <a:xfrm>
                  <a:off x="3220" y="2332"/>
                  <a:ext cx="17" cy="18"/>
                </a:xfrm>
                <a:custGeom>
                  <a:avLst/>
                  <a:gdLst>
                    <a:gd name="T0" fmla="*/ 10 w 17"/>
                    <a:gd name="T1" fmla="*/ 17 h 18"/>
                    <a:gd name="T2" fmla="*/ 10 w 17"/>
                    <a:gd name="T3" fmla="*/ 11 h 18"/>
                    <a:gd name="T4" fmla="*/ 16 w 17"/>
                    <a:gd name="T5" fmla="*/ 5 h 18"/>
                    <a:gd name="T6" fmla="*/ 16 w 17"/>
                    <a:gd name="T7" fmla="*/ 5 h 18"/>
                    <a:gd name="T8" fmla="*/ 10 w 17"/>
                    <a:gd name="T9" fmla="*/ 0 h 18"/>
                    <a:gd name="T10" fmla="*/ 10 w 17"/>
                    <a:gd name="T11" fmla="*/ 0 h 18"/>
                    <a:gd name="T12" fmla="*/ 10 w 17"/>
                    <a:gd name="T13" fmla="*/ 0 h 18"/>
                    <a:gd name="T14" fmla="*/ 5 w 17"/>
                    <a:gd name="T15" fmla="*/ 0 h 18"/>
                    <a:gd name="T16" fmla="*/ 0 w 17"/>
                    <a:gd name="T17" fmla="*/ 5 h 18"/>
                    <a:gd name="T18" fmla="*/ 0 w 17"/>
                    <a:gd name="T19" fmla="*/ 5 h 18"/>
                    <a:gd name="T20" fmla="*/ 5 w 17"/>
                    <a:gd name="T21" fmla="*/ 11 h 18"/>
                    <a:gd name="T22" fmla="*/ 10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 h="18">
                      <a:moveTo>
                        <a:pt x="10" y="17"/>
                      </a:moveTo>
                      <a:lnTo>
                        <a:pt x="10" y="11"/>
                      </a:lnTo>
                      <a:lnTo>
                        <a:pt x="16" y="5"/>
                      </a:lnTo>
                      <a:lnTo>
                        <a:pt x="10" y="0"/>
                      </a:lnTo>
                      <a:lnTo>
                        <a:pt x="5" y="0"/>
                      </a:lnTo>
                      <a:lnTo>
                        <a:pt x="0" y="5"/>
                      </a:lnTo>
                      <a:lnTo>
                        <a:pt x="5" y="11"/>
                      </a:lnTo>
                      <a:lnTo>
                        <a:pt x="10" y="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77" name="Freeform 116"/>
                <p:cNvSpPr>
                  <a:spLocks noChangeAspect="1"/>
                </p:cNvSpPr>
                <p:nvPr/>
              </p:nvSpPr>
              <p:spPr bwMode="auto">
                <a:xfrm>
                  <a:off x="3214" y="2327"/>
                  <a:ext cx="32" cy="39"/>
                </a:xfrm>
                <a:custGeom>
                  <a:avLst/>
                  <a:gdLst>
                    <a:gd name="T0" fmla="*/ 15 w 32"/>
                    <a:gd name="T1" fmla="*/ 38 h 39"/>
                    <a:gd name="T2" fmla="*/ 26 w 32"/>
                    <a:gd name="T3" fmla="*/ 27 h 39"/>
                    <a:gd name="T4" fmla="*/ 31 w 32"/>
                    <a:gd name="T5" fmla="*/ 16 h 39"/>
                    <a:gd name="T6" fmla="*/ 31 w 32"/>
                    <a:gd name="T7" fmla="*/ 16 h 39"/>
                    <a:gd name="T8" fmla="*/ 26 w 32"/>
                    <a:gd name="T9" fmla="*/ 5 h 39"/>
                    <a:gd name="T10" fmla="*/ 10 w 32"/>
                    <a:gd name="T11" fmla="*/ 0 h 39"/>
                    <a:gd name="T12" fmla="*/ 10 w 32"/>
                    <a:gd name="T13" fmla="*/ 0 h 39"/>
                    <a:gd name="T14" fmla="*/ 5 w 32"/>
                    <a:gd name="T15" fmla="*/ 5 h 39"/>
                    <a:gd name="T16" fmla="*/ 0 w 32"/>
                    <a:gd name="T17" fmla="*/ 10 h 39"/>
                    <a:gd name="T18" fmla="*/ 0 w 32"/>
                    <a:gd name="T19" fmla="*/ 10 h 39"/>
                    <a:gd name="T20" fmla="*/ 5 w 32"/>
                    <a:gd name="T21" fmla="*/ 21 h 39"/>
                    <a:gd name="T22" fmla="*/ 10 w 32"/>
                    <a:gd name="T23" fmla="*/ 21 h 39"/>
                    <a:gd name="T24" fmla="*/ 10 w 32"/>
                    <a:gd name="T25" fmla="*/ 21 h 39"/>
                    <a:gd name="T26" fmla="*/ 20 w 32"/>
                    <a:gd name="T27" fmla="*/ 21 h 39"/>
                    <a:gd name="T28" fmla="*/ 20 w 32"/>
                    <a:gd name="T29" fmla="*/ 10 h 39"/>
                    <a:gd name="T30" fmla="*/ 20 w 32"/>
                    <a:gd name="T31" fmla="*/ 10 h 39"/>
                    <a:gd name="T32" fmla="*/ 15 w 32"/>
                    <a:gd name="T33" fmla="*/ 5 h 39"/>
                    <a:gd name="T34" fmla="*/ 15 w 32"/>
                    <a:gd name="T35" fmla="*/ 5 h 39"/>
                    <a:gd name="T36" fmla="*/ 15 w 32"/>
                    <a:gd name="T37" fmla="*/ 5 h 39"/>
                    <a:gd name="T38" fmla="*/ 10 w 32"/>
                    <a:gd name="T39" fmla="*/ 5 h 39"/>
                    <a:gd name="T40" fmla="*/ 5 w 32"/>
                    <a:gd name="T41" fmla="*/ 10 h 39"/>
                    <a:gd name="T42" fmla="*/ 5 w 32"/>
                    <a:gd name="T43" fmla="*/ 10 h 39"/>
                    <a:gd name="T44" fmla="*/ 10 w 32"/>
                    <a:gd name="T45" fmla="*/ 16 h 39"/>
                    <a:gd name="T46" fmla="*/ 15 w 32"/>
                    <a:gd name="T47" fmla="*/ 21 h 39"/>
                    <a:gd name="T48" fmla="*/ 15 w 32"/>
                    <a:gd name="T49" fmla="*/ 21 h 39"/>
                    <a:gd name="T50" fmla="*/ 15 w 32"/>
                    <a:gd name="T51" fmla="*/ 16 h 39"/>
                    <a:gd name="T52" fmla="*/ 20 w 32"/>
                    <a:gd name="T53" fmla="*/ 10 h 3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2" h="39">
                      <a:moveTo>
                        <a:pt x="15" y="38"/>
                      </a:moveTo>
                      <a:lnTo>
                        <a:pt x="26" y="27"/>
                      </a:lnTo>
                      <a:lnTo>
                        <a:pt x="31" y="16"/>
                      </a:lnTo>
                      <a:lnTo>
                        <a:pt x="26" y="5"/>
                      </a:lnTo>
                      <a:lnTo>
                        <a:pt x="10" y="0"/>
                      </a:lnTo>
                      <a:lnTo>
                        <a:pt x="5" y="5"/>
                      </a:lnTo>
                      <a:lnTo>
                        <a:pt x="0" y="10"/>
                      </a:lnTo>
                      <a:lnTo>
                        <a:pt x="5" y="21"/>
                      </a:lnTo>
                      <a:lnTo>
                        <a:pt x="10" y="21"/>
                      </a:lnTo>
                      <a:lnTo>
                        <a:pt x="20" y="21"/>
                      </a:lnTo>
                      <a:lnTo>
                        <a:pt x="20" y="10"/>
                      </a:lnTo>
                      <a:lnTo>
                        <a:pt x="15" y="5"/>
                      </a:lnTo>
                      <a:lnTo>
                        <a:pt x="10" y="5"/>
                      </a:lnTo>
                      <a:lnTo>
                        <a:pt x="5" y="10"/>
                      </a:lnTo>
                      <a:lnTo>
                        <a:pt x="10" y="16"/>
                      </a:lnTo>
                      <a:lnTo>
                        <a:pt x="15" y="21"/>
                      </a:lnTo>
                      <a:lnTo>
                        <a:pt x="15" y="16"/>
                      </a:lnTo>
                      <a:lnTo>
                        <a:pt x="20" y="1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78" name="Freeform 117"/>
                <p:cNvSpPr>
                  <a:spLocks noChangeAspect="1"/>
                </p:cNvSpPr>
                <p:nvPr/>
              </p:nvSpPr>
              <p:spPr bwMode="auto">
                <a:xfrm>
                  <a:off x="2818" y="2332"/>
                  <a:ext cx="17" cy="18"/>
                </a:xfrm>
                <a:custGeom>
                  <a:avLst/>
                  <a:gdLst>
                    <a:gd name="T0" fmla="*/ 7 w 17"/>
                    <a:gd name="T1" fmla="*/ 17 h 18"/>
                    <a:gd name="T2" fmla="*/ 0 w 17"/>
                    <a:gd name="T3" fmla="*/ 11 h 18"/>
                    <a:gd name="T4" fmla="*/ 0 w 17"/>
                    <a:gd name="T5" fmla="*/ 5 h 18"/>
                    <a:gd name="T6" fmla="*/ 0 w 17"/>
                    <a:gd name="T7" fmla="*/ 5 h 18"/>
                    <a:gd name="T8" fmla="*/ 0 w 17"/>
                    <a:gd name="T9" fmla="*/ 0 h 18"/>
                    <a:gd name="T10" fmla="*/ 7 w 17"/>
                    <a:gd name="T11" fmla="*/ 0 h 18"/>
                    <a:gd name="T12" fmla="*/ 7 w 17"/>
                    <a:gd name="T13" fmla="*/ 0 h 18"/>
                    <a:gd name="T14" fmla="*/ 16 w 17"/>
                    <a:gd name="T15" fmla="*/ 0 h 18"/>
                    <a:gd name="T16" fmla="*/ 16 w 17"/>
                    <a:gd name="T17" fmla="*/ 5 h 18"/>
                    <a:gd name="T18" fmla="*/ 16 w 17"/>
                    <a:gd name="T19" fmla="*/ 5 h 18"/>
                    <a:gd name="T20" fmla="*/ 16 w 17"/>
                    <a:gd name="T21" fmla="*/ 11 h 18"/>
                    <a:gd name="T22" fmla="*/ 7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 h="18">
                      <a:moveTo>
                        <a:pt x="7" y="17"/>
                      </a:moveTo>
                      <a:lnTo>
                        <a:pt x="0" y="11"/>
                      </a:lnTo>
                      <a:lnTo>
                        <a:pt x="0" y="5"/>
                      </a:lnTo>
                      <a:lnTo>
                        <a:pt x="0" y="0"/>
                      </a:lnTo>
                      <a:lnTo>
                        <a:pt x="7" y="0"/>
                      </a:lnTo>
                      <a:lnTo>
                        <a:pt x="16" y="0"/>
                      </a:lnTo>
                      <a:lnTo>
                        <a:pt x="16" y="5"/>
                      </a:lnTo>
                      <a:lnTo>
                        <a:pt x="16" y="11"/>
                      </a:lnTo>
                      <a:lnTo>
                        <a:pt x="7" y="17"/>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79" name="Freeform 118"/>
                <p:cNvSpPr>
                  <a:spLocks noChangeAspect="1"/>
                </p:cNvSpPr>
                <p:nvPr/>
              </p:nvSpPr>
              <p:spPr bwMode="auto">
                <a:xfrm>
                  <a:off x="2818" y="2332"/>
                  <a:ext cx="17" cy="18"/>
                </a:xfrm>
                <a:custGeom>
                  <a:avLst/>
                  <a:gdLst>
                    <a:gd name="T0" fmla="*/ 7 w 17"/>
                    <a:gd name="T1" fmla="*/ 17 h 18"/>
                    <a:gd name="T2" fmla="*/ 0 w 17"/>
                    <a:gd name="T3" fmla="*/ 11 h 18"/>
                    <a:gd name="T4" fmla="*/ 0 w 17"/>
                    <a:gd name="T5" fmla="*/ 5 h 18"/>
                    <a:gd name="T6" fmla="*/ 0 w 17"/>
                    <a:gd name="T7" fmla="*/ 5 h 18"/>
                    <a:gd name="T8" fmla="*/ 0 w 17"/>
                    <a:gd name="T9" fmla="*/ 0 h 18"/>
                    <a:gd name="T10" fmla="*/ 7 w 17"/>
                    <a:gd name="T11" fmla="*/ 0 h 18"/>
                    <a:gd name="T12" fmla="*/ 7 w 17"/>
                    <a:gd name="T13" fmla="*/ 0 h 18"/>
                    <a:gd name="T14" fmla="*/ 16 w 17"/>
                    <a:gd name="T15" fmla="*/ 0 h 18"/>
                    <a:gd name="T16" fmla="*/ 16 w 17"/>
                    <a:gd name="T17" fmla="*/ 5 h 18"/>
                    <a:gd name="T18" fmla="*/ 16 w 17"/>
                    <a:gd name="T19" fmla="*/ 5 h 18"/>
                    <a:gd name="T20" fmla="*/ 16 w 17"/>
                    <a:gd name="T21" fmla="*/ 11 h 18"/>
                    <a:gd name="T22" fmla="*/ 7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 h="18">
                      <a:moveTo>
                        <a:pt x="7" y="17"/>
                      </a:moveTo>
                      <a:lnTo>
                        <a:pt x="0" y="11"/>
                      </a:lnTo>
                      <a:lnTo>
                        <a:pt x="0" y="5"/>
                      </a:lnTo>
                      <a:lnTo>
                        <a:pt x="0" y="0"/>
                      </a:lnTo>
                      <a:lnTo>
                        <a:pt x="7" y="0"/>
                      </a:lnTo>
                      <a:lnTo>
                        <a:pt x="16" y="0"/>
                      </a:lnTo>
                      <a:lnTo>
                        <a:pt x="16" y="5"/>
                      </a:lnTo>
                      <a:lnTo>
                        <a:pt x="16" y="11"/>
                      </a:lnTo>
                      <a:lnTo>
                        <a:pt x="7" y="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80" name="Freeform 119"/>
                <p:cNvSpPr>
                  <a:spLocks noChangeAspect="1"/>
                </p:cNvSpPr>
                <p:nvPr/>
              </p:nvSpPr>
              <p:spPr bwMode="auto">
                <a:xfrm>
                  <a:off x="2908" y="2527"/>
                  <a:ext cx="70" cy="72"/>
                </a:xfrm>
                <a:custGeom>
                  <a:avLst/>
                  <a:gdLst>
                    <a:gd name="T0" fmla="*/ 0 w 70"/>
                    <a:gd name="T1" fmla="*/ 71 h 72"/>
                    <a:gd name="T2" fmla="*/ 26 w 70"/>
                    <a:gd name="T3" fmla="*/ 43 h 72"/>
                    <a:gd name="T4" fmla="*/ 26 w 70"/>
                    <a:gd name="T5" fmla="*/ 43 h 72"/>
                    <a:gd name="T6" fmla="*/ 47 w 70"/>
                    <a:gd name="T7" fmla="*/ 21 h 72"/>
                    <a:gd name="T8" fmla="*/ 69 w 70"/>
                    <a:gd name="T9" fmla="*/ 0 h 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 h="72">
                      <a:moveTo>
                        <a:pt x="0" y="71"/>
                      </a:moveTo>
                      <a:lnTo>
                        <a:pt x="26" y="43"/>
                      </a:lnTo>
                      <a:lnTo>
                        <a:pt x="47" y="21"/>
                      </a:lnTo>
                      <a:lnTo>
                        <a:pt x="69"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81" name="Freeform 120"/>
                <p:cNvSpPr>
                  <a:spLocks noChangeAspect="1"/>
                </p:cNvSpPr>
                <p:nvPr/>
              </p:nvSpPr>
              <p:spPr bwMode="auto">
                <a:xfrm>
                  <a:off x="3182" y="2055"/>
                  <a:ext cx="44" cy="327"/>
                </a:xfrm>
                <a:custGeom>
                  <a:avLst/>
                  <a:gdLst>
                    <a:gd name="T0" fmla="*/ 0 w 44"/>
                    <a:gd name="T1" fmla="*/ 326 h 327"/>
                    <a:gd name="T2" fmla="*/ 32 w 44"/>
                    <a:gd name="T3" fmla="*/ 200 h 327"/>
                    <a:gd name="T4" fmla="*/ 38 w 44"/>
                    <a:gd name="T5" fmla="*/ 113 h 327"/>
                    <a:gd name="T6" fmla="*/ 38 w 44"/>
                    <a:gd name="T7" fmla="*/ 113 h 327"/>
                    <a:gd name="T8" fmla="*/ 38 w 44"/>
                    <a:gd name="T9" fmla="*/ 65 h 327"/>
                    <a:gd name="T10" fmla="*/ 21 w 44"/>
                    <a:gd name="T11" fmla="*/ 0 h 327"/>
                    <a:gd name="T12" fmla="*/ 21 w 44"/>
                    <a:gd name="T13" fmla="*/ 0 h 327"/>
                    <a:gd name="T14" fmla="*/ 32 w 44"/>
                    <a:gd name="T15" fmla="*/ 38 h 327"/>
                    <a:gd name="T16" fmla="*/ 43 w 44"/>
                    <a:gd name="T17" fmla="*/ 113 h 327"/>
                    <a:gd name="T18" fmla="*/ 38 w 44"/>
                    <a:gd name="T19" fmla="*/ 217 h 327"/>
                    <a:gd name="T20" fmla="*/ 0 w 44"/>
                    <a:gd name="T21" fmla="*/ 326 h 3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4" h="327">
                      <a:moveTo>
                        <a:pt x="0" y="326"/>
                      </a:moveTo>
                      <a:lnTo>
                        <a:pt x="32" y="200"/>
                      </a:lnTo>
                      <a:lnTo>
                        <a:pt x="38" y="113"/>
                      </a:lnTo>
                      <a:lnTo>
                        <a:pt x="38" y="65"/>
                      </a:lnTo>
                      <a:lnTo>
                        <a:pt x="21" y="0"/>
                      </a:lnTo>
                      <a:lnTo>
                        <a:pt x="32" y="38"/>
                      </a:lnTo>
                      <a:lnTo>
                        <a:pt x="43" y="113"/>
                      </a:lnTo>
                      <a:lnTo>
                        <a:pt x="38" y="217"/>
                      </a:lnTo>
                      <a:lnTo>
                        <a:pt x="0" y="326"/>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82" name="Freeform 121"/>
                <p:cNvSpPr>
                  <a:spLocks noChangeAspect="1"/>
                </p:cNvSpPr>
                <p:nvPr/>
              </p:nvSpPr>
              <p:spPr bwMode="auto">
                <a:xfrm>
                  <a:off x="3203" y="2315"/>
                  <a:ext cx="49" cy="51"/>
                </a:xfrm>
                <a:custGeom>
                  <a:avLst/>
                  <a:gdLst>
                    <a:gd name="T0" fmla="*/ 26 w 49"/>
                    <a:gd name="T1" fmla="*/ 50 h 51"/>
                    <a:gd name="T2" fmla="*/ 42 w 49"/>
                    <a:gd name="T3" fmla="*/ 44 h 51"/>
                    <a:gd name="T4" fmla="*/ 48 w 49"/>
                    <a:gd name="T5" fmla="*/ 22 h 51"/>
                    <a:gd name="T6" fmla="*/ 48 w 49"/>
                    <a:gd name="T7" fmla="*/ 22 h 51"/>
                    <a:gd name="T8" fmla="*/ 42 w 49"/>
                    <a:gd name="T9" fmla="*/ 6 h 51"/>
                    <a:gd name="T10" fmla="*/ 26 w 49"/>
                    <a:gd name="T11" fmla="*/ 0 h 51"/>
                    <a:gd name="T12" fmla="*/ 26 w 49"/>
                    <a:gd name="T13" fmla="*/ 0 h 51"/>
                    <a:gd name="T14" fmla="*/ 5 w 49"/>
                    <a:gd name="T15" fmla="*/ 6 h 51"/>
                    <a:gd name="T16" fmla="*/ 0 w 49"/>
                    <a:gd name="T17" fmla="*/ 22 h 51"/>
                    <a:gd name="T18" fmla="*/ 0 w 49"/>
                    <a:gd name="T19" fmla="*/ 22 h 51"/>
                    <a:gd name="T20" fmla="*/ 5 w 49"/>
                    <a:gd name="T21" fmla="*/ 44 h 51"/>
                    <a:gd name="T22" fmla="*/ 26 w 49"/>
                    <a:gd name="T23" fmla="*/ 50 h 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9" h="51">
                      <a:moveTo>
                        <a:pt x="26" y="50"/>
                      </a:moveTo>
                      <a:lnTo>
                        <a:pt x="42" y="44"/>
                      </a:lnTo>
                      <a:lnTo>
                        <a:pt x="48" y="22"/>
                      </a:lnTo>
                      <a:lnTo>
                        <a:pt x="42" y="6"/>
                      </a:lnTo>
                      <a:lnTo>
                        <a:pt x="26" y="0"/>
                      </a:lnTo>
                      <a:lnTo>
                        <a:pt x="5" y="6"/>
                      </a:lnTo>
                      <a:lnTo>
                        <a:pt x="0" y="22"/>
                      </a:lnTo>
                      <a:lnTo>
                        <a:pt x="5" y="44"/>
                      </a:lnTo>
                      <a:lnTo>
                        <a:pt x="26" y="5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83" name="Freeform 122"/>
                <p:cNvSpPr>
                  <a:spLocks noChangeAspect="1"/>
                </p:cNvSpPr>
                <p:nvPr/>
              </p:nvSpPr>
              <p:spPr bwMode="auto">
                <a:xfrm>
                  <a:off x="3220" y="2124"/>
                  <a:ext cx="63" cy="17"/>
                </a:xfrm>
                <a:custGeom>
                  <a:avLst/>
                  <a:gdLst>
                    <a:gd name="T0" fmla="*/ 0 w 63"/>
                    <a:gd name="T1" fmla="*/ 16 h 17"/>
                    <a:gd name="T2" fmla="*/ 30 w 63"/>
                    <a:gd name="T3" fmla="*/ 0 h 17"/>
                    <a:gd name="T4" fmla="*/ 62 w 63"/>
                    <a:gd name="T5" fmla="*/ 16 h 17"/>
                    <a:gd name="T6" fmla="*/ 0 60000 65536"/>
                    <a:gd name="T7" fmla="*/ 0 60000 65536"/>
                    <a:gd name="T8" fmla="*/ 0 60000 65536"/>
                  </a:gdLst>
                  <a:ahLst/>
                  <a:cxnLst>
                    <a:cxn ang="T6">
                      <a:pos x="T0" y="T1"/>
                    </a:cxn>
                    <a:cxn ang="T7">
                      <a:pos x="T2" y="T3"/>
                    </a:cxn>
                    <a:cxn ang="T8">
                      <a:pos x="T4" y="T5"/>
                    </a:cxn>
                  </a:cxnLst>
                  <a:rect l="0" t="0" r="r" b="b"/>
                  <a:pathLst>
                    <a:path w="63" h="17">
                      <a:moveTo>
                        <a:pt x="0" y="16"/>
                      </a:moveTo>
                      <a:lnTo>
                        <a:pt x="30" y="0"/>
                      </a:lnTo>
                      <a:lnTo>
                        <a:pt x="62"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84" name="Freeform 123"/>
                <p:cNvSpPr>
                  <a:spLocks noChangeAspect="1"/>
                </p:cNvSpPr>
                <p:nvPr/>
              </p:nvSpPr>
              <p:spPr bwMode="auto">
                <a:xfrm>
                  <a:off x="3225" y="2135"/>
                  <a:ext cx="58" cy="17"/>
                </a:xfrm>
                <a:custGeom>
                  <a:avLst/>
                  <a:gdLst>
                    <a:gd name="T0" fmla="*/ 0 w 58"/>
                    <a:gd name="T1" fmla="*/ 16 h 17"/>
                    <a:gd name="T2" fmla="*/ 25 w 58"/>
                    <a:gd name="T3" fmla="*/ 0 h 17"/>
                    <a:gd name="T4" fmla="*/ 57 w 58"/>
                    <a:gd name="T5" fmla="*/ 8 h 17"/>
                    <a:gd name="T6" fmla="*/ 0 60000 65536"/>
                    <a:gd name="T7" fmla="*/ 0 60000 65536"/>
                    <a:gd name="T8" fmla="*/ 0 60000 65536"/>
                  </a:gdLst>
                  <a:ahLst/>
                  <a:cxnLst>
                    <a:cxn ang="T6">
                      <a:pos x="T0" y="T1"/>
                    </a:cxn>
                    <a:cxn ang="T7">
                      <a:pos x="T2" y="T3"/>
                    </a:cxn>
                    <a:cxn ang="T8">
                      <a:pos x="T4" y="T5"/>
                    </a:cxn>
                  </a:cxnLst>
                  <a:rect l="0" t="0" r="r" b="b"/>
                  <a:pathLst>
                    <a:path w="58" h="17">
                      <a:moveTo>
                        <a:pt x="0" y="16"/>
                      </a:moveTo>
                      <a:lnTo>
                        <a:pt x="25" y="0"/>
                      </a:lnTo>
                      <a:lnTo>
                        <a:pt x="57" y="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85" name="Freeform 124"/>
                <p:cNvSpPr>
                  <a:spLocks noChangeAspect="1"/>
                </p:cNvSpPr>
                <p:nvPr/>
              </p:nvSpPr>
              <p:spPr bwMode="auto">
                <a:xfrm>
                  <a:off x="3225" y="2153"/>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Lst>
                  <a:ahLst/>
                  <a:cxnLst>
                    <a:cxn ang="T6">
                      <a:pos x="T0" y="T1"/>
                    </a:cxn>
                    <a:cxn ang="T7">
                      <a:pos x="T2" y="T3"/>
                    </a:cxn>
                    <a:cxn ang="T8">
                      <a:pos x="T4" y="T5"/>
                    </a:cxn>
                  </a:cxnLst>
                  <a:rect l="0" t="0" r="r" b="b"/>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86" name="Freeform 125"/>
                <p:cNvSpPr>
                  <a:spLocks noChangeAspect="1"/>
                </p:cNvSpPr>
                <p:nvPr/>
              </p:nvSpPr>
              <p:spPr bwMode="auto">
                <a:xfrm>
                  <a:off x="3225" y="2168"/>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Lst>
                  <a:ahLst/>
                  <a:cxnLst>
                    <a:cxn ang="T6">
                      <a:pos x="T0" y="T1"/>
                    </a:cxn>
                    <a:cxn ang="T7">
                      <a:pos x="T2" y="T3"/>
                    </a:cxn>
                    <a:cxn ang="T8">
                      <a:pos x="T4" y="T5"/>
                    </a:cxn>
                  </a:cxnLst>
                  <a:rect l="0" t="0" r="r" b="b"/>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87" name="Freeform 126"/>
                <p:cNvSpPr>
                  <a:spLocks noChangeAspect="1"/>
                </p:cNvSpPr>
                <p:nvPr/>
              </p:nvSpPr>
              <p:spPr bwMode="auto">
                <a:xfrm>
                  <a:off x="3220" y="2196"/>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Lst>
                  <a:ahLst/>
                  <a:cxnLst>
                    <a:cxn ang="T6">
                      <a:pos x="T0" y="T1"/>
                    </a:cxn>
                    <a:cxn ang="T7">
                      <a:pos x="T2" y="T3"/>
                    </a:cxn>
                    <a:cxn ang="T8">
                      <a:pos x="T4" y="T5"/>
                    </a:cxn>
                  </a:cxnLst>
                  <a:rect l="0" t="0" r="r" b="b"/>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88" name="Freeform 127"/>
                <p:cNvSpPr>
                  <a:spLocks noChangeAspect="1"/>
                </p:cNvSpPr>
                <p:nvPr/>
              </p:nvSpPr>
              <p:spPr bwMode="auto">
                <a:xfrm>
                  <a:off x="3220" y="2207"/>
                  <a:ext cx="58" cy="17"/>
                </a:xfrm>
                <a:custGeom>
                  <a:avLst/>
                  <a:gdLst>
                    <a:gd name="T0" fmla="*/ 0 w 58"/>
                    <a:gd name="T1" fmla="*/ 16 h 17"/>
                    <a:gd name="T2" fmla="*/ 25 w 58"/>
                    <a:gd name="T3" fmla="*/ 0 h 17"/>
                    <a:gd name="T4" fmla="*/ 57 w 58"/>
                    <a:gd name="T5" fmla="*/ 10 h 17"/>
                    <a:gd name="T6" fmla="*/ 0 60000 65536"/>
                    <a:gd name="T7" fmla="*/ 0 60000 65536"/>
                    <a:gd name="T8" fmla="*/ 0 60000 65536"/>
                  </a:gdLst>
                  <a:ahLst/>
                  <a:cxnLst>
                    <a:cxn ang="T6">
                      <a:pos x="T0" y="T1"/>
                    </a:cxn>
                    <a:cxn ang="T7">
                      <a:pos x="T2" y="T3"/>
                    </a:cxn>
                    <a:cxn ang="T8">
                      <a:pos x="T4" y="T5"/>
                    </a:cxn>
                  </a:cxnLst>
                  <a:rect l="0" t="0" r="r" b="b"/>
                  <a:pathLst>
                    <a:path w="58" h="17">
                      <a:moveTo>
                        <a:pt x="0" y="16"/>
                      </a:moveTo>
                      <a:lnTo>
                        <a:pt x="25" y="0"/>
                      </a:lnTo>
                      <a:lnTo>
                        <a:pt x="57" y="1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89" name="Freeform 128"/>
                <p:cNvSpPr>
                  <a:spLocks noChangeAspect="1"/>
                </p:cNvSpPr>
                <p:nvPr/>
              </p:nvSpPr>
              <p:spPr bwMode="auto">
                <a:xfrm>
                  <a:off x="3214" y="2234"/>
                  <a:ext cx="64" cy="17"/>
                </a:xfrm>
                <a:custGeom>
                  <a:avLst/>
                  <a:gdLst>
                    <a:gd name="T0" fmla="*/ 0 w 64"/>
                    <a:gd name="T1" fmla="*/ 16 h 17"/>
                    <a:gd name="T2" fmla="*/ 31 w 64"/>
                    <a:gd name="T3" fmla="*/ 0 h 17"/>
                    <a:gd name="T4" fmla="*/ 63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0" y="16"/>
                      </a:moveTo>
                      <a:lnTo>
                        <a:pt x="31" y="0"/>
                      </a:lnTo>
                      <a:lnTo>
                        <a:pt x="63"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90" name="Freeform 129"/>
                <p:cNvSpPr>
                  <a:spLocks noChangeAspect="1"/>
                </p:cNvSpPr>
                <p:nvPr/>
              </p:nvSpPr>
              <p:spPr bwMode="auto">
                <a:xfrm>
                  <a:off x="3214" y="2245"/>
                  <a:ext cx="64" cy="17"/>
                </a:xfrm>
                <a:custGeom>
                  <a:avLst/>
                  <a:gdLst>
                    <a:gd name="T0" fmla="*/ 0 w 64"/>
                    <a:gd name="T1" fmla="*/ 16 h 17"/>
                    <a:gd name="T2" fmla="*/ 31 w 64"/>
                    <a:gd name="T3" fmla="*/ 0 h 17"/>
                    <a:gd name="T4" fmla="*/ 63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0" y="16"/>
                      </a:moveTo>
                      <a:lnTo>
                        <a:pt x="31" y="0"/>
                      </a:lnTo>
                      <a:lnTo>
                        <a:pt x="63"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91" name="Freeform 130"/>
                <p:cNvSpPr>
                  <a:spLocks noChangeAspect="1"/>
                </p:cNvSpPr>
                <p:nvPr/>
              </p:nvSpPr>
              <p:spPr bwMode="auto">
                <a:xfrm>
                  <a:off x="3209" y="2272"/>
                  <a:ext cx="59" cy="17"/>
                </a:xfrm>
                <a:custGeom>
                  <a:avLst/>
                  <a:gdLst>
                    <a:gd name="T0" fmla="*/ 0 w 59"/>
                    <a:gd name="T1" fmla="*/ 8 h 17"/>
                    <a:gd name="T2" fmla="*/ 31 w 59"/>
                    <a:gd name="T3" fmla="*/ 0 h 17"/>
                    <a:gd name="T4" fmla="*/ 58 w 59"/>
                    <a:gd name="T5" fmla="*/ 16 h 17"/>
                    <a:gd name="T6" fmla="*/ 0 60000 65536"/>
                    <a:gd name="T7" fmla="*/ 0 60000 65536"/>
                    <a:gd name="T8" fmla="*/ 0 60000 65536"/>
                  </a:gdLst>
                  <a:ahLst/>
                  <a:cxnLst>
                    <a:cxn ang="T6">
                      <a:pos x="T0" y="T1"/>
                    </a:cxn>
                    <a:cxn ang="T7">
                      <a:pos x="T2" y="T3"/>
                    </a:cxn>
                    <a:cxn ang="T8">
                      <a:pos x="T4" y="T5"/>
                    </a:cxn>
                  </a:cxnLst>
                  <a:rect l="0" t="0" r="r" b="b"/>
                  <a:pathLst>
                    <a:path w="59" h="17">
                      <a:moveTo>
                        <a:pt x="0" y="8"/>
                      </a:moveTo>
                      <a:lnTo>
                        <a:pt x="31" y="0"/>
                      </a:lnTo>
                      <a:lnTo>
                        <a:pt x="58"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92" name="Freeform 131"/>
                <p:cNvSpPr>
                  <a:spLocks noChangeAspect="1"/>
                </p:cNvSpPr>
                <p:nvPr/>
              </p:nvSpPr>
              <p:spPr bwMode="auto">
                <a:xfrm>
                  <a:off x="3209" y="2283"/>
                  <a:ext cx="59" cy="17"/>
                </a:xfrm>
                <a:custGeom>
                  <a:avLst/>
                  <a:gdLst>
                    <a:gd name="T0" fmla="*/ 0 w 59"/>
                    <a:gd name="T1" fmla="*/ 8 h 17"/>
                    <a:gd name="T2" fmla="*/ 31 w 59"/>
                    <a:gd name="T3" fmla="*/ 0 h 17"/>
                    <a:gd name="T4" fmla="*/ 58 w 59"/>
                    <a:gd name="T5" fmla="*/ 16 h 17"/>
                    <a:gd name="T6" fmla="*/ 0 60000 65536"/>
                    <a:gd name="T7" fmla="*/ 0 60000 65536"/>
                    <a:gd name="T8" fmla="*/ 0 60000 65536"/>
                  </a:gdLst>
                  <a:ahLst/>
                  <a:cxnLst>
                    <a:cxn ang="T6">
                      <a:pos x="T0" y="T1"/>
                    </a:cxn>
                    <a:cxn ang="T7">
                      <a:pos x="T2" y="T3"/>
                    </a:cxn>
                    <a:cxn ang="T8">
                      <a:pos x="T4" y="T5"/>
                    </a:cxn>
                  </a:cxnLst>
                  <a:rect l="0" t="0" r="r" b="b"/>
                  <a:pathLst>
                    <a:path w="59" h="17">
                      <a:moveTo>
                        <a:pt x="0" y="8"/>
                      </a:moveTo>
                      <a:lnTo>
                        <a:pt x="31" y="0"/>
                      </a:lnTo>
                      <a:lnTo>
                        <a:pt x="58"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93" name="Freeform 132"/>
                <p:cNvSpPr>
                  <a:spLocks noChangeAspect="1"/>
                </p:cNvSpPr>
                <p:nvPr/>
              </p:nvSpPr>
              <p:spPr bwMode="auto">
                <a:xfrm>
                  <a:off x="2825" y="2055"/>
                  <a:ext cx="42" cy="327"/>
                </a:xfrm>
                <a:custGeom>
                  <a:avLst/>
                  <a:gdLst>
                    <a:gd name="T0" fmla="*/ 41 w 42"/>
                    <a:gd name="T1" fmla="*/ 326 h 327"/>
                    <a:gd name="T2" fmla="*/ 15 w 42"/>
                    <a:gd name="T3" fmla="*/ 200 h 327"/>
                    <a:gd name="T4" fmla="*/ 5 w 42"/>
                    <a:gd name="T5" fmla="*/ 113 h 327"/>
                    <a:gd name="T6" fmla="*/ 5 w 42"/>
                    <a:gd name="T7" fmla="*/ 113 h 327"/>
                    <a:gd name="T8" fmla="*/ 10 w 42"/>
                    <a:gd name="T9" fmla="*/ 65 h 327"/>
                    <a:gd name="T10" fmla="*/ 20 w 42"/>
                    <a:gd name="T11" fmla="*/ 0 h 327"/>
                    <a:gd name="T12" fmla="*/ 20 w 42"/>
                    <a:gd name="T13" fmla="*/ 0 h 327"/>
                    <a:gd name="T14" fmla="*/ 10 w 42"/>
                    <a:gd name="T15" fmla="*/ 38 h 327"/>
                    <a:gd name="T16" fmla="*/ 0 w 42"/>
                    <a:gd name="T17" fmla="*/ 113 h 327"/>
                    <a:gd name="T18" fmla="*/ 5 w 42"/>
                    <a:gd name="T19" fmla="*/ 217 h 327"/>
                    <a:gd name="T20" fmla="*/ 41 w 42"/>
                    <a:gd name="T21" fmla="*/ 326 h 3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2" h="327">
                      <a:moveTo>
                        <a:pt x="41" y="326"/>
                      </a:moveTo>
                      <a:lnTo>
                        <a:pt x="15" y="200"/>
                      </a:lnTo>
                      <a:lnTo>
                        <a:pt x="5" y="113"/>
                      </a:lnTo>
                      <a:lnTo>
                        <a:pt x="10" y="65"/>
                      </a:lnTo>
                      <a:lnTo>
                        <a:pt x="20" y="0"/>
                      </a:lnTo>
                      <a:lnTo>
                        <a:pt x="10" y="38"/>
                      </a:lnTo>
                      <a:lnTo>
                        <a:pt x="0" y="113"/>
                      </a:lnTo>
                      <a:lnTo>
                        <a:pt x="5" y="217"/>
                      </a:lnTo>
                      <a:lnTo>
                        <a:pt x="41" y="326"/>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94" name="Freeform 133"/>
                <p:cNvSpPr>
                  <a:spLocks noChangeAspect="1"/>
                </p:cNvSpPr>
                <p:nvPr/>
              </p:nvSpPr>
              <p:spPr bwMode="auto">
                <a:xfrm>
                  <a:off x="2804" y="2315"/>
                  <a:ext cx="49" cy="51"/>
                </a:xfrm>
                <a:custGeom>
                  <a:avLst/>
                  <a:gdLst>
                    <a:gd name="T0" fmla="*/ 21 w 49"/>
                    <a:gd name="T1" fmla="*/ 50 h 51"/>
                    <a:gd name="T2" fmla="*/ 5 w 49"/>
                    <a:gd name="T3" fmla="*/ 44 h 51"/>
                    <a:gd name="T4" fmla="*/ 0 w 49"/>
                    <a:gd name="T5" fmla="*/ 22 h 51"/>
                    <a:gd name="T6" fmla="*/ 0 w 49"/>
                    <a:gd name="T7" fmla="*/ 22 h 51"/>
                    <a:gd name="T8" fmla="*/ 5 w 49"/>
                    <a:gd name="T9" fmla="*/ 6 h 51"/>
                    <a:gd name="T10" fmla="*/ 21 w 49"/>
                    <a:gd name="T11" fmla="*/ 0 h 51"/>
                    <a:gd name="T12" fmla="*/ 21 w 49"/>
                    <a:gd name="T13" fmla="*/ 0 h 51"/>
                    <a:gd name="T14" fmla="*/ 37 w 49"/>
                    <a:gd name="T15" fmla="*/ 6 h 51"/>
                    <a:gd name="T16" fmla="*/ 48 w 49"/>
                    <a:gd name="T17" fmla="*/ 22 h 51"/>
                    <a:gd name="T18" fmla="*/ 48 w 49"/>
                    <a:gd name="T19" fmla="*/ 22 h 51"/>
                    <a:gd name="T20" fmla="*/ 37 w 49"/>
                    <a:gd name="T21" fmla="*/ 44 h 51"/>
                    <a:gd name="T22" fmla="*/ 21 w 49"/>
                    <a:gd name="T23" fmla="*/ 50 h 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9" h="51">
                      <a:moveTo>
                        <a:pt x="21" y="50"/>
                      </a:moveTo>
                      <a:lnTo>
                        <a:pt x="5" y="44"/>
                      </a:lnTo>
                      <a:lnTo>
                        <a:pt x="0" y="22"/>
                      </a:lnTo>
                      <a:lnTo>
                        <a:pt x="5" y="6"/>
                      </a:lnTo>
                      <a:lnTo>
                        <a:pt x="21" y="0"/>
                      </a:lnTo>
                      <a:lnTo>
                        <a:pt x="37" y="6"/>
                      </a:lnTo>
                      <a:lnTo>
                        <a:pt x="48" y="22"/>
                      </a:lnTo>
                      <a:lnTo>
                        <a:pt x="37" y="44"/>
                      </a:lnTo>
                      <a:lnTo>
                        <a:pt x="21" y="5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95" name="Freeform 134"/>
                <p:cNvSpPr>
                  <a:spLocks noChangeAspect="1"/>
                </p:cNvSpPr>
                <p:nvPr/>
              </p:nvSpPr>
              <p:spPr bwMode="auto">
                <a:xfrm>
                  <a:off x="2809" y="2327"/>
                  <a:ext cx="27" cy="39"/>
                </a:xfrm>
                <a:custGeom>
                  <a:avLst/>
                  <a:gdLst>
                    <a:gd name="T0" fmla="*/ 15 w 27"/>
                    <a:gd name="T1" fmla="*/ 38 h 39"/>
                    <a:gd name="T2" fmla="*/ 5 w 27"/>
                    <a:gd name="T3" fmla="*/ 27 h 39"/>
                    <a:gd name="T4" fmla="*/ 0 w 27"/>
                    <a:gd name="T5" fmla="*/ 16 h 39"/>
                    <a:gd name="T6" fmla="*/ 0 w 27"/>
                    <a:gd name="T7" fmla="*/ 16 h 39"/>
                    <a:gd name="T8" fmla="*/ 5 w 27"/>
                    <a:gd name="T9" fmla="*/ 5 h 39"/>
                    <a:gd name="T10" fmla="*/ 15 w 27"/>
                    <a:gd name="T11" fmla="*/ 0 h 39"/>
                    <a:gd name="T12" fmla="*/ 15 w 27"/>
                    <a:gd name="T13" fmla="*/ 0 h 39"/>
                    <a:gd name="T14" fmla="*/ 26 w 27"/>
                    <a:gd name="T15" fmla="*/ 5 h 39"/>
                    <a:gd name="T16" fmla="*/ 26 w 27"/>
                    <a:gd name="T17" fmla="*/ 10 h 39"/>
                    <a:gd name="T18" fmla="*/ 26 w 27"/>
                    <a:gd name="T19" fmla="*/ 10 h 39"/>
                    <a:gd name="T20" fmla="*/ 26 w 27"/>
                    <a:gd name="T21" fmla="*/ 21 h 39"/>
                    <a:gd name="T22" fmla="*/ 20 w 27"/>
                    <a:gd name="T23" fmla="*/ 21 h 39"/>
                    <a:gd name="T24" fmla="*/ 20 w 27"/>
                    <a:gd name="T25" fmla="*/ 21 h 39"/>
                    <a:gd name="T26" fmla="*/ 10 w 27"/>
                    <a:gd name="T27" fmla="*/ 21 h 39"/>
                    <a:gd name="T28" fmla="*/ 10 w 27"/>
                    <a:gd name="T29" fmla="*/ 10 h 39"/>
                    <a:gd name="T30" fmla="*/ 10 w 27"/>
                    <a:gd name="T31" fmla="*/ 10 h 39"/>
                    <a:gd name="T32" fmla="*/ 10 w 27"/>
                    <a:gd name="T33" fmla="*/ 5 h 39"/>
                    <a:gd name="T34" fmla="*/ 15 w 27"/>
                    <a:gd name="T35" fmla="*/ 5 h 39"/>
                    <a:gd name="T36" fmla="*/ 15 w 27"/>
                    <a:gd name="T37" fmla="*/ 5 h 39"/>
                    <a:gd name="T38" fmla="*/ 20 w 27"/>
                    <a:gd name="T39" fmla="*/ 5 h 39"/>
                    <a:gd name="T40" fmla="*/ 20 w 27"/>
                    <a:gd name="T41" fmla="*/ 10 h 39"/>
                    <a:gd name="T42" fmla="*/ 20 w 27"/>
                    <a:gd name="T43" fmla="*/ 10 h 39"/>
                    <a:gd name="T44" fmla="*/ 20 w 27"/>
                    <a:gd name="T45" fmla="*/ 16 h 39"/>
                    <a:gd name="T46" fmla="*/ 15 w 27"/>
                    <a:gd name="T47" fmla="*/ 21 h 39"/>
                    <a:gd name="T48" fmla="*/ 15 w 27"/>
                    <a:gd name="T49" fmla="*/ 21 h 39"/>
                    <a:gd name="T50" fmla="*/ 10 w 27"/>
                    <a:gd name="T51" fmla="*/ 16 h 39"/>
                    <a:gd name="T52" fmla="*/ 10 w 27"/>
                    <a:gd name="T53" fmla="*/ 10 h 3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 h="39">
                      <a:moveTo>
                        <a:pt x="15" y="38"/>
                      </a:moveTo>
                      <a:lnTo>
                        <a:pt x="5" y="27"/>
                      </a:lnTo>
                      <a:lnTo>
                        <a:pt x="0" y="16"/>
                      </a:lnTo>
                      <a:lnTo>
                        <a:pt x="5" y="5"/>
                      </a:lnTo>
                      <a:lnTo>
                        <a:pt x="15" y="0"/>
                      </a:lnTo>
                      <a:lnTo>
                        <a:pt x="26" y="5"/>
                      </a:lnTo>
                      <a:lnTo>
                        <a:pt x="26" y="10"/>
                      </a:lnTo>
                      <a:lnTo>
                        <a:pt x="26" y="21"/>
                      </a:lnTo>
                      <a:lnTo>
                        <a:pt x="20" y="21"/>
                      </a:lnTo>
                      <a:lnTo>
                        <a:pt x="10" y="21"/>
                      </a:lnTo>
                      <a:lnTo>
                        <a:pt x="10" y="10"/>
                      </a:lnTo>
                      <a:lnTo>
                        <a:pt x="10" y="5"/>
                      </a:lnTo>
                      <a:lnTo>
                        <a:pt x="15" y="5"/>
                      </a:lnTo>
                      <a:lnTo>
                        <a:pt x="20" y="5"/>
                      </a:lnTo>
                      <a:lnTo>
                        <a:pt x="20" y="10"/>
                      </a:lnTo>
                      <a:lnTo>
                        <a:pt x="20" y="16"/>
                      </a:lnTo>
                      <a:lnTo>
                        <a:pt x="15" y="21"/>
                      </a:lnTo>
                      <a:lnTo>
                        <a:pt x="10" y="16"/>
                      </a:lnTo>
                      <a:lnTo>
                        <a:pt x="10" y="1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96" name="Freeform 135"/>
                <p:cNvSpPr>
                  <a:spLocks noChangeAspect="1"/>
                </p:cNvSpPr>
                <p:nvPr/>
              </p:nvSpPr>
              <p:spPr bwMode="auto">
                <a:xfrm>
                  <a:off x="2766" y="2124"/>
                  <a:ext cx="64" cy="17"/>
                </a:xfrm>
                <a:custGeom>
                  <a:avLst/>
                  <a:gdLst>
                    <a:gd name="T0" fmla="*/ 63 w 64"/>
                    <a:gd name="T1" fmla="*/ 16 h 17"/>
                    <a:gd name="T2" fmla="*/ 36 w 64"/>
                    <a:gd name="T3" fmla="*/ 0 h 17"/>
                    <a:gd name="T4" fmla="*/ 0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63" y="16"/>
                      </a:moveTo>
                      <a:lnTo>
                        <a:pt x="36"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97" name="Freeform 136"/>
                <p:cNvSpPr>
                  <a:spLocks noChangeAspect="1"/>
                </p:cNvSpPr>
                <p:nvPr/>
              </p:nvSpPr>
              <p:spPr bwMode="auto">
                <a:xfrm>
                  <a:off x="2772" y="2135"/>
                  <a:ext cx="58" cy="17"/>
                </a:xfrm>
                <a:custGeom>
                  <a:avLst/>
                  <a:gdLst>
                    <a:gd name="T0" fmla="*/ 57 w 58"/>
                    <a:gd name="T1" fmla="*/ 16 h 17"/>
                    <a:gd name="T2" fmla="*/ 30 w 58"/>
                    <a:gd name="T3" fmla="*/ 0 h 17"/>
                    <a:gd name="T4" fmla="*/ 0 w 58"/>
                    <a:gd name="T5" fmla="*/ 8 h 17"/>
                    <a:gd name="T6" fmla="*/ 0 60000 65536"/>
                    <a:gd name="T7" fmla="*/ 0 60000 65536"/>
                    <a:gd name="T8" fmla="*/ 0 60000 65536"/>
                  </a:gdLst>
                  <a:ahLst/>
                  <a:cxnLst>
                    <a:cxn ang="T6">
                      <a:pos x="T0" y="T1"/>
                    </a:cxn>
                    <a:cxn ang="T7">
                      <a:pos x="T2" y="T3"/>
                    </a:cxn>
                    <a:cxn ang="T8">
                      <a:pos x="T4" y="T5"/>
                    </a:cxn>
                  </a:cxnLst>
                  <a:rect l="0" t="0" r="r" b="b"/>
                  <a:pathLst>
                    <a:path w="58" h="17">
                      <a:moveTo>
                        <a:pt x="57" y="16"/>
                      </a:moveTo>
                      <a:lnTo>
                        <a:pt x="30" y="0"/>
                      </a:lnTo>
                      <a:lnTo>
                        <a:pt x="0" y="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98" name="Freeform 137"/>
                <p:cNvSpPr>
                  <a:spLocks noChangeAspect="1"/>
                </p:cNvSpPr>
                <p:nvPr/>
              </p:nvSpPr>
              <p:spPr bwMode="auto">
                <a:xfrm>
                  <a:off x="2772" y="2153"/>
                  <a:ext cx="58" cy="17"/>
                </a:xfrm>
                <a:custGeom>
                  <a:avLst/>
                  <a:gdLst>
                    <a:gd name="T0" fmla="*/ 57 w 58"/>
                    <a:gd name="T1" fmla="*/ 16 h 17"/>
                    <a:gd name="T2" fmla="*/ 30 w 58"/>
                    <a:gd name="T3" fmla="*/ 0 h 17"/>
                    <a:gd name="T4" fmla="*/ 0 w 58"/>
                    <a:gd name="T5" fmla="*/ 16 h 17"/>
                    <a:gd name="T6" fmla="*/ 0 60000 65536"/>
                    <a:gd name="T7" fmla="*/ 0 60000 65536"/>
                    <a:gd name="T8" fmla="*/ 0 60000 65536"/>
                  </a:gdLst>
                  <a:ahLst/>
                  <a:cxnLst>
                    <a:cxn ang="T6">
                      <a:pos x="T0" y="T1"/>
                    </a:cxn>
                    <a:cxn ang="T7">
                      <a:pos x="T2" y="T3"/>
                    </a:cxn>
                    <a:cxn ang="T8">
                      <a:pos x="T4" y="T5"/>
                    </a:cxn>
                  </a:cxnLst>
                  <a:rect l="0" t="0" r="r" b="b"/>
                  <a:pathLst>
                    <a:path w="58" h="17">
                      <a:moveTo>
                        <a:pt x="57" y="16"/>
                      </a:moveTo>
                      <a:lnTo>
                        <a:pt x="30"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99" name="Freeform 138"/>
                <p:cNvSpPr>
                  <a:spLocks noChangeAspect="1"/>
                </p:cNvSpPr>
                <p:nvPr/>
              </p:nvSpPr>
              <p:spPr bwMode="auto">
                <a:xfrm>
                  <a:off x="2772" y="2168"/>
                  <a:ext cx="58" cy="17"/>
                </a:xfrm>
                <a:custGeom>
                  <a:avLst/>
                  <a:gdLst>
                    <a:gd name="T0" fmla="*/ 57 w 58"/>
                    <a:gd name="T1" fmla="*/ 16 h 17"/>
                    <a:gd name="T2" fmla="*/ 30 w 58"/>
                    <a:gd name="T3" fmla="*/ 0 h 17"/>
                    <a:gd name="T4" fmla="*/ 0 w 58"/>
                    <a:gd name="T5" fmla="*/ 16 h 17"/>
                    <a:gd name="T6" fmla="*/ 0 60000 65536"/>
                    <a:gd name="T7" fmla="*/ 0 60000 65536"/>
                    <a:gd name="T8" fmla="*/ 0 60000 65536"/>
                  </a:gdLst>
                  <a:ahLst/>
                  <a:cxnLst>
                    <a:cxn ang="T6">
                      <a:pos x="T0" y="T1"/>
                    </a:cxn>
                    <a:cxn ang="T7">
                      <a:pos x="T2" y="T3"/>
                    </a:cxn>
                    <a:cxn ang="T8">
                      <a:pos x="T4" y="T5"/>
                    </a:cxn>
                  </a:cxnLst>
                  <a:rect l="0" t="0" r="r" b="b"/>
                  <a:pathLst>
                    <a:path w="58" h="17">
                      <a:moveTo>
                        <a:pt x="57" y="16"/>
                      </a:moveTo>
                      <a:lnTo>
                        <a:pt x="30"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00" name="Freeform 139"/>
                <p:cNvSpPr>
                  <a:spLocks noChangeAspect="1"/>
                </p:cNvSpPr>
                <p:nvPr/>
              </p:nvSpPr>
              <p:spPr bwMode="auto">
                <a:xfrm>
                  <a:off x="2772" y="2196"/>
                  <a:ext cx="64" cy="17"/>
                </a:xfrm>
                <a:custGeom>
                  <a:avLst/>
                  <a:gdLst>
                    <a:gd name="T0" fmla="*/ 63 w 64"/>
                    <a:gd name="T1" fmla="*/ 16 h 17"/>
                    <a:gd name="T2" fmla="*/ 31 w 64"/>
                    <a:gd name="T3" fmla="*/ 0 h 17"/>
                    <a:gd name="T4" fmla="*/ 0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63" y="16"/>
                      </a:moveTo>
                      <a:lnTo>
                        <a:pt x="31"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01" name="Freeform 140"/>
                <p:cNvSpPr>
                  <a:spLocks noChangeAspect="1"/>
                </p:cNvSpPr>
                <p:nvPr/>
              </p:nvSpPr>
              <p:spPr bwMode="auto">
                <a:xfrm>
                  <a:off x="2772" y="2207"/>
                  <a:ext cx="64" cy="17"/>
                </a:xfrm>
                <a:custGeom>
                  <a:avLst/>
                  <a:gdLst>
                    <a:gd name="T0" fmla="*/ 63 w 64"/>
                    <a:gd name="T1" fmla="*/ 16 h 17"/>
                    <a:gd name="T2" fmla="*/ 31 w 64"/>
                    <a:gd name="T3" fmla="*/ 0 h 17"/>
                    <a:gd name="T4" fmla="*/ 0 w 64"/>
                    <a:gd name="T5" fmla="*/ 10 h 17"/>
                    <a:gd name="T6" fmla="*/ 0 60000 65536"/>
                    <a:gd name="T7" fmla="*/ 0 60000 65536"/>
                    <a:gd name="T8" fmla="*/ 0 60000 65536"/>
                  </a:gdLst>
                  <a:ahLst/>
                  <a:cxnLst>
                    <a:cxn ang="T6">
                      <a:pos x="T0" y="T1"/>
                    </a:cxn>
                    <a:cxn ang="T7">
                      <a:pos x="T2" y="T3"/>
                    </a:cxn>
                    <a:cxn ang="T8">
                      <a:pos x="T4" y="T5"/>
                    </a:cxn>
                  </a:cxnLst>
                  <a:rect l="0" t="0" r="r" b="b"/>
                  <a:pathLst>
                    <a:path w="64" h="17">
                      <a:moveTo>
                        <a:pt x="63" y="16"/>
                      </a:moveTo>
                      <a:lnTo>
                        <a:pt x="31" y="0"/>
                      </a:lnTo>
                      <a:lnTo>
                        <a:pt x="0" y="1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02" name="Freeform 141"/>
                <p:cNvSpPr>
                  <a:spLocks noChangeAspect="1"/>
                </p:cNvSpPr>
                <p:nvPr/>
              </p:nvSpPr>
              <p:spPr bwMode="auto">
                <a:xfrm>
                  <a:off x="2777" y="2234"/>
                  <a:ext cx="59" cy="17"/>
                </a:xfrm>
                <a:custGeom>
                  <a:avLst/>
                  <a:gdLst>
                    <a:gd name="T0" fmla="*/ 58 w 59"/>
                    <a:gd name="T1" fmla="*/ 16 h 17"/>
                    <a:gd name="T2" fmla="*/ 26 w 59"/>
                    <a:gd name="T3" fmla="*/ 0 h 17"/>
                    <a:gd name="T4" fmla="*/ 0 w 59"/>
                    <a:gd name="T5" fmla="*/ 16 h 17"/>
                    <a:gd name="T6" fmla="*/ 0 60000 65536"/>
                    <a:gd name="T7" fmla="*/ 0 60000 65536"/>
                    <a:gd name="T8" fmla="*/ 0 60000 65536"/>
                  </a:gdLst>
                  <a:ahLst/>
                  <a:cxnLst>
                    <a:cxn ang="T6">
                      <a:pos x="T0" y="T1"/>
                    </a:cxn>
                    <a:cxn ang="T7">
                      <a:pos x="T2" y="T3"/>
                    </a:cxn>
                    <a:cxn ang="T8">
                      <a:pos x="T4" y="T5"/>
                    </a:cxn>
                  </a:cxnLst>
                  <a:rect l="0" t="0" r="r" b="b"/>
                  <a:pathLst>
                    <a:path w="59" h="17">
                      <a:moveTo>
                        <a:pt x="58" y="16"/>
                      </a:moveTo>
                      <a:lnTo>
                        <a:pt x="26"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03" name="Freeform 142"/>
                <p:cNvSpPr>
                  <a:spLocks noChangeAspect="1"/>
                </p:cNvSpPr>
                <p:nvPr/>
              </p:nvSpPr>
              <p:spPr bwMode="auto">
                <a:xfrm>
                  <a:off x="2777" y="2245"/>
                  <a:ext cx="64" cy="17"/>
                </a:xfrm>
                <a:custGeom>
                  <a:avLst/>
                  <a:gdLst>
                    <a:gd name="T0" fmla="*/ 63 w 64"/>
                    <a:gd name="T1" fmla="*/ 16 h 17"/>
                    <a:gd name="T2" fmla="*/ 31 w 64"/>
                    <a:gd name="T3" fmla="*/ 0 h 17"/>
                    <a:gd name="T4" fmla="*/ 0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63" y="16"/>
                      </a:moveTo>
                      <a:lnTo>
                        <a:pt x="31"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04" name="Freeform 143"/>
                <p:cNvSpPr>
                  <a:spLocks noChangeAspect="1"/>
                </p:cNvSpPr>
                <p:nvPr/>
              </p:nvSpPr>
              <p:spPr bwMode="auto">
                <a:xfrm>
                  <a:off x="2782" y="2272"/>
                  <a:ext cx="64" cy="17"/>
                </a:xfrm>
                <a:custGeom>
                  <a:avLst/>
                  <a:gdLst>
                    <a:gd name="T0" fmla="*/ 63 w 64"/>
                    <a:gd name="T1" fmla="*/ 8 h 17"/>
                    <a:gd name="T2" fmla="*/ 26 w 64"/>
                    <a:gd name="T3" fmla="*/ 0 h 17"/>
                    <a:gd name="T4" fmla="*/ 0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63" y="8"/>
                      </a:moveTo>
                      <a:lnTo>
                        <a:pt x="26"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05" name="Freeform 144"/>
                <p:cNvSpPr>
                  <a:spLocks noChangeAspect="1"/>
                </p:cNvSpPr>
                <p:nvPr/>
              </p:nvSpPr>
              <p:spPr bwMode="auto">
                <a:xfrm>
                  <a:off x="2782" y="2283"/>
                  <a:ext cx="64" cy="17"/>
                </a:xfrm>
                <a:custGeom>
                  <a:avLst/>
                  <a:gdLst>
                    <a:gd name="T0" fmla="*/ 63 w 64"/>
                    <a:gd name="T1" fmla="*/ 8 h 17"/>
                    <a:gd name="T2" fmla="*/ 31 w 64"/>
                    <a:gd name="T3" fmla="*/ 0 h 17"/>
                    <a:gd name="T4" fmla="*/ 0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63" y="8"/>
                      </a:moveTo>
                      <a:lnTo>
                        <a:pt x="31"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06" name="Freeform 145"/>
                <p:cNvSpPr>
                  <a:spLocks noChangeAspect="1"/>
                </p:cNvSpPr>
                <p:nvPr/>
              </p:nvSpPr>
              <p:spPr bwMode="auto">
                <a:xfrm>
                  <a:off x="3104" y="1811"/>
                  <a:ext cx="158" cy="125"/>
                </a:xfrm>
                <a:custGeom>
                  <a:avLst/>
                  <a:gdLst>
                    <a:gd name="T0" fmla="*/ 20 w 158"/>
                    <a:gd name="T1" fmla="*/ 26 h 125"/>
                    <a:gd name="T2" fmla="*/ 94 w 158"/>
                    <a:gd name="T3" fmla="*/ 37 h 125"/>
                    <a:gd name="T4" fmla="*/ 157 w 158"/>
                    <a:gd name="T5" fmla="*/ 124 h 125"/>
                    <a:gd name="T6" fmla="*/ 157 w 158"/>
                    <a:gd name="T7" fmla="*/ 124 h 125"/>
                    <a:gd name="T8" fmla="*/ 115 w 158"/>
                    <a:gd name="T9" fmla="*/ 37 h 125"/>
                    <a:gd name="T10" fmla="*/ 47 w 158"/>
                    <a:gd name="T11" fmla="*/ 0 h 125"/>
                    <a:gd name="T12" fmla="*/ 47 w 158"/>
                    <a:gd name="T13" fmla="*/ 0 h 125"/>
                    <a:gd name="T14" fmla="*/ 20 w 158"/>
                    <a:gd name="T15" fmla="*/ 5 h 125"/>
                    <a:gd name="T16" fmla="*/ 0 w 158"/>
                    <a:gd name="T17" fmla="*/ 26 h 125"/>
                    <a:gd name="T18" fmla="*/ 0 w 158"/>
                    <a:gd name="T19" fmla="*/ 26 h 125"/>
                    <a:gd name="T20" fmla="*/ 20 w 158"/>
                    <a:gd name="T21" fmla="*/ 26 h 1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8" h="125">
                      <a:moveTo>
                        <a:pt x="20" y="26"/>
                      </a:moveTo>
                      <a:lnTo>
                        <a:pt x="94" y="37"/>
                      </a:lnTo>
                      <a:lnTo>
                        <a:pt x="157" y="124"/>
                      </a:lnTo>
                      <a:lnTo>
                        <a:pt x="115" y="37"/>
                      </a:lnTo>
                      <a:lnTo>
                        <a:pt x="47" y="0"/>
                      </a:lnTo>
                      <a:lnTo>
                        <a:pt x="20" y="5"/>
                      </a:lnTo>
                      <a:lnTo>
                        <a:pt x="0" y="26"/>
                      </a:lnTo>
                      <a:lnTo>
                        <a:pt x="20" y="26"/>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07" name="Freeform 146"/>
                <p:cNvSpPr>
                  <a:spLocks noChangeAspect="1"/>
                </p:cNvSpPr>
                <p:nvPr/>
              </p:nvSpPr>
              <p:spPr bwMode="auto">
                <a:xfrm>
                  <a:off x="3115" y="1852"/>
                  <a:ext cx="21" cy="28"/>
                </a:xfrm>
                <a:custGeom>
                  <a:avLst/>
                  <a:gdLst>
                    <a:gd name="T0" fmla="*/ 0 w 21"/>
                    <a:gd name="T1" fmla="*/ 11 h 28"/>
                    <a:gd name="T2" fmla="*/ 0 w 21"/>
                    <a:gd name="T3" fmla="*/ 5 h 28"/>
                    <a:gd name="T4" fmla="*/ 5 w 21"/>
                    <a:gd name="T5" fmla="*/ 0 h 28"/>
                    <a:gd name="T6" fmla="*/ 5 w 21"/>
                    <a:gd name="T7" fmla="*/ 0 h 28"/>
                    <a:gd name="T8" fmla="*/ 14 w 21"/>
                    <a:gd name="T9" fmla="*/ 5 h 28"/>
                    <a:gd name="T10" fmla="*/ 20 w 21"/>
                    <a:gd name="T11" fmla="*/ 27 h 28"/>
                    <a:gd name="T12" fmla="*/ 20 w 21"/>
                    <a:gd name="T13" fmla="*/ 27 h 28"/>
                    <a:gd name="T14" fmla="*/ 9 w 21"/>
                    <a:gd name="T15" fmla="*/ 11 h 28"/>
                    <a:gd name="T16" fmla="*/ 0 w 21"/>
                    <a:gd name="T17" fmla="*/ 11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8">
                      <a:moveTo>
                        <a:pt x="0" y="11"/>
                      </a:moveTo>
                      <a:lnTo>
                        <a:pt x="0" y="5"/>
                      </a:lnTo>
                      <a:lnTo>
                        <a:pt x="5" y="0"/>
                      </a:lnTo>
                      <a:lnTo>
                        <a:pt x="14" y="5"/>
                      </a:lnTo>
                      <a:lnTo>
                        <a:pt x="20" y="27"/>
                      </a:lnTo>
                      <a:lnTo>
                        <a:pt x="9" y="11"/>
                      </a:lnTo>
                      <a:lnTo>
                        <a:pt x="0" y="11"/>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08" name="Freeform 147"/>
                <p:cNvSpPr>
                  <a:spLocks noChangeAspect="1"/>
                </p:cNvSpPr>
                <p:nvPr/>
              </p:nvSpPr>
              <p:spPr bwMode="auto">
                <a:xfrm>
                  <a:off x="3109" y="1836"/>
                  <a:ext cx="33" cy="44"/>
                </a:xfrm>
                <a:custGeom>
                  <a:avLst/>
                  <a:gdLst>
                    <a:gd name="T0" fmla="*/ 0 w 33"/>
                    <a:gd name="T1" fmla="*/ 10 h 44"/>
                    <a:gd name="T2" fmla="*/ 5 w 33"/>
                    <a:gd name="T3" fmla="*/ 5 h 44"/>
                    <a:gd name="T4" fmla="*/ 10 w 33"/>
                    <a:gd name="T5" fmla="*/ 0 h 44"/>
                    <a:gd name="T6" fmla="*/ 10 w 33"/>
                    <a:gd name="T7" fmla="*/ 0 h 44"/>
                    <a:gd name="T8" fmla="*/ 26 w 33"/>
                    <a:gd name="T9" fmla="*/ 10 h 44"/>
                    <a:gd name="T10" fmla="*/ 32 w 33"/>
                    <a:gd name="T11" fmla="*/ 43 h 44"/>
                    <a:gd name="T12" fmla="*/ 32 w 33"/>
                    <a:gd name="T13" fmla="*/ 43 h 44"/>
                    <a:gd name="T14" fmla="*/ 26 w 33"/>
                    <a:gd name="T15" fmla="*/ 15 h 44"/>
                    <a:gd name="T16" fmla="*/ 0 w 33"/>
                    <a:gd name="T17" fmla="*/ 1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44">
                      <a:moveTo>
                        <a:pt x="0" y="10"/>
                      </a:moveTo>
                      <a:lnTo>
                        <a:pt x="5" y="5"/>
                      </a:lnTo>
                      <a:lnTo>
                        <a:pt x="10" y="0"/>
                      </a:lnTo>
                      <a:lnTo>
                        <a:pt x="26" y="10"/>
                      </a:lnTo>
                      <a:lnTo>
                        <a:pt x="32" y="43"/>
                      </a:lnTo>
                      <a:lnTo>
                        <a:pt x="26" y="15"/>
                      </a:lnTo>
                      <a:lnTo>
                        <a:pt x="0" y="1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09" name="Line 148"/>
                <p:cNvSpPr>
                  <a:spLocks noChangeAspect="1" noChangeShapeType="1"/>
                </p:cNvSpPr>
                <p:nvPr/>
              </p:nvSpPr>
              <p:spPr bwMode="auto">
                <a:xfrm flipH="1">
                  <a:off x="3109" y="1853"/>
                  <a:ext cx="1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2110" name="Line 149"/>
                <p:cNvSpPr>
                  <a:spLocks noChangeAspect="1" noChangeShapeType="1"/>
                </p:cNvSpPr>
                <p:nvPr/>
              </p:nvSpPr>
              <p:spPr bwMode="auto">
                <a:xfrm flipH="1">
                  <a:off x="3108" y="1880"/>
                  <a:ext cx="22"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2111" name="Line 150"/>
                <p:cNvSpPr>
                  <a:spLocks noChangeAspect="1" noChangeShapeType="1"/>
                </p:cNvSpPr>
                <p:nvPr/>
              </p:nvSpPr>
              <p:spPr bwMode="auto">
                <a:xfrm flipH="1">
                  <a:off x="3104" y="1837"/>
                  <a:ext cx="16"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2112" name="Freeform 151"/>
                <p:cNvSpPr>
                  <a:spLocks noChangeAspect="1"/>
                </p:cNvSpPr>
                <p:nvPr/>
              </p:nvSpPr>
              <p:spPr bwMode="auto">
                <a:xfrm>
                  <a:off x="3088" y="1879"/>
                  <a:ext cx="33" cy="35"/>
                </a:xfrm>
                <a:custGeom>
                  <a:avLst/>
                  <a:gdLst>
                    <a:gd name="T0" fmla="*/ 0 w 33"/>
                    <a:gd name="T1" fmla="*/ 0 h 35"/>
                    <a:gd name="T2" fmla="*/ 5 w 33"/>
                    <a:gd name="T3" fmla="*/ 16 h 35"/>
                    <a:gd name="T4" fmla="*/ 10 w 33"/>
                    <a:gd name="T5" fmla="*/ 34 h 35"/>
                    <a:gd name="T6" fmla="*/ 10 w 33"/>
                    <a:gd name="T7" fmla="*/ 34 h 35"/>
                    <a:gd name="T8" fmla="*/ 26 w 33"/>
                    <a:gd name="T9" fmla="*/ 34 h 35"/>
                    <a:gd name="T10" fmla="*/ 32 w 33"/>
                    <a:gd name="T11" fmla="*/ 34 h 35"/>
                    <a:gd name="T12" fmla="*/ 32 w 33"/>
                    <a:gd name="T13" fmla="*/ 34 h 35"/>
                    <a:gd name="T14" fmla="*/ 10 w 33"/>
                    <a:gd name="T15" fmla="*/ 22 h 35"/>
                    <a:gd name="T16" fmla="*/ 0 w 33"/>
                    <a:gd name="T17" fmla="*/ 0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35">
                      <a:moveTo>
                        <a:pt x="0" y="0"/>
                      </a:moveTo>
                      <a:lnTo>
                        <a:pt x="5" y="16"/>
                      </a:lnTo>
                      <a:lnTo>
                        <a:pt x="10" y="34"/>
                      </a:lnTo>
                      <a:lnTo>
                        <a:pt x="26" y="34"/>
                      </a:lnTo>
                      <a:lnTo>
                        <a:pt x="32" y="34"/>
                      </a:lnTo>
                      <a:lnTo>
                        <a:pt x="10" y="22"/>
                      </a:lnTo>
                      <a:lnTo>
                        <a:pt x="0" y="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13" name="Freeform 152"/>
                <p:cNvSpPr>
                  <a:spLocks noChangeAspect="1"/>
                </p:cNvSpPr>
                <p:nvPr/>
              </p:nvSpPr>
              <p:spPr bwMode="auto">
                <a:xfrm>
                  <a:off x="3104" y="1879"/>
                  <a:ext cx="17" cy="18"/>
                </a:xfrm>
                <a:custGeom>
                  <a:avLst/>
                  <a:gdLst>
                    <a:gd name="T0" fmla="*/ 0 w 17"/>
                    <a:gd name="T1" fmla="*/ 0 h 18"/>
                    <a:gd name="T2" fmla="*/ 0 w 17"/>
                    <a:gd name="T3" fmla="*/ 11 h 18"/>
                    <a:gd name="T4" fmla="*/ 5 w 17"/>
                    <a:gd name="T5" fmla="*/ 17 h 18"/>
                    <a:gd name="T6" fmla="*/ 5 w 17"/>
                    <a:gd name="T7" fmla="*/ 17 h 18"/>
                    <a:gd name="T8" fmla="*/ 16 w 17"/>
                    <a:gd name="T9" fmla="*/ 17 h 18"/>
                    <a:gd name="T10" fmla="*/ 16 w 17"/>
                    <a:gd name="T11" fmla="*/ 17 h 18"/>
                    <a:gd name="T12" fmla="*/ 5 w 17"/>
                    <a:gd name="T13" fmla="*/ 11 h 18"/>
                    <a:gd name="T14" fmla="*/ 0 w 17"/>
                    <a:gd name="T15" fmla="*/ 0 h 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 h="18">
                      <a:moveTo>
                        <a:pt x="0" y="0"/>
                      </a:moveTo>
                      <a:lnTo>
                        <a:pt x="0" y="11"/>
                      </a:lnTo>
                      <a:lnTo>
                        <a:pt x="5" y="17"/>
                      </a:lnTo>
                      <a:lnTo>
                        <a:pt x="16" y="17"/>
                      </a:lnTo>
                      <a:lnTo>
                        <a:pt x="5" y="11"/>
                      </a:lnTo>
                      <a:lnTo>
                        <a:pt x="0" y="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14" name="Line 153"/>
                <p:cNvSpPr>
                  <a:spLocks noChangeAspect="1" noChangeShapeType="1"/>
                </p:cNvSpPr>
                <p:nvPr/>
              </p:nvSpPr>
              <p:spPr bwMode="auto">
                <a:xfrm flipH="1">
                  <a:off x="3109" y="1897"/>
                  <a:ext cx="1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2115" name="Line 154"/>
                <p:cNvSpPr>
                  <a:spLocks noChangeAspect="1" noChangeShapeType="1"/>
                </p:cNvSpPr>
                <p:nvPr/>
              </p:nvSpPr>
              <p:spPr bwMode="auto">
                <a:xfrm>
                  <a:off x="3098" y="1913"/>
                  <a:ext cx="2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2116" name="Freeform 155"/>
                <p:cNvSpPr>
                  <a:spLocks noChangeAspect="1"/>
                </p:cNvSpPr>
                <p:nvPr/>
              </p:nvSpPr>
              <p:spPr bwMode="auto">
                <a:xfrm>
                  <a:off x="2793" y="1811"/>
                  <a:ext cx="158" cy="125"/>
                </a:xfrm>
                <a:custGeom>
                  <a:avLst/>
                  <a:gdLst>
                    <a:gd name="T0" fmla="*/ 136 w 158"/>
                    <a:gd name="T1" fmla="*/ 26 h 125"/>
                    <a:gd name="T2" fmla="*/ 62 w 158"/>
                    <a:gd name="T3" fmla="*/ 37 h 125"/>
                    <a:gd name="T4" fmla="*/ 0 w 158"/>
                    <a:gd name="T5" fmla="*/ 124 h 125"/>
                    <a:gd name="T6" fmla="*/ 0 w 158"/>
                    <a:gd name="T7" fmla="*/ 124 h 125"/>
                    <a:gd name="T8" fmla="*/ 41 w 158"/>
                    <a:gd name="T9" fmla="*/ 37 h 125"/>
                    <a:gd name="T10" fmla="*/ 109 w 158"/>
                    <a:gd name="T11" fmla="*/ 0 h 125"/>
                    <a:gd name="T12" fmla="*/ 109 w 158"/>
                    <a:gd name="T13" fmla="*/ 0 h 125"/>
                    <a:gd name="T14" fmla="*/ 136 w 158"/>
                    <a:gd name="T15" fmla="*/ 5 h 125"/>
                    <a:gd name="T16" fmla="*/ 157 w 158"/>
                    <a:gd name="T17" fmla="*/ 26 h 125"/>
                    <a:gd name="T18" fmla="*/ 157 w 158"/>
                    <a:gd name="T19" fmla="*/ 26 h 125"/>
                    <a:gd name="T20" fmla="*/ 136 w 158"/>
                    <a:gd name="T21" fmla="*/ 26 h 1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8" h="125">
                      <a:moveTo>
                        <a:pt x="136" y="26"/>
                      </a:moveTo>
                      <a:lnTo>
                        <a:pt x="62" y="37"/>
                      </a:lnTo>
                      <a:lnTo>
                        <a:pt x="0" y="124"/>
                      </a:lnTo>
                      <a:lnTo>
                        <a:pt x="41" y="37"/>
                      </a:lnTo>
                      <a:lnTo>
                        <a:pt x="109" y="0"/>
                      </a:lnTo>
                      <a:lnTo>
                        <a:pt x="136" y="5"/>
                      </a:lnTo>
                      <a:lnTo>
                        <a:pt x="157" y="26"/>
                      </a:lnTo>
                      <a:lnTo>
                        <a:pt x="136" y="26"/>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17" name="Freeform 156"/>
                <p:cNvSpPr>
                  <a:spLocks noChangeAspect="1"/>
                </p:cNvSpPr>
                <p:nvPr/>
              </p:nvSpPr>
              <p:spPr bwMode="auto">
                <a:xfrm>
                  <a:off x="2919" y="1852"/>
                  <a:ext cx="22" cy="28"/>
                </a:xfrm>
                <a:custGeom>
                  <a:avLst/>
                  <a:gdLst>
                    <a:gd name="T0" fmla="*/ 21 w 22"/>
                    <a:gd name="T1" fmla="*/ 11 h 28"/>
                    <a:gd name="T2" fmla="*/ 21 w 22"/>
                    <a:gd name="T3" fmla="*/ 5 h 28"/>
                    <a:gd name="T4" fmla="*/ 15 w 22"/>
                    <a:gd name="T5" fmla="*/ 0 h 28"/>
                    <a:gd name="T6" fmla="*/ 15 w 22"/>
                    <a:gd name="T7" fmla="*/ 0 h 28"/>
                    <a:gd name="T8" fmla="*/ 4 w 22"/>
                    <a:gd name="T9" fmla="*/ 5 h 28"/>
                    <a:gd name="T10" fmla="*/ 0 w 22"/>
                    <a:gd name="T11" fmla="*/ 27 h 28"/>
                    <a:gd name="T12" fmla="*/ 0 w 22"/>
                    <a:gd name="T13" fmla="*/ 27 h 28"/>
                    <a:gd name="T14" fmla="*/ 4 w 22"/>
                    <a:gd name="T15" fmla="*/ 11 h 28"/>
                    <a:gd name="T16" fmla="*/ 21 w 22"/>
                    <a:gd name="T17" fmla="*/ 11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2" h="28">
                      <a:moveTo>
                        <a:pt x="21" y="11"/>
                      </a:moveTo>
                      <a:lnTo>
                        <a:pt x="21" y="5"/>
                      </a:lnTo>
                      <a:lnTo>
                        <a:pt x="15" y="0"/>
                      </a:lnTo>
                      <a:lnTo>
                        <a:pt x="4" y="5"/>
                      </a:lnTo>
                      <a:lnTo>
                        <a:pt x="0" y="27"/>
                      </a:lnTo>
                      <a:lnTo>
                        <a:pt x="4" y="11"/>
                      </a:lnTo>
                      <a:lnTo>
                        <a:pt x="21" y="11"/>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18" name="Freeform 157"/>
                <p:cNvSpPr>
                  <a:spLocks noChangeAspect="1"/>
                </p:cNvSpPr>
                <p:nvPr/>
              </p:nvSpPr>
              <p:spPr bwMode="auto">
                <a:xfrm>
                  <a:off x="2908" y="1836"/>
                  <a:ext cx="38" cy="44"/>
                </a:xfrm>
                <a:custGeom>
                  <a:avLst/>
                  <a:gdLst>
                    <a:gd name="T0" fmla="*/ 37 w 38"/>
                    <a:gd name="T1" fmla="*/ 10 h 44"/>
                    <a:gd name="T2" fmla="*/ 32 w 38"/>
                    <a:gd name="T3" fmla="*/ 5 h 44"/>
                    <a:gd name="T4" fmla="*/ 26 w 38"/>
                    <a:gd name="T5" fmla="*/ 0 h 44"/>
                    <a:gd name="T6" fmla="*/ 26 w 38"/>
                    <a:gd name="T7" fmla="*/ 0 h 44"/>
                    <a:gd name="T8" fmla="*/ 10 w 38"/>
                    <a:gd name="T9" fmla="*/ 10 h 44"/>
                    <a:gd name="T10" fmla="*/ 0 w 38"/>
                    <a:gd name="T11" fmla="*/ 43 h 44"/>
                    <a:gd name="T12" fmla="*/ 0 w 38"/>
                    <a:gd name="T13" fmla="*/ 43 h 44"/>
                    <a:gd name="T14" fmla="*/ 10 w 38"/>
                    <a:gd name="T15" fmla="*/ 15 h 44"/>
                    <a:gd name="T16" fmla="*/ 37 w 38"/>
                    <a:gd name="T17" fmla="*/ 1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 h="44">
                      <a:moveTo>
                        <a:pt x="37" y="10"/>
                      </a:moveTo>
                      <a:lnTo>
                        <a:pt x="32" y="5"/>
                      </a:lnTo>
                      <a:lnTo>
                        <a:pt x="26" y="0"/>
                      </a:lnTo>
                      <a:lnTo>
                        <a:pt x="10" y="10"/>
                      </a:lnTo>
                      <a:lnTo>
                        <a:pt x="0" y="43"/>
                      </a:lnTo>
                      <a:lnTo>
                        <a:pt x="10" y="15"/>
                      </a:lnTo>
                      <a:lnTo>
                        <a:pt x="37" y="1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19" name="Line 158"/>
                <p:cNvSpPr>
                  <a:spLocks noChangeAspect="1" noChangeShapeType="1"/>
                </p:cNvSpPr>
                <p:nvPr/>
              </p:nvSpPr>
              <p:spPr bwMode="auto">
                <a:xfrm>
                  <a:off x="2936" y="1853"/>
                  <a:ext cx="1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2120" name="Line 159"/>
                <p:cNvSpPr>
                  <a:spLocks noChangeAspect="1" noChangeShapeType="1"/>
                </p:cNvSpPr>
                <p:nvPr/>
              </p:nvSpPr>
              <p:spPr bwMode="auto">
                <a:xfrm>
                  <a:off x="2924" y="1880"/>
                  <a:ext cx="2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2121" name="Line 160"/>
                <p:cNvSpPr>
                  <a:spLocks noChangeAspect="1" noChangeShapeType="1"/>
                </p:cNvSpPr>
                <p:nvPr/>
              </p:nvSpPr>
              <p:spPr bwMode="auto">
                <a:xfrm>
                  <a:off x="2935" y="1837"/>
                  <a:ext cx="15"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2122" name="Freeform 161"/>
                <p:cNvSpPr>
                  <a:spLocks noChangeAspect="1"/>
                </p:cNvSpPr>
                <p:nvPr/>
              </p:nvSpPr>
              <p:spPr bwMode="auto">
                <a:xfrm>
                  <a:off x="2935" y="1879"/>
                  <a:ext cx="26" cy="35"/>
                </a:xfrm>
                <a:custGeom>
                  <a:avLst/>
                  <a:gdLst>
                    <a:gd name="T0" fmla="*/ 25 w 26"/>
                    <a:gd name="T1" fmla="*/ 0 h 35"/>
                    <a:gd name="T2" fmla="*/ 25 w 26"/>
                    <a:gd name="T3" fmla="*/ 16 h 35"/>
                    <a:gd name="T4" fmla="*/ 20 w 26"/>
                    <a:gd name="T5" fmla="*/ 34 h 35"/>
                    <a:gd name="T6" fmla="*/ 20 w 26"/>
                    <a:gd name="T7" fmla="*/ 34 h 35"/>
                    <a:gd name="T8" fmla="*/ 5 w 26"/>
                    <a:gd name="T9" fmla="*/ 34 h 35"/>
                    <a:gd name="T10" fmla="*/ 0 w 26"/>
                    <a:gd name="T11" fmla="*/ 34 h 35"/>
                    <a:gd name="T12" fmla="*/ 0 w 26"/>
                    <a:gd name="T13" fmla="*/ 34 h 35"/>
                    <a:gd name="T14" fmla="*/ 15 w 26"/>
                    <a:gd name="T15" fmla="*/ 22 h 35"/>
                    <a:gd name="T16" fmla="*/ 25 w 26"/>
                    <a:gd name="T17" fmla="*/ 0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35">
                      <a:moveTo>
                        <a:pt x="25" y="0"/>
                      </a:moveTo>
                      <a:lnTo>
                        <a:pt x="25" y="16"/>
                      </a:lnTo>
                      <a:lnTo>
                        <a:pt x="20" y="34"/>
                      </a:lnTo>
                      <a:lnTo>
                        <a:pt x="5" y="34"/>
                      </a:lnTo>
                      <a:lnTo>
                        <a:pt x="0" y="34"/>
                      </a:lnTo>
                      <a:lnTo>
                        <a:pt x="15" y="22"/>
                      </a:lnTo>
                      <a:lnTo>
                        <a:pt x="25" y="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23" name="Freeform 162"/>
                <p:cNvSpPr>
                  <a:spLocks noChangeAspect="1"/>
                </p:cNvSpPr>
                <p:nvPr/>
              </p:nvSpPr>
              <p:spPr bwMode="auto">
                <a:xfrm>
                  <a:off x="2935" y="1879"/>
                  <a:ext cx="17" cy="18"/>
                </a:xfrm>
                <a:custGeom>
                  <a:avLst/>
                  <a:gdLst>
                    <a:gd name="T0" fmla="*/ 16 w 17"/>
                    <a:gd name="T1" fmla="*/ 0 h 18"/>
                    <a:gd name="T2" fmla="*/ 10 w 17"/>
                    <a:gd name="T3" fmla="*/ 11 h 18"/>
                    <a:gd name="T4" fmla="*/ 10 w 17"/>
                    <a:gd name="T5" fmla="*/ 17 h 18"/>
                    <a:gd name="T6" fmla="*/ 10 w 17"/>
                    <a:gd name="T7" fmla="*/ 17 h 18"/>
                    <a:gd name="T8" fmla="*/ 0 w 17"/>
                    <a:gd name="T9" fmla="*/ 17 h 18"/>
                    <a:gd name="T10" fmla="*/ 0 w 17"/>
                    <a:gd name="T11" fmla="*/ 17 h 18"/>
                    <a:gd name="T12" fmla="*/ 10 w 17"/>
                    <a:gd name="T13" fmla="*/ 11 h 18"/>
                    <a:gd name="T14" fmla="*/ 16 w 17"/>
                    <a:gd name="T15" fmla="*/ 0 h 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 h="18">
                      <a:moveTo>
                        <a:pt x="16" y="0"/>
                      </a:moveTo>
                      <a:lnTo>
                        <a:pt x="10" y="11"/>
                      </a:lnTo>
                      <a:lnTo>
                        <a:pt x="10" y="17"/>
                      </a:lnTo>
                      <a:lnTo>
                        <a:pt x="0" y="17"/>
                      </a:lnTo>
                      <a:lnTo>
                        <a:pt x="10" y="11"/>
                      </a:lnTo>
                      <a:lnTo>
                        <a:pt x="16" y="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24" name="Line 163"/>
                <p:cNvSpPr>
                  <a:spLocks noChangeAspect="1" noChangeShapeType="1"/>
                </p:cNvSpPr>
                <p:nvPr/>
              </p:nvSpPr>
              <p:spPr bwMode="auto">
                <a:xfrm>
                  <a:off x="2936" y="1897"/>
                  <a:ext cx="1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2125" name="Line 164"/>
                <p:cNvSpPr>
                  <a:spLocks noChangeAspect="1" noChangeShapeType="1"/>
                </p:cNvSpPr>
                <p:nvPr/>
              </p:nvSpPr>
              <p:spPr bwMode="auto">
                <a:xfrm flipH="1">
                  <a:off x="2935" y="1913"/>
                  <a:ext cx="2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2126" name="Freeform 165"/>
                <p:cNvSpPr>
                  <a:spLocks noChangeAspect="1"/>
                </p:cNvSpPr>
                <p:nvPr/>
              </p:nvSpPr>
              <p:spPr bwMode="auto">
                <a:xfrm>
                  <a:off x="2814" y="1836"/>
                  <a:ext cx="107" cy="127"/>
                </a:xfrm>
                <a:custGeom>
                  <a:avLst/>
                  <a:gdLst>
                    <a:gd name="T0" fmla="*/ 0 w 107"/>
                    <a:gd name="T1" fmla="*/ 0 h 127"/>
                    <a:gd name="T2" fmla="*/ 15 w 107"/>
                    <a:gd name="T3" fmla="*/ 16 h 127"/>
                    <a:gd name="T4" fmla="*/ 15 w 107"/>
                    <a:gd name="T5" fmla="*/ 16 h 127"/>
                    <a:gd name="T6" fmla="*/ 58 w 107"/>
                    <a:gd name="T7" fmla="*/ 82 h 127"/>
                    <a:gd name="T8" fmla="*/ 106 w 107"/>
                    <a:gd name="T9" fmla="*/ 126 h 1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127">
                      <a:moveTo>
                        <a:pt x="0" y="0"/>
                      </a:moveTo>
                      <a:lnTo>
                        <a:pt x="15" y="16"/>
                      </a:lnTo>
                      <a:lnTo>
                        <a:pt x="58" y="82"/>
                      </a:lnTo>
                      <a:lnTo>
                        <a:pt x="106" y="12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27" name="Freeform 166"/>
                <p:cNvSpPr>
                  <a:spLocks noChangeAspect="1"/>
                </p:cNvSpPr>
                <p:nvPr/>
              </p:nvSpPr>
              <p:spPr bwMode="auto">
                <a:xfrm>
                  <a:off x="3130" y="1836"/>
                  <a:ext cx="112" cy="127"/>
                </a:xfrm>
                <a:custGeom>
                  <a:avLst/>
                  <a:gdLst>
                    <a:gd name="T0" fmla="*/ 111 w 112"/>
                    <a:gd name="T1" fmla="*/ 0 h 127"/>
                    <a:gd name="T2" fmla="*/ 89 w 112"/>
                    <a:gd name="T3" fmla="*/ 16 h 127"/>
                    <a:gd name="T4" fmla="*/ 89 w 112"/>
                    <a:gd name="T5" fmla="*/ 16 h 127"/>
                    <a:gd name="T6" fmla="*/ 52 w 112"/>
                    <a:gd name="T7" fmla="*/ 82 h 127"/>
                    <a:gd name="T8" fmla="*/ 0 w 112"/>
                    <a:gd name="T9" fmla="*/ 126 h 1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2" h="127">
                      <a:moveTo>
                        <a:pt x="111" y="0"/>
                      </a:moveTo>
                      <a:lnTo>
                        <a:pt x="89" y="16"/>
                      </a:lnTo>
                      <a:lnTo>
                        <a:pt x="52" y="82"/>
                      </a:lnTo>
                      <a:lnTo>
                        <a:pt x="0" y="12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28" name="Freeform 167"/>
                <p:cNvSpPr>
                  <a:spLocks noChangeAspect="1"/>
                </p:cNvSpPr>
                <p:nvPr/>
              </p:nvSpPr>
              <p:spPr bwMode="auto">
                <a:xfrm>
                  <a:off x="3024" y="1809"/>
                  <a:ext cx="259" cy="813"/>
                </a:xfrm>
                <a:custGeom>
                  <a:avLst/>
                  <a:gdLst>
                    <a:gd name="T0" fmla="*/ 0 w 259"/>
                    <a:gd name="T1" fmla="*/ 812 h 813"/>
                    <a:gd name="T2" fmla="*/ 94 w 259"/>
                    <a:gd name="T3" fmla="*/ 762 h 813"/>
                    <a:gd name="T4" fmla="*/ 189 w 259"/>
                    <a:gd name="T5" fmla="*/ 648 h 813"/>
                    <a:gd name="T6" fmla="*/ 189 w 259"/>
                    <a:gd name="T7" fmla="*/ 648 h 813"/>
                    <a:gd name="T8" fmla="*/ 241 w 259"/>
                    <a:gd name="T9" fmla="*/ 512 h 813"/>
                    <a:gd name="T10" fmla="*/ 258 w 259"/>
                    <a:gd name="T11" fmla="*/ 359 h 813"/>
                    <a:gd name="T12" fmla="*/ 258 w 259"/>
                    <a:gd name="T13" fmla="*/ 359 h 813"/>
                    <a:gd name="T14" fmla="*/ 258 w 259"/>
                    <a:gd name="T15" fmla="*/ 234 h 813"/>
                    <a:gd name="T16" fmla="*/ 236 w 259"/>
                    <a:gd name="T17" fmla="*/ 125 h 813"/>
                    <a:gd name="T18" fmla="*/ 236 w 259"/>
                    <a:gd name="T19" fmla="*/ 125 h 813"/>
                    <a:gd name="T20" fmla="*/ 194 w 259"/>
                    <a:gd name="T21" fmla="*/ 37 h 813"/>
                    <a:gd name="T22" fmla="*/ 126 w 259"/>
                    <a:gd name="T23" fmla="*/ 0 h 813"/>
                    <a:gd name="T24" fmla="*/ 126 w 259"/>
                    <a:gd name="T25" fmla="*/ 0 h 813"/>
                    <a:gd name="T26" fmla="*/ 78 w 259"/>
                    <a:gd name="T27" fmla="*/ 26 h 813"/>
                    <a:gd name="T28" fmla="*/ 63 w 259"/>
                    <a:gd name="T29" fmla="*/ 70 h 8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59" h="813">
                      <a:moveTo>
                        <a:pt x="0" y="812"/>
                      </a:moveTo>
                      <a:lnTo>
                        <a:pt x="94" y="762"/>
                      </a:lnTo>
                      <a:lnTo>
                        <a:pt x="189" y="648"/>
                      </a:lnTo>
                      <a:lnTo>
                        <a:pt x="241" y="512"/>
                      </a:lnTo>
                      <a:lnTo>
                        <a:pt x="258" y="359"/>
                      </a:lnTo>
                      <a:lnTo>
                        <a:pt x="258" y="234"/>
                      </a:lnTo>
                      <a:lnTo>
                        <a:pt x="236" y="125"/>
                      </a:lnTo>
                      <a:lnTo>
                        <a:pt x="194" y="37"/>
                      </a:lnTo>
                      <a:lnTo>
                        <a:pt x="126" y="0"/>
                      </a:lnTo>
                      <a:lnTo>
                        <a:pt x="78" y="26"/>
                      </a:lnTo>
                      <a:lnTo>
                        <a:pt x="63" y="7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29" name="Freeform 168"/>
                <p:cNvSpPr>
                  <a:spLocks noChangeAspect="1"/>
                </p:cNvSpPr>
                <p:nvPr/>
              </p:nvSpPr>
              <p:spPr bwMode="auto">
                <a:xfrm>
                  <a:off x="2773" y="1809"/>
                  <a:ext cx="253" cy="813"/>
                </a:xfrm>
                <a:custGeom>
                  <a:avLst/>
                  <a:gdLst>
                    <a:gd name="T0" fmla="*/ 252 w 253"/>
                    <a:gd name="T1" fmla="*/ 812 h 813"/>
                    <a:gd name="T2" fmla="*/ 162 w 253"/>
                    <a:gd name="T3" fmla="*/ 762 h 813"/>
                    <a:gd name="T4" fmla="*/ 63 w 253"/>
                    <a:gd name="T5" fmla="*/ 648 h 813"/>
                    <a:gd name="T6" fmla="*/ 63 w 253"/>
                    <a:gd name="T7" fmla="*/ 648 h 813"/>
                    <a:gd name="T8" fmla="*/ 15 w 253"/>
                    <a:gd name="T9" fmla="*/ 512 h 813"/>
                    <a:gd name="T10" fmla="*/ 0 w 253"/>
                    <a:gd name="T11" fmla="*/ 359 h 813"/>
                    <a:gd name="T12" fmla="*/ 0 w 253"/>
                    <a:gd name="T13" fmla="*/ 359 h 813"/>
                    <a:gd name="T14" fmla="*/ 0 w 253"/>
                    <a:gd name="T15" fmla="*/ 234 h 813"/>
                    <a:gd name="T16" fmla="*/ 21 w 253"/>
                    <a:gd name="T17" fmla="*/ 125 h 813"/>
                    <a:gd name="T18" fmla="*/ 21 w 253"/>
                    <a:gd name="T19" fmla="*/ 125 h 813"/>
                    <a:gd name="T20" fmla="*/ 63 w 253"/>
                    <a:gd name="T21" fmla="*/ 37 h 813"/>
                    <a:gd name="T22" fmla="*/ 131 w 253"/>
                    <a:gd name="T23" fmla="*/ 0 h 813"/>
                    <a:gd name="T24" fmla="*/ 131 w 253"/>
                    <a:gd name="T25" fmla="*/ 0 h 813"/>
                    <a:gd name="T26" fmla="*/ 178 w 253"/>
                    <a:gd name="T27" fmla="*/ 26 h 813"/>
                    <a:gd name="T28" fmla="*/ 188 w 253"/>
                    <a:gd name="T29" fmla="*/ 70 h 8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53" h="813">
                      <a:moveTo>
                        <a:pt x="252" y="812"/>
                      </a:moveTo>
                      <a:lnTo>
                        <a:pt x="162" y="762"/>
                      </a:lnTo>
                      <a:lnTo>
                        <a:pt x="63" y="648"/>
                      </a:lnTo>
                      <a:lnTo>
                        <a:pt x="15" y="512"/>
                      </a:lnTo>
                      <a:lnTo>
                        <a:pt x="0" y="359"/>
                      </a:lnTo>
                      <a:lnTo>
                        <a:pt x="0" y="234"/>
                      </a:lnTo>
                      <a:lnTo>
                        <a:pt x="21" y="125"/>
                      </a:lnTo>
                      <a:lnTo>
                        <a:pt x="63" y="37"/>
                      </a:lnTo>
                      <a:lnTo>
                        <a:pt x="131" y="0"/>
                      </a:lnTo>
                      <a:lnTo>
                        <a:pt x="178" y="26"/>
                      </a:lnTo>
                      <a:lnTo>
                        <a:pt x="188" y="7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30" name="Freeform 169"/>
                <p:cNvSpPr>
                  <a:spLocks noChangeAspect="1"/>
                </p:cNvSpPr>
                <p:nvPr/>
              </p:nvSpPr>
              <p:spPr bwMode="auto">
                <a:xfrm>
                  <a:off x="3004" y="2605"/>
                  <a:ext cx="48" cy="60"/>
                </a:xfrm>
                <a:custGeom>
                  <a:avLst/>
                  <a:gdLst>
                    <a:gd name="T0" fmla="*/ 20 w 48"/>
                    <a:gd name="T1" fmla="*/ 59 h 60"/>
                    <a:gd name="T2" fmla="*/ 5 w 48"/>
                    <a:gd name="T3" fmla="*/ 43 h 60"/>
                    <a:gd name="T4" fmla="*/ 0 w 48"/>
                    <a:gd name="T5" fmla="*/ 15 h 60"/>
                    <a:gd name="T6" fmla="*/ 0 w 48"/>
                    <a:gd name="T7" fmla="*/ 15 h 60"/>
                    <a:gd name="T8" fmla="*/ 5 w 48"/>
                    <a:gd name="T9" fmla="*/ 5 h 60"/>
                    <a:gd name="T10" fmla="*/ 20 w 48"/>
                    <a:gd name="T11" fmla="*/ 0 h 60"/>
                    <a:gd name="T12" fmla="*/ 20 w 48"/>
                    <a:gd name="T13" fmla="*/ 0 h 60"/>
                    <a:gd name="T14" fmla="*/ 41 w 48"/>
                    <a:gd name="T15" fmla="*/ 5 h 60"/>
                    <a:gd name="T16" fmla="*/ 47 w 48"/>
                    <a:gd name="T17" fmla="*/ 15 h 60"/>
                    <a:gd name="T18" fmla="*/ 47 w 48"/>
                    <a:gd name="T19" fmla="*/ 15 h 60"/>
                    <a:gd name="T20" fmla="*/ 36 w 48"/>
                    <a:gd name="T21" fmla="*/ 43 h 60"/>
                    <a:gd name="T22" fmla="*/ 20 w 48"/>
                    <a:gd name="T23" fmla="*/ 59 h 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8" h="60">
                      <a:moveTo>
                        <a:pt x="20" y="59"/>
                      </a:moveTo>
                      <a:lnTo>
                        <a:pt x="5" y="43"/>
                      </a:lnTo>
                      <a:lnTo>
                        <a:pt x="0" y="15"/>
                      </a:lnTo>
                      <a:lnTo>
                        <a:pt x="5" y="5"/>
                      </a:lnTo>
                      <a:lnTo>
                        <a:pt x="20" y="0"/>
                      </a:lnTo>
                      <a:lnTo>
                        <a:pt x="41" y="5"/>
                      </a:lnTo>
                      <a:lnTo>
                        <a:pt x="47" y="15"/>
                      </a:lnTo>
                      <a:lnTo>
                        <a:pt x="36" y="43"/>
                      </a:lnTo>
                      <a:lnTo>
                        <a:pt x="20" y="59"/>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31" name="Freeform 170"/>
                <p:cNvSpPr>
                  <a:spLocks noChangeAspect="1"/>
                </p:cNvSpPr>
                <p:nvPr/>
              </p:nvSpPr>
              <p:spPr bwMode="auto">
                <a:xfrm>
                  <a:off x="3004" y="2605"/>
                  <a:ext cx="48" cy="60"/>
                </a:xfrm>
                <a:custGeom>
                  <a:avLst/>
                  <a:gdLst>
                    <a:gd name="T0" fmla="*/ 20 w 48"/>
                    <a:gd name="T1" fmla="*/ 59 h 60"/>
                    <a:gd name="T2" fmla="*/ 5 w 48"/>
                    <a:gd name="T3" fmla="*/ 43 h 60"/>
                    <a:gd name="T4" fmla="*/ 0 w 48"/>
                    <a:gd name="T5" fmla="*/ 15 h 60"/>
                    <a:gd name="T6" fmla="*/ 0 w 48"/>
                    <a:gd name="T7" fmla="*/ 15 h 60"/>
                    <a:gd name="T8" fmla="*/ 5 w 48"/>
                    <a:gd name="T9" fmla="*/ 5 h 60"/>
                    <a:gd name="T10" fmla="*/ 20 w 48"/>
                    <a:gd name="T11" fmla="*/ 0 h 60"/>
                    <a:gd name="T12" fmla="*/ 20 w 48"/>
                    <a:gd name="T13" fmla="*/ 0 h 60"/>
                    <a:gd name="T14" fmla="*/ 41 w 48"/>
                    <a:gd name="T15" fmla="*/ 5 h 60"/>
                    <a:gd name="T16" fmla="*/ 47 w 48"/>
                    <a:gd name="T17" fmla="*/ 15 h 60"/>
                    <a:gd name="T18" fmla="*/ 47 w 48"/>
                    <a:gd name="T19" fmla="*/ 15 h 60"/>
                    <a:gd name="T20" fmla="*/ 36 w 48"/>
                    <a:gd name="T21" fmla="*/ 43 h 60"/>
                    <a:gd name="T22" fmla="*/ 20 w 48"/>
                    <a:gd name="T23" fmla="*/ 59 h 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8" h="60">
                      <a:moveTo>
                        <a:pt x="20" y="59"/>
                      </a:moveTo>
                      <a:lnTo>
                        <a:pt x="5" y="43"/>
                      </a:lnTo>
                      <a:lnTo>
                        <a:pt x="0" y="15"/>
                      </a:lnTo>
                      <a:lnTo>
                        <a:pt x="5" y="5"/>
                      </a:lnTo>
                      <a:lnTo>
                        <a:pt x="20" y="0"/>
                      </a:lnTo>
                      <a:lnTo>
                        <a:pt x="41" y="5"/>
                      </a:lnTo>
                      <a:lnTo>
                        <a:pt x="47" y="15"/>
                      </a:lnTo>
                      <a:lnTo>
                        <a:pt x="36" y="43"/>
                      </a:lnTo>
                      <a:lnTo>
                        <a:pt x="20" y="5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32" name="Freeform 171"/>
                <p:cNvSpPr>
                  <a:spLocks noChangeAspect="1"/>
                </p:cNvSpPr>
                <p:nvPr/>
              </p:nvSpPr>
              <p:spPr bwMode="auto">
                <a:xfrm>
                  <a:off x="3009" y="2605"/>
                  <a:ext cx="38" cy="54"/>
                </a:xfrm>
                <a:custGeom>
                  <a:avLst/>
                  <a:gdLst>
                    <a:gd name="T0" fmla="*/ 21 w 38"/>
                    <a:gd name="T1" fmla="*/ 53 h 54"/>
                    <a:gd name="T2" fmla="*/ 10 w 38"/>
                    <a:gd name="T3" fmla="*/ 36 h 54"/>
                    <a:gd name="T4" fmla="*/ 0 w 38"/>
                    <a:gd name="T5" fmla="*/ 15 h 54"/>
                    <a:gd name="T6" fmla="*/ 0 w 38"/>
                    <a:gd name="T7" fmla="*/ 15 h 54"/>
                    <a:gd name="T8" fmla="*/ 5 w 38"/>
                    <a:gd name="T9" fmla="*/ 5 h 54"/>
                    <a:gd name="T10" fmla="*/ 21 w 38"/>
                    <a:gd name="T11" fmla="*/ 0 h 54"/>
                    <a:gd name="T12" fmla="*/ 21 w 38"/>
                    <a:gd name="T13" fmla="*/ 0 h 54"/>
                    <a:gd name="T14" fmla="*/ 32 w 38"/>
                    <a:gd name="T15" fmla="*/ 5 h 54"/>
                    <a:gd name="T16" fmla="*/ 37 w 38"/>
                    <a:gd name="T17" fmla="*/ 15 h 54"/>
                    <a:gd name="T18" fmla="*/ 37 w 38"/>
                    <a:gd name="T19" fmla="*/ 15 h 54"/>
                    <a:gd name="T20" fmla="*/ 32 w 38"/>
                    <a:gd name="T21" fmla="*/ 36 h 54"/>
                    <a:gd name="T22" fmla="*/ 21 w 38"/>
                    <a:gd name="T23" fmla="*/ 53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54">
                      <a:moveTo>
                        <a:pt x="21" y="53"/>
                      </a:moveTo>
                      <a:lnTo>
                        <a:pt x="10" y="36"/>
                      </a:lnTo>
                      <a:lnTo>
                        <a:pt x="0" y="15"/>
                      </a:lnTo>
                      <a:lnTo>
                        <a:pt x="5" y="5"/>
                      </a:lnTo>
                      <a:lnTo>
                        <a:pt x="21" y="0"/>
                      </a:lnTo>
                      <a:lnTo>
                        <a:pt x="32" y="5"/>
                      </a:lnTo>
                      <a:lnTo>
                        <a:pt x="37" y="15"/>
                      </a:lnTo>
                      <a:lnTo>
                        <a:pt x="32" y="36"/>
                      </a:lnTo>
                      <a:lnTo>
                        <a:pt x="21" y="53"/>
                      </a:lnTo>
                    </a:path>
                  </a:pathLst>
                </a:custGeom>
                <a:solidFill>
                  <a:srgbClr val="BA7E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33" name="Freeform 172"/>
                <p:cNvSpPr>
                  <a:spLocks noChangeAspect="1"/>
                </p:cNvSpPr>
                <p:nvPr/>
              </p:nvSpPr>
              <p:spPr bwMode="auto">
                <a:xfrm>
                  <a:off x="2839" y="1973"/>
                  <a:ext cx="371" cy="577"/>
                </a:xfrm>
                <a:custGeom>
                  <a:avLst/>
                  <a:gdLst>
                    <a:gd name="T0" fmla="*/ 185 w 371"/>
                    <a:gd name="T1" fmla="*/ 576 h 577"/>
                    <a:gd name="T2" fmla="*/ 95 w 371"/>
                    <a:gd name="T3" fmla="*/ 500 h 577"/>
                    <a:gd name="T4" fmla="*/ 37 w 371"/>
                    <a:gd name="T5" fmla="*/ 402 h 577"/>
                    <a:gd name="T6" fmla="*/ 37 w 371"/>
                    <a:gd name="T7" fmla="*/ 402 h 577"/>
                    <a:gd name="T8" fmla="*/ 10 w 371"/>
                    <a:gd name="T9" fmla="*/ 282 h 577"/>
                    <a:gd name="T10" fmla="*/ 0 w 371"/>
                    <a:gd name="T11" fmla="*/ 200 h 577"/>
                    <a:gd name="T12" fmla="*/ 0 w 371"/>
                    <a:gd name="T13" fmla="*/ 200 h 577"/>
                    <a:gd name="T14" fmla="*/ 5 w 371"/>
                    <a:gd name="T15" fmla="*/ 146 h 577"/>
                    <a:gd name="T16" fmla="*/ 26 w 371"/>
                    <a:gd name="T17" fmla="*/ 76 h 577"/>
                    <a:gd name="T18" fmla="*/ 26 w 371"/>
                    <a:gd name="T19" fmla="*/ 76 h 577"/>
                    <a:gd name="T20" fmla="*/ 63 w 371"/>
                    <a:gd name="T21" fmla="*/ 21 h 577"/>
                    <a:gd name="T22" fmla="*/ 116 w 371"/>
                    <a:gd name="T23" fmla="*/ 0 h 577"/>
                    <a:gd name="T24" fmla="*/ 116 w 371"/>
                    <a:gd name="T25" fmla="*/ 0 h 577"/>
                    <a:gd name="T26" fmla="*/ 163 w 371"/>
                    <a:gd name="T27" fmla="*/ 10 h 577"/>
                    <a:gd name="T28" fmla="*/ 185 w 371"/>
                    <a:gd name="T29" fmla="*/ 21 h 577"/>
                    <a:gd name="T30" fmla="*/ 185 w 371"/>
                    <a:gd name="T31" fmla="*/ 21 h 577"/>
                    <a:gd name="T32" fmla="*/ 211 w 371"/>
                    <a:gd name="T33" fmla="*/ 10 h 577"/>
                    <a:gd name="T34" fmla="*/ 253 w 371"/>
                    <a:gd name="T35" fmla="*/ 0 h 577"/>
                    <a:gd name="T36" fmla="*/ 253 w 371"/>
                    <a:gd name="T37" fmla="*/ 0 h 577"/>
                    <a:gd name="T38" fmla="*/ 306 w 371"/>
                    <a:gd name="T39" fmla="*/ 21 h 577"/>
                    <a:gd name="T40" fmla="*/ 348 w 371"/>
                    <a:gd name="T41" fmla="*/ 76 h 577"/>
                    <a:gd name="T42" fmla="*/ 348 w 371"/>
                    <a:gd name="T43" fmla="*/ 76 h 577"/>
                    <a:gd name="T44" fmla="*/ 370 w 371"/>
                    <a:gd name="T45" fmla="*/ 146 h 577"/>
                    <a:gd name="T46" fmla="*/ 370 w 371"/>
                    <a:gd name="T47" fmla="*/ 200 h 577"/>
                    <a:gd name="T48" fmla="*/ 370 w 371"/>
                    <a:gd name="T49" fmla="*/ 200 h 577"/>
                    <a:gd name="T50" fmla="*/ 364 w 371"/>
                    <a:gd name="T51" fmla="*/ 282 h 577"/>
                    <a:gd name="T52" fmla="*/ 338 w 371"/>
                    <a:gd name="T53" fmla="*/ 402 h 577"/>
                    <a:gd name="T54" fmla="*/ 338 w 371"/>
                    <a:gd name="T55" fmla="*/ 402 h 577"/>
                    <a:gd name="T56" fmla="*/ 280 w 371"/>
                    <a:gd name="T57" fmla="*/ 500 h 577"/>
                    <a:gd name="T58" fmla="*/ 185 w 371"/>
                    <a:gd name="T59" fmla="*/ 576 h 5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71" h="577">
                      <a:moveTo>
                        <a:pt x="185" y="576"/>
                      </a:moveTo>
                      <a:lnTo>
                        <a:pt x="95" y="500"/>
                      </a:lnTo>
                      <a:lnTo>
                        <a:pt x="37" y="402"/>
                      </a:lnTo>
                      <a:lnTo>
                        <a:pt x="10" y="282"/>
                      </a:lnTo>
                      <a:lnTo>
                        <a:pt x="0" y="200"/>
                      </a:lnTo>
                      <a:lnTo>
                        <a:pt x="5" y="146"/>
                      </a:lnTo>
                      <a:lnTo>
                        <a:pt x="26" y="76"/>
                      </a:lnTo>
                      <a:lnTo>
                        <a:pt x="63" y="21"/>
                      </a:lnTo>
                      <a:lnTo>
                        <a:pt x="116" y="0"/>
                      </a:lnTo>
                      <a:lnTo>
                        <a:pt x="163" y="10"/>
                      </a:lnTo>
                      <a:lnTo>
                        <a:pt x="185" y="21"/>
                      </a:lnTo>
                      <a:lnTo>
                        <a:pt x="211" y="10"/>
                      </a:lnTo>
                      <a:lnTo>
                        <a:pt x="253" y="0"/>
                      </a:lnTo>
                      <a:lnTo>
                        <a:pt x="306" y="21"/>
                      </a:lnTo>
                      <a:lnTo>
                        <a:pt x="348" y="76"/>
                      </a:lnTo>
                      <a:lnTo>
                        <a:pt x="370" y="146"/>
                      </a:lnTo>
                      <a:lnTo>
                        <a:pt x="370" y="200"/>
                      </a:lnTo>
                      <a:lnTo>
                        <a:pt x="364" y="282"/>
                      </a:lnTo>
                      <a:lnTo>
                        <a:pt x="338" y="402"/>
                      </a:lnTo>
                      <a:lnTo>
                        <a:pt x="280" y="500"/>
                      </a:lnTo>
                      <a:lnTo>
                        <a:pt x="185" y="576"/>
                      </a:lnTo>
                    </a:path>
                  </a:pathLst>
                </a:custGeom>
                <a:solidFill>
                  <a:srgbClr val="CF001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34" name="Freeform 173"/>
                <p:cNvSpPr>
                  <a:spLocks noChangeAspect="1"/>
                </p:cNvSpPr>
                <p:nvPr/>
              </p:nvSpPr>
              <p:spPr bwMode="auto">
                <a:xfrm>
                  <a:off x="2830" y="1962"/>
                  <a:ext cx="391" cy="605"/>
                </a:xfrm>
                <a:custGeom>
                  <a:avLst/>
                  <a:gdLst>
                    <a:gd name="T0" fmla="*/ 194 w 391"/>
                    <a:gd name="T1" fmla="*/ 604 h 605"/>
                    <a:gd name="T2" fmla="*/ 294 w 391"/>
                    <a:gd name="T3" fmla="*/ 522 h 605"/>
                    <a:gd name="T4" fmla="*/ 352 w 391"/>
                    <a:gd name="T5" fmla="*/ 418 h 605"/>
                    <a:gd name="T6" fmla="*/ 352 w 391"/>
                    <a:gd name="T7" fmla="*/ 418 h 605"/>
                    <a:gd name="T8" fmla="*/ 384 w 391"/>
                    <a:gd name="T9" fmla="*/ 293 h 605"/>
                    <a:gd name="T10" fmla="*/ 390 w 391"/>
                    <a:gd name="T11" fmla="*/ 206 h 605"/>
                    <a:gd name="T12" fmla="*/ 390 w 391"/>
                    <a:gd name="T13" fmla="*/ 206 h 605"/>
                    <a:gd name="T14" fmla="*/ 390 w 391"/>
                    <a:gd name="T15" fmla="*/ 152 h 605"/>
                    <a:gd name="T16" fmla="*/ 368 w 391"/>
                    <a:gd name="T17" fmla="*/ 75 h 605"/>
                    <a:gd name="T18" fmla="*/ 368 w 391"/>
                    <a:gd name="T19" fmla="*/ 75 h 605"/>
                    <a:gd name="T20" fmla="*/ 326 w 391"/>
                    <a:gd name="T21" fmla="*/ 21 h 605"/>
                    <a:gd name="T22" fmla="*/ 268 w 391"/>
                    <a:gd name="T23" fmla="*/ 0 h 605"/>
                    <a:gd name="T24" fmla="*/ 268 w 391"/>
                    <a:gd name="T25" fmla="*/ 0 h 605"/>
                    <a:gd name="T26" fmla="*/ 221 w 391"/>
                    <a:gd name="T27" fmla="*/ 10 h 605"/>
                    <a:gd name="T28" fmla="*/ 194 w 391"/>
                    <a:gd name="T29" fmla="*/ 21 h 605"/>
                    <a:gd name="T30" fmla="*/ 194 w 391"/>
                    <a:gd name="T31" fmla="*/ 21 h 605"/>
                    <a:gd name="T32" fmla="*/ 168 w 391"/>
                    <a:gd name="T33" fmla="*/ 10 h 605"/>
                    <a:gd name="T34" fmla="*/ 126 w 391"/>
                    <a:gd name="T35" fmla="*/ 0 h 605"/>
                    <a:gd name="T36" fmla="*/ 126 w 391"/>
                    <a:gd name="T37" fmla="*/ 0 h 605"/>
                    <a:gd name="T38" fmla="*/ 68 w 391"/>
                    <a:gd name="T39" fmla="*/ 21 h 605"/>
                    <a:gd name="T40" fmla="*/ 26 w 391"/>
                    <a:gd name="T41" fmla="*/ 75 h 605"/>
                    <a:gd name="T42" fmla="*/ 26 w 391"/>
                    <a:gd name="T43" fmla="*/ 75 h 605"/>
                    <a:gd name="T44" fmla="*/ 5 w 391"/>
                    <a:gd name="T45" fmla="*/ 152 h 605"/>
                    <a:gd name="T46" fmla="*/ 0 w 391"/>
                    <a:gd name="T47" fmla="*/ 206 h 605"/>
                    <a:gd name="T48" fmla="*/ 0 w 391"/>
                    <a:gd name="T49" fmla="*/ 206 h 605"/>
                    <a:gd name="T50" fmla="*/ 10 w 391"/>
                    <a:gd name="T51" fmla="*/ 293 h 605"/>
                    <a:gd name="T52" fmla="*/ 36 w 391"/>
                    <a:gd name="T53" fmla="*/ 418 h 605"/>
                    <a:gd name="T54" fmla="*/ 36 w 391"/>
                    <a:gd name="T55" fmla="*/ 418 h 605"/>
                    <a:gd name="T56" fmla="*/ 100 w 391"/>
                    <a:gd name="T57" fmla="*/ 522 h 605"/>
                    <a:gd name="T58" fmla="*/ 194 w 391"/>
                    <a:gd name="T59" fmla="*/ 604 h 60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91" h="605">
                      <a:moveTo>
                        <a:pt x="194" y="604"/>
                      </a:moveTo>
                      <a:lnTo>
                        <a:pt x="294" y="522"/>
                      </a:lnTo>
                      <a:lnTo>
                        <a:pt x="352" y="418"/>
                      </a:lnTo>
                      <a:lnTo>
                        <a:pt x="384" y="293"/>
                      </a:lnTo>
                      <a:lnTo>
                        <a:pt x="390" y="206"/>
                      </a:lnTo>
                      <a:lnTo>
                        <a:pt x="390" y="152"/>
                      </a:lnTo>
                      <a:lnTo>
                        <a:pt x="368" y="75"/>
                      </a:lnTo>
                      <a:lnTo>
                        <a:pt x="326" y="21"/>
                      </a:lnTo>
                      <a:lnTo>
                        <a:pt x="268" y="0"/>
                      </a:lnTo>
                      <a:lnTo>
                        <a:pt x="221" y="10"/>
                      </a:lnTo>
                      <a:lnTo>
                        <a:pt x="194" y="21"/>
                      </a:lnTo>
                      <a:lnTo>
                        <a:pt x="168" y="10"/>
                      </a:lnTo>
                      <a:lnTo>
                        <a:pt x="126" y="0"/>
                      </a:lnTo>
                      <a:lnTo>
                        <a:pt x="68" y="21"/>
                      </a:lnTo>
                      <a:lnTo>
                        <a:pt x="26" y="75"/>
                      </a:lnTo>
                      <a:lnTo>
                        <a:pt x="5" y="152"/>
                      </a:lnTo>
                      <a:lnTo>
                        <a:pt x="0" y="206"/>
                      </a:lnTo>
                      <a:lnTo>
                        <a:pt x="10" y="293"/>
                      </a:lnTo>
                      <a:lnTo>
                        <a:pt x="36" y="418"/>
                      </a:lnTo>
                      <a:lnTo>
                        <a:pt x="100" y="522"/>
                      </a:lnTo>
                      <a:lnTo>
                        <a:pt x="194" y="6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35" name="Freeform 174"/>
                <p:cNvSpPr>
                  <a:spLocks noChangeAspect="1"/>
                </p:cNvSpPr>
                <p:nvPr/>
              </p:nvSpPr>
              <p:spPr bwMode="auto">
                <a:xfrm>
                  <a:off x="2862" y="2022"/>
                  <a:ext cx="332" cy="458"/>
                </a:xfrm>
                <a:custGeom>
                  <a:avLst/>
                  <a:gdLst>
                    <a:gd name="T0" fmla="*/ 162 w 332"/>
                    <a:gd name="T1" fmla="*/ 0 h 458"/>
                    <a:gd name="T2" fmla="*/ 115 w 332"/>
                    <a:gd name="T3" fmla="*/ 326 h 458"/>
                    <a:gd name="T4" fmla="*/ 115 w 332"/>
                    <a:gd name="T5" fmla="*/ 326 h 458"/>
                    <a:gd name="T6" fmla="*/ 63 w 332"/>
                    <a:gd name="T7" fmla="*/ 87 h 458"/>
                    <a:gd name="T8" fmla="*/ 63 w 332"/>
                    <a:gd name="T9" fmla="*/ 87 h 458"/>
                    <a:gd name="T10" fmla="*/ 63 w 332"/>
                    <a:gd name="T11" fmla="*/ 76 h 458"/>
                    <a:gd name="T12" fmla="*/ 68 w 332"/>
                    <a:gd name="T13" fmla="*/ 70 h 458"/>
                    <a:gd name="T14" fmla="*/ 68 w 332"/>
                    <a:gd name="T15" fmla="*/ 70 h 458"/>
                    <a:gd name="T16" fmla="*/ 79 w 332"/>
                    <a:gd name="T17" fmla="*/ 70 h 458"/>
                    <a:gd name="T18" fmla="*/ 79 w 332"/>
                    <a:gd name="T19" fmla="*/ 65 h 458"/>
                    <a:gd name="T20" fmla="*/ 79 w 332"/>
                    <a:gd name="T21" fmla="*/ 65 h 458"/>
                    <a:gd name="T22" fmla="*/ 79 w 332"/>
                    <a:gd name="T23" fmla="*/ 54 h 458"/>
                    <a:gd name="T24" fmla="*/ 68 w 332"/>
                    <a:gd name="T25" fmla="*/ 54 h 458"/>
                    <a:gd name="T26" fmla="*/ 68 w 332"/>
                    <a:gd name="T27" fmla="*/ 54 h 458"/>
                    <a:gd name="T28" fmla="*/ 10 w 332"/>
                    <a:gd name="T29" fmla="*/ 54 h 458"/>
                    <a:gd name="T30" fmla="*/ 10 w 332"/>
                    <a:gd name="T31" fmla="*/ 54 h 458"/>
                    <a:gd name="T32" fmla="*/ 5 w 332"/>
                    <a:gd name="T33" fmla="*/ 54 h 458"/>
                    <a:gd name="T34" fmla="*/ 0 w 332"/>
                    <a:gd name="T35" fmla="*/ 65 h 458"/>
                    <a:gd name="T36" fmla="*/ 0 w 332"/>
                    <a:gd name="T37" fmla="*/ 65 h 458"/>
                    <a:gd name="T38" fmla="*/ 5 w 332"/>
                    <a:gd name="T39" fmla="*/ 70 h 458"/>
                    <a:gd name="T40" fmla="*/ 10 w 332"/>
                    <a:gd name="T41" fmla="*/ 70 h 458"/>
                    <a:gd name="T42" fmla="*/ 10 w 332"/>
                    <a:gd name="T43" fmla="*/ 70 h 458"/>
                    <a:gd name="T44" fmla="*/ 21 w 332"/>
                    <a:gd name="T45" fmla="*/ 76 h 458"/>
                    <a:gd name="T46" fmla="*/ 21 w 332"/>
                    <a:gd name="T47" fmla="*/ 87 h 458"/>
                    <a:gd name="T48" fmla="*/ 21 w 332"/>
                    <a:gd name="T49" fmla="*/ 87 h 458"/>
                    <a:gd name="T50" fmla="*/ 110 w 332"/>
                    <a:gd name="T51" fmla="*/ 457 h 458"/>
                    <a:gd name="T52" fmla="*/ 110 w 332"/>
                    <a:gd name="T53" fmla="*/ 457 h 458"/>
                    <a:gd name="T54" fmla="*/ 162 w 332"/>
                    <a:gd name="T55" fmla="*/ 157 h 458"/>
                    <a:gd name="T56" fmla="*/ 162 w 332"/>
                    <a:gd name="T57" fmla="*/ 157 h 458"/>
                    <a:gd name="T58" fmla="*/ 215 w 332"/>
                    <a:gd name="T59" fmla="*/ 457 h 458"/>
                    <a:gd name="T60" fmla="*/ 215 w 332"/>
                    <a:gd name="T61" fmla="*/ 457 h 458"/>
                    <a:gd name="T62" fmla="*/ 304 w 332"/>
                    <a:gd name="T63" fmla="*/ 87 h 458"/>
                    <a:gd name="T64" fmla="*/ 304 w 332"/>
                    <a:gd name="T65" fmla="*/ 87 h 458"/>
                    <a:gd name="T66" fmla="*/ 309 w 332"/>
                    <a:gd name="T67" fmla="*/ 76 h 458"/>
                    <a:gd name="T68" fmla="*/ 320 w 332"/>
                    <a:gd name="T69" fmla="*/ 70 h 458"/>
                    <a:gd name="T70" fmla="*/ 320 w 332"/>
                    <a:gd name="T71" fmla="*/ 70 h 458"/>
                    <a:gd name="T72" fmla="*/ 325 w 332"/>
                    <a:gd name="T73" fmla="*/ 70 h 458"/>
                    <a:gd name="T74" fmla="*/ 331 w 332"/>
                    <a:gd name="T75" fmla="*/ 65 h 458"/>
                    <a:gd name="T76" fmla="*/ 331 w 332"/>
                    <a:gd name="T77" fmla="*/ 65 h 458"/>
                    <a:gd name="T78" fmla="*/ 325 w 332"/>
                    <a:gd name="T79" fmla="*/ 54 h 458"/>
                    <a:gd name="T80" fmla="*/ 320 w 332"/>
                    <a:gd name="T81" fmla="*/ 54 h 458"/>
                    <a:gd name="T82" fmla="*/ 320 w 332"/>
                    <a:gd name="T83" fmla="*/ 54 h 458"/>
                    <a:gd name="T84" fmla="*/ 273 w 332"/>
                    <a:gd name="T85" fmla="*/ 54 h 458"/>
                    <a:gd name="T86" fmla="*/ 273 w 332"/>
                    <a:gd name="T87" fmla="*/ 54 h 458"/>
                    <a:gd name="T88" fmla="*/ 267 w 332"/>
                    <a:gd name="T89" fmla="*/ 54 h 458"/>
                    <a:gd name="T90" fmla="*/ 267 w 332"/>
                    <a:gd name="T91" fmla="*/ 65 h 458"/>
                    <a:gd name="T92" fmla="*/ 267 w 332"/>
                    <a:gd name="T93" fmla="*/ 65 h 458"/>
                    <a:gd name="T94" fmla="*/ 267 w 332"/>
                    <a:gd name="T95" fmla="*/ 70 h 458"/>
                    <a:gd name="T96" fmla="*/ 278 w 332"/>
                    <a:gd name="T97" fmla="*/ 70 h 458"/>
                    <a:gd name="T98" fmla="*/ 278 w 332"/>
                    <a:gd name="T99" fmla="*/ 70 h 458"/>
                    <a:gd name="T100" fmla="*/ 283 w 332"/>
                    <a:gd name="T101" fmla="*/ 76 h 458"/>
                    <a:gd name="T102" fmla="*/ 283 w 332"/>
                    <a:gd name="T103" fmla="*/ 87 h 458"/>
                    <a:gd name="T104" fmla="*/ 283 w 332"/>
                    <a:gd name="T105" fmla="*/ 87 h 458"/>
                    <a:gd name="T106" fmla="*/ 231 w 332"/>
                    <a:gd name="T107" fmla="*/ 326 h 458"/>
                    <a:gd name="T108" fmla="*/ 231 w 332"/>
                    <a:gd name="T109" fmla="*/ 326 h 458"/>
                    <a:gd name="T110" fmla="*/ 162 w 332"/>
                    <a:gd name="T111" fmla="*/ 0 h 45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32" h="458">
                      <a:moveTo>
                        <a:pt x="162" y="0"/>
                      </a:moveTo>
                      <a:lnTo>
                        <a:pt x="115" y="326"/>
                      </a:lnTo>
                      <a:lnTo>
                        <a:pt x="63" y="87"/>
                      </a:lnTo>
                      <a:lnTo>
                        <a:pt x="63" y="76"/>
                      </a:lnTo>
                      <a:lnTo>
                        <a:pt x="68" y="70"/>
                      </a:lnTo>
                      <a:lnTo>
                        <a:pt x="79" y="70"/>
                      </a:lnTo>
                      <a:lnTo>
                        <a:pt x="79" y="65"/>
                      </a:lnTo>
                      <a:lnTo>
                        <a:pt x="79" y="54"/>
                      </a:lnTo>
                      <a:lnTo>
                        <a:pt x="68" y="54"/>
                      </a:lnTo>
                      <a:lnTo>
                        <a:pt x="10" y="54"/>
                      </a:lnTo>
                      <a:lnTo>
                        <a:pt x="5" y="54"/>
                      </a:lnTo>
                      <a:lnTo>
                        <a:pt x="0" y="65"/>
                      </a:lnTo>
                      <a:lnTo>
                        <a:pt x="5" y="70"/>
                      </a:lnTo>
                      <a:lnTo>
                        <a:pt x="10" y="70"/>
                      </a:lnTo>
                      <a:lnTo>
                        <a:pt x="21" y="76"/>
                      </a:lnTo>
                      <a:lnTo>
                        <a:pt x="21" y="87"/>
                      </a:lnTo>
                      <a:lnTo>
                        <a:pt x="110" y="457"/>
                      </a:lnTo>
                      <a:lnTo>
                        <a:pt x="162" y="157"/>
                      </a:lnTo>
                      <a:lnTo>
                        <a:pt x="215" y="457"/>
                      </a:lnTo>
                      <a:lnTo>
                        <a:pt x="304" y="87"/>
                      </a:lnTo>
                      <a:lnTo>
                        <a:pt x="309" y="76"/>
                      </a:lnTo>
                      <a:lnTo>
                        <a:pt x="320" y="70"/>
                      </a:lnTo>
                      <a:lnTo>
                        <a:pt x="325" y="70"/>
                      </a:lnTo>
                      <a:lnTo>
                        <a:pt x="331" y="65"/>
                      </a:lnTo>
                      <a:lnTo>
                        <a:pt x="325" y="54"/>
                      </a:lnTo>
                      <a:lnTo>
                        <a:pt x="320" y="54"/>
                      </a:lnTo>
                      <a:lnTo>
                        <a:pt x="273" y="54"/>
                      </a:lnTo>
                      <a:lnTo>
                        <a:pt x="267" y="54"/>
                      </a:lnTo>
                      <a:lnTo>
                        <a:pt x="267" y="65"/>
                      </a:lnTo>
                      <a:lnTo>
                        <a:pt x="267" y="70"/>
                      </a:lnTo>
                      <a:lnTo>
                        <a:pt x="278" y="70"/>
                      </a:lnTo>
                      <a:lnTo>
                        <a:pt x="283" y="76"/>
                      </a:lnTo>
                      <a:lnTo>
                        <a:pt x="283" y="87"/>
                      </a:lnTo>
                      <a:lnTo>
                        <a:pt x="231" y="326"/>
                      </a:lnTo>
                      <a:lnTo>
                        <a:pt x="162"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36" name="Freeform 175"/>
                <p:cNvSpPr>
                  <a:spLocks noChangeAspect="1"/>
                </p:cNvSpPr>
                <p:nvPr/>
              </p:nvSpPr>
              <p:spPr bwMode="auto">
                <a:xfrm>
                  <a:off x="2936" y="1919"/>
                  <a:ext cx="64" cy="17"/>
                </a:xfrm>
                <a:custGeom>
                  <a:avLst/>
                  <a:gdLst>
                    <a:gd name="T0" fmla="*/ 63 w 64"/>
                    <a:gd name="T1" fmla="*/ 10 h 17"/>
                    <a:gd name="T2" fmla="*/ 52 w 64"/>
                    <a:gd name="T3" fmla="*/ 10 h 17"/>
                    <a:gd name="T4" fmla="*/ 42 w 64"/>
                    <a:gd name="T5" fmla="*/ 16 h 17"/>
                    <a:gd name="T6" fmla="*/ 42 w 64"/>
                    <a:gd name="T7" fmla="*/ 16 h 17"/>
                    <a:gd name="T8" fmla="*/ 21 w 64"/>
                    <a:gd name="T9" fmla="*/ 16 h 17"/>
                    <a:gd name="T10" fmla="*/ 0 w 64"/>
                    <a:gd name="T11" fmla="*/ 16 h 17"/>
                    <a:gd name="T12" fmla="*/ 0 w 64"/>
                    <a:gd name="T13" fmla="*/ 16 h 17"/>
                    <a:gd name="T14" fmla="*/ 10 w 64"/>
                    <a:gd name="T15" fmla="*/ 10 h 17"/>
                    <a:gd name="T16" fmla="*/ 10 w 64"/>
                    <a:gd name="T17" fmla="*/ 10 h 17"/>
                    <a:gd name="T18" fmla="*/ 15 w 64"/>
                    <a:gd name="T19" fmla="*/ 5 h 17"/>
                    <a:gd name="T20" fmla="*/ 21 w 64"/>
                    <a:gd name="T21" fmla="*/ 0 h 17"/>
                    <a:gd name="T22" fmla="*/ 21 w 64"/>
                    <a:gd name="T23" fmla="*/ 0 h 17"/>
                    <a:gd name="T24" fmla="*/ 21 w 64"/>
                    <a:gd name="T25" fmla="*/ 5 h 17"/>
                    <a:gd name="T26" fmla="*/ 63 w 64"/>
                    <a:gd name="T27" fmla="*/ 10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 h="17">
                      <a:moveTo>
                        <a:pt x="63" y="10"/>
                      </a:moveTo>
                      <a:lnTo>
                        <a:pt x="52" y="10"/>
                      </a:lnTo>
                      <a:lnTo>
                        <a:pt x="42" y="16"/>
                      </a:lnTo>
                      <a:lnTo>
                        <a:pt x="21" y="16"/>
                      </a:lnTo>
                      <a:lnTo>
                        <a:pt x="0" y="16"/>
                      </a:lnTo>
                      <a:lnTo>
                        <a:pt x="10" y="10"/>
                      </a:lnTo>
                      <a:lnTo>
                        <a:pt x="15" y="5"/>
                      </a:lnTo>
                      <a:lnTo>
                        <a:pt x="21" y="0"/>
                      </a:lnTo>
                      <a:lnTo>
                        <a:pt x="21" y="5"/>
                      </a:lnTo>
                      <a:lnTo>
                        <a:pt x="63" y="1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37" name="Freeform 176"/>
                <p:cNvSpPr>
                  <a:spLocks noChangeAspect="1"/>
                </p:cNvSpPr>
                <p:nvPr/>
              </p:nvSpPr>
              <p:spPr bwMode="auto">
                <a:xfrm>
                  <a:off x="2930" y="1783"/>
                  <a:ext cx="85" cy="153"/>
                </a:xfrm>
                <a:custGeom>
                  <a:avLst/>
                  <a:gdLst>
                    <a:gd name="T0" fmla="*/ 0 w 85"/>
                    <a:gd name="T1" fmla="*/ 146 h 153"/>
                    <a:gd name="T2" fmla="*/ 15 w 85"/>
                    <a:gd name="T3" fmla="*/ 152 h 153"/>
                    <a:gd name="T4" fmla="*/ 42 w 85"/>
                    <a:gd name="T5" fmla="*/ 152 h 153"/>
                    <a:gd name="T6" fmla="*/ 42 w 85"/>
                    <a:gd name="T7" fmla="*/ 152 h 153"/>
                    <a:gd name="T8" fmla="*/ 68 w 85"/>
                    <a:gd name="T9" fmla="*/ 141 h 153"/>
                    <a:gd name="T10" fmla="*/ 84 w 85"/>
                    <a:gd name="T11" fmla="*/ 86 h 153"/>
                    <a:gd name="T12" fmla="*/ 84 w 85"/>
                    <a:gd name="T13" fmla="*/ 86 h 153"/>
                    <a:gd name="T14" fmla="*/ 63 w 85"/>
                    <a:gd name="T15" fmla="*/ 27 h 153"/>
                    <a:gd name="T16" fmla="*/ 21 w 85"/>
                    <a:gd name="T17" fmla="*/ 0 h 1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5" h="153">
                      <a:moveTo>
                        <a:pt x="0" y="146"/>
                      </a:moveTo>
                      <a:lnTo>
                        <a:pt x="15" y="152"/>
                      </a:lnTo>
                      <a:lnTo>
                        <a:pt x="42" y="152"/>
                      </a:lnTo>
                      <a:lnTo>
                        <a:pt x="68" y="141"/>
                      </a:lnTo>
                      <a:lnTo>
                        <a:pt x="84" y="86"/>
                      </a:lnTo>
                      <a:lnTo>
                        <a:pt x="63" y="27"/>
                      </a:lnTo>
                      <a:lnTo>
                        <a:pt x="21"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38" name="Freeform 177"/>
                <p:cNvSpPr>
                  <a:spLocks noChangeAspect="1"/>
                </p:cNvSpPr>
                <p:nvPr/>
              </p:nvSpPr>
              <p:spPr bwMode="auto">
                <a:xfrm>
                  <a:off x="2908" y="1837"/>
                  <a:ext cx="59" cy="99"/>
                </a:xfrm>
                <a:custGeom>
                  <a:avLst/>
                  <a:gdLst>
                    <a:gd name="T0" fmla="*/ 58 w 59"/>
                    <a:gd name="T1" fmla="*/ 43 h 99"/>
                    <a:gd name="T2" fmla="*/ 47 w 59"/>
                    <a:gd name="T3" fmla="*/ 81 h 99"/>
                    <a:gd name="T4" fmla="*/ 26 w 59"/>
                    <a:gd name="T5" fmla="*/ 98 h 99"/>
                    <a:gd name="T6" fmla="*/ 26 w 59"/>
                    <a:gd name="T7" fmla="*/ 98 h 99"/>
                    <a:gd name="T8" fmla="*/ 5 w 59"/>
                    <a:gd name="T9" fmla="*/ 81 h 99"/>
                    <a:gd name="T10" fmla="*/ 0 w 59"/>
                    <a:gd name="T11" fmla="*/ 43 h 99"/>
                    <a:gd name="T12" fmla="*/ 0 w 59"/>
                    <a:gd name="T13" fmla="*/ 43 h 99"/>
                    <a:gd name="T14" fmla="*/ 5 w 59"/>
                    <a:gd name="T15" fmla="*/ 10 h 99"/>
                    <a:gd name="T16" fmla="*/ 26 w 59"/>
                    <a:gd name="T17" fmla="*/ 0 h 99"/>
                    <a:gd name="T18" fmla="*/ 26 w 59"/>
                    <a:gd name="T19" fmla="*/ 0 h 99"/>
                    <a:gd name="T20" fmla="*/ 36 w 59"/>
                    <a:gd name="T21" fmla="*/ 10 h 99"/>
                    <a:gd name="T22" fmla="*/ 42 w 59"/>
                    <a:gd name="T23" fmla="*/ 43 h 99"/>
                    <a:gd name="T24" fmla="*/ 42 w 59"/>
                    <a:gd name="T25" fmla="*/ 43 h 99"/>
                    <a:gd name="T26" fmla="*/ 36 w 59"/>
                    <a:gd name="T27" fmla="*/ 65 h 99"/>
                    <a:gd name="T28" fmla="*/ 26 w 59"/>
                    <a:gd name="T29" fmla="*/ 76 h 99"/>
                    <a:gd name="T30" fmla="*/ 26 w 59"/>
                    <a:gd name="T31" fmla="*/ 76 h 99"/>
                    <a:gd name="T32" fmla="*/ 10 w 59"/>
                    <a:gd name="T33" fmla="*/ 65 h 99"/>
                    <a:gd name="T34" fmla="*/ 10 w 59"/>
                    <a:gd name="T35" fmla="*/ 43 h 99"/>
                    <a:gd name="T36" fmla="*/ 10 w 59"/>
                    <a:gd name="T37" fmla="*/ 43 h 99"/>
                    <a:gd name="T38" fmla="*/ 10 w 59"/>
                    <a:gd name="T39" fmla="*/ 22 h 99"/>
                    <a:gd name="T40" fmla="*/ 26 w 59"/>
                    <a:gd name="T41" fmla="*/ 16 h 99"/>
                    <a:gd name="T42" fmla="*/ 26 w 59"/>
                    <a:gd name="T43" fmla="*/ 16 h 99"/>
                    <a:gd name="T44" fmla="*/ 31 w 59"/>
                    <a:gd name="T45" fmla="*/ 22 h 99"/>
                    <a:gd name="T46" fmla="*/ 36 w 59"/>
                    <a:gd name="T47" fmla="*/ 43 h 99"/>
                    <a:gd name="T48" fmla="*/ 36 w 59"/>
                    <a:gd name="T49" fmla="*/ 43 h 99"/>
                    <a:gd name="T50" fmla="*/ 31 w 59"/>
                    <a:gd name="T51" fmla="*/ 54 h 99"/>
                    <a:gd name="T52" fmla="*/ 26 w 59"/>
                    <a:gd name="T53" fmla="*/ 59 h 99"/>
                    <a:gd name="T54" fmla="*/ 26 w 59"/>
                    <a:gd name="T55" fmla="*/ 59 h 99"/>
                    <a:gd name="T56" fmla="*/ 15 w 59"/>
                    <a:gd name="T57" fmla="*/ 59 h 99"/>
                    <a:gd name="T58" fmla="*/ 15 w 59"/>
                    <a:gd name="T59" fmla="*/ 43 h 99"/>
                    <a:gd name="T60" fmla="*/ 15 w 59"/>
                    <a:gd name="T61" fmla="*/ 43 h 99"/>
                    <a:gd name="T62" fmla="*/ 15 w 59"/>
                    <a:gd name="T63" fmla="*/ 43 h 99"/>
                    <a:gd name="T64" fmla="*/ 15 w 59"/>
                    <a:gd name="T65" fmla="*/ 43 h 99"/>
                    <a:gd name="T66" fmla="*/ 15 w 59"/>
                    <a:gd name="T67" fmla="*/ 54 h 99"/>
                    <a:gd name="T68" fmla="*/ 26 w 59"/>
                    <a:gd name="T69" fmla="*/ 59 h 99"/>
                    <a:gd name="T70" fmla="*/ 26 w 59"/>
                    <a:gd name="T71" fmla="*/ 59 h 99"/>
                    <a:gd name="T72" fmla="*/ 31 w 59"/>
                    <a:gd name="T73" fmla="*/ 54 h 99"/>
                    <a:gd name="T74" fmla="*/ 36 w 59"/>
                    <a:gd name="T75" fmla="*/ 43 h 99"/>
                    <a:gd name="T76" fmla="*/ 36 w 59"/>
                    <a:gd name="T77" fmla="*/ 43 h 99"/>
                    <a:gd name="T78" fmla="*/ 31 w 59"/>
                    <a:gd name="T79" fmla="*/ 27 h 99"/>
                    <a:gd name="T80" fmla="*/ 26 w 59"/>
                    <a:gd name="T81" fmla="*/ 16 h 99"/>
                    <a:gd name="T82" fmla="*/ 26 w 59"/>
                    <a:gd name="T83" fmla="*/ 16 h 99"/>
                    <a:gd name="T84" fmla="*/ 15 w 59"/>
                    <a:gd name="T85" fmla="*/ 22 h 99"/>
                    <a:gd name="T86" fmla="*/ 10 w 59"/>
                    <a:gd name="T87" fmla="*/ 43 h 99"/>
                    <a:gd name="T88" fmla="*/ 10 w 59"/>
                    <a:gd name="T89" fmla="*/ 43 h 99"/>
                    <a:gd name="T90" fmla="*/ 15 w 59"/>
                    <a:gd name="T91" fmla="*/ 65 h 99"/>
                    <a:gd name="T92" fmla="*/ 26 w 59"/>
                    <a:gd name="T93" fmla="*/ 71 h 99"/>
                    <a:gd name="T94" fmla="*/ 26 w 59"/>
                    <a:gd name="T95" fmla="*/ 71 h 99"/>
                    <a:gd name="T96" fmla="*/ 36 w 59"/>
                    <a:gd name="T97" fmla="*/ 65 h 99"/>
                    <a:gd name="T98" fmla="*/ 42 w 59"/>
                    <a:gd name="T99" fmla="*/ 43 h 99"/>
                    <a:gd name="T100" fmla="*/ 42 w 59"/>
                    <a:gd name="T101" fmla="*/ 43 h 99"/>
                    <a:gd name="T102" fmla="*/ 36 w 59"/>
                    <a:gd name="T103" fmla="*/ 16 h 99"/>
                    <a:gd name="T104" fmla="*/ 26 w 59"/>
                    <a:gd name="T105" fmla="*/ 0 h 99"/>
                    <a:gd name="T106" fmla="*/ 26 w 59"/>
                    <a:gd name="T107" fmla="*/ 0 h 99"/>
                    <a:gd name="T108" fmla="*/ 10 w 59"/>
                    <a:gd name="T109" fmla="*/ 10 h 99"/>
                    <a:gd name="T110" fmla="*/ 0 w 59"/>
                    <a:gd name="T111" fmla="*/ 43 h 99"/>
                    <a:gd name="T112" fmla="*/ 0 w 59"/>
                    <a:gd name="T113" fmla="*/ 43 h 99"/>
                    <a:gd name="T114" fmla="*/ 10 w 59"/>
                    <a:gd name="T115" fmla="*/ 76 h 99"/>
                    <a:gd name="T116" fmla="*/ 26 w 59"/>
                    <a:gd name="T117" fmla="*/ 87 h 99"/>
                    <a:gd name="T118" fmla="*/ 26 w 59"/>
                    <a:gd name="T119" fmla="*/ 87 h 99"/>
                    <a:gd name="T120" fmla="*/ 47 w 59"/>
                    <a:gd name="T121" fmla="*/ 76 h 99"/>
                    <a:gd name="T122" fmla="*/ 52 w 59"/>
                    <a:gd name="T123" fmla="*/ 43 h 99"/>
                    <a:gd name="T124" fmla="*/ 58 w 59"/>
                    <a:gd name="T125" fmla="*/ 43 h 9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 h="99">
                      <a:moveTo>
                        <a:pt x="58" y="43"/>
                      </a:moveTo>
                      <a:lnTo>
                        <a:pt x="47" y="81"/>
                      </a:lnTo>
                      <a:lnTo>
                        <a:pt x="26" y="98"/>
                      </a:lnTo>
                      <a:lnTo>
                        <a:pt x="5" y="81"/>
                      </a:lnTo>
                      <a:lnTo>
                        <a:pt x="0" y="43"/>
                      </a:lnTo>
                      <a:lnTo>
                        <a:pt x="5" y="10"/>
                      </a:lnTo>
                      <a:lnTo>
                        <a:pt x="26" y="0"/>
                      </a:lnTo>
                      <a:lnTo>
                        <a:pt x="36" y="10"/>
                      </a:lnTo>
                      <a:lnTo>
                        <a:pt x="42" y="43"/>
                      </a:lnTo>
                      <a:lnTo>
                        <a:pt x="36" y="65"/>
                      </a:lnTo>
                      <a:lnTo>
                        <a:pt x="26" y="76"/>
                      </a:lnTo>
                      <a:lnTo>
                        <a:pt x="10" y="65"/>
                      </a:lnTo>
                      <a:lnTo>
                        <a:pt x="10" y="43"/>
                      </a:lnTo>
                      <a:lnTo>
                        <a:pt x="10" y="22"/>
                      </a:lnTo>
                      <a:lnTo>
                        <a:pt x="26" y="16"/>
                      </a:lnTo>
                      <a:lnTo>
                        <a:pt x="31" y="22"/>
                      </a:lnTo>
                      <a:lnTo>
                        <a:pt x="36" y="43"/>
                      </a:lnTo>
                      <a:lnTo>
                        <a:pt x="31" y="54"/>
                      </a:lnTo>
                      <a:lnTo>
                        <a:pt x="26" y="59"/>
                      </a:lnTo>
                      <a:lnTo>
                        <a:pt x="15" y="59"/>
                      </a:lnTo>
                      <a:lnTo>
                        <a:pt x="15" y="43"/>
                      </a:lnTo>
                      <a:lnTo>
                        <a:pt x="15" y="54"/>
                      </a:lnTo>
                      <a:lnTo>
                        <a:pt x="26" y="59"/>
                      </a:lnTo>
                      <a:lnTo>
                        <a:pt x="31" y="54"/>
                      </a:lnTo>
                      <a:lnTo>
                        <a:pt x="36" y="43"/>
                      </a:lnTo>
                      <a:lnTo>
                        <a:pt x="31" y="27"/>
                      </a:lnTo>
                      <a:lnTo>
                        <a:pt x="26" y="16"/>
                      </a:lnTo>
                      <a:lnTo>
                        <a:pt x="15" y="22"/>
                      </a:lnTo>
                      <a:lnTo>
                        <a:pt x="10" y="43"/>
                      </a:lnTo>
                      <a:lnTo>
                        <a:pt x="15" y="65"/>
                      </a:lnTo>
                      <a:lnTo>
                        <a:pt x="26" y="71"/>
                      </a:lnTo>
                      <a:lnTo>
                        <a:pt x="36" y="65"/>
                      </a:lnTo>
                      <a:lnTo>
                        <a:pt x="42" y="43"/>
                      </a:lnTo>
                      <a:lnTo>
                        <a:pt x="36" y="16"/>
                      </a:lnTo>
                      <a:lnTo>
                        <a:pt x="26" y="0"/>
                      </a:lnTo>
                      <a:lnTo>
                        <a:pt x="10" y="10"/>
                      </a:lnTo>
                      <a:lnTo>
                        <a:pt x="0" y="43"/>
                      </a:lnTo>
                      <a:lnTo>
                        <a:pt x="10" y="76"/>
                      </a:lnTo>
                      <a:lnTo>
                        <a:pt x="26" y="87"/>
                      </a:lnTo>
                      <a:lnTo>
                        <a:pt x="47" y="76"/>
                      </a:lnTo>
                      <a:lnTo>
                        <a:pt x="52" y="43"/>
                      </a:lnTo>
                      <a:lnTo>
                        <a:pt x="58" y="43"/>
                      </a:lnTo>
                    </a:path>
                  </a:pathLst>
                </a:custGeom>
                <a:solidFill>
                  <a:srgbClr val="BA7E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39" name="Freeform 178"/>
                <p:cNvSpPr>
                  <a:spLocks noChangeAspect="1"/>
                </p:cNvSpPr>
                <p:nvPr/>
              </p:nvSpPr>
              <p:spPr bwMode="auto">
                <a:xfrm>
                  <a:off x="2908" y="1837"/>
                  <a:ext cx="59" cy="99"/>
                </a:xfrm>
                <a:custGeom>
                  <a:avLst/>
                  <a:gdLst>
                    <a:gd name="T0" fmla="*/ 58 w 59"/>
                    <a:gd name="T1" fmla="*/ 43 h 99"/>
                    <a:gd name="T2" fmla="*/ 47 w 59"/>
                    <a:gd name="T3" fmla="*/ 81 h 99"/>
                    <a:gd name="T4" fmla="*/ 26 w 59"/>
                    <a:gd name="T5" fmla="*/ 98 h 99"/>
                    <a:gd name="T6" fmla="*/ 26 w 59"/>
                    <a:gd name="T7" fmla="*/ 98 h 99"/>
                    <a:gd name="T8" fmla="*/ 5 w 59"/>
                    <a:gd name="T9" fmla="*/ 81 h 99"/>
                    <a:gd name="T10" fmla="*/ 0 w 59"/>
                    <a:gd name="T11" fmla="*/ 43 h 99"/>
                    <a:gd name="T12" fmla="*/ 0 w 59"/>
                    <a:gd name="T13" fmla="*/ 43 h 99"/>
                    <a:gd name="T14" fmla="*/ 5 w 59"/>
                    <a:gd name="T15" fmla="*/ 10 h 99"/>
                    <a:gd name="T16" fmla="*/ 26 w 59"/>
                    <a:gd name="T17" fmla="*/ 0 h 99"/>
                    <a:gd name="T18" fmla="*/ 26 w 59"/>
                    <a:gd name="T19" fmla="*/ 0 h 99"/>
                    <a:gd name="T20" fmla="*/ 36 w 59"/>
                    <a:gd name="T21" fmla="*/ 10 h 99"/>
                    <a:gd name="T22" fmla="*/ 42 w 59"/>
                    <a:gd name="T23" fmla="*/ 43 h 99"/>
                    <a:gd name="T24" fmla="*/ 42 w 59"/>
                    <a:gd name="T25" fmla="*/ 43 h 99"/>
                    <a:gd name="T26" fmla="*/ 36 w 59"/>
                    <a:gd name="T27" fmla="*/ 65 h 99"/>
                    <a:gd name="T28" fmla="*/ 26 w 59"/>
                    <a:gd name="T29" fmla="*/ 76 h 99"/>
                    <a:gd name="T30" fmla="*/ 26 w 59"/>
                    <a:gd name="T31" fmla="*/ 76 h 99"/>
                    <a:gd name="T32" fmla="*/ 10 w 59"/>
                    <a:gd name="T33" fmla="*/ 65 h 99"/>
                    <a:gd name="T34" fmla="*/ 10 w 59"/>
                    <a:gd name="T35" fmla="*/ 43 h 99"/>
                    <a:gd name="T36" fmla="*/ 10 w 59"/>
                    <a:gd name="T37" fmla="*/ 43 h 99"/>
                    <a:gd name="T38" fmla="*/ 10 w 59"/>
                    <a:gd name="T39" fmla="*/ 22 h 99"/>
                    <a:gd name="T40" fmla="*/ 26 w 59"/>
                    <a:gd name="T41" fmla="*/ 16 h 99"/>
                    <a:gd name="T42" fmla="*/ 26 w 59"/>
                    <a:gd name="T43" fmla="*/ 16 h 99"/>
                    <a:gd name="T44" fmla="*/ 31 w 59"/>
                    <a:gd name="T45" fmla="*/ 22 h 99"/>
                    <a:gd name="T46" fmla="*/ 36 w 59"/>
                    <a:gd name="T47" fmla="*/ 43 h 99"/>
                    <a:gd name="T48" fmla="*/ 36 w 59"/>
                    <a:gd name="T49" fmla="*/ 43 h 99"/>
                    <a:gd name="T50" fmla="*/ 31 w 59"/>
                    <a:gd name="T51" fmla="*/ 54 h 99"/>
                    <a:gd name="T52" fmla="*/ 26 w 59"/>
                    <a:gd name="T53" fmla="*/ 59 h 99"/>
                    <a:gd name="T54" fmla="*/ 26 w 59"/>
                    <a:gd name="T55" fmla="*/ 59 h 99"/>
                    <a:gd name="T56" fmla="*/ 15 w 59"/>
                    <a:gd name="T57" fmla="*/ 59 h 99"/>
                    <a:gd name="T58" fmla="*/ 15 w 59"/>
                    <a:gd name="T59" fmla="*/ 43 h 99"/>
                    <a:gd name="T60" fmla="*/ 15 w 59"/>
                    <a:gd name="T61" fmla="*/ 43 h 99"/>
                    <a:gd name="T62" fmla="*/ 15 w 59"/>
                    <a:gd name="T63" fmla="*/ 43 h 99"/>
                    <a:gd name="T64" fmla="*/ 15 w 59"/>
                    <a:gd name="T65" fmla="*/ 43 h 99"/>
                    <a:gd name="T66" fmla="*/ 15 w 59"/>
                    <a:gd name="T67" fmla="*/ 54 h 99"/>
                    <a:gd name="T68" fmla="*/ 26 w 59"/>
                    <a:gd name="T69" fmla="*/ 59 h 99"/>
                    <a:gd name="T70" fmla="*/ 26 w 59"/>
                    <a:gd name="T71" fmla="*/ 59 h 99"/>
                    <a:gd name="T72" fmla="*/ 31 w 59"/>
                    <a:gd name="T73" fmla="*/ 54 h 99"/>
                    <a:gd name="T74" fmla="*/ 36 w 59"/>
                    <a:gd name="T75" fmla="*/ 43 h 99"/>
                    <a:gd name="T76" fmla="*/ 36 w 59"/>
                    <a:gd name="T77" fmla="*/ 43 h 99"/>
                    <a:gd name="T78" fmla="*/ 31 w 59"/>
                    <a:gd name="T79" fmla="*/ 27 h 99"/>
                    <a:gd name="T80" fmla="*/ 26 w 59"/>
                    <a:gd name="T81" fmla="*/ 16 h 99"/>
                    <a:gd name="T82" fmla="*/ 26 w 59"/>
                    <a:gd name="T83" fmla="*/ 16 h 99"/>
                    <a:gd name="T84" fmla="*/ 15 w 59"/>
                    <a:gd name="T85" fmla="*/ 22 h 99"/>
                    <a:gd name="T86" fmla="*/ 10 w 59"/>
                    <a:gd name="T87" fmla="*/ 43 h 99"/>
                    <a:gd name="T88" fmla="*/ 10 w 59"/>
                    <a:gd name="T89" fmla="*/ 43 h 99"/>
                    <a:gd name="T90" fmla="*/ 15 w 59"/>
                    <a:gd name="T91" fmla="*/ 65 h 99"/>
                    <a:gd name="T92" fmla="*/ 26 w 59"/>
                    <a:gd name="T93" fmla="*/ 71 h 99"/>
                    <a:gd name="T94" fmla="*/ 26 w 59"/>
                    <a:gd name="T95" fmla="*/ 71 h 99"/>
                    <a:gd name="T96" fmla="*/ 36 w 59"/>
                    <a:gd name="T97" fmla="*/ 65 h 99"/>
                    <a:gd name="T98" fmla="*/ 42 w 59"/>
                    <a:gd name="T99" fmla="*/ 43 h 99"/>
                    <a:gd name="T100" fmla="*/ 42 w 59"/>
                    <a:gd name="T101" fmla="*/ 43 h 99"/>
                    <a:gd name="T102" fmla="*/ 36 w 59"/>
                    <a:gd name="T103" fmla="*/ 16 h 99"/>
                    <a:gd name="T104" fmla="*/ 26 w 59"/>
                    <a:gd name="T105" fmla="*/ 0 h 99"/>
                    <a:gd name="T106" fmla="*/ 26 w 59"/>
                    <a:gd name="T107" fmla="*/ 0 h 99"/>
                    <a:gd name="T108" fmla="*/ 10 w 59"/>
                    <a:gd name="T109" fmla="*/ 10 h 99"/>
                    <a:gd name="T110" fmla="*/ 0 w 59"/>
                    <a:gd name="T111" fmla="*/ 43 h 99"/>
                    <a:gd name="T112" fmla="*/ 0 w 59"/>
                    <a:gd name="T113" fmla="*/ 43 h 99"/>
                    <a:gd name="T114" fmla="*/ 10 w 59"/>
                    <a:gd name="T115" fmla="*/ 76 h 99"/>
                    <a:gd name="T116" fmla="*/ 26 w 59"/>
                    <a:gd name="T117" fmla="*/ 87 h 99"/>
                    <a:gd name="T118" fmla="*/ 26 w 59"/>
                    <a:gd name="T119" fmla="*/ 87 h 99"/>
                    <a:gd name="T120" fmla="*/ 47 w 59"/>
                    <a:gd name="T121" fmla="*/ 76 h 99"/>
                    <a:gd name="T122" fmla="*/ 52 w 59"/>
                    <a:gd name="T123" fmla="*/ 43 h 9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9" h="99">
                      <a:moveTo>
                        <a:pt x="58" y="43"/>
                      </a:moveTo>
                      <a:lnTo>
                        <a:pt x="47" y="81"/>
                      </a:lnTo>
                      <a:lnTo>
                        <a:pt x="26" y="98"/>
                      </a:lnTo>
                      <a:lnTo>
                        <a:pt x="5" y="81"/>
                      </a:lnTo>
                      <a:lnTo>
                        <a:pt x="0" y="43"/>
                      </a:lnTo>
                      <a:lnTo>
                        <a:pt x="5" y="10"/>
                      </a:lnTo>
                      <a:lnTo>
                        <a:pt x="26" y="0"/>
                      </a:lnTo>
                      <a:lnTo>
                        <a:pt x="36" y="10"/>
                      </a:lnTo>
                      <a:lnTo>
                        <a:pt x="42" y="43"/>
                      </a:lnTo>
                      <a:lnTo>
                        <a:pt x="36" y="65"/>
                      </a:lnTo>
                      <a:lnTo>
                        <a:pt x="26" y="76"/>
                      </a:lnTo>
                      <a:lnTo>
                        <a:pt x="10" y="65"/>
                      </a:lnTo>
                      <a:lnTo>
                        <a:pt x="10" y="43"/>
                      </a:lnTo>
                      <a:lnTo>
                        <a:pt x="10" y="22"/>
                      </a:lnTo>
                      <a:lnTo>
                        <a:pt x="26" y="16"/>
                      </a:lnTo>
                      <a:lnTo>
                        <a:pt x="31" y="22"/>
                      </a:lnTo>
                      <a:lnTo>
                        <a:pt x="36" y="43"/>
                      </a:lnTo>
                      <a:lnTo>
                        <a:pt x="31" y="54"/>
                      </a:lnTo>
                      <a:lnTo>
                        <a:pt x="26" y="59"/>
                      </a:lnTo>
                      <a:lnTo>
                        <a:pt x="15" y="59"/>
                      </a:lnTo>
                      <a:lnTo>
                        <a:pt x="15" y="43"/>
                      </a:lnTo>
                      <a:lnTo>
                        <a:pt x="15" y="54"/>
                      </a:lnTo>
                      <a:lnTo>
                        <a:pt x="26" y="59"/>
                      </a:lnTo>
                      <a:lnTo>
                        <a:pt x="31" y="54"/>
                      </a:lnTo>
                      <a:lnTo>
                        <a:pt x="36" y="43"/>
                      </a:lnTo>
                      <a:lnTo>
                        <a:pt x="31" y="27"/>
                      </a:lnTo>
                      <a:lnTo>
                        <a:pt x="26" y="16"/>
                      </a:lnTo>
                      <a:lnTo>
                        <a:pt x="15" y="22"/>
                      </a:lnTo>
                      <a:lnTo>
                        <a:pt x="10" y="43"/>
                      </a:lnTo>
                      <a:lnTo>
                        <a:pt x="15" y="65"/>
                      </a:lnTo>
                      <a:lnTo>
                        <a:pt x="26" y="71"/>
                      </a:lnTo>
                      <a:lnTo>
                        <a:pt x="36" y="65"/>
                      </a:lnTo>
                      <a:lnTo>
                        <a:pt x="42" y="43"/>
                      </a:lnTo>
                      <a:lnTo>
                        <a:pt x="36" y="16"/>
                      </a:lnTo>
                      <a:lnTo>
                        <a:pt x="26" y="0"/>
                      </a:lnTo>
                      <a:lnTo>
                        <a:pt x="10" y="10"/>
                      </a:lnTo>
                      <a:lnTo>
                        <a:pt x="0" y="43"/>
                      </a:lnTo>
                      <a:lnTo>
                        <a:pt x="10" y="76"/>
                      </a:lnTo>
                      <a:lnTo>
                        <a:pt x="26" y="87"/>
                      </a:lnTo>
                      <a:lnTo>
                        <a:pt x="47" y="76"/>
                      </a:lnTo>
                      <a:lnTo>
                        <a:pt x="52" y="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40" name="Freeform 179"/>
                <p:cNvSpPr>
                  <a:spLocks noChangeAspect="1"/>
                </p:cNvSpPr>
                <p:nvPr/>
              </p:nvSpPr>
              <p:spPr bwMode="auto">
                <a:xfrm>
                  <a:off x="3056" y="1919"/>
                  <a:ext cx="65" cy="17"/>
                </a:xfrm>
                <a:custGeom>
                  <a:avLst/>
                  <a:gdLst>
                    <a:gd name="T0" fmla="*/ 0 w 65"/>
                    <a:gd name="T1" fmla="*/ 10 h 17"/>
                    <a:gd name="T2" fmla="*/ 10 w 65"/>
                    <a:gd name="T3" fmla="*/ 16 h 17"/>
                    <a:gd name="T4" fmla="*/ 21 w 65"/>
                    <a:gd name="T5" fmla="*/ 16 h 17"/>
                    <a:gd name="T6" fmla="*/ 21 w 65"/>
                    <a:gd name="T7" fmla="*/ 16 h 17"/>
                    <a:gd name="T8" fmla="*/ 42 w 65"/>
                    <a:gd name="T9" fmla="*/ 16 h 17"/>
                    <a:gd name="T10" fmla="*/ 64 w 65"/>
                    <a:gd name="T11" fmla="*/ 10 h 17"/>
                    <a:gd name="T12" fmla="*/ 64 w 65"/>
                    <a:gd name="T13" fmla="*/ 10 h 17"/>
                    <a:gd name="T14" fmla="*/ 53 w 65"/>
                    <a:gd name="T15" fmla="*/ 10 h 17"/>
                    <a:gd name="T16" fmla="*/ 53 w 65"/>
                    <a:gd name="T17" fmla="*/ 10 h 17"/>
                    <a:gd name="T18" fmla="*/ 47 w 65"/>
                    <a:gd name="T19" fmla="*/ 5 h 17"/>
                    <a:gd name="T20" fmla="*/ 42 w 65"/>
                    <a:gd name="T21" fmla="*/ 0 h 17"/>
                    <a:gd name="T22" fmla="*/ 42 w 65"/>
                    <a:gd name="T23" fmla="*/ 0 h 17"/>
                    <a:gd name="T24" fmla="*/ 42 w 65"/>
                    <a:gd name="T25" fmla="*/ 5 h 17"/>
                    <a:gd name="T26" fmla="*/ 0 w 65"/>
                    <a:gd name="T27" fmla="*/ 10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5" h="17">
                      <a:moveTo>
                        <a:pt x="0" y="10"/>
                      </a:moveTo>
                      <a:lnTo>
                        <a:pt x="10" y="16"/>
                      </a:lnTo>
                      <a:lnTo>
                        <a:pt x="21" y="16"/>
                      </a:lnTo>
                      <a:lnTo>
                        <a:pt x="42" y="16"/>
                      </a:lnTo>
                      <a:lnTo>
                        <a:pt x="64" y="10"/>
                      </a:lnTo>
                      <a:lnTo>
                        <a:pt x="53" y="10"/>
                      </a:lnTo>
                      <a:lnTo>
                        <a:pt x="47" y="5"/>
                      </a:lnTo>
                      <a:lnTo>
                        <a:pt x="42" y="0"/>
                      </a:lnTo>
                      <a:lnTo>
                        <a:pt x="42" y="5"/>
                      </a:lnTo>
                      <a:lnTo>
                        <a:pt x="0" y="1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41" name="Freeform 180"/>
                <p:cNvSpPr>
                  <a:spLocks noChangeAspect="1"/>
                </p:cNvSpPr>
                <p:nvPr/>
              </p:nvSpPr>
              <p:spPr bwMode="auto">
                <a:xfrm>
                  <a:off x="3041" y="1783"/>
                  <a:ext cx="84" cy="153"/>
                </a:xfrm>
                <a:custGeom>
                  <a:avLst/>
                  <a:gdLst>
                    <a:gd name="T0" fmla="*/ 83 w 84"/>
                    <a:gd name="T1" fmla="*/ 146 h 153"/>
                    <a:gd name="T2" fmla="*/ 67 w 84"/>
                    <a:gd name="T3" fmla="*/ 152 h 153"/>
                    <a:gd name="T4" fmla="*/ 41 w 84"/>
                    <a:gd name="T5" fmla="*/ 152 h 153"/>
                    <a:gd name="T6" fmla="*/ 41 w 84"/>
                    <a:gd name="T7" fmla="*/ 152 h 153"/>
                    <a:gd name="T8" fmla="*/ 10 w 84"/>
                    <a:gd name="T9" fmla="*/ 141 h 153"/>
                    <a:gd name="T10" fmla="*/ 0 w 84"/>
                    <a:gd name="T11" fmla="*/ 86 h 153"/>
                    <a:gd name="T12" fmla="*/ 0 w 84"/>
                    <a:gd name="T13" fmla="*/ 86 h 153"/>
                    <a:gd name="T14" fmla="*/ 20 w 84"/>
                    <a:gd name="T15" fmla="*/ 27 h 153"/>
                    <a:gd name="T16" fmla="*/ 62 w 84"/>
                    <a:gd name="T17" fmla="*/ 0 h 1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153">
                      <a:moveTo>
                        <a:pt x="83" y="146"/>
                      </a:moveTo>
                      <a:lnTo>
                        <a:pt x="67" y="152"/>
                      </a:lnTo>
                      <a:lnTo>
                        <a:pt x="41" y="152"/>
                      </a:lnTo>
                      <a:lnTo>
                        <a:pt x="10" y="141"/>
                      </a:lnTo>
                      <a:lnTo>
                        <a:pt x="0" y="86"/>
                      </a:lnTo>
                      <a:lnTo>
                        <a:pt x="20" y="27"/>
                      </a:lnTo>
                      <a:lnTo>
                        <a:pt x="62"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42" name="Freeform 181"/>
                <p:cNvSpPr>
                  <a:spLocks noChangeAspect="1"/>
                </p:cNvSpPr>
                <p:nvPr/>
              </p:nvSpPr>
              <p:spPr bwMode="auto">
                <a:xfrm>
                  <a:off x="3087" y="1837"/>
                  <a:ext cx="59" cy="99"/>
                </a:xfrm>
                <a:custGeom>
                  <a:avLst/>
                  <a:gdLst>
                    <a:gd name="T0" fmla="*/ 0 w 59"/>
                    <a:gd name="T1" fmla="*/ 43 h 99"/>
                    <a:gd name="T2" fmla="*/ 10 w 59"/>
                    <a:gd name="T3" fmla="*/ 81 h 99"/>
                    <a:gd name="T4" fmla="*/ 31 w 59"/>
                    <a:gd name="T5" fmla="*/ 98 h 99"/>
                    <a:gd name="T6" fmla="*/ 31 w 59"/>
                    <a:gd name="T7" fmla="*/ 98 h 99"/>
                    <a:gd name="T8" fmla="*/ 53 w 59"/>
                    <a:gd name="T9" fmla="*/ 81 h 99"/>
                    <a:gd name="T10" fmla="*/ 58 w 59"/>
                    <a:gd name="T11" fmla="*/ 43 h 99"/>
                    <a:gd name="T12" fmla="*/ 58 w 59"/>
                    <a:gd name="T13" fmla="*/ 43 h 99"/>
                    <a:gd name="T14" fmla="*/ 47 w 59"/>
                    <a:gd name="T15" fmla="*/ 10 h 99"/>
                    <a:gd name="T16" fmla="*/ 31 w 59"/>
                    <a:gd name="T17" fmla="*/ 0 h 99"/>
                    <a:gd name="T18" fmla="*/ 31 w 59"/>
                    <a:gd name="T19" fmla="*/ 0 h 99"/>
                    <a:gd name="T20" fmla="*/ 15 w 59"/>
                    <a:gd name="T21" fmla="*/ 10 h 99"/>
                    <a:gd name="T22" fmla="*/ 15 w 59"/>
                    <a:gd name="T23" fmla="*/ 43 h 99"/>
                    <a:gd name="T24" fmla="*/ 15 w 59"/>
                    <a:gd name="T25" fmla="*/ 43 h 99"/>
                    <a:gd name="T26" fmla="*/ 21 w 59"/>
                    <a:gd name="T27" fmla="*/ 65 h 99"/>
                    <a:gd name="T28" fmla="*/ 31 w 59"/>
                    <a:gd name="T29" fmla="*/ 76 h 99"/>
                    <a:gd name="T30" fmla="*/ 31 w 59"/>
                    <a:gd name="T31" fmla="*/ 76 h 99"/>
                    <a:gd name="T32" fmla="*/ 42 w 59"/>
                    <a:gd name="T33" fmla="*/ 65 h 99"/>
                    <a:gd name="T34" fmla="*/ 47 w 59"/>
                    <a:gd name="T35" fmla="*/ 43 h 99"/>
                    <a:gd name="T36" fmla="*/ 47 w 59"/>
                    <a:gd name="T37" fmla="*/ 43 h 99"/>
                    <a:gd name="T38" fmla="*/ 42 w 59"/>
                    <a:gd name="T39" fmla="*/ 22 h 99"/>
                    <a:gd name="T40" fmla="*/ 31 w 59"/>
                    <a:gd name="T41" fmla="*/ 16 h 99"/>
                    <a:gd name="T42" fmla="*/ 31 w 59"/>
                    <a:gd name="T43" fmla="*/ 16 h 99"/>
                    <a:gd name="T44" fmla="*/ 21 w 59"/>
                    <a:gd name="T45" fmla="*/ 22 h 99"/>
                    <a:gd name="T46" fmla="*/ 21 w 59"/>
                    <a:gd name="T47" fmla="*/ 43 h 99"/>
                    <a:gd name="T48" fmla="*/ 21 w 59"/>
                    <a:gd name="T49" fmla="*/ 43 h 99"/>
                    <a:gd name="T50" fmla="*/ 26 w 59"/>
                    <a:gd name="T51" fmla="*/ 54 h 99"/>
                    <a:gd name="T52" fmla="*/ 31 w 59"/>
                    <a:gd name="T53" fmla="*/ 59 h 99"/>
                    <a:gd name="T54" fmla="*/ 31 w 59"/>
                    <a:gd name="T55" fmla="*/ 59 h 99"/>
                    <a:gd name="T56" fmla="*/ 42 w 59"/>
                    <a:gd name="T57" fmla="*/ 59 h 99"/>
                    <a:gd name="T58" fmla="*/ 42 w 59"/>
                    <a:gd name="T59" fmla="*/ 43 h 99"/>
                    <a:gd name="T60" fmla="*/ 42 w 59"/>
                    <a:gd name="T61" fmla="*/ 43 h 99"/>
                    <a:gd name="T62" fmla="*/ 42 w 59"/>
                    <a:gd name="T63" fmla="*/ 43 h 99"/>
                    <a:gd name="T64" fmla="*/ 42 w 59"/>
                    <a:gd name="T65" fmla="*/ 43 h 99"/>
                    <a:gd name="T66" fmla="*/ 36 w 59"/>
                    <a:gd name="T67" fmla="*/ 54 h 99"/>
                    <a:gd name="T68" fmla="*/ 31 w 59"/>
                    <a:gd name="T69" fmla="*/ 59 h 99"/>
                    <a:gd name="T70" fmla="*/ 31 w 59"/>
                    <a:gd name="T71" fmla="*/ 59 h 99"/>
                    <a:gd name="T72" fmla="*/ 26 w 59"/>
                    <a:gd name="T73" fmla="*/ 54 h 99"/>
                    <a:gd name="T74" fmla="*/ 21 w 59"/>
                    <a:gd name="T75" fmla="*/ 43 h 99"/>
                    <a:gd name="T76" fmla="*/ 21 w 59"/>
                    <a:gd name="T77" fmla="*/ 43 h 99"/>
                    <a:gd name="T78" fmla="*/ 26 w 59"/>
                    <a:gd name="T79" fmla="*/ 27 h 99"/>
                    <a:gd name="T80" fmla="*/ 31 w 59"/>
                    <a:gd name="T81" fmla="*/ 16 h 99"/>
                    <a:gd name="T82" fmla="*/ 31 w 59"/>
                    <a:gd name="T83" fmla="*/ 16 h 99"/>
                    <a:gd name="T84" fmla="*/ 42 w 59"/>
                    <a:gd name="T85" fmla="*/ 22 h 99"/>
                    <a:gd name="T86" fmla="*/ 47 w 59"/>
                    <a:gd name="T87" fmla="*/ 43 h 99"/>
                    <a:gd name="T88" fmla="*/ 47 w 59"/>
                    <a:gd name="T89" fmla="*/ 43 h 99"/>
                    <a:gd name="T90" fmla="*/ 42 w 59"/>
                    <a:gd name="T91" fmla="*/ 65 h 99"/>
                    <a:gd name="T92" fmla="*/ 31 w 59"/>
                    <a:gd name="T93" fmla="*/ 71 h 99"/>
                    <a:gd name="T94" fmla="*/ 31 w 59"/>
                    <a:gd name="T95" fmla="*/ 71 h 99"/>
                    <a:gd name="T96" fmla="*/ 21 w 59"/>
                    <a:gd name="T97" fmla="*/ 65 h 99"/>
                    <a:gd name="T98" fmla="*/ 15 w 59"/>
                    <a:gd name="T99" fmla="*/ 43 h 99"/>
                    <a:gd name="T100" fmla="*/ 15 w 59"/>
                    <a:gd name="T101" fmla="*/ 43 h 99"/>
                    <a:gd name="T102" fmla="*/ 21 w 59"/>
                    <a:gd name="T103" fmla="*/ 16 h 99"/>
                    <a:gd name="T104" fmla="*/ 31 w 59"/>
                    <a:gd name="T105" fmla="*/ 0 h 99"/>
                    <a:gd name="T106" fmla="*/ 31 w 59"/>
                    <a:gd name="T107" fmla="*/ 0 h 99"/>
                    <a:gd name="T108" fmla="*/ 47 w 59"/>
                    <a:gd name="T109" fmla="*/ 10 h 99"/>
                    <a:gd name="T110" fmla="*/ 53 w 59"/>
                    <a:gd name="T111" fmla="*/ 43 h 99"/>
                    <a:gd name="T112" fmla="*/ 53 w 59"/>
                    <a:gd name="T113" fmla="*/ 43 h 99"/>
                    <a:gd name="T114" fmla="*/ 47 w 59"/>
                    <a:gd name="T115" fmla="*/ 76 h 99"/>
                    <a:gd name="T116" fmla="*/ 31 w 59"/>
                    <a:gd name="T117" fmla="*/ 87 h 99"/>
                    <a:gd name="T118" fmla="*/ 31 w 59"/>
                    <a:gd name="T119" fmla="*/ 87 h 99"/>
                    <a:gd name="T120" fmla="*/ 10 w 59"/>
                    <a:gd name="T121" fmla="*/ 76 h 99"/>
                    <a:gd name="T122" fmla="*/ 0 w 59"/>
                    <a:gd name="T123" fmla="*/ 43 h 99"/>
                    <a:gd name="T124" fmla="*/ 0 w 59"/>
                    <a:gd name="T125" fmla="*/ 43 h 9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 h="99">
                      <a:moveTo>
                        <a:pt x="0" y="43"/>
                      </a:moveTo>
                      <a:lnTo>
                        <a:pt x="10" y="81"/>
                      </a:lnTo>
                      <a:lnTo>
                        <a:pt x="31" y="98"/>
                      </a:lnTo>
                      <a:lnTo>
                        <a:pt x="53" y="81"/>
                      </a:lnTo>
                      <a:lnTo>
                        <a:pt x="58" y="43"/>
                      </a:lnTo>
                      <a:lnTo>
                        <a:pt x="47" y="10"/>
                      </a:lnTo>
                      <a:lnTo>
                        <a:pt x="31" y="0"/>
                      </a:lnTo>
                      <a:lnTo>
                        <a:pt x="15" y="10"/>
                      </a:lnTo>
                      <a:lnTo>
                        <a:pt x="15" y="43"/>
                      </a:lnTo>
                      <a:lnTo>
                        <a:pt x="21" y="65"/>
                      </a:lnTo>
                      <a:lnTo>
                        <a:pt x="31" y="76"/>
                      </a:lnTo>
                      <a:lnTo>
                        <a:pt x="42" y="65"/>
                      </a:lnTo>
                      <a:lnTo>
                        <a:pt x="47" y="43"/>
                      </a:lnTo>
                      <a:lnTo>
                        <a:pt x="42" y="22"/>
                      </a:lnTo>
                      <a:lnTo>
                        <a:pt x="31" y="16"/>
                      </a:lnTo>
                      <a:lnTo>
                        <a:pt x="21" y="22"/>
                      </a:lnTo>
                      <a:lnTo>
                        <a:pt x="21" y="43"/>
                      </a:lnTo>
                      <a:lnTo>
                        <a:pt x="26" y="54"/>
                      </a:lnTo>
                      <a:lnTo>
                        <a:pt x="31" y="59"/>
                      </a:lnTo>
                      <a:lnTo>
                        <a:pt x="42" y="59"/>
                      </a:lnTo>
                      <a:lnTo>
                        <a:pt x="42" y="43"/>
                      </a:lnTo>
                      <a:lnTo>
                        <a:pt x="36" y="54"/>
                      </a:lnTo>
                      <a:lnTo>
                        <a:pt x="31" y="59"/>
                      </a:lnTo>
                      <a:lnTo>
                        <a:pt x="26" y="54"/>
                      </a:lnTo>
                      <a:lnTo>
                        <a:pt x="21" y="43"/>
                      </a:lnTo>
                      <a:lnTo>
                        <a:pt x="26" y="27"/>
                      </a:lnTo>
                      <a:lnTo>
                        <a:pt x="31" y="16"/>
                      </a:lnTo>
                      <a:lnTo>
                        <a:pt x="42" y="22"/>
                      </a:lnTo>
                      <a:lnTo>
                        <a:pt x="47" y="43"/>
                      </a:lnTo>
                      <a:lnTo>
                        <a:pt x="42" y="65"/>
                      </a:lnTo>
                      <a:lnTo>
                        <a:pt x="31" y="71"/>
                      </a:lnTo>
                      <a:lnTo>
                        <a:pt x="21" y="65"/>
                      </a:lnTo>
                      <a:lnTo>
                        <a:pt x="15" y="43"/>
                      </a:lnTo>
                      <a:lnTo>
                        <a:pt x="21" y="16"/>
                      </a:lnTo>
                      <a:lnTo>
                        <a:pt x="31" y="0"/>
                      </a:lnTo>
                      <a:lnTo>
                        <a:pt x="47" y="10"/>
                      </a:lnTo>
                      <a:lnTo>
                        <a:pt x="53" y="43"/>
                      </a:lnTo>
                      <a:lnTo>
                        <a:pt x="47" y="76"/>
                      </a:lnTo>
                      <a:lnTo>
                        <a:pt x="31" y="87"/>
                      </a:lnTo>
                      <a:lnTo>
                        <a:pt x="10" y="76"/>
                      </a:lnTo>
                      <a:lnTo>
                        <a:pt x="0" y="43"/>
                      </a:lnTo>
                    </a:path>
                  </a:pathLst>
                </a:custGeom>
                <a:solidFill>
                  <a:srgbClr val="BA7E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43" name="Freeform 182"/>
                <p:cNvSpPr>
                  <a:spLocks noChangeAspect="1"/>
                </p:cNvSpPr>
                <p:nvPr/>
              </p:nvSpPr>
              <p:spPr bwMode="auto">
                <a:xfrm>
                  <a:off x="3087" y="1837"/>
                  <a:ext cx="59" cy="99"/>
                </a:xfrm>
                <a:custGeom>
                  <a:avLst/>
                  <a:gdLst>
                    <a:gd name="T0" fmla="*/ 0 w 59"/>
                    <a:gd name="T1" fmla="*/ 43 h 99"/>
                    <a:gd name="T2" fmla="*/ 10 w 59"/>
                    <a:gd name="T3" fmla="*/ 81 h 99"/>
                    <a:gd name="T4" fmla="*/ 31 w 59"/>
                    <a:gd name="T5" fmla="*/ 98 h 99"/>
                    <a:gd name="T6" fmla="*/ 31 w 59"/>
                    <a:gd name="T7" fmla="*/ 98 h 99"/>
                    <a:gd name="T8" fmla="*/ 53 w 59"/>
                    <a:gd name="T9" fmla="*/ 81 h 99"/>
                    <a:gd name="T10" fmla="*/ 58 w 59"/>
                    <a:gd name="T11" fmla="*/ 43 h 99"/>
                    <a:gd name="T12" fmla="*/ 58 w 59"/>
                    <a:gd name="T13" fmla="*/ 43 h 99"/>
                    <a:gd name="T14" fmla="*/ 47 w 59"/>
                    <a:gd name="T15" fmla="*/ 10 h 99"/>
                    <a:gd name="T16" fmla="*/ 31 w 59"/>
                    <a:gd name="T17" fmla="*/ 0 h 99"/>
                    <a:gd name="T18" fmla="*/ 31 w 59"/>
                    <a:gd name="T19" fmla="*/ 0 h 99"/>
                    <a:gd name="T20" fmla="*/ 15 w 59"/>
                    <a:gd name="T21" fmla="*/ 10 h 99"/>
                    <a:gd name="T22" fmla="*/ 15 w 59"/>
                    <a:gd name="T23" fmla="*/ 43 h 99"/>
                    <a:gd name="T24" fmla="*/ 15 w 59"/>
                    <a:gd name="T25" fmla="*/ 43 h 99"/>
                    <a:gd name="T26" fmla="*/ 21 w 59"/>
                    <a:gd name="T27" fmla="*/ 65 h 99"/>
                    <a:gd name="T28" fmla="*/ 31 w 59"/>
                    <a:gd name="T29" fmla="*/ 76 h 99"/>
                    <a:gd name="T30" fmla="*/ 31 w 59"/>
                    <a:gd name="T31" fmla="*/ 76 h 99"/>
                    <a:gd name="T32" fmla="*/ 42 w 59"/>
                    <a:gd name="T33" fmla="*/ 65 h 99"/>
                    <a:gd name="T34" fmla="*/ 47 w 59"/>
                    <a:gd name="T35" fmla="*/ 43 h 99"/>
                    <a:gd name="T36" fmla="*/ 47 w 59"/>
                    <a:gd name="T37" fmla="*/ 43 h 99"/>
                    <a:gd name="T38" fmla="*/ 42 w 59"/>
                    <a:gd name="T39" fmla="*/ 22 h 99"/>
                    <a:gd name="T40" fmla="*/ 31 w 59"/>
                    <a:gd name="T41" fmla="*/ 16 h 99"/>
                    <a:gd name="T42" fmla="*/ 31 w 59"/>
                    <a:gd name="T43" fmla="*/ 16 h 99"/>
                    <a:gd name="T44" fmla="*/ 21 w 59"/>
                    <a:gd name="T45" fmla="*/ 22 h 99"/>
                    <a:gd name="T46" fmla="*/ 21 w 59"/>
                    <a:gd name="T47" fmla="*/ 43 h 99"/>
                    <a:gd name="T48" fmla="*/ 21 w 59"/>
                    <a:gd name="T49" fmla="*/ 43 h 99"/>
                    <a:gd name="T50" fmla="*/ 26 w 59"/>
                    <a:gd name="T51" fmla="*/ 54 h 99"/>
                    <a:gd name="T52" fmla="*/ 31 w 59"/>
                    <a:gd name="T53" fmla="*/ 59 h 99"/>
                    <a:gd name="T54" fmla="*/ 31 w 59"/>
                    <a:gd name="T55" fmla="*/ 59 h 99"/>
                    <a:gd name="T56" fmla="*/ 42 w 59"/>
                    <a:gd name="T57" fmla="*/ 59 h 99"/>
                    <a:gd name="T58" fmla="*/ 42 w 59"/>
                    <a:gd name="T59" fmla="*/ 43 h 99"/>
                    <a:gd name="T60" fmla="*/ 42 w 59"/>
                    <a:gd name="T61" fmla="*/ 43 h 99"/>
                    <a:gd name="T62" fmla="*/ 42 w 59"/>
                    <a:gd name="T63" fmla="*/ 43 h 99"/>
                    <a:gd name="T64" fmla="*/ 42 w 59"/>
                    <a:gd name="T65" fmla="*/ 43 h 99"/>
                    <a:gd name="T66" fmla="*/ 36 w 59"/>
                    <a:gd name="T67" fmla="*/ 54 h 99"/>
                    <a:gd name="T68" fmla="*/ 31 w 59"/>
                    <a:gd name="T69" fmla="*/ 59 h 99"/>
                    <a:gd name="T70" fmla="*/ 31 w 59"/>
                    <a:gd name="T71" fmla="*/ 59 h 99"/>
                    <a:gd name="T72" fmla="*/ 26 w 59"/>
                    <a:gd name="T73" fmla="*/ 54 h 99"/>
                    <a:gd name="T74" fmla="*/ 21 w 59"/>
                    <a:gd name="T75" fmla="*/ 43 h 99"/>
                    <a:gd name="T76" fmla="*/ 21 w 59"/>
                    <a:gd name="T77" fmla="*/ 43 h 99"/>
                    <a:gd name="T78" fmla="*/ 26 w 59"/>
                    <a:gd name="T79" fmla="*/ 27 h 99"/>
                    <a:gd name="T80" fmla="*/ 31 w 59"/>
                    <a:gd name="T81" fmla="*/ 16 h 99"/>
                    <a:gd name="T82" fmla="*/ 31 w 59"/>
                    <a:gd name="T83" fmla="*/ 16 h 99"/>
                    <a:gd name="T84" fmla="*/ 42 w 59"/>
                    <a:gd name="T85" fmla="*/ 22 h 99"/>
                    <a:gd name="T86" fmla="*/ 47 w 59"/>
                    <a:gd name="T87" fmla="*/ 43 h 99"/>
                    <a:gd name="T88" fmla="*/ 47 w 59"/>
                    <a:gd name="T89" fmla="*/ 43 h 99"/>
                    <a:gd name="T90" fmla="*/ 42 w 59"/>
                    <a:gd name="T91" fmla="*/ 65 h 99"/>
                    <a:gd name="T92" fmla="*/ 31 w 59"/>
                    <a:gd name="T93" fmla="*/ 71 h 99"/>
                    <a:gd name="T94" fmla="*/ 31 w 59"/>
                    <a:gd name="T95" fmla="*/ 71 h 99"/>
                    <a:gd name="T96" fmla="*/ 21 w 59"/>
                    <a:gd name="T97" fmla="*/ 65 h 99"/>
                    <a:gd name="T98" fmla="*/ 15 w 59"/>
                    <a:gd name="T99" fmla="*/ 43 h 99"/>
                    <a:gd name="T100" fmla="*/ 15 w 59"/>
                    <a:gd name="T101" fmla="*/ 43 h 99"/>
                    <a:gd name="T102" fmla="*/ 21 w 59"/>
                    <a:gd name="T103" fmla="*/ 16 h 99"/>
                    <a:gd name="T104" fmla="*/ 31 w 59"/>
                    <a:gd name="T105" fmla="*/ 0 h 99"/>
                    <a:gd name="T106" fmla="*/ 31 w 59"/>
                    <a:gd name="T107" fmla="*/ 0 h 99"/>
                    <a:gd name="T108" fmla="*/ 47 w 59"/>
                    <a:gd name="T109" fmla="*/ 10 h 99"/>
                    <a:gd name="T110" fmla="*/ 53 w 59"/>
                    <a:gd name="T111" fmla="*/ 43 h 99"/>
                    <a:gd name="T112" fmla="*/ 53 w 59"/>
                    <a:gd name="T113" fmla="*/ 43 h 99"/>
                    <a:gd name="T114" fmla="*/ 47 w 59"/>
                    <a:gd name="T115" fmla="*/ 76 h 99"/>
                    <a:gd name="T116" fmla="*/ 31 w 59"/>
                    <a:gd name="T117" fmla="*/ 87 h 99"/>
                    <a:gd name="T118" fmla="*/ 31 w 59"/>
                    <a:gd name="T119" fmla="*/ 87 h 99"/>
                    <a:gd name="T120" fmla="*/ 10 w 59"/>
                    <a:gd name="T121" fmla="*/ 76 h 99"/>
                    <a:gd name="T122" fmla="*/ 0 w 59"/>
                    <a:gd name="T123" fmla="*/ 43 h 9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9" h="99">
                      <a:moveTo>
                        <a:pt x="0" y="43"/>
                      </a:moveTo>
                      <a:lnTo>
                        <a:pt x="10" y="81"/>
                      </a:lnTo>
                      <a:lnTo>
                        <a:pt x="31" y="98"/>
                      </a:lnTo>
                      <a:lnTo>
                        <a:pt x="53" y="81"/>
                      </a:lnTo>
                      <a:lnTo>
                        <a:pt x="58" y="43"/>
                      </a:lnTo>
                      <a:lnTo>
                        <a:pt x="47" y="10"/>
                      </a:lnTo>
                      <a:lnTo>
                        <a:pt x="31" y="0"/>
                      </a:lnTo>
                      <a:lnTo>
                        <a:pt x="15" y="10"/>
                      </a:lnTo>
                      <a:lnTo>
                        <a:pt x="15" y="43"/>
                      </a:lnTo>
                      <a:lnTo>
                        <a:pt x="21" y="65"/>
                      </a:lnTo>
                      <a:lnTo>
                        <a:pt x="31" y="76"/>
                      </a:lnTo>
                      <a:lnTo>
                        <a:pt x="42" y="65"/>
                      </a:lnTo>
                      <a:lnTo>
                        <a:pt x="47" y="43"/>
                      </a:lnTo>
                      <a:lnTo>
                        <a:pt x="42" y="22"/>
                      </a:lnTo>
                      <a:lnTo>
                        <a:pt x="31" y="16"/>
                      </a:lnTo>
                      <a:lnTo>
                        <a:pt x="21" y="22"/>
                      </a:lnTo>
                      <a:lnTo>
                        <a:pt x="21" y="43"/>
                      </a:lnTo>
                      <a:lnTo>
                        <a:pt x="26" y="54"/>
                      </a:lnTo>
                      <a:lnTo>
                        <a:pt x="31" y="59"/>
                      </a:lnTo>
                      <a:lnTo>
                        <a:pt x="42" y="59"/>
                      </a:lnTo>
                      <a:lnTo>
                        <a:pt x="42" y="43"/>
                      </a:lnTo>
                      <a:lnTo>
                        <a:pt x="36" y="54"/>
                      </a:lnTo>
                      <a:lnTo>
                        <a:pt x="31" y="59"/>
                      </a:lnTo>
                      <a:lnTo>
                        <a:pt x="26" y="54"/>
                      </a:lnTo>
                      <a:lnTo>
                        <a:pt x="21" y="43"/>
                      </a:lnTo>
                      <a:lnTo>
                        <a:pt x="26" y="27"/>
                      </a:lnTo>
                      <a:lnTo>
                        <a:pt x="31" y="16"/>
                      </a:lnTo>
                      <a:lnTo>
                        <a:pt x="42" y="22"/>
                      </a:lnTo>
                      <a:lnTo>
                        <a:pt x="47" y="43"/>
                      </a:lnTo>
                      <a:lnTo>
                        <a:pt x="42" y="65"/>
                      </a:lnTo>
                      <a:lnTo>
                        <a:pt x="31" y="71"/>
                      </a:lnTo>
                      <a:lnTo>
                        <a:pt x="21" y="65"/>
                      </a:lnTo>
                      <a:lnTo>
                        <a:pt x="15" y="43"/>
                      </a:lnTo>
                      <a:lnTo>
                        <a:pt x="21" y="16"/>
                      </a:lnTo>
                      <a:lnTo>
                        <a:pt x="31" y="0"/>
                      </a:lnTo>
                      <a:lnTo>
                        <a:pt x="47" y="10"/>
                      </a:lnTo>
                      <a:lnTo>
                        <a:pt x="53" y="43"/>
                      </a:lnTo>
                      <a:lnTo>
                        <a:pt x="47" y="76"/>
                      </a:lnTo>
                      <a:lnTo>
                        <a:pt x="31" y="87"/>
                      </a:lnTo>
                      <a:lnTo>
                        <a:pt x="10" y="76"/>
                      </a:lnTo>
                      <a:lnTo>
                        <a:pt x="0" y="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grpSp>
          <p:pic>
            <p:nvPicPr>
              <p:cNvPr id="2056" name="Picture 183" descr="2009 logo - for inser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3" y="3360"/>
                <a:ext cx="1209" cy="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extLst>
      <p:ext uri="{BB962C8B-B14F-4D97-AF65-F5344CB8AC3E}">
        <p14:creationId xmlns:p14="http://schemas.microsoft.com/office/powerpoint/2010/main" val="3376691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Hypotheses</a:t>
            </a:r>
            <a:endParaRPr lang="en-US" altLang="en-US" dirty="0" smtClean="0"/>
          </a:p>
        </p:txBody>
      </p:sp>
      <p:sp>
        <p:nvSpPr>
          <p:cNvPr id="12291" name="Content Placeholder 2"/>
          <p:cNvSpPr>
            <a:spLocks noGrp="1"/>
          </p:cNvSpPr>
          <p:nvPr>
            <p:ph idx="1"/>
          </p:nvPr>
        </p:nvSpPr>
        <p:spPr/>
        <p:txBody>
          <a:bodyPr/>
          <a:lstStyle/>
          <a:p>
            <a:r>
              <a:rPr lang="en-US" altLang="en-US" dirty="0" smtClean="0"/>
              <a:t>Baseline traditional CVD risk factors and socio-demographic markers are major predictors of longitudinal changes in:</a:t>
            </a:r>
          </a:p>
          <a:p>
            <a:pPr lvl="1"/>
            <a:r>
              <a:rPr lang="en-US" altLang="en-US" dirty="0" smtClean="0"/>
              <a:t>CCA IMT</a:t>
            </a:r>
          </a:p>
          <a:p>
            <a:pPr lvl="1"/>
            <a:r>
              <a:rPr lang="en-US" altLang="en-US" dirty="0" smtClean="0"/>
              <a:t>New carotid plaque formation</a:t>
            </a:r>
          </a:p>
        </p:txBody>
      </p:sp>
    </p:spTree>
    <p:extLst>
      <p:ext uri="{BB962C8B-B14F-4D97-AF65-F5344CB8AC3E}">
        <p14:creationId xmlns:p14="http://schemas.microsoft.com/office/powerpoint/2010/main" val="974920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Methods</a:t>
            </a:r>
          </a:p>
        </p:txBody>
      </p:sp>
      <p:sp>
        <p:nvSpPr>
          <p:cNvPr id="14339" name="Content Placeholder 2"/>
          <p:cNvSpPr>
            <a:spLocks noGrp="1"/>
          </p:cNvSpPr>
          <p:nvPr>
            <p:ph idx="1"/>
          </p:nvPr>
        </p:nvSpPr>
        <p:spPr>
          <a:xfrm>
            <a:off x="457200" y="1447800"/>
            <a:ext cx="8229600" cy="4525963"/>
          </a:xfrm>
        </p:spPr>
        <p:txBody>
          <a:bodyPr/>
          <a:lstStyle/>
          <a:p>
            <a:r>
              <a:rPr lang="en-US" altLang="en-US" dirty="0" smtClean="0"/>
              <a:t>Subjects: participants with baseline and exam 5 carotid IMT studies</a:t>
            </a:r>
          </a:p>
          <a:p>
            <a:r>
              <a:rPr lang="en-US" altLang="en-US" dirty="0" smtClean="0"/>
              <a:t>CCA IMT measurement</a:t>
            </a:r>
          </a:p>
          <a:p>
            <a:pPr lvl="1"/>
            <a:r>
              <a:rPr lang="en-US" altLang="en-US" dirty="0" smtClean="0"/>
              <a:t>Mean far wall distal CCA IMT from right and left sides</a:t>
            </a:r>
          </a:p>
          <a:p>
            <a:pPr lvl="1"/>
            <a:r>
              <a:rPr lang="en-US" altLang="en-US" dirty="0" smtClean="0"/>
              <a:t>All segments included regardless of “matching”</a:t>
            </a:r>
          </a:p>
          <a:p>
            <a:r>
              <a:rPr lang="en-US" altLang="en-US" dirty="0" smtClean="0"/>
              <a:t>Carotid plaque score (0-12)</a:t>
            </a:r>
          </a:p>
          <a:p>
            <a:pPr lvl="2"/>
            <a:endParaRPr lang="en-US" altLang="en-US" dirty="0" smtClean="0"/>
          </a:p>
        </p:txBody>
      </p:sp>
    </p:spTree>
    <p:extLst>
      <p:ext uri="{BB962C8B-B14F-4D97-AF65-F5344CB8AC3E}">
        <p14:creationId xmlns:p14="http://schemas.microsoft.com/office/powerpoint/2010/main" val="1712528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Plaque Formation</a:t>
            </a:r>
          </a:p>
        </p:txBody>
      </p:sp>
      <p:sp>
        <p:nvSpPr>
          <p:cNvPr id="21507" name="Content Placeholder 2"/>
          <p:cNvSpPr>
            <a:spLocks noGrp="1"/>
          </p:cNvSpPr>
          <p:nvPr>
            <p:ph idx="1"/>
          </p:nvPr>
        </p:nvSpPr>
        <p:spPr>
          <a:xfrm>
            <a:off x="685800" y="1295400"/>
            <a:ext cx="7848600" cy="4525963"/>
          </a:xfrm>
        </p:spPr>
        <p:txBody>
          <a:bodyPr/>
          <a:lstStyle/>
          <a:p>
            <a:r>
              <a:rPr lang="en-US" altLang="en-US" dirty="0" smtClean="0"/>
              <a:t>Plaque score change = E5 – E1 </a:t>
            </a:r>
            <a:br>
              <a:rPr lang="en-US" altLang="en-US" dirty="0" smtClean="0"/>
            </a:br>
            <a:r>
              <a:rPr lang="en-US" altLang="en-US" dirty="0" smtClean="0"/>
              <a:t>	plaque score </a:t>
            </a:r>
          </a:p>
          <a:p>
            <a:r>
              <a:rPr lang="en-US" altLang="en-US" u="sng" dirty="0" smtClean="0"/>
              <a:t>New</a:t>
            </a:r>
            <a:r>
              <a:rPr lang="en-US" altLang="en-US" dirty="0" smtClean="0"/>
              <a:t> plaque: plaque score change of </a:t>
            </a:r>
            <a:br>
              <a:rPr lang="en-US" altLang="en-US" dirty="0" smtClean="0"/>
            </a:br>
            <a:r>
              <a:rPr lang="en-US" altLang="en-US" dirty="0" smtClean="0"/>
              <a:t>	0 vs. ≥1</a:t>
            </a:r>
          </a:p>
          <a:p>
            <a:r>
              <a:rPr lang="en-US" altLang="en-US" i="1" u="sng" dirty="0"/>
              <a:t>De novo</a:t>
            </a:r>
            <a:r>
              <a:rPr lang="en-US" altLang="en-US" i="1" dirty="0"/>
              <a:t> </a:t>
            </a:r>
            <a:r>
              <a:rPr lang="en-US" altLang="en-US" dirty="0" smtClean="0"/>
              <a:t>plaque</a:t>
            </a:r>
          </a:p>
          <a:p>
            <a:pPr lvl="1"/>
            <a:r>
              <a:rPr lang="en-US" altLang="en-US" dirty="0" smtClean="0"/>
              <a:t>Baseline initial </a:t>
            </a:r>
            <a:r>
              <a:rPr lang="en-US" altLang="en-US" dirty="0"/>
              <a:t>plaque score </a:t>
            </a:r>
            <a:r>
              <a:rPr lang="en-US" altLang="en-US" dirty="0" smtClean="0"/>
              <a:t>= 0</a:t>
            </a:r>
            <a:endParaRPr lang="en-US" altLang="en-US" dirty="0"/>
          </a:p>
          <a:p>
            <a:pPr lvl="1"/>
            <a:r>
              <a:rPr lang="en-US" altLang="en-US" dirty="0"/>
              <a:t>P</a:t>
            </a:r>
            <a:r>
              <a:rPr lang="en-US" altLang="en-US" dirty="0" smtClean="0"/>
              <a:t>laque </a:t>
            </a:r>
            <a:r>
              <a:rPr lang="en-US" altLang="en-US" dirty="0"/>
              <a:t>score change of 0 vs. ≥1</a:t>
            </a:r>
          </a:p>
        </p:txBody>
      </p:sp>
    </p:spTree>
    <p:extLst>
      <p:ext uri="{BB962C8B-B14F-4D97-AF65-F5344CB8AC3E}">
        <p14:creationId xmlns:p14="http://schemas.microsoft.com/office/powerpoint/2010/main" val="40211715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Statistical Methods</a:t>
            </a:r>
          </a:p>
        </p:txBody>
      </p:sp>
      <p:sp>
        <p:nvSpPr>
          <p:cNvPr id="19459" name="Content Placeholder 2"/>
          <p:cNvSpPr>
            <a:spLocks noGrp="1"/>
          </p:cNvSpPr>
          <p:nvPr>
            <p:ph idx="1"/>
          </p:nvPr>
        </p:nvSpPr>
        <p:spPr>
          <a:xfrm>
            <a:off x="457200" y="1189037"/>
            <a:ext cx="8229600" cy="4525963"/>
          </a:xfrm>
        </p:spPr>
        <p:txBody>
          <a:bodyPr/>
          <a:lstStyle/>
          <a:p>
            <a:r>
              <a:rPr lang="en-US" altLang="en-US" dirty="0" smtClean="0"/>
              <a:t>Multivariate regression model</a:t>
            </a:r>
          </a:p>
          <a:p>
            <a:pPr lvl="1"/>
            <a:r>
              <a:rPr lang="en-US" altLang="en-US" dirty="0" smtClean="0"/>
              <a:t>Scaled change: progression in microns/</a:t>
            </a:r>
            <a:r>
              <a:rPr lang="en-US" altLang="en-US" dirty="0" err="1" smtClean="0"/>
              <a:t>yr</a:t>
            </a:r>
            <a:r>
              <a:rPr lang="en-US" altLang="en-US" dirty="0" smtClean="0"/>
              <a:t> </a:t>
            </a:r>
          </a:p>
          <a:p>
            <a:pPr lvl="1"/>
            <a:r>
              <a:rPr lang="en-US" altLang="en-US" dirty="0" smtClean="0"/>
              <a:t>Mean of mean right and mean left CCA</a:t>
            </a:r>
          </a:p>
          <a:p>
            <a:pPr lvl="1"/>
            <a:r>
              <a:rPr lang="en-US" altLang="en-US" dirty="0" smtClean="0"/>
              <a:t>Those with only one side excluded </a:t>
            </a:r>
          </a:p>
          <a:p>
            <a:r>
              <a:rPr lang="en-US" altLang="en-US" dirty="0" smtClean="0"/>
              <a:t>Mixed effects model  </a:t>
            </a:r>
          </a:p>
          <a:p>
            <a:pPr lvl="1"/>
            <a:r>
              <a:rPr lang="en-US" altLang="en-US" dirty="0" smtClean="0"/>
              <a:t>Accounts random and fixed effects</a:t>
            </a:r>
          </a:p>
          <a:p>
            <a:pPr lvl="1"/>
            <a:r>
              <a:rPr lang="en-US" altLang="en-US" dirty="0" smtClean="0"/>
              <a:t>Baseline IMT is modeled </a:t>
            </a:r>
          </a:p>
          <a:p>
            <a:pPr lvl="2"/>
            <a:endParaRPr lang="en-US" altLang="en-US" dirty="0" smtClean="0"/>
          </a:p>
          <a:p>
            <a:pPr lvl="2"/>
            <a:endParaRPr lang="en-US" altLang="en-US" dirty="0" smtClean="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105400"/>
            <a:ext cx="8350477" cy="655238"/>
          </a:xfrm>
          <a:prstGeom prst="rect">
            <a:avLst/>
          </a:prstGeom>
          <a:solidFill>
            <a:srgbClr val="FFFFFF"/>
          </a:solidFill>
          <a:ln>
            <a:noFill/>
          </a:ln>
          <a:effectLst/>
        </p:spPr>
      </p:pic>
    </p:spTree>
    <p:extLst>
      <p:ext uri="{BB962C8B-B14F-4D97-AF65-F5344CB8AC3E}">
        <p14:creationId xmlns:p14="http://schemas.microsoft.com/office/powerpoint/2010/main" val="26392308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6200"/>
            <a:ext cx="8229600" cy="1143000"/>
          </a:xfrm>
        </p:spPr>
        <p:txBody>
          <a:bodyPr/>
          <a:lstStyle/>
          <a:p>
            <a:r>
              <a:rPr lang="en-US" altLang="en-US" dirty="0" smtClean="0">
                <a:ea typeface="ＭＳ Ｐゴシック" pitchFamily="34" charset="-128"/>
              </a:rPr>
              <a:t>Components of Mixed Effects Model </a:t>
            </a:r>
          </a:p>
        </p:txBody>
      </p:sp>
      <p:graphicFrame>
        <p:nvGraphicFramePr>
          <p:cNvPr id="4" name="Table 3"/>
          <p:cNvGraphicFramePr>
            <a:graphicFrameLocks noGrp="1"/>
          </p:cNvGraphicFramePr>
          <p:nvPr>
            <p:extLst>
              <p:ext uri="{D42A27DB-BD31-4B8C-83A1-F6EECF244321}">
                <p14:modId xmlns:p14="http://schemas.microsoft.com/office/powerpoint/2010/main" val="3875428294"/>
              </p:ext>
            </p:extLst>
          </p:nvPr>
        </p:nvGraphicFramePr>
        <p:xfrm>
          <a:off x="1524000" y="1066800"/>
          <a:ext cx="6096000" cy="5364480"/>
        </p:xfrm>
        <a:graphic>
          <a:graphicData uri="http://schemas.openxmlformats.org/drawingml/2006/table">
            <a:tbl>
              <a:tblPr/>
              <a:tblGrid>
                <a:gridCol w="3048000"/>
                <a:gridCol w="3048000"/>
              </a:tblGrid>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Fixed Effects</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Random Effects </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Age</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Time </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Gender</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Subject </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Ethnicity</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Systolic blood pressure</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Total cholesterol</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HDL-C</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Family history</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Diabetes mellitus</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Income</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Smoking </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Education</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Use of statin medications</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Use of anti-hypertensive Rx</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BMI</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31788">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Fasting glucose</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20968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ea typeface="ＭＳ Ｐゴシック" pitchFamily="34" charset="-128"/>
              </a:rPr>
              <a:t>Outcome Variables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48425941"/>
              </p:ext>
            </p:extLst>
          </p:nvPr>
        </p:nvGraphicFramePr>
        <p:xfrm>
          <a:off x="228600" y="1468437"/>
          <a:ext cx="8686800" cy="4241636"/>
        </p:xfrm>
        <a:graphic>
          <a:graphicData uri="http://schemas.openxmlformats.org/drawingml/2006/table">
            <a:tbl>
              <a:tblPr firstRow="1" bandRow="1">
                <a:tableStyleId>{5940675A-B579-460E-94D1-54222C63F5DA}</a:tableStyleId>
              </a:tblPr>
              <a:tblGrid>
                <a:gridCol w="2362199"/>
                <a:gridCol w="1828800"/>
                <a:gridCol w="1371600"/>
                <a:gridCol w="3124201"/>
              </a:tblGrid>
              <a:tr h="370766">
                <a:tc>
                  <a:txBody>
                    <a:bodyPr/>
                    <a:lstStyle/>
                    <a:p>
                      <a:pPr algn="ctr"/>
                      <a:r>
                        <a:rPr lang="en-US" sz="1600" b="1" dirty="0" smtClean="0">
                          <a:solidFill>
                            <a:srgbClr val="FFFFFF"/>
                          </a:solidFill>
                          <a:effectLst>
                            <a:outerShdw blurRad="38100" dist="38100" dir="2700000" algn="tl">
                              <a:srgbClr val="000000">
                                <a:alpha val="43137"/>
                              </a:srgbClr>
                            </a:outerShdw>
                          </a:effectLst>
                        </a:rPr>
                        <a:t>Outcome Variable</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600" b="1" dirty="0" smtClean="0">
                          <a:solidFill>
                            <a:srgbClr val="FFFFFF"/>
                          </a:solidFill>
                          <a:effectLst>
                            <a:outerShdw blurRad="38100" dist="38100" dir="2700000" algn="tl">
                              <a:srgbClr val="000000">
                                <a:alpha val="43137"/>
                              </a:srgbClr>
                            </a:outerShdw>
                          </a:effectLst>
                        </a:rPr>
                        <a:t>Units</a:t>
                      </a:r>
                      <a:r>
                        <a:rPr lang="en-US" sz="1600" b="1" baseline="0" dirty="0" smtClean="0">
                          <a:solidFill>
                            <a:srgbClr val="FFFFFF"/>
                          </a:solidFill>
                          <a:effectLst>
                            <a:outerShdw blurRad="38100" dist="38100" dir="2700000" algn="tl">
                              <a:srgbClr val="000000">
                                <a:alpha val="43137"/>
                              </a:srgbClr>
                            </a:outerShdw>
                          </a:effectLst>
                        </a:rPr>
                        <a:t> </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600" b="1" dirty="0" smtClean="0">
                          <a:solidFill>
                            <a:srgbClr val="FFFFFF"/>
                          </a:solidFill>
                          <a:effectLst>
                            <a:outerShdw blurRad="38100" dist="38100" dir="2700000" algn="tl">
                              <a:srgbClr val="000000">
                                <a:alpha val="43137"/>
                              </a:srgbClr>
                            </a:outerShdw>
                          </a:effectLst>
                        </a:rPr>
                        <a:t>Measure </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600" b="1" dirty="0" smtClean="0">
                          <a:solidFill>
                            <a:srgbClr val="FFFFFF"/>
                          </a:solidFill>
                          <a:effectLst>
                            <a:outerShdw blurRad="38100" dist="38100" dir="2700000" algn="tl">
                              <a:srgbClr val="000000">
                                <a:alpha val="43137"/>
                              </a:srgbClr>
                            </a:outerShdw>
                          </a:effectLst>
                        </a:rPr>
                        <a:t>Sides</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914358">
                <a:tc>
                  <a:txBody>
                    <a:bodyPr/>
                    <a:lstStyle/>
                    <a:p>
                      <a:r>
                        <a:rPr lang="en-US" sz="1600" b="1" dirty="0" smtClean="0">
                          <a:solidFill>
                            <a:srgbClr val="FFFFFF"/>
                          </a:solidFill>
                          <a:effectLst>
                            <a:outerShdw blurRad="38100" dist="38100" dir="2700000" algn="tl">
                              <a:srgbClr val="000000">
                                <a:alpha val="43137"/>
                              </a:srgbClr>
                            </a:outerShdw>
                          </a:effectLst>
                        </a:rPr>
                        <a:t>Scaled </a:t>
                      </a:r>
                      <a:r>
                        <a:rPr lang="en-US" sz="1600" b="1" baseline="0" dirty="0" smtClean="0">
                          <a:solidFill>
                            <a:srgbClr val="FFFFFF"/>
                          </a:solidFill>
                          <a:effectLst>
                            <a:outerShdw blurRad="38100" dist="38100" dir="2700000" algn="tl">
                              <a:srgbClr val="000000">
                                <a:alpha val="43137"/>
                              </a:srgbClr>
                            </a:outerShdw>
                          </a:effectLst>
                        </a:rPr>
                        <a:t>longitudinal IMT change </a:t>
                      </a:r>
                    </a:p>
                    <a:p>
                      <a:r>
                        <a:rPr lang="en-US" sz="1600" b="1" baseline="0" dirty="0" smtClean="0">
                          <a:solidFill>
                            <a:srgbClr val="FFFFFF"/>
                          </a:solidFill>
                          <a:effectLst>
                            <a:outerShdw blurRad="38100" dist="38100" dir="2700000" algn="tl">
                              <a:srgbClr val="000000">
                                <a:alpha val="43137"/>
                              </a:srgbClr>
                            </a:outerShdw>
                          </a:effectLst>
                        </a:rPr>
                        <a:t>(multivariable model)</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600" b="1" dirty="0" smtClean="0">
                          <a:solidFill>
                            <a:srgbClr val="FFFFFF"/>
                          </a:solidFill>
                          <a:effectLst>
                            <a:outerShdw blurRad="38100" dist="38100" dir="2700000" algn="tl">
                              <a:srgbClr val="000000">
                                <a:alpha val="43137"/>
                              </a:srgbClr>
                            </a:outerShdw>
                          </a:effectLst>
                        </a:rPr>
                        <a:t>Microns/year</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600" b="1" dirty="0" smtClean="0">
                          <a:solidFill>
                            <a:srgbClr val="FFFFFF"/>
                          </a:solidFill>
                          <a:effectLst>
                            <a:outerShdw blurRad="38100" dist="38100" dir="2700000" algn="tl">
                              <a:srgbClr val="000000">
                                <a:alpha val="43137"/>
                              </a:srgbClr>
                            </a:outerShdw>
                          </a:effectLst>
                        </a:rPr>
                        <a:t>Continuous</a:t>
                      </a:r>
                      <a:r>
                        <a:rPr lang="en-US" sz="1600" b="1" baseline="0" dirty="0" smtClean="0">
                          <a:solidFill>
                            <a:srgbClr val="FFFFFF"/>
                          </a:solidFill>
                          <a:effectLst>
                            <a:outerShdw blurRad="38100" dist="38100" dir="2700000" algn="tl">
                              <a:srgbClr val="000000">
                                <a:alpha val="43137"/>
                              </a:srgbClr>
                            </a:outerShdw>
                          </a:effectLst>
                        </a:rPr>
                        <a:t> </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600" b="1" dirty="0" smtClean="0">
                          <a:solidFill>
                            <a:srgbClr val="FFFFFF"/>
                          </a:solidFill>
                          <a:effectLst>
                            <a:outerShdw blurRad="38100" dist="38100" dir="2700000" algn="tl">
                              <a:srgbClr val="000000">
                                <a:alpha val="43137"/>
                              </a:srgbClr>
                            </a:outerShdw>
                          </a:effectLst>
                        </a:rPr>
                        <a:t>Mean of the right and left at exam 1 and exam 5.</a:t>
                      </a:r>
                      <a:r>
                        <a:rPr lang="en-US" sz="1600" b="1" baseline="0" dirty="0" smtClean="0">
                          <a:solidFill>
                            <a:srgbClr val="FFFFFF"/>
                          </a:solidFill>
                          <a:effectLst>
                            <a:outerShdw blurRad="38100" dist="38100" dir="2700000" algn="tl">
                              <a:srgbClr val="000000">
                                <a:alpha val="43137"/>
                              </a:srgbClr>
                            </a:outerShdw>
                          </a:effectLst>
                        </a:rPr>
                        <a:t>  If missing right or left, subject excluded.</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914358">
                <a:tc>
                  <a:txBody>
                    <a:bodyPr/>
                    <a:lstStyle/>
                    <a:p>
                      <a:r>
                        <a:rPr lang="en-US" sz="1600" b="1" dirty="0" smtClean="0">
                          <a:solidFill>
                            <a:srgbClr val="FFFFFF"/>
                          </a:solidFill>
                          <a:effectLst>
                            <a:outerShdw blurRad="38100" dist="38100" dir="2700000" algn="tl">
                              <a:srgbClr val="000000">
                                <a:alpha val="43137"/>
                              </a:srgbClr>
                            </a:outerShdw>
                          </a:effectLst>
                        </a:rPr>
                        <a:t>Absolute</a:t>
                      </a:r>
                      <a:r>
                        <a:rPr lang="en-US" sz="1600" b="1" baseline="0" dirty="0" smtClean="0">
                          <a:solidFill>
                            <a:srgbClr val="FFFFFF"/>
                          </a:solidFill>
                          <a:effectLst>
                            <a:outerShdw blurRad="38100" dist="38100" dir="2700000" algn="tl">
                              <a:srgbClr val="000000">
                                <a:alpha val="43137"/>
                              </a:srgbClr>
                            </a:outerShdw>
                          </a:effectLst>
                        </a:rPr>
                        <a:t> longitudinal IMT change </a:t>
                      </a:r>
                    </a:p>
                    <a:p>
                      <a:r>
                        <a:rPr lang="en-US" sz="1600" b="1" baseline="0" dirty="0" smtClean="0">
                          <a:solidFill>
                            <a:srgbClr val="FFFFFF"/>
                          </a:solidFill>
                          <a:effectLst>
                            <a:outerShdw blurRad="38100" dist="38100" dir="2700000" algn="tl">
                              <a:srgbClr val="000000">
                                <a:alpha val="43137"/>
                              </a:srgbClr>
                            </a:outerShdw>
                          </a:effectLst>
                        </a:rPr>
                        <a:t>(mixed model)</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600" b="1" dirty="0" smtClean="0">
                          <a:solidFill>
                            <a:srgbClr val="FFFFFF"/>
                          </a:solidFill>
                          <a:effectLst>
                            <a:outerShdw blurRad="38100" dist="38100" dir="2700000" algn="tl">
                              <a:srgbClr val="000000">
                                <a:alpha val="43137"/>
                              </a:srgbClr>
                            </a:outerShdw>
                          </a:effectLst>
                        </a:rPr>
                        <a:t>Microns</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600" b="1" dirty="0" smtClean="0">
                          <a:solidFill>
                            <a:srgbClr val="FFFFFF"/>
                          </a:solidFill>
                          <a:effectLst>
                            <a:outerShdw blurRad="38100" dist="38100" dir="2700000" algn="tl">
                              <a:srgbClr val="000000">
                                <a:alpha val="43137"/>
                              </a:srgbClr>
                            </a:outerShdw>
                          </a:effectLst>
                        </a:rPr>
                        <a:t>Continuous</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600" b="1" dirty="0" smtClean="0">
                          <a:solidFill>
                            <a:srgbClr val="FFFFFF"/>
                          </a:solidFill>
                          <a:effectLst>
                            <a:outerShdw blurRad="38100" dist="38100" dir="2700000" algn="tl">
                              <a:srgbClr val="000000">
                                <a:alpha val="43137"/>
                              </a:srgbClr>
                            </a:outerShdw>
                          </a:effectLst>
                        </a:rPr>
                        <a:t>If</a:t>
                      </a:r>
                      <a:r>
                        <a:rPr lang="en-US" sz="1600" b="1" baseline="0" dirty="0" smtClean="0">
                          <a:solidFill>
                            <a:srgbClr val="FFFFFF"/>
                          </a:solidFill>
                          <a:effectLst>
                            <a:outerShdw blurRad="38100" dist="38100" dir="2700000" algn="tl">
                              <a:srgbClr val="000000">
                                <a:alpha val="43137"/>
                              </a:srgbClr>
                            </a:outerShdw>
                          </a:effectLst>
                        </a:rPr>
                        <a:t> baseline and exam 5 present for any side, included in the analysis.</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766">
                <a:tc>
                  <a:txBody>
                    <a:bodyPr/>
                    <a:lstStyle/>
                    <a:p>
                      <a:r>
                        <a:rPr lang="en-US" sz="1600" b="1" dirty="0" smtClean="0">
                          <a:solidFill>
                            <a:srgbClr val="FFFFFF"/>
                          </a:solidFill>
                          <a:effectLst>
                            <a:outerShdw blurRad="38100" dist="38100" dir="2700000" algn="tl">
                              <a:srgbClr val="000000">
                                <a:alpha val="43137"/>
                              </a:srgbClr>
                            </a:outerShdw>
                          </a:effectLst>
                        </a:rPr>
                        <a:t>New plaque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rgbClr val="FFFFFF"/>
                          </a:solidFill>
                          <a:effectLst>
                            <a:outerShdw blurRad="38100" dist="38100" dir="2700000" algn="tl">
                              <a:srgbClr val="000000">
                                <a:alpha val="43137"/>
                              </a:srgbClr>
                            </a:outerShdw>
                          </a:effectLst>
                        </a:rPr>
                        <a:t>(multivariable logistic regression model)</a:t>
                      </a:r>
                      <a:endParaRPr lang="en-US" sz="1600" b="1" dirty="0" smtClean="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l-GR" sz="1600" b="1" dirty="0" smtClean="0">
                          <a:solidFill>
                            <a:srgbClr val="FFFFFF"/>
                          </a:solidFill>
                          <a:effectLst>
                            <a:outerShdw blurRad="38100" dist="38100" dir="2700000" algn="tl">
                              <a:srgbClr val="000000">
                                <a:alpha val="43137"/>
                              </a:srgbClr>
                            </a:outerShdw>
                          </a:effectLst>
                        </a:rPr>
                        <a:t>Δ</a:t>
                      </a:r>
                      <a:r>
                        <a:rPr lang="en-US" sz="1600" b="1" dirty="0" smtClean="0">
                          <a:solidFill>
                            <a:srgbClr val="FFFFFF"/>
                          </a:solidFill>
                          <a:effectLst>
                            <a:outerShdw blurRad="38100" dist="38100" dir="2700000" algn="tl">
                              <a:srgbClr val="000000">
                                <a:alpha val="43137"/>
                              </a:srgbClr>
                            </a:outerShdw>
                          </a:effectLst>
                        </a:rPr>
                        <a:t> Plaque score </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600" b="1" dirty="0" smtClean="0">
                          <a:solidFill>
                            <a:srgbClr val="FFFFFF"/>
                          </a:solidFill>
                          <a:effectLst>
                            <a:outerShdw blurRad="38100" dist="38100" dir="2700000" algn="tl">
                              <a:srgbClr val="000000">
                                <a:alpha val="43137"/>
                              </a:srgbClr>
                            </a:outerShdw>
                          </a:effectLst>
                        </a:rPr>
                        <a:t>Binary </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600" b="1" dirty="0" smtClean="0">
                          <a:solidFill>
                            <a:srgbClr val="FFFFFF"/>
                          </a:solidFill>
                          <a:effectLst>
                            <a:outerShdw blurRad="38100" dist="38100" dir="2700000" algn="tl">
                              <a:srgbClr val="000000">
                                <a:alpha val="43137"/>
                              </a:srgbClr>
                            </a:outerShdw>
                          </a:effectLst>
                        </a:rPr>
                        <a:t>Both included. </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914358">
                <a:tc>
                  <a:txBody>
                    <a:bodyPr/>
                    <a:lstStyle/>
                    <a:p>
                      <a:r>
                        <a:rPr lang="en-US" sz="1600" b="1" i="1" dirty="0" smtClean="0">
                          <a:solidFill>
                            <a:srgbClr val="FFFFFF"/>
                          </a:solidFill>
                          <a:effectLst>
                            <a:outerShdw blurRad="38100" dist="38100" dir="2700000" algn="tl">
                              <a:srgbClr val="000000">
                                <a:alpha val="43137"/>
                              </a:srgbClr>
                            </a:outerShdw>
                          </a:effectLst>
                        </a:rPr>
                        <a:t>De novo </a:t>
                      </a:r>
                      <a:r>
                        <a:rPr lang="en-US" sz="1600" b="1" dirty="0" smtClean="0">
                          <a:solidFill>
                            <a:srgbClr val="FFFFFF"/>
                          </a:solidFill>
                          <a:effectLst>
                            <a:outerShdw blurRad="38100" dist="38100" dir="2700000" algn="tl">
                              <a:srgbClr val="000000">
                                <a:alpha val="43137"/>
                              </a:srgbClr>
                            </a:outerShdw>
                          </a:effectLst>
                        </a:rPr>
                        <a:t>plaque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rgbClr val="FFFFFF"/>
                          </a:solidFill>
                          <a:effectLst>
                            <a:outerShdw blurRad="38100" dist="38100" dir="2700000" algn="tl">
                              <a:srgbClr val="000000">
                                <a:alpha val="43137"/>
                              </a:srgbClr>
                            </a:outerShdw>
                          </a:effectLst>
                        </a:rPr>
                        <a:t>(multivariable logistic regression model)</a:t>
                      </a:r>
                      <a:endParaRPr lang="en-US" sz="1600" b="1" dirty="0" smtClean="0">
                        <a:solidFill>
                          <a:srgbClr val="FFFFFF"/>
                        </a:solidFill>
                        <a:effectLst>
                          <a:outerShdw blurRad="38100" dist="38100" dir="2700000" algn="tl">
                            <a:srgbClr val="000000">
                              <a:alpha val="43137"/>
                            </a:srgbClr>
                          </a:outerShdw>
                        </a:effectLst>
                      </a:endParaRPr>
                    </a:p>
                    <a:p>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b="1" dirty="0" smtClean="0">
                          <a:solidFill>
                            <a:srgbClr val="FFFFFF"/>
                          </a:solidFill>
                          <a:effectLst>
                            <a:outerShdw blurRad="38100" dist="38100" dir="2700000" algn="tl">
                              <a:srgbClr val="000000">
                                <a:alpha val="43137"/>
                              </a:srgbClr>
                            </a:outerShdw>
                          </a:effectLst>
                        </a:rPr>
                        <a:t>Δ</a:t>
                      </a:r>
                      <a:r>
                        <a:rPr lang="en-US" sz="1600" b="1" baseline="0" dirty="0" smtClean="0">
                          <a:solidFill>
                            <a:srgbClr val="FFFFFF"/>
                          </a:solidFill>
                          <a:effectLst>
                            <a:outerShdw blurRad="38100" dist="38100" dir="2700000" algn="tl">
                              <a:srgbClr val="000000">
                                <a:alpha val="43137"/>
                              </a:srgbClr>
                            </a:outerShdw>
                          </a:effectLst>
                        </a:rPr>
                        <a:t> P</a:t>
                      </a:r>
                      <a:r>
                        <a:rPr lang="en-US" sz="1600" b="1" dirty="0" smtClean="0">
                          <a:solidFill>
                            <a:srgbClr val="FFFFFF"/>
                          </a:solidFill>
                          <a:effectLst>
                            <a:outerShdw blurRad="38100" dist="38100" dir="2700000" algn="tl">
                              <a:srgbClr val="000000">
                                <a:alpha val="43137"/>
                              </a:srgbClr>
                            </a:outerShdw>
                          </a:effectLst>
                        </a:rPr>
                        <a:t>laque score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FFFFFF"/>
                          </a:solidFill>
                          <a:effectLst>
                            <a:outerShdw blurRad="38100" dist="38100" dir="2700000" algn="tl">
                              <a:srgbClr val="000000">
                                <a:alpha val="43137"/>
                              </a:srgbClr>
                            </a:outerShdw>
                          </a:effectLst>
                        </a:rPr>
                        <a:t>(initial plaque score = 0) </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600" b="1" dirty="0" smtClean="0">
                          <a:solidFill>
                            <a:srgbClr val="FFFFFF"/>
                          </a:solidFill>
                          <a:effectLst>
                            <a:outerShdw blurRad="38100" dist="38100" dir="2700000" algn="tl">
                              <a:srgbClr val="000000">
                                <a:alpha val="43137"/>
                              </a:srgbClr>
                            </a:outerShdw>
                          </a:effectLst>
                        </a:rPr>
                        <a:t>Binary </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600" b="1" dirty="0" smtClean="0">
                          <a:solidFill>
                            <a:srgbClr val="FFFFFF"/>
                          </a:solidFill>
                          <a:effectLst>
                            <a:outerShdw blurRad="38100" dist="38100" dir="2700000" algn="tl">
                              <a:srgbClr val="000000">
                                <a:alpha val="43137"/>
                              </a:srgbClr>
                            </a:outerShdw>
                          </a:effectLst>
                        </a:rPr>
                        <a:t>Both included.</a:t>
                      </a:r>
                      <a:endParaRPr lang="en-US" sz="1600" b="1" dirty="0">
                        <a:solidFill>
                          <a:srgbClr val="FFFFFF"/>
                        </a:solidFill>
                        <a:effectLst>
                          <a:outerShdw blurRad="38100" dist="38100" dir="2700000" algn="tl">
                            <a:srgbClr val="000000">
                              <a:alpha val="43137"/>
                            </a:srgbClr>
                          </a:outerShdw>
                        </a:effectLst>
                      </a:endParaRPr>
                    </a:p>
                  </a:txBody>
                  <a:tcPr marT="45712" marB="45712">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191002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ea typeface="ＭＳ Ｐゴシック" pitchFamily="34" charset="-128"/>
              </a:rPr>
              <a:t>Results: Descriptive Statistics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887328506"/>
              </p:ext>
            </p:extLst>
          </p:nvPr>
        </p:nvGraphicFramePr>
        <p:xfrm>
          <a:off x="984250" y="1438275"/>
          <a:ext cx="7169150" cy="2971800"/>
        </p:xfrm>
        <a:graphic>
          <a:graphicData uri="http://schemas.openxmlformats.org/drawingml/2006/table">
            <a:tbl>
              <a:tblPr/>
              <a:tblGrid>
                <a:gridCol w="1344613"/>
                <a:gridCol w="2541587"/>
                <a:gridCol w="1981200"/>
                <a:gridCol w="1301750"/>
              </a:tblGrid>
              <a:tr h="371475">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Variable</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Exam 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Exam 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N</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3409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3409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475">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Age (years)</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60.3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69.8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475">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Male Gender</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46.9%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rowSpan="5">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N/A</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475">
                <a:tc rowSpan="4">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Ethnicity </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African-American </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26.4%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vMerge="1">
                  <a:txBody>
                    <a:bodyPr/>
                    <a:lstStyle/>
                    <a:p>
                      <a:endParaRPr lang="en-US"/>
                    </a:p>
                  </a:txBody>
                  <a:tcPr/>
                </a:tc>
              </a:tr>
              <a:tr h="371475">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Chinese</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12.8%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vMerge="1">
                  <a:txBody>
                    <a:bodyPr/>
                    <a:lstStyle/>
                    <a:p>
                      <a:endParaRPr lang="en-US"/>
                    </a:p>
                  </a:txBody>
                  <a:tcPr/>
                </a:tc>
              </a:tr>
              <a:tr h="371475">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Hispanic </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21.5%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vMerge="1">
                  <a:txBody>
                    <a:bodyPr/>
                    <a:lstStyle/>
                    <a:p>
                      <a:endParaRPr lang="en-US"/>
                    </a:p>
                  </a:txBody>
                  <a:tcPr/>
                </a:tc>
              </a:tr>
              <a:tr h="371475">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Caucasian</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39.3%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spTree>
    <p:extLst>
      <p:ext uri="{BB962C8B-B14F-4D97-AF65-F5344CB8AC3E}">
        <p14:creationId xmlns:p14="http://schemas.microsoft.com/office/powerpoint/2010/main" val="14162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ea typeface="ＭＳ Ｐゴシック" pitchFamily="34" charset="-128"/>
              </a:rPr>
              <a:t>Results: Descriptive Statistics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39413714"/>
              </p:ext>
            </p:extLst>
          </p:nvPr>
        </p:nvGraphicFramePr>
        <p:xfrm>
          <a:off x="533400" y="1371600"/>
          <a:ext cx="8001000" cy="4134138"/>
        </p:xfrm>
        <a:graphic>
          <a:graphicData uri="http://schemas.openxmlformats.org/drawingml/2006/table">
            <a:tbl>
              <a:tblPr/>
              <a:tblGrid>
                <a:gridCol w="1219200"/>
                <a:gridCol w="1752600"/>
                <a:gridCol w="1524000"/>
                <a:gridCol w="1600200"/>
                <a:gridCol w="1905000"/>
              </a:tblGrid>
              <a:tr h="371523">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Variable </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Exam 1</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Exam 5 </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P Value </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90477">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SBP (mmHg)</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124.3</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124.2</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0.78</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23">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HDL-C (mg/dL)</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51.0</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56.0</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&lt;0.0001</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90477">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Total cholesterol (mg/</a:t>
                      </a:r>
                      <a:r>
                        <a:rPr kumimoji="0" lang="en-US" altLang="en-US" sz="1800" b="1" i="0" u="none" strike="noStrike" cap="none" normalizeH="0" baseline="0" dirty="0" err="1"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dL</a:t>
                      </a: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194.0</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182.8</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&lt;0.0001</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81000">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Fasting glucose (mg/</a:t>
                      </a:r>
                      <a:r>
                        <a:rPr kumimoji="0" lang="en-US" altLang="en-US" sz="1800" b="1" i="0" u="none" strike="noStrike" cap="none" normalizeH="0" baseline="0" dirty="0" err="1"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dL</a:t>
                      </a: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95.1</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102.1</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&lt;0.0001</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23">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BMI (kg/m²)</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28.3</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28.5</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&lt;0.0001</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23">
                <a:tc rowSpan="3">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Smoking</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Current</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11.4%</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7.3%</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rowSpan="3">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&lt;0.0001</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23">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Former</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36.8%</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47.2%</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vMerge="1">
                  <a:txBody>
                    <a:bodyPr/>
                    <a:lstStyle/>
                    <a:p>
                      <a:endParaRPr lang="en-US"/>
                    </a:p>
                  </a:txBody>
                  <a:tcPr/>
                </a:tc>
              </a:tr>
              <a:tr h="371523">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Never</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51.8%</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45.5%</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vMerge="1">
                  <a:txBody>
                    <a:bodyPr/>
                    <a:lstStyle/>
                    <a:p>
                      <a:endParaRPr lang="en-US"/>
                    </a:p>
                  </a:txBody>
                  <a:tcPr/>
                </a:tc>
              </a:tr>
              <a:tr h="371523">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Anti-HTN medications</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34.8%</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55.6%</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&lt;0.0001</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23">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Statin medications</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15.1%</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37.3%</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&lt;0.0001</a:t>
                      </a: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156122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152400"/>
            <a:ext cx="8229600" cy="1143000"/>
          </a:xfrm>
        </p:spPr>
        <p:txBody>
          <a:bodyPr/>
          <a:lstStyle/>
          <a:p>
            <a:r>
              <a:rPr lang="en-US" altLang="en-US" dirty="0" smtClean="0">
                <a:ea typeface="ＭＳ Ｐゴシック" pitchFamily="34" charset="-128"/>
              </a:rPr>
              <a:t>Anti-HTN Medication Use in MESA</a:t>
            </a:r>
          </a:p>
        </p:txBody>
      </p:sp>
      <p:graphicFrame>
        <p:nvGraphicFramePr>
          <p:cNvPr id="2" name="Content Placeholder 5"/>
          <p:cNvGraphicFramePr>
            <a:graphicFrameLocks noGrp="1"/>
          </p:cNvGraphicFramePr>
          <p:nvPr>
            <p:ph idx="1"/>
            <p:extLst>
              <p:ext uri="{D42A27DB-BD31-4B8C-83A1-F6EECF244321}">
                <p14:modId xmlns:p14="http://schemas.microsoft.com/office/powerpoint/2010/main" val="337312021"/>
              </p:ext>
            </p:extLst>
          </p:nvPr>
        </p:nvGraphicFramePr>
        <p:xfrm>
          <a:off x="382588" y="1295400"/>
          <a:ext cx="8377237"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44036" name="Right Bracket 9"/>
          <p:cNvSpPr>
            <a:spLocks/>
          </p:cNvSpPr>
          <p:nvPr/>
        </p:nvSpPr>
        <p:spPr bwMode="auto">
          <a:xfrm rot="-5400000">
            <a:off x="3735388" y="2495550"/>
            <a:ext cx="838200" cy="1295400"/>
          </a:xfrm>
          <a:prstGeom prst="rightBracket">
            <a:avLst>
              <a:gd name="adj" fmla="val 8335"/>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100"/>
          </a:p>
        </p:txBody>
      </p:sp>
      <p:sp>
        <p:nvSpPr>
          <p:cNvPr id="44037" name="Right Bracket 11"/>
          <p:cNvSpPr>
            <a:spLocks/>
          </p:cNvSpPr>
          <p:nvPr/>
        </p:nvSpPr>
        <p:spPr bwMode="auto">
          <a:xfrm rot="16200000">
            <a:off x="6770689" y="1995992"/>
            <a:ext cx="838200" cy="1425575"/>
          </a:xfrm>
          <a:prstGeom prst="rightBracket">
            <a:avLst>
              <a:gd name="adj" fmla="val 8331"/>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100"/>
          </a:p>
        </p:txBody>
      </p:sp>
      <p:sp>
        <p:nvSpPr>
          <p:cNvPr id="44038" name="Right Bracket 12"/>
          <p:cNvSpPr>
            <a:spLocks/>
          </p:cNvSpPr>
          <p:nvPr/>
        </p:nvSpPr>
        <p:spPr bwMode="auto">
          <a:xfrm rot="16200000">
            <a:off x="5232400" y="2274887"/>
            <a:ext cx="838200" cy="1295400"/>
          </a:xfrm>
          <a:prstGeom prst="rightBracket">
            <a:avLst>
              <a:gd name="adj" fmla="val 8335"/>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100"/>
          </a:p>
        </p:txBody>
      </p:sp>
      <p:sp>
        <p:nvSpPr>
          <p:cNvPr id="44039" name="Right Bracket 13"/>
          <p:cNvSpPr>
            <a:spLocks/>
          </p:cNvSpPr>
          <p:nvPr/>
        </p:nvSpPr>
        <p:spPr bwMode="auto">
          <a:xfrm rot="16200000">
            <a:off x="2087566" y="2674936"/>
            <a:ext cx="723899" cy="1393827"/>
          </a:xfrm>
          <a:prstGeom prst="rightBracket">
            <a:avLst>
              <a:gd name="adj" fmla="val 8330"/>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100"/>
          </a:p>
        </p:txBody>
      </p:sp>
      <p:sp>
        <p:nvSpPr>
          <p:cNvPr id="44040" name="TextBox 14"/>
          <p:cNvSpPr txBox="1">
            <a:spLocks noChangeArrowheads="1"/>
          </p:cNvSpPr>
          <p:nvPr/>
        </p:nvSpPr>
        <p:spPr bwMode="auto">
          <a:xfrm>
            <a:off x="1828800" y="2603500"/>
            <a:ext cx="1295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P&lt;0.0001</a:t>
            </a:r>
          </a:p>
        </p:txBody>
      </p:sp>
      <p:sp>
        <p:nvSpPr>
          <p:cNvPr id="44041" name="TextBox 15"/>
          <p:cNvSpPr txBox="1">
            <a:spLocks noChangeArrowheads="1"/>
          </p:cNvSpPr>
          <p:nvPr/>
        </p:nvSpPr>
        <p:spPr bwMode="auto">
          <a:xfrm>
            <a:off x="3505200" y="2298700"/>
            <a:ext cx="1295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P&lt;0.0001</a:t>
            </a:r>
          </a:p>
        </p:txBody>
      </p:sp>
      <p:sp>
        <p:nvSpPr>
          <p:cNvPr id="44042" name="TextBox 16"/>
          <p:cNvSpPr txBox="1">
            <a:spLocks noChangeArrowheads="1"/>
          </p:cNvSpPr>
          <p:nvPr/>
        </p:nvSpPr>
        <p:spPr bwMode="auto">
          <a:xfrm>
            <a:off x="6607175" y="19050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P&lt;0.0001</a:t>
            </a:r>
          </a:p>
        </p:txBody>
      </p:sp>
      <p:sp>
        <p:nvSpPr>
          <p:cNvPr id="44043" name="TextBox 17"/>
          <p:cNvSpPr txBox="1">
            <a:spLocks noChangeArrowheads="1"/>
          </p:cNvSpPr>
          <p:nvPr/>
        </p:nvSpPr>
        <p:spPr bwMode="auto">
          <a:xfrm>
            <a:off x="5029200" y="2133600"/>
            <a:ext cx="1295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P=0.0003</a:t>
            </a:r>
          </a:p>
        </p:txBody>
      </p:sp>
    </p:spTree>
    <p:extLst>
      <p:ext uri="{BB962C8B-B14F-4D97-AF65-F5344CB8AC3E}">
        <p14:creationId xmlns:p14="http://schemas.microsoft.com/office/powerpoint/2010/main" val="33569729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457200"/>
            <a:ext cx="8229600" cy="762000"/>
          </a:xfrm>
        </p:spPr>
        <p:txBody>
          <a:bodyPr/>
          <a:lstStyle/>
          <a:p>
            <a:r>
              <a:rPr lang="en-US" altLang="en-US" dirty="0" smtClean="0">
                <a:ea typeface="ＭＳ Ｐゴシック" pitchFamily="34" charset="-128"/>
              </a:rPr>
              <a:t>Statin Medication Use in MESA</a:t>
            </a:r>
          </a:p>
        </p:txBody>
      </p:sp>
      <p:graphicFrame>
        <p:nvGraphicFramePr>
          <p:cNvPr id="2" name="Content Placeholder 5"/>
          <p:cNvGraphicFramePr>
            <a:graphicFrameLocks noGrp="1"/>
          </p:cNvGraphicFramePr>
          <p:nvPr>
            <p:ph idx="1"/>
            <p:extLst>
              <p:ext uri="{D42A27DB-BD31-4B8C-83A1-F6EECF244321}">
                <p14:modId xmlns:p14="http://schemas.microsoft.com/office/powerpoint/2010/main" val="3575975842"/>
              </p:ext>
            </p:extLst>
          </p:nvPr>
        </p:nvGraphicFramePr>
        <p:xfrm>
          <a:off x="228600" y="1447800"/>
          <a:ext cx="84582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43012" name="TextBox 6"/>
          <p:cNvSpPr txBox="1">
            <a:spLocks noChangeArrowheads="1"/>
          </p:cNvSpPr>
          <p:nvPr/>
        </p:nvSpPr>
        <p:spPr bwMode="auto">
          <a:xfrm>
            <a:off x="1676400" y="33528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P&lt;0.0001</a:t>
            </a:r>
          </a:p>
        </p:txBody>
      </p:sp>
      <p:sp>
        <p:nvSpPr>
          <p:cNvPr id="43013" name="TextBox 1"/>
          <p:cNvSpPr txBox="1">
            <a:spLocks noChangeArrowheads="1"/>
          </p:cNvSpPr>
          <p:nvPr/>
        </p:nvSpPr>
        <p:spPr bwMode="auto">
          <a:xfrm>
            <a:off x="4876800" y="2754313"/>
            <a:ext cx="1295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FFFFFF"/>
                </a:solidFill>
                <a:effectLst>
                  <a:outerShdw blurRad="38100" dist="38100" dir="2700000" algn="tl">
                    <a:srgbClr val="000000">
                      <a:alpha val="43137"/>
                    </a:srgbClr>
                  </a:outerShdw>
                </a:effectLst>
              </a:rPr>
              <a:t>P=0.004</a:t>
            </a:r>
          </a:p>
        </p:txBody>
      </p:sp>
      <p:sp>
        <p:nvSpPr>
          <p:cNvPr id="43014" name="TextBox 1"/>
          <p:cNvSpPr txBox="1">
            <a:spLocks noChangeArrowheads="1"/>
          </p:cNvSpPr>
          <p:nvPr/>
        </p:nvSpPr>
        <p:spPr bwMode="auto">
          <a:xfrm>
            <a:off x="6400800" y="2590800"/>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FFFFFF"/>
                </a:solidFill>
                <a:effectLst>
                  <a:outerShdw blurRad="38100" dist="38100" dir="2700000" algn="tl">
                    <a:srgbClr val="000000">
                      <a:alpha val="43137"/>
                    </a:srgbClr>
                  </a:outerShdw>
                </a:effectLst>
              </a:rPr>
              <a:t>P&lt;0.0001</a:t>
            </a:r>
          </a:p>
        </p:txBody>
      </p:sp>
    </p:spTree>
    <p:extLst>
      <p:ext uri="{BB962C8B-B14F-4D97-AF65-F5344CB8AC3E}">
        <p14:creationId xmlns:p14="http://schemas.microsoft.com/office/powerpoint/2010/main" val="582698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Background</a:t>
            </a:r>
          </a:p>
        </p:txBody>
      </p:sp>
      <p:sp>
        <p:nvSpPr>
          <p:cNvPr id="3075" name="Content Placeholder 2"/>
          <p:cNvSpPr>
            <a:spLocks noGrp="1"/>
          </p:cNvSpPr>
          <p:nvPr>
            <p:ph idx="1"/>
          </p:nvPr>
        </p:nvSpPr>
        <p:spPr>
          <a:xfrm>
            <a:off x="457200" y="1524000"/>
            <a:ext cx="8229600" cy="4525963"/>
          </a:xfrm>
        </p:spPr>
        <p:txBody>
          <a:bodyPr/>
          <a:lstStyle/>
          <a:p>
            <a:r>
              <a:rPr lang="en-US" altLang="en-US" dirty="0" smtClean="0"/>
              <a:t>Carotid intima-media thickness (IMT) is a non-invasive measure of subclinical arterial injury </a:t>
            </a:r>
          </a:p>
          <a:p>
            <a:r>
              <a:rPr lang="en-US" altLang="en-US" dirty="0" smtClean="0"/>
              <a:t>IMT represents early arterial injury that in later stages is manifested as plaque formation </a:t>
            </a:r>
          </a:p>
        </p:txBody>
      </p:sp>
      <p:sp>
        <p:nvSpPr>
          <p:cNvPr id="3076" name="TextBox 3"/>
          <p:cNvSpPr txBox="1">
            <a:spLocks noChangeArrowheads="1"/>
          </p:cNvSpPr>
          <p:nvPr/>
        </p:nvSpPr>
        <p:spPr bwMode="auto">
          <a:xfrm>
            <a:off x="457200" y="6243935"/>
            <a:ext cx="7772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nSpc>
                <a:spcPct val="100000"/>
              </a:lnSpc>
              <a:spcBef>
                <a:spcPct val="0"/>
              </a:spcBef>
              <a:buClrTx/>
              <a:buSzTx/>
              <a:buNone/>
            </a:pPr>
            <a:r>
              <a:rPr lang="en-US" sz="1200" b="1" dirty="0">
                <a:solidFill>
                  <a:srgbClr val="FFFFFF"/>
                </a:solidFill>
                <a:effectLst>
                  <a:outerShdw blurRad="38100" dist="38100" dir="2700000" algn="tl">
                    <a:srgbClr val="000000"/>
                  </a:outerShdw>
                </a:effectLst>
              </a:rPr>
              <a:t>Stein JH, et al. J Am </a:t>
            </a:r>
            <a:r>
              <a:rPr lang="en-US" sz="1200" b="1" dirty="0" err="1">
                <a:solidFill>
                  <a:srgbClr val="FFFFFF"/>
                </a:solidFill>
                <a:effectLst>
                  <a:outerShdw blurRad="38100" dist="38100" dir="2700000" algn="tl">
                    <a:srgbClr val="000000"/>
                  </a:outerShdw>
                </a:effectLst>
              </a:rPr>
              <a:t>Soc</a:t>
            </a:r>
            <a:r>
              <a:rPr lang="en-US" sz="1200" b="1" dirty="0">
                <a:solidFill>
                  <a:srgbClr val="FFFFFF"/>
                </a:solidFill>
                <a:effectLst>
                  <a:outerShdw blurRad="38100" dist="38100" dir="2700000" algn="tl">
                    <a:srgbClr val="000000"/>
                  </a:outerShdw>
                </a:effectLst>
              </a:rPr>
              <a:t> </a:t>
            </a:r>
            <a:r>
              <a:rPr lang="en-US" sz="1200" b="1" dirty="0" err="1">
                <a:solidFill>
                  <a:srgbClr val="FFFFFF"/>
                </a:solidFill>
                <a:effectLst>
                  <a:outerShdw blurRad="38100" dist="38100" dir="2700000" algn="tl">
                    <a:srgbClr val="000000"/>
                  </a:outerShdw>
                </a:effectLst>
              </a:rPr>
              <a:t>Echocardiogr</a:t>
            </a:r>
            <a:r>
              <a:rPr lang="en-US" sz="1200" b="1" dirty="0">
                <a:solidFill>
                  <a:srgbClr val="FFFFFF"/>
                </a:solidFill>
                <a:effectLst>
                  <a:outerShdw blurRad="38100" dist="38100" dir="2700000" algn="tl">
                    <a:srgbClr val="000000"/>
                  </a:outerShdw>
                </a:effectLst>
              </a:rPr>
              <a:t> </a:t>
            </a:r>
            <a:r>
              <a:rPr lang="en-US" sz="1200" b="1" dirty="0" smtClean="0">
                <a:solidFill>
                  <a:srgbClr val="FFFFFF"/>
                </a:solidFill>
                <a:effectLst>
                  <a:outerShdw blurRad="38100" dist="38100" dir="2700000" algn="tl">
                    <a:srgbClr val="000000"/>
                  </a:outerShdw>
                </a:effectLst>
              </a:rPr>
              <a:t>2008;21:93</a:t>
            </a:r>
          </a:p>
        </p:txBody>
      </p:sp>
    </p:spTree>
    <p:extLst>
      <p:ext uri="{BB962C8B-B14F-4D97-AF65-F5344CB8AC3E}">
        <p14:creationId xmlns:p14="http://schemas.microsoft.com/office/powerpoint/2010/main" val="31854556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ea typeface="ＭＳ Ｐゴシック" pitchFamily="34" charset="-128"/>
              </a:rPr>
              <a:t>Results: Descriptive Statistics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82667398"/>
              </p:ext>
            </p:extLst>
          </p:nvPr>
        </p:nvGraphicFramePr>
        <p:xfrm>
          <a:off x="228600" y="1600200"/>
          <a:ext cx="8686800" cy="3571240"/>
        </p:xfrm>
        <a:graphic>
          <a:graphicData uri="http://schemas.openxmlformats.org/drawingml/2006/table">
            <a:tbl>
              <a:tblPr firstRow="1" bandRow="1">
                <a:tableStyleId>{5940675A-B579-460E-94D1-54222C63F5DA}</a:tableStyleId>
              </a:tblPr>
              <a:tblGrid>
                <a:gridCol w="2514600"/>
                <a:gridCol w="1828800"/>
                <a:gridCol w="2171700"/>
                <a:gridCol w="2171700"/>
              </a:tblGrid>
              <a:tr h="370840">
                <a:tc>
                  <a:txBody>
                    <a:bodyPr/>
                    <a:lstStyle/>
                    <a:p>
                      <a:pPr algn="ctr"/>
                      <a:r>
                        <a:rPr lang="en-US" b="1" dirty="0" smtClean="0">
                          <a:solidFill>
                            <a:srgbClr val="FFFFFF"/>
                          </a:solidFill>
                          <a:effectLst>
                            <a:outerShdw blurRad="38100" dist="38100" dir="2700000" algn="tl">
                              <a:srgbClr val="000000">
                                <a:alpha val="43137"/>
                              </a:srgbClr>
                            </a:outerShdw>
                          </a:effectLst>
                        </a:rPr>
                        <a:t>Variable</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Exam 1</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Exam 5</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P Value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Mean </a:t>
                      </a:r>
                      <a:r>
                        <a:rPr lang="en-US" b="1" dirty="0" err="1" smtClean="0">
                          <a:solidFill>
                            <a:srgbClr val="FFFFFF"/>
                          </a:solidFill>
                          <a:effectLst>
                            <a:outerShdw blurRad="38100" dist="38100" dir="2700000" algn="tl">
                              <a:srgbClr val="000000">
                                <a:alpha val="43137"/>
                              </a:srgbClr>
                            </a:outerShdw>
                          </a:effectLst>
                        </a:rPr>
                        <a:t>mean</a:t>
                      </a:r>
                      <a:r>
                        <a:rPr lang="en-US" b="1" dirty="0" smtClean="0">
                          <a:solidFill>
                            <a:srgbClr val="FFFFFF"/>
                          </a:solidFill>
                          <a:effectLst>
                            <a:outerShdw blurRad="38100" dist="38100" dir="2700000" algn="tl">
                              <a:srgbClr val="000000">
                                <a:alpha val="43137"/>
                              </a:srgbClr>
                            </a:outerShdw>
                          </a:effectLst>
                        </a:rPr>
                        <a:t> CCA IMT (microns) </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chemeClr val="tx1"/>
                          </a:solidFill>
                          <a:effectLst>
                            <a:outerShdw blurRad="38100" dist="38100" dir="2700000" algn="tl">
                              <a:srgbClr val="000000">
                                <a:alpha val="43137"/>
                              </a:srgbClr>
                            </a:outerShdw>
                          </a:effectLst>
                        </a:rPr>
                        <a:t>752.5 </a:t>
                      </a:r>
                      <a:endParaRPr lang="en-US" b="1" dirty="0">
                        <a:solidFill>
                          <a:schemeClr val="tx1"/>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chemeClr val="tx1"/>
                          </a:solidFill>
                          <a:effectLst>
                            <a:outerShdw blurRad="38100" dist="38100" dir="2700000" algn="tl">
                              <a:srgbClr val="000000">
                                <a:alpha val="43137"/>
                              </a:srgbClr>
                            </a:outerShdw>
                          </a:effectLst>
                        </a:rPr>
                        <a:t>865.2</a:t>
                      </a:r>
                      <a:endParaRPr lang="en-US" b="1" dirty="0">
                        <a:solidFill>
                          <a:schemeClr val="tx1"/>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chemeClr val="tx1"/>
                          </a:solidFill>
                          <a:effectLst>
                            <a:outerShdw blurRad="38100" dist="38100" dir="2700000" algn="tl">
                              <a:srgbClr val="000000">
                                <a:alpha val="43137"/>
                              </a:srgbClr>
                            </a:outerShdw>
                          </a:effectLst>
                        </a:rPr>
                        <a:t>&lt;0.0001</a:t>
                      </a:r>
                      <a:endParaRPr lang="en-US" b="1" dirty="0">
                        <a:solidFill>
                          <a:schemeClr val="tx1"/>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FFFF"/>
                          </a:solidFill>
                          <a:effectLst>
                            <a:outerShdw blurRad="38100" dist="38100" dir="2700000" algn="tl">
                              <a:srgbClr val="000000">
                                <a:alpha val="43137"/>
                              </a:srgbClr>
                            </a:outerShdw>
                          </a:effectLst>
                        </a:rPr>
                        <a:t>Right CCA Progression</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gridSpan="2">
                  <a:txBody>
                    <a:bodyPr/>
                    <a:lstStyle/>
                    <a:p>
                      <a:pPr algn="ctr"/>
                      <a:r>
                        <a:rPr lang="en-US" b="1" dirty="0" smtClean="0">
                          <a:solidFill>
                            <a:schemeClr val="tx1"/>
                          </a:solidFill>
                          <a:effectLst>
                            <a:outerShdw blurRad="38100" dist="38100" dir="2700000" algn="tl">
                              <a:srgbClr val="000000">
                                <a:alpha val="43137"/>
                              </a:srgbClr>
                            </a:outerShdw>
                          </a:effectLst>
                        </a:rPr>
                        <a:t>12.1 microns/year</a:t>
                      </a:r>
                      <a:endParaRPr lang="en-US" b="1" dirty="0">
                        <a:solidFill>
                          <a:schemeClr val="tx1"/>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pPr algn="ct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pPr algn="ctr"/>
                      <a:r>
                        <a:rPr lang="en-US" b="1" dirty="0" smtClean="0">
                          <a:solidFill>
                            <a:srgbClr val="FFFFFF"/>
                          </a:solidFill>
                          <a:effectLst>
                            <a:outerShdw blurRad="38100" dist="38100" dir="2700000" algn="tl">
                              <a:srgbClr val="000000">
                                <a:alpha val="43137"/>
                              </a:srgbClr>
                            </a:outerShdw>
                          </a:effectLst>
                        </a:rPr>
                        <a:t>0.35</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FFFF"/>
                          </a:solidFill>
                          <a:effectLst>
                            <a:outerShdw blurRad="38100" dist="38100" dir="2700000" algn="tl">
                              <a:srgbClr val="000000">
                                <a:alpha val="43137"/>
                              </a:srgbClr>
                            </a:outerShdw>
                          </a:effectLst>
                        </a:rPr>
                        <a:t>Left CCA Progression </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gridSpan="2">
                  <a:txBody>
                    <a:bodyPr/>
                    <a:lstStyle/>
                    <a:p>
                      <a:pPr algn="ctr"/>
                      <a:r>
                        <a:rPr lang="en-US" b="1" dirty="0" smtClean="0">
                          <a:solidFill>
                            <a:schemeClr val="tx1"/>
                          </a:solidFill>
                          <a:effectLst>
                            <a:outerShdw blurRad="38100" dist="38100" dir="2700000" algn="tl">
                              <a:srgbClr val="000000">
                                <a:alpha val="43137"/>
                              </a:srgbClr>
                            </a:outerShdw>
                          </a:effectLst>
                        </a:rPr>
                        <a:t>11.6 microns/year</a:t>
                      </a:r>
                      <a:endParaRPr lang="en-US" b="1" dirty="0">
                        <a:solidFill>
                          <a:schemeClr val="tx1"/>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pPr algn="ct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pPr algn="ct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u="sng" dirty="0" smtClean="0">
                          <a:solidFill>
                            <a:srgbClr val="FFFFFF"/>
                          </a:solidFill>
                          <a:effectLst>
                            <a:outerShdw blurRad="38100" dist="38100" dir="2700000" algn="tl">
                              <a:srgbClr val="000000">
                                <a:alpha val="43137"/>
                              </a:srgbClr>
                            </a:outerShdw>
                          </a:effectLst>
                        </a:rPr>
                        <a:t>New</a:t>
                      </a:r>
                      <a:r>
                        <a:rPr lang="en-US" b="1" dirty="0" smtClean="0">
                          <a:solidFill>
                            <a:srgbClr val="FFFFFF"/>
                          </a:solidFill>
                          <a:effectLst>
                            <a:outerShdw blurRad="38100" dist="38100" dir="2700000" algn="tl">
                              <a:srgbClr val="000000">
                                <a:alpha val="43137"/>
                              </a:srgbClr>
                            </a:outerShdw>
                          </a:effectLst>
                        </a:rPr>
                        <a:t> plaqu</a:t>
                      </a:r>
                      <a:r>
                        <a:rPr lang="en-US" b="1" baseline="0" dirty="0" smtClean="0">
                          <a:solidFill>
                            <a:srgbClr val="FFFFFF"/>
                          </a:solidFill>
                          <a:effectLst>
                            <a:outerShdw blurRad="38100" dist="38100" dir="2700000" algn="tl">
                              <a:srgbClr val="000000">
                                <a:alpha val="43137"/>
                              </a:srgbClr>
                            </a:outerShdw>
                          </a:effectLst>
                        </a:rPr>
                        <a:t>e formation</a:t>
                      </a:r>
                      <a:endParaRPr lang="en-US" b="1" dirty="0" smtClean="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gridSpan="2">
                  <a:txBody>
                    <a:bodyPr/>
                    <a:lstStyle/>
                    <a:p>
                      <a:pPr algn="ctr"/>
                      <a:r>
                        <a:rPr lang="en-US" b="1" dirty="0" smtClean="0">
                          <a:solidFill>
                            <a:schemeClr val="tx1"/>
                          </a:solidFill>
                          <a:effectLst>
                            <a:outerShdw blurRad="38100" dist="38100" dir="2700000" algn="tl">
                              <a:srgbClr val="000000">
                                <a:alpha val="43137"/>
                              </a:srgbClr>
                            </a:outerShdw>
                          </a:effectLst>
                        </a:rPr>
                        <a:t>55.6% (N=1753)</a:t>
                      </a:r>
                      <a:endParaRPr lang="en-US" b="1" dirty="0">
                        <a:solidFill>
                          <a:schemeClr val="tx1"/>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dirty="0"/>
                    </a:p>
                  </a:txBody>
                  <a:tcPr/>
                </a:tc>
                <a:tc>
                  <a:txBody>
                    <a:bodyPr/>
                    <a:lstStyle/>
                    <a:p>
                      <a:pPr algn="ctr"/>
                      <a:r>
                        <a:rPr lang="en-US" b="1" dirty="0" smtClean="0">
                          <a:solidFill>
                            <a:srgbClr val="FFFFFF"/>
                          </a:solidFill>
                          <a:effectLst>
                            <a:outerShdw blurRad="38100" dist="38100" dir="2700000" algn="tl">
                              <a:srgbClr val="000000">
                                <a:alpha val="43137"/>
                              </a:srgbClr>
                            </a:outerShdw>
                          </a:effectLst>
                        </a:rPr>
                        <a:t>N/A</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i="1" u="sng" dirty="0" smtClean="0">
                          <a:solidFill>
                            <a:srgbClr val="FFFFFF"/>
                          </a:solidFill>
                          <a:effectLst>
                            <a:outerShdw blurRad="38100" dist="38100" dir="2700000" algn="tl">
                              <a:srgbClr val="000000">
                                <a:alpha val="43137"/>
                              </a:srgbClr>
                            </a:outerShdw>
                          </a:effectLst>
                        </a:rPr>
                        <a:t>De novo</a:t>
                      </a:r>
                      <a:r>
                        <a:rPr lang="en-US" b="1" i="1" u="none" dirty="0" smtClean="0">
                          <a:solidFill>
                            <a:srgbClr val="FFFFFF"/>
                          </a:solidFill>
                          <a:effectLst>
                            <a:outerShdw blurRad="38100" dist="38100" dir="2700000" algn="tl">
                              <a:srgbClr val="000000">
                                <a:alpha val="43137"/>
                              </a:srgbClr>
                            </a:outerShdw>
                          </a:effectLst>
                        </a:rPr>
                        <a:t> </a:t>
                      </a:r>
                      <a:r>
                        <a:rPr lang="en-US" b="1" dirty="0" smtClean="0">
                          <a:solidFill>
                            <a:srgbClr val="FFFFFF"/>
                          </a:solidFill>
                          <a:effectLst>
                            <a:outerShdw blurRad="38100" dist="38100" dir="2700000" algn="tl">
                              <a:srgbClr val="000000">
                                <a:alpha val="43137"/>
                              </a:srgbClr>
                            </a:outerShdw>
                          </a:effectLst>
                        </a:rPr>
                        <a:t>plaque formation</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gridSpan="2">
                  <a:txBody>
                    <a:bodyPr/>
                    <a:lstStyle/>
                    <a:p>
                      <a:pPr algn="ctr"/>
                      <a:r>
                        <a:rPr lang="en-US" b="1" dirty="0" smtClean="0">
                          <a:solidFill>
                            <a:srgbClr val="FFFFFF"/>
                          </a:solidFill>
                          <a:effectLst>
                            <a:outerShdw blurRad="38100" dist="38100" dir="2700000" algn="tl">
                              <a:srgbClr val="000000">
                                <a:alpha val="43137"/>
                              </a:srgbClr>
                            </a:outerShdw>
                          </a:effectLst>
                        </a:rPr>
                        <a:t>40.1% (N=676)</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dirty="0"/>
                    </a:p>
                  </a:txBody>
                  <a:tcPr/>
                </a:tc>
                <a:tc>
                  <a:txBody>
                    <a:bodyPr/>
                    <a:lstStyle/>
                    <a:p>
                      <a:pPr algn="ctr"/>
                      <a:r>
                        <a:rPr lang="en-US" b="1" dirty="0" smtClean="0">
                          <a:solidFill>
                            <a:srgbClr val="FFFFFF"/>
                          </a:solidFill>
                          <a:effectLst>
                            <a:outerShdw blurRad="38100" dist="38100" dir="2700000" algn="tl">
                              <a:srgbClr val="000000">
                                <a:alpha val="43137"/>
                              </a:srgbClr>
                            </a:outerShdw>
                          </a:effectLst>
                        </a:rPr>
                        <a:t>N/A</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31546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274638"/>
            <a:ext cx="8763000" cy="1143000"/>
          </a:xfrm>
        </p:spPr>
        <p:txBody>
          <a:bodyPr/>
          <a:lstStyle/>
          <a:p>
            <a:r>
              <a:rPr lang="en-US" altLang="en-US" sz="3200" dirty="0" smtClean="0">
                <a:ea typeface="ＭＳ Ｐゴシック" pitchFamily="34" charset="-128"/>
              </a:rPr>
              <a:t>MESA: Exam 1 CVD RF Correlations </a:t>
            </a:r>
            <a:br>
              <a:rPr lang="en-US" altLang="en-US" sz="3200" dirty="0" smtClean="0">
                <a:ea typeface="ＭＳ Ｐゴシック" pitchFamily="34" charset="-128"/>
              </a:rPr>
            </a:br>
            <a:r>
              <a:rPr lang="en-US" altLang="en-US" sz="3200" dirty="0" smtClean="0">
                <a:ea typeface="ＭＳ Ｐゴシック" pitchFamily="34" charset="-128"/>
              </a:rPr>
              <a:t>for </a:t>
            </a:r>
            <a:r>
              <a:rPr lang="en-US" altLang="en-US" sz="3200" dirty="0" smtClean="0">
                <a:solidFill>
                  <a:srgbClr val="FFFF00"/>
                </a:solidFill>
                <a:ea typeface="ＭＳ Ｐゴシック" pitchFamily="34" charset="-128"/>
              </a:rPr>
              <a:t>Mean CCA IMT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35631575"/>
              </p:ext>
            </p:extLst>
          </p:nvPr>
        </p:nvGraphicFramePr>
        <p:xfrm>
          <a:off x="1600200" y="1600200"/>
          <a:ext cx="5715000" cy="3619314"/>
        </p:xfrm>
        <a:graphic>
          <a:graphicData uri="http://schemas.openxmlformats.org/drawingml/2006/table">
            <a:tbl>
              <a:tblPr/>
              <a:tblGrid>
                <a:gridCol w="1905000"/>
                <a:gridCol w="1905000"/>
                <a:gridCol w="1905000"/>
              </a:tblGrid>
              <a:tr h="441370">
                <a:tc row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TNEMC </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UW AIRP </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92674">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accent4">
                              <a:lumMod val="60000"/>
                              <a:lumOff val="40000"/>
                            </a:schemeClr>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N=6536</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accent4">
                              <a:lumMod val="60000"/>
                              <a:lumOff val="40000"/>
                            </a:schemeClr>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N=2969</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98766">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Age</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0.40</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0.50</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98766">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Gender</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0.13</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0.13</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92674">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Systolic BP</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0.30</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0.34</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98766">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HDL-C</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-0.09</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-0.08</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98766">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LDL-C</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0.05</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0.06</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98766">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BMI</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0.14</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0.14</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98766">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Glucose </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0.12</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0.15</a:t>
                      </a:r>
                    </a:p>
                  </a:txBody>
                  <a:tcPr marT="45717" marB="4571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2" name="TextBox 1"/>
          <p:cNvSpPr txBox="1"/>
          <p:nvPr/>
        </p:nvSpPr>
        <p:spPr>
          <a:xfrm>
            <a:off x="381000" y="5638800"/>
            <a:ext cx="8584401" cy="369332"/>
          </a:xfrm>
          <a:prstGeom prst="rect">
            <a:avLst/>
          </a:prstGeom>
          <a:noFill/>
        </p:spPr>
        <p:txBody>
          <a:bodyPr wrap="none" rtlCol="0">
            <a:spAutoFit/>
          </a:bodyPr>
          <a:lstStyle/>
          <a:p>
            <a:r>
              <a:rPr lang="en-US" b="1" dirty="0" smtClean="0">
                <a:solidFill>
                  <a:srgbClr val="FFFFFF"/>
                </a:solidFill>
                <a:effectLst>
                  <a:outerShdw blurRad="38100" dist="38100" dir="2700000" algn="tl">
                    <a:srgbClr val="000000">
                      <a:alpha val="43137"/>
                    </a:srgbClr>
                  </a:outerShdw>
                </a:effectLst>
              </a:rPr>
              <a:t>Similar associations for diabetes, smoking and antihypertensive medications</a:t>
            </a:r>
            <a:endParaRPr lang="en-US" b="1" dirty="0">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02486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Carotid IMT Reader Reproducibility</a:t>
            </a:r>
            <a:endParaRPr lang="en-US" dirty="0"/>
          </a:p>
        </p:txBody>
      </p:sp>
      <p:sp>
        <p:nvSpPr>
          <p:cNvPr id="3" name="Content Placeholder 2"/>
          <p:cNvSpPr>
            <a:spLocks noGrp="1"/>
          </p:cNvSpPr>
          <p:nvPr>
            <p:ph idx="1"/>
          </p:nvPr>
        </p:nvSpPr>
        <p:spPr>
          <a:xfrm>
            <a:off x="685800" y="1371600"/>
            <a:ext cx="7696200" cy="5105400"/>
          </a:xfrm>
        </p:spPr>
        <p:txBody>
          <a:bodyPr/>
          <a:lstStyle/>
          <a:p>
            <a:r>
              <a:rPr lang="en-US" sz="2800" dirty="0" smtClean="0"/>
              <a:t>4 readers read </a:t>
            </a:r>
            <a:r>
              <a:rPr lang="en-US" sz="2800" dirty="0"/>
              <a:t>24 </a:t>
            </a:r>
            <a:r>
              <a:rPr lang="en-US" sz="2800" dirty="0" smtClean="0"/>
              <a:t>scans</a:t>
            </a:r>
          </a:p>
          <a:p>
            <a:pPr lvl="1">
              <a:spcBef>
                <a:spcPts val="300"/>
              </a:spcBef>
            </a:pPr>
            <a:r>
              <a:rPr lang="en-US" sz="2600" dirty="0" smtClean="0"/>
              <a:t>Blinded</a:t>
            </a:r>
          </a:p>
          <a:p>
            <a:pPr lvl="1">
              <a:spcBef>
                <a:spcPts val="300"/>
              </a:spcBef>
            </a:pPr>
            <a:r>
              <a:rPr lang="en-US" sz="2600" dirty="0" smtClean="0"/>
              <a:t>4 </a:t>
            </a:r>
            <a:r>
              <a:rPr lang="en-US" sz="2600" dirty="0"/>
              <a:t>per field </a:t>
            </a:r>
            <a:r>
              <a:rPr lang="en-US" sz="2600" dirty="0" smtClean="0"/>
              <a:t>center; 1/2 </a:t>
            </a:r>
            <a:r>
              <a:rPr lang="en-US" sz="2600" dirty="0"/>
              <a:t>each from </a:t>
            </a:r>
            <a:r>
              <a:rPr lang="en-US" sz="2600" dirty="0" smtClean="0"/>
              <a:t>E1 </a:t>
            </a:r>
            <a:r>
              <a:rPr lang="en-US" sz="2600" dirty="0"/>
              <a:t>and </a:t>
            </a:r>
            <a:r>
              <a:rPr lang="en-US" sz="2600" dirty="0" smtClean="0"/>
              <a:t>E5 </a:t>
            </a:r>
          </a:p>
          <a:p>
            <a:r>
              <a:rPr lang="en-US" sz="2800" u="sng" dirty="0" smtClean="0">
                <a:solidFill>
                  <a:srgbClr val="FFFF00"/>
                </a:solidFill>
              </a:rPr>
              <a:t>Intra</a:t>
            </a:r>
            <a:r>
              <a:rPr lang="en-US" sz="2800" dirty="0" smtClean="0"/>
              <a:t>-reader </a:t>
            </a:r>
            <a:r>
              <a:rPr lang="en-US" sz="2800" dirty="0"/>
              <a:t>reproducibility was excellent </a:t>
            </a:r>
            <a:r>
              <a:rPr lang="en-US" sz="2800" dirty="0" smtClean="0"/>
              <a:t/>
            </a:r>
            <a:br>
              <a:rPr lang="en-US" sz="2800" dirty="0" smtClean="0"/>
            </a:br>
            <a:r>
              <a:rPr lang="en-US" sz="2800" dirty="0" smtClean="0"/>
              <a:t>for mean CCA IMT (TEM 2.6-3.3%, </a:t>
            </a:r>
            <a:br>
              <a:rPr lang="en-US" sz="2800" dirty="0" smtClean="0"/>
            </a:br>
            <a:r>
              <a:rPr lang="en-US" sz="2800" dirty="0" smtClean="0">
                <a:solidFill>
                  <a:srgbClr val="FFFF00"/>
                </a:solidFill>
              </a:rPr>
              <a:t>ICCs 0.97-0.99</a:t>
            </a:r>
            <a:r>
              <a:rPr lang="en-US" sz="2800" dirty="0"/>
              <a:t>) and </a:t>
            </a:r>
            <a:r>
              <a:rPr lang="en-US" sz="2800" dirty="0" smtClean="0"/>
              <a:t>mean ICA IMT </a:t>
            </a:r>
            <a:br>
              <a:rPr lang="en-US" sz="2800" dirty="0" smtClean="0"/>
            </a:br>
            <a:r>
              <a:rPr lang="en-US" sz="2800" dirty="0" smtClean="0"/>
              <a:t>(</a:t>
            </a:r>
            <a:r>
              <a:rPr lang="en-US" sz="2800" dirty="0"/>
              <a:t>TEM </a:t>
            </a:r>
            <a:r>
              <a:rPr lang="en-US" sz="2800" dirty="0" smtClean="0"/>
              <a:t>2.9-4.9%; </a:t>
            </a:r>
            <a:r>
              <a:rPr lang="en-US" sz="2800" dirty="0" smtClean="0">
                <a:solidFill>
                  <a:srgbClr val="FFFF00"/>
                </a:solidFill>
              </a:rPr>
              <a:t>ICC 0.98-0.99</a:t>
            </a:r>
            <a:r>
              <a:rPr lang="en-US" sz="2800" dirty="0" smtClean="0"/>
              <a:t>)</a:t>
            </a:r>
          </a:p>
          <a:p>
            <a:r>
              <a:rPr lang="en-US" sz="2800" u="sng" dirty="0" smtClean="0">
                <a:solidFill>
                  <a:srgbClr val="FFFF00"/>
                </a:solidFill>
              </a:rPr>
              <a:t>Inter</a:t>
            </a:r>
            <a:r>
              <a:rPr lang="en-US" sz="2800" dirty="0" smtClean="0"/>
              <a:t>-reader </a:t>
            </a:r>
            <a:r>
              <a:rPr lang="en-US" sz="2800" dirty="0"/>
              <a:t>reproducibility was excellent </a:t>
            </a:r>
            <a:r>
              <a:rPr lang="en-US" sz="2800" dirty="0" smtClean="0"/>
              <a:t>mean </a:t>
            </a:r>
            <a:r>
              <a:rPr lang="en-US" sz="2800" dirty="0"/>
              <a:t>CCA-IMT (TEM </a:t>
            </a:r>
            <a:r>
              <a:rPr lang="en-US" sz="2800" dirty="0" smtClean="0"/>
              <a:t>2.6-4.8%, </a:t>
            </a:r>
            <a:r>
              <a:rPr lang="en-US" sz="2800" dirty="0">
                <a:solidFill>
                  <a:srgbClr val="FFFF00"/>
                </a:solidFill>
              </a:rPr>
              <a:t>ICC </a:t>
            </a:r>
            <a:r>
              <a:rPr lang="en-US" sz="2800" dirty="0" smtClean="0">
                <a:solidFill>
                  <a:srgbClr val="FFFF00"/>
                </a:solidFill>
              </a:rPr>
              <a:t>0.99</a:t>
            </a:r>
            <a:r>
              <a:rPr lang="en-US" sz="2800" dirty="0" smtClean="0"/>
              <a:t>) </a:t>
            </a:r>
            <a:br>
              <a:rPr lang="en-US" sz="2800" dirty="0" smtClean="0"/>
            </a:br>
            <a:r>
              <a:rPr lang="en-US" sz="2800" dirty="0" smtClean="0"/>
              <a:t>and </a:t>
            </a:r>
            <a:r>
              <a:rPr lang="en-US" sz="2800" dirty="0"/>
              <a:t>very good for </a:t>
            </a:r>
            <a:r>
              <a:rPr lang="en-US" sz="2800" dirty="0" smtClean="0"/>
              <a:t>mean </a:t>
            </a:r>
            <a:r>
              <a:rPr lang="en-US" sz="2800" dirty="0"/>
              <a:t>ICA-IMT </a:t>
            </a:r>
            <a:r>
              <a:rPr lang="en-US" sz="2800" dirty="0" smtClean="0"/>
              <a:t/>
            </a:r>
            <a:br>
              <a:rPr lang="en-US" sz="2800" dirty="0" smtClean="0"/>
            </a:br>
            <a:r>
              <a:rPr lang="en-US" sz="2800" dirty="0" smtClean="0"/>
              <a:t>(</a:t>
            </a:r>
            <a:r>
              <a:rPr lang="en-US" sz="2800" dirty="0"/>
              <a:t>TEM </a:t>
            </a:r>
            <a:r>
              <a:rPr lang="en-US" sz="2800" dirty="0" smtClean="0"/>
              <a:t>5.5-7.4%, </a:t>
            </a:r>
            <a:r>
              <a:rPr lang="en-US" sz="2800" dirty="0" smtClean="0">
                <a:solidFill>
                  <a:srgbClr val="FFFF00"/>
                </a:solidFill>
              </a:rPr>
              <a:t>ICC 0.98</a:t>
            </a:r>
            <a:r>
              <a:rPr lang="en-US" sz="2800" dirty="0" smtClean="0"/>
              <a:t>)</a:t>
            </a:r>
            <a:endParaRPr lang="en-US" sz="2800" dirty="0"/>
          </a:p>
        </p:txBody>
      </p:sp>
    </p:spTree>
    <p:extLst>
      <p:ext uri="{BB962C8B-B14F-4D97-AF65-F5344CB8AC3E}">
        <p14:creationId xmlns:p14="http://schemas.microsoft.com/office/powerpoint/2010/main" val="31026863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Carotid IMT Scan-Rescan Reproducibility</a:t>
            </a:r>
            <a:endParaRPr lang="en-US" dirty="0"/>
          </a:p>
        </p:txBody>
      </p:sp>
      <p:sp>
        <p:nvSpPr>
          <p:cNvPr id="3" name="Content Placeholder 2"/>
          <p:cNvSpPr>
            <a:spLocks noGrp="1"/>
          </p:cNvSpPr>
          <p:nvPr>
            <p:ph idx="1"/>
          </p:nvPr>
        </p:nvSpPr>
        <p:spPr/>
        <p:txBody>
          <a:bodyPr/>
          <a:lstStyle/>
          <a:p>
            <a:r>
              <a:rPr lang="en-US" sz="2800" dirty="0" smtClean="0"/>
              <a:t>44 </a:t>
            </a:r>
            <a:r>
              <a:rPr lang="en-US" sz="2800" dirty="0"/>
              <a:t>repeated scans from 3 </a:t>
            </a:r>
            <a:r>
              <a:rPr lang="en-US" sz="2800" dirty="0" smtClean="0"/>
              <a:t>sonographers; single reader  </a:t>
            </a:r>
          </a:p>
          <a:p>
            <a:r>
              <a:rPr lang="en-US" sz="2800" dirty="0" smtClean="0"/>
              <a:t>Pearson </a:t>
            </a:r>
            <a:r>
              <a:rPr lang="en-US" sz="2800" dirty="0"/>
              <a:t>correlations for </a:t>
            </a:r>
            <a:r>
              <a:rPr lang="en-US" sz="2800" dirty="0" smtClean="0"/>
              <a:t>unmatched and matched segments </a:t>
            </a:r>
            <a:r>
              <a:rPr lang="en-US" sz="2800" dirty="0"/>
              <a:t>ranged from </a:t>
            </a:r>
            <a:r>
              <a:rPr lang="en-US" sz="2800" dirty="0" smtClean="0">
                <a:solidFill>
                  <a:srgbClr val="FFFF00"/>
                </a:solidFill>
              </a:rPr>
              <a:t>0.94-0.98</a:t>
            </a:r>
            <a:r>
              <a:rPr lang="en-US" sz="2800" dirty="0" smtClean="0"/>
              <a:t>  </a:t>
            </a:r>
          </a:p>
          <a:p>
            <a:r>
              <a:rPr lang="en-US" sz="2800" dirty="0" smtClean="0"/>
              <a:t>Mean </a:t>
            </a:r>
            <a:r>
              <a:rPr lang="en-US" sz="2800" dirty="0"/>
              <a:t>(SD) differences were </a:t>
            </a:r>
            <a:r>
              <a:rPr lang="en-US" sz="2800" dirty="0" smtClean="0"/>
              <a:t>0.006 </a:t>
            </a:r>
            <a:br>
              <a:rPr lang="en-US" sz="2800" dirty="0" smtClean="0"/>
            </a:br>
            <a:r>
              <a:rPr lang="en-US" sz="2800" dirty="0" smtClean="0"/>
              <a:t>(0.036-0.076) </a:t>
            </a:r>
            <a:r>
              <a:rPr lang="en-US" sz="2800" dirty="0"/>
              <a:t>mm for matched and unmatched segments</a:t>
            </a:r>
          </a:p>
          <a:p>
            <a:r>
              <a:rPr lang="en-US" sz="2800" dirty="0" smtClean="0"/>
              <a:t>No outliers </a:t>
            </a:r>
            <a:r>
              <a:rPr lang="en-US" sz="2800" dirty="0"/>
              <a:t>on limit of agreement (Bland-Altman) </a:t>
            </a:r>
            <a:r>
              <a:rPr lang="en-US" sz="2800" dirty="0" smtClean="0"/>
              <a:t>analysis for matched segments</a:t>
            </a:r>
            <a:endParaRPr lang="en-US" sz="2800" dirty="0"/>
          </a:p>
        </p:txBody>
      </p:sp>
    </p:spTree>
    <p:extLst>
      <p:ext uri="{BB962C8B-B14F-4D97-AF65-F5344CB8AC3E}">
        <p14:creationId xmlns:p14="http://schemas.microsoft.com/office/powerpoint/2010/main" val="556232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Carotid Plaque Reproducibility</a:t>
            </a:r>
            <a:endParaRPr lang="en-US" dirty="0"/>
          </a:p>
        </p:txBody>
      </p:sp>
      <p:sp>
        <p:nvSpPr>
          <p:cNvPr id="3" name="Content Placeholder 2"/>
          <p:cNvSpPr>
            <a:spLocks noGrp="1"/>
          </p:cNvSpPr>
          <p:nvPr>
            <p:ph idx="1"/>
          </p:nvPr>
        </p:nvSpPr>
        <p:spPr/>
        <p:txBody>
          <a:bodyPr/>
          <a:lstStyle/>
          <a:p>
            <a:r>
              <a:rPr lang="en-US" dirty="0" smtClean="0"/>
              <a:t>Intra-reader </a:t>
            </a:r>
            <a:r>
              <a:rPr lang="en-US" dirty="0"/>
              <a:t>reproducibility was excellent (per reader Kappa = 0.82-1.0, </a:t>
            </a:r>
            <a:r>
              <a:rPr lang="en-US" dirty="0">
                <a:solidFill>
                  <a:srgbClr val="FFFF00"/>
                </a:solidFill>
              </a:rPr>
              <a:t>overall Kappa = 0.83</a:t>
            </a:r>
            <a:r>
              <a:rPr lang="en-US" dirty="0"/>
              <a:t>, 95% </a:t>
            </a:r>
            <a:r>
              <a:rPr lang="en-US" dirty="0" smtClean="0"/>
              <a:t>CI 0.70-0.96)</a:t>
            </a:r>
          </a:p>
          <a:p>
            <a:r>
              <a:rPr lang="en-US" dirty="0" smtClean="0"/>
              <a:t>Inter-reader </a:t>
            </a:r>
            <a:r>
              <a:rPr lang="en-US" dirty="0"/>
              <a:t>reproducibility </a:t>
            </a:r>
            <a:r>
              <a:rPr lang="en-US" dirty="0" smtClean="0"/>
              <a:t>also was excellent (</a:t>
            </a:r>
            <a:r>
              <a:rPr lang="en-US" dirty="0" smtClean="0">
                <a:solidFill>
                  <a:srgbClr val="FFFF00"/>
                </a:solidFill>
              </a:rPr>
              <a:t>Kappa </a:t>
            </a:r>
            <a:r>
              <a:rPr lang="en-US" dirty="0">
                <a:solidFill>
                  <a:srgbClr val="FFFF00"/>
                </a:solidFill>
              </a:rPr>
              <a:t>= 0.89</a:t>
            </a:r>
            <a:r>
              <a:rPr lang="en-US" dirty="0"/>
              <a:t>; 95% CI </a:t>
            </a:r>
            <a:r>
              <a:rPr lang="en-US" dirty="0" smtClean="0"/>
              <a:t>0.72-1.00</a:t>
            </a:r>
            <a:r>
              <a:rPr lang="en-US" dirty="0"/>
              <a:t>) </a:t>
            </a:r>
          </a:p>
          <a:p>
            <a:endParaRPr lang="en-US" dirty="0"/>
          </a:p>
        </p:txBody>
      </p:sp>
    </p:spTree>
    <p:extLst>
      <p:ext uri="{BB962C8B-B14F-4D97-AF65-F5344CB8AC3E}">
        <p14:creationId xmlns:p14="http://schemas.microsoft.com/office/powerpoint/2010/main" val="7173312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ea typeface="ＭＳ Ｐゴシック" pitchFamily="34" charset="-128"/>
              </a:rPr>
              <a:t>MESA Exam 1 Multivariable Model for Mean CCA IMT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6900099"/>
              </p:ext>
            </p:extLst>
          </p:nvPr>
        </p:nvGraphicFramePr>
        <p:xfrm>
          <a:off x="228600" y="1752600"/>
          <a:ext cx="8763000" cy="2286000"/>
        </p:xfrm>
        <a:graphic>
          <a:graphicData uri="http://schemas.openxmlformats.org/drawingml/2006/table">
            <a:tbl>
              <a:tblPr/>
              <a:tblGrid>
                <a:gridCol w="2921000"/>
                <a:gridCol w="3937000"/>
                <a:gridCol w="1905000"/>
              </a:tblGrid>
              <a:tr h="609600">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dirty="0" smtClean="0">
                          <a:ln>
                            <a:noFill/>
                          </a:ln>
                          <a:solidFill>
                            <a:srgbClr val="FFFFFF"/>
                          </a:solidFill>
                          <a:effectLst>
                            <a:outerShdw blurRad="38100" dist="38100" dir="2700000" algn="tl">
                              <a:srgbClr val="000000">
                                <a:alpha val="43137"/>
                              </a:srgbClr>
                            </a:outerShdw>
                          </a:effectLst>
                        </a:rPr>
                        <a:t>Study </a:t>
                      </a: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dirty="0" smtClean="0">
                          <a:ln>
                            <a:noFill/>
                          </a:ln>
                          <a:solidFill>
                            <a:srgbClr val="FFFFFF"/>
                          </a:solidFill>
                          <a:effectLst>
                            <a:outerShdw blurRad="38100" dist="38100" dir="2700000" algn="tl">
                              <a:srgbClr val="000000">
                                <a:alpha val="43137"/>
                              </a:srgbClr>
                            </a:outerShdw>
                          </a:effectLst>
                        </a:rPr>
                        <a:t>Risk Factors </a:t>
                      </a: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dirty="0" smtClean="0">
                          <a:ln>
                            <a:noFill/>
                          </a:ln>
                          <a:solidFill>
                            <a:srgbClr val="FFFFFF"/>
                          </a:solidFill>
                          <a:effectLst>
                            <a:outerShdw blurRad="38100" dist="38100" dir="2700000" algn="tl">
                              <a:srgbClr val="000000">
                                <a:alpha val="43137"/>
                              </a:srgbClr>
                            </a:outerShdw>
                          </a:effectLst>
                        </a:rPr>
                        <a:t>Multivariate Model R²</a:t>
                      </a: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1066800">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Exam 1: TNEMC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N=5862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12" marB="4571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Age, Gender, Ethnicity, BMI, Smoking, Systolic BP, Glucose, HTN Meds, Statin use, TC, HDL, Family </a:t>
                      </a:r>
                      <a:r>
                        <a:rPr kumimoji="0" lang="en-US" altLang="en-US" sz="1600" b="1" i="0" u="none" strike="noStrike" cap="none" normalizeH="0" baseline="0" dirty="0" err="1"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Hx</a:t>
                      </a: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 Diabetes, Education, Income  </a:t>
                      </a:r>
                    </a:p>
                  </a:txBody>
                  <a:tcPr marT="45712" marB="4571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0.22</a:t>
                      </a:r>
                    </a:p>
                  </a:txBody>
                  <a:tcPr marT="45712" marB="4571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Exam 1: UW AIRP</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N=2761</a:t>
                      </a: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12" marB="4571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Same as above</a:t>
                      </a:r>
                    </a:p>
                  </a:txBody>
                  <a:tcPr marT="45712" marB="4571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0.29</a:t>
                      </a:r>
                    </a:p>
                  </a:txBody>
                  <a:tcPr marT="45712" marB="4571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1174656540"/>
              </p:ext>
            </p:extLst>
          </p:nvPr>
        </p:nvGraphicFramePr>
        <p:xfrm>
          <a:off x="228600" y="4785344"/>
          <a:ext cx="8763000" cy="624856"/>
        </p:xfrm>
        <a:graphic>
          <a:graphicData uri="http://schemas.openxmlformats.org/drawingml/2006/table">
            <a:tbl>
              <a:tblPr/>
              <a:tblGrid>
                <a:gridCol w="2921000"/>
                <a:gridCol w="3937000"/>
                <a:gridCol w="1905000"/>
              </a:tblGrid>
              <a:tr h="624856">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Exam 5: UW AIRP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N=2716</a:t>
                      </a:r>
                    </a:p>
                  </a:txBody>
                  <a:tcPr marT="45712" marB="4571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Same as above </a:t>
                      </a:r>
                    </a:p>
                  </a:txBody>
                  <a:tcPr marT="45712" marB="4571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0.23</a:t>
                      </a:r>
                    </a:p>
                  </a:txBody>
                  <a:tcPr marT="45712" marB="4571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99618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74638"/>
            <a:ext cx="8229600" cy="1143000"/>
          </a:xfrm>
        </p:spPr>
        <p:txBody>
          <a:bodyPr/>
          <a:lstStyle/>
          <a:p>
            <a:r>
              <a:rPr lang="en-US" altLang="en-US" dirty="0" smtClean="0">
                <a:ea typeface="ＭＳ Ｐゴシック" pitchFamily="34" charset="-128"/>
              </a:rPr>
              <a:t>CCA IMT Progression*:</a:t>
            </a:r>
            <a:br>
              <a:rPr lang="en-US" altLang="en-US" dirty="0" smtClean="0">
                <a:ea typeface="ＭＳ Ｐゴシック" pitchFamily="34" charset="-128"/>
              </a:rPr>
            </a:br>
            <a:r>
              <a:rPr lang="en-US" altLang="en-US" dirty="0" smtClean="0">
                <a:ea typeface="ＭＳ Ｐゴシック" pitchFamily="34" charset="-128"/>
              </a:rPr>
              <a:t>Multivariate Model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2194269"/>
              </p:ext>
            </p:extLst>
          </p:nvPr>
        </p:nvGraphicFramePr>
        <p:xfrm>
          <a:off x="228600" y="2072417"/>
          <a:ext cx="8763000" cy="3032983"/>
        </p:xfrm>
        <a:graphic>
          <a:graphicData uri="http://schemas.openxmlformats.org/drawingml/2006/table">
            <a:tbl>
              <a:tblPr firstRow="1" bandRow="1">
                <a:tableStyleId>{5940675A-B579-460E-94D1-54222C63F5DA}</a:tableStyleId>
              </a:tblPr>
              <a:tblGrid>
                <a:gridCol w="2767263"/>
                <a:gridCol w="2229184"/>
                <a:gridCol w="1767974"/>
                <a:gridCol w="1998579"/>
              </a:tblGrid>
              <a:tr h="370883">
                <a:tc>
                  <a:txBody>
                    <a:bodyPr/>
                    <a:lstStyle/>
                    <a:p>
                      <a:pPr algn="ctr"/>
                      <a:r>
                        <a:rPr lang="en-US" sz="1800" b="1" dirty="0" smtClean="0">
                          <a:solidFill>
                            <a:srgbClr val="FFFFFF"/>
                          </a:solidFill>
                          <a:effectLst>
                            <a:outerShdw blurRad="38100" dist="38100" dir="2700000" algn="tl">
                              <a:srgbClr val="000000">
                                <a:alpha val="43137"/>
                              </a:srgbClr>
                            </a:outerShdw>
                          </a:effectLst>
                        </a:rPr>
                        <a:t>Predictor</a:t>
                      </a:r>
                      <a:r>
                        <a:rPr lang="en-US" sz="1800" b="1" baseline="0" dirty="0" smtClean="0">
                          <a:solidFill>
                            <a:srgbClr val="FFFFFF"/>
                          </a:solidFill>
                          <a:effectLst>
                            <a:outerShdw blurRad="38100" dist="38100" dir="2700000" algn="tl">
                              <a:srgbClr val="000000">
                                <a:alpha val="43137"/>
                              </a:srgbClr>
                            </a:outerShdw>
                          </a:effectLst>
                        </a:rPr>
                        <a:t> </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Parameter estimate</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Standard error </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P value </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83">
                <a:tc>
                  <a:txBody>
                    <a:bodyPr/>
                    <a:lstStyle/>
                    <a:p>
                      <a:r>
                        <a:rPr lang="en-US" sz="1800" b="1" dirty="0" smtClean="0">
                          <a:solidFill>
                            <a:srgbClr val="FFFFFF"/>
                          </a:solidFill>
                          <a:effectLst>
                            <a:outerShdw blurRad="38100" dist="38100" dir="2700000" algn="tl">
                              <a:srgbClr val="000000">
                                <a:alpha val="43137"/>
                              </a:srgbClr>
                            </a:outerShdw>
                          </a:effectLst>
                        </a:rPr>
                        <a:t>Chinese (c/w white)</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-2.846</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0.88</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0.001</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83">
                <a:tc>
                  <a:txBody>
                    <a:bodyPr/>
                    <a:lstStyle/>
                    <a:p>
                      <a:r>
                        <a:rPr lang="en-US" sz="1800" b="1" dirty="0" smtClean="0">
                          <a:solidFill>
                            <a:srgbClr val="FFFFFF"/>
                          </a:solidFill>
                          <a:effectLst>
                            <a:outerShdw blurRad="38100" dist="38100" dir="2700000" algn="tl">
                              <a:srgbClr val="000000">
                                <a:alpha val="43137"/>
                              </a:srgbClr>
                            </a:outerShdw>
                          </a:effectLst>
                        </a:rPr>
                        <a:t>Hispanic  (c/w white)</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-1.803</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0.76</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83">
                <a:tc>
                  <a:txBody>
                    <a:bodyPr/>
                    <a:lstStyle/>
                    <a:p>
                      <a:r>
                        <a:rPr lang="en-US" sz="1800" b="1" dirty="0" smtClean="0">
                          <a:solidFill>
                            <a:srgbClr val="FFFFFF"/>
                          </a:solidFill>
                          <a:effectLst>
                            <a:outerShdw blurRad="38100" dist="38100" dir="2700000" algn="tl">
                              <a:srgbClr val="000000">
                                <a:alpha val="43137"/>
                              </a:srgbClr>
                            </a:outerShdw>
                          </a:effectLst>
                        </a:rPr>
                        <a:t>HDL-C (mg/</a:t>
                      </a:r>
                      <a:r>
                        <a:rPr lang="en-US" sz="1800" b="1" dirty="0" err="1" smtClean="0">
                          <a:solidFill>
                            <a:srgbClr val="FFFFFF"/>
                          </a:solidFill>
                          <a:effectLst>
                            <a:outerShdw blurRad="38100" dist="38100" dir="2700000" algn="tl">
                              <a:srgbClr val="000000">
                                <a:alpha val="43137"/>
                              </a:srgbClr>
                            </a:outerShdw>
                          </a:effectLst>
                        </a:rPr>
                        <a:t>dL</a:t>
                      </a:r>
                      <a:r>
                        <a:rPr lang="en-US" sz="1800" b="1" dirty="0" smtClean="0">
                          <a:solidFill>
                            <a:srgbClr val="FFFFFF"/>
                          </a:solidFill>
                          <a:effectLst>
                            <a:outerShdw blurRad="38100" dist="38100" dir="2700000" algn="tl">
                              <a:srgbClr val="000000">
                                <a:alpha val="43137"/>
                              </a:srgbClr>
                            </a:outerShdw>
                          </a:effectLst>
                        </a:rPr>
                        <a:t>)</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-0.044</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83">
                <a:tc>
                  <a:txBody>
                    <a:bodyPr/>
                    <a:lstStyle/>
                    <a:p>
                      <a:r>
                        <a:rPr lang="en-US" sz="1800" b="1" dirty="0" smtClean="0">
                          <a:solidFill>
                            <a:srgbClr val="FFFFFF"/>
                          </a:solidFill>
                          <a:effectLst>
                            <a:outerShdw blurRad="38100" dist="38100" dir="2700000" algn="tl">
                              <a:srgbClr val="000000">
                                <a:alpha val="43137"/>
                              </a:srgbClr>
                            </a:outerShdw>
                          </a:effectLst>
                        </a:rPr>
                        <a:t>Anti-HTN medications (baseline)</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-2.049</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0.58</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0.0004</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40154">
                <a:tc>
                  <a:txBody>
                    <a:bodyPr/>
                    <a:lstStyle/>
                    <a:p>
                      <a:r>
                        <a:rPr lang="en-US" sz="1800" b="1" dirty="0" smtClean="0">
                          <a:solidFill>
                            <a:srgbClr val="FFFFFF"/>
                          </a:solidFill>
                          <a:effectLst>
                            <a:outerShdw blurRad="38100" dist="38100" dir="2700000" algn="tl">
                              <a:srgbClr val="000000">
                                <a:alpha val="43137"/>
                              </a:srgbClr>
                            </a:outerShdw>
                          </a:effectLst>
                        </a:rPr>
                        <a:t>Statin medications</a:t>
                      </a:r>
                      <a:r>
                        <a:rPr lang="en-US" sz="1800" b="1" baseline="0" dirty="0" smtClean="0">
                          <a:solidFill>
                            <a:srgbClr val="FFFFFF"/>
                          </a:solidFill>
                          <a:effectLst>
                            <a:outerShdw blurRad="38100" dist="38100" dir="2700000" algn="tl">
                              <a:srgbClr val="000000">
                                <a:alpha val="43137"/>
                              </a:srgbClr>
                            </a:outerShdw>
                          </a:effectLst>
                        </a:rPr>
                        <a:t> </a:t>
                      </a:r>
                    </a:p>
                    <a:p>
                      <a:r>
                        <a:rPr lang="en-US" sz="1800" b="1" baseline="0" dirty="0" smtClean="0">
                          <a:solidFill>
                            <a:srgbClr val="FFFFFF"/>
                          </a:solidFill>
                          <a:effectLst>
                            <a:outerShdw blurRad="38100" dist="38100" dir="2700000" algn="tl">
                              <a:srgbClr val="000000">
                                <a:alpha val="43137"/>
                              </a:srgbClr>
                            </a:outerShdw>
                          </a:effectLst>
                        </a:rPr>
                        <a:t>(baseline)</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1.303</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0.73</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0.07</a:t>
                      </a:r>
                      <a:endParaRPr lang="en-US" sz="1800" b="1" dirty="0">
                        <a:solidFill>
                          <a:srgbClr val="FFFFFF"/>
                        </a:solidFill>
                        <a:effectLst>
                          <a:outerShdw blurRad="38100" dist="38100" dir="2700000" algn="tl">
                            <a:srgbClr val="000000">
                              <a:alpha val="43137"/>
                            </a:srgbClr>
                          </a:outerShdw>
                        </a:effectLst>
                      </a:endParaRPr>
                    </a:p>
                  </a:txBody>
                  <a:tcPr marT="45725" marB="457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28712" name="TextBox 4"/>
          <p:cNvSpPr txBox="1">
            <a:spLocks noChangeArrowheads="1"/>
          </p:cNvSpPr>
          <p:nvPr/>
        </p:nvSpPr>
        <p:spPr bwMode="auto">
          <a:xfrm>
            <a:off x="304800" y="1535668"/>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smtClean="0">
                <a:solidFill>
                  <a:srgbClr val="FFFFFF"/>
                </a:solidFill>
                <a:effectLst>
                  <a:outerShdw blurRad="38100" dist="38100" dir="2700000" algn="tl">
                    <a:srgbClr val="000000">
                      <a:alpha val="43137"/>
                    </a:srgbClr>
                  </a:outerShdw>
                </a:effectLst>
              </a:rPr>
              <a:t>Multivariate model </a:t>
            </a:r>
            <a:r>
              <a:rPr lang="en-US" altLang="en-US" sz="1800" b="1" dirty="0">
                <a:solidFill>
                  <a:srgbClr val="FFFFFF"/>
                </a:solidFill>
                <a:effectLst>
                  <a:outerShdw blurRad="38100" dist="38100" dir="2700000" algn="tl">
                    <a:srgbClr val="000000">
                      <a:alpha val="43137"/>
                    </a:srgbClr>
                  </a:outerShdw>
                </a:effectLst>
              </a:rPr>
              <a:t>with </a:t>
            </a:r>
            <a:r>
              <a:rPr lang="en-US" altLang="en-US" sz="1800" b="1" dirty="0" smtClean="0">
                <a:solidFill>
                  <a:srgbClr val="FFFFFF"/>
                </a:solidFill>
                <a:effectLst>
                  <a:outerShdw blurRad="38100" dist="38100" dir="2700000" algn="tl">
                    <a:srgbClr val="000000">
                      <a:alpha val="43137"/>
                    </a:srgbClr>
                  </a:outerShdw>
                </a:effectLst>
              </a:rPr>
              <a:t>use </a:t>
            </a:r>
            <a:r>
              <a:rPr lang="en-US" altLang="en-US" sz="1800" b="1" dirty="0">
                <a:solidFill>
                  <a:srgbClr val="FFFFFF"/>
                </a:solidFill>
                <a:effectLst>
                  <a:outerShdw blurRad="38100" dist="38100" dir="2700000" algn="tl">
                    <a:srgbClr val="000000">
                      <a:alpha val="43137"/>
                    </a:srgbClr>
                  </a:outerShdw>
                </a:effectLst>
              </a:rPr>
              <a:t>of </a:t>
            </a:r>
            <a:r>
              <a:rPr lang="en-US" altLang="en-US" sz="1800" b="1" dirty="0" smtClean="0">
                <a:solidFill>
                  <a:srgbClr val="FFFFFF"/>
                </a:solidFill>
                <a:effectLst>
                  <a:outerShdw blurRad="38100" dist="38100" dir="2700000" algn="tl">
                    <a:srgbClr val="000000">
                      <a:alpha val="43137"/>
                    </a:srgbClr>
                  </a:outerShdw>
                </a:effectLst>
              </a:rPr>
              <a:t>anti-HTN </a:t>
            </a:r>
            <a:r>
              <a:rPr lang="en-US" altLang="en-US" sz="1800" b="1" dirty="0">
                <a:solidFill>
                  <a:srgbClr val="FFFFFF"/>
                </a:solidFill>
                <a:effectLst>
                  <a:outerShdw blurRad="38100" dist="38100" dir="2700000" algn="tl">
                    <a:srgbClr val="000000">
                      <a:alpha val="43137"/>
                    </a:srgbClr>
                  </a:outerShdw>
                </a:effectLst>
              </a:rPr>
              <a:t>and </a:t>
            </a:r>
            <a:r>
              <a:rPr lang="en-US" altLang="en-US" sz="1800" b="1" dirty="0" smtClean="0">
                <a:solidFill>
                  <a:srgbClr val="FFFFFF"/>
                </a:solidFill>
                <a:effectLst>
                  <a:outerShdw blurRad="38100" dist="38100" dir="2700000" algn="tl">
                    <a:srgbClr val="000000">
                      <a:alpha val="43137"/>
                    </a:srgbClr>
                  </a:outerShdw>
                </a:effectLst>
              </a:rPr>
              <a:t>statin </a:t>
            </a:r>
            <a:r>
              <a:rPr lang="en-US" altLang="en-US" sz="1800" b="1" dirty="0">
                <a:solidFill>
                  <a:srgbClr val="FFFFFF"/>
                </a:solidFill>
                <a:effectLst>
                  <a:outerShdw blurRad="38100" dist="38100" dir="2700000" algn="tl">
                    <a:srgbClr val="000000">
                      <a:alpha val="43137"/>
                    </a:srgbClr>
                  </a:outerShdw>
                </a:effectLst>
              </a:rPr>
              <a:t>m</a:t>
            </a:r>
            <a:r>
              <a:rPr lang="en-US" altLang="en-US" sz="1800" b="1" dirty="0" smtClean="0">
                <a:solidFill>
                  <a:srgbClr val="FFFFFF"/>
                </a:solidFill>
                <a:effectLst>
                  <a:outerShdw blurRad="38100" dist="38100" dir="2700000" algn="tl">
                    <a:srgbClr val="000000">
                      <a:alpha val="43137"/>
                    </a:srgbClr>
                  </a:outerShdw>
                </a:effectLst>
              </a:rPr>
              <a:t>edications </a:t>
            </a:r>
            <a:r>
              <a:rPr lang="en-US" altLang="en-US" sz="1800" b="1" i="1" dirty="0">
                <a:solidFill>
                  <a:srgbClr val="FFFFFF"/>
                </a:solidFill>
                <a:effectLst>
                  <a:outerShdw blurRad="38100" dist="38100" dir="2700000" algn="tl">
                    <a:srgbClr val="000000">
                      <a:alpha val="43137"/>
                    </a:srgbClr>
                  </a:outerShdw>
                </a:effectLst>
              </a:rPr>
              <a:t>at </a:t>
            </a:r>
            <a:r>
              <a:rPr lang="en-US" altLang="en-US" sz="1800" b="1" i="1" dirty="0" smtClean="0">
                <a:solidFill>
                  <a:srgbClr val="FFFFFF"/>
                </a:solidFill>
                <a:effectLst>
                  <a:outerShdw blurRad="38100" dist="38100" dir="2700000" algn="tl">
                    <a:srgbClr val="000000">
                      <a:alpha val="43137"/>
                    </a:srgbClr>
                  </a:outerShdw>
                </a:effectLst>
              </a:rPr>
              <a:t>baseline </a:t>
            </a:r>
            <a:endParaRPr lang="en-US" altLang="en-US" sz="1800" b="1" i="1" dirty="0">
              <a:solidFill>
                <a:srgbClr val="FFFFFF"/>
              </a:solidFill>
              <a:effectLst>
                <a:outerShdw blurRad="38100" dist="38100" dir="2700000" algn="tl">
                  <a:srgbClr val="000000">
                    <a:alpha val="43137"/>
                  </a:srgbClr>
                </a:outerShdw>
              </a:effectLst>
            </a:endParaRPr>
          </a:p>
        </p:txBody>
      </p:sp>
      <p:sp>
        <p:nvSpPr>
          <p:cNvPr id="28713" name="TextBox 5"/>
          <p:cNvSpPr txBox="1">
            <a:spLocks noChangeArrowheads="1"/>
          </p:cNvSpPr>
          <p:nvPr/>
        </p:nvSpPr>
        <p:spPr bwMode="auto">
          <a:xfrm>
            <a:off x="304800" y="5268913"/>
            <a:ext cx="2971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Adjusted R² = </a:t>
            </a:r>
            <a:r>
              <a:rPr lang="en-US" altLang="en-US" sz="1800" b="1" dirty="0" smtClean="0">
                <a:solidFill>
                  <a:srgbClr val="FFFFFF"/>
                </a:solidFill>
                <a:effectLst>
                  <a:outerShdw blurRad="38100" dist="38100" dir="2700000" algn="tl">
                    <a:srgbClr val="000000">
                      <a:alpha val="43137"/>
                    </a:srgbClr>
                  </a:outerShdw>
                </a:effectLst>
              </a:rPr>
              <a:t>0.01</a:t>
            </a:r>
          </a:p>
          <a:p>
            <a:pPr eaLnBrk="1" hangingPunct="1">
              <a:lnSpc>
                <a:spcPct val="100000"/>
              </a:lnSpc>
              <a:spcBef>
                <a:spcPct val="0"/>
              </a:spcBef>
              <a:buClrTx/>
              <a:buSzTx/>
              <a:buFontTx/>
              <a:buNone/>
            </a:pPr>
            <a:r>
              <a:rPr lang="en-US" altLang="en-US" sz="1800" b="1" i="1" dirty="0" smtClean="0">
                <a:solidFill>
                  <a:srgbClr val="FFFFFF"/>
                </a:solidFill>
                <a:effectLst>
                  <a:outerShdw blurRad="38100" dist="38100" dir="2700000" algn="tl">
                    <a:srgbClr val="000000">
                      <a:alpha val="43137"/>
                    </a:srgbClr>
                  </a:outerShdw>
                </a:effectLst>
              </a:rPr>
              <a:t>*microns/year</a:t>
            </a:r>
            <a:endParaRPr lang="en-US" altLang="en-US" sz="1800" b="1" i="1" dirty="0">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22037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74638"/>
            <a:ext cx="8229600" cy="1143000"/>
          </a:xfrm>
        </p:spPr>
        <p:txBody>
          <a:bodyPr/>
          <a:lstStyle/>
          <a:p>
            <a:r>
              <a:rPr lang="en-US" altLang="en-US" dirty="0">
                <a:ea typeface="ＭＳ Ｐゴシック" pitchFamily="34" charset="-128"/>
              </a:rPr>
              <a:t>CCA IMT </a:t>
            </a:r>
            <a:r>
              <a:rPr lang="en-US" altLang="en-US" dirty="0" smtClean="0">
                <a:ea typeface="ＭＳ Ｐゴシック" pitchFamily="34" charset="-128"/>
              </a:rPr>
              <a:t>Progression*: </a:t>
            </a:r>
            <a:br>
              <a:rPr lang="en-US" altLang="en-US" dirty="0" smtClean="0">
                <a:ea typeface="ＭＳ Ｐゴシック" pitchFamily="34" charset="-128"/>
              </a:rPr>
            </a:br>
            <a:r>
              <a:rPr lang="en-US" altLang="en-US" dirty="0" smtClean="0">
                <a:ea typeface="ＭＳ Ｐゴシック" pitchFamily="34" charset="-128"/>
              </a:rPr>
              <a:t>Mixed Effects Model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3849595"/>
              </p:ext>
            </p:extLst>
          </p:nvPr>
        </p:nvGraphicFramePr>
        <p:xfrm>
          <a:off x="266700" y="2159000"/>
          <a:ext cx="8763000" cy="3403600"/>
        </p:xfrm>
        <a:graphic>
          <a:graphicData uri="http://schemas.openxmlformats.org/drawingml/2006/table">
            <a:tbl>
              <a:tblPr firstRow="1" bandRow="1">
                <a:tableStyleId>{5940675A-B579-460E-94D1-54222C63F5DA}</a:tableStyleId>
              </a:tblPr>
              <a:tblGrid>
                <a:gridCol w="2767263"/>
                <a:gridCol w="2229184"/>
                <a:gridCol w="1767974"/>
                <a:gridCol w="1998579"/>
              </a:tblGrid>
              <a:tr h="370840">
                <a:tc>
                  <a:txBody>
                    <a:bodyPr/>
                    <a:lstStyle/>
                    <a:p>
                      <a:pPr algn="ctr"/>
                      <a:r>
                        <a:rPr lang="en-US" b="1" dirty="0" smtClean="0">
                          <a:solidFill>
                            <a:srgbClr val="FFFFFF"/>
                          </a:solidFill>
                          <a:effectLst>
                            <a:outerShdw blurRad="38100" dist="38100" dir="2700000" algn="tl">
                              <a:srgbClr val="000000">
                                <a:alpha val="43137"/>
                              </a:srgbClr>
                            </a:outerShdw>
                          </a:effectLst>
                        </a:rPr>
                        <a:t>Predictor</a:t>
                      </a:r>
                      <a:r>
                        <a:rPr lang="en-US" b="1" baseline="0" dirty="0" smtClean="0">
                          <a:solidFill>
                            <a:srgbClr val="FFFFFF"/>
                          </a:solidFill>
                          <a:effectLst>
                            <a:outerShdw blurRad="38100" dist="38100" dir="2700000" algn="tl">
                              <a:srgbClr val="000000">
                                <a:alpha val="43137"/>
                              </a:srgbClr>
                            </a:outerShdw>
                          </a:effectLst>
                        </a:rPr>
                        <a:t>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Parameter estimate</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Standard error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P value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Chinese</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-2.279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0.90</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0.01</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Anti-HTN</a:t>
                      </a:r>
                      <a:r>
                        <a:rPr lang="en-US" b="1" baseline="0" dirty="0" smtClean="0">
                          <a:solidFill>
                            <a:srgbClr val="FFFFFF"/>
                          </a:solidFill>
                          <a:effectLst>
                            <a:outerShdw blurRad="38100" dist="38100" dir="2700000" algn="tl">
                              <a:srgbClr val="000000">
                                <a:alpha val="43137"/>
                              </a:srgbClr>
                            </a:outerShdw>
                          </a:effectLst>
                        </a:rPr>
                        <a:t> medications </a:t>
                      </a:r>
                      <a:r>
                        <a:rPr lang="en-US" b="1" dirty="0" smtClean="0">
                          <a:solidFill>
                            <a:srgbClr val="FFFFFF"/>
                          </a:solidFill>
                          <a:effectLst>
                            <a:outerShdw blurRad="38100" dist="38100" dir="2700000" algn="tl">
                              <a:srgbClr val="000000">
                                <a:alpha val="43137"/>
                              </a:srgbClr>
                            </a:outerShdw>
                          </a:effectLst>
                        </a:rPr>
                        <a:t>(baseline)</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-2.111</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0.60</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0.0004</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Statin medications (baseline)</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1.589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0.75</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0.03</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gridSpan="4">
                  <a:txBody>
                    <a:bodyPr/>
                    <a:lstStyle/>
                    <a:p>
                      <a:pPr algn="ctr"/>
                      <a:r>
                        <a:rPr lang="en-US" b="1" i="1" dirty="0" smtClean="0">
                          <a:solidFill>
                            <a:srgbClr val="FFFFFF"/>
                          </a:solidFill>
                          <a:effectLst>
                            <a:outerShdw blurRad="38100" dist="38100" dir="2700000" algn="tl">
                              <a:srgbClr val="000000">
                                <a:alpha val="43137"/>
                              </a:srgbClr>
                            </a:outerShdw>
                          </a:effectLst>
                        </a:rPr>
                        <a:t>Previously</a:t>
                      </a:r>
                      <a:r>
                        <a:rPr lang="en-US" b="1" i="1" baseline="0" dirty="0" smtClean="0">
                          <a:solidFill>
                            <a:srgbClr val="FFFFFF"/>
                          </a:solidFill>
                          <a:effectLst>
                            <a:outerShdw blurRad="38100" dist="38100" dir="2700000" algn="tl">
                              <a:srgbClr val="000000">
                                <a:alpha val="43137"/>
                              </a:srgbClr>
                            </a:outerShdw>
                          </a:effectLst>
                        </a:rPr>
                        <a:t> significant variables in multivariate model  </a:t>
                      </a:r>
                      <a:endParaRPr lang="en-US" b="1" i="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2">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b="1" dirty="0" smtClean="0">
                          <a:solidFill>
                            <a:srgbClr val="FFFFFF"/>
                          </a:solidFill>
                          <a:effectLst>
                            <a:outerShdw blurRad="38100" dist="38100" dir="2700000" algn="tl">
                              <a:srgbClr val="000000">
                                <a:alpha val="43137"/>
                              </a:srgbClr>
                            </a:outerShdw>
                          </a:effectLst>
                        </a:rPr>
                        <a:t>Hispanic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-1.389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0.79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0.08</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HDL-C (mg/</a:t>
                      </a:r>
                      <a:r>
                        <a:rPr lang="en-US" b="1" dirty="0" err="1" smtClean="0">
                          <a:solidFill>
                            <a:srgbClr val="FFFFFF"/>
                          </a:solidFill>
                          <a:effectLst>
                            <a:outerShdw blurRad="38100" dist="38100" dir="2700000" algn="tl">
                              <a:srgbClr val="000000">
                                <a:alpha val="43137"/>
                              </a:srgbClr>
                            </a:outerShdw>
                          </a:effectLst>
                        </a:rPr>
                        <a:t>dL</a:t>
                      </a:r>
                      <a:r>
                        <a:rPr lang="en-US" b="1" dirty="0" smtClean="0">
                          <a:solidFill>
                            <a:srgbClr val="FFFFFF"/>
                          </a:solidFill>
                          <a:effectLst>
                            <a:outerShdw blurRad="38100" dist="38100" dir="2700000" algn="tl">
                              <a:srgbClr val="000000">
                                <a:alpha val="43137"/>
                              </a:srgbClr>
                            </a:outerShdw>
                          </a:effectLst>
                        </a:rPr>
                        <a:t>)</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-0.036</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0.02</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0.07</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31794" name="TextBox 4"/>
          <p:cNvSpPr txBox="1">
            <a:spLocks noChangeArrowheads="1"/>
          </p:cNvSpPr>
          <p:nvPr/>
        </p:nvSpPr>
        <p:spPr bwMode="auto">
          <a:xfrm>
            <a:off x="304800" y="1625600"/>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smtClean="0">
                <a:solidFill>
                  <a:srgbClr val="FFFFFF"/>
                </a:solidFill>
                <a:effectLst>
                  <a:outerShdw blurRad="38100" dist="38100" dir="2700000" algn="tl">
                    <a:srgbClr val="000000">
                      <a:alpha val="43137"/>
                    </a:srgbClr>
                  </a:outerShdw>
                </a:effectLst>
              </a:rPr>
              <a:t>Mixed model </a:t>
            </a:r>
            <a:r>
              <a:rPr lang="en-US" altLang="en-US" sz="1800" b="1" dirty="0">
                <a:solidFill>
                  <a:srgbClr val="FFFFFF"/>
                </a:solidFill>
                <a:effectLst>
                  <a:outerShdw blurRad="38100" dist="38100" dir="2700000" algn="tl">
                    <a:srgbClr val="000000">
                      <a:alpha val="43137"/>
                    </a:srgbClr>
                  </a:outerShdw>
                </a:effectLst>
              </a:rPr>
              <a:t>with use of anti-HTN and statin medications </a:t>
            </a:r>
            <a:r>
              <a:rPr lang="en-US" altLang="en-US" sz="1800" b="1" i="1" dirty="0">
                <a:solidFill>
                  <a:srgbClr val="FFFFFF"/>
                </a:solidFill>
                <a:effectLst>
                  <a:outerShdw blurRad="38100" dist="38100" dir="2700000" algn="tl">
                    <a:srgbClr val="000000">
                      <a:alpha val="43137"/>
                    </a:srgbClr>
                  </a:outerShdw>
                </a:effectLst>
              </a:rPr>
              <a:t>at baseline </a:t>
            </a:r>
          </a:p>
        </p:txBody>
      </p:sp>
      <p:sp>
        <p:nvSpPr>
          <p:cNvPr id="5" name="TextBox 5"/>
          <p:cNvSpPr txBox="1">
            <a:spLocks noChangeArrowheads="1"/>
          </p:cNvSpPr>
          <p:nvPr/>
        </p:nvSpPr>
        <p:spPr bwMode="auto">
          <a:xfrm>
            <a:off x="304800" y="5715000"/>
            <a:ext cx="2971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eaLnBrk="1" hangingPunct="1">
              <a:lnSpc>
                <a:spcPct val="100000"/>
              </a:lnSpc>
              <a:spcBef>
                <a:spcPct val="0"/>
              </a:spcBef>
              <a:buClrTx/>
              <a:buSzTx/>
              <a:buFontTx/>
              <a:buNone/>
            </a:pPr>
            <a:r>
              <a:rPr lang="en-US" altLang="en-US" sz="1800" b="1" i="1" dirty="0" smtClean="0">
                <a:solidFill>
                  <a:srgbClr val="FFFFFF"/>
                </a:solidFill>
                <a:effectLst>
                  <a:outerShdw blurRad="38100" dist="38100" dir="2700000" algn="tl">
                    <a:srgbClr val="000000">
                      <a:alpha val="43137"/>
                    </a:srgbClr>
                  </a:outerShdw>
                </a:effectLst>
              </a:rPr>
              <a:t>*microns</a:t>
            </a:r>
            <a:endParaRPr lang="en-US" altLang="en-US" sz="1800" b="1" i="1" dirty="0">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827300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304800" y="5638800"/>
            <a:ext cx="2971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Adjusted R² = </a:t>
            </a:r>
            <a:r>
              <a:rPr lang="en-US" altLang="en-US" sz="1800" b="1" dirty="0" smtClean="0">
                <a:solidFill>
                  <a:srgbClr val="FFFFFF"/>
                </a:solidFill>
                <a:effectLst>
                  <a:outerShdw blurRad="38100" dist="38100" dir="2700000" algn="tl">
                    <a:srgbClr val="000000">
                      <a:alpha val="43137"/>
                    </a:srgbClr>
                  </a:outerShdw>
                </a:effectLst>
              </a:rPr>
              <a:t>0.01</a:t>
            </a:r>
          </a:p>
          <a:p>
            <a:pPr eaLnBrk="1" hangingPunct="1">
              <a:lnSpc>
                <a:spcPct val="100000"/>
              </a:lnSpc>
              <a:spcBef>
                <a:spcPct val="0"/>
              </a:spcBef>
              <a:buClrTx/>
              <a:buSzTx/>
              <a:buFontTx/>
              <a:buNone/>
            </a:pPr>
            <a:r>
              <a:rPr lang="en-US" altLang="en-US" sz="1800" b="1" i="1" dirty="0" smtClean="0">
                <a:solidFill>
                  <a:srgbClr val="FFFFFF"/>
                </a:solidFill>
                <a:effectLst>
                  <a:outerShdw blurRad="38100" dist="38100" dir="2700000" algn="tl">
                    <a:srgbClr val="000000">
                      <a:alpha val="43137"/>
                    </a:srgbClr>
                  </a:outerShdw>
                </a:effectLst>
              </a:rPr>
              <a:t>*microns/year</a:t>
            </a:r>
            <a:endParaRPr lang="en-US" altLang="en-US" sz="1800" b="1" i="1" dirty="0">
              <a:solidFill>
                <a:srgbClr val="FFFFFF"/>
              </a:solidFill>
              <a:effectLst>
                <a:outerShdw blurRad="38100" dist="38100" dir="2700000" algn="tl">
                  <a:srgbClr val="000000">
                    <a:alpha val="43137"/>
                  </a:srgbClr>
                </a:outerShdw>
              </a:effectLst>
            </a:endParaRPr>
          </a:p>
        </p:txBody>
      </p:sp>
      <p:sp>
        <p:nvSpPr>
          <p:cNvPr id="29698" name="Title 1"/>
          <p:cNvSpPr>
            <a:spLocks noGrp="1"/>
          </p:cNvSpPr>
          <p:nvPr>
            <p:ph type="title"/>
          </p:nvPr>
        </p:nvSpPr>
        <p:spPr/>
        <p:txBody>
          <a:bodyPr/>
          <a:lstStyle/>
          <a:p>
            <a:r>
              <a:rPr lang="en-US" altLang="en-US" dirty="0">
                <a:ea typeface="ＭＳ Ｐゴシック" pitchFamily="34" charset="-128"/>
              </a:rPr>
              <a:t>CCA IMT </a:t>
            </a:r>
            <a:r>
              <a:rPr lang="en-US" altLang="en-US" dirty="0" smtClean="0">
                <a:ea typeface="ＭＳ Ｐゴシック" pitchFamily="34" charset="-128"/>
              </a:rPr>
              <a:t>Progression*: </a:t>
            </a:r>
            <a:r>
              <a:rPr lang="en-US" altLang="en-US" dirty="0">
                <a:ea typeface="ＭＳ Ｐゴシック" pitchFamily="34" charset="-128"/>
              </a:rPr>
              <a:t/>
            </a:r>
            <a:br>
              <a:rPr lang="en-US" altLang="en-US" dirty="0">
                <a:ea typeface="ＭＳ Ｐゴシック" pitchFamily="34" charset="-128"/>
              </a:rPr>
            </a:br>
            <a:r>
              <a:rPr lang="en-US" altLang="en-US" dirty="0">
                <a:ea typeface="ＭＳ Ｐゴシック" pitchFamily="34" charset="-128"/>
              </a:rPr>
              <a:t>Multivariate </a:t>
            </a:r>
            <a:r>
              <a:rPr lang="en-US" altLang="en-US" dirty="0" smtClean="0">
                <a:ea typeface="ＭＳ Ｐゴシック" pitchFamily="34" charset="-128"/>
              </a:rPr>
              <a:t>Model 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7231757"/>
              </p:ext>
            </p:extLst>
          </p:nvPr>
        </p:nvGraphicFramePr>
        <p:xfrm>
          <a:off x="228600" y="2057400"/>
          <a:ext cx="8763000" cy="3403078"/>
        </p:xfrm>
        <a:graphic>
          <a:graphicData uri="http://schemas.openxmlformats.org/drawingml/2006/table">
            <a:tbl>
              <a:tblPr firstRow="1" bandRow="1">
                <a:tableStyleId>{5940675A-B579-460E-94D1-54222C63F5DA}</a:tableStyleId>
              </a:tblPr>
              <a:tblGrid>
                <a:gridCol w="2767263"/>
                <a:gridCol w="2229184"/>
                <a:gridCol w="1767974"/>
                <a:gridCol w="1998579"/>
              </a:tblGrid>
              <a:tr h="370729">
                <a:tc>
                  <a:txBody>
                    <a:bodyPr/>
                    <a:lstStyle/>
                    <a:p>
                      <a:pPr algn="ctr"/>
                      <a:r>
                        <a:rPr lang="en-US" sz="1800" b="1" dirty="0" smtClean="0">
                          <a:solidFill>
                            <a:srgbClr val="FFFFFF"/>
                          </a:solidFill>
                          <a:effectLst>
                            <a:outerShdw blurRad="38100" dist="38100" dir="2700000" algn="tl">
                              <a:srgbClr val="000000">
                                <a:alpha val="43137"/>
                              </a:srgbClr>
                            </a:outerShdw>
                          </a:effectLst>
                        </a:rPr>
                        <a:t>Predictor</a:t>
                      </a:r>
                      <a:r>
                        <a:rPr lang="en-US" sz="1800" b="1" baseline="0" dirty="0" smtClean="0">
                          <a:solidFill>
                            <a:srgbClr val="FFFFFF"/>
                          </a:solidFill>
                          <a:effectLst>
                            <a:outerShdw blurRad="38100" dist="38100" dir="2700000" algn="tl">
                              <a:srgbClr val="000000">
                                <a:alpha val="43137"/>
                              </a:srgbClr>
                            </a:outerShdw>
                          </a:effectLst>
                        </a:rPr>
                        <a:t> </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Parameter estimate</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Standard error </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P value </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729">
                <a:tc>
                  <a:txBody>
                    <a:bodyPr/>
                    <a:lstStyle/>
                    <a:p>
                      <a:r>
                        <a:rPr lang="en-US" sz="1800" b="1" dirty="0" smtClean="0">
                          <a:solidFill>
                            <a:srgbClr val="FFFFFF"/>
                          </a:solidFill>
                          <a:effectLst>
                            <a:outerShdw blurRad="38100" dist="38100" dir="2700000" algn="tl">
                              <a:srgbClr val="000000">
                                <a:alpha val="43137"/>
                              </a:srgbClr>
                            </a:outerShdw>
                          </a:effectLst>
                        </a:rPr>
                        <a:t>Chinese</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-2.899</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0.88</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0.001</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729">
                <a:tc>
                  <a:txBody>
                    <a:bodyPr/>
                    <a:lstStyle/>
                    <a:p>
                      <a:r>
                        <a:rPr lang="en-US" sz="1800" b="1" dirty="0" smtClean="0">
                          <a:solidFill>
                            <a:srgbClr val="FFFFFF"/>
                          </a:solidFill>
                          <a:effectLst>
                            <a:outerShdw blurRad="38100" dist="38100" dir="2700000" algn="tl">
                              <a:srgbClr val="000000">
                                <a:alpha val="43137"/>
                              </a:srgbClr>
                            </a:outerShdw>
                          </a:effectLst>
                        </a:rPr>
                        <a:t>Hispanic </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-2.079</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0.76</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0.006</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729">
                <a:tc>
                  <a:txBody>
                    <a:bodyPr/>
                    <a:lstStyle/>
                    <a:p>
                      <a:r>
                        <a:rPr lang="en-US" sz="1800" b="1" dirty="0" smtClean="0">
                          <a:solidFill>
                            <a:srgbClr val="FFFFFF"/>
                          </a:solidFill>
                          <a:effectLst>
                            <a:outerShdw blurRad="38100" dist="38100" dir="2700000" algn="tl">
                              <a:srgbClr val="000000">
                                <a:alpha val="43137"/>
                              </a:srgbClr>
                            </a:outerShdw>
                          </a:effectLst>
                        </a:rPr>
                        <a:t>HDL-C (mg/</a:t>
                      </a:r>
                      <a:r>
                        <a:rPr lang="en-US" sz="1800" b="1" dirty="0" err="1" smtClean="0">
                          <a:solidFill>
                            <a:srgbClr val="FFFFFF"/>
                          </a:solidFill>
                          <a:effectLst>
                            <a:outerShdw blurRad="38100" dist="38100" dir="2700000" algn="tl">
                              <a:srgbClr val="000000">
                                <a:alpha val="43137"/>
                              </a:srgbClr>
                            </a:outerShdw>
                          </a:effectLst>
                        </a:rPr>
                        <a:t>dL</a:t>
                      </a:r>
                      <a:r>
                        <a:rPr lang="en-US" sz="1800" b="1" dirty="0" smtClean="0">
                          <a:solidFill>
                            <a:srgbClr val="FFFFFF"/>
                          </a:solidFill>
                          <a:effectLst>
                            <a:outerShdw blurRad="38100" dist="38100" dir="2700000" algn="tl">
                              <a:srgbClr val="000000">
                                <a:alpha val="43137"/>
                              </a:srgbClr>
                            </a:outerShdw>
                          </a:effectLst>
                        </a:rPr>
                        <a:t>)</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-0.048</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0.01</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729">
                <a:tc>
                  <a:txBody>
                    <a:bodyPr/>
                    <a:lstStyle/>
                    <a:p>
                      <a:r>
                        <a:rPr lang="en-US" sz="1800" b="1" dirty="0" smtClean="0">
                          <a:solidFill>
                            <a:srgbClr val="FFFFFF"/>
                          </a:solidFill>
                          <a:effectLst>
                            <a:outerShdw blurRad="38100" dist="38100" dir="2700000" algn="tl">
                              <a:srgbClr val="000000">
                                <a:alpha val="43137"/>
                              </a:srgbClr>
                            </a:outerShdw>
                          </a:effectLst>
                        </a:rPr>
                        <a:t>Diabetes mellitus</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2.863</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1.23</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40040">
                <a:tc>
                  <a:txBody>
                    <a:bodyPr/>
                    <a:lstStyle/>
                    <a:p>
                      <a:r>
                        <a:rPr lang="en-US" sz="1800" b="1" dirty="0" smtClean="0">
                          <a:solidFill>
                            <a:srgbClr val="FFFFFF"/>
                          </a:solidFill>
                          <a:effectLst>
                            <a:outerShdw blurRad="38100" dist="38100" dir="2700000" algn="tl">
                              <a:srgbClr val="000000">
                                <a:alpha val="43137"/>
                              </a:srgbClr>
                            </a:outerShdw>
                          </a:effectLst>
                        </a:rPr>
                        <a:t>Time on anti-HTN medications (years)</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-0.292</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0.08</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&lt;0.0001</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40040">
                <a:tc>
                  <a:txBody>
                    <a:bodyPr/>
                    <a:lstStyle/>
                    <a:p>
                      <a:r>
                        <a:rPr lang="en-US" sz="1800" b="1" dirty="0" smtClean="0">
                          <a:solidFill>
                            <a:srgbClr val="FFFFFF"/>
                          </a:solidFill>
                          <a:effectLst>
                            <a:outerShdw blurRad="38100" dist="38100" dir="2700000" algn="tl">
                              <a:srgbClr val="000000">
                                <a:alpha val="43137"/>
                              </a:srgbClr>
                            </a:outerShdw>
                          </a:effectLst>
                        </a:rPr>
                        <a:t>Time on statin medications (years)</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-0.161</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0.08</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0.04</a:t>
                      </a:r>
                      <a:endParaRPr lang="en-US" sz="1800" b="1" dirty="0">
                        <a:solidFill>
                          <a:srgbClr val="FFFFFF"/>
                        </a:solidFill>
                        <a:effectLst>
                          <a:outerShdw blurRad="38100" dist="38100" dir="2700000" algn="tl">
                            <a:srgbClr val="000000">
                              <a:alpha val="43137"/>
                            </a:srgbClr>
                          </a:outerShdw>
                        </a:effectLst>
                      </a:endParaRPr>
                    </a:p>
                  </a:txBody>
                  <a:tcPr marT="45707" marB="4570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29742" name="TextBox 5"/>
          <p:cNvSpPr txBox="1">
            <a:spLocks noChangeArrowheads="1"/>
          </p:cNvSpPr>
          <p:nvPr/>
        </p:nvSpPr>
        <p:spPr bwMode="auto">
          <a:xfrm>
            <a:off x="304800" y="1498381"/>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Multivariate </a:t>
            </a:r>
            <a:r>
              <a:rPr lang="en-US" altLang="en-US" sz="1800" b="1" dirty="0" smtClean="0">
                <a:solidFill>
                  <a:srgbClr val="FFFFFF"/>
                </a:solidFill>
                <a:effectLst>
                  <a:outerShdw blurRad="38100" dist="38100" dir="2700000" algn="tl">
                    <a:srgbClr val="000000">
                      <a:alpha val="43137"/>
                    </a:srgbClr>
                  </a:outerShdw>
                </a:effectLst>
              </a:rPr>
              <a:t>model with </a:t>
            </a:r>
            <a:r>
              <a:rPr lang="en-US" altLang="en-US" sz="1800" b="1" i="1" dirty="0" smtClean="0">
                <a:solidFill>
                  <a:srgbClr val="FFFFFF"/>
                </a:solidFill>
                <a:effectLst>
                  <a:outerShdw blurRad="38100" dist="38100" dir="2700000" algn="tl">
                    <a:srgbClr val="000000">
                      <a:alpha val="43137"/>
                    </a:srgbClr>
                  </a:outerShdw>
                </a:effectLst>
              </a:rPr>
              <a:t>time on </a:t>
            </a:r>
            <a:r>
              <a:rPr lang="en-US" altLang="en-US" sz="1800" b="1" dirty="0" smtClean="0">
                <a:solidFill>
                  <a:srgbClr val="FFFFFF"/>
                </a:solidFill>
                <a:effectLst>
                  <a:outerShdw blurRad="38100" dist="38100" dir="2700000" algn="tl">
                    <a:srgbClr val="000000">
                      <a:alpha val="43137"/>
                    </a:srgbClr>
                  </a:outerShdw>
                </a:effectLst>
              </a:rPr>
              <a:t>anti-HTN </a:t>
            </a:r>
            <a:r>
              <a:rPr lang="en-US" altLang="en-US" sz="1800" b="1" dirty="0">
                <a:solidFill>
                  <a:srgbClr val="FFFFFF"/>
                </a:solidFill>
                <a:effectLst>
                  <a:outerShdw blurRad="38100" dist="38100" dir="2700000" algn="tl">
                    <a:srgbClr val="000000">
                      <a:alpha val="43137"/>
                    </a:srgbClr>
                  </a:outerShdw>
                </a:effectLst>
              </a:rPr>
              <a:t>and </a:t>
            </a:r>
            <a:r>
              <a:rPr lang="en-US" altLang="en-US" sz="1800" b="1" dirty="0" smtClean="0">
                <a:solidFill>
                  <a:srgbClr val="FFFFFF"/>
                </a:solidFill>
                <a:effectLst>
                  <a:outerShdw blurRad="38100" dist="38100" dir="2700000" algn="tl">
                    <a:srgbClr val="000000">
                      <a:alpha val="43137"/>
                    </a:srgbClr>
                  </a:outerShdw>
                </a:effectLst>
              </a:rPr>
              <a:t>statin medications</a:t>
            </a:r>
          </a:p>
        </p:txBody>
      </p:sp>
    </p:spTree>
    <p:extLst>
      <p:ext uri="{BB962C8B-B14F-4D97-AF65-F5344CB8AC3E}">
        <p14:creationId xmlns:p14="http://schemas.microsoft.com/office/powerpoint/2010/main" val="33072956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a:ea typeface="ＭＳ Ｐゴシック" pitchFamily="34" charset="-128"/>
              </a:rPr>
              <a:t>CCA IMT Progression*: </a:t>
            </a:r>
            <a:r>
              <a:rPr lang="en-US" altLang="en-US" dirty="0" smtClean="0">
                <a:ea typeface="ＭＳ Ｐゴシック" pitchFamily="34" charset="-128"/>
              </a:rPr>
              <a:t/>
            </a:r>
            <a:br>
              <a:rPr lang="en-US" altLang="en-US" dirty="0" smtClean="0">
                <a:ea typeface="ＭＳ Ｐゴシック" pitchFamily="34" charset="-128"/>
              </a:rPr>
            </a:br>
            <a:r>
              <a:rPr lang="en-US" altLang="en-US" dirty="0" smtClean="0">
                <a:ea typeface="ＭＳ Ｐゴシック" pitchFamily="34" charset="-128"/>
              </a:rPr>
              <a:t>Mixed Effects Model 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3080023"/>
              </p:ext>
            </p:extLst>
          </p:nvPr>
        </p:nvGraphicFramePr>
        <p:xfrm>
          <a:off x="228600" y="2133600"/>
          <a:ext cx="8763000" cy="3774440"/>
        </p:xfrm>
        <a:graphic>
          <a:graphicData uri="http://schemas.openxmlformats.org/drawingml/2006/table">
            <a:tbl>
              <a:tblPr firstRow="1" bandRow="1">
                <a:tableStyleId>{5940675A-B579-460E-94D1-54222C63F5DA}</a:tableStyleId>
              </a:tblPr>
              <a:tblGrid>
                <a:gridCol w="2767263"/>
                <a:gridCol w="2229184"/>
                <a:gridCol w="1767974"/>
                <a:gridCol w="1998579"/>
              </a:tblGrid>
              <a:tr h="370840">
                <a:tc>
                  <a:txBody>
                    <a:bodyPr/>
                    <a:lstStyle/>
                    <a:p>
                      <a:pPr algn="ctr"/>
                      <a:r>
                        <a:rPr lang="en-US" b="1" dirty="0" smtClean="0">
                          <a:solidFill>
                            <a:srgbClr val="FFFFFF"/>
                          </a:solidFill>
                          <a:effectLst>
                            <a:outerShdw blurRad="38100" dist="38100" dir="2700000" algn="tl">
                              <a:srgbClr val="000000">
                                <a:alpha val="43137"/>
                              </a:srgbClr>
                            </a:outerShdw>
                          </a:effectLst>
                        </a:rPr>
                        <a:t>Predictor</a:t>
                      </a:r>
                      <a:r>
                        <a:rPr lang="en-US" b="1" baseline="0" dirty="0" smtClean="0">
                          <a:solidFill>
                            <a:srgbClr val="FFFFFF"/>
                          </a:solidFill>
                          <a:effectLst>
                            <a:outerShdw blurRad="38100" dist="38100" dir="2700000" algn="tl">
                              <a:srgbClr val="000000">
                                <a:alpha val="43137"/>
                              </a:srgbClr>
                            </a:outerShdw>
                          </a:effectLst>
                        </a:rPr>
                        <a:t>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Parameter estimate</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Standard error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P value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Chinese</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-2.333</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0.90</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0.001</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Hispanic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-1.572</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0.79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0.05</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Time on anti-HTN medications (years)</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-2.040</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0.72</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0.005</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gridSpan="4">
                  <a:txBody>
                    <a:bodyPr/>
                    <a:lstStyle/>
                    <a:p>
                      <a:pPr algn="ctr"/>
                      <a:r>
                        <a:rPr lang="en-US" b="1" i="1" dirty="0" smtClean="0">
                          <a:solidFill>
                            <a:srgbClr val="FFFFFF"/>
                          </a:solidFill>
                          <a:effectLst>
                            <a:outerShdw blurRad="38100" dist="38100" dir="2700000" algn="tl">
                              <a:srgbClr val="000000">
                                <a:alpha val="43137"/>
                              </a:srgbClr>
                            </a:outerShdw>
                          </a:effectLst>
                        </a:rPr>
                        <a:t>Previously</a:t>
                      </a:r>
                      <a:r>
                        <a:rPr lang="en-US" b="1" i="1" baseline="0" dirty="0" smtClean="0">
                          <a:solidFill>
                            <a:srgbClr val="FFFFFF"/>
                          </a:solidFill>
                          <a:effectLst>
                            <a:outerShdw blurRad="38100" dist="38100" dir="2700000" algn="tl">
                              <a:srgbClr val="000000">
                                <a:alpha val="43137"/>
                              </a:srgbClr>
                            </a:outerShdw>
                          </a:effectLst>
                        </a:rPr>
                        <a:t> significant variables in multivariate model  </a:t>
                      </a:r>
                      <a:endParaRPr lang="en-US" b="1" i="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2">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b="1" dirty="0" smtClean="0">
                          <a:solidFill>
                            <a:srgbClr val="FFFFFF"/>
                          </a:solidFill>
                          <a:effectLst>
                            <a:outerShdw blurRad="38100" dist="38100" dir="2700000" algn="tl">
                              <a:srgbClr val="000000">
                                <a:alpha val="43137"/>
                              </a:srgbClr>
                            </a:outerShdw>
                          </a:effectLst>
                        </a:rPr>
                        <a:t>HDL-C (mg/</a:t>
                      </a:r>
                      <a:r>
                        <a:rPr lang="en-US" b="1" dirty="0" err="1" smtClean="0">
                          <a:solidFill>
                            <a:srgbClr val="FFFFFF"/>
                          </a:solidFill>
                          <a:effectLst>
                            <a:outerShdw blurRad="38100" dist="38100" dir="2700000" algn="tl">
                              <a:srgbClr val="000000">
                                <a:alpha val="43137"/>
                              </a:srgbClr>
                            </a:outerShdw>
                          </a:effectLst>
                        </a:rPr>
                        <a:t>dL</a:t>
                      </a:r>
                      <a:r>
                        <a:rPr lang="en-US" b="1" dirty="0" smtClean="0">
                          <a:solidFill>
                            <a:srgbClr val="FFFFFF"/>
                          </a:solidFill>
                          <a:effectLst>
                            <a:outerShdw blurRad="38100" dist="38100" dir="2700000" algn="tl">
                              <a:srgbClr val="000000">
                                <a:alpha val="43137"/>
                              </a:srgbClr>
                            </a:outerShdw>
                          </a:effectLst>
                        </a:rPr>
                        <a:t>)</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-0.039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0.02</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0.06</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Diabetes mellitus</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1.892</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1.23</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0.12</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Time on statin medications (years)</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-0.961</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0.74</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0.19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32818" name="TextBox 4"/>
          <p:cNvSpPr txBox="1">
            <a:spLocks noChangeArrowheads="1"/>
          </p:cNvSpPr>
          <p:nvPr/>
        </p:nvSpPr>
        <p:spPr bwMode="auto">
          <a:xfrm>
            <a:off x="228600" y="1611868"/>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smtClean="0">
                <a:solidFill>
                  <a:srgbClr val="FFFFFF"/>
                </a:solidFill>
                <a:effectLst>
                  <a:outerShdw blurRad="38100" dist="38100" dir="2700000" algn="tl">
                    <a:srgbClr val="000000">
                      <a:alpha val="43137"/>
                    </a:srgbClr>
                  </a:outerShdw>
                </a:effectLst>
              </a:rPr>
              <a:t>Mixed model </a:t>
            </a:r>
            <a:r>
              <a:rPr lang="en-US" altLang="en-US" sz="1800" b="1" dirty="0">
                <a:solidFill>
                  <a:srgbClr val="FFFFFF"/>
                </a:solidFill>
                <a:effectLst>
                  <a:outerShdw blurRad="38100" dist="38100" dir="2700000" algn="tl">
                    <a:srgbClr val="000000">
                      <a:alpha val="43137"/>
                    </a:srgbClr>
                  </a:outerShdw>
                </a:effectLst>
              </a:rPr>
              <a:t>with </a:t>
            </a:r>
            <a:r>
              <a:rPr lang="en-US" altLang="en-US" sz="1800" b="1" i="1" dirty="0" smtClean="0">
                <a:solidFill>
                  <a:srgbClr val="FFFFFF"/>
                </a:solidFill>
                <a:effectLst>
                  <a:outerShdw blurRad="38100" dist="38100" dir="2700000" algn="tl">
                    <a:srgbClr val="000000">
                      <a:alpha val="43137"/>
                    </a:srgbClr>
                  </a:outerShdw>
                </a:effectLst>
              </a:rPr>
              <a:t>time </a:t>
            </a:r>
            <a:r>
              <a:rPr lang="en-US" altLang="en-US" sz="1800" b="1" i="1" dirty="0">
                <a:solidFill>
                  <a:srgbClr val="FFFFFF"/>
                </a:solidFill>
                <a:effectLst>
                  <a:outerShdw blurRad="38100" dist="38100" dir="2700000" algn="tl">
                    <a:srgbClr val="000000">
                      <a:alpha val="43137"/>
                    </a:srgbClr>
                  </a:outerShdw>
                </a:effectLst>
              </a:rPr>
              <a:t>on </a:t>
            </a:r>
            <a:r>
              <a:rPr lang="en-US" altLang="en-US" sz="1800" b="1" dirty="0" smtClean="0">
                <a:solidFill>
                  <a:srgbClr val="FFFFFF"/>
                </a:solidFill>
                <a:effectLst>
                  <a:outerShdw blurRad="38100" dist="38100" dir="2700000" algn="tl">
                    <a:srgbClr val="000000">
                      <a:alpha val="43137"/>
                    </a:srgbClr>
                  </a:outerShdw>
                </a:effectLst>
              </a:rPr>
              <a:t>anti-HTN </a:t>
            </a:r>
            <a:r>
              <a:rPr lang="en-US" altLang="en-US" sz="1800" b="1" dirty="0">
                <a:solidFill>
                  <a:srgbClr val="FFFFFF"/>
                </a:solidFill>
                <a:effectLst>
                  <a:outerShdw blurRad="38100" dist="38100" dir="2700000" algn="tl">
                    <a:srgbClr val="000000">
                      <a:alpha val="43137"/>
                    </a:srgbClr>
                  </a:outerShdw>
                </a:effectLst>
              </a:rPr>
              <a:t>and </a:t>
            </a:r>
            <a:r>
              <a:rPr lang="en-US" altLang="en-US" sz="1800" b="1" dirty="0" smtClean="0">
                <a:solidFill>
                  <a:srgbClr val="FFFFFF"/>
                </a:solidFill>
                <a:effectLst>
                  <a:outerShdw blurRad="38100" dist="38100" dir="2700000" algn="tl">
                    <a:srgbClr val="000000">
                      <a:alpha val="43137"/>
                    </a:srgbClr>
                  </a:outerShdw>
                </a:effectLst>
              </a:rPr>
              <a:t>statin medications</a:t>
            </a:r>
          </a:p>
        </p:txBody>
      </p:sp>
      <p:sp>
        <p:nvSpPr>
          <p:cNvPr id="5" name="TextBox 5"/>
          <p:cNvSpPr txBox="1">
            <a:spLocks noChangeArrowheads="1"/>
          </p:cNvSpPr>
          <p:nvPr/>
        </p:nvSpPr>
        <p:spPr bwMode="auto">
          <a:xfrm>
            <a:off x="304800" y="6019800"/>
            <a:ext cx="2971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eaLnBrk="1" hangingPunct="1">
              <a:lnSpc>
                <a:spcPct val="100000"/>
              </a:lnSpc>
              <a:spcBef>
                <a:spcPct val="0"/>
              </a:spcBef>
              <a:buClrTx/>
              <a:buSzTx/>
              <a:buFontTx/>
              <a:buNone/>
            </a:pPr>
            <a:r>
              <a:rPr lang="en-US" altLang="en-US" sz="1800" b="1" i="1" dirty="0" smtClean="0">
                <a:solidFill>
                  <a:srgbClr val="FFFFFF"/>
                </a:solidFill>
                <a:effectLst>
                  <a:outerShdw blurRad="38100" dist="38100" dir="2700000" algn="tl">
                    <a:srgbClr val="000000">
                      <a:alpha val="43137"/>
                    </a:srgbClr>
                  </a:outerShdw>
                </a:effectLst>
              </a:rPr>
              <a:t>*microns</a:t>
            </a:r>
            <a:endParaRPr lang="en-US" altLang="en-US" sz="1800" b="1" i="1" dirty="0">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89610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3234" name="Rectangle 2"/>
          <p:cNvSpPr>
            <a:spLocks noChangeArrowheads="1"/>
          </p:cNvSpPr>
          <p:nvPr/>
        </p:nvSpPr>
        <p:spPr bwMode="auto">
          <a:xfrm>
            <a:off x="346363" y="6483886"/>
            <a:ext cx="796636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defTabSz="850900" eaLnBrk="0" hangingPunct="0"/>
            <a:r>
              <a:rPr lang="en-US" sz="1200" b="1" dirty="0">
                <a:solidFill>
                  <a:srgbClr val="FFFFFF"/>
                </a:solidFill>
                <a:effectLst>
                  <a:outerShdw blurRad="38100" dist="38100" dir="2700000" algn="tl">
                    <a:srgbClr val="000000"/>
                  </a:outerShdw>
                </a:effectLst>
              </a:rPr>
              <a:t>Modified from Johnson HM, et al.  J </a:t>
            </a:r>
            <a:r>
              <a:rPr lang="en-US" sz="1200" b="1" dirty="0" err="1">
                <a:solidFill>
                  <a:srgbClr val="FFFFFF"/>
                </a:solidFill>
                <a:effectLst>
                  <a:outerShdw blurRad="38100" dist="38100" dir="2700000" algn="tl">
                    <a:srgbClr val="000000"/>
                  </a:outerShdw>
                </a:effectLst>
              </a:rPr>
              <a:t>Nuc</a:t>
            </a:r>
            <a:r>
              <a:rPr lang="en-US" sz="1200" b="1" dirty="0">
                <a:solidFill>
                  <a:srgbClr val="FFFFFF"/>
                </a:solidFill>
                <a:effectLst>
                  <a:outerShdw blurRad="38100" dist="38100" dir="2700000" algn="tl">
                    <a:srgbClr val="000000"/>
                  </a:outerShdw>
                </a:effectLst>
              </a:rPr>
              <a:t> </a:t>
            </a:r>
            <a:r>
              <a:rPr lang="en-US" sz="1200" b="1" dirty="0" err="1">
                <a:solidFill>
                  <a:srgbClr val="FFFFFF"/>
                </a:solidFill>
                <a:effectLst>
                  <a:outerShdw blurRad="38100" dist="38100" dir="2700000" algn="tl">
                    <a:srgbClr val="000000"/>
                  </a:outerShdw>
                </a:effectLst>
              </a:rPr>
              <a:t>Cardiol</a:t>
            </a:r>
            <a:r>
              <a:rPr lang="en-US" sz="1200" b="1" dirty="0">
                <a:solidFill>
                  <a:srgbClr val="FFFFFF"/>
                </a:solidFill>
                <a:effectLst>
                  <a:outerShdw blurRad="38100" dist="38100" dir="2700000" algn="tl">
                    <a:srgbClr val="000000"/>
                  </a:outerShdw>
                </a:effectLst>
              </a:rPr>
              <a:t> 2011;18:153</a:t>
            </a:r>
          </a:p>
        </p:txBody>
      </p:sp>
      <p:sp>
        <p:nvSpPr>
          <p:cNvPr id="1503235" name="Rectangle 3"/>
          <p:cNvSpPr>
            <a:spLocks noGrp="1" noChangeArrowheads="1"/>
          </p:cNvSpPr>
          <p:nvPr>
            <p:ph type="title"/>
          </p:nvPr>
        </p:nvSpPr>
        <p:spPr>
          <a:xfrm>
            <a:off x="228023" y="381000"/>
            <a:ext cx="8611466" cy="838200"/>
          </a:xfrm>
        </p:spPr>
        <p:txBody>
          <a:bodyPr/>
          <a:lstStyle/>
          <a:p>
            <a:pPr>
              <a:lnSpc>
                <a:spcPct val="105000"/>
              </a:lnSpc>
            </a:pPr>
            <a:r>
              <a:rPr lang="en-US" sz="3200" dirty="0" smtClean="0">
                <a:cs typeface="Times New Roman" pitchFamily="18" charset="0"/>
              </a:rPr>
              <a:t>High CCA IMT Independently </a:t>
            </a:r>
            <a:br>
              <a:rPr lang="en-US" sz="3200" dirty="0" smtClean="0">
                <a:cs typeface="Times New Roman" pitchFamily="18" charset="0"/>
              </a:rPr>
            </a:br>
            <a:r>
              <a:rPr lang="en-US" sz="3200" dirty="0" smtClean="0">
                <a:cs typeface="Times New Roman" pitchFamily="18" charset="0"/>
              </a:rPr>
              <a:t>Predicts Future CVD Events</a:t>
            </a:r>
            <a:endParaRPr lang="en-US" sz="3200" dirty="0">
              <a:cs typeface="Times New Roman" pitchFamily="18" charset="0"/>
            </a:endParaRPr>
          </a:p>
        </p:txBody>
      </p:sp>
      <p:graphicFrame>
        <p:nvGraphicFramePr>
          <p:cNvPr id="1503236" name="Group 4"/>
          <p:cNvGraphicFramePr>
            <a:graphicFrameLocks noGrp="1"/>
          </p:cNvGraphicFramePr>
          <p:nvPr>
            <p:ph idx="1"/>
            <p:extLst>
              <p:ext uri="{D42A27DB-BD31-4B8C-83A1-F6EECF244321}">
                <p14:modId xmlns:p14="http://schemas.microsoft.com/office/powerpoint/2010/main" val="1567864205"/>
              </p:ext>
            </p:extLst>
          </p:nvPr>
        </p:nvGraphicFramePr>
        <p:xfrm>
          <a:off x="304512" y="1447800"/>
          <a:ext cx="8458488" cy="4864736"/>
        </p:xfrm>
        <a:graphic>
          <a:graphicData uri="http://schemas.openxmlformats.org/drawingml/2006/table">
            <a:tbl>
              <a:tblPr/>
              <a:tblGrid>
                <a:gridCol w="1219488"/>
                <a:gridCol w="762000"/>
                <a:gridCol w="762000"/>
                <a:gridCol w="762000"/>
                <a:gridCol w="1752023"/>
                <a:gridCol w="1143000"/>
                <a:gridCol w="2057977"/>
              </a:tblGrid>
              <a:tr h="4746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400" b="1" i="0" u="none" strike="noStrike" cap="none" normalizeH="0" baseline="0" dirty="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Study</a:t>
                      </a:r>
                      <a:endParaRPr kumimoji="0" lang="en-US" sz="1400" b="1" i="0" u="none" strike="noStrike" cap="none" normalizeH="0" baseline="0" dirty="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N</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Age</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Yrs</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CV Event</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Cutpoint</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Adjusted RR </a:t>
                      </a:r>
                    </a:p>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(95% CI)</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5878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ARIC</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12,841</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45-64</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5</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MI, CHD death</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tertile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W:  2.53 (1.02-6.26) </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  2.02 (1.32-3.09)</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6672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14,214</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45-64 </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7</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stroke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tertile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W:  2.32 (1.09-4.94) </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  2.24 (1.26-4.00)</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2714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 pos="2743200" algn="ctr"/>
                          <a:tab pos="5486400" algn="r"/>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CAPS</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5,056</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19-90</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MI, stroke, death</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quartile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1.85 (1.09-3.15)</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2714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 pos="2743200" algn="ctr"/>
                          <a:tab pos="5486400" algn="r"/>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CHS</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4,476</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&gt;65</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6</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MI</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quintile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3.61 (2.13-6.11)</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2968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 pos="2743200" algn="ctr"/>
                          <a:tab pos="5486400" algn="r"/>
                        </a:tabLst>
                      </a:pP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stroke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quintile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2.57 (1.64-4.02)</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2714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KIHD</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 pos="2743200" algn="ctr"/>
                          <a:tab pos="5486400" algn="r"/>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1,257</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42-60</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3</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MI</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&gt;1.0 mm</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2.1 (0.8-5.2)</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0638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 pos="2743200" algn="ctr"/>
                          <a:tab pos="5486400" algn="r"/>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MDCS</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5,163</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46-68</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7</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MI, CHD death</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tertile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1.50 (0.81-2.59)</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0797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 pos="2743200" algn="ctr"/>
                          <a:tab pos="5486400" algn="r"/>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MESA</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6,698 </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45-84</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CHD, CHD death</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quartile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2.3 (1.4-3.8)</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0797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 pos="2743200" algn="ctr"/>
                          <a:tab pos="5486400" algn="r"/>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Rotterdam</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6,389 </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&gt;55</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7-10</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MI</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quartile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1.95 (1.19-3.19)</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810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 pos="2743200" algn="ctr"/>
                          <a:tab pos="5486400" algn="r"/>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San Danielle</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1,348</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18-99</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12</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Stroke, TIA, vascular death</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&gt;1.0 mm</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5.6 (3.2-10.1)</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2702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 pos="2743200" algn="ctr"/>
                          <a:tab pos="5486400" algn="r"/>
                        </a:tabLst>
                      </a:pPr>
                      <a:r>
                        <a:rPr kumimoji="0" lang="en-US" sz="1300" b="1" i="0" u="none" strike="noStrike" cap="none" normalizeH="0" baseline="0" dirty="0" err="1"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Tromsø</a:t>
                      </a:r>
                      <a:endParaRPr kumimoji="0" lang="en-US" sz="1300" b="1" i="0" u="none" strike="noStrike" cap="none" normalizeH="0" baseline="0" dirty="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6,226</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25-84</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5</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MI</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quartile</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dirty="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W:  2.86 (1.07-7.65) </a:t>
                      </a:r>
                      <a:endParaRPr kumimoji="0" lang="en-US" sz="1300" b="1" i="0" u="none" strike="noStrike" cap="none" normalizeH="0" baseline="0" dirty="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dirty="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  1.73 (0.98-3.06)</a:t>
                      </a: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0797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 pos="2743200" algn="ctr"/>
                          <a:tab pos="5486400" algn="r"/>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Yao City</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1,289</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60-74</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5</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stroke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quartile</a:t>
                      </a:r>
                      <a:endParaRPr kumimoji="0" lang="en-US" sz="13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1300" b="1" i="0" u="none" strike="noStrike" cap="none" normalizeH="0" baseline="0" dirty="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4.9 (1.9-12.0)</a:t>
                      </a:r>
                      <a:endParaRPr kumimoji="0" lang="en-US" sz="1300" b="1" i="0" u="none" strike="noStrike" cap="none" normalizeH="0" baseline="0" dirty="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8717647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Summary: IMT Progression </a:t>
            </a:r>
          </a:p>
        </p:txBody>
      </p:sp>
      <p:sp>
        <p:nvSpPr>
          <p:cNvPr id="34819" name="Content Placeholder 2"/>
          <p:cNvSpPr>
            <a:spLocks noGrp="1"/>
          </p:cNvSpPr>
          <p:nvPr>
            <p:ph idx="1"/>
          </p:nvPr>
        </p:nvSpPr>
        <p:spPr>
          <a:xfrm>
            <a:off x="457200" y="1371600"/>
            <a:ext cx="8229600" cy="4953000"/>
          </a:xfrm>
        </p:spPr>
        <p:txBody>
          <a:bodyPr/>
          <a:lstStyle/>
          <a:p>
            <a:r>
              <a:rPr lang="en-US" altLang="en-US" sz="2800" dirty="0" smtClean="0"/>
              <a:t>Mixed effect and scaled multivariate models yielded very similar findings</a:t>
            </a:r>
          </a:p>
          <a:p>
            <a:pPr lvl="1"/>
            <a:r>
              <a:rPr lang="en-US" altLang="en-US" sz="2600" dirty="0" smtClean="0"/>
              <a:t>Similar parameter estimates </a:t>
            </a:r>
          </a:p>
          <a:p>
            <a:r>
              <a:rPr lang="en-US" altLang="en-US" sz="2800" dirty="0" smtClean="0"/>
              <a:t>Consistent predictors of IMT progression</a:t>
            </a:r>
          </a:p>
          <a:p>
            <a:pPr lvl="1"/>
            <a:r>
              <a:rPr lang="en-US" altLang="en-US" sz="2600" dirty="0"/>
              <a:t>Protective effects of Hispanic and Chinese ethnicity, HDL-C, anti-HTN medications</a:t>
            </a:r>
          </a:p>
          <a:p>
            <a:r>
              <a:rPr lang="en-US" altLang="en-US" sz="2800" dirty="0"/>
              <a:t>Statin effect weaker </a:t>
            </a:r>
          </a:p>
          <a:p>
            <a:pPr lvl="1"/>
            <a:r>
              <a:rPr lang="en-US" altLang="en-US" sz="2400" dirty="0" smtClean="0"/>
              <a:t>Protective </a:t>
            </a:r>
            <a:r>
              <a:rPr lang="en-US" altLang="en-US" sz="2400" dirty="0"/>
              <a:t>when modeled as </a:t>
            </a:r>
            <a:r>
              <a:rPr lang="en-US" altLang="en-US" sz="2400" dirty="0" smtClean="0"/>
              <a:t>“time on” </a:t>
            </a:r>
            <a:r>
              <a:rPr lang="en-US" altLang="en-US" sz="2400" dirty="0"/>
              <a:t>or </a:t>
            </a:r>
            <a:r>
              <a:rPr lang="en-US" altLang="en-US" sz="2400" dirty="0" smtClean="0"/>
              <a:t/>
            </a:r>
            <a:br>
              <a:rPr lang="en-US" altLang="en-US" sz="2400" dirty="0" smtClean="0"/>
            </a:br>
            <a:r>
              <a:rPr lang="en-US" altLang="en-US" sz="2400" dirty="0" smtClean="0"/>
              <a:t>“</a:t>
            </a:r>
            <a:r>
              <a:rPr lang="en-US" altLang="en-US" sz="2400" dirty="0"/>
              <a:t>ever </a:t>
            </a:r>
            <a:r>
              <a:rPr lang="en-US" altLang="en-US" sz="2400" dirty="0" smtClean="0"/>
              <a:t>on,” seen in </a:t>
            </a:r>
            <a:r>
              <a:rPr lang="en-US" altLang="en-US" sz="2400" dirty="0"/>
              <a:t>multivariate models </a:t>
            </a:r>
            <a:r>
              <a:rPr lang="en-US" altLang="en-US" sz="2400" dirty="0" smtClean="0"/>
              <a:t>only</a:t>
            </a:r>
          </a:p>
          <a:p>
            <a:r>
              <a:rPr lang="en-US" altLang="en-US" sz="2800" dirty="0" smtClean="0"/>
              <a:t>Low R</a:t>
            </a:r>
            <a:r>
              <a:rPr lang="en-US" altLang="en-US" sz="2800" baseline="30000" dirty="0" smtClean="0"/>
              <a:t>2</a:t>
            </a:r>
            <a:r>
              <a:rPr lang="en-US" altLang="en-US" sz="2800" dirty="0" smtClean="0"/>
              <a:t> values (similar to </a:t>
            </a:r>
            <a:r>
              <a:rPr lang="en-US" altLang="en-US" sz="2800" dirty="0" err="1" smtClean="0"/>
              <a:t>Tromsø</a:t>
            </a:r>
            <a:r>
              <a:rPr lang="en-US" altLang="en-US" sz="2800" dirty="0" smtClean="0"/>
              <a:t>)</a:t>
            </a:r>
            <a:endParaRPr lang="en-US" altLang="en-US" sz="2800" dirty="0"/>
          </a:p>
        </p:txBody>
      </p:sp>
    </p:spTree>
    <p:extLst>
      <p:ext uri="{BB962C8B-B14F-4D97-AF65-F5344CB8AC3E}">
        <p14:creationId xmlns:p14="http://schemas.microsoft.com/office/powerpoint/2010/main" val="200482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48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274638"/>
            <a:ext cx="8229600" cy="1143000"/>
          </a:xfrm>
        </p:spPr>
        <p:txBody>
          <a:bodyPr/>
          <a:lstStyle/>
          <a:p>
            <a:r>
              <a:rPr lang="en-US" altLang="en-US" dirty="0" smtClean="0">
                <a:solidFill>
                  <a:srgbClr val="FFFF00"/>
                </a:solidFill>
                <a:ea typeface="ＭＳ Ｐゴシック" pitchFamily="34" charset="-128"/>
              </a:rPr>
              <a:t>New Carotid Plaque:</a:t>
            </a:r>
            <a:br>
              <a:rPr lang="en-US" altLang="en-US" dirty="0" smtClean="0">
                <a:solidFill>
                  <a:srgbClr val="FFFF00"/>
                </a:solidFill>
                <a:ea typeface="ＭＳ Ｐゴシック" pitchFamily="34" charset="-128"/>
              </a:rPr>
            </a:br>
            <a:r>
              <a:rPr lang="en-US" altLang="en-US" dirty="0" smtClean="0">
                <a:solidFill>
                  <a:srgbClr val="FFFF00"/>
                </a:solidFill>
                <a:ea typeface="ＭＳ Ｐゴシック" pitchFamily="34" charset="-128"/>
              </a:rPr>
              <a:t>Logistic </a:t>
            </a:r>
            <a:r>
              <a:rPr lang="en-US" altLang="en-US" dirty="0">
                <a:solidFill>
                  <a:srgbClr val="FFFF00"/>
                </a:solidFill>
                <a:ea typeface="ＭＳ Ｐゴシック" pitchFamily="34" charset="-128"/>
              </a:rPr>
              <a:t>Model </a:t>
            </a:r>
            <a:r>
              <a:rPr lang="en-US" altLang="en-US" dirty="0" smtClean="0">
                <a:solidFill>
                  <a:srgbClr val="FFFF00"/>
                </a:solidFill>
                <a:ea typeface="ＭＳ Ｐゴシック" pitchFamily="34" charset="-128"/>
              </a:rPr>
              <a:t>1 </a:t>
            </a:r>
            <a:endParaRPr lang="en-US" altLang="en-US" dirty="0" smtClean="0">
              <a:solidFill>
                <a:schemeClr val="tx1">
                  <a:lumMod val="60000"/>
                  <a:lumOff val="40000"/>
                </a:schemeClr>
              </a:solidFill>
              <a:ea typeface="ＭＳ Ｐゴシック"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3256816409"/>
              </p:ext>
            </p:extLst>
          </p:nvPr>
        </p:nvGraphicFramePr>
        <p:xfrm>
          <a:off x="304800" y="1939922"/>
          <a:ext cx="8534400" cy="4079878"/>
        </p:xfrm>
        <a:graphic>
          <a:graphicData uri="http://schemas.openxmlformats.org/drawingml/2006/table">
            <a:tbl>
              <a:tblPr firstRow="1" bandRow="1">
                <a:tableStyleId>{5940675A-B579-460E-94D1-54222C63F5DA}</a:tableStyleId>
              </a:tblPr>
              <a:tblGrid>
                <a:gridCol w="1600200"/>
                <a:gridCol w="1447800"/>
                <a:gridCol w="3200400"/>
                <a:gridCol w="2286000"/>
              </a:tblGrid>
              <a:tr h="370898">
                <a:tc gridSpan="2">
                  <a:txBody>
                    <a:bodyPr/>
                    <a:lstStyle/>
                    <a:p>
                      <a:pPr algn="ctr"/>
                      <a:r>
                        <a:rPr lang="en-US" sz="1800" b="1" dirty="0" smtClean="0">
                          <a:solidFill>
                            <a:srgbClr val="FFFFFF"/>
                          </a:solidFill>
                          <a:effectLst>
                            <a:outerShdw blurRad="38100" dist="38100" dir="2700000" algn="tl">
                              <a:srgbClr val="000000">
                                <a:alpha val="43137"/>
                              </a:srgbClr>
                            </a:outerShdw>
                          </a:effectLst>
                        </a:rPr>
                        <a:t>Variable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Odds Ratio</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P value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Age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1.10</a:t>
                      </a:r>
                      <a:r>
                        <a:rPr lang="en-US" sz="1800" b="1" baseline="0" dirty="0" smtClean="0">
                          <a:solidFill>
                            <a:srgbClr val="FFFFFF"/>
                          </a:solidFill>
                          <a:effectLst>
                            <a:outerShdw blurRad="38100" dist="38100" dir="2700000" algn="tl">
                              <a:srgbClr val="000000">
                                <a:alpha val="43137"/>
                              </a:srgbClr>
                            </a:outerShdw>
                          </a:effectLst>
                        </a:rPr>
                        <a:t> (1.04-1.06)</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&lt;0.001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Hispanic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0.75 (0.59-0.95)</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Chinese</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0.70 (0.53-0.90)</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0.008</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African</a:t>
                      </a:r>
                      <a:r>
                        <a:rPr lang="en-US" sz="1800" b="1" baseline="0" dirty="0" smtClean="0">
                          <a:solidFill>
                            <a:srgbClr val="FFFFFF"/>
                          </a:solidFill>
                          <a:effectLst>
                            <a:outerShdw blurRad="38100" dist="38100" dir="2700000" algn="tl">
                              <a:srgbClr val="000000">
                                <a:alpha val="43137"/>
                              </a:srgbClr>
                            </a:outerShdw>
                          </a:effectLst>
                        </a:rPr>
                        <a:t>-American</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0.67 (0.54-0.81)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&lt;0.0001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Systolic BP</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1.01 (1.005-1.01)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&lt;0.0001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Glucose</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1.01 (1.01-1.01)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HDL-C</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0.99 (0.99-0.99)</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Total</a:t>
                      </a:r>
                      <a:r>
                        <a:rPr lang="en-US" sz="1800" b="1" baseline="0" dirty="0" smtClean="0">
                          <a:solidFill>
                            <a:srgbClr val="FFFFFF"/>
                          </a:solidFill>
                          <a:effectLst>
                            <a:outerShdw blurRad="38100" dist="38100" dir="2700000" algn="tl">
                              <a:srgbClr val="000000">
                                <a:alpha val="43137"/>
                              </a:srgbClr>
                            </a:outerShdw>
                          </a:effectLst>
                        </a:rPr>
                        <a:t> c</a:t>
                      </a:r>
                      <a:r>
                        <a:rPr lang="en-US" sz="1800" b="1" dirty="0" smtClean="0">
                          <a:solidFill>
                            <a:srgbClr val="FFFFFF"/>
                          </a:solidFill>
                          <a:effectLst>
                            <a:outerShdw blurRad="38100" dist="38100" dir="2700000" algn="tl">
                              <a:srgbClr val="000000">
                                <a:alpha val="43137"/>
                              </a:srgbClr>
                            </a:outerShdw>
                          </a:effectLst>
                        </a:rPr>
                        <a:t>holesterol</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1.00 (1.00-1.01)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rowSpan="2">
                  <a:txBody>
                    <a:bodyPr/>
                    <a:lstStyle/>
                    <a:p>
                      <a:r>
                        <a:rPr lang="en-US" sz="1800" b="1" dirty="0" smtClean="0">
                          <a:solidFill>
                            <a:srgbClr val="FFFFFF"/>
                          </a:solidFill>
                          <a:effectLst>
                            <a:outerShdw blurRad="38100" dist="38100" dir="2700000" algn="tl">
                              <a:srgbClr val="000000">
                                <a:alpha val="43137"/>
                              </a:srgbClr>
                            </a:outerShdw>
                          </a:effectLst>
                        </a:rPr>
                        <a:t>Tobacco use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800" b="1" dirty="0" smtClean="0">
                          <a:solidFill>
                            <a:srgbClr val="FFFFFF"/>
                          </a:solidFill>
                          <a:effectLst>
                            <a:outerShdw blurRad="38100" dist="38100" dir="2700000" algn="tl">
                              <a:srgbClr val="000000">
                                <a:alpha val="43137"/>
                              </a:srgbClr>
                            </a:outerShdw>
                          </a:effectLst>
                        </a:rPr>
                        <a:t>Current</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2.34 (1.81-3.02)</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&lt;0.0001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vMerge="1">
                  <a:txBody>
                    <a:bodyPr/>
                    <a:lstStyle/>
                    <a:p>
                      <a:endParaRPr lang="en-US" dirty="0"/>
                    </a:p>
                  </a:txBody>
                  <a:tcPr/>
                </a:tc>
                <a:tc>
                  <a:txBody>
                    <a:bodyPr/>
                    <a:lstStyle/>
                    <a:p>
                      <a:r>
                        <a:rPr lang="en-US" sz="1800" b="1" dirty="0" smtClean="0">
                          <a:solidFill>
                            <a:srgbClr val="FFFFFF"/>
                          </a:solidFill>
                          <a:effectLst>
                            <a:outerShdw blurRad="38100" dist="38100" dir="2700000" algn="tl">
                              <a:srgbClr val="000000">
                                <a:alpha val="43137"/>
                              </a:srgbClr>
                            </a:outerShdw>
                          </a:effectLst>
                        </a:rPr>
                        <a:t>Former</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1.28 (1.08-1.50)</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0.004</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36919" name="TextBox 4"/>
          <p:cNvSpPr txBox="1">
            <a:spLocks noChangeArrowheads="1"/>
          </p:cNvSpPr>
          <p:nvPr/>
        </p:nvSpPr>
        <p:spPr bwMode="auto">
          <a:xfrm>
            <a:off x="228600" y="1459468"/>
            <a:ext cx="8686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Logistic </a:t>
            </a:r>
            <a:r>
              <a:rPr lang="en-US" altLang="en-US" sz="1800" b="1" dirty="0" smtClean="0">
                <a:solidFill>
                  <a:srgbClr val="FFFFFF"/>
                </a:solidFill>
                <a:effectLst>
                  <a:outerShdw blurRad="38100" dist="38100" dir="2700000" algn="tl">
                    <a:srgbClr val="000000">
                      <a:alpha val="43137"/>
                    </a:srgbClr>
                  </a:outerShdw>
                </a:effectLst>
              </a:rPr>
              <a:t>model </a:t>
            </a:r>
            <a:r>
              <a:rPr lang="en-US" altLang="en-US" sz="1800" b="1" dirty="0">
                <a:solidFill>
                  <a:srgbClr val="FFFFFF"/>
                </a:solidFill>
                <a:effectLst>
                  <a:outerShdw blurRad="38100" dist="38100" dir="2700000" algn="tl">
                    <a:srgbClr val="000000">
                      <a:alpha val="43137"/>
                    </a:srgbClr>
                  </a:outerShdw>
                </a:effectLst>
              </a:rPr>
              <a:t>with </a:t>
            </a:r>
            <a:r>
              <a:rPr lang="en-US" altLang="en-US" sz="1800" b="1" dirty="0" smtClean="0">
                <a:solidFill>
                  <a:srgbClr val="FFFFFF"/>
                </a:solidFill>
                <a:effectLst>
                  <a:outerShdw blurRad="38100" dist="38100" dir="2700000" algn="tl">
                    <a:srgbClr val="000000">
                      <a:alpha val="43137"/>
                    </a:srgbClr>
                  </a:outerShdw>
                </a:effectLst>
              </a:rPr>
              <a:t>use </a:t>
            </a:r>
            <a:r>
              <a:rPr lang="en-US" altLang="en-US" sz="1800" b="1" dirty="0">
                <a:solidFill>
                  <a:srgbClr val="FFFFFF"/>
                </a:solidFill>
                <a:effectLst>
                  <a:outerShdw blurRad="38100" dist="38100" dir="2700000" algn="tl">
                    <a:srgbClr val="000000">
                      <a:alpha val="43137"/>
                    </a:srgbClr>
                  </a:outerShdw>
                </a:effectLst>
              </a:rPr>
              <a:t>of </a:t>
            </a:r>
            <a:r>
              <a:rPr lang="en-US" altLang="en-US" sz="1800" b="1" dirty="0" smtClean="0">
                <a:solidFill>
                  <a:srgbClr val="FFFFFF"/>
                </a:solidFill>
                <a:effectLst>
                  <a:outerShdw blurRad="38100" dist="38100" dir="2700000" algn="tl">
                    <a:srgbClr val="000000">
                      <a:alpha val="43137"/>
                    </a:srgbClr>
                  </a:outerShdw>
                </a:effectLst>
              </a:rPr>
              <a:t>anti-HTN and statin medications </a:t>
            </a:r>
            <a:r>
              <a:rPr lang="en-US" altLang="en-US" sz="1800" b="1" i="1" dirty="0" smtClean="0">
                <a:solidFill>
                  <a:srgbClr val="FFFFFF"/>
                </a:solidFill>
                <a:effectLst>
                  <a:outerShdw blurRad="38100" dist="38100" dir="2700000" algn="tl">
                    <a:srgbClr val="000000">
                      <a:alpha val="43137"/>
                    </a:srgbClr>
                  </a:outerShdw>
                </a:effectLst>
              </a:rPr>
              <a:t>at baseline </a:t>
            </a:r>
            <a:endParaRPr lang="en-US" altLang="en-US" sz="1800" b="1" i="1" dirty="0">
              <a:solidFill>
                <a:srgbClr val="FFFFFF"/>
              </a:solidFill>
              <a:effectLst>
                <a:outerShdw blurRad="38100" dist="38100" dir="2700000" algn="tl">
                  <a:srgbClr val="000000">
                    <a:alpha val="43137"/>
                  </a:srgbClr>
                </a:outerShdw>
              </a:effectLst>
            </a:endParaRPr>
          </a:p>
        </p:txBody>
      </p:sp>
      <p:sp>
        <p:nvSpPr>
          <p:cNvPr id="36920" name="TextBox 5"/>
          <p:cNvSpPr txBox="1">
            <a:spLocks noChangeArrowheads="1"/>
          </p:cNvSpPr>
          <p:nvPr/>
        </p:nvSpPr>
        <p:spPr bwMode="auto">
          <a:xfrm>
            <a:off x="375326" y="6248400"/>
            <a:ext cx="38156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Rescaled R² = </a:t>
            </a:r>
            <a:r>
              <a:rPr lang="en-US" altLang="en-US" sz="1800" b="1" dirty="0" smtClean="0">
                <a:solidFill>
                  <a:srgbClr val="FFFFFF"/>
                </a:solidFill>
                <a:effectLst>
                  <a:outerShdw blurRad="38100" dist="38100" dir="2700000" algn="tl">
                    <a:srgbClr val="000000">
                      <a:alpha val="43137"/>
                    </a:srgbClr>
                  </a:outerShdw>
                </a:effectLst>
              </a:rPr>
              <a:t>0.15;  AUC = 0.69</a:t>
            </a:r>
            <a:endParaRPr lang="en-US" altLang="en-US" sz="1800" b="1" dirty="0">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56416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19100" y="274638"/>
            <a:ext cx="8229600" cy="1143000"/>
          </a:xfrm>
        </p:spPr>
        <p:txBody>
          <a:bodyPr/>
          <a:lstStyle/>
          <a:p>
            <a:r>
              <a:rPr lang="en-US" altLang="en-US" dirty="0" smtClean="0">
                <a:solidFill>
                  <a:srgbClr val="FFFF00"/>
                </a:solidFill>
                <a:ea typeface="ＭＳ Ｐゴシック" pitchFamily="34" charset="-128"/>
              </a:rPr>
              <a:t>New Carotid Plaque:</a:t>
            </a:r>
            <a:br>
              <a:rPr lang="en-US" altLang="en-US" dirty="0" smtClean="0">
                <a:solidFill>
                  <a:srgbClr val="FFFF00"/>
                </a:solidFill>
                <a:ea typeface="ＭＳ Ｐゴシック" pitchFamily="34" charset="-128"/>
              </a:rPr>
            </a:br>
            <a:r>
              <a:rPr lang="en-US" altLang="en-US" dirty="0" smtClean="0">
                <a:solidFill>
                  <a:srgbClr val="FFFF00"/>
                </a:solidFill>
                <a:ea typeface="ＭＳ Ｐゴシック" pitchFamily="34" charset="-128"/>
              </a:rPr>
              <a:t>Logistic </a:t>
            </a:r>
            <a:r>
              <a:rPr lang="en-US" altLang="en-US" dirty="0">
                <a:solidFill>
                  <a:srgbClr val="FFFF00"/>
                </a:solidFill>
                <a:ea typeface="ＭＳ Ｐゴシック" pitchFamily="34" charset="-128"/>
              </a:rPr>
              <a:t>Model </a:t>
            </a:r>
            <a:r>
              <a:rPr lang="en-US" altLang="en-US" dirty="0" smtClean="0">
                <a:solidFill>
                  <a:srgbClr val="FFFF00"/>
                </a:solidFill>
                <a:ea typeface="ＭＳ Ｐゴシック" pitchFamily="34" charset="-128"/>
              </a:rPr>
              <a:t>2 </a:t>
            </a:r>
            <a:endParaRPr lang="en-US" altLang="en-US" dirty="0" smtClean="0">
              <a:solidFill>
                <a:schemeClr val="tx1">
                  <a:lumMod val="60000"/>
                  <a:lumOff val="40000"/>
                </a:schemeClr>
              </a:solidFill>
              <a:ea typeface="ＭＳ Ｐゴシック" pitchFamily="34" charset="-128"/>
            </a:endParaRPr>
          </a:p>
        </p:txBody>
      </p:sp>
      <p:sp>
        <p:nvSpPr>
          <p:cNvPr id="36919" name="TextBox 4"/>
          <p:cNvSpPr txBox="1">
            <a:spLocks noChangeArrowheads="1"/>
          </p:cNvSpPr>
          <p:nvPr/>
        </p:nvSpPr>
        <p:spPr bwMode="auto">
          <a:xfrm>
            <a:off x="190500" y="1459468"/>
            <a:ext cx="8686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Logistic </a:t>
            </a:r>
            <a:r>
              <a:rPr lang="en-US" altLang="en-US" sz="1800" b="1" dirty="0" smtClean="0">
                <a:solidFill>
                  <a:srgbClr val="FFFFFF"/>
                </a:solidFill>
                <a:effectLst>
                  <a:outerShdw blurRad="38100" dist="38100" dir="2700000" algn="tl">
                    <a:srgbClr val="000000">
                      <a:alpha val="43137"/>
                    </a:srgbClr>
                  </a:outerShdw>
                </a:effectLst>
              </a:rPr>
              <a:t>model with </a:t>
            </a:r>
            <a:r>
              <a:rPr lang="en-US" altLang="en-US" sz="1800" b="1" i="1" dirty="0" smtClean="0">
                <a:solidFill>
                  <a:srgbClr val="FFFFFF"/>
                </a:solidFill>
                <a:effectLst>
                  <a:outerShdw blurRad="38100" dist="38100" dir="2700000" algn="tl">
                    <a:srgbClr val="000000">
                      <a:alpha val="43137"/>
                    </a:srgbClr>
                  </a:outerShdw>
                </a:effectLst>
              </a:rPr>
              <a:t>time on </a:t>
            </a:r>
            <a:r>
              <a:rPr lang="en-US" altLang="en-US" sz="1800" b="1" dirty="0" smtClean="0">
                <a:solidFill>
                  <a:srgbClr val="FFFFFF"/>
                </a:solidFill>
                <a:effectLst>
                  <a:outerShdw blurRad="38100" dist="38100" dir="2700000" algn="tl">
                    <a:srgbClr val="000000">
                      <a:alpha val="43137"/>
                    </a:srgbClr>
                  </a:outerShdw>
                </a:effectLst>
              </a:rPr>
              <a:t>anti-HTN and statin medications</a:t>
            </a:r>
            <a:endParaRPr lang="en-US" altLang="en-US" sz="1800" b="1" i="1" dirty="0">
              <a:solidFill>
                <a:srgbClr val="FFFFFF"/>
              </a:solidFill>
              <a:effectLst>
                <a:outerShdw blurRad="38100" dist="38100" dir="2700000" algn="tl">
                  <a:srgbClr val="000000">
                    <a:alpha val="43137"/>
                  </a:srgbClr>
                </a:outerShdw>
              </a:effectLst>
            </a:endParaRPr>
          </a:p>
        </p:txBody>
      </p:sp>
      <p:sp>
        <p:nvSpPr>
          <p:cNvPr id="36920" name="TextBox 5"/>
          <p:cNvSpPr txBox="1">
            <a:spLocks noChangeArrowheads="1"/>
          </p:cNvSpPr>
          <p:nvPr/>
        </p:nvSpPr>
        <p:spPr bwMode="auto">
          <a:xfrm>
            <a:off x="375326" y="6248400"/>
            <a:ext cx="38156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Rescaled R² = </a:t>
            </a:r>
            <a:r>
              <a:rPr lang="en-US" altLang="en-US" sz="1800" b="1" dirty="0" smtClean="0">
                <a:solidFill>
                  <a:srgbClr val="FFFFFF"/>
                </a:solidFill>
                <a:effectLst>
                  <a:outerShdw blurRad="38100" dist="38100" dir="2700000" algn="tl">
                    <a:srgbClr val="000000">
                      <a:alpha val="43137"/>
                    </a:srgbClr>
                  </a:outerShdw>
                </a:effectLst>
              </a:rPr>
              <a:t>0.15;  AUC = 0.69</a:t>
            </a:r>
            <a:endParaRPr lang="en-US" altLang="en-US" sz="1800" b="1" dirty="0">
              <a:solidFill>
                <a:srgbClr val="FFFFFF"/>
              </a:solidFill>
              <a:effectLst>
                <a:outerShdw blurRad="38100" dist="38100" dir="2700000" algn="tl">
                  <a:srgbClr val="000000">
                    <a:alpha val="43137"/>
                  </a:srgbClr>
                </a:outerShdw>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1065814383"/>
              </p:ext>
            </p:extLst>
          </p:nvPr>
        </p:nvGraphicFramePr>
        <p:xfrm>
          <a:off x="228600" y="1939922"/>
          <a:ext cx="8534400" cy="4079878"/>
        </p:xfrm>
        <a:graphic>
          <a:graphicData uri="http://schemas.openxmlformats.org/drawingml/2006/table">
            <a:tbl>
              <a:tblPr firstRow="1" bandRow="1">
                <a:tableStyleId>{5940675A-B579-460E-94D1-54222C63F5DA}</a:tableStyleId>
              </a:tblPr>
              <a:tblGrid>
                <a:gridCol w="1600200"/>
                <a:gridCol w="1447800"/>
                <a:gridCol w="3200400"/>
                <a:gridCol w="2286000"/>
              </a:tblGrid>
              <a:tr h="370898">
                <a:tc gridSpan="2">
                  <a:txBody>
                    <a:bodyPr/>
                    <a:lstStyle/>
                    <a:p>
                      <a:pPr algn="ctr"/>
                      <a:r>
                        <a:rPr lang="en-US" sz="1800" b="1" dirty="0" smtClean="0">
                          <a:solidFill>
                            <a:srgbClr val="FFFFFF"/>
                          </a:solidFill>
                          <a:effectLst>
                            <a:outerShdw blurRad="38100" dist="38100" dir="2700000" algn="tl">
                              <a:srgbClr val="000000">
                                <a:alpha val="43137"/>
                              </a:srgbClr>
                            </a:outerShdw>
                          </a:effectLst>
                        </a:rPr>
                        <a:t>Variable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Odds Ratio</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P value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Age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1.10</a:t>
                      </a:r>
                      <a:r>
                        <a:rPr lang="en-US" sz="1800" b="1" baseline="0" dirty="0" smtClean="0">
                          <a:solidFill>
                            <a:srgbClr val="FFFFFF"/>
                          </a:solidFill>
                          <a:effectLst>
                            <a:outerShdw blurRad="38100" dist="38100" dir="2700000" algn="tl">
                              <a:srgbClr val="000000">
                                <a:alpha val="43137"/>
                              </a:srgbClr>
                            </a:outerShdw>
                          </a:effectLst>
                        </a:rPr>
                        <a:t> (1.04-1.06)</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&lt;0.001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Hispanic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0.75 (0.60-0.95)</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Chinese</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0.70 (0.53-0.90)</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0.008</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African</a:t>
                      </a:r>
                      <a:r>
                        <a:rPr lang="en-US" sz="1800" b="1" baseline="0" dirty="0" smtClean="0">
                          <a:solidFill>
                            <a:srgbClr val="FFFFFF"/>
                          </a:solidFill>
                          <a:effectLst>
                            <a:outerShdw blurRad="38100" dist="38100" dir="2700000" algn="tl">
                              <a:srgbClr val="000000">
                                <a:alpha val="43137"/>
                              </a:srgbClr>
                            </a:outerShdw>
                          </a:effectLst>
                        </a:rPr>
                        <a:t>-American</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0.67 (0.54-0.82)</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Systolic BP</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1.01 (1.01-1.01)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&lt;0.0001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Glucose</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1.01 (1.01-1.01)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HDL-C</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0.99 (0.99-0.99)</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Total</a:t>
                      </a:r>
                      <a:r>
                        <a:rPr lang="en-US" sz="1800" b="1" baseline="0" dirty="0" smtClean="0">
                          <a:solidFill>
                            <a:srgbClr val="FFFFFF"/>
                          </a:solidFill>
                          <a:effectLst>
                            <a:outerShdw blurRad="38100" dist="38100" dir="2700000" algn="tl">
                              <a:srgbClr val="000000">
                                <a:alpha val="43137"/>
                              </a:srgbClr>
                            </a:outerShdw>
                          </a:effectLst>
                        </a:rPr>
                        <a:t> c</a:t>
                      </a:r>
                      <a:r>
                        <a:rPr lang="en-US" sz="1800" b="1" dirty="0" smtClean="0">
                          <a:solidFill>
                            <a:srgbClr val="FFFFFF"/>
                          </a:solidFill>
                          <a:effectLst>
                            <a:outerShdw blurRad="38100" dist="38100" dir="2700000" algn="tl">
                              <a:srgbClr val="000000">
                                <a:alpha val="43137"/>
                              </a:srgbClr>
                            </a:outerShdw>
                          </a:effectLst>
                        </a:rPr>
                        <a:t>holesterol</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1.00 (1.00-1.01)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0.005</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rowSpan="2">
                  <a:txBody>
                    <a:bodyPr/>
                    <a:lstStyle/>
                    <a:p>
                      <a:r>
                        <a:rPr lang="en-US" sz="1800" b="1" dirty="0" smtClean="0">
                          <a:solidFill>
                            <a:srgbClr val="FFFFFF"/>
                          </a:solidFill>
                          <a:effectLst>
                            <a:outerShdw blurRad="38100" dist="38100" dir="2700000" algn="tl">
                              <a:srgbClr val="000000">
                                <a:alpha val="43137"/>
                              </a:srgbClr>
                            </a:outerShdw>
                          </a:effectLst>
                        </a:rPr>
                        <a:t>Tobacco use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800" b="1" dirty="0" smtClean="0">
                          <a:solidFill>
                            <a:srgbClr val="FFFFFF"/>
                          </a:solidFill>
                          <a:effectLst>
                            <a:outerShdw blurRad="38100" dist="38100" dir="2700000" algn="tl">
                              <a:srgbClr val="000000">
                                <a:alpha val="43137"/>
                              </a:srgbClr>
                            </a:outerShdw>
                          </a:effectLst>
                        </a:rPr>
                        <a:t>Current</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2.31 (1.79-2.99)</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&lt;0.0001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vMerge="1">
                  <a:txBody>
                    <a:bodyPr/>
                    <a:lstStyle/>
                    <a:p>
                      <a:endParaRPr lang="en-US" dirty="0"/>
                    </a:p>
                  </a:txBody>
                  <a:tcPr/>
                </a:tc>
                <a:tc>
                  <a:txBody>
                    <a:bodyPr/>
                    <a:lstStyle/>
                    <a:p>
                      <a:r>
                        <a:rPr lang="en-US" sz="1800" b="1" dirty="0" smtClean="0">
                          <a:solidFill>
                            <a:srgbClr val="FFFFFF"/>
                          </a:solidFill>
                          <a:effectLst>
                            <a:outerShdw blurRad="38100" dist="38100" dir="2700000" algn="tl">
                              <a:srgbClr val="000000">
                                <a:alpha val="43137"/>
                              </a:srgbClr>
                            </a:outerShdw>
                          </a:effectLst>
                        </a:rPr>
                        <a:t>Former</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1.27 (1.08-1.50)</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0.004</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156514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i="1" dirty="0" smtClean="0">
                <a:ea typeface="ＭＳ Ｐゴシック" pitchFamily="34" charset="-128"/>
              </a:rPr>
              <a:t>De Novo </a:t>
            </a:r>
            <a:r>
              <a:rPr lang="en-US" altLang="en-US" dirty="0" smtClean="0">
                <a:ea typeface="ＭＳ Ｐゴシック" pitchFamily="34" charset="-128"/>
              </a:rPr>
              <a:t>Plaque:</a:t>
            </a:r>
            <a:br>
              <a:rPr lang="en-US" altLang="en-US" dirty="0" smtClean="0">
                <a:ea typeface="ＭＳ Ｐゴシック" pitchFamily="34" charset="-128"/>
              </a:rPr>
            </a:br>
            <a:r>
              <a:rPr lang="en-US" altLang="en-US" dirty="0">
                <a:solidFill>
                  <a:srgbClr val="FFFF00"/>
                </a:solidFill>
                <a:ea typeface="ＭＳ Ｐゴシック" pitchFamily="34" charset="-128"/>
              </a:rPr>
              <a:t>Logistic Model 2 </a:t>
            </a:r>
            <a:endParaRPr lang="en-US" altLang="en-US" dirty="0" smtClean="0">
              <a:solidFill>
                <a:srgbClr val="FF0000"/>
              </a:solidFill>
              <a:ea typeface="ＭＳ Ｐゴシック"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841480524"/>
              </p:ext>
            </p:extLst>
          </p:nvPr>
        </p:nvGraphicFramePr>
        <p:xfrm>
          <a:off x="304800" y="2413000"/>
          <a:ext cx="8534400" cy="1854200"/>
        </p:xfrm>
        <a:graphic>
          <a:graphicData uri="http://schemas.openxmlformats.org/drawingml/2006/table">
            <a:tbl>
              <a:tblPr firstRow="1" bandRow="1">
                <a:tableStyleId>{5940675A-B579-460E-94D1-54222C63F5DA}</a:tableStyleId>
              </a:tblPr>
              <a:tblGrid>
                <a:gridCol w="3048000"/>
                <a:gridCol w="3200400"/>
                <a:gridCol w="2286000"/>
              </a:tblGrid>
              <a:tr h="370840">
                <a:tc>
                  <a:txBody>
                    <a:bodyPr/>
                    <a:lstStyle/>
                    <a:p>
                      <a:pPr algn="ctr"/>
                      <a:r>
                        <a:rPr lang="en-US" b="1" dirty="0" smtClean="0">
                          <a:solidFill>
                            <a:srgbClr val="FFFFFF"/>
                          </a:solidFill>
                          <a:effectLst>
                            <a:outerShdw blurRad="38100" dist="38100" dir="2700000" algn="tl">
                              <a:srgbClr val="000000">
                                <a:alpha val="43137"/>
                              </a:srgbClr>
                            </a:outerShdw>
                          </a:effectLst>
                        </a:rPr>
                        <a:t>Variable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Odds Ratio</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P value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Age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1.10</a:t>
                      </a:r>
                      <a:r>
                        <a:rPr lang="en-US" b="1" baseline="0" dirty="0" smtClean="0">
                          <a:solidFill>
                            <a:srgbClr val="FFFFFF"/>
                          </a:solidFill>
                          <a:effectLst>
                            <a:outerShdw blurRad="38100" dist="38100" dir="2700000" algn="tl">
                              <a:srgbClr val="000000">
                                <a:alpha val="43137"/>
                              </a:srgbClr>
                            </a:outerShdw>
                          </a:effectLst>
                        </a:rPr>
                        <a:t> (1.03-1.05)</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&lt;0.001</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African</a:t>
                      </a:r>
                      <a:r>
                        <a:rPr lang="en-US" b="1" baseline="0" dirty="0" smtClean="0">
                          <a:solidFill>
                            <a:srgbClr val="FFFFFF"/>
                          </a:solidFill>
                          <a:effectLst>
                            <a:outerShdw blurRad="38100" dist="38100" dir="2700000" algn="tl">
                              <a:srgbClr val="000000">
                                <a:alpha val="43137"/>
                              </a:srgbClr>
                            </a:outerShdw>
                          </a:effectLst>
                        </a:rPr>
                        <a:t>-American</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0.67 (0.50-0.89)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0.01</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Total cholesterol</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1.00 (1.00-1.01)</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0.03</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Tobacco use (current)</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1.75 (1.23-2.50)</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0.002</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40989" name="TextBox 4"/>
          <p:cNvSpPr txBox="1">
            <a:spLocks noChangeArrowheads="1"/>
          </p:cNvSpPr>
          <p:nvPr/>
        </p:nvSpPr>
        <p:spPr bwMode="auto">
          <a:xfrm>
            <a:off x="304800" y="1600200"/>
            <a:ext cx="8534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Logistic Model with </a:t>
            </a:r>
            <a:r>
              <a:rPr lang="en-US" altLang="en-US" sz="1800" b="1" i="1" dirty="0" smtClean="0">
                <a:solidFill>
                  <a:srgbClr val="FFFFFF"/>
                </a:solidFill>
                <a:effectLst>
                  <a:outerShdw blurRad="38100" dist="38100" dir="2700000" algn="tl">
                    <a:srgbClr val="000000">
                      <a:alpha val="43137"/>
                    </a:srgbClr>
                  </a:outerShdw>
                </a:effectLst>
              </a:rPr>
              <a:t>time on </a:t>
            </a:r>
            <a:r>
              <a:rPr lang="en-US" altLang="en-US" sz="1800" b="1" dirty="0" smtClean="0">
                <a:solidFill>
                  <a:srgbClr val="FFFFFF"/>
                </a:solidFill>
                <a:effectLst>
                  <a:outerShdw blurRad="38100" dist="38100" dir="2700000" algn="tl">
                    <a:srgbClr val="000000">
                      <a:alpha val="43137"/>
                    </a:srgbClr>
                  </a:outerShdw>
                </a:effectLst>
              </a:rPr>
              <a:t>anti-HTN and </a:t>
            </a:r>
            <a:r>
              <a:rPr lang="en-US" altLang="en-US" sz="1800" b="1" dirty="0">
                <a:solidFill>
                  <a:srgbClr val="FFFFFF"/>
                </a:solidFill>
                <a:effectLst>
                  <a:outerShdw blurRad="38100" dist="38100" dir="2700000" algn="tl">
                    <a:srgbClr val="000000">
                      <a:alpha val="43137"/>
                    </a:srgbClr>
                  </a:outerShdw>
                </a:effectLst>
              </a:rPr>
              <a:t>s</a:t>
            </a:r>
            <a:r>
              <a:rPr lang="en-US" altLang="en-US" sz="1800" b="1" dirty="0" smtClean="0">
                <a:solidFill>
                  <a:srgbClr val="FFFFFF"/>
                </a:solidFill>
                <a:effectLst>
                  <a:outerShdw blurRad="38100" dist="38100" dir="2700000" algn="tl">
                    <a:srgbClr val="000000">
                      <a:alpha val="43137"/>
                    </a:srgbClr>
                  </a:outerShdw>
                </a:effectLst>
              </a:rPr>
              <a:t>tatin </a:t>
            </a:r>
            <a:r>
              <a:rPr lang="en-US" altLang="en-US" sz="1800" b="1" dirty="0">
                <a:solidFill>
                  <a:srgbClr val="FFFFFF"/>
                </a:solidFill>
                <a:effectLst>
                  <a:outerShdw blurRad="38100" dist="38100" dir="2700000" algn="tl">
                    <a:srgbClr val="000000">
                      <a:alpha val="43137"/>
                    </a:srgbClr>
                  </a:outerShdw>
                </a:effectLst>
              </a:rPr>
              <a:t>m</a:t>
            </a:r>
            <a:r>
              <a:rPr lang="en-US" altLang="en-US" sz="1800" b="1" dirty="0" smtClean="0">
                <a:solidFill>
                  <a:srgbClr val="FFFFFF"/>
                </a:solidFill>
                <a:effectLst>
                  <a:outerShdw blurRad="38100" dist="38100" dir="2700000" algn="tl">
                    <a:srgbClr val="000000">
                      <a:alpha val="43137"/>
                    </a:srgbClr>
                  </a:outerShdw>
                </a:effectLst>
              </a:rPr>
              <a:t>edications </a:t>
            </a:r>
            <a:endParaRPr lang="en-US" altLang="en-US" sz="1800" b="1" dirty="0">
              <a:solidFill>
                <a:srgbClr val="FFFFFF"/>
              </a:solidFill>
              <a:effectLst>
                <a:outerShdw blurRad="38100" dist="38100" dir="2700000" algn="tl">
                  <a:srgbClr val="000000">
                    <a:alpha val="43137"/>
                  </a:srgbClr>
                </a:outerShdw>
              </a:effectLst>
            </a:endParaRPr>
          </a:p>
          <a:p>
            <a:pPr algn="ctr" eaLnBrk="1" hangingPunct="1">
              <a:lnSpc>
                <a:spcPct val="100000"/>
              </a:lnSpc>
              <a:spcBef>
                <a:spcPct val="0"/>
              </a:spcBef>
              <a:buClrTx/>
              <a:buSzTx/>
              <a:buFontTx/>
              <a:buNone/>
            </a:pPr>
            <a:r>
              <a:rPr lang="en-US" altLang="en-US" sz="1800" b="1" dirty="0" smtClean="0">
                <a:solidFill>
                  <a:srgbClr val="FFFFFF"/>
                </a:solidFill>
                <a:effectLst>
                  <a:outerShdw blurRad="38100" dist="38100" dir="2700000" algn="tl">
                    <a:srgbClr val="000000">
                      <a:alpha val="43137"/>
                    </a:srgbClr>
                  </a:outerShdw>
                </a:effectLst>
              </a:rPr>
              <a:t>(those </a:t>
            </a:r>
            <a:r>
              <a:rPr lang="en-US" altLang="en-US" sz="1800" b="1" dirty="0">
                <a:solidFill>
                  <a:srgbClr val="FFFFFF"/>
                </a:solidFill>
                <a:effectLst>
                  <a:outerShdw blurRad="38100" dist="38100" dir="2700000" algn="tl">
                    <a:srgbClr val="000000">
                      <a:alpha val="43137"/>
                    </a:srgbClr>
                  </a:outerShdw>
                </a:effectLst>
              </a:rPr>
              <a:t>without initial plaque </a:t>
            </a:r>
            <a:r>
              <a:rPr lang="en-US" altLang="en-US" sz="1800" b="1" dirty="0" smtClean="0">
                <a:solidFill>
                  <a:srgbClr val="FFFFFF"/>
                </a:solidFill>
                <a:effectLst>
                  <a:outerShdw blurRad="38100" dist="38100" dir="2700000" algn="tl">
                    <a:srgbClr val="000000">
                      <a:alpha val="43137"/>
                    </a:srgbClr>
                  </a:outerShdw>
                </a:effectLst>
              </a:rPr>
              <a:t>N = </a:t>
            </a:r>
            <a:r>
              <a:rPr lang="en-US" altLang="en-US" sz="1800" b="1" dirty="0">
                <a:solidFill>
                  <a:srgbClr val="FFFFFF"/>
                </a:solidFill>
                <a:effectLst>
                  <a:outerShdw blurRad="38100" dist="38100" dir="2700000" algn="tl">
                    <a:srgbClr val="000000">
                      <a:alpha val="43137"/>
                    </a:srgbClr>
                  </a:outerShdw>
                </a:effectLst>
              </a:rPr>
              <a:t>1685)</a:t>
            </a:r>
          </a:p>
          <a:p>
            <a:pPr algn="ctr" eaLnBrk="1" hangingPunct="1">
              <a:lnSpc>
                <a:spcPct val="100000"/>
              </a:lnSpc>
              <a:spcBef>
                <a:spcPct val="0"/>
              </a:spcBef>
              <a:buClrTx/>
              <a:buSzTx/>
              <a:buFontTx/>
              <a:buNone/>
            </a:pPr>
            <a:r>
              <a:rPr lang="en-US" altLang="en-US" sz="1800" dirty="0"/>
              <a:t> </a:t>
            </a:r>
          </a:p>
        </p:txBody>
      </p:sp>
      <p:sp>
        <p:nvSpPr>
          <p:cNvPr id="5" name="TextBox 5"/>
          <p:cNvSpPr txBox="1">
            <a:spLocks noChangeArrowheads="1"/>
          </p:cNvSpPr>
          <p:nvPr/>
        </p:nvSpPr>
        <p:spPr bwMode="auto">
          <a:xfrm>
            <a:off x="304800" y="4431268"/>
            <a:ext cx="381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Rescaled R² = </a:t>
            </a:r>
            <a:r>
              <a:rPr lang="en-US" altLang="en-US" sz="1800" b="1" dirty="0" smtClean="0">
                <a:solidFill>
                  <a:srgbClr val="FFFFFF"/>
                </a:solidFill>
                <a:effectLst>
                  <a:outerShdw blurRad="38100" dist="38100" dir="2700000" algn="tl">
                    <a:srgbClr val="000000">
                      <a:alpha val="43137"/>
                    </a:srgbClr>
                  </a:outerShdw>
                </a:effectLst>
              </a:rPr>
              <a:t>0.08, AUC = 0.64 </a:t>
            </a:r>
            <a:endParaRPr lang="en-US" altLang="en-US" sz="1800" b="1" dirty="0">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755394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152400"/>
            <a:ext cx="8229600" cy="1143000"/>
          </a:xfrm>
        </p:spPr>
        <p:txBody>
          <a:bodyPr/>
          <a:lstStyle/>
          <a:p>
            <a:r>
              <a:rPr lang="en-US" altLang="en-US" dirty="0" smtClean="0"/>
              <a:t>Summary: New Plaque</a:t>
            </a:r>
          </a:p>
        </p:txBody>
      </p:sp>
      <p:sp>
        <p:nvSpPr>
          <p:cNvPr id="34819" name="Content Placeholder 2"/>
          <p:cNvSpPr>
            <a:spLocks noGrp="1"/>
          </p:cNvSpPr>
          <p:nvPr>
            <p:ph idx="1"/>
          </p:nvPr>
        </p:nvSpPr>
        <p:spPr>
          <a:xfrm>
            <a:off x="457200" y="1143000"/>
            <a:ext cx="8229600" cy="4953000"/>
          </a:xfrm>
        </p:spPr>
        <p:txBody>
          <a:bodyPr/>
          <a:lstStyle/>
          <a:p>
            <a:r>
              <a:rPr lang="en-US" altLang="en-US" sz="2800" dirty="0" smtClean="0"/>
              <a:t>Strong effects of several traditional risk factors identified</a:t>
            </a:r>
          </a:p>
          <a:p>
            <a:pPr lvl="1"/>
            <a:r>
              <a:rPr lang="en-US" altLang="en-US" sz="2600" dirty="0" smtClean="0"/>
              <a:t>Did not see effect of anti-HTN or statin meds</a:t>
            </a:r>
          </a:p>
          <a:p>
            <a:pPr lvl="1"/>
            <a:r>
              <a:rPr lang="en-US" altLang="en-US" sz="2600" dirty="0" smtClean="0"/>
              <a:t>Especially strong effect for current smoking</a:t>
            </a:r>
          </a:p>
          <a:p>
            <a:pPr lvl="1"/>
            <a:r>
              <a:rPr lang="en-US" altLang="en-US" sz="2600" dirty="0" smtClean="0"/>
              <a:t>Protective effect of African-American race (?)</a:t>
            </a:r>
          </a:p>
          <a:p>
            <a:r>
              <a:rPr lang="en-US" altLang="en-US" sz="3000" dirty="0" smtClean="0"/>
              <a:t>Model R</a:t>
            </a:r>
            <a:r>
              <a:rPr lang="en-US" altLang="en-US" sz="3000" baseline="30000" dirty="0" smtClean="0"/>
              <a:t>2</a:t>
            </a:r>
            <a:r>
              <a:rPr lang="en-US" altLang="en-US" sz="3000" dirty="0" smtClean="0"/>
              <a:t> and AUCs reasonably strong</a:t>
            </a:r>
          </a:p>
          <a:p>
            <a:r>
              <a:rPr lang="en-US" altLang="en-US" sz="2800" dirty="0" smtClean="0"/>
              <a:t>Change </a:t>
            </a:r>
            <a:r>
              <a:rPr lang="en-US" altLang="en-US" sz="2800" dirty="0"/>
              <a:t>in carotid plaque score had similar predictors (not shown)</a:t>
            </a:r>
          </a:p>
          <a:p>
            <a:pPr lvl="1"/>
            <a:r>
              <a:rPr lang="en-US" altLang="en-US" sz="2600" dirty="0"/>
              <a:t>Difficult to model since so many zeroes</a:t>
            </a:r>
          </a:p>
          <a:p>
            <a:pPr lvl="1"/>
            <a:r>
              <a:rPr lang="en-US" altLang="en-US" sz="2600" dirty="0"/>
              <a:t>ZIP models</a:t>
            </a:r>
          </a:p>
        </p:txBody>
      </p:sp>
    </p:spTree>
    <p:extLst>
      <p:ext uri="{BB962C8B-B14F-4D97-AF65-F5344CB8AC3E}">
        <p14:creationId xmlns:p14="http://schemas.microsoft.com/office/powerpoint/2010/main" val="35519603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3"/>
          <p:cNvGrpSpPr>
            <a:grpSpLocks/>
          </p:cNvGrpSpPr>
          <p:nvPr/>
        </p:nvGrpSpPr>
        <p:grpSpPr bwMode="auto">
          <a:xfrm>
            <a:off x="2044700" y="5105400"/>
            <a:ext cx="5041900" cy="1144587"/>
            <a:chOff x="1905000" y="5304618"/>
            <a:chExt cx="5041526" cy="1144587"/>
          </a:xfrm>
        </p:grpSpPr>
        <p:pic>
          <p:nvPicPr>
            <p:cNvPr id="7" name="Picture 9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5306205"/>
              <a:ext cx="176492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94"/>
            <p:cNvGrpSpPr>
              <a:grpSpLocks/>
            </p:cNvGrpSpPr>
            <p:nvPr/>
          </p:nvGrpSpPr>
          <p:grpSpPr bwMode="auto">
            <a:xfrm>
              <a:off x="1905000" y="5304618"/>
              <a:ext cx="2884487" cy="1144587"/>
              <a:chOff x="1783" y="3360"/>
              <a:chExt cx="1817" cy="721"/>
            </a:xfrm>
          </p:grpSpPr>
          <p:grpSp>
            <p:nvGrpSpPr>
              <p:cNvPr id="9" name="Group 95"/>
              <p:cNvGrpSpPr>
                <a:grpSpLocks noChangeAspect="1"/>
              </p:cNvGrpSpPr>
              <p:nvPr/>
            </p:nvGrpSpPr>
            <p:grpSpPr bwMode="auto">
              <a:xfrm>
                <a:off x="3195" y="3377"/>
                <a:ext cx="405" cy="686"/>
                <a:chOff x="2740" y="1712"/>
                <a:chExt cx="575" cy="953"/>
              </a:xfrm>
            </p:grpSpPr>
            <p:sp>
              <p:nvSpPr>
                <p:cNvPr id="11" name="Freeform 96"/>
                <p:cNvSpPr>
                  <a:spLocks noChangeAspect="1"/>
                </p:cNvSpPr>
                <p:nvPr/>
              </p:nvSpPr>
              <p:spPr bwMode="auto">
                <a:xfrm>
                  <a:off x="2741" y="1712"/>
                  <a:ext cx="574" cy="943"/>
                </a:xfrm>
                <a:custGeom>
                  <a:avLst/>
                  <a:gdLst>
                    <a:gd name="T0" fmla="*/ 283 w 574"/>
                    <a:gd name="T1" fmla="*/ 942 h 943"/>
                    <a:gd name="T2" fmla="*/ 231 w 574"/>
                    <a:gd name="T3" fmla="*/ 925 h 943"/>
                    <a:gd name="T4" fmla="*/ 152 w 574"/>
                    <a:gd name="T5" fmla="*/ 871 h 943"/>
                    <a:gd name="T6" fmla="*/ 79 w 574"/>
                    <a:gd name="T7" fmla="*/ 778 h 943"/>
                    <a:gd name="T8" fmla="*/ 26 w 574"/>
                    <a:gd name="T9" fmla="*/ 631 h 943"/>
                    <a:gd name="T10" fmla="*/ 26 w 574"/>
                    <a:gd name="T11" fmla="*/ 631 h 943"/>
                    <a:gd name="T12" fmla="*/ 0 w 574"/>
                    <a:gd name="T13" fmla="*/ 408 h 943"/>
                    <a:gd name="T14" fmla="*/ 21 w 574"/>
                    <a:gd name="T15" fmla="*/ 234 h 943"/>
                    <a:gd name="T16" fmla="*/ 21 w 574"/>
                    <a:gd name="T17" fmla="*/ 234 h 943"/>
                    <a:gd name="T18" fmla="*/ 99 w 574"/>
                    <a:gd name="T19" fmla="*/ 98 h 943"/>
                    <a:gd name="T20" fmla="*/ 210 w 574"/>
                    <a:gd name="T21" fmla="*/ 70 h 943"/>
                    <a:gd name="T22" fmla="*/ 210 w 574"/>
                    <a:gd name="T23" fmla="*/ 70 h 943"/>
                    <a:gd name="T24" fmla="*/ 220 w 574"/>
                    <a:gd name="T25" fmla="*/ 48 h 943"/>
                    <a:gd name="T26" fmla="*/ 241 w 574"/>
                    <a:gd name="T27" fmla="*/ 32 h 943"/>
                    <a:gd name="T28" fmla="*/ 241 w 574"/>
                    <a:gd name="T29" fmla="*/ 32 h 943"/>
                    <a:gd name="T30" fmla="*/ 257 w 574"/>
                    <a:gd name="T31" fmla="*/ 11 h 943"/>
                    <a:gd name="T32" fmla="*/ 283 w 574"/>
                    <a:gd name="T33" fmla="*/ 0 h 943"/>
                    <a:gd name="T34" fmla="*/ 283 w 574"/>
                    <a:gd name="T35" fmla="*/ 0 h 943"/>
                    <a:gd name="T36" fmla="*/ 315 w 574"/>
                    <a:gd name="T37" fmla="*/ 11 h 943"/>
                    <a:gd name="T38" fmla="*/ 331 w 574"/>
                    <a:gd name="T39" fmla="*/ 32 h 943"/>
                    <a:gd name="T40" fmla="*/ 331 w 574"/>
                    <a:gd name="T41" fmla="*/ 32 h 943"/>
                    <a:gd name="T42" fmla="*/ 352 w 574"/>
                    <a:gd name="T43" fmla="*/ 48 h 943"/>
                    <a:gd name="T44" fmla="*/ 362 w 574"/>
                    <a:gd name="T45" fmla="*/ 70 h 943"/>
                    <a:gd name="T46" fmla="*/ 362 w 574"/>
                    <a:gd name="T47" fmla="*/ 70 h 943"/>
                    <a:gd name="T48" fmla="*/ 473 w 574"/>
                    <a:gd name="T49" fmla="*/ 98 h 943"/>
                    <a:gd name="T50" fmla="*/ 551 w 574"/>
                    <a:gd name="T51" fmla="*/ 234 h 943"/>
                    <a:gd name="T52" fmla="*/ 551 w 574"/>
                    <a:gd name="T53" fmla="*/ 234 h 943"/>
                    <a:gd name="T54" fmla="*/ 573 w 574"/>
                    <a:gd name="T55" fmla="*/ 408 h 943"/>
                    <a:gd name="T56" fmla="*/ 546 w 574"/>
                    <a:gd name="T57" fmla="*/ 631 h 943"/>
                    <a:gd name="T58" fmla="*/ 546 w 574"/>
                    <a:gd name="T59" fmla="*/ 631 h 943"/>
                    <a:gd name="T60" fmla="*/ 494 w 574"/>
                    <a:gd name="T61" fmla="*/ 778 h 943"/>
                    <a:gd name="T62" fmla="*/ 415 w 574"/>
                    <a:gd name="T63" fmla="*/ 871 h 943"/>
                    <a:gd name="T64" fmla="*/ 341 w 574"/>
                    <a:gd name="T65" fmla="*/ 925 h 943"/>
                    <a:gd name="T66" fmla="*/ 283 w 574"/>
                    <a:gd name="T67" fmla="*/ 942 h 9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74" h="943">
                      <a:moveTo>
                        <a:pt x="283" y="942"/>
                      </a:moveTo>
                      <a:lnTo>
                        <a:pt x="231" y="925"/>
                      </a:lnTo>
                      <a:lnTo>
                        <a:pt x="152" y="871"/>
                      </a:lnTo>
                      <a:lnTo>
                        <a:pt x="79" y="778"/>
                      </a:lnTo>
                      <a:lnTo>
                        <a:pt x="26" y="631"/>
                      </a:lnTo>
                      <a:lnTo>
                        <a:pt x="0" y="408"/>
                      </a:lnTo>
                      <a:lnTo>
                        <a:pt x="21" y="234"/>
                      </a:lnTo>
                      <a:lnTo>
                        <a:pt x="99" y="98"/>
                      </a:lnTo>
                      <a:lnTo>
                        <a:pt x="210" y="70"/>
                      </a:lnTo>
                      <a:lnTo>
                        <a:pt x="220" y="48"/>
                      </a:lnTo>
                      <a:lnTo>
                        <a:pt x="241" y="32"/>
                      </a:lnTo>
                      <a:lnTo>
                        <a:pt x="257" y="11"/>
                      </a:lnTo>
                      <a:lnTo>
                        <a:pt x="283" y="0"/>
                      </a:lnTo>
                      <a:lnTo>
                        <a:pt x="315" y="11"/>
                      </a:lnTo>
                      <a:lnTo>
                        <a:pt x="331" y="32"/>
                      </a:lnTo>
                      <a:lnTo>
                        <a:pt x="352" y="48"/>
                      </a:lnTo>
                      <a:lnTo>
                        <a:pt x="362" y="70"/>
                      </a:lnTo>
                      <a:lnTo>
                        <a:pt x="473" y="98"/>
                      </a:lnTo>
                      <a:lnTo>
                        <a:pt x="551" y="234"/>
                      </a:lnTo>
                      <a:lnTo>
                        <a:pt x="573" y="408"/>
                      </a:lnTo>
                      <a:lnTo>
                        <a:pt x="546" y="631"/>
                      </a:lnTo>
                      <a:lnTo>
                        <a:pt x="494" y="778"/>
                      </a:lnTo>
                      <a:lnTo>
                        <a:pt x="415" y="871"/>
                      </a:lnTo>
                      <a:lnTo>
                        <a:pt x="341" y="925"/>
                      </a:lnTo>
                      <a:lnTo>
                        <a:pt x="283" y="942"/>
                      </a:lnTo>
                    </a:path>
                  </a:pathLst>
                </a:custGeom>
                <a:solidFill>
                  <a:srgbClr val="BA7E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12" name="Freeform 97"/>
                <p:cNvSpPr>
                  <a:spLocks noChangeAspect="1"/>
                </p:cNvSpPr>
                <p:nvPr/>
              </p:nvSpPr>
              <p:spPr bwMode="auto">
                <a:xfrm>
                  <a:off x="2741" y="1712"/>
                  <a:ext cx="574" cy="943"/>
                </a:xfrm>
                <a:custGeom>
                  <a:avLst/>
                  <a:gdLst>
                    <a:gd name="T0" fmla="*/ 283 w 574"/>
                    <a:gd name="T1" fmla="*/ 942 h 943"/>
                    <a:gd name="T2" fmla="*/ 231 w 574"/>
                    <a:gd name="T3" fmla="*/ 925 h 943"/>
                    <a:gd name="T4" fmla="*/ 152 w 574"/>
                    <a:gd name="T5" fmla="*/ 871 h 943"/>
                    <a:gd name="T6" fmla="*/ 79 w 574"/>
                    <a:gd name="T7" fmla="*/ 778 h 943"/>
                    <a:gd name="T8" fmla="*/ 26 w 574"/>
                    <a:gd name="T9" fmla="*/ 631 h 943"/>
                    <a:gd name="T10" fmla="*/ 26 w 574"/>
                    <a:gd name="T11" fmla="*/ 631 h 943"/>
                    <a:gd name="T12" fmla="*/ 0 w 574"/>
                    <a:gd name="T13" fmla="*/ 408 h 943"/>
                    <a:gd name="T14" fmla="*/ 21 w 574"/>
                    <a:gd name="T15" fmla="*/ 234 h 943"/>
                    <a:gd name="T16" fmla="*/ 21 w 574"/>
                    <a:gd name="T17" fmla="*/ 234 h 943"/>
                    <a:gd name="T18" fmla="*/ 99 w 574"/>
                    <a:gd name="T19" fmla="*/ 98 h 943"/>
                    <a:gd name="T20" fmla="*/ 210 w 574"/>
                    <a:gd name="T21" fmla="*/ 70 h 943"/>
                    <a:gd name="T22" fmla="*/ 210 w 574"/>
                    <a:gd name="T23" fmla="*/ 70 h 943"/>
                    <a:gd name="T24" fmla="*/ 220 w 574"/>
                    <a:gd name="T25" fmla="*/ 48 h 943"/>
                    <a:gd name="T26" fmla="*/ 241 w 574"/>
                    <a:gd name="T27" fmla="*/ 32 h 943"/>
                    <a:gd name="T28" fmla="*/ 241 w 574"/>
                    <a:gd name="T29" fmla="*/ 32 h 943"/>
                    <a:gd name="T30" fmla="*/ 257 w 574"/>
                    <a:gd name="T31" fmla="*/ 11 h 943"/>
                    <a:gd name="T32" fmla="*/ 283 w 574"/>
                    <a:gd name="T33" fmla="*/ 0 h 943"/>
                    <a:gd name="T34" fmla="*/ 283 w 574"/>
                    <a:gd name="T35" fmla="*/ 0 h 943"/>
                    <a:gd name="T36" fmla="*/ 315 w 574"/>
                    <a:gd name="T37" fmla="*/ 11 h 943"/>
                    <a:gd name="T38" fmla="*/ 331 w 574"/>
                    <a:gd name="T39" fmla="*/ 32 h 943"/>
                    <a:gd name="T40" fmla="*/ 331 w 574"/>
                    <a:gd name="T41" fmla="*/ 32 h 943"/>
                    <a:gd name="T42" fmla="*/ 352 w 574"/>
                    <a:gd name="T43" fmla="*/ 48 h 943"/>
                    <a:gd name="T44" fmla="*/ 362 w 574"/>
                    <a:gd name="T45" fmla="*/ 70 h 943"/>
                    <a:gd name="T46" fmla="*/ 362 w 574"/>
                    <a:gd name="T47" fmla="*/ 70 h 943"/>
                    <a:gd name="T48" fmla="*/ 473 w 574"/>
                    <a:gd name="T49" fmla="*/ 98 h 943"/>
                    <a:gd name="T50" fmla="*/ 551 w 574"/>
                    <a:gd name="T51" fmla="*/ 234 h 943"/>
                    <a:gd name="T52" fmla="*/ 551 w 574"/>
                    <a:gd name="T53" fmla="*/ 234 h 943"/>
                    <a:gd name="T54" fmla="*/ 573 w 574"/>
                    <a:gd name="T55" fmla="*/ 408 h 943"/>
                    <a:gd name="T56" fmla="*/ 546 w 574"/>
                    <a:gd name="T57" fmla="*/ 631 h 943"/>
                    <a:gd name="T58" fmla="*/ 546 w 574"/>
                    <a:gd name="T59" fmla="*/ 631 h 943"/>
                    <a:gd name="T60" fmla="*/ 494 w 574"/>
                    <a:gd name="T61" fmla="*/ 778 h 943"/>
                    <a:gd name="T62" fmla="*/ 415 w 574"/>
                    <a:gd name="T63" fmla="*/ 871 h 943"/>
                    <a:gd name="T64" fmla="*/ 341 w 574"/>
                    <a:gd name="T65" fmla="*/ 925 h 943"/>
                    <a:gd name="T66" fmla="*/ 283 w 574"/>
                    <a:gd name="T67" fmla="*/ 942 h 9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74" h="943">
                      <a:moveTo>
                        <a:pt x="283" y="942"/>
                      </a:moveTo>
                      <a:lnTo>
                        <a:pt x="231" y="925"/>
                      </a:lnTo>
                      <a:lnTo>
                        <a:pt x="152" y="871"/>
                      </a:lnTo>
                      <a:lnTo>
                        <a:pt x="79" y="778"/>
                      </a:lnTo>
                      <a:lnTo>
                        <a:pt x="26" y="631"/>
                      </a:lnTo>
                      <a:lnTo>
                        <a:pt x="0" y="408"/>
                      </a:lnTo>
                      <a:lnTo>
                        <a:pt x="21" y="234"/>
                      </a:lnTo>
                      <a:lnTo>
                        <a:pt x="99" y="98"/>
                      </a:lnTo>
                      <a:lnTo>
                        <a:pt x="210" y="70"/>
                      </a:lnTo>
                      <a:lnTo>
                        <a:pt x="220" y="48"/>
                      </a:lnTo>
                      <a:lnTo>
                        <a:pt x="241" y="32"/>
                      </a:lnTo>
                      <a:lnTo>
                        <a:pt x="257" y="11"/>
                      </a:lnTo>
                      <a:lnTo>
                        <a:pt x="283" y="0"/>
                      </a:lnTo>
                      <a:lnTo>
                        <a:pt x="315" y="11"/>
                      </a:lnTo>
                      <a:lnTo>
                        <a:pt x="331" y="32"/>
                      </a:lnTo>
                      <a:lnTo>
                        <a:pt x="352" y="48"/>
                      </a:lnTo>
                      <a:lnTo>
                        <a:pt x="362" y="70"/>
                      </a:lnTo>
                      <a:lnTo>
                        <a:pt x="473" y="98"/>
                      </a:lnTo>
                      <a:lnTo>
                        <a:pt x="551" y="234"/>
                      </a:lnTo>
                      <a:lnTo>
                        <a:pt x="573" y="408"/>
                      </a:lnTo>
                      <a:lnTo>
                        <a:pt x="546" y="631"/>
                      </a:lnTo>
                      <a:lnTo>
                        <a:pt x="494" y="778"/>
                      </a:lnTo>
                      <a:lnTo>
                        <a:pt x="415" y="871"/>
                      </a:lnTo>
                      <a:lnTo>
                        <a:pt x="341" y="925"/>
                      </a:lnTo>
                      <a:lnTo>
                        <a:pt x="283" y="94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13" name="Freeform 98"/>
                <p:cNvSpPr>
                  <a:spLocks noChangeAspect="1"/>
                </p:cNvSpPr>
                <p:nvPr/>
              </p:nvSpPr>
              <p:spPr bwMode="auto">
                <a:xfrm>
                  <a:off x="3035" y="1767"/>
                  <a:ext cx="59" cy="49"/>
                </a:xfrm>
                <a:custGeom>
                  <a:avLst/>
                  <a:gdLst>
                    <a:gd name="T0" fmla="*/ 0 w 59"/>
                    <a:gd name="T1" fmla="*/ 48 h 49"/>
                    <a:gd name="T2" fmla="*/ 15 w 59"/>
                    <a:gd name="T3" fmla="*/ 15 h 49"/>
                    <a:gd name="T4" fmla="*/ 42 w 59"/>
                    <a:gd name="T5" fmla="*/ 0 h 49"/>
                    <a:gd name="T6" fmla="*/ 42 w 59"/>
                    <a:gd name="T7" fmla="*/ 0 h 49"/>
                    <a:gd name="T8" fmla="*/ 52 w 59"/>
                    <a:gd name="T9" fmla="*/ 10 h 49"/>
                    <a:gd name="T10" fmla="*/ 58 w 59"/>
                    <a:gd name="T11" fmla="*/ 15 h 49"/>
                    <a:gd name="T12" fmla="*/ 58 w 59"/>
                    <a:gd name="T13" fmla="*/ 15 h 49"/>
                    <a:gd name="T14" fmla="*/ 52 w 59"/>
                    <a:gd name="T15" fmla="*/ 21 h 49"/>
                    <a:gd name="T16" fmla="*/ 42 w 59"/>
                    <a:gd name="T17" fmla="*/ 26 h 49"/>
                    <a:gd name="T18" fmla="*/ 42 w 59"/>
                    <a:gd name="T19" fmla="*/ 26 h 49"/>
                    <a:gd name="T20" fmla="*/ 26 w 59"/>
                    <a:gd name="T21" fmla="*/ 15 h 49"/>
                    <a:gd name="T22" fmla="*/ 0 w 59"/>
                    <a:gd name="T23" fmla="*/ 48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9" h="49">
                      <a:moveTo>
                        <a:pt x="0" y="48"/>
                      </a:moveTo>
                      <a:lnTo>
                        <a:pt x="15" y="15"/>
                      </a:lnTo>
                      <a:lnTo>
                        <a:pt x="42" y="0"/>
                      </a:lnTo>
                      <a:lnTo>
                        <a:pt x="52" y="10"/>
                      </a:lnTo>
                      <a:lnTo>
                        <a:pt x="58" y="15"/>
                      </a:lnTo>
                      <a:lnTo>
                        <a:pt x="52" y="21"/>
                      </a:lnTo>
                      <a:lnTo>
                        <a:pt x="42" y="26"/>
                      </a:lnTo>
                      <a:lnTo>
                        <a:pt x="26" y="15"/>
                      </a:lnTo>
                      <a:lnTo>
                        <a:pt x="0" y="48"/>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14" name="Freeform 99"/>
                <p:cNvSpPr>
                  <a:spLocks noChangeAspect="1"/>
                </p:cNvSpPr>
                <p:nvPr/>
              </p:nvSpPr>
              <p:spPr bwMode="auto">
                <a:xfrm>
                  <a:off x="2960" y="1767"/>
                  <a:ext cx="60" cy="49"/>
                </a:xfrm>
                <a:custGeom>
                  <a:avLst/>
                  <a:gdLst>
                    <a:gd name="T0" fmla="*/ 59 w 60"/>
                    <a:gd name="T1" fmla="*/ 48 h 49"/>
                    <a:gd name="T2" fmla="*/ 42 w 60"/>
                    <a:gd name="T3" fmla="*/ 15 h 49"/>
                    <a:gd name="T4" fmla="*/ 16 w 60"/>
                    <a:gd name="T5" fmla="*/ 0 h 49"/>
                    <a:gd name="T6" fmla="*/ 16 w 60"/>
                    <a:gd name="T7" fmla="*/ 0 h 49"/>
                    <a:gd name="T8" fmla="*/ 0 w 60"/>
                    <a:gd name="T9" fmla="*/ 10 h 49"/>
                    <a:gd name="T10" fmla="*/ 0 w 60"/>
                    <a:gd name="T11" fmla="*/ 15 h 49"/>
                    <a:gd name="T12" fmla="*/ 0 w 60"/>
                    <a:gd name="T13" fmla="*/ 15 h 49"/>
                    <a:gd name="T14" fmla="*/ 5 w 60"/>
                    <a:gd name="T15" fmla="*/ 21 h 49"/>
                    <a:gd name="T16" fmla="*/ 16 w 60"/>
                    <a:gd name="T17" fmla="*/ 26 h 49"/>
                    <a:gd name="T18" fmla="*/ 16 w 60"/>
                    <a:gd name="T19" fmla="*/ 26 h 49"/>
                    <a:gd name="T20" fmla="*/ 32 w 60"/>
                    <a:gd name="T21" fmla="*/ 15 h 49"/>
                    <a:gd name="T22" fmla="*/ 59 w 60"/>
                    <a:gd name="T23" fmla="*/ 48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49">
                      <a:moveTo>
                        <a:pt x="59" y="48"/>
                      </a:moveTo>
                      <a:lnTo>
                        <a:pt x="42" y="15"/>
                      </a:lnTo>
                      <a:lnTo>
                        <a:pt x="16" y="0"/>
                      </a:lnTo>
                      <a:lnTo>
                        <a:pt x="0" y="10"/>
                      </a:lnTo>
                      <a:lnTo>
                        <a:pt x="0" y="15"/>
                      </a:lnTo>
                      <a:lnTo>
                        <a:pt x="5" y="21"/>
                      </a:lnTo>
                      <a:lnTo>
                        <a:pt x="16" y="26"/>
                      </a:lnTo>
                      <a:lnTo>
                        <a:pt x="32" y="15"/>
                      </a:lnTo>
                      <a:lnTo>
                        <a:pt x="59" y="48"/>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15" name="Freeform 100"/>
                <p:cNvSpPr>
                  <a:spLocks noChangeAspect="1"/>
                </p:cNvSpPr>
                <p:nvPr/>
              </p:nvSpPr>
              <p:spPr bwMode="auto">
                <a:xfrm>
                  <a:off x="3030" y="1766"/>
                  <a:ext cx="65" cy="168"/>
                </a:xfrm>
                <a:custGeom>
                  <a:avLst/>
                  <a:gdLst>
                    <a:gd name="T0" fmla="*/ 10 w 65"/>
                    <a:gd name="T1" fmla="*/ 167 h 168"/>
                    <a:gd name="T2" fmla="*/ 5 w 65"/>
                    <a:gd name="T3" fmla="*/ 123 h 168"/>
                    <a:gd name="T4" fmla="*/ 0 w 65"/>
                    <a:gd name="T5" fmla="*/ 91 h 168"/>
                    <a:gd name="T6" fmla="*/ 0 w 65"/>
                    <a:gd name="T7" fmla="*/ 91 h 168"/>
                    <a:gd name="T8" fmla="*/ 15 w 65"/>
                    <a:gd name="T9" fmla="*/ 21 h 168"/>
                    <a:gd name="T10" fmla="*/ 48 w 65"/>
                    <a:gd name="T11" fmla="*/ 0 h 168"/>
                    <a:gd name="T12" fmla="*/ 48 w 65"/>
                    <a:gd name="T13" fmla="*/ 0 h 168"/>
                    <a:gd name="T14" fmla="*/ 58 w 65"/>
                    <a:gd name="T15" fmla="*/ 5 h 168"/>
                    <a:gd name="T16" fmla="*/ 64 w 65"/>
                    <a:gd name="T17" fmla="*/ 16 h 1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168">
                      <a:moveTo>
                        <a:pt x="10" y="167"/>
                      </a:moveTo>
                      <a:lnTo>
                        <a:pt x="5" y="123"/>
                      </a:lnTo>
                      <a:lnTo>
                        <a:pt x="0" y="91"/>
                      </a:lnTo>
                      <a:lnTo>
                        <a:pt x="15" y="21"/>
                      </a:lnTo>
                      <a:lnTo>
                        <a:pt x="48" y="0"/>
                      </a:lnTo>
                      <a:lnTo>
                        <a:pt x="58" y="5"/>
                      </a:lnTo>
                      <a:lnTo>
                        <a:pt x="64"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16" name="Freeform 101"/>
                <p:cNvSpPr>
                  <a:spLocks noChangeAspect="1"/>
                </p:cNvSpPr>
                <p:nvPr/>
              </p:nvSpPr>
              <p:spPr bwMode="auto">
                <a:xfrm>
                  <a:off x="2961" y="1766"/>
                  <a:ext cx="65" cy="168"/>
                </a:xfrm>
                <a:custGeom>
                  <a:avLst/>
                  <a:gdLst>
                    <a:gd name="T0" fmla="*/ 0 w 65"/>
                    <a:gd name="T1" fmla="*/ 16 h 168"/>
                    <a:gd name="T2" fmla="*/ 5 w 65"/>
                    <a:gd name="T3" fmla="*/ 5 h 168"/>
                    <a:gd name="T4" fmla="*/ 16 w 65"/>
                    <a:gd name="T5" fmla="*/ 0 h 168"/>
                    <a:gd name="T6" fmla="*/ 16 w 65"/>
                    <a:gd name="T7" fmla="*/ 0 h 168"/>
                    <a:gd name="T8" fmla="*/ 48 w 65"/>
                    <a:gd name="T9" fmla="*/ 21 h 168"/>
                    <a:gd name="T10" fmla="*/ 64 w 65"/>
                    <a:gd name="T11" fmla="*/ 91 h 168"/>
                    <a:gd name="T12" fmla="*/ 64 w 65"/>
                    <a:gd name="T13" fmla="*/ 91 h 168"/>
                    <a:gd name="T14" fmla="*/ 59 w 65"/>
                    <a:gd name="T15" fmla="*/ 123 h 168"/>
                    <a:gd name="T16" fmla="*/ 48 w 65"/>
                    <a:gd name="T17" fmla="*/ 167 h 1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168">
                      <a:moveTo>
                        <a:pt x="0" y="16"/>
                      </a:moveTo>
                      <a:lnTo>
                        <a:pt x="5" y="5"/>
                      </a:lnTo>
                      <a:lnTo>
                        <a:pt x="16" y="0"/>
                      </a:lnTo>
                      <a:lnTo>
                        <a:pt x="48" y="21"/>
                      </a:lnTo>
                      <a:lnTo>
                        <a:pt x="64" y="91"/>
                      </a:lnTo>
                      <a:lnTo>
                        <a:pt x="59" y="123"/>
                      </a:lnTo>
                      <a:lnTo>
                        <a:pt x="48" y="16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17" name="Freeform 102"/>
                <p:cNvSpPr>
                  <a:spLocks noChangeAspect="1"/>
                </p:cNvSpPr>
                <p:nvPr/>
              </p:nvSpPr>
              <p:spPr bwMode="auto">
                <a:xfrm>
                  <a:off x="2950" y="1783"/>
                  <a:ext cx="64" cy="153"/>
                </a:xfrm>
                <a:custGeom>
                  <a:avLst/>
                  <a:gdLst>
                    <a:gd name="T0" fmla="*/ 21 w 64"/>
                    <a:gd name="T1" fmla="*/ 152 h 153"/>
                    <a:gd name="T2" fmla="*/ 47 w 64"/>
                    <a:gd name="T3" fmla="*/ 141 h 153"/>
                    <a:gd name="T4" fmla="*/ 63 w 64"/>
                    <a:gd name="T5" fmla="*/ 86 h 153"/>
                    <a:gd name="T6" fmla="*/ 63 w 64"/>
                    <a:gd name="T7" fmla="*/ 86 h 153"/>
                    <a:gd name="T8" fmla="*/ 42 w 64"/>
                    <a:gd name="T9" fmla="*/ 27 h 153"/>
                    <a:gd name="T10" fmla="*/ 0 w 64"/>
                    <a:gd name="T11" fmla="*/ 0 h 15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 h="153">
                      <a:moveTo>
                        <a:pt x="21" y="152"/>
                      </a:moveTo>
                      <a:lnTo>
                        <a:pt x="47" y="141"/>
                      </a:lnTo>
                      <a:lnTo>
                        <a:pt x="63" y="86"/>
                      </a:lnTo>
                      <a:lnTo>
                        <a:pt x="42" y="27"/>
                      </a:lnTo>
                      <a:lnTo>
                        <a:pt x="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18" name="Freeform 103"/>
                <p:cNvSpPr>
                  <a:spLocks noChangeAspect="1"/>
                </p:cNvSpPr>
                <p:nvPr/>
              </p:nvSpPr>
              <p:spPr bwMode="auto">
                <a:xfrm>
                  <a:off x="2983" y="1733"/>
                  <a:ext cx="85" cy="28"/>
                </a:xfrm>
                <a:custGeom>
                  <a:avLst/>
                  <a:gdLst>
                    <a:gd name="T0" fmla="*/ 42 w 85"/>
                    <a:gd name="T1" fmla="*/ 10 h 28"/>
                    <a:gd name="T2" fmla="*/ 21 w 85"/>
                    <a:gd name="T3" fmla="*/ 0 h 28"/>
                    <a:gd name="T4" fmla="*/ 0 w 85"/>
                    <a:gd name="T5" fmla="*/ 21 h 28"/>
                    <a:gd name="T6" fmla="*/ 0 w 85"/>
                    <a:gd name="T7" fmla="*/ 21 h 28"/>
                    <a:gd name="T8" fmla="*/ 5 w 85"/>
                    <a:gd name="T9" fmla="*/ 27 h 28"/>
                    <a:gd name="T10" fmla="*/ 10 w 85"/>
                    <a:gd name="T11" fmla="*/ 27 h 28"/>
                    <a:gd name="T12" fmla="*/ 10 w 85"/>
                    <a:gd name="T13" fmla="*/ 27 h 28"/>
                    <a:gd name="T14" fmla="*/ 21 w 85"/>
                    <a:gd name="T15" fmla="*/ 10 h 28"/>
                    <a:gd name="T16" fmla="*/ 42 w 85"/>
                    <a:gd name="T17" fmla="*/ 27 h 28"/>
                    <a:gd name="T18" fmla="*/ 42 w 85"/>
                    <a:gd name="T19" fmla="*/ 27 h 28"/>
                    <a:gd name="T20" fmla="*/ 68 w 85"/>
                    <a:gd name="T21" fmla="*/ 10 h 28"/>
                    <a:gd name="T22" fmla="*/ 78 w 85"/>
                    <a:gd name="T23" fmla="*/ 27 h 28"/>
                    <a:gd name="T24" fmla="*/ 78 w 85"/>
                    <a:gd name="T25" fmla="*/ 27 h 28"/>
                    <a:gd name="T26" fmla="*/ 84 w 85"/>
                    <a:gd name="T27" fmla="*/ 27 h 28"/>
                    <a:gd name="T28" fmla="*/ 84 w 85"/>
                    <a:gd name="T29" fmla="*/ 21 h 28"/>
                    <a:gd name="T30" fmla="*/ 84 w 85"/>
                    <a:gd name="T31" fmla="*/ 21 h 28"/>
                    <a:gd name="T32" fmla="*/ 68 w 85"/>
                    <a:gd name="T33" fmla="*/ 0 h 28"/>
                    <a:gd name="T34" fmla="*/ 42 w 85"/>
                    <a:gd name="T35" fmla="*/ 1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5" h="28">
                      <a:moveTo>
                        <a:pt x="42" y="10"/>
                      </a:moveTo>
                      <a:lnTo>
                        <a:pt x="21" y="0"/>
                      </a:lnTo>
                      <a:lnTo>
                        <a:pt x="0" y="21"/>
                      </a:lnTo>
                      <a:lnTo>
                        <a:pt x="5" y="27"/>
                      </a:lnTo>
                      <a:lnTo>
                        <a:pt x="10" y="27"/>
                      </a:lnTo>
                      <a:lnTo>
                        <a:pt x="21" y="10"/>
                      </a:lnTo>
                      <a:lnTo>
                        <a:pt x="42" y="27"/>
                      </a:lnTo>
                      <a:lnTo>
                        <a:pt x="68" y="10"/>
                      </a:lnTo>
                      <a:lnTo>
                        <a:pt x="78" y="27"/>
                      </a:lnTo>
                      <a:lnTo>
                        <a:pt x="84" y="27"/>
                      </a:lnTo>
                      <a:lnTo>
                        <a:pt x="84" y="21"/>
                      </a:lnTo>
                      <a:lnTo>
                        <a:pt x="68" y="0"/>
                      </a:lnTo>
                      <a:lnTo>
                        <a:pt x="42" y="1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19" name="Freeform 104"/>
                <p:cNvSpPr>
                  <a:spLocks noChangeAspect="1"/>
                </p:cNvSpPr>
                <p:nvPr/>
              </p:nvSpPr>
              <p:spPr bwMode="auto">
                <a:xfrm>
                  <a:off x="2983" y="1734"/>
                  <a:ext cx="85" cy="82"/>
                </a:xfrm>
                <a:custGeom>
                  <a:avLst/>
                  <a:gdLst>
                    <a:gd name="T0" fmla="*/ 42 w 85"/>
                    <a:gd name="T1" fmla="*/ 81 h 82"/>
                    <a:gd name="T2" fmla="*/ 31 w 85"/>
                    <a:gd name="T3" fmla="*/ 48 h 82"/>
                    <a:gd name="T4" fmla="*/ 0 w 85"/>
                    <a:gd name="T5" fmla="*/ 21 h 82"/>
                    <a:gd name="T6" fmla="*/ 0 w 85"/>
                    <a:gd name="T7" fmla="*/ 21 h 82"/>
                    <a:gd name="T8" fmla="*/ 21 w 85"/>
                    <a:gd name="T9" fmla="*/ 0 h 82"/>
                    <a:gd name="T10" fmla="*/ 42 w 85"/>
                    <a:gd name="T11" fmla="*/ 10 h 82"/>
                    <a:gd name="T12" fmla="*/ 42 w 85"/>
                    <a:gd name="T13" fmla="*/ 10 h 82"/>
                    <a:gd name="T14" fmla="*/ 68 w 85"/>
                    <a:gd name="T15" fmla="*/ 0 h 82"/>
                    <a:gd name="T16" fmla="*/ 84 w 85"/>
                    <a:gd name="T17" fmla="*/ 21 h 82"/>
                    <a:gd name="T18" fmla="*/ 84 w 85"/>
                    <a:gd name="T19" fmla="*/ 21 h 82"/>
                    <a:gd name="T20" fmla="*/ 58 w 85"/>
                    <a:gd name="T21" fmla="*/ 48 h 82"/>
                    <a:gd name="T22" fmla="*/ 42 w 85"/>
                    <a:gd name="T23" fmla="*/ 81 h 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82">
                      <a:moveTo>
                        <a:pt x="42" y="81"/>
                      </a:moveTo>
                      <a:lnTo>
                        <a:pt x="31" y="48"/>
                      </a:lnTo>
                      <a:lnTo>
                        <a:pt x="0" y="21"/>
                      </a:lnTo>
                      <a:lnTo>
                        <a:pt x="21" y="0"/>
                      </a:lnTo>
                      <a:lnTo>
                        <a:pt x="42" y="10"/>
                      </a:lnTo>
                      <a:lnTo>
                        <a:pt x="68" y="0"/>
                      </a:lnTo>
                      <a:lnTo>
                        <a:pt x="84" y="21"/>
                      </a:lnTo>
                      <a:lnTo>
                        <a:pt x="58" y="48"/>
                      </a:lnTo>
                      <a:lnTo>
                        <a:pt x="42" y="8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0" name="Freeform 105"/>
                <p:cNvSpPr>
                  <a:spLocks noChangeAspect="1"/>
                </p:cNvSpPr>
                <p:nvPr/>
              </p:nvSpPr>
              <p:spPr bwMode="auto">
                <a:xfrm>
                  <a:off x="2957" y="1933"/>
                  <a:ext cx="143" cy="18"/>
                </a:xfrm>
                <a:custGeom>
                  <a:avLst/>
                  <a:gdLst>
                    <a:gd name="T0" fmla="*/ 104 w 143"/>
                    <a:gd name="T1" fmla="*/ 0 h 18"/>
                    <a:gd name="T2" fmla="*/ 89 w 143"/>
                    <a:gd name="T3" fmla="*/ 0 h 18"/>
                    <a:gd name="T4" fmla="*/ 68 w 143"/>
                    <a:gd name="T5" fmla="*/ 5 h 18"/>
                    <a:gd name="T6" fmla="*/ 68 w 143"/>
                    <a:gd name="T7" fmla="*/ 5 h 18"/>
                    <a:gd name="T8" fmla="*/ 47 w 143"/>
                    <a:gd name="T9" fmla="*/ 0 h 18"/>
                    <a:gd name="T10" fmla="*/ 25 w 143"/>
                    <a:gd name="T11" fmla="*/ 0 h 18"/>
                    <a:gd name="T12" fmla="*/ 25 w 143"/>
                    <a:gd name="T13" fmla="*/ 0 h 18"/>
                    <a:gd name="T14" fmla="*/ 21 w 143"/>
                    <a:gd name="T15" fmla="*/ 5 h 18"/>
                    <a:gd name="T16" fmla="*/ 15 w 143"/>
                    <a:gd name="T17" fmla="*/ 5 h 18"/>
                    <a:gd name="T18" fmla="*/ 15 w 143"/>
                    <a:gd name="T19" fmla="*/ 5 h 18"/>
                    <a:gd name="T20" fmla="*/ 4 w 143"/>
                    <a:gd name="T21" fmla="*/ 5 h 18"/>
                    <a:gd name="T22" fmla="*/ 0 w 143"/>
                    <a:gd name="T23" fmla="*/ 11 h 18"/>
                    <a:gd name="T24" fmla="*/ 0 w 143"/>
                    <a:gd name="T25" fmla="*/ 11 h 18"/>
                    <a:gd name="T26" fmla="*/ 42 w 143"/>
                    <a:gd name="T27" fmla="*/ 5 h 18"/>
                    <a:gd name="T28" fmla="*/ 68 w 143"/>
                    <a:gd name="T29" fmla="*/ 17 h 18"/>
                    <a:gd name="T30" fmla="*/ 68 w 143"/>
                    <a:gd name="T31" fmla="*/ 17 h 18"/>
                    <a:gd name="T32" fmla="*/ 99 w 143"/>
                    <a:gd name="T33" fmla="*/ 5 h 18"/>
                    <a:gd name="T34" fmla="*/ 142 w 143"/>
                    <a:gd name="T35" fmla="*/ 11 h 18"/>
                    <a:gd name="T36" fmla="*/ 142 w 143"/>
                    <a:gd name="T37" fmla="*/ 11 h 18"/>
                    <a:gd name="T38" fmla="*/ 125 w 143"/>
                    <a:gd name="T39" fmla="*/ 5 h 18"/>
                    <a:gd name="T40" fmla="*/ 104 w 143"/>
                    <a:gd name="T41" fmla="*/ 0 h 1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43" h="18">
                      <a:moveTo>
                        <a:pt x="104" y="0"/>
                      </a:moveTo>
                      <a:lnTo>
                        <a:pt x="89" y="0"/>
                      </a:lnTo>
                      <a:lnTo>
                        <a:pt x="68" y="5"/>
                      </a:lnTo>
                      <a:lnTo>
                        <a:pt x="47" y="0"/>
                      </a:lnTo>
                      <a:lnTo>
                        <a:pt x="25" y="0"/>
                      </a:lnTo>
                      <a:lnTo>
                        <a:pt x="21" y="5"/>
                      </a:lnTo>
                      <a:lnTo>
                        <a:pt x="15" y="5"/>
                      </a:lnTo>
                      <a:lnTo>
                        <a:pt x="4" y="5"/>
                      </a:lnTo>
                      <a:lnTo>
                        <a:pt x="0" y="11"/>
                      </a:lnTo>
                      <a:lnTo>
                        <a:pt x="42" y="5"/>
                      </a:lnTo>
                      <a:lnTo>
                        <a:pt x="68" y="17"/>
                      </a:lnTo>
                      <a:lnTo>
                        <a:pt x="99" y="5"/>
                      </a:lnTo>
                      <a:lnTo>
                        <a:pt x="142" y="11"/>
                      </a:lnTo>
                      <a:lnTo>
                        <a:pt x="125" y="5"/>
                      </a:lnTo>
                      <a:lnTo>
                        <a:pt x="104" y="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1" name="Freeform 106"/>
                <p:cNvSpPr>
                  <a:spLocks noChangeAspect="1"/>
                </p:cNvSpPr>
                <p:nvPr/>
              </p:nvSpPr>
              <p:spPr bwMode="auto">
                <a:xfrm>
                  <a:off x="2857" y="1934"/>
                  <a:ext cx="343" cy="104"/>
                </a:xfrm>
                <a:custGeom>
                  <a:avLst/>
                  <a:gdLst>
                    <a:gd name="T0" fmla="*/ 0 w 343"/>
                    <a:gd name="T1" fmla="*/ 103 h 104"/>
                    <a:gd name="T2" fmla="*/ 47 w 343"/>
                    <a:gd name="T3" fmla="*/ 43 h 104"/>
                    <a:gd name="T4" fmla="*/ 125 w 343"/>
                    <a:gd name="T5" fmla="*/ 0 h 104"/>
                    <a:gd name="T6" fmla="*/ 125 w 343"/>
                    <a:gd name="T7" fmla="*/ 0 h 104"/>
                    <a:gd name="T8" fmla="*/ 146 w 343"/>
                    <a:gd name="T9" fmla="*/ 0 h 104"/>
                    <a:gd name="T10" fmla="*/ 168 w 343"/>
                    <a:gd name="T11" fmla="*/ 5 h 104"/>
                    <a:gd name="T12" fmla="*/ 168 w 343"/>
                    <a:gd name="T13" fmla="*/ 5 h 104"/>
                    <a:gd name="T14" fmla="*/ 189 w 343"/>
                    <a:gd name="T15" fmla="*/ 0 h 104"/>
                    <a:gd name="T16" fmla="*/ 204 w 343"/>
                    <a:gd name="T17" fmla="*/ 0 h 104"/>
                    <a:gd name="T18" fmla="*/ 204 w 343"/>
                    <a:gd name="T19" fmla="*/ 0 h 104"/>
                    <a:gd name="T20" fmla="*/ 294 w 343"/>
                    <a:gd name="T21" fmla="*/ 38 h 104"/>
                    <a:gd name="T22" fmla="*/ 342 w 343"/>
                    <a:gd name="T23" fmla="*/ 103 h 1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3" h="104">
                      <a:moveTo>
                        <a:pt x="0" y="103"/>
                      </a:moveTo>
                      <a:lnTo>
                        <a:pt x="47" y="43"/>
                      </a:lnTo>
                      <a:lnTo>
                        <a:pt x="125" y="0"/>
                      </a:lnTo>
                      <a:lnTo>
                        <a:pt x="146" y="0"/>
                      </a:lnTo>
                      <a:lnTo>
                        <a:pt x="168" y="5"/>
                      </a:lnTo>
                      <a:lnTo>
                        <a:pt x="189" y="0"/>
                      </a:lnTo>
                      <a:lnTo>
                        <a:pt x="204" y="0"/>
                      </a:lnTo>
                      <a:lnTo>
                        <a:pt x="294" y="38"/>
                      </a:lnTo>
                      <a:lnTo>
                        <a:pt x="342" y="10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2" name="Freeform 107"/>
                <p:cNvSpPr>
                  <a:spLocks noChangeAspect="1"/>
                </p:cNvSpPr>
                <p:nvPr/>
              </p:nvSpPr>
              <p:spPr bwMode="auto">
                <a:xfrm>
                  <a:off x="3029" y="1834"/>
                  <a:ext cx="17" cy="17"/>
                </a:xfrm>
                <a:custGeom>
                  <a:avLst/>
                  <a:gdLst>
                    <a:gd name="T0" fmla="*/ 16 w 17"/>
                    <a:gd name="T1" fmla="*/ 16 h 17"/>
                    <a:gd name="T2" fmla="*/ 8 w 17"/>
                    <a:gd name="T3" fmla="*/ 16 h 17"/>
                    <a:gd name="T4" fmla="*/ 0 w 17"/>
                    <a:gd name="T5" fmla="*/ 0 h 17"/>
                    <a:gd name="T6" fmla="*/ 0 60000 65536"/>
                    <a:gd name="T7" fmla="*/ 0 60000 65536"/>
                    <a:gd name="T8" fmla="*/ 0 60000 65536"/>
                  </a:gdLst>
                  <a:ahLst/>
                  <a:cxnLst>
                    <a:cxn ang="T6">
                      <a:pos x="T0" y="T1"/>
                    </a:cxn>
                    <a:cxn ang="T7">
                      <a:pos x="T2" y="T3"/>
                    </a:cxn>
                    <a:cxn ang="T8">
                      <a:pos x="T4" y="T5"/>
                    </a:cxn>
                  </a:cxnLst>
                  <a:rect l="0" t="0" r="r" b="b"/>
                  <a:pathLst>
                    <a:path w="17" h="17">
                      <a:moveTo>
                        <a:pt x="16" y="16"/>
                      </a:moveTo>
                      <a:lnTo>
                        <a:pt x="8" y="16"/>
                      </a:lnTo>
                      <a:lnTo>
                        <a:pt x="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3" name="Freeform 108"/>
                <p:cNvSpPr>
                  <a:spLocks noChangeAspect="1"/>
                </p:cNvSpPr>
                <p:nvPr/>
              </p:nvSpPr>
              <p:spPr bwMode="auto">
                <a:xfrm>
                  <a:off x="3013" y="1834"/>
                  <a:ext cx="17" cy="17"/>
                </a:xfrm>
                <a:custGeom>
                  <a:avLst/>
                  <a:gdLst>
                    <a:gd name="T0" fmla="*/ 0 w 17"/>
                    <a:gd name="T1" fmla="*/ 16 h 17"/>
                    <a:gd name="T2" fmla="*/ 0 w 17"/>
                    <a:gd name="T3" fmla="*/ 16 h 17"/>
                    <a:gd name="T4" fmla="*/ 16 w 17"/>
                    <a:gd name="T5" fmla="*/ 0 h 17"/>
                    <a:gd name="T6" fmla="*/ 0 60000 65536"/>
                    <a:gd name="T7" fmla="*/ 0 60000 65536"/>
                    <a:gd name="T8" fmla="*/ 0 60000 65536"/>
                  </a:gdLst>
                  <a:ahLst/>
                  <a:cxnLst>
                    <a:cxn ang="T6">
                      <a:pos x="T0" y="T1"/>
                    </a:cxn>
                    <a:cxn ang="T7">
                      <a:pos x="T2" y="T3"/>
                    </a:cxn>
                    <a:cxn ang="T8">
                      <a:pos x="T4" y="T5"/>
                    </a:cxn>
                  </a:cxnLst>
                  <a:rect l="0" t="0" r="r" b="b"/>
                  <a:pathLst>
                    <a:path w="17" h="17">
                      <a:moveTo>
                        <a:pt x="0" y="16"/>
                      </a:moveTo>
                      <a:lnTo>
                        <a:pt x="0" y="16"/>
                      </a:lnTo>
                      <a:lnTo>
                        <a:pt x="16"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4" name="Freeform 109"/>
                <p:cNvSpPr>
                  <a:spLocks noChangeAspect="1"/>
                </p:cNvSpPr>
                <p:nvPr/>
              </p:nvSpPr>
              <p:spPr bwMode="auto">
                <a:xfrm>
                  <a:off x="3173" y="2408"/>
                  <a:ext cx="84" cy="34"/>
                </a:xfrm>
                <a:custGeom>
                  <a:avLst/>
                  <a:gdLst>
                    <a:gd name="T0" fmla="*/ 83 w 84"/>
                    <a:gd name="T1" fmla="*/ 33 h 34"/>
                    <a:gd name="T2" fmla="*/ 56 w 84"/>
                    <a:gd name="T3" fmla="*/ 22 h 34"/>
                    <a:gd name="T4" fmla="*/ 56 w 84"/>
                    <a:gd name="T5" fmla="*/ 22 h 34"/>
                    <a:gd name="T6" fmla="*/ 26 w 84"/>
                    <a:gd name="T7" fmla="*/ 16 h 34"/>
                    <a:gd name="T8" fmla="*/ 0 w 84"/>
                    <a:gd name="T9" fmla="*/ 0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 h="34">
                      <a:moveTo>
                        <a:pt x="83" y="33"/>
                      </a:moveTo>
                      <a:lnTo>
                        <a:pt x="56" y="22"/>
                      </a:lnTo>
                      <a:lnTo>
                        <a:pt x="26" y="16"/>
                      </a:lnTo>
                      <a:lnTo>
                        <a:pt x="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5" name="Freeform 110"/>
                <p:cNvSpPr>
                  <a:spLocks noChangeAspect="1"/>
                </p:cNvSpPr>
                <p:nvPr/>
              </p:nvSpPr>
              <p:spPr bwMode="auto">
                <a:xfrm>
                  <a:off x="3209" y="2049"/>
                  <a:ext cx="100" cy="23"/>
                </a:xfrm>
                <a:custGeom>
                  <a:avLst/>
                  <a:gdLst>
                    <a:gd name="T0" fmla="*/ 99 w 100"/>
                    <a:gd name="T1" fmla="*/ 0 h 23"/>
                    <a:gd name="T2" fmla="*/ 73 w 100"/>
                    <a:gd name="T3" fmla="*/ 0 h 23"/>
                    <a:gd name="T4" fmla="*/ 73 w 100"/>
                    <a:gd name="T5" fmla="*/ 0 h 23"/>
                    <a:gd name="T6" fmla="*/ 36 w 100"/>
                    <a:gd name="T7" fmla="*/ 16 h 23"/>
                    <a:gd name="T8" fmla="*/ 0 w 100"/>
                    <a:gd name="T9" fmla="*/ 22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0" h="23">
                      <a:moveTo>
                        <a:pt x="99" y="0"/>
                      </a:moveTo>
                      <a:lnTo>
                        <a:pt x="73" y="0"/>
                      </a:lnTo>
                      <a:lnTo>
                        <a:pt x="36" y="16"/>
                      </a:lnTo>
                      <a:lnTo>
                        <a:pt x="0" y="2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6" name="Freeform 111"/>
                <p:cNvSpPr>
                  <a:spLocks noChangeAspect="1"/>
                </p:cNvSpPr>
                <p:nvPr/>
              </p:nvSpPr>
              <p:spPr bwMode="auto">
                <a:xfrm>
                  <a:off x="2740" y="2049"/>
                  <a:ext cx="106" cy="23"/>
                </a:xfrm>
                <a:custGeom>
                  <a:avLst/>
                  <a:gdLst>
                    <a:gd name="T0" fmla="*/ 0 w 106"/>
                    <a:gd name="T1" fmla="*/ 0 h 23"/>
                    <a:gd name="T2" fmla="*/ 31 w 106"/>
                    <a:gd name="T3" fmla="*/ 0 h 23"/>
                    <a:gd name="T4" fmla="*/ 31 w 106"/>
                    <a:gd name="T5" fmla="*/ 0 h 23"/>
                    <a:gd name="T6" fmla="*/ 63 w 106"/>
                    <a:gd name="T7" fmla="*/ 16 h 23"/>
                    <a:gd name="T8" fmla="*/ 105 w 106"/>
                    <a:gd name="T9" fmla="*/ 22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6" h="23">
                      <a:moveTo>
                        <a:pt x="0" y="0"/>
                      </a:moveTo>
                      <a:lnTo>
                        <a:pt x="31" y="0"/>
                      </a:lnTo>
                      <a:lnTo>
                        <a:pt x="63" y="16"/>
                      </a:lnTo>
                      <a:lnTo>
                        <a:pt x="105" y="2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7" name="Freeform 112"/>
                <p:cNvSpPr>
                  <a:spLocks noChangeAspect="1"/>
                </p:cNvSpPr>
                <p:nvPr/>
              </p:nvSpPr>
              <p:spPr bwMode="auto">
                <a:xfrm>
                  <a:off x="2798" y="2408"/>
                  <a:ext cx="84" cy="34"/>
                </a:xfrm>
                <a:custGeom>
                  <a:avLst/>
                  <a:gdLst>
                    <a:gd name="T0" fmla="*/ 0 w 84"/>
                    <a:gd name="T1" fmla="*/ 33 h 34"/>
                    <a:gd name="T2" fmla="*/ 25 w 84"/>
                    <a:gd name="T3" fmla="*/ 22 h 34"/>
                    <a:gd name="T4" fmla="*/ 25 w 84"/>
                    <a:gd name="T5" fmla="*/ 22 h 34"/>
                    <a:gd name="T6" fmla="*/ 57 w 84"/>
                    <a:gd name="T7" fmla="*/ 16 h 34"/>
                    <a:gd name="T8" fmla="*/ 83 w 84"/>
                    <a:gd name="T9" fmla="*/ 0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 h="34">
                      <a:moveTo>
                        <a:pt x="0" y="33"/>
                      </a:moveTo>
                      <a:lnTo>
                        <a:pt x="25" y="22"/>
                      </a:lnTo>
                      <a:lnTo>
                        <a:pt x="57" y="16"/>
                      </a:lnTo>
                      <a:lnTo>
                        <a:pt x="83"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8" name="Freeform 113"/>
                <p:cNvSpPr>
                  <a:spLocks noChangeAspect="1"/>
                </p:cNvSpPr>
                <p:nvPr/>
              </p:nvSpPr>
              <p:spPr bwMode="auto">
                <a:xfrm>
                  <a:off x="3077" y="2527"/>
                  <a:ext cx="64" cy="72"/>
                </a:xfrm>
                <a:custGeom>
                  <a:avLst/>
                  <a:gdLst>
                    <a:gd name="T0" fmla="*/ 63 w 64"/>
                    <a:gd name="T1" fmla="*/ 71 h 72"/>
                    <a:gd name="T2" fmla="*/ 42 w 64"/>
                    <a:gd name="T3" fmla="*/ 43 h 72"/>
                    <a:gd name="T4" fmla="*/ 42 w 64"/>
                    <a:gd name="T5" fmla="*/ 43 h 72"/>
                    <a:gd name="T6" fmla="*/ 21 w 64"/>
                    <a:gd name="T7" fmla="*/ 21 h 72"/>
                    <a:gd name="T8" fmla="*/ 0 w 64"/>
                    <a:gd name="T9" fmla="*/ 0 h 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 h="72">
                      <a:moveTo>
                        <a:pt x="63" y="71"/>
                      </a:moveTo>
                      <a:lnTo>
                        <a:pt x="42" y="43"/>
                      </a:lnTo>
                      <a:lnTo>
                        <a:pt x="21" y="21"/>
                      </a:lnTo>
                      <a:lnTo>
                        <a:pt x="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29" name="Freeform 114"/>
                <p:cNvSpPr>
                  <a:spLocks noChangeAspect="1"/>
                </p:cNvSpPr>
                <p:nvPr/>
              </p:nvSpPr>
              <p:spPr bwMode="auto">
                <a:xfrm>
                  <a:off x="3220" y="2332"/>
                  <a:ext cx="17" cy="18"/>
                </a:xfrm>
                <a:custGeom>
                  <a:avLst/>
                  <a:gdLst>
                    <a:gd name="T0" fmla="*/ 10 w 17"/>
                    <a:gd name="T1" fmla="*/ 17 h 18"/>
                    <a:gd name="T2" fmla="*/ 10 w 17"/>
                    <a:gd name="T3" fmla="*/ 11 h 18"/>
                    <a:gd name="T4" fmla="*/ 16 w 17"/>
                    <a:gd name="T5" fmla="*/ 5 h 18"/>
                    <a:gd name="T6" fmla="*/ 16 w 17"/>
                    <a:gd name="T7" fmla="*/ 5 h 18"/>
                    <a:gd name="T8" fmla="*/ 10 w 17"/>
                    <a:gd name="T9" fmla="*/ 0 h 18"/>
                    <a:gd name="T10" fmla="*/ 10 w 17"/>
                    <a:gd name="T11" fmla="*/ 0 h 18"/>
                    <a:gd name="T12" fmla="*/ 10 w 17"/>
                    <a:gd name="T13" fmla="*/ 0 h 18"/>
                    <a:gd name="T14" fmla="*/ 5 w 17"/>
                    <a:gd name="T15" fmla="*/ 0 h 18"/>
                    <a:gd name="T16" fmla="*/ 0 w 17"/>
                    <a:gd name="T17" fmla="*/ 5 h 18"/>
                    <a:gd name="T18" fmla="*/ 0 w 17"/>
                    <a:gd name="T19" fmla="*/ 5 h 18"/>
                    <a:gd name="T20" fmla="*/ 5 w 17"/>
                    <a:gd name="T21" fmla="*/ 11 h 18"/>
                    <a:gd name="T22" fmla="*/ 10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 h="18">
                      <a:moveTo>
                        <a:pt x="10" y="17"/>
                      </a:moveTo>
                      <a:lnTo>
                        <a:pt x="10" y="11"/>
                      </a:lnTo>
                      <a:lnTo>
                        <a:pt x="16" y="5"/>
                      </a:lnTo>
                      <a:lnTo>
                        <a:pt x="10" y="0"/>
                      </a:lnTo>
                      <a:lnTo>
                        <a:pt x="5" y="0"/>
                      </a:lnTo>
                      <a:lnTo>
                        <a:pt x="0" y="5"/>
                      </a:lnTo>
                      <a:lnTo>
                        <a:pt x="5" y="11"/>
                      </a:lnTo>
                      <a:lnTo>
                        <a:pt x="10" y="17"/>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30" name="Freeform 115"/>
                <p:cNvSpPr>
                  <a:spLocks noChangeAspect="1"/>
                </p:cNvSpPr>
                <p:nvPr/>
              </p:nvSpPr>
              <p:spPr bwMode="auto">
                <a:xfrm>
                  <a:off x="3220" y="2332"/>
                  <a:ext cx="17" cy="18"/>
                </a:xfrm>
                <a:custGeom>
                  <a:avLst/>
                  <a:gdLst>
                    <a:gd name="T0" fmla="*/ 10 w 17"/>
                    <a:gd name="T1" fmla="*/ 17 h 18"/>
                    <a:gd name="T2" fmla="*/ 10 w 17"/>
                    <a:gd name="T3" fmla="*/ 11 h 18"/>
                    <a:gd name="T4" fmla="*/ 16 w 17"/>
                    <a:gd name="T5" fmla="*/ 5 h 18"/>
                    <a:gd name="T6" fmla="*/ 16 w 17"/>
                    <a:gd name="T7" fmla="*/ 5 h 18"/>
                    <a:gd name="T8" fmla="*/ 10 w 17"/>
                    <a:gd name="T9" fmla="*/ 0 h 18"/>
                    <a:gd name="T10" fmla="*/ 10 w 17"/>
                    <a:gd name="T11" fmla="*/ 0 h 18"/>
                    <a:gd name="T12" fmla="*/ 10 w 17"/>
                    <a:gd name="T13" fmla="*/ 0 h 18"/>
                    <a:gd name="T14" fmla="*/ 5 w 17"/>
                    <a:gd name="T15" fmla="*/ 0 h 18"/>
                    <a:gd name="T16" fmla="*/ 0 w 17"/>
                    <a:gd name="T17" fmla="*/ 5 h 18"/>
                    <a:gd name="T18" fmla="*/ 0 w 17"/>
                    <a:gd name="T19" fmla="*/ 5 h 18"/>
                    <a:gd name="T20" fmla="*/ 5 w 17"/>
                    <a:gd name="T21" fmla="*/ 11 h 18"/>
                    <a:gd name="T22" fmla="*/ 10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 h="18">
                      <a:moveTo>
                        <a:pt x="10" y="17"/>
                      </a:moveTo>
                      <a:lnTo>
                        <a:pt x="10" y="11"/>
                      </a:lnTo>
                      <a:lnTo>
                        <a:pt x="16" y="5"/>
                      </a:lnTo>
                      <a:lnTo>
                        <a:pt x="10" y="0"/>
                      </a:lnTo>
                      <a:lnTo>
                        <a:pt x="5" y="0"/>
                      </a:lnTo>
                      <a:lnTo>
                        <a:pt x="0" y="5"/>
                      </a:lnTo>
                      <a:lnTo>
                        <a:pt x="5" y="11"/>
                      </a:lnTo>
                      <a:lnTo>
                        <a:pt x="10" y="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31" name="Freeform 116"/>
                <p:cNvSpPr>
                  <a:spLocks noChangeAspect="1"/>
                </p:cNvSpPr>
                <p:nvPr/>
              </p:nvSpPr>
              <p:spPr bwMode="auto">
                <a:xfrm>
                  <a:off x="3214" y="2327"/>
                  <a:ext cx="32" cy="39"/>
                </a:xfrm>
                <a:custGeom>
                  <a:avLst/>
                  <a:gdLst>
                    <a:gd name="T0" fmla="*/ 15 w 32"/>
                    <a:gd name="T1" fmla="*/ 38 h 39"/>
                    <a:gd name="T2" fmla="*/ 26 w 32"/>
                    <a:gd name="T3" fmla="*/ 27 h 39"/>
                    <a:gd name="T4" fmla="*/ 31 w 32"/>
                    <a:gd name="T5" fmla="*/ 16 h 39"/>
                    <a:gd name="T6" fmla="*/ 31 w 32"/>
                    <a:gd name="T7" fmla="*/ 16 h 39"/>
                    <a:gd name="T8" fmla="*/ 26 w 32"/>
                    <a:gd name="T9" fmla="*/ 5 h 39"/>
                    <a:gd name="T10" fmla="*/ 10 w 32"/>
                    <a:gd name="T11" fmla="*/ 0 h 39"/>
                    <a:gd name="T12" fmla="*/ 10 w 32"/>
                    <a:gd name="T13" fmla="*/ 0 h 39"/>
                    <a:gd name="T14" fmla="*/ 5 w 32"/>
                    <a:gd name="T15" fmla="*/ 5 h 39"/>
                    <a:gd name="T16" fmla="*/ 0 w 32"/>
                    <a:gd name="T17" fmla="*/ 10 h 39"/>
                    <a:gd name="T18" fmla="*/ 0 w 32"/>
                    <a:gd name="T19" fmla="*/ 10 h 39"/>
                    <a:gd name="T20" fmla="*/ 5 w 32"/>
                    <a:gd name="T21" fmla="*/ 21 h 39"/>
                    <a:gd name="T22" fmla="*/ 10 w 32"/>
                    <a:gd name="T23" fmla="*/ 21 h 39"/>
                    <a:gd name="T24" fmla="*/ 10 w 32"/>
                    <a:gd name="T25" fmla="*/ 21 h 39"/>
                    <a:gd name="T26" fmla="*/ 20 w 32"/>
                    <a:gd name="T27" fmla="*/ 21 h 39"/>
                    <a:gd name="T28" fmla="*/ 20 w 32"/>
                    <a:gd name="T29" fmla="*/ 10 h 39"/>
                    <a:gd name="T30" fmla="*/ 20 w 32"/>
                    <a:gd name="T31" fmla="*/ 10 h 39"/>
                    <a:gd name="T32" fmla="*/ 15 w 32"/>
                    <a:gd name="T33" fmla="*/ 5 h 39"/>
                    <a:gd name="T34" fmla="*/ 15 w 32"/>
                    <a:gd name="T35" fmla="*/ 5 h 39"/>
                    <a:gd name="T36" fmla="*/ 15 w 32"/>
                    <a:gd name="T37" fmla="*/ 5 h 39"/>
                    <a:gd name="T38" fmla="*/ 10 w 32"/>
                    <a:gd name="T39" fmla="*/ 5 h 39"/>
                    <a:gd name="T40" fmla="*/ 5 w 32"/>
                    <a:gd name="T41" fmla="*/ 10 h 39"/>
                    <a:gd name="T42" fmla="*/ 5 w 32"/>
                    <a:gd name="T43" fmla="*/ 10 h 39"/>
                    <a:gd name="T44" fmla="*/ 10 w 32"/>
                    <a:gd name="T45" fmla="*/ 16 h 39"/>
                    <a:gd name="T46" fmla="*/ 15 w 32"/>
                    <a:gd name="T47" fmla="*/ 21 h 39"/>
                    <a:gd name="T48" fmla="*/ 15 w 32"/>
                    <a:gd name="T49" fmla="*/ 21 h 39"/>
                    <a:gd name="T50" fmla="*/ 15 w 32"/>
                    <a:gd name="T51" fmla="*/ 16 h 39"/>
                    <a:gd name="T52" fmla="*/ 20 w 32"/>
                    <a:gd name="T53" fmla="*/ 10 h 3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2" h="39">
                      <a:moveTo>
                        <a:pt x="15" y="38"/>
                      </a:moveTo>
                      <a:lnTo>
                        <a:pt x="26" y="27"/>
                      </a:lnTo>
                      <a:lnTo>
                        <a:pt x="31" y="16"/>
                      </a:lnTo>
                      <a:lnTo>
                        <a:pt x="26" y="5"/>
                      </a:lnTo>
                      <a:lnTo>
                        <a:pt x="10" y="0"/>
                      </a:lnTo>
                      <a:lnTo>
                        <a:pt x="5" y="5"/>
                      </a:lnTo>
                      <a:lnTo>
                        <a:pt x="0" y="10"/>
                      </a:lnTo>
                      <a:lnTo>
                        <a:pt x="5" y="21"/>
                      </a:lnTo>
                      <a:lnTo>
                        <a:pt x="10" y="21"/>
                      </a:lnTo>
                      <a:lnTo>
                        <a:pt x="20" y="21"/>
                      </a:lnTo>
                      <a:lnTo>
                        <a:pt x="20" y="10"/>
                      </a:lnTo>
                      <a:lnTo>
                        <a:pt x="15" y="5"/>
                      </a:lnTo>
                      <a:lnTo>
                        <a:pt x="10" y="5"/>
                      </a:lnTo>
                      <a:lnTo>
                        <a:pt x="5" y="10"/>
                      </a:lnTo>
                      <a:lnTo>
                        <a:pt x="10" y="16"/>
                      </a:lnTo>
                      <a:lnTo>
                        <a:pt x="15" y="21"/>
                      </a:lnTo>
                      <a:lnTo>
                        <a:pt x="15" y="16"/>
                      </a:lnTo>
                      <a:lnTo>
                        <a:pt x="20" y="1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32" name="Freeform 117"/>
                <p:cNvSpPr>
                  <a:spLocks noChangeAspect="1"/>
                </p:cNvSpPr>
                <p:nvPr/>
              </p:nvSpPr>
              <p:spPr bwMode="auto">
                <a:xfrm>
                  <a:off x="2818" y="2332"/>
                  <a:ext cx="17" cy="18"/>
                </a:xfrm>
                <a:custGeom>
                  <a:avLst/>
                  <a:gdLst>
                    <a:gd name="T0" fmla="*/ 7 w 17"/>
                    <a:gd name="T1" fmla="*/ 17 h 18"/>
                    <a:gd name="T2" fmla="*/ 0 w 17"/>
                    <a:gd name="T3" fmla="*/ 11 h 18"/>
                    <a:gd name="T4" fmla="*/ 0 w 17"/>
                    <a:gd name="T5" fmla="*/ 5 h 18"/>
                    <a:gd name="T6" fmla="*/ 0 w 17"/>
                    <a:gd name="T7" fmla="*/ 5 h 18"/>
                    <a:gd name="T8" fmla="*/ 0 w 17"/>
                    <a:gd name="T9" fmla="*/ 0 h 18"/>
                    <a:gd name="T10" fmla="*/ 7 w 17"/>
                    <a:gd name="T11" fmla="*/ 0 h 18"/>
                    <a:gd name="T12" fmla="*/ 7 w 17"/>
                    <a:gd name="T13" fmla="*/ 0 h 18"/>
                    <a:gd name="T14" fmla="*/ 16 w 17"/>
                    <a:gd name="T15" fmla="*/ 0 h 18"/>
                    <a:gd name="T16" fmla="*/ 16 w 17"/>
                    <a:gd name="T17" fmla="*/ 5 h 18"/>
                    <a:gd name="T18" fmla="*/ 16 w 17"/>
                    <a:gd name="T19" fmla="*/ 5 h 18"/>
                    <a:gd name="T20" fmla="*/ 16 w 17"/>
                    <a:gd name="T21" fmla="*/ 11 h 18"/>
                    <a:gd name="T22" fmla="*/ 7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 h="18">
                      <a:moveTo>
                        <a:pt x="7" y="17"/>
                      </a:moveTo>
                      <a:lnTo>
                        <a:pt x="0" y="11"/>
                      </a:lnTo>
                      <a:lnTo>
                        <a:pt x="0" y="5"/>
                      </a:lnTo>
                      <a:lnTo>
                        <a:pt x="0" y="0"/>
                      </a:lnTo>
                      <a:lnTo>
                        <a:pt x="7" y="0"/>
                      </a:lnTo>
                      <a:lnTo>
                        <a:pt x="16" y="0"/>
                      </a:lnTo>
                      <a:lnTo>
                        <a:pt x="16" y="5"/>
                      </a:lnTo>
                      <a:lnTo>
                        <a:pt x="16" y="11"/>
                      </a:lnTo>
                      <a:lnTo>
                        <a:pt x="7" y="17"/>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33" name="Freeform 118"/>
                <p:cNvSpPr>
                  <a:spLocks noChangeAspect="1"/>
                </p:cNvSpPr>
                <p:nvPr/>
              </p:nvSpPr>
              <p:spPr bwMode="auto">
                <a:xfrm>
                  <a:off x="2818" y="2332"/>
                  <a:ext cx="17" cy="18"/>
                </a:xfrm>
                <a:custGeom>
                  <a:avLst/>
                  <a:gdLst>
                    <a:gd name="T0" fmla="*/ 7 w 17"/>
                    <a:gd name="T1" fmla="*/ 17 h 18"/>
                    <a:gd name="T2" fmla="*/ 0 w 17"/>
                    <a:gd name="T3" fmla="*/ 11 h 18"/>
                    <a:gd name="T4" fmla="*/ 0 w 17"/>
                    <a:gd name="T5" fmla="*/ 5 h 18"/>
                    <a:gd name="T6" fmla="*/ 0 w 17"/>
                    <a:gd name="T7" fmla="*/ 5 h 18"/>
                    <a:gd name="T8" fmla="*/ 0 w 17"/>
                    <a:gd name="T9" fmla="*/ 0 h 18"/>
                    <a:gd name="T10" fmla="*/ 7 w 17"/>
                    <a:gd name="T11" fmla="*/ 0 h 18"/>
                    <a:gd name="T12" fmla="*/ 7 w 17"/>
                    <a:gd name="T13" fmla="*/ 0 h 18"/>
                    <a:gd name="T14" fmla="*/ 16 w 17"/>
                    <a:gd name="T15" fmla="*/ 0 h 18"/>
                    <a:gd name="T16" fmla="*/ 16 w 17"/>
                    <a:gd name="T17" fmla="*/ 5 h 18"/>
                    <a:gd name="T18" fmla="*/ 16 w 17"/>
                    <a:gd name="T19" fmla="*/ 5 h 18"/>
                    <a:gd name="T20" fmla="*/ 16 w 17"/>
                    <a:gd name="T21" fmla="*/ 11 h 18"/>
                    <a:gd name="T22" fmla="*/ 7 w 17"/>
                    <a:gd name="T23" fmla="*/ 17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 h="18">
                      <a:moveTo>
                        <a:pt x="7" y="17"/>
                      </a:moveTo>
                      <a:lnTo>
                        <a:pt x="0" y="11"/>
                      </a:lnTo>
                      <a:lnTo>
                        <a:pt x="0" y="5"/>
                      </a:lnTo>
                      <a:lnTo>
                        <a:pt x="0" y="0"/>
                      </a:lnTo>
                      <a:lnTo>
                        <a:pt x="7" y="0"/>
                      </a:lnTo>
                      <a:lnTo>
                        <a:pt x="16" y="0"/>
                      </a:lnTo>
                      <a:lnTo>
                        <a:pt x="16" y="5"/>
                      </a:lnTo>
                      <a:lnTo>
                        <a:pt x="16" y="11"/>
                      </a:lnTo>
                      <a:lnTo>
                        <a:pt x="7" y="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34" name="Freeform 119"/>
                <p:cNvSpPr>
                  <a:spLocks noChangeAspect="1"/>
                </p:cNvSpPr>
                <p:nvPr/>
              </p:nvSpPr>
              <p:spPr bwMode="auto">
                <a:xfrm>
                  <a:off x="2908" y="2527"/>
                  <a:ext cx="70" cy="72"/>
                </a:xfrm>
                <a:custGeom>
                  <a:avLst/>
                  <a:gdLst>
                    <a:gd name="T0" fmla="*/ 0 w 70"/>
                    <a:gd name="T1" fmla="*/ 71 h 72"/>
                    <a:gd name="T2" fmla="*/ 26 w 70"/>
                    <a:gd name="T3" fmla="*/ 43 h 72"/>
                    <a:gd name="T4" fmla="*/ 26 w 70"/>
                    <a:gd name="T5" fmla="*/ 43 h 72"/>
                    <a:gd name="T6" fmla="*/ 47 w 70"/>
                    <a:gd name="T7" fmla="*/ 21 h 72"/>
                    <a:gd name="T8" fmla="*/ 69 w 70"/>
                    <a:gd name="T9" fmla="*/ 0 h 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 h="72">
                      <a:moveTo>
                        <a:pt x="0" y="71"/>
                      </a:moveTo>
                      <a:lnTo>
                        <a:pt x="26" y="43"/>
                      </a:lnTo>
                      <a:lnTo>
                        <a:pt x="47" y="21"/>
                      </a:lnTo>
                      <a:lnTo>
                        <a:pt x="69"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35" name="Freeform 120"/>
                <p:cNvSpPr>
                  <a:spLocks noChangeAspect="1"/>
                </p:cNvSpPr>
                <p:nvPr/>
              </p:nvSpPr>
              <p:spPr bwMode="auto">
                <a:xfrm>
                  <a:off x="3182" y="2055"/>
                  <a:ext cx="44" cy="327"/>
                </a:xfrm>
                <a:custGeom>
                  <a:avLst/>
                  <a:gdLst>
                    <a:gd name="T0" fmla="*/ 0 w 44"/>
                    <a:gd name="T1" fmla="*/ 326 h 327"/>
                    <a:gd name="T2" fmla="*/ 32 w 44"/>
                    <a:gd name="T3" fmla="*/ 200 h 327"/>
                    <a:gd name="T4" fmla="*/ 38 w 44"/>
                    <a:gd name="T5" fmla="*/ 113 h 327"/>
                    <a:gd name="T6" fmla="*/ 38 w 44"/>
                    <a:gd name="T7" fmla="*/ 113 h 327"/>
                    <a:gd name="T8" fmla="*/ 38 w 44"/>
                    <a:gd name="T9" fmla="*/ 65 h 327"/>
                    <a:gd name="T10" fmla="*/ 21 w 44"/>
                    <a:gd name="T11" fmla="*/ 0 h 327"/>
                    <a:gd name="T12" fmla="*/ 21 w 44"/>
                    <a:gd name="T13" fmla="*/ 0 h 327"/>
                    <a:gd name="T14" fmla="*/ 32 w 44"/>
                    <a:gd name="T15" fmla="*/ 38 h 327"/>
                    <a:gd name="T16" fmla="*/ 43 w 44"/>
                    <a:gd name="T17" fmla="*/ 113 h 327"/>
                    <a:gd name="T18" fmla="*/ 38 w 44"/>
                    <a:gd name="T19" fmla="*/ 217 h 327"/>
                    <a:gd name="T20" fmla="*/ 0 w 44"/>
                    <a:gd name="T21" fmla="*/ 326 h 3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4" h="327">
                      <a:moveTo>
                        <a:pt x="0" y="326"/>
                      </a:moveTo>
                      <a:lnTo>
                        <a:pt x="32" y="200"/>
                      </a:lnTo>
                      <a:lnTo>
                        <a:pt x="38" y="113"/>
                      </a:lnTo>
                      <a:lnTo>
                        <a:pt x="38" y="65"/>
                      </a:lnTo>
                      <a:lnTo>
                        <a:pt x="21" y="0"/>
                      </a:lnTo>
                      <a:lnTo>
                        <a:pt x="32" y="38"/>
                      </a:lnTo>
                      <a:lnTo>
                        <a:pt x="43" y="113"/>
                      </a:lnTo>
                      <a:lnTo>
                        <a:pt x="38" y="217"/>
                      </a:lnTo>
                      <a:lnTo>
                        <a:pt x="0" y="326"/>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36" name="Freeform 121"/>
                <p:cNvSpPr>
                  <a:spLocks noChangeAspect="1"/>
                </p:cNvSpPr>
                <p:nvPr/>
              </p:nvSpPr>
              <p:spPr bwMode="auto">
                <a:xfrm>
                  <a:off x="3203" y="2315"/>
                  <a:ext cx="49" cy="51"/>
                </a:xfrm>
                <a:custGeom>
                  <a:avLst/>
                  <a:gdLst>
                    <a:gd name="T0" fmla="*/ 26 w 49"/>
                    <a:gd name="T1" fmla="*/ 50 h 51"/>
                    <a:gd name="T2" fmla="*/ 42 w 49"/>
                    <a:gd name="T3" fmla="*/ 44 h 51"/>
                    <a:gd name="T4" fmla="*/ 48 w 49"/>
                    <a:gd name="T5" fmla="*/ 22 h 51"/>
                    <a:gd name="T6" fmla="*/ 48 w 49"/>
                    <a:gd name="T7" fmla="*/ 22 h 51"/>
                    <a:gd name="T8" fmla="*/ 42 w 49"/>
                    <a:gd name="T9" fmla="*/ 6 h 51"/>
                    <a:gd name="T10" fmla="*/ 26 w 49"/>
                    <a:gd name="T11" fmla="*/ 0 h 51"/>
                    <a:gd name="T12" fmla="*/ 26 w 49"/>
                    <a:gd name="T13" fmla="*/ 0 h 51"/>
                    <a:gd name="T14" fmla="*/ 5 w 49"/>
                    <a:gd name="T15" fmla="*/ 6 h 51"/>
                    <a:gd name="T16" fmla="*/ 0 w 49"/>
                    <a:gd name="T17" fmla="*/ 22 h 51"/>
                    <a:gd name="T18" fmla="*/ 0 w 49"/>
                    <a:gd name="T19" fmla="*/ 22 h 51"/>
                    <a:gd name="T20" fmla="*/ 5 w 49"/>
                    <a:gd name="T21" fmla="*/ 44 h 51"/>
                    <a:gd name="T22" fmla="*/ 26 w 49"/>
                    <a:gd name="T23" fmla="*/ 50 h 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9" h="51">
                      <a:moveTo>
                        <a:pt x="26" y="50"/>
                      </a:moveTo>
                      <a:lnTo>
                        <a:pt x="42" y="44"/>
                      </a:lnTo>
                      <a:lnTo>
                        <a:pt x="48" y="22"/>
                      </a:lnTo>
                      <a:lnTo>
                        <a:pt x="42" y="6"/>
                      </a:lnTo>
                      <a:lnTo>
                        <a:pt x="26" y="0"/>
                      </a:lnTo>
                      <a:lnTo>
                        <a:pt x="5" y="6"/>
                      </a:lnTo>
                      <a:lnTo>
                        <a:pt x="0" y="22"/>
                      </a:lnTo>
                      <a:lnTo>
                        <a:pt x="5" y="44"/>
                      </a:lnTo>
                      <a:lnTo>
                        <a:pt x="26" y="5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37" name="Freeform 122"/>
                <p:cNvSpPr>
                  <a:spLocks noChangeAspect="1"/>
                </p:cNvSpPr>
                <p:nvPr/>
              </p:nvSpPr>
              <p:spPr bwMode="auto">
                <a:xfrm>
                  <a:off x="3220" y="2124"/>
                  <a:ext cx="63" cy="17"/>
                </a:xfrm>
                <a:custGeom>
                  <a:avLst/>
                  <a:gdLst>
                    <a:gd name="T0" fmla="*/ 0 w 63"/>
                    <a:gd name="T1" fmla="*/ 16 h 17"/>
                    <a:gd name="T2" fmla="*/ 30 w 63"/>
                    <a:gd name="T3" fmla="*/ 0 h 17"/>
                    <a:gd name="T4" fmla="*/ 62 w 63"/>
                    <a:gd name="T5" fmla="*/ 16 h 17"/>
                    <a:gd name="T6" fmla="*/ 0 60000 65536"/>
                    <a:gd name="T7" fmla="*/ 0 60000 65536"/>
                    <a:gd name="T8" fmla="*/ 0 60000 65536"/>
                  </a:gdLst>
                  <a:ahLst/>
                  <a:cxnLst>
                    <a:cxn ang="T6">
                      <a:pos x="T0" y="T1"/>
                    </a:cxn>
                    <a:cxn ang="T7">
                      <a:pos x="T2" y="T3"/>
                    </a:cxn>
                    <a:cxn ang="T8">
                      <a:pos x="T4" y="T5"/>
                    </a:cxn>
                  </a:cxnLst>
                  <a:rect l="0" t="0" r="r" b="b"/>
                  <a:pathLst>
                    <a:path w="63" h="17">
                      <a:moveTo>
                        <a:pt x="0" y="16"/>
                      </a:moveTo>
                      <a:lnTo>
                        <a:pt x="30" y="0"/>
                      </a:lnTo>
                      <a:lnTo>
                        <a:pt x="62"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38" name="Freeform 123"/>
                <p:cNvSpPr>
                  <a:spLocks noChangeAspect="1"/>
                </p:cNvSpPr>
                <p:nvPr/>
              </p:nvSpPr>
              <p:spPr bwMode="auto">
                <a:xfrm>
                  <a:off x="3225" y="2135"/>
                  <a:ext cx="58" cy="17"/>
                </a:xfrm>
                <a:custGeom>
                  <a:avLst/>
                  <a:gdLst>
                    <a:gd name="T0" fmla="*/ 0 w 58"/>
                    <a:gd name="T1" fmla="*/ 16 h 17"/>
                    <a:gd name="T2" fmla="*/ 25 w 58"/>
                    <a:gd name="T3" fmla="*/ 0 h 17"/>
                    <a:gd name="T4" fmla="*/ 57 w 58"/>
                    <a:gd name="T5" fmla="*/ 8 h 17"/>
                    <a:gd name="T6" fmla="*/ 0 60000 65536"/>
                    <a:gd name="T7" fmla="*/ 0 60000 65536"/>
                    <a:gd name="T8" fmla="*/ 0 60000 65536"/>
                  </a:gdLst>
                  <a:ahLst/>
                  <a:cxnLst>
                    <a:cxn ang="T6">
                      <a:pos x="T0" y="T1"/>
                    </a:cxn>
                    <a:cxn ang="T7">
                      <a:pos x="T2" y="T3"/>
                    </a:cxn>
                    <a:cxn ang="T8">
                      <a:pos x="T4" y="T5"/>
                    </a:cxn>
                  </a:cxnLst>
                  <a:rect l="0" t="0" r="r" b="b"/>
                  <a:pathLst>
                    <a:path w="58" h="17">
                      <a:moveTo>
                        <a:pt x="0" y="16"/>
                      </a:moveTo>
                      <a:lnTo>
                        <a:pt x="25" y="0"/>
                      </a:lnTo>
                      <a:lnTo>
                        <a:pt x="57" y="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39" name="Freeform 124"/>
                <p:cNvSpPr>
                  <a:spLocks noChangeAspect="1"/>
                </p:cNvSpPr>
                <p:nvPr/>
              </p:nvSpPr>
              <p:spPr bwMode="auto">
                <a:xfrm>
                  <a:off x="3225" y="2153"/>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Lst>
                  <a:ahLst/>
                  <a:cxnLst>
                    <a:cxn ang="T6">
                      <a:pos x="T0" y="T1"/>
                    </a:cxn>
                    <a:cxn ang="T7">
                      <a:pos x="T2" y="T3"/>
                    </a:cxn>
                    <a:cxn ang="T8">
                      <a:pos x="T4" y="T5"/>
                    </a:cxn>
                  </a:cxnLst>
                  <a:rect l="0" t="0" r="r" b="b"/>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40" name="Freeform 125"/>
                <p:cNvSpPr>
                  <a:spLocks noChangeAspect="1"/>
                </p:cNvSpPr>
                <p:nvPr/>
              </p:nvSpPr>
              <p:spPr bwMode="auto">
                <a:xfrm>
                  <a:off x="3225" y="2168"/>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Lst>
                  <a:ahLst/>
                  <a:cxnLst>
                    <a:cxn ang="T6">
                      <a:pos x="T0" y="T1"/>
                    </a:cxn>
                    <a:cxn ang="T7">
                      <a:pos x="T2" y="T3"/>
                    </a:cxn>
                    <a:cxn ang="T8">
                      <a:pos x="T4" y="T5"/>
                    </a:cxn>
                  </a:cxnLst>
                  <a:rect l="0" t="0" r="r" b="b"/>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41" name="Freeform 126"/>
                <p:cNvSpPr>
                  <a:spLocks noChangeAspect="1"/>
                </p:cNvSpPr>
                <p:nvPr/>
              </p:nvSpPr>
              <p:spPr bwMode="auto">
                <a:xfrm>
                  <a:off x="3220" y="2196"/>
                  <a:ext cx="58" cy="17"/>
                </a:xfrm>
                <a:custGeom>
                  <a:avLst/>
                  <a:gdLst>
                    <a:gd name="T0" fmla="*/ 0 w 58"/>
                    <a:gd name="T1" fmla="*/ 16 h 17"/>
                    <a:gd name="T2" fmla="*/ 25 w 58"/>
                    <a:gd name="T3" fmla="*/ 0 h 17"/>
                    <a:gd name="T4" fmla="*/ 57 w 58"/>
                    <a:gd name="T5" fmla="*/ 16 h 17"/>
                    <a:gd name="T6" fmla="*/ 0 60000 65536"/>
                    <a:gd name="T7" fmla="*/ 0 60000 65536"/>
                    <a:gd name="T8" fmla="*/ 0 60000 65536"/>
                  </a:gdLst>
                  <a:ahLst/>
                  <a:cxnLst>
                    <a:cxn ang="T6">
                      <a:pos x="T0" y="T1"/>
                    </a:cxn>
                    <a:cxn ang="T7">
                      <a:pos x="T2" y="T3"/>
                    </a:cxn>
                    <a:cxn ang="T8">
                      <a:pos x="T4" y="T5"/>
                    </a:cxn>
                  </a:cxnLst>
                  <a:rect l="0" t="0" r="r" b="b"/>
                  <a:pathLst>
                    <a:path w="58" h="17">
                      <a:moveTo>
                        <a:pt x="0" y="16"/>
                      </a:moveTo>
                      <a:lnTo>
                        <a:pt x="25" y="0"/>
                      </a:lnTo>
                      <a:lnTo>
                        <a:pt x="57"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42" name="Freeform 127"/>
                <p:cNvSpPr>
                  <a:spLocks noChangeAspect="1"/>
                </p:cNvSpPr>
                <p:nvPr/>
              </p:nvSpPr>
              <p:spPr bwMode="auto">
                <a:xfrm>
                  <a:off x="3220" y="2207"/>
                  <a:ext cx="58" cy="17"/>
                </a:xfrm>
                <a:custGeom>
                  <a:avLst/>
                  <a:gdLst>
                    <a:gd name="T0" fmla="*/ 0 w 58"/>
                    <a:gd name="T1" fmla="*/ 16 h 17"/>
                    <a:gd name="T2" fmla="*/ 25 w 58"/>
                    <a:gd name="T3" fmla="*/ 0 h 17"/>
                    <a:gd name="T4" fmla="*/ 57 w 58"/>
                    <a:gd name="T5" fmla="*/ 10 h 17"/>
                    <a:gd name="T6" fmla="*/ 0 60000 65536"/>
                    <a:gd name="T7" fmla="*/ 0 60000 65536"/>
                    <a:gd name="T8" fmla="*/ 0 60000 65536"/>
                  </a:gdLst>
                  <a:ahLst/>
                  <a:cxnLst>
                    <a:cxn ang="T6">
                      <a:pos x="T0" y="T1"/>
                    </a:cxn>
                    <a:cxn ang="T7">
                      <a:pos x="T2" y="T3"/>
                    </a:cxn>
                    <a:cxn ang="T8">
                      <a:pos x="T4" y="T5"/>
                    </a:cxn>
                  </a:cxnLst>
                  <a:rect l="0" t="0" r="r" b="b"/>
                  <a:pathLst>
                    <a:path w="58" h="17">
                      <a:moveTo>
                        <a:pt x="0" y="16"/>
                      </a:moveTo>
                      <a:lnTo>
                        <a:pt x="25" y="0"/>
                      </a:lnTo>
                      <a:lnTo>
                        <a:pt x="57" y="1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43" name="Freeform 128"/>
                <p:cNvSpPr>
                  <a:spLocks noChangeAspect="1"/>
                </p:cNvSpPr>
                <p:nvPr/>
              </p:nvSpPr>
              <p:spPr bwMode="auto">
                <a:xfrm>
                  <a:off x="3214" y="2234"/>
                  <a:ext cx="64" cy="17"/>
                </a:xfrm>
                <a:custGeom>
                  <a:avLst/>
                  <a:gdLst>
                    <a:gd name="T0" fmla="*/ 0 w 64"/>
                    <a:gd name="T1" fmla="*/ 16 h 17"/>
                    <a:gd name="T2" fmla="*/ 31 w 64"/>
                    <a:gd name="T3" fmla="*/ 0 h 17"/>
                    <a:gd name="T4" fmla="*/ 63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0" y="16"/>
                      </a:moveTo>
                      <a:lnTo>
                        <a:pt x="31" y="0"/>
                      </a:lnTo>
                      <a:lnTo>
                        <a:pt x="63"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44" name="Freeform 129"/>
                <p:cNvSpPr>
                  <a:spLocks noChangeAspect="1"/>
                </p:cNvSpPr>
                <p:nvPr/>
              </p:nvSpPr>
              <p:spPr bwMode="auto">
                <a:xfrm>
                  <a:off x="3214" y="2245"/>
                  <a:ext cx="64" cy="17"/>
                </a:xfrm>
                <a:custGeom>
                  <a:avLst/>
                  <a:gdLst>
                    <a:gd name="T0" fmla="*/ 0 w 64"/>
                    <a:gd name="T1" fmla="*/ 16 h 17"/>
                    <a:gd name="T2" fmla="*/ 31 w 64"/>
                    <a:gd name="T3" fmla="*/ 0 h 17"/>
                    <a:gd name="T4" fmla="*/ 63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0" y="16"/>
                      </a:moveTo>
                      <a:lnTo>
                        <a:pt x="31" y="0"/>
                      </a:lnTo>
                      <a:lnTo>
                        <a:pt x="63"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45" name="Freeform 130"/>
                <p:cNvSpPr>
                  <a:spLocks noChangeAspect="1"/>
                </p:cNvSpPr>
                <p:nvPr/>
              </p:nvSpPr>
              <p:spPr bwMode="auto">
                <a:xfrm>
                  <a:off x="3209" y="2272"/>
                  <a:ext cx="59" cy="17"/>
                </a:xfrm>
                <a:custGeom>
                  <a:avLst/>
                  <a:gdLst>
                    <a:gd name="T0" fmla="*/ 0 w 59"/>
                    <a:gd name="T1" fmla="*/ 8 h 17"/>
                    <a:gd name="T2" fmla="*/ 31 w 59"/>
                    <a:gd name="T3" fmla="*/ 0 h 17"/>
                    <a:gd name="T4" fmla="*/ 58 w 59"/>
                    <a:gd name="T5" fmla="*/ 16 h 17"/>
                    <a:gd name="T6" fmla="*/ 0 60000 65536"/>
                    <a:gd name="T7" fmla="*/ 0 60000 65536"/>
                    <a:gd name="T8" fmla="*/ 0 60000 65536"/>
                  </a:gdLst>
                  <a:ahLst/>
                  <a:cxnLst>
                    <a:cxn ang="T6">
                      <a:pos x="T0" y="T1"/>
                    </a:cxn>
                    <a:cxn ang="T7">
                      <a:pos x="T2" y="T3"/>
                    </a:cxn>
                    <a:cxn ang="T8">
                      <a:pos x="T4" y="T5"/>
                    </a:cxn>
                  </a:cxnLst>
                  <a:rect l="0" t="0" r="r" b="b"/>
                  <a:pathLst>
                    <a:path w="59" h="17">
                      <a:moveTo>
                        <a:pt x="0" y="8"/>
                      </a:moveTo>
                      <a:lnTo>
                        <a:pt x="31" y="0"/>
                      </a:lnTo>
                      <a:lnTo>
                        <a:pt x="58"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46" name="Freeform 131"/>
                <p:cNvSpPr>
                  <a:spLocks noChangeAspect="1"/>
                </p:cNvSpPr>
                <p:nvPr/>
              </p:nvSpPr>
              <p:spPr bwMode="auto">
                <a:xfrm>
                  <a:off x="3209" y="2283"/>
                  <a:ext cx="59" cy="17"/>
                </a:xfrm>
                <a:custGeom>
                  <a:avLst/>
                  <a:gdLst>
                    <a:gd name="T0" fmla="*/ 0 w 59"/>
                    <a:gd name="T1" fmla="*/ 8 h 17"/>
                    <a:gd name="T2" fmla="*/ 31 w 59"/>
                    <a:gd name="T3" fmla="*/ 0 h 17"/>
                    <a:gd name="T4" fmla="*/ 58 w 59"/>
                    <a:gd name="T5" fmla="*/ 16 h 17"/>
                    <a:gd name="T6" fmla="*/ 0 60000 65536"/>
                    <a:gd name="T7" fmla="*/ 0 60000 65536"/>
                    <a:gd name="T8" fmla="*/ 0 60000 65536"/>
                  </a:gdLst>
                  <a:ahLst/>
                  <a:cxnLst>
                    <a:cxn ang="T6">
                      <a:pos x="T0" y="T1"/>
                    </a:cxn>
                    <a:cxn ang="T7">
                      <a:pos x="T2" y="T3"/>
                    </a:cxn>
                    <a:cxn ang="T8">
                      <a:pos x="T4" y="T5"/>
                    </a:cxn>
                  </a:cxnLst>
                  <a:rect l="0" t="0" r="r" b="b"/>
                  <a:pathLst>
                    <a:path w="59" h="17">
                      <a:moveTo>
                        <a:pt x="0" y="8"/>
                      </a:moveTo>
                      <a:lnTo>
                        <a:pt x="31" y="0"/>
                      </a:lnTo>
                      <a:lnTo>
                        <a:pt x="58"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47" name="Freeform 132"/>
                <p:cNvSpPr>
                  <a:spLocks noChangeAspect="1"/>
                </p:cNvSpPr>
                <p:nvPr/>
              </p:nvSpPr>
              <p:spPr bwMode="auto">
                <a:xfrm>
                  <a:off x="2825" y="2055"/>
                  <a:ext cx="42" cy="327"/>
                </a:xfrm>
                <a:custGeom>
                  <a:avLst/>
                  <a:gdLst>
                    <a:gd name="T0" fmla="*/ 41 w 42"/>
                    <a:gd name="T1" fmla="*/ 326 h 327"/>
                    <a:gd name="T2" fmla="*/ 15 w 42"/>
                    <a:gd name="T3" fmla="*/ 200 h 327"/>
                    <a:gd name="T4" fmla="*/ 5 w 42"/>
                    <a:gd name="T5" fmla="*/ 113 h 327"/>
                    <a:gd name="T6" fmla="*/ 5 w 42"/>
                    <a:gd name="T7" fmla="*/ 113 h 327"/>
                    <a:gd name="T8" fmla="*/ 10 w 42"/>
                    <a:gd name="T9" fmla="*/ 65 h 327"/>
                    <a:gd name="T10" fmla="*/ 20 w 42"/>
                    <a:gd name="T11" fmla="*/ 0 h 327"/>
                    <a:gd name="T12" fmla="*/ 20 w 42"/>
                    <a:gd name="T13" fmla="*/ 0 h 327"/>
                    <a:gd name="T14" fmla="*/ 10 w 42"/>
                    <a:gd name="T15" fmla="*/ 38 h 327"/>
                    <a:gd name="T16" fmla="*/ 0 w 42"/>
                    <a:gd name="T17" fmla="*/ 113 h 327"/>
                    <a:gd name="T18" fmla="*/ 5 w 42"/>
                    <a:gd name="T19" fmla="*/ 217 h 327"/>
                    <a:gd name="T20" fmla="*/ 41 w 42"/>
                    <a:gd name="T21" fmla="*/ 326 h 3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2" h="327">
                      <a:moveTo>
                        <a:pt x="41" y="326"/>
                      </a:moveTo>
                      <a:lnTo>
                        <a:pt x="15" y="200"/>
                      </a:lnTo>
                      <a:lnTo>
                        <a:pt x="5" y="113"/>
                      </a:lnTo>
                      <a:lnTo>
                        <a:pt x="10" y="65"/>
                      </a:lnTo>
                      <a:lnTo>
                        <a:pt x="20" y="0"/>
                      </a:lnTo>
                      <a:lnTo>
                        <a:pt x="10" y="38"/>
                      </a:lnTo>
                      <a:lnTo>
                        <a:pt x="0" y="113"/>
                      </a:lnTo>
                      <a:lnTo>
                        <a:pt x="5" y="217"/>
                      </a:lnTo>
                      <a:lnTo>
                        <a:pt x="41" y="326"/>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48" name="Freeform 133"/>
                <p:cNvSpPr>
                  <a:spLocks noChangeAspect="1"/>
                </p:cNvSpPr>
                <p:nvPr/>
              </p:nvSpPr>
              <p:spPr bwMode="auto">
                <a:xfrm>
                  <a:off x="2804" y="2315"/>
                  <a:ext cx="49" cy="51"/>
                </a:xfrm>
                <a:custGeom>
                  <a:avLst/>
                  <a:gdLst>
                    <a:gd name="T0" fmla="*/ 21 w 49"/>
                    <a:gd name="T1" fmla="*/ 50 h 51"/>
                    <a:gd name="T2" fmla="*/ 5 w 49"/>
                    <a:gd name="T3" fmla="*/ 44 h 51"/>
                    <a:gd name="T4" fmla="*/ 0 w 49"/>
                    <a:gd name="T5" fmla="*/ 22 h 51"/>
                    <a:gd name="T6" fmla="*/ 0 w 49"/>
                    <a:gd name="T7" fmla="*/ 22 h 51"/>
                    <a:gd name="T8" fmla="*/ 5 w 49"/>
                    <a:gd name="T9" fmla="*/ 6 h 51"/>
                    <a:gd name="T10" fmla="*/ 21 w 49"/>
                    <a:gd name="T11" fmla="*/ 0 h 51"/>
                    <a:gd name="T12" fmla="*/ 21 w 49"/>
                    <a:gd name="T13" fmla="*/ 0 h 51"/>
                    <a:gd name="T14" fmla="*/ 37 w 49"/>
                    <a:gd name="T15" fmla="*/ 6 h 51"/>
                    <a:gd name="T16" fmla="*/ 48 w 49"/>
                    <a:gd name="T17" fmla="*/ 22 h 51"/>
                    <a:gd name="T18" fmla="*/ 48 w 49"/>
                    <a:gd name="T19" fmla="*/ 22 h 51"/>
                    <a:gd name="T20" fmla="*/ 37 w 49"/>
                    <a:gd name="T21" fmla="*/ 44 h 51"/>
                    <a:gd name="T22" fmla="*/ 21 w 49"/>
                    <a:gd name="T23" fmla="*/ 50 h 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9" h="51">
                      <a:moveTo>
                        <a:pt x="21" y="50"/>
                      </a:moveTo>
                      <a:lnTo>
                        <a:pt x="5" y="44"/>
                      </a:lnTo>
                      <a:lnTo>
                        <a:pt x="0" y="22"/>
                      </a:lnTo>
                      <a:lnTo>
                        <a:pt x="5" y="6"/>
                      </a:lnTo>
                      <a:lnTo>
                        <a:pt x="21" y="0"/>
                      </a:lnTo>
                      <a:lnTo>
                        <a:pt x="37" y="6"/>
                      </a:lnTo>
                      <a:lnTo>
                        <a:pt x="48" y="22"/>
                      </a:lnTo>
                      <a:lnTo>
                        <a:pt x="37" y="44"/>
                      </a:lnTo>
                      <a:lnTo>
                        <a:pt x="21" y="5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49" name="Freeform 134"/>
                <p:cNvSpPr>
                  <a:spLocks noChangeAspect="1"/>
                </p:cNvSpPr>
                <p:nvPr/>
              </p:nvSpPr>
              <p:spPr bwMode="auto">
                <a:xfrm>
                  <a:off x="2809" y="2327"/>
                  <a:ext cx="27" cy="39"/>
                </a:xfrm>
                <a:custGeom>
                  <a:avLst/>
                  <a:gdLst>
                    <a:gd name="T0" fmla="*/ 15 w 27"/>
                    <a:gd name="T1" fmla="*/ 38 h 39"/>
                    <a:gd name="T2" fmla="*/ 5 w 27"/>
                    <a:gd name="T3" fmla="*/ 27 h 39"/>
                    <a:gd name="T4" fmla="*/ 0 w 27"/>
                    <a:gd name="T5" fmla="*/ 16 h 39"/>
                    <a:gd name="T6" fmla="*/ 0 w 27"/>
                    <a:gd name="T7" fmla="*/ 16 h 39"/>
                    <a:gd name="T8" fmla="*/ 5 w 27"/>
                    <a:gd name="T9" fmla="*/ 5 h 39"/>
                    <a:gd name="T10" fmla="*/ 15 w 27"/>
                    <a:gd name="T11" fmla="*/ 0 h 39"/>
                    <a:gd name="T12" fmla="*/ 15 w 27"/>
                    <a:gd name="T13" fmla="*/ 0 h 39"/>
                    <a:gd name="T14" fmla="*/ 26 w 27"/>
                    <a:gd name="T15" fmla="*/ 5 h 39"/>
                    <a:gd name="T16" fmla="*/ 26 w 27"/>
                    <a:gd name="T17" fmla="*/ 10 h 39"/>
                    <a:gd name="T18" fmla="*/ 26 w 27"/>
                    <a:gd name="T19" fmla="*/ 10 h 39"/>
                    <a:gd name="T20" fmla="*/ 26 w 27"/>
                    <a:gd name="T21" fmla="*/ 21 h 39"/>
                    <a:gd name="T22" fmla="*/ 20 w 27"/>
                    <a:gd name="T23" fmla="*/ 21 h 39"/>
                    <a:gd name="T24" fmla="*/ 20 w 27"/>
                    <a:gd name="T25" fmla="*/ 21 h 39"/>
                    <a:gd name="T26" fmla="*/ 10 w 27"/>
                    <a:gd name="T27" fmla="*/ 21 h 39"/>
                    <a:gd name="T28" fmla="*/ 10 w 27"/>
                    <a:gd name="T29" fmla="*/ 10 h 39"/>
                    <a:gd name="T30" fmla="*/ 10 w 27"/>
                    <a:gd name="T31" fmla="*/ 10 h 39"/>
                    <a:gd name="T32" fmla="*/ 10 w 27"/>
                    <a:gd name="T33" fmla="*/ 5 h 39"/>
                    <a:gd name="T34" fmla="*/ 15 w 27"/>
                    <a:gd name="T35" fmla="*/ 5 h 39"/>
                    <a:gd name="T36" fmla="*/ 15 w 27"/>
                    <a:gd name="T37" fmla="*/ 5 h 39"/>
                    <a:gd name="T38" fmla="*/ 20 w 27"/>
                    <a:gd name="T39" fmla="*/ 5 h 39"/>
                    <a:gd name="T40" fmla="*/ 20 w 27"/>
                    <a:gd name="T41" fmla="*/ 10 h 39"/>
                    <a:gd name="T42" fmla="*/ 20 w 27"/>
                    <a:gd name="T43" fmla="*/ 10 h 39"/>
                    <a:gd name="T44" fmla="*/ 20 w 27"/>
                    <a:gd name="T45" fmla="*/ 16 h 39"/>
                    <a:gd name="T46" fmla="*/ 15 w 27"/>
                    <a:gd name="T47" fmla="*/ 21 h 39"/>
                    <a:gd name="T48" fmla="*/ 15 w 27"/>
                    <a:gd name="T49" fmla="*/ 21 h 39"/>
                    <a:gd name="T50" fmla="*/ 10 w 27"/>
                    <a:gd name="T51" fmla="*/ 16 h 39"/>
                    <a:gd name="T52" fmla="*/ 10 w 27"/>
                    <a:gd name="T53" fmla="*/ 10 h 3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 h="39">
                      <a:moveTo>
                        <a:pt x="15" y="38"/>
                      </a:moveTo>
                      <a:lnTo>
                        <a:pt x="5" y="27"/>
                      </a:lnTo>
                      <a:lnTo>
                        <a:pt x="0" y="16"/>
                      </a:lnTo>
                      <a:lnTo>
                        <a:pt x="5" y="5"/>
                      </a:lnTo>
                      <a:lnTo>
                        <a:pt x="15" y="0"/>
                      </a:lnTo>
                      <a:lnTo>
                        <a:pt x="26" y="5"/>
                      </a:lnTo>
                      <a:lnTo>
                        <a:pt x="26" y="10"/>
                      </a:lnTo>
                      <a:lnTo>
                        <a:pt x="26" y="21"/>
                      </a:lnTo>
                      <a:lnTo>
                        <a:pt x="20" y="21"/>
                      </a:lnTo>
                      <a:lnTo>
                        <a:pt x="10" y="21"/>
                      </a:lnTo>
                      <a:lnTo>
                        <a:pt x="10" y="10"/>
                      </a:lnTo>
                      <a:lnTo>
                        <a:pt x="10" y="5"/>
                      </a:lnTo>
                      <a:lnTo>
                        <a:pt x="15" y="5"/>
                      </a:lnTo>
                      <a:lnTo>
                        <a:pt x="20" y="5"/>
                      </a:lnTo>
                      <a:lnTo>
                        <a:pt x="20" y="10"/>
                      </a:lnTo>
                      <a:lnTo>
                        <a:pt x="20" y="16"/>
                      </a:lnTo>
                      <a:lnTo>
                        <a:pt x="15" y="21"/>
                      </a:lnTo>
                      <a:lnTo>
                        <a:pt x="10" y="16"/>
                      </a:lnTo>
                      <a:lnTo>
                        <a:pt x="10" y="1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50" name="Freeform 135"/>
                <p:cNvSpPr>
                  <a:spLocks noChangeAspect="1"/>
                </p:cNvSpPr>
                <p:nvPr/>
              </p:nvSpPr>
              <p:spPr bwMode="auto">
                <a:xfrm>
                  <a:off x="2766" y="2124"/>
                  <a:ext cx="64" cy="17"/>
                </a:xfrm>
                <a:custGeom>
                  <a:avLst/>
                  <a:gdLst>
                    <a:gd name="T0" fmla="*/ 63 w 64"/>
                    <a:gd name="T1" fmla="*/ 16 h 17"/>
                    <a:gd name="T2" fmla="*/ 36 w 64"/>
                    <a:gd name="T3" fmla="*/ 0 h 17"/>
                    <a:gd name="T4" fmla="*/ 0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63" y="16"/>
                      </a:moveTo>
                      <a:lnTo>
                        <a:pt x="36"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51" name="Freeform 136"/>
                <p:cNvSpPr>
                  <a:spLocks noChangeAspect="1"/>
                </p:cNvSpPr>
                <p:nvPr/>
              </p:nvSpPr>
              <p:spPr bwMode="auto">
                <a:xfrm>
                  <a:off x="2772" y="2135"/>
                  <a:ext cx="58" cy="17"/>
                </a:xfrm>
                <a:custGeom>
                  <a:avLst/>
                  <a:gdLst>
                    <a:gd name="T0" fmla="*/ 57 w 58"/>
                    <a:gd name="T1" fmla="*/ 16 h 17"/>
                    <a:gd name="T2" fmla="*/ 30 w 58"/>
                    <a:gd name="T3" fmla="*/ 0 h 17"/>
                    <a:gd name="T4" fmla="*/ 0 w 58"/>
                    <a:gd name="T5" fmla="*/ 8 h 17"/>
                    <a:gd name="T6" fmla="*/ 0 60000 65536"/>
                    <a:gd name="T7" fmla="*/ 0 60000 65536"/>
                    <a:gd name="T8" fmla="*/ 0 60000 65536"/>
                  </a:gdLst>
                  <a:ahLst/>
                  <a:cxnLst>
                    <a:cxn ang="T6">
                      <a:pos x="T0" y="T1"/>
                    </a:cxn>
                    <a:cxn ang="T7">
                      <a:pos x="T2" y="T3"/>
                    </a:cxn>
                    <a:cxn ang="T8">
                      <a:pos x="T4" y="T5"/>
                    </a:cxn>
                  </a:cxnLst>
                  <a:rect l="0" t="0" r="r" b="b"/>
                  <a:pathLst>
                    <a:path w="58" h="17">
                      <a:moveTo>
                        <a:pt x="57" y="16"/>
                      </a:moveTo>
                      <a:lnTo>
                        <a:pt x="30" y="0"/>
                      </a:lnTo>
                      <a:lnTo>
                        <a:pt x="0" y="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52" name="Freeform 137"/>
                <p:cNvSpPr>
                  <a:spLocks noChangeAspect="1"/>
                </p:cNvSpPr>
                <p:nvPr/>
              </p:nvSpPr>
              <p:spPr bwMode="auto">
                <a:xfrm>
                  <a:off x="2772" y="2153"/>
                  <a:ext cx="58" cy="17"/>
                </a:xfrm>
                <a:custGeom>
                  <a:avLst/>
                  <a:gdLst>
                    <a:gd name="T0" fmla="*/ 57 w 58"/>
                    <a:gd name="T1" fmla="*/ 16 h 17"/>
                    <a:gd name="T2" fmla="*/ 30 w 58"/>
                    <a:gd name="T3" fmla="*/ 0 h 17"/>
                    <a:gd name="T4" fmla="*/ 0 w 58"/>
                    <a:gd name="T5" fmla="*/ 16 h 17"/>
                    <a:gd name="T6" fmla="*/ 0 60000 65536"/>
                    <a:gd name="T7" fmla="*/ 0 60000 65536"/>
                    <a:gd name="T8" fmla="*/ 0 60000 65536"/>
                  </a:gdLst>
                  <a:ahLst/>
                  <a:cxnLst>
                    <a:cxn ang="T6">
                      <a:pos x="T0" y="T1"/>
                    </a:cxn>
                    <a:cxn ang="T7">
                      <a:pos x="T2" y="T3"/>
                    </a:cxn>
                    <a:cxn ang="T8">
                      <a:pos x="T4" y="T5"/>
                    </a:cxn>
                  </a:cxnLst>
                  <a:rect l="0" t="0" r="r" b="b"/>
                  <a:pathLst>
                    <a:path w="58" h="17">
                      <a:moveTo>
                        <a:pt x="57" y="16"/>
                      </a:moveTo>
                      <a:lnTo>
                        <a:pt x="30"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53" name="Freeform 138"/>
                <p:cNvSpPr>
                  <a:spLocks noChangeAspect="1"/>
                </p:cNvSpPr>
                <p:nvPr/>
              </p:nvSpPr>
              <p:spPr bwMode="auto">
                <a:xfrm>
                  <a:off x="2772" y="2168"/>
                  <a:ext cx="58" cy="17"/>
                </a:xfrm>
                <a:custGeom>
                  <a:avLst/>
                  <a:gdLst>
                    <a:gd name="T0" fmla="*/ 57 w 58"/>
                    <a:gd name="T1" fmla="*/ 16 h 17"/>
                    <a:gd name="T2" fmla="*/ 30 w 58"/>
                    <a:gd name="T3" fmla="*/ 0 h 17"/>
                    <a:gd name="T4" fmla="*/ 0 w 58"/>
                    <a:gd name="T5" fmla="*/ 16 h 17"/>
                    <a:gd name="T6" fmla="*/ 0 60000 65536"/>
                    <a:gd name="T7" fmla="*/ 0 60000 65536"/>
                    <a:gd name="T8" fmla="*/ 0 60000 65536"/>
                  </a:gdLst>
                  <a:ahLst/>
                  <a:cxnLst>
                    <a:cxn ang="T6">
                      <a:pos x="T0" y="T1"/>
                    </a:cxn>
                    <a:cxn ang="T7">
                      <a:pos x="T2" y="T3"/>
                    </a:cxn>
                    <a:cxn ang="T8">
                      <a:pos x="T4" y="T5"/>
                    </a:cxn>
                  </a:cxnLst>
                  <a:rect l="0" t="0" r="r" b="b"/>
                  <a:pathLst>
                    <a:path w="58" h="17">
                      <a:moveTo>
                        <a:pt x="57" y="16"/>
                      </a:moveTo>
                      <a:lnTo>
                        <a:pt x="30"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54" name="Freeform 139"/>
                <p:cNvSpPr>
                  <a:spLocks noChangeAspect="1"/>
                </p:cNvSpPr>
                <p:nvPr/>
              </p:nvSpPr>
              <p:spPr bwMode="auto">
                <a:xfrm>
                  <a:off x="2772" y="2196"/>
                  <a:ext cx="64" cy="17"/>
                </a:xfrm>
                <a:custGeom>
                  <a:avLst/>
                  <a:gdLst>
                    <a:gd name="T0" fmla="*/ 63 w 64"/>
                    <a:gd name="T1" fmla="*/ 16 h 17"/>
                    <a:gd name="T2" fmla="*/ 31 w 64"/>
                    <a:gd name="T3" fmla="*/ 0 h 17"/>
                    <a:gd name="T4" fmla="*/ 0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63" y="16"/>
                      </a:moveTo>
                      <a:lnTo>
                        <a:pt x="31"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55" name="Freeform 140"/>
                <p:cNvSpPr>
                  <a:spLocks noChangeAspect="1"/>
                </p:cNvSpPr>
                <p:nvPr/>
              </p:nvSpPr>
              <p:spPr bwMode="auto">
                <a:xfrm>
                  <a:off x="2772" y="2207"/>
                  <a:ext cx="64" cy="17"/>
                </a:xfrm>
                <a:custGeom>
                  <a:avLst/>
                  <a:gdLst>
                    <a:gd name="T0" fmla="*/ 63 w 64"/>
                    <a:gd name="T1" fmla="*/ 16 h 17"/>
                    <a:gd name="T2" fmla="*/ 31 w 64"/>
                    <a:gd name="T3" fmla="*/ 0 h 17"/>
                    <a:gd name="T4" fmla="*/ 0 w 64"/>
                    <a:gd name="T5" fmla="*/ 10 h 17"/>
                    <a:gd name="T6" fmla="*/ 0 60000 65536"/>
                    <a:gd name="T7" fmla="*/ 0 60000 65536"/>
                    <a:gd name="T8" fmla="*/ 0 60000 65536"/>
                  </a:gdLst>
                  <a:ahLst/>
                  <a:cxnLst>
                    <a:cxn ang="T6">
                      <a:pos x="T0" y="T1"/>
                    </a:cxn>
                    <a:cxn ang="T7">
                      <a:pos x="T2" y="T3"/>
                    </a:cxn>
                    <a:cxn ang="T8">
                      <a:pos x="T4" y="T5"/>
                    </a:cxn>
                  </a:cxnLst>
                  <a:rect l="0" t="0" r="r" b="b"/>
                  <a:pathLst>
                    <a:path w="64" h="17">
                      <a:moveTo>
                        <a:pt x="63" y="16"/>
                      </a:moveTo>
                      <a:lnTo>
                        <a:pt x="31" y="0"/>
                      </a:lnTo>
                      <a:lnTo>
                        <a:pt x="0" y="1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56" name="Freeform 141"/>
                <p:cNvSpPr>
                  <a:spLocks noChangeAspect="1"/>
                </p:cNvSpPr>
                <p:nvPr/>
              </p:nvSpPr>
              <p:spPr bwMode="auto">
                <a:xfrm>
                  <a:off x="2777" y="2234"/>
                  <a:ext cx="59" cy="17"/>
                </a:xfrm>
                <a:custGeom>
                  <a:avLst/>
                  <a:gdLst>
                    <a:gd name="T0" fmla="*/ 58 w 59"/>
                    <a:gd name="T1" fmla="*/ 16 h 17"/>
                    <a:gd name="T2" fmla="*/ 26 w 59"/>
                    <a:gd name="T3" fmla="*/ 0 h 17"/>
                    <a:gd name="T4" fmla="*/ 0 w 59"/>
                    <a:gd name="T5" fmla="*/ 16 h 17"/>
                    <a:gd name="T6" fmla="*/ 0 60000 65536"/>
                    <a:gd name="T7" fmla="*/ 0 60000 65536"/>
                    <a:gd name="T8" fmla="*/ 0 60000 65536"/>
                  </a:gdLst>
                  <a:ahLst/>
                  <a:cxnLst>
                    <a:cxn ang="T6">
                      <a:pos x="T0" y="T1"/>
                    </a:cxn>
                    <a:cxn ang="T7">
                      <a:pos x="T2" y="T3"/>
                    </a:cxn>
                    <a:cxn ang="T8">
                      <a:pos x="T4" y="T5"/>
                    </a:cxn>
                  </a:cxnLst>
                  <a:rect l="0" t="0" r="r" b="b"/>
                  <a:pathLst>
                    <a:path w="59" h="17">
                      <a:moveTo>
                        <a:pt x="58" y="16"/>
                      </a:moveTo>
                      <a:lnTo>
                        <a:pt x="26"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57" name="Freeform 142"/>
                <p:cNvSpPr>
                  <a:spLocks noChangeAspect="1"/>
                </p:cNvSpPr>
                <p:nvPr/>
              </p:nvSpPr>
              <p:spPr bwMode="auto">
                <a:xfrm>
                  <a:off x="2777" y="2245"/>
                  <a:ext cx="64" cy="17"/>
                </a:xfrm>
                <a:custGeom>
                  <a:avLst/>
                  <a:gdLst>
                    <a:gd name="T0" fmla="*/ 63 w 64"/>
                    <a:gd name="T1" fmla="*/ 16 h 17"/>
                    <a:gd name="T2" fmla="*/ 31 w 64"/>
                    <a:gd name="T3" fmla="*/ 0 h 17"/>
                    <a:gd name="T4" fmla="*/ 0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63" y="16"/>
                      </a:moveTo>
                      <a:lnTo>
                        <a:pt x="31"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58" name="Freeform 143"/>
                <p:cNvSpPr>
                  <a:spLocks noChangeAspect="1"/>
                </p:cNvSpPr>
                <p:nvPr/>
              </p:nvSpPr>
              <p:spPr bwMode="auto">
                <a:xfrm>
                  <a:off x="2782" y="2272"/>
                  <a:ext cx="64" cy="17"/>
                </a:xfrm>
                <a:custGeom>
                  <a:avLst/>
                  <a:gdLst>
                    <a:gd name="T0" fmla="*/ 63 w 64"/>
                    <a:gd name="T1" fmla="*/ 8 h 17"/>
                    <a:gd name="T2" fmla="*/ 26 w 64"/>
                    <a:gd name="T3" fmla="*/ 0 h 17"/>
                    <a:gd name="T4" fmla="*/ 0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63" y="8"/>
                      </a:moveTo>
                      <a:lnTo>
                        <a:pt x="26"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59" name="Freeform 144"/>
                <p:cNvSpPr>
                  <a:spLocks noChangeAspect="1"/>
                </p:cNvSpPr>
                <p:nvPr/>
              </p:nvSpPr>
              <p:spPr bwMode="auto">
                <a:xfrm>
                  <a:off x="2782" y="2283"/>
                  <a:ext cx="64" cy="17"/>
                </a:xfrm>
                <a:custGeom>
                  <a:avLst/>
                  <a:gdLst>
                    <a:gd name="T0" fmla="*/ 63 w 64"/>
                    <a:gd name="T1" fmla="*/ 8 h 17"/>
                    <a:gd name="T2" fmla="*/ 31 w 64"/>
                    <a:gd name="T3" fmla="*/ 0 h 17"/>
                    <a:gd name="T4" fmla="*/ 0 w 64"/>
                    <a:gd name="T5" fmla="*/ 16 h 17"/>
                    <a:gd name="T6" fmla="*/ 0 60000 65536"/>
                    <a:gd name="T7" fmla="*/ 0 60000 65536"/>
                    <a:gd name="T8" fmla="*/ 0 60000 65536"/>
                  </a:gdLst>
                  <a:ahLst/>
                  <a:cxnLst>
                    <a:cxn ang="T6">
                      <a:pos x="T0" y="T1"/>
                    </a:cxn>
                    <a:cxn ang="T7">
                      <a:pos x="T2" y="T3"/>
                    </a:cxn>
                    <a:cxn ang="T8">
                      <a:pos x="T4" y="T5"/>
                    </a:cxn>
                  </a:cxnLst>
                  <a:rect l="0" t="0" r="r" b="b"/>
                  <a:pathLst>
                    <a:path w="64" h="17">
                      <a:moveTo>
                        <a:pt x="63" y="8"/>
                      </a:moveTo>
                      <a:lnTo>
                        <a:pt x="31" y="0"/>
                      </a:lnTo>
                      <a:lnTo>
                        <a:pt x="0"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60" name="Freeform 145"/>
                <p:cNvSpPr>
                  <a:spLocks noChangeAspect="1"/>
                </p:cNvSpPr>
                <p:nvPr/>
              </p:nvSpPr>
              <p:spPr bwMode="auto">
                <a:xfrm>
                  <a:off x="3104" y="1811"/>
                  <a:ext cx="158" cy="125"/>
                </a:xfrm>
                <a:custGeom>
                  <a:avLst/>
                  <a:gdLst>
                    <a:gd name="T0" fmla="*/ 20 w 158"/>
                    <a:gd name="T1" fmla="*/ 26 h 125"/>
                    <a:gd name="T2" fmla="*/ 94 w 158"/>
                    <a:gd name="T3" fmla="*/ 37 h 125"/>
                    <a:gd name="T4" fmla="*/ 157 w 158"/>
                    <a:gd name="T5" fmla="*/ 124 h 125"/>
                    <a:gd name="T6" fmla="*/ 157 w 158"/>
                    <a:gd name="T7" fmla="*/ 124 h 125"/>
                    <a:gd name="T8" fmla="*/ 115 w 158"/>
                    <a:gd name="T9" fmla="*/ 37 h 125"/>
                    <a:gd name="T10" fmla="*/ 47 w 158"/>
                    <a:gd name="T11" fmla="*/ 0 h 125"/>
                    <a:gd name="T12" fmla="*/ 47 w 158"/>
                    <a:gd name="T13" fmla="*/ 0 h 125"/>
                    <a:gd name="T14" fmla="*/ 20 w 158"/>
                    <a:gd name="T15" fmla="*/ 5 h 125"/>
                    <a:gd name="T16" fmla="*/ 0 w 158"/>
                    <a:gd name="T17" fmla="*/ 26 h 125"/>
                    <a:gd name="T18" fmla="*/ 0 w 158"/>
                    <a:gd name="T19" fmla="*/ 26 h 125"/>
                    <a:gd name="T20" fmla="*/ 20 w 158"/>
                    <a:gd name="T21" fmla="*/ 26 h 1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8" h="125">
                      <a:moveTo>
                        <a:pt x="20" y="26"/>
                      </a:moveTo>
                      <a:lnTo>
                        <a:pt x="94" y="37"/>
                      </a:lnTo>
                      <a:lnTo>
                        <a:pt x="157" y="124"/>
                      </a:lnTo>
                      <a:lnTo>
                        <a:pt x="115" y="37"/>
                      </a:lnTo>
                      <a:lnTo>
                        <a:pt x="47" y="0"/>
                      </a:lnTo>
                      <a:lnTo>
                        <a:pt x="20" y="5"/>
                      </a:lnTo>
                      <a:lnTo>
                        <a:pt x="0" y="26"/>
                      </a:lnTo>
                      <a:lnTo>
                        <a:pt x="20" y="26"/>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61" name="Freeform 146"/>
                <p:cNvSpPr>
                  <a:spLocks noChangeAspect="1"/>
                </p:cNvSpPr>
                <p:nvPr/>
              </p:nvSpPr>
              <p:spPr bwMode="auto">
                <a:xfrm>
                  <a:off x="3115" y="1852"/>
                  <a:ext cx="21" cy="28"/>
                </a:xfrm>
                <a:custGeom>
                  <a:avLst/>
                  <a:gdLst>
                    <a:gd name="T0" fmla="*/ 0 w 21"/>
                    <a:gd name="T1" fmla="*/ 11 h 28"/>
                    <a:gd name="T2" fmla="*/ 0 w 21"/>
                    <a:gd name="T3" fmla="*/ 5 h 28"/>
                    <a:gd name="T4" fmla="*/ 5 w 21"/>
                    <a:gd name="T5" fmla="*/ 0 h 28"/>
                    <a:gd name="T6" fmla="*/ 5 w 21"/>
                    <a:gd name="T7" fmla="*/ 0 h 28"/>
                    <a:gd name="T8" fmla="*/ 14 w 21"/>
                    <a:gd name="T9" fmla="*/ 5 h 28"/>
                    <a:gd name="T10" fmla="*/ 20 w 21"/>
                    <a:gd name="T11" fmla="*/ 27 h 28"/>
                    <a:gd name="T12" fmla="*/ 20 w 21"/>
                    <a:gd name="T13" fmla="*/ 27 h 28"/>
                    <a:gd name="T14" fmla="*/ 9 w 21"/>
                    <a:gd name="T15" fmla="*/ 11 h 28"/>
                    <a:gd name="T16" fmla="*/ 0 w 21"/>
                    <a:gd name="T17" fmla="*/ 11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8">
                      <a:moveTo>
                        <a:pt x="0" y="11"/>
                      </a:moveTo>
                      <a:lnTo>
                        <a:pt x="0" y="5"/>
                      </a:lnTo>
                      <a:lnTo>
                        <a:pt x="5" y="0"/>
                      </a:lnTo>
                      <a:lnTo>
                        <a:pt x="14" y="5"/>
                      </a:lnTo>
                      <a:lnTo>
                        <a:pt x="20" y="27"/>
                      </a:lnTo>
                      <a:lnTo>
                        <a:pt x="9" y="11"/>
                      </a:lnTo>
                      <a:lnTo>
                        <a:pt x="0" y="11"/>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62" name="Freeform 147"/>
                <p:cNvSpPr>
                  <a:spLocks noChangeAspect="1"/>
                </p:cNvSpPr>
                <p:nvPr/>
              </p:nvSpPr>
              <p:spPr bwMode="auto">
                <a:xfrm>
                  <a:off x="3109" y="1836"/>
                  <a:ext cx="33" cy="44"/>
                </a:xfrm>
                <a:custGeom>
                  <a:avLst/>
                  <a:gdLst>
                    <a:gd name="T0" fmla="*/ 0 w 33"/>
                    <a:gd name="T1" fmla="*/ 10 h 44"/>
                    <a:gd name="T2" fmla="*/ 5 w 33"/>
                    <a:gd name="T3" fmla="*/ 5 h 44"/>
                    <a:gd name="T4" fmla="*/ 10 w 33"/>
                    <a:gd name="T5" fmla="*/ 0 h 44"/>
                    <a:gd name="T6" fmla="*/ 10 w 33"/>
                    <a:gd name="T7" fmla="*/ 0 h 44"/>
                    <a:gd name="T8" fmla="*/ 26 w 33"/>
                    <a:gd name="T9" fmla="*/ 10 h 44"/>
                    <a:gd name="T10" fmla="*/ 32 w 33"/>
                    <a:gd name="T11" fmla="*/ 43 h 44"/>
                    <a:gd name="T12" fmla="*/ 32 w 33"/>
                    <a:gd name="T13" fmla="*/ 43 h 44"/>
                    <a:gd name="T14" fmla="*/ 26 w 33"/>
                    <a:gd name="T15" fmla="*/ 15 h 44"/>
                    <a:gd name="T16" fmla="*/ 0 w 33"/>
                    <a:gd name="T17" fmla="*/ 1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44">
                      <a:moveTo>
                        <a:pt x="0" y="10"/>
                      </a:moveTo>
                      <a:lnTo>
                        <a:pt x="5" y="5"/>
                      </a:lnTo>
                      <a:lnTo>
                        <a:pt x="10" y="0"/>
                      </a:lnTo>
                      <a:lnTo>
                        <a:pt x="26" y="10"/>
                      </a:lnTo>
                      <a:lnTo>
                        <a:pt x="32" y="43"/>
                      </a:lnTo>
                      <a:lnTo>
                        <a:pt x="26" y="15"/>
                      </a:lnTo>
                      <a:lnTo>
                        <a:pt x="0" y="1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63" name="Line 148"/>
                <p:cNvSpPr>
                  <a:spLocks noChangeAspect="1" noChangeShapeType="1"/>
                </p:cNvSpPr>
                <p:nvPr/>
              </p:nvSpPr>
              <p:spPr bwMode="auto">
                <a:xfrm flipH="1">
                  <a:off x="3109" y="1853"/>
                  <a:ext cx="1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64" name="Line 149"/>
                <p:cNvSpPr>
                  <a:spLocks noChangeAspect="1" noChangeShapeType="1"/>
                </p:cNvSpPr>
                <p:nvPr/>
              </p:nvSpPr>
              <p:spPr bwMode="auto">
                <a:xfrm flipH="1">
                  <a:off x="3108" y="1880"/>
                  <a:ext cx="22"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65" name="Line 150"/>
                <p:cNvSpPr>
                  <a:spLocks noChangeAspect="1" noChangeShapeType="1"/>
                </p:cNvSpPr>
                <p:nvPr/>
              </p:nvSpPr>
              <p:spPr bwMode="auto">
                <a:xfrm flipH="1">
                  <a:off x="3104" y="1837"/>
                  <a:ext cx="16"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66" name="Freeform 151"/>
                <p:cNvSpPr>
                  <a:spLocks noChangeAspect="1"/>
                </p:cNvSpPr>
                <p:nvPr/>
              </p:nvSpPr>
              <p:spPr bwMode="auto">
                <a:xfrm>
                  <a:off x="3088" y="1879"/>
                  <a:ext cx="33" cy="35"/>
                </a:xfrm>
                <a:custGeom>
                  <a:avLst/>
                  <a:gdLst>
                    <a:gd name="T0" fmla="*/ 0 w 33"/>
                    <a:gd name="T1" fmla="*/ 0 h 35"/>
                    <a:gd name="T2" fmla="*/ 5 w 33"/>
                    <a:gd name="T3" fmla="*/ 16 h 35"/>
                    <a:gd name="T4" fmla="*/ 10 w 33"/>
                    <a:gd name="T5" fmla="*/ 34 h 35"/>
                    <a:gd name="T6" fmla="*/ 10 w 33"/>
                    <a:gd name="T7" fmla="*/ 34 h 35"/>
                    <a:gd name="T8" fmla="*/ 26 w 33"/>
                    <a:gd name="T9" fmla="*/ 34 h 35"/>
                    <a:gd name="T10" fmla="*/ 32 w 33"/>
                    <a:gd name="T11" fmla="*/ 34 h 35"/>
                    <a:gd name="T12" fmla="*/ 32 w 33"/>
                    <a:gd name="T13" fmla="*/ 34 h 35"/>
                    <a:gd name="T14" fmla="*/ 10 w 33"/>
                    <a:gd name="T15" fmla="*/ 22 h 35"/>
                    <a:gd name="T16" fmla="*/ 0 w 33"/>
                    <a:gd name="T17" fmla="*/ 0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35">
                      <a:moveTo>
                        <a:pt x="0" y="0"/>
                      </a:moveTo>
                      <a:lnTo>
                        <a:pt x="5" y="16"/>
                      </a:lnTo>
                      <a:lnTo>
                        <a:pt x="10" y="34"/>
                      </a:lnTo>
                      <a:lnTo>
                        <a:pt x="26" y="34"/>
                      </a:lnTo>
                      <a:lnTo>
                        <a:pt x="32" y="34"/>
                      </a:lnTo>
                      <a:lnTo>
                        <a:pt x="10" y="22"/>
                      </a:lnTo>
                      <a:lnTo>
                        <a:pt x="0" y="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67" name="Freeform 152"/>
                <p:cNvSpPr>
                  <a:spLocks noChangeAspect="1"/>
                </p:cNvSpPr>
                <p:nvPr/>
              </p:nvSpPr>
              <p:spPr bwMode="auto">
                <a:xfrm>
                  <a:off x="3104" y="1879"/>
                  <a:ext cx="17" cy="18"/>
                </a:xfrm>
                <a:custGeom>
                  <a:avLst/>
                  <a:gdLst>
                    <a:gd name="T0" fmla="*/ 0 w 17"/>
                    <a:gd name="T1" fmla="*/ 0 h 18"/>
                    <a:gd name="T2" fmla="*/ 0 w 17"/>
                    <a:gd name="T3" fmla="*/ 11 h 18"/>
                    <a:gd name="T4" fmla="*/ 5 w 17"/>
                    <a:gd name="T5" fmla="*/ 17 h 18"/>
                    <a:gd name="T6" fmla="*/ 5 w 17"/>
                    <a:gd name="T7" fmla="*/ 17 h 18"/>
                    <a:gd name="T8" fmla="*/ 16 w 17"/>
                    <a:gd name="T9" fmla="*/ 17 h 18"/>
                    <a:gd name="T10" fmla="*/ 16 w 17"/>
                    <a:gd name="T11" fmla="*/ 17 h 18"/>
                    <a:gd name="T12" fmla="*/ 5 w 17"/>
                    <a:gd name="T13" fmla="*/ 11 h 18"/>
                    <a:gd name="T14" fmla="*/ 0 w 17"/>
                    <a:gd name="T15" fmla="*/ 0 h 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 h="18">
                      <a:moveTo>
                        <a:pt x="0" y="0"/>
                      </a:moveTo>
                      <a:lnTo>
                        <a:pt x="0" y="11"/>
                      </a:lnTo>
                      <a:lnTo>
                        <a:pt x="5" y="17"/>
                      </a:lnTo>
                      <a:lnTo>
                        <a:pt x="16" y="17"/>
                      </a:lnTo>
                      <a:lnTo>
                        <a:pt x="5" y="11"/>
                      </a:lnTo>
                      <a:lnTo>
                        <a:pt x="0" y="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68" name="Line 153"/>
                <p:cNvSpPr>
                  <a:spLocks noChangeAspect="1" noChangeShapeType="1"/>
                </p:cNvSpPr>
                <p:nvPr/>
              </p:nvSpPr>
              <p:spPr bwMode="auto">
                <a:xfrm flipH="1">
                  <a:off x="3109" y="1897"/>
                  <a:ext cx="1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69" name="Line 154"/>
                <p:cNvSpPr>
                  <a:spLocks noChangeAspect="1" noChangeShapeType="1"/>
                </p:cNvSpPr>
                <p:nvPr/>
              </p:nvSpPr>
              <p:spPr bwMode="auto">
                <a:xfrm>
                  <a:off x="3098" y="1913"/>
                  <a:ext cx="2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70" name="Freeform 155"/>
                <p:cNvSpPr>
                  <a:spLocks noChangeAspect="1"/>
                </p:cNvSpPr>
                <p:nvPr/>
              </p:nvSpPr>
              <p:spPr bwMode="auto">
                <a:xfrm>
                  <a:off x="2793" y="1811"/>
                  <a:ext cx="158" cy="125"/>
                </a:xfrm>
                <a:custGeom>
                  <a:avLst/>
                  <a:gdLst>
                    <a:gd name="T0" fmla="*/ 136 w 158"/>
                    <a:gd name="T1" fmla="*/ 26 h 125"/>
                    <a:gd name="T2" fmla="*/ 62 w 158"/>
                    <a:gd name="T3" fmla="*/ 37 h 125"/>
                    <a:gd name="T4" fmla="*/ 0 w 158"/>
                    <a:gd name="T5" fmla="*/ 124 h 125"/>
                    <a:gd name="T6" fmla="*/ 0 w 158"/>
                    <a:gd name="T7" fmla="*/ 124 h 125"/>
                    <a:gd name="T8" fmla="*/ 41 w 158"/>
                    <a:gd name="T9" fmla="*/ 37 h 125"/>
                    <a:gd name="T10" fmla="*/ 109 w 158"/>
                    <a:gd name="T11" fmla="*/ 0 h 125"/>
                    <a:gd name="T12" fmla="*/ 109 w 158"/>
                    <a:gd name="T13" fmla="*/ 0 h 125"/>
                    <a:gd name="T14" fmla="*/ 136 w 158"/>
                    <a:gd name="T15" fmla="*/ 5 h 125"/>
                    <a:gd name="T16" fmla="*/ 157 w 158"/>
                    <a:gd name="T17" fmla="*/ 26 h 125"/>
                    <a:gd name="T18" fmla="*/ 157 w 158"/>
                    <a:gd name="T19" fmla="*/ 26 h 125"/>
                    <a:gd name="T20" fmla="*/ 136 w 158"/>
                    <a:gd name="T21" fmla="*/ 26 h 1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8" h="125">
                      <a:moveTo>
                        <a:pt x="136" y="26"/>
                      </a:moveTo>
                      <a:lnTo>
                        <a:pt x="62" y="37"/>
                      </a:lnTo>
                      <a:lnTo>
                        <a:pt x="0" y="124"/>
                      </a:lnTo>
                      <a:lnTo>
                        <a:pt x="41" y="37"/>
                      </a:lnTo>
                      <a:lnTo>
                        <a:pt x="109" y="0"/>
                      </a:lnTo>
                      <a:lnTo>
                        <a:pt x="136" y="5"/>
                      </a:lnTo>
                      <a:lnTo>
                        <a:pt x="157" y="26"/>
                      </a:lnTo>
                      <a:lnTo>
                        <a:pt x="136" y="26"/>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71" name="Freeform 156"/>
                <p:cNvSpPr>
                  <a:spLocks noChangeAspect="1"/>
                </p:cNvSpPr>
                <p:nvPr/>
              </p:nvSpPr>
              <p:spPr bwMode="auto">
                <a:xfrm>
                  <a:off x="2919" y="1852"/>
                  <a:ext cx="22" cy="28"/>
                </a:xfrm>
                <a:custGeom>
                  <a:avLst/>
                  <a:gdLst>
                    <a:gd name="T0" fmla="*/ 21 w 22"/>
                    <a:gd name="T1" fmla="*/ 11 h 28"/>
                    <a:gd name="T2" fmla="*/ 21 w 22"/>
                    <a:gd name="T3" fmla="*/ 5 h 28"/>
                    <a:gd name="T4" fmla="*/ 15 w 22"/>
                    <a:gd name="T5" fmla="*/ 0 h 28"/>
                    <a:gd name="T6" fmla="*/ 15 w 22"/>
                    <a:gd name="T7" fmla="*/ 0 h 28"/>
                    <a:gd name="T8" fmla="*/ 4 w 22"/>
                    <a:gd name="T9" fmla="*/ 5 h 28"/>
                    <a:gd name="T10" fmla="*/ 0 w 22"/>
                    <a:gd name="T11" fmla="*/ 27 h 28"/>
                    <a:gd name="T12" fmla="*/ 0 w 22"/>
                    <a:gd name="T13" fmla="*/ 27 h 28"/>
                    <a:gd name="T14" fmla="*/ 4 w 22"/>
                    <a:gd name="T15" fmla="*/ 11 h 28"/>
                    <a:gd name="T16" fmla="*/ 21 w 22"/>
                    <a:gd name="T17" fmla="*/ 11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2" h="28">
                      <a:moveTo>
                        <a:pt x="21" y="11"/>
                      </a:moveTo>
                      <a:lnTo>
                        <a:pt x="21" y="5"/>
                      </a:lnTo>
                      <a:lnTo>
                        <a:pt x="15" y="0"/>
                      </a:lnTo>
                      <a:lnTo>
                        <a:pt x="4" y="5"/>
                      </a:lnTo>
                      <a:lnTo>
                        <a:pt x="0" y="27"/>
                      </a:lnTo>
                      <a:lnTo>
                        <a:pt x="4" y="11"/>
                      </a:lnTo>
                      <a:lnTo>
                        <a:pt x="21" y="11"/>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72" name="Freeform 157"/>
                <p:cNvSpPr>
                  <a:spLocks noChangeAspect="1"/>
                </p:cNvSpPr>
                <p:nvPr/>
              </p:nvSpPr>
              <p:spPr bwMode="auto">
                <a:xfrm>
                  <a:off x="2908" y="1836"/>
                  <a:ext cx="38" cy="44"/>
                </a:xfrm>
                <a:custGeom>
                  <a:avLst/>
                  <a:gdLst>
                    <a:gd name="T0" fmla="*/ 37 w 38"/>
                    <a:gd name="T1" fmla="*/ 10 h 44"/>
                    <a:gd name="T2" fmla="*/ 32 w 38"/>
                    <a:gd name="T3" fmla="*/ 5 h 44"/>
                    <a:gd name="T4" fmla="*/ 26 w 38"/>
                    <a:gd name="T5" fmla="*/ 0 h 44"/>
                    <a:gd name="T6" fmla="*/ 26 w 38"/>
                    <a:gd name="T7" fmla="*/ 0 h 44"/>
                    <a:gd name="T8" fmla="*/ 10 w 38"/>
                    <a:gd name="T9" fmla="*/ 10 h 44"/>
                    <a:gd name="T10" fmla="*/ 0 w 38"/>
                    <a:gd name="T11" fmla="*/ 43 h 44"/>
                    <a:gd name="T12" fmla="*/ 0 w 38"/>
                    <a:gd name="T13" fmla="*/ 43 h 44"/>
                    <a:gd name="T14" fmla="*/ 10 w 38"/>
                    <a:gd name="T15" fmla="*/ 15 h 44"/>
                    <a:gd name="T16" fmla="*/ 37 w 38"/>
                    <a:gd name="T17" fmla="*/ 1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 h="44">
                      <a:moveTo>
                        <a:pt x="37" y="10"/>
                      </a:moveTo>
                      <a:lnTo>
                        <a:pt x="32" y="5"/>
                      </a:lnTo>
                      <a:lnTo>
                        <a:pt x="26" y="0"/>
                      </a:lnTo>
                      <a:lnTo>
                        <a:pt x="10" y="10"/>
                      </a:lnTo>
                      <a:lnTo>
                        <a:pt x="0" y="43"/>
                      </a:lnTo>
                      <a:lnTo>
                        <a:pt x="10" y="15"/>
                      </a:lnTo>
                      <a:lnTo>
                        <a:pt x="37" y="1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73" name="Line 158"/>
                <p:cNvSpPr>
                  <a:spLocks noChangeAspect="1" noChangeShapeType="1"/>
                </p:cNvSpPr>
                <p:nvPr/>
              </p:nvSpPr>
              <p:spPr bwMode="auto">
                <a:xfrm>
                  <a:off x="2936" y="1853"/>
                  <a:ext cx="1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74" name="Line 159"/>
                <p:cNvSpPr>
                  <a:spLocks noChangeAspect="1" noChangeShapeType="1"/>
                </p:cNvSpPr>
                <p:nvPr/>
              </p:nvSpPr>
              <p:spPr bwMode="auto">
                <a:xfrm>
                  <a:off x="2924" y="1880"/>
                  <a:ext cx="2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75" name="Line 160"/>
                <p:cNvSpPr>
                  <a:spLocks noChangeAspect="1" noChangeShapeType="1"/>
                </p:cNvSpPr>
                <p:nvPr/>
              </p:nvSpPr>
              <p:spPr bwMode="auto">
                <a:xfrm>
                  <a:off x="2935" y="1837"/>
                  <a:ext cx="15"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76" name="Freeform 161"/>
                <p:cNvSpPr>
                  <a:spLocks noChangeAspect="1"/>
                </p:cNvSpPr>
                <p:nvPr/>
              </p:nvSpPr>
              <p:spPr bwMode="auto">
                <a:xfrm>
                  <a:off x="2935" y="1879"/>
                  <a:ext cx="26" cy="35"/>
                </a:xfrm>
                <a:custGeom>
                  <a:avLst/>
                  <a:gdLst>
                    <a:gd name="T0" fmla="*/ 25 w 26"/>
                    <a:gd name="T1" fmla="*/ 0 h 35"/>
                    <a:gd name="T2" fmla="*/ 25 w 26"/>
                    <a:gd name="T3" fmla="*/ 16 h 35"/>
                    <a:gd name="T4" fmla="*/ 20 w 26"/>
                    <a:gd name="T5" fmla="*/ 34 h 35"/>
                    <a:gd name="T6" fmla="*/ 20 w 26"/>
                    <a:gd name="T7" fmla="*/ 34 h 35"/>
                    <a:gd name="T8" fmla="*/ 5 w 26"/>
                    <a:gd name="T9" fmla="*/ 34 h 35"/>
                    <a:gd name="T10" fmla="*/ 0 w 26"/>
                    <a:gd name="T11" fmla="*/ 34 h 35"/>
                    <a:gd name="T12" fmla="*/ 0 w 26"/>
                    <a:gd name="T13" fmla="*/ 34 h 35"/>
                    <a:gd name="T14" fmla="*/ 15 w 26"/>
                    <a:gd name="T15" fmla="*/ 22 h 35"/>
                    <a:gd name="T16" fmla="*/ 25 w 26"/>
                    <a:gd name="T17" fmla="*/ 0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35">
                      <a:moveTo>
                        <a:pt x="25" y="0"/>
                      </a:moveTo>
                      <a:lnTo>
                        <a:pt x="25" y="16"/>
                      </a:lnTo>
                      <a:lnTo>
                        <a:pt x="20" y="34"/>
                      </a:lnTo>
                      <a:lnTo>
                        <a:pt x="5" y="34"/>
                      </a:lnTo>
                      <a:lnTo>
                        <a:pt x="0" y="34"/>
                      </a:lnTo>
                      <a:lnTo>
                        <a:pt x="15" y="22"/>
                      </a:lnTo>
                      <a:lnTo>
                        <a:pt x="25" y="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77" name="Freeform 162"/>
                <p:cNvSpPr>
                  <a:spLocks noChangeAspect="1"/>
                </p:cNvSpPr>
                <p:nvPr/>
              </p:nvSpPr>
              <p:spPr bwMode="auto">
                <a:xfrm>
                  <a:off x="2935" y="1879"/>
                  <a:ext cx="17" cy="18"/>
                </a:xfrm>
                <a:custGeom>
                  <a:avLst/>
                  <a:gdLst>
                    <a:gd name="T0" fmla="*/ 16 w 17"/>
                    <a:gd name="T1" fmla="*/ 0 h 18"/>
                    <a:gd name="T2" fmla="*/ 10 w 17"/>
                    <a:gd name="T3" fmla="*/ 11 h 18"/>
                    <a:gd name="T4" fmla="*/ 10 w 17"/>
                    <a:gd name="T5" fmla="*/ 17 h 18"/>
                    <a:gd name="T6" fmla="*/ 10 w 17"/>
                    <a:gd name="T7" fmla="*/ 17 h 18"/>
                    <a:gd name="T8" fmla="*/ 0 w 17"/>
                    <a:gd name="T9" fmla="*/ 17 h 18"/>
                    <a:gd name="T10" fmla="*/ 0 w 17"/>
                    <a:gd name="T11" fmla="*/ 17 h 18"/>
                    <a:gd name="T12" fmla="*/ 10 w 17"/>
                    <a:gd name="T13" fmla="*/ 11 h 18"/>
                    <a:gd name="T14" fmla="*/ 16 w 17"/>
                    <a:gd name="T15" fmla="*/ 0 h 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 h="18">
                      <a:moveTo>
                        <a:pt x="16" y="0"/>
                      </a:moveTo>
                      <a:lnTo>
                        <a:pt x="10" y="11"/>
                      </a:lnTo>
                      <a:lnTo>
                        <a:pt x="10" y="17"/>
                      </a:lnTo>
                      <a:lnTo>
                        <a:pt x="0" y="17"/>
                      </a:lnTo>
                      <a:lnTo>
                        <a:pt x="10" y="11"/>
                      </a:lnTo>
                      <a:lnTo>
                        <a:pt x="16" y="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78" name="Line 163"/>
                <p:cNvSpPr>
                  <a:spLocks noChangeAspect="1" noChangeShapeType="1"/>
                </p:cNvSpPr>
                <p:nvPr/>
              </p:nvSpPr>
              <p:spPr bwMode="auto">
                <a:xfrm>
                  <a:off x="2936" y="1897"/>
                  <a:ext cx="1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79" name="Line 164"/>
                <p:cNvSpPr>
                  <a:spLocks noChangeAspect="1" noChangeShapeType="1"/>
                </p:cNvSpPr>
                <p:nvPr/>
              </p:nvSpPr>
              <p:spPr bwMode="auto">
                <a:xfrm flipH="1">
                  <a:off x="2935" y="1913"/>
                  <a:ext cx="2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effectLst>
                      <a:outerShdw blurRad="38100" dist="38100" dir="2700000" algn="tl">
                        <a:srgbClr val="000000">
                          <a:alpha val="43137"/>
                        </a:srgbClr>
                      </a:outerShdw>
                    </a:effectLst>
                  </a:endParaRPr>
                </a:p>
              </p:txBody>
            </p:sp>
            <p:sp>
              <p:nvSpPr>
                <p:cNvPr id="80" name="Freeform 165"/>
                <p:cNvSpPr>
                  <a:spLocks noChangeAspect="1"/>
                </p:cNvSpPr>
                <p:nvPr/>
              </p:nvSpPr>
              <p:spPr bwMode="auto">
                <a:xfrm>
                  <a:off x="2814" y="1836"/>
                  <a:ext cx="107" cy="127"/>
                </a:xfrm>
                <a:custGeom>
                  <a:avLst/>
                  <a:gdLst>
                    <a:gd name="T0" fmla="*/ 0 w 107"/>
                    <a:gd name="T1" fmla="*/ 0 h 127"/>
                    <a:gd name="T2" fmla="*/ 15 w 107"/>
                    <a:gd name="T3" fmla="*/ 16 h 127"/>
                    <a:gd name="T4" fmla="*/ 15 w 107"/>
                    <a:gd name="T5" fmla="*/ 16 h 127"/>
                    <a:gd name="T6" fmla="*/ 58 w 107"/>
                    <a:gd name="T7" fmla="*/ 82 h 127"/>
                    <a:gd name="T8" fmla="*/ 106 w 107"/>
                    <a:gd name="T9" fmla="*/ 126 h 1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127">
                      <a:moveTo>
                        <a:pt x="0" y="0"/>
                      </a:moveTo>
                      <a:lnTo>
                        <a:pt x="15" y="16"/>
                      </a:lnTo>
                      <a:lnTo>
                        <a:pt x="58" y="82"/>
                      </a:lnTo>
                      <a:lnTo>
                        <a:pt x="106" y="12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81" name="Freeform 166"/>
                <p:cNvSpPr>
                  <a:spLocks noChangeAspect="1"/>
                </p:cNvSpPr>
                <p:nvPr/>
              </p:nvSpPr>
              <p:spPr bwMode="auto">
                <a:xfrm>
                  <a:off x="3130" y="1836"/>
                  <a:ext cx="112" cy="127"/>
                </a:xfrm>
                <a:custGeom>
                  <a:avLst/>
                  <a:gdLst>
                    <a:gd name="T0" fmla="*/ 111 w 112"/>
                    <a:gd name="T1" fmla="*/ 0 h 127"/>
                    <a:gd name="T2" fmla="*/ 89 w 112"/>
                    <a:gd name="T3" fmla="*/ 16 h 127"/>
                    <a:gd name="T4" fmla="*/ 89 w 112"/>
                    <a:gd name="T5" fmla="*/ 16 h 127"/>
                    <a:gd name="T6" fmla="*/ 52 w 112"/>
                    <a:gd name="T7" fmla="*/ 82 h 127"/>
                    <a:gd name="T8" fmla="*/ 0 w 112"/>
                    <a:gd name="T9" fmla="*/ 126 h 1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2" h="127">
                      <a:moveTo>
                        <a:pt x="111" y="0"/>
                      </a:moveTo>
                      <a:lnTo>
                        <a:pt x="89" y="16"/>
                      </a:lnTo>
                      <a:lnTo>
                        <a:pt x="52" y="82"/>
                      </a:lnTo>
                      <a:lnTo>
                        <a:pt x="0" y="12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82" name="Freeform 167"/>
                <p:cNvSpPr>
                  <a:spLocks noChangeAspect="1"/>
                </p:cNvSpPr>
                <p:nvPr/>
              </p:nvSpPr>
              <p:spPr bwMode="auto">
                <a:xfrm>
                  <a:off x="3024" y="1809"/>
                  <a:ext cx="259" cy="813"/>
                </a:xfrm>
                <a:custGeom>
                  <a:avLst/>
                  <a:gdLst>
                    <a:gd name="T0" fmla="*/ 0 w 259"/>
                    <a:gd name="T1" fmla="*/ 812 h 813"/>
                    <a:gd name="T2" fmla="*/ 94 w 259"/>
                    <a:gd name="T3" fmla="*/ 762 h 813"/>
                    <a:gd name="T4" fmla="*/ 189 w 259"/>
                    <a:gd name="T5" fmla="*/ 648 h 813"/>
                    <a:gd name="T6" fmla="*/ 189 w 259"/>
                    <a:gd name="T7" fmla="*/ 648 h 813"/>
                    <a:gd name="T8" fmla="*/ 241 w 259"/>
                    <a:gd name="T9" fmla="*/ 512 h 813"/>
                    <a:gd name="T10" fmla="*/ 258 w 259"/>
                    <a:gd name="T11" fmla="*/ 359 h 813"/>
                    <a:gd name="T12" fmla="*/ 258 w 259"/>
                    <a:gd name="T13" fmla="*/ 359 h 813"/>
                    <a:gd name="T14" fmla="*/ 258 w 259"/>
                    <a:gd name="T15" fmla="*/ 234 h 813"/>
                    <a:gd name="T16" fmla="*/ 236 w 259"/>
                    <a:gd name="T17" fmla="*/ 125 h 813"/>
                    <a:gd name="T18" fmla="*/ 236 w 259"/>
                    <a:gd name="T19" fmla="*/ 125 h 813"/>
                    <a:gd name="T20" fmla="*/ 194 w 259"/>
                    <a:gd name="T21" fmla="*/ 37 h 813"/>
                    <a:gd name="T22" fmla="*/ 126 w 259"/>
                    <a:gd name="T23" fmla="*/ 0 h 813"/>
                    <a:gd name="T24" fmla="*/ 126 w 259"/>
                    <a:gd name="T25" fmla="*/ 0 h 813"/>
                    <a:gd name="T26" fmla="*/ 78 w 259"/>
                    <a:gd name="T27" fmla="*/ 26 h 813"/>
                    <a:gd name="T28" fmla="*/ 63 w 259"/>
                    <a:gd name="T29" fmla="*/ 70 h 8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59" h="813">
                      <a:moveTo>
                        <a:pt x="0" y="812"/>
                      </a:moveTo>
                      <a:lnTo>
                        <a:pt x="94" y="762"/>
                      </a:lnTo>
                      <a:lnTo>
                        <a:pt x="189" y="648"/>
                      </a:lnTo>
                      <a:lnTo>
                        <a:pt x="241" y="512"/>
                      </a:lnTo>
                      <a:lnTo>
                        <a:pt x="258" y="359"/>
                      </a:lnTo>
                      <a:lnTo>
                        <a:pt x="258" y="234"/>
                      </a:lnTo>
                      <a:lnTo>
                        <a:pt x="236" y="125"/>
                      </a:lnTo>
                      <a:lnTo>
                        <a:pt x="194" y="37"/>
                      </a:lnTo>
                      <a:lnTo>
                        <a:pt x="126" y="0"/>
                      </a:lnTo>
                      <a:lnTo>
                        <a:pt x="78" y="26"/>
                      </a:lnTo>
                      <a:lnTo>
                        <a:pt x="63" y="7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83" name="Freeform 168"/>
                <p:cNvSpPr>
                  <a:spLocks noChangeAspect="1"/>
                </p:cNvSpPr>
                <p:nvPr/>
              </p:nvSpPr>
              <p:spPr bwMode="auto">
                <a:xfrm>
                  <a:off x="2773" y="1809"/>
                  <a:ext cx="253" cy="813"/>
                </a:xfrm>
                <a:custGeom>
                  <a:avLst/>
                  <a:gdLst>
                    <a:gd name="T0" fmla="*/ 252 w 253"/>
                    <a:gd name="T1" fmla="*/ 812 h 813"/>
                    <a:gd name="T2" fmla="*/ 162 w 253"/>
                    <a:gd name="T3" fmla="*/ 762 h 813"/>
                    <a:gd name="T4" fmla="*/ 63 w 253"/>
                    <a:gd name="T5" fmla="*/ 648 h 813"/>
                    <a:gd name="T6" fmla="*/ 63 w 253"/>
                    <a:gd name="T7" fmla="*/ 648 h 813"/>
                    <a:gd name="T8" fmla="*/ 15 w 253"/>
                    <a:gd name="T9" fmla="*/ 512 h 813"/>
                    <a:gd name="T10" fmla="*/ 0 w 253"/>
                    <a:gd name="T11" fmla="*/ 359 h 813"/>
                    <a:gd name="T12" fmla="*/ 0 w 253"/>
                    <a:gd name="T13" fmla="*/ 359 h 813"/>
                    <a:gd name="T14" fmla="*/ 0 w 253"/>
                    <a:gd name="T15" fmla="*/ 234 h 813"/>
                    <a:gd name="T16" fmla="*/ 21 w 253"/>
                    <a:gd name="T17" fmla="*/ 125 h 813"/>
                    <a:gd name="T18" fmla="*/ 21 w 253"/>
                    <a:gd name="T19" fmla="*/ 125 h 813"/>
                    <a:gd name="T20" fmla="*/ 63 w 253"/>
                    <a:gd name="T21" fmla="*/ 37 h 813"/>
                    <a:gd name="T22" fmla="*/ 131 w 253"/>
                    <a:gd name="T23" fmla="*/ 0 h 813"/>
                    <a:gd name="T24" fmla="*/ 131 w 253"/>
                    <a:gd name="T25" fmla="*/ 0 h 813"/>
                    <a:gd name="T26" fmla="*/ 178 w 253"/>
                    <a:gd name="T27" fmla="*/ 26 h 813"/>
                    <a:gd name="T28" fmla="*/ 188 w 253"/>
                    <a:gd name="T29" fmla="*/ 70 h 8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53" h="813">
                      <a:moveTo>
                        <a:pt x="252" y="812"/>
                      </a:moveTo>
                      <a:lnTo>
                        <a:pt x="162" y="762"/>
                      </a:lnTo>
                      <a:lnTo>
                        <a:pt x="63" y="648"/>
                      </a:lnTo>
                      <a:lnTo>
                        <a:pt x="15" y="512"/>
                      </a:lnTo>
                      <a:lnTo>
                        <a:pt x="0" y="359"/>
                      </a:lnTo>
                      <a:lnTo>
                        <a:pt x="0" y="234"/>
                      </a:lnTo>
                      <a:lnTo>
                        <a:pt x="21" y="125"/>
                      </a:lnTo>
                      <a:lnTo>
                        <a:pt x="63" y="37"/>
                      </a:lnTo>
                      <a:lnTo>
                        <a:pt x="131" y="0"/>
                      </a:lnTo>
                      <a:lnTo>
                        <a:pt x="178" y="26"/>
                      </a:lnTo>
                      <a:lnTo>
                        <a:pt x="188" y="7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84" name="Freeform 169"/>
                <p:cNvSpPr>
                  <a:spLocks noChangeAspect="1"/>
                </p:cNvSpPr>
                <p:nvPr/>
              </p:nvSpPr>
              <p:spPr bwMode="auto">
                <a:xfrm>
                  <a:off x="3004" y="2605"/>
                  <a:ext cx="48" cy="60"/>
                </a:xfrm>
                <a:custGeom>
                  <a:avLst/>
                  <a:gdLst>
                    <a:gd name="T0" fmla="*/ 20 w 48"/>
                    <a:gd name="T1" fmla="*/ 59 h 60"/>
                    <a:gd name="T2" fmla="*/ 5 w 48"/>
                    <a:gd name="T3" fmla="*/ 43 h 60"/>
                    <a:gd name="T4" fmla="*/ 0 w 48"/>
                    <a:gd name="T5" fmla="*/ 15 h 60"/>
                    <a:gd name="T6" fmla="*/ 0 w 48"/>
                    <a:gd name="T7" fmla="*/ 15 h 60"/>
                    <a:gd name="T8" fmla="*/ 5 w 48"/>
                    <a:gd name="T9" fmla="*/ 5 h 60"/>
                    <a:gd name="T10" fmla="*/ 20 w 48"/>
                    <a:gd name="T11" fmla="*/ 0 h 60"/>
                    <a:gd name="T12" fmla="*/ 20 w 48"/>
                    <a:gd name="T13" fmla="*/ 0 h 60"/>
                    <a:gd name="T14" fmla="*/ 41 w 48"/>
                    <a:gd name="T15" fmla="*/ 5 h 60"/>
                    <a:gd name="T16" fmla="*/ 47 w 48"/>
                    <a:gd name="T17" fmla="*/ 15 h 60"/>
                    <a:gd name="T18" fmla="*/ 47 w 48"/>
                    <a:gd name="T19" fmla="*/ 15 h 60"/>
                    <a:gd name="T20" fmla="*/ 36 w 48"/>
                    <a:gd name="T21" fmla="*/ 43 h 60"/>
                    <a:gd name="T22" fmla="*/ 20 w 48"/>
                    <a:gd name="T23" fmla="*/ 59 h 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8" h="60">
                      <a:moveTo>
                        <a:pt x="20" y="59"/>
                      </a:moveTo>
                      <a:lnTo>
                        <a:pt x="5" y="43"/>
                      </a:lnTo>
                      <a:lnTo>
                        <a:pt x="0" y="15"/>
                      </a:lnTo>
                      <a:lnTo>
                        <a:pt x="5" y="5"/>
                      </a:lnTo>
                      <a:lnTo>
                        <a:pt x="20" y="0"/>
                      </a:lnTo>
                      <a:lnTo>
                        <a:pt x="41" y="5"/>
                      </a:lnTo>
                      <a:lnTo>
                        <a:pt x="47" y="15"/>
                      </a:lnTo>
                      <a:lnTo>
                        <a:pt x="36" y="43"/>
                      </a:lnTo>
                      <a:lnTo>
                        <a:pt x="20" y="59"/>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85" name="Freeform 170"/>
                <p:cNvSpPr>
                  <a:spLocks noChangeAspect="1"/>
                </p:cNvSpPr>
                <p:nvPr/>
              </p:nvSpPr>
              <p:spPr bwMode="auto">
                <a:xfrm>
                  <a:off x="3004" y="2605"/>
                  <a:ext cx="48" cy="60"/>
                </a:xfrm>
                <a:custGeom>
                  <a:avLst/>
                  <a:gdLst>
                    <a:gd name="T0" fmla="*/ 20 w 48"/>
                    <a:gd name="T1" fmla="*/ 59 h 60"/>
                    <a:gd name="T2" fmla="*/ 5 w 48"/>
                    <a:gd name="T3" fmla="*/ 43 h 60"/>
                    <a:gd name="T4" fmla="*/ 0 w 48"/>
                    <a:gd name="T5" fmla="*/ 15 h 60"/>
                    <a:gd name="T6" fmla="*/ 0 w 48"/>
                    <a:gd name="T7" fmla="*/ 15 h 60"/>
                    <a:gd name="T8" fmla="*/ 5 w 48"/>
                    <a:gd name="T9" fmla="*/ 5 h 60"/>
                    <a:gd name="T10" fmla="*/ 20 w 48"/>
                    <a:gd name="T11" fmla="*/ 0 h 60"/>
                    <a:gd name="T12" fmla="*/ 20 w 48"/>
                    <a:gd name="T13" fmla="*/ 0 h 60"/>
                    <a:gd name="T14" fmla="*/ 41 w 48"/>
                    <a:gd name="T15" fmla="*/ 5 h 60"/>
                    <a:gd name="T16" fmla="*/ 47 w 48"/>
                    <a:gd name="T17" fmla="*/ 15 h 60"/>
                    <a:gd name="T18" fmla="*/ 47 w 48"/>
                    <a:gd name="T19" fmla="*/ 15 h 60"/>
                    <a:gd name="T20" fmla="*/ 36 w 48"/>
                    <a:gd name="T21" fmla="*/ 43 h 60"/>
                    <a:gd name="T22" fmla="*/ 20 w 48"/>
                    <a:gd name="T23" fmla="*/ 59 h 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8" h="60">
                      <a:moveTo>
                        <a:pt x="20" y="59"/>
                      </a:moveTo>
                      <a:lnTo>
                        <a:pt x="5" y="43"/>
                      </a:lnTo>
                      <a:lnTo>
                        <a:pt x="0" y="15"/>
                      </a:lnTo>
                      <a:lnTo>
                        <a:pt x="5" y="5"/>
                      </a:lnTo>
                      <a:lnTo>
                        <a:pt x="20" y="0"/>
                      </a:lnTo>
                      <a:lnTo>
                        <a:pt x="41" y="5"/>
                      </a:lnTo>
                      <a:lnTo>
                        <a:pt x="47" y="15"/>
                      </a:lnTo>
                      <a:lnTo>
                        <a:pt x="36" y="43"/>
                      </a:lnTo>
                      <a:lnTo>
                        <a:pt x="20" y="5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86" name="Freeform 171"/>
                <p:cNvSpPr>
                  <a:spLocks noChangeAspect="1"/>
                </p:cNvSpPr>
                <p:nvPr/>
              </p:nvSpPr>
              <p:spPr bwMode="auto">
                <a:xfrm>
                  <a:off x="3009" y="2605"/>
                  <a:ext cx="38" cy="54"/>
                </a:xfrm>
                <a:custGeom>
                  <a:avLst/>
                  <a:gdLst>
                    <a:gd name="T0" fmla="*/ 21 w 38"/>
                    <a:gd name="T1" fmla="*/ 53 h 54"/>
                    <a:gd name="T2" fmla="*/ 10 w 38"/>
                    <a:gd name="T3" fmla="*/ 36 h 54"/>
                    <a:gd name="T4" fmla="*/ 0 w 38"/>
                    <a:gd name="T5" fmla="*/ 15 h 54"/>
                    <a:gd name="T6" fmla="*/ 0 w 38"/>
                    <a:gd name="T7" fmla="*/ 15 h 54"/>
                    <a:gd name="T8" fmla="*/ 5 w 38"/>
                    <a:gd name="T9" fmla="*/ 5 h 54"/>
                    <a:gd name="T10" fmla="*/ 21 w 38"/>
                    <a:gd name="T11" fmla="*/ 0 h 54"/>
                    <a:gd name="T12" fmla="*/ 21 w 38"/>
                    <a:gd name="T13" fmla="*/ 0 h 54"/>
                    <a:gd name="T14" fmla="*/ 32 w 38"/>
                    <a:gd name="T15" fmla="*/ 5 h 54"/>
                    <a:gd name="T16" fmla="*/ 37 w 38"/>
                    <a:gd name="T17" fmla="*/ 15 h 54"/>
                    <a:gd name="T18" fmla="*/ 37 w 38"/>
                    <a:gd name="T19" fmla="*/ 15 h 54"/>
                    <a:gd name="T20" fmla="*/ 32 w 38"/>
                    <a:gd name="T21" fmla="*/ 36 h 54"/>
                    <a:gd name="T22" fmla="*/ 21 w 38"/>
                    <a:gd name="T23" fmla="*/ 53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54">
                      <a:moveTo>
                        <a:pt x="21" y="53"/>
                      </a:moveTo>
                      <a:lnTo>
                        <a:pt x="10" y="36"/>
                      </a:lnTo>
                      <a:lnTo>
                        <a:pt x="0" y="15"/>
                      </a:lnTo>
                      <a:lnTo>
                        <a:pt x="5" y="5"/>
                      </a:lnTo>
                      <a:lnTo>
                        <a:pt x="21" y="0"/>
                      </a:lnTo>
                      <a:lnTo>
                        <a:pt x="32" y="5"/>
                      </a:lnTo>
                      <a:lnTo>
                        <a:pt x="37" y="15"/>
                      </a:lnTo>
                      <a:lnTo>
                        <a:pt x="32" y="36"/>
                      </a:lnTo>
                      <a:lnTo>
                        <a:pt x="21" y="53"/>
                      </a:lnTo>
                    </a:path>
                  </a:pathLst>
                </a:custGeom>
                <a:solidFill>
                  <a:srgbClr val="BA7E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87" name="Freeform 172"/>
                <p:cNvSpPr>
                  <a:spLocks noChangeAspect="1"/>
                </p:cNvSpPr>
                <p:nvPr/>
              </p:nvSpPr>
              <p:spPr bwMode="auto">
                <a:xfrm>
                  <a:off x="2839" y="1973"/>
                  <a:ext cx="371" cy="577"/>
                </a:xfrm>
                <a:custGeom>
                  <a:avLst/>
                  <a:gdLst>
                    <a:gd name="T0" fmla="*/ 185 w 371"/>
                    <a:gd name="T1" fmla="*/ 576 h 577"/>
                    <a:gd name="T2" fmla="*/ 95 w 371"/>
                    <a:gd name="T3" fmla="*/ 500 h 577"/>
                    <a:gd name="T4" fmla="*/ 37 w 371"/>
                    <a:gd name="T5" fmla="*/ 402 h 577"/>
                    <a:gd name="T6" fmla="*/ 37 w 371"/>
                    <a:gd name="T7" fmla="*/ 402 h 577"/>
                    <a:gd name="T8" fmla="*/ 10 w 371"/>
                    <a:gd name="T9" fmla="*/ 282 h 577"/>
                    <a:gd name="T10" fmla="*/ 0 w 371"/>
                    <a:gd name="T11" fmla="*/ 200 h 577"/>
                    <a:gd name="T12" fmla="*/ 0 w 371"/>
                    <a:gd name="T13" fmla="*/ 200 h 577"/>
                    <a:gd name="T14" fmla="*/ 5 w 371"/>
                    <a:gd name="T15" fmla="*/ 146 h 577"/>
                    <a:gd name="T16" fmla="*/ 26 w 371"/>
                    <a:gd name="T17" fmla="*/ 76 h 577"/>
                    <a:gd name="T18" fmla="*/ 26 w 371"/>
                    <a:gd name="T19" fmla="*/ 76 h 577"/>
                    <a:gd name="T20" fmla="*/ 63 w 371"/>
                    <a:gd name="T21" fmla="*/ 21 h 577"/>
                    <a:gd name="T22" fmla="*/ 116 w 371"/>
                    <a:gd name="T23" fmla="*/ 0 h 577"/>
                    <a:gd name="T24" fmla="*/ 116 w 371"/>
                    <a:gd name="T25" fmla="*/ 0 h 577"/>
                    <a:gd name="T26" fmla="*/ 163 w 371"/>
                    <a:gd name="T27" fmla="*/ 10 h 577"/>
                    <a:gd name="T28" fmla="*/ 185 w 371"/>
                    <a:gd name="T29" fmla="*/ 21 h 577"/>
                    <a:gd name="T30" fmla="*/ 185 w 371"/>
                    <a:gd name="T31" fmla="*/ 21 h 577"/>
                    <a:gd name="T32" fmla="*/ 211 w 371"/>
                    <a:gd name="T33" fmla="*/ 10 h 577"/>
                    <a:gd name="T34" fmla="*/ 253 w 371"/>
                    <a:gd name="T35" fmla="*/ 0 h 577"/>
                    <a:gd name="T36" fmla="*/ 253 w 371"/>
                    <a:gd name="T37" fmla="*/ 0 h 577"/>
                    <a:gd name="T38" fmla="*/ 306 w 371"/>
                    <a:gd name="T39" fmla="*/ 21 h 577"/>
                    <a:gd name="T40" fmla="*/ 348 w 371"/>
                    <a:gd name="T41" fmla="*/ 76 h 577"/>
                    <a:gd name="T42" fmla="*/ 348 w 371"/>
                    <a:gd name="T43" fmla="*/ 76 h 577"/>
                    <a:gd name="T44" fmla="*/ 370 w 371"/>
                    <a:gd name="T45" fmla="*/ 146 h 577"/>
                    <a:gd name="T46" fmla="*/ 370 w 371"/>
                    <a:gd name="T47" fmla="*/ 200 h 577"/>
                    <a:gd name="T48" fmla="*/ 370 w 371"/>
                    <a:gd name="T49" fmla="*/ 200 h 577"/>
                    <a:gd name="T50" fmla="*/ 364 w 371"/>
                    <a:gd name="T51" fmla="*/ 282 h 577"/>
                    <a:gd name="T52" fmla="*/ 338 w 371"/>
                    <a:gd name="T53" fmla="*/ 402 h 577"/>
                    <a:gd name="T54" fmla="*/ 338 w 371"/>
                    <a:gd name="T55" fmla="*/ 402 h 577"/>
                    <a:gd name="T56" fmla="*/ 280 w 371"/>
                    <a:gd name="T57" fmla="*/ 500 h 577"/>
                    <a:gd name="T58" fmla="*/ 185 w 371"/>
                    <a:gd name="T59" fmla="*/ 576 h 5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71" h="577">
                      <a:moveTo>
                        <a:pt x="185" y="576"/>
                      </a:moveTo>
                      <a:lnTo>
                        <a:pt x="95" y="500"/>
                      </a:lnTo>
                      <a:lnTo>
                        <a:pt x="37" y="402"/>
                      </a:lnTo>
                      <a:lnTo>
                        <a:pt x="10" y="282"/>
                      </a:lnTo>
                      <a:lnTo>
                        <a:pt x="0" y="200"/>
                      </a:lnTo>
                      <a:lnTo>
                        <a:pt x="5" y="146"/>
                      </a:lnTo>
                      <a:lnTo>
                        <a:pt x="26" y="76"/>
                      </a:lnTo>
                      <a:lnTo>
                        <a:pt x="63" y="21"/>
                      </a:lnTo>
                      <a:lnTo>
                        <a:pt x="116" y="0"/>
                      </a:lnTo>
                      <a:lnTo>
                        <a:pt x="163" y="10"/>
                      </a:lnTo>
                      <a:lnTo>
                        <a:pt x="185" y="21"/>
                      </a:lnTo>
                      <a:lnTo>
                        <a:pt x="211" y="10"/>
                      </a:lnTo>
                      <a:lnTo>
                        <a:pt x="253" y="0"/>
                      </a:lnTo>
                      <a:lnTo>
                        <a:pt x="306" y="21"/>
                      </a:lnTo>
                      <a:lnTo>
                        <a:pt x="348" y="76"/>
                      </a:lnTo>
                      <a:lnTo>
                        <a:pt x="370" y="146"/>
                      </a:lnTo>
                      <a:lnTo>
                        <a:pt x="370" y="200"/>
                      </a:lnTo>
                      <a:lnTo>
                        <a:pt x="364" y="282"/>
                      </a:lnTo>
                      <a:lnTo>
                        <a:pt x="338" y="402"/>
                      </a:lnTo>
                      <a:lnTo>
                        <a:pt x="280" y="500"/>
                      </a:lnTo>
                      <a:lnTo>
                        <a:pt x="185" y="576"/>
                      </a:lnTo>
                    </a:path>
                  </a:pathLst>
                </a:custGeom>
                <a:solidFill>
                  <a:srgbClr val="CF001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88" name="Freeform 173"/>
                <p:cNvSpPr>
                  <a:spLocks noChangeAspect="1"/>
                </p:cNvSpPr>
                <p:nvPr/>
              </p:nvSpPr>
              <p:spPr bwMode="auto">
                <a:xfrm>
                  <a:off x="2830" y="1962"/>
                  <a:ext cx="391" cy="605"/>
                </a:xfrm>
                <a:custGeom>
                  <a:avLst/>
                  <a:gdLst>
                    <a:gd name="T0" fmla="*/ 194 w 391"/>
                    <a:gd name="T1" fmla="*/ 604 h 605"/>
                    <a:gd name="T2" fmla="*/ 294 w 391"/>
                    <a:gd name="T3" fmla="*/ 522 h 605"/>
                    <a:gd name="T4" fmla="*/ 352 w 391"/>
                    <a:gd name="T5" fmla="*/ 418 h 605"/>
                    <a:gd name="T6" fmla="*/ 352 w 391"/>
                    <a:gd name="T7" fmla="*/ 418 h 605"/>
                    <a:gd name="T8" fmla="*/ 384 w 391"/>
                    <a:gd name="T9" fmla="*/ 293 h 605"/>
                    <a:gd name="T10" fmla="*/ 390 w 391"/>
                    <a:gd name="T11" fmla="*/ 206 h 605"/>
                    <a:gd name="T12" fmla="*/ 390 w 391"/>
                    <a:gd name="T13" fmla="*/ 206 h 605"/>
                    <a:gd name="T14" fmla="*/ 390 w 391"/>
                    <a:gd name="T15" fmla="*/ 152 h 605"/>
                    <a:gd name="T16" fmla="*/ 368 w 391"/>
                    <a:gd name="T17" fmla="*/ 75 h 605"/>
                    <a:gd name="T18" fmla="*/ 368 w 391"/>
                    <a:gd name="T19" fmla="*/ 75 h 605"/>
                    <a:gd name="T20" fmla="*/ 326 w 391"/>
                    <a:gd name="T21" fmla="*/ 21 h 605"/>
                    <a:gd name="T22" fmla="*/ 268 w 391"/>
                    <a:gd name="T23" fmla="*/ 0 h 605"/>
                    <a:gd name="T24" fmla="*/ 268 w 391"/>
                    <a:gd name="T25" fmla="*/ 0 h 605"/>
                    <a:gd name="T26" fmla="*/ 221 w 391"/>
                    <a:gd name="T27" fmla="*/ 10 h 605"/>
                    <a:gd name="T28" fmla="*/ 194 w 391"/>
                    <a:gd name="T29" fmla="*/ 21 h 605"/>
                    <a:gd name="T30" fmla="*/ 194 w 391"/>
                    <a:gd name="T31" fmla="*/ 21 h 605"/>
                    <a:gd name="T32" fmla="*/ 168 w 391"/>
                    <a:gd name="T33" fmla="*/ 10 h 605"/>
                    <a:gd name="T34" fmla="*/ 126 w 391"/>
                    <a:gd name="T35" fmla="*/ 0 h 605"/>
                    <a:gd name="T36" fmla="*/ 126 w 391"/>
                    <a:gd name="T37" fmla="*/ 0 h 605"/>
                    <a:gd name="T38" fmla="*/ 68 w 391"/>
                    <a:gd name="T39" fmla="*/ 21 h 605"/>
                    <a:gd name="T40" fmla="*/ 26 w 391"/>
                    <a:gd name="T41" fmla="*/ 75 h 605"/>
                    <a:gd name="T42" fmla="*/ 26 w 391"/>
                    <a:gd name="T43" fmla="*/ 75 h 605"/>
                    <a:gd name="T44" fmla="*/ 5 w 391"/>
                    <a:gd name="T45" fmla="*/ 152 h 605"/>
                    <a:gd name="T46" fmla="*/ 0 w 391"/>
                    <a:gd name="T47" fmla="*/ 206 h 605"/>
                    <a:gd name="T48" fmla="*/ 0 w 391"/>
                    <a:gd name="T49" fmla="*/ 206 h 605"/>
                    <a:gd name="T50" fmla="*/ 10 w 391"/>
                    <a:gd name="T51" fmla="*/ 293 h 605"/>
                    <a:gd name="T52" fmla="*/ 36 w 391"/>
                    <a:gd name="T53" fmla="*/ 418 h 605"/>
                    <a:gd name="T54" fmla="*/ 36 w 391"/>
                    <a:gd name="T55" fmla="*/ 418 h 605"/>
                    <a:gd name="T56" fmla="*/ 100 w 391"/>
                    <a:gd name="T57" fmla="*/ 522 h 605"/>
                    <a:gd name="T58" fmla="*/ 194 w 391"/>
                    <a:gd name="T59" fmla="*/ 604 h 60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91" h="605">
                      <a:moveTo>
                        <a:pt x="194" y="604"/>
                      </a:moveTo>
                      <a:lnTo>
                        <a:pt x="294" y="522"/>
                      </a:lnTo>
                      <a:lnTo>
                        <a:pt x="352" y="418"/>
                      </a:lnTo>
                      <a:lnTo>
                        <a:pt x="384" y="293"/>
                      </a:lnTo>
                      <a:lnTo>
                        <a:pt x="390" y="206"/>
                      </a:lnTo>
                      <a:lnTo>
                        <a:pt x="390" y="152"/>
                      </a:lnTo>
                      <a:lnTo>
                        <a:pt x="368" y="75"/>
                      </a:lnTo>
                      <a:lnTo>
                        <a:pt x="326" y="21"/>
                      </a:lnTo>
                      <a:lnTo>
                        <a:pt x="268" y="0"/>
                      </a:lnTo>
                      <a:lnTo>
                        <a:pt x="221" y="10"/>
                      </a:lnTo>
                      <a:lnTo>
                        <a:pt x="194" y="21"/>
                      </a:lnTo>
                      <a:lnTo>
                        <a:pt x="168" y="10"/>
                      </a:lnTo>
                      <a:lnTo>
                        <a:pt x="126" y="0"/>
                      </a:lnTo>
                      <a:lnTo>
                        <a:pt x="68" y="21"/>
                      </a:lnTo>
                      <a:lnTo>
                        <a:pt x="26" y="75"/>
                      </a:lnTo>
                      <a:lnTo>
                        <a:pt x="5" y="152"/>
                      </a:lnTo>
                      <a:lnTo>
                        <a:pt x="0" y="206"/>
                      </a:lnTo>
                      <a:lnTo>
                        <a:pt x="10" y="293"/>
                      </a:lnTo>
                      <a:lnTo>
                        <a:pt x="36" y="418"/>
                      </a:lnTo>
                      <a:lnTo>
                        <a:pt x="100" y="522"/>
                      </a:lnTo>
                      <a:lnTo>
                        <a:pt x="194" y="6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89" name="Freeform 174"/>
                <p:cNvSpPr>
                  <a:spLocks noChangeAspect="1"/>
                </p:cNvSpPr>
                <p:nvPr/>
              </p:nvSpPr>
              <p:spPr bwMode="auto">
                <a:xfrm>
                  <a:off x="2862" y="2022"/>
                  <a:ext cx="332" cy="458"/>
                </a:xfrm>
                <a:custGeom>
                  <a:avLst/>
                  <a:gdLst>
                    <a:gd name="T0" fmla="*/ 162 w 332"/>
                    <a:gd name="T1" fmla="*/ 0 h 458"/>
                    <a:gd name="T2" fmla="*/ 115 w 332"/>
                    <a:gd name="T3" fmla="*/ 326 h 458"/>
                    <a:gd name="T4" fmla="*/ 115 w 332"/>
                    <a:gd name="T5" fmla="*/ 326 h 458"/>
                    <a:gd name="T6" fmla="*/ 63 w 332"/>
                    <a:gd name="T7" fmla="*/ 87 h 458"/>
                    <a:gd name="T8" fmla="*/ 63 w 332"/>
                    <a:gd name="T9" fmla="*/ 87 h 458"/>
                    <a:gd name="T10" fmla="*/ 63 w 332"/>
                    <a:gd name="T11" fmla="*/ 76 h 458"/>
                    <a:gd name="T12" fmla="*/ 68 w 332"/>
                    <a:gd name="T13" fmla="*/ 70 h 458"/>
                    <a:gd name="T14" fmla="*/ 68 w 332"/>
                    <a:gd name="T15" fmla="*/ 70 h 458"/>
                    <a:gd name="T16" fmla="*/ 79 w 332"/>
                    <a:gd name="T17" fmla="*/ 70 h 458"/>
                    <a:gd name="T18" fmla="*/ 79 w 332"/>
                    <a:gd name="T19" fmla="*/ 65 h 458"/>
                    <a:gd name="T20" fmla="*/ 79 w 332"/>
                    <a:gd name="T21" fmla="*/ 65 h 458"/>
                    <a:gd name="T22" fmla="*/ 79 w 332"/>
                    <a:gd name="T23" fmla="*/ 54 h 458"/>
                    <a:gd name="T24" fmla="*/ 68 w 332"/>
                    <a:gd name="T25" fmla="*/ 54 h 458"/>
                    <a:gd name="T26" fmla="*/ 68 w 332"/>
                    <a:gd name="T27" fmla="*/ 54 h 458"/>
                    <a:gd name="T28" fmla="*/ 10 w 332"/>
                    <a:gd name="T29" fmla="*/ 54 h 458"/>
                    <a:gd name="T30" fmla="*/ 10 w 332"/>
                    <a:gd name="T31" fmla="*/ 54 h 458"/>
                    <a:gd name="T32" fmla="*/ 5 w 332"/>
                    <a:gd name="T33" fmla="*/ 54 h 458"/>
                    <a:gd name="T34" fmla="*/ 0 w 332"/>
                    <a:gd name="T35" fmla="*/ 65 h 458"/>
                    <a:gd name="T36" fmla="*/ 0 w 332"/>
                    <a:gd name="T37" fmla="*/ 65 h 458"/>
                    <a:gd name="T38" fmla="*/ 5 w 332"/>
                    <a:gd name="T39" fmla="*/ 70 h 458"/>
                    <a:gd name="T40" fmla="*/ 10 w 332"/>
                    <a:gd name="T41" fmla="*/ 70 h 458"/>
                    <a:gd name="T42" fmla="*/ 10 w 332"/>
                    <a:gd name="T43" fmla="*/ 70 h 458"/>
                    <a:gd name="T44" fmla="*/ 21 w 332"/>
                    <a:gd name="T45" fmla="*/ 76 h 458"/>
                    <a:gd name="T46" fmla="*/ 21 w 332"/>
                    <a:gd name="T47" fmla="*/ 87 h 458"/>
                    <a:gd name="T48" fmla="*/ 21 w 332"/>
                    <a:gd name="T49" fmla="*/ 87 h 458"/>
                    <a:gd name="T50" fmla="*/ 110 w 332"/>
                    <a:gd name="T51" fmla="*/ 457 h 458"/>
                    <a:gd name="T52" fmla="*/ 110 w 332"/>
                    <a:gd name="T53" fmla="*/ 457 h 458"/>
                    <a:gd name="T54" fmla="*/ 162 w 332"/>
                    <a:gd name="T55" fmla="*/ 157 h 458"/>
                    <a:gd name="T56" fmla="*/ 162 w 332"/>
                    <a:gd name="T57" fmla="*/ 157 h 458"/>
                    <a:gd name="T58" fmla="*/ 215 w 332"/>
                    <a:gd name="T59" fmla="*/ 457 h 458"/>
                    <a:gd name="T60" fmla="*/ 215 w 332"/>
                    <a:gd name="T61" fmla="*/ 457 h 458"/>
                    <a:gd name="T62" fmla="*/ 304 w 332"/>
                    <a:gd name="T63" fmla="*/ 87 h 458"/>
                    <a:gd name="T64" fmla="*/ 304 w 332"/>
                    <a:gd name="T65" fmla="*/ 87 h 458"/>
                    <a:gd name="T66" fmla="*/ 309 w 332"/>
                    <a:gd name="T67" fmla="*/ 76 h 458"/>
                    <a:gd name="T68" fmla="*/ 320 w 332"/>
                    <a:gd name="T69" fmla="*/ 70 h 458"/>
                    <a:gd name="T70" fmla="*/ 320 w 332"/>
                    <a:gd name="T71" fmla="*/ 70 h 458"/>
                    <a:gd name="T72" fmla="*/ 325 w 332"/>
                    <a:gd name="T73" fmla="*/ 70 h 458"/>
                    <a:gd name="T74" fmla="*/ 331 w 332"/>
                    <a:gd name="T75" fmla="*/ 65 h 458"/>
                    <a:gd name="T76" fmla="*/ 331 w 332"/>
                    <a:gd name="T77" fmla="*/ 65 h 458"/>
                    <a:gd name="T78" fmla="*/ 325 w 332"/>
                    <a:gd name="T79" fmla="*/ 54 h 458"/>
                    <a:gd name="T80" fmla="*/ 320 w 332"/>
                    <a:gd name="T81" fmla="*/ 54 h 458"/>
                    <a:gd name="T82" fmla="*/ 320 w 332"/>
                    <a:gd name="T83" fmla="*/ 54 h 458"/>
                    <a:gd name="T84" fmla="*/ 273 w 332"/>
                    <a:gd name="T85" fmla="*/ 54 h 458"/>
                    <a:gd name="T86" fmla="*/ 273 w 332"/>
                    <a:gd name="T87" fmla="*/ 54 h 458"/>
                    <a:gd name="T88" fmla="*/ 267 w 332"/>
                    <a:gd name="T89" fmla="*/ 54 h 458"/>
                    <a:gd name="T90" fmla="*/ 267 w 332"/>
                    <a:gd name="T91" fmla="*/ 65 h 458"/>
                    <a:gd name="T92" fmla="*/ 267 w 332"/>
                    <a:gd name="T93" fmla="*/ 65 h 458"/>
                    <a:gd name="T94" fmla="*/ 267 w 332"/>
                    <a:gd name="T95" fmla="*/ 70 h 458"/>
                    <a:gd name="T96" fmla="*/ 278 w 332"/>
                    <a:gd name="T97" fmla="*/ 70 h 458"/>
                    <a:gd name="T98" fmla="*/ 278 w 332"/>
                    <a:gd name="T99" fmla="*/ 70 h 458"/>
                    <a:gd name="T100" fmla="*/ 283 w 332"/>
                    <a:gd name="T101" fmla="*/ 76 h 458"/>
                    <a:gd name="T102" fmla="*/ 283 w 332"/>
                    <a:gd name="T103" fmla="*/ 87 h 458"/>
                    <a:gd name="T104" fmla="*/ 283 w 332"/>
                    <a:gd name="T105" fmla="*/ 87 h 458"/>
                    <a:gd name="T106" fmla="*/ 231 w 332"/>
                    <a:gd name="T107" fmla="*/ 326 h 458"/>
                    <a:gd name="T108" fmla="*/ 231 w 332"/>
                    <a:gd name="T109" fmla="*/ 326 h 458"/>
                    <a:gd name="T110" fmla="*/ 162 w 332"/>
                    <a:gd name="T111" fmla="*/ 0 h 45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32" h="458">
                      <a:moveTo>
                        <a:pt x="162" y="0"/>
                      </a:moveTo>
                      <a:lnTo>
                        <a:pt x="115" y="326"/>
                      </a:lnTo>
                      <a:lnTo>
                        <a:pt x="63" y="87"/>
                      </a:lnTo>
                      <a:lnTo>
                        <a:pt x="63" y="76"/>
                      </a:lnTo>
                      <a:lnTo>
                        <a:pt x="68" y="70"/>
                      </a:lnTo>
                      <a:lnTo>
                        <a:pt x="79" y="70"/>
                      </a:lnTo>
                      <a:lnTo>
                        <a:pt x="79" y="65"/>
                      </a:lnTo>
                      <a:lnTo>
                        <a:pt x="79" y="54"/>
                      </a:lnTo>
                      <a:lnTo>
                        <a:pt x="68" y="54"/>
                      </a:lnTo>
                      <a:lnTo>
                        <a:pt x="10" y="54"/>
                      </a:lnTo>
                      <a:lnTo>
                        <a:pt x="5" y="54"/>
                      </a:lnTo>
                      <a:lnTo>
                        <a:pt x="0" y="65"/>
                      </a:lnTo>
                      <a:lnTo>
                        <a:pt x="5" y="70"/>
                      </a:lnTo>
                      <a:lnTo>
                        <a:pt x="10" y="70"/>
                      </a:lnTo>
                      <a:lnTo>
                        <a:pt x="21" y="76"/>
                      </a:lnTo>
                      <a:lnTo>
                        <a:pt x="21" y="87"/>
                      </a:lnTo>
                      <a:lnTo>
                        <a:pt x="110" y="457"/>
                      </a:lnTo>
                      <a:lnTo>
                        <a:pt x="162" y="157"/>
                      </a:lnTo>
                      <a:lnTo>
                        <a:pt x="215" y="457"/>
                      </a:lnTo>
                      <a:lnTo>
                        <a:pt x="304" y="87"/>
                      </a:lnTo>
                      <a:lnTo>
                        <a:pt x="309" y="76"/>
                      </a:lnTo>
                      <a:lnTo>
                        <a:pt x="320" y="70"/>
                      </a:lnTo>
                      <a:lnTo>
                        <a:pt x="325" y="70"/>
                      </a:lnTo>
                      <a:lnTo>
                        <a:pt x="331" y="65"/>
                      </a:lnTo>
                      <a:lnTo>
                        <a:pt x="325" y="54"/>
                      </a:lnTo>
                      <a:lnTo>
                        <a:pt x="320" y="54"/>
                      </a:lnTo>
                      <a:lnTo>
                        <a:pt x="273" y="54"/>
                      </a:lnTo>
                      <a:lnTo>
                        <a:pt x="267" y="54"/>
                      </a:lnTo>
                      <a:lnTo>
                        <a:pt x="267" y="65"/>
                      </a:lnTo>
                      <a:lnTo>
                        <a:pt x="267" y="70"/>
                      </a:lnTo>
                      <a:lnTo>
                        <a:pt x="278" y="70"/>
                      </a:lnTo>
                      <a:lnTo>
                        <a:pt x="283" y="76"/>
                      </a:lnTo>
                      <a:lnTo>
                        <a:pt x="283" y="87"/>
                      </a:lnTo>
                      <a:lnTo>
                        <a:pt x="231" y="326"/>
                      </a:lnTo>
                      <a:lnTo>
                        <a:pt x="162"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90" name="Freeform 175"/>
                <p:cNvSpPr>
                  <a:spLocks noChangeAspect="1"/>
                </p:cNvSpPr>
                <p:nvPr/>
              </p:nvSpPr>
              <p:spPr bwMode="auto">
                <a:xfrm>
                  <a:off x="2936" y="1919"/>
                  <a:ext cx="64" cy="17"/>
                </a:xfrm>
                <a:custGeom>
                  <a:avLst/>
                  <a:gdLst>
                    <a:gd name="T0" fmla="*/ 63 w 64"/>
                    <a:gd name="T1" fmla="*/ 10 h 17"/>
                    <a:gd name="T2" fmla="*/ 52 w 64"/>
                    <a:gd name="T3" fmla="*/ 10 h 17"/>
                    <a:gd name="T4" fmla="*/ 42 w 64"/>
                    <a:gd name="T5" fmla="*/ 16 h 17"/>
                    <a:gd name="T6" fmla="*/ 42 w 64"/>
                    <a:gd name="T7" fmla="*/ 16 h 17"/>
                    <a:gd name="T8" fmla="*/ 21 w 64"/>
                    <a:gd name="T9" fmla="*/ 16 h 17"/>
                    <a:gd name="T10" fmla="*/ 0 w 64"/>
                    <a:gd name="T11" fmla="*/ 16 h 17"/>
                    <a:gd name="T12" fmla="*/ 0 w 64"/>
                    <a:gd name="T13" fmla="*/ 16 h 17"/>
                    <a:gd name="T14" fmla="*/ 10 w 64"/>
                    <a:gd name="T15" fmla="*/ 10 h 17"/>
                    <a:gd name="T16" fmla="*/ 10 w 64"/>
                    <a:gd name="T17" fmla="*/ 10 h 17"/>
                    <a:gd name="T18" fmla="*/ 15 w 64"/>
                    <a:gd name="T19" fmla="*/ 5 h 17"/>
                    <a:gd name="T20" fmla="*/ 21 w 64"/>
                    <a:gd name="T21" fmla="*/ 0 h 17"/>
                    <a:gd name="T22" fmla="*/ 21 w 64"/>
                    <a:gd name="T23" fmla="*/ 0 h 17"/>
                    <a:gd name="T24" fmla="*/ 21 w 64"/>
                    <a:gd name="T25" fmla="*/ 5 h 17"/>
                    <a:gd name="T26" fmla="*/ 63 w 64"/>
                    <a:gd name="T27" fmla="*/ 10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 h="17">
                      <a:moveTo>
                        <a:pt x="63" y="10"/>
                      </a:moveTo>
                      <a:lnTo>
                        <a:pt x="52" y="10"/>
                      </a:lnTo>
                      <a:lnTo>
                        <a:pt x="42" y="16"/>
                      </a:lnTo>
                      <a:lnTo>
                        <a:pt x="21" y="16"/>
                      </a:lnTo>
                      <a:lnTo>
                        <a:pt x="0" y="16"/>
                      </a:lnTo>
                      <a:lnTo>
                        <a:pt x="10" y="10"/>
                      </a:lnTo>
                      <a:lnTo>
                        <a:pt x="15" y="5"/>
                      </a:lnTo>
                      <a:lnTo>
                        <a:pt x="21" y="0"/>
                      </a:lnTo>
                      <a:lnTo>
                        <a:pt x="21" y="5"/>
                      </a:lnTo>
                      <a:lnTo>
                        <a:pt x="63" y="1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91" name="Freeform 176"/>
                <p:cNvSpPr>
                  <a:spLocks noChangeAspect="1"/>
                </p:cNvSpPr>
                <p:nvPr/>
              </p:nvSpPr>
              <p:spPr bwMode="auto">
                <a:xfrm>
                  <a:off x="2930" y="1783"/>
                  <a:ext cx="85" cy="153"/>
                </a:xfrm>
                <a:custGeom>
                  <a:avLst/>
                  <a:gdLst>
                    <a:gd name="T0" fmla="*/ 0 w 85"/>
                    <a:gd name="T1" fmla="*/ 146 h 153"/>
                    <a:gd name="T2" fmla="*/ 15 w 85"/>
                    <a:gd name="T3" fmla="*/ 152 h 153"/>
                    <a:gd name="T4" fmla="*/ 42 w 85"/>
                    <a:gd name="T5" fmla="*/ 152 h 153"/>
                    <a:gd name="T6" fmla="*/ 42 w 85"/>
                    <a:gd name="T7" fmla="*/ 152 h 153"/>
                    <a:gd name="T8" fmla="*/ 68 w 85"/>
                    <a:gd name="T9" fmla="*/ 141 h 153"/>
                    <a:gd name="T10" fmla="*/ 84 w 85"/>
                    <a:gd name="T11" fmla="*/ 86 h 153"/>
                    <a:gd name="T12" fmla="*/ 84 w 85"/>
                    <a:gd name="T13" fmla="*/ 86 h 153"/>
                    <a:gd name="T14" fmla="*/ 63 w 85"/>
                    <a:gd name="T15" fmla="*/ 27 h 153"/>
                    <a:gd name="T16" fmla="*/ 21 w 85"/>
                    <a:gd name="T17" fmla="*/ 0 h 1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5" h="153">
                      <a:moveTo>
                        <a:pt x="0" y="146"/>
                      </a:moveTo>
                      <a:lnTo>
                        <a:pt x="15" y="152"/>
                      </a:lnTo>
                      <a:lnTo>
                        <a:pt x="42" y="152"/>
                      </a:lnTo>
                      <a:lnTo>
                        <a:pt x="68" y="141"/>
                      </a:lnTo>
                      <a:lnTo>
                        <a:pt x="84" y="86"/>
                      </a:lnTo>
                      <a:lnTo>
                        <a:pt x="63" y="27"/>
                      </a:lnTo>
                      <a:lnTo>
                        <a:pt x="21"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92" name="Freeform 177"/>
                <p:cNvSpPr>
                  <a:spLocks noChangeAspect="1"/>
                </p:cNvSpPr>
                <p:nvPr/>
              </p:nvSpPr>
              <p:spPr bwMode="auto">
                <a:xfrm>
                  <a:off x="2908" y="1837"/>
                  <a:ext cx="59" cy="99"/>
                </a:xfrm>
                <a:custGeom>
                  <a:avLst/>
                  <a:gdLst>
                    <a:gd name="T0" fmla="*/ 58 w 59"/>
                    <a:gd name="T1" fmla="*/ 43 h 99"/>
                    <a:gd name="T2" fmla="*/ 47 w 59"/>
                    <a:gd name="T3" fmla="*/ 81 h 99"/>
                    <a:gd name="T4" fmla="*/ 26 w 59"/>
                    <a:gd name="T5" fmla="*/ 98 h 99"/>
                    <a:gd name="T6" fmla="*/ 26 w 59"/>
                    <a:gd name="T7" fmla="*/ 98 h 99"/>
                    <a:gd name="T8" fmla="*/ 5 w 59"/>
                    <a:gd name="T9" fmla="*/ 81 h 99"/>
                    <a:gd name="T10" fmla="*/ 0 w 59"/>
                    <a:gd name="T11" fmla="*/ 43 h 99"/>
                    <a:gd name="T12" fmla="*/ 0 w 59"/>
                    <a:gd name="T13" fmla="*/ 43 h 99"/>
                    <a:gd name="T14" fmla="*/ 5 w 59"/>
                    <a:gd name="T15" fmla="*/ 10 h 99"/>
                    <a:gd name="T16" fmla="*/ 26 w 59"/>
                    <a:gd name="T17" fmla="*/ 0 h 99"/>
                    <a:gd name="T18" fmla="*/ 26 w 59"/>
                    <a:gd name="T19" fmla="*/ 0 h 99"/>
                    <a:gd name="T20" fmla="*/ 36 w 59"/>
                    <a:gd name="T21" fmla="*/ 10 h 99"/>
                    <a:gd name="T22" fmla="*/ 42 w 59"/>
                    <a:gd name="T23" fmla="*/ 43 h 99"/>
                    <a:gd name="T24" fmla="*/ 42 w 59"/>
                    <a:gd name="T25" fmla="*/ 43 h 99"/>
                    <a:gd name="T26" fmla="*/ 36 w 59"/>
                    <a:gd name="T27" fmla="*/ 65 h 99"/>
                    <a:gd name="T28" fmla="*/ 26 w 59"/>
                    <a:gd name="T29" fmla="*/ 76 h 99"/>
                    <a:gd name="T30" fmla="*/ 26 w 59"/>
                    <a:gd name="T31" fmla="*/ 76 h 99"/>
                    <a:gd name="T32" fmla="*/ 10 w 59"/>
                    <a:gd name="T33" fmla="*/ 65 h 99"/>
                    <a:gd name="T34" fmla="*/ 10 w 59"/>
                    <a:gd name="T35" fmla="*/ 43 h 99"/>
                    <a:gd name="T36" fmla="*/ 10 w 59"/>
                    <a:gd name="T37" fmla="*/ 43 h 99"/>
                    <a:gd name="T38" fmla="*/ 10 w 59"/>
                    <a:gd name="T39" fmla="*/ 22 h 99"/>
                    <a:gd name="T40" fmla="*/ 26 w 59"/>
                    <a:gd name="T41" fmla="*/ 16 h 99"/>
                    <a:gd name="T42" fmla="*/ 26 w 59"/>
                    <a:gd name="T43" fmla="*/ 16 h 99"/>
                    <a:gd name="T44" fmla="*/ 31 w 59"/>
                    <a:gd name="T45" fmla="*/ 22 h 99"/>
                    <a:gd name="T46" fmla="*/ 36 w 59"/>
                    <a:gd name="T47" fmla="*/ 43 h 99"/>
                    <a:gd name="T48" fmla="*/ 36 w 59"/>
                    <a:gd name="T49" fmla="*/ 43 h 99"/>
                    <a:gd name="T50" fmla="*/ 31 w 59"/>
                    <a:gd name="T51" fmla="*/ 54 h 99"/>
                    <a:gd name="T52" fmla="*/ 26 w 59"/>
                    <a:gd name="T53" fmla="*/ 59 h 99"/>
                    <a:gd name="T54" fmla="*/ 26 w 59"/>
                    <a:gd name="T55" fmla="*/ 59 h 99"/>
                    <a:gd name="T56" fmla="*/ 15 w 59"/>
                    <a:gd name="T57" fmla="*/ 59 h 99"/>
                    <a:gd name="T58" fmla="*/ 15 w 59"/>
                    <a:gd name="T59" fmla="*/ 43 h 99"/>
                    <a:gd name="T60" fmla="*/ 15 w 59"/>
                    <a:gd name="T61" fmla="*/ 43 h 99"/>
                    <a:gd name="T62" fmla="*/ 15 w 59"/>
                    <a:gd name="T63" fmla="*/ 43 h 99"/>
                    <a:gd name="T64" fmla="*/ 15 w 59"/>
                    <a:gd name="T65" fmla="*/ 43 h 99"/>
                    <a:gd name="T66" fmla="*/ 15 w 59"/>
                    <a:gd name="T67" fmla="*/ 54 h 99"/>
                    <a:gd name="T68" fmla="*/ 26 w 59"/>
                    <a:gd name="T69" fmla="*/ 59 h 99"/>
                    <a:gd name="T70" fmla="*/ 26 w 59"/>
                    <a:gd name="T71" fmla="*/ 59 h 99"/>
                    <a:gd name="T72" fmla="*/ 31 w 59"/>
                    <a:gd name="T73" fmla="*/ 54 h 99"/>
                    <a:gd name="T74" fmla="*/ 36 w 59"/>
                    <a:gd name="T75" fmla="*/ 43 h 99"/>
                    <a:gd name="T76" fmla="*/ 36 w 59"/>
                    <a:gd name="T77" fmla="*/ 43 h 99"/>
                    <a:gd name="T78" fmla="*/ 31 w 59"/>
                    <a:gd name="T79" fmla="*/ 27 h 99"/>
                    <a:gd name="T80" fmla="*/ 26 w 59"/>
                    <a:gd name="T81" fmla="*/ 16 h 99"/>
                    <a:gd name="T82" fmla="*/ 26 w 59"/>
                    <a:gd name="T83" fmla="*/ 16 h 99"/>
                    <a:gd name="T84" fmla="*/ 15 w 59"/>
                    <a:gd name="T85" fmla="*/ 22 h 99"/>
                    <a:gd name="T86" fmla="*/ 10 w 59"/>
                    <a:gd name="T87" fmla="*/ 43 h 99"/>
                    <a:gd name="T88" fmla="*/ 10 w 59"/>
                    <a:gd name="T89" fmla="*/ 43 h 99"/>
                    <a:gd name="T90" fmla="*/ 15 w 59"/>
                    <a:gd name="T91" fmla="*/ 65 h 99"/>
                    <a:gd name="T92" fmla="*/ 26 w 59"/>
                    <a:gd name="T93" fmla="*/ 71 h 99"/>
                    <a:gd name="T94" fmla="*/ 26 w 59"/>
                    <a:gd name="T95" fmla="*/ 71 h 99"/>
                    <a:gd name="T96" fmla="*/ 36 w 59"/>
                    <a:gd name="T97" fmla="*/ 65 h 99"/>
                    <a:gd name="T98" fmla="*/ 42 w 59"/>
                    <a:gd name="T99" fmla="*/ 43 h 99"/>
                    <a:gd name="T100" fmla="*/ 42 w 59"/>
                    <a:gd name="T101" fmla="*/ 43 h 99"/>
                    <a:gd name="T102" fmla="*/ 36 w 59"/>
                    <a:gd name="T103" fmla="*/ 16 h 99"/>
                    <a:gd name="T104" fmla="*/ 26 w 59"/>
                    <a:gd name="T105" fmla="*/ 0 h 99"/>
                    <a:gd name="T106" fmla="*/ 26 w 59"/>
                    <a:gd name="T107" fmla="*/ 0 h 99"/>
                    <a:gd name="T108" fmla="*/ 10 w 59"/>
                    <a:gd name="T109" fmla="*/ 10 h 99"/>
                    <a:gd name="T110" fmla="*/ 0 w 59"/>
                    <a:gd name="T111" fmla="*/ 43 h 99"/>
                    <a:gd name="T112" fmla="*/ 0 w 59"/>
                    <a:gd name="T113" fmla="*/ 43 h 99"/>
                    <a:gd name="T114" fmla="*/ 10 w 59"/>
                    <a:gd name="T115" fmla="*/ 76 h 99"/>
                    <a:gd name="T116" fmla="*/ 26 w 59"/>
                    <a:gd name="T117" fmla="*/ 87 h 99"/>
                    <a:gd name="T118" fmla="*/ 26 w 59"/>
                    <a:gd name="T119" fmla="*/ 87 h 99"/>
                    <a:gd name="T120" fmla="*/ 47 w 59"/>
                    <a:gd name="T121" fmla="*/ 76 h 99"/>
                    <a:gd name="T122" fmla="*/ 52 w 59"/>
                    <a:gd name="T123" fmla="*/ 43 h 99"/>
                    <a:gd name="T124" fmla="*/ 58 w 59"/>
                    <a:gd name="T125" fmla="*/ 43 h 9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 h="99">
                      <a:moveTo>
                        <a:pt x="58" y="43"/>
                      </a:moveTo>
                      <a:lnTo>
                        <a:pt x="47" y="81"/>
                      </a:lnTo>
                      <a:lnTo>
                        <a:pt x="26" y="98"/>
                      </a:lnTo>
                      <a:lnTo>
                        <a:pt x="5" y="81"/>
                      </a:lnTo>
                      <a:lnTo>
                        <a:pt x="0" y="43"/>
                      </a:lnTo>
                      <a:lnTo>
                        <a:pt x="5" y="10"/>
                      </a:lnTo>
                      <a:lnTo>
                        <a:pt x="26" y="0"/>
                      </a:lnTo>
                      <a:lnTo>
                        <a:pt x="36" y="10"/>
                      </a:lnTo>
                      <a:lnTo>
                        <a:pt x="42" y="43"/>
                      </a:lnTo>
                      <a:lnTo>
                        <a:pt x="36" y="65"/>
                      </a:lnTo>
                      <a:lnTo>
                        <a:pt x="26" y="76"/>
                      </a:lnTo>
                      <a:lnTo>
                        <a:pt x="10" y="65"/>
                      </a:lnTo>
                      <a:lnTo>
                        <a:pt x="10" y="43"/>
                      </a:lnTo>
                      <a:lnTo>
                        <a:pt x="10" y="22"/>
                      </a:lnTo>
                      <a:lnTo>
                        <a:pt x="26" y="16"/>
                      </a:lnTo>
                      <a:lnTo>
                        <a:pt x="31" y="22"/>
                      </a:lnTo>
                      <a:lnTo>
                        <a:pt x="36" y="43"/>
                      </a:lnTo>
                      <a:lnTo>
                        <a:pt x="31" y="54"/>
                      </a:lnTo>
                      <a:lnTo>
                        <a:pt x="26" y="59"/>
                      </a:lnTo>
                      <a:lnTo>
                        <a:pt x="15" y="59"/>
                      </a:lnTo>
                      <a:lnTo>
                        <a:pt x="15" y="43"/>
                      </a:lnTo>
                      <a:lnTo>
                        <a:pt x="15" y="54"/>
                      </a:lnTo>
                      <a:lnTo>
                        <a:pt x="26" y="59"/>
                      </a:lnTo>
                      <a:lnTo>
                        <a:pt x="31" y="54"/>
                      </a:lnTo>
                      <a:lnTo>
                        <a:pt x="36" y="43"/>
                      </a:lnTo>
                      <a:lnTo>
                        <a:pt x="31" y="27"/>
                      </a:lnTo>
                      <a:lnTo>
                        <a:pt x="26" y="16"/>
                      </a:lnTo>
                      <a:lnTo>
                        <a:pt x="15" y="22"/>
                      </a:lnTo>
                      <a:lnTo>
                        <a:pt x="10" y="43"/>
                      </a:lnTo>
                      <a:lnTo>
                        <a:pt x="15" y="65"/>
                      </a:lnTo>
                      <a:lnTo>
                        <a:pt x="26" y="71"/>
                      </a:lnTo>
                      <a:lnTo>
                        <a:pt x="36" y="65"/>
                      </a:lnTo>
                      <a:lnTo>
                        <a:pt x="42" y="43"/>
                      </a:lnTo>
                      <a:lnTo>
                        <a:pt x="36" y="16"/>
                      </a:lnTo>
                      <a:lnTo>
                        <a:pt x="26" y="0"/>
                      </a:lnTo>
                      <a:lnTo>
                        <a:pt x="10" y="10"/>
                      </a:lnTo>
                      <a:lnTo>
                        <a:pt x="0" y="43"/>
                      </a:lnTo>
                      <a:lnTo>
                        <a:pt x="10" y="76"/>
                      </a:lnTo>
                      <a:lnTo>
                        <a:pt x="26" y="87"/>
                      </a:lnTo>
                      <a:lnTo>
                        <a:pt x="47" y="76"/>
                      </a:lnTo>
                      <a:lnTo>
                        <a:pt x="52" y="43"/>
                      </a:lnTo>
                      <a:lnTo>
                        <a:pt x="58" y="43"/>
                      </a:lnTo>
                    </a:path>
                  </a:pathLst>
                </a:custGeom>
                <a:solidFill>
                  <a:srgbClr val="BA7E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93" name="Freeform 178"/>
                <p:cNvSpPr>
                  <a:spLocks noChangeAspect="1"/>
                </p:cNvSpPr>
                <p:nvPr/>
              </p:nvSpPr>
              <p:spPr bwMode="auto">
                <a:xfrm>
                  <a:off x="2908" y="1837"/>
                  <a:ext cx="59" cy="99"/>
                </a:xfrm>
                <a:custGeom>
                  <a:avLst/>
                  <a:gdLst>
                    <a:gd name="T0" fmla="*/ 58 w 59"/>
                    <a:gd name="T1" fmla="*/ 43 h 99"/>
                    <a:gd name="T2" fmla="*/ 47 w 59"/>
                    <a:gd name="T3" fmla="*/ 81 h 99"/>
                    <a:gd name="T4" fmla="*/ 26 w 59"/>
                    <a:gd name="T5" fmla="*/ 98 h 99"/>
                    <a:gd name="T6" fmla="*/ 26 w 59"/>
                    <a:gd name="T7" fmla="*/ 98 h 99"/>
                    <a:gd name="T8" fmla="*/ 5 w 59"/>
                    <a:gd name="T9" fmla="*/ 81 h 99"/>
                    <a:gd name="T10" fmla="*/ 0 w 59"/>
                    <a:gd name="T11" fmla="*/ 43 h 99"/>
                    <a:gd name="T12" fmla="*/ 0 w 59"/>
                    <a:gd name="T13" fmla="*/ 43 h 99"/>
                    <a:gd name="T14" fmla="*/ 5 w 59"/>
                    <a:gd name="T15" fmla="*/ 10 h 99"/>
                    <a:gd name="T16" fmla="*/ 26 w 59"/>
                    <a:gd name="T17" fmla="*/ 0 h 99"/>
                    <a:gd name="T18" fmla="*/ 26 w 59"/>
                    <a:gd name="T19" fmla="*/ 0 h 99"/>
                    <a:gd name="T20" fmla="*/ 36 w 59"/>
                    <a:gd name="T21" fmla="*/ 10 h 99"/>
                    <a:gd name="T22" fmla="*/ 42 w 59"/>
                    <a:gd name="T23" fmla="*/ 43 h 99"/>
                    <a:gd name="T24" fmla="*/ 42 w 59"/>
                    <a:gd name="T25" fmla="*/ 43 h 99"/>
                    <a:gd name="T26" fmla="*/ 36 w 59"/>
                    <a:gd name="T27" fmla="*/ 65 h 99"/>
                    <a:gd name="T28" fmla="*/ 26 w 59"/>
                    <a:gd name="T29" fmla="*/ 76 h 99"/>
                    <a:gd name="T30" fmla="*/ 26 w 59"/>
                    <a:gd name="T31" fmla="*/ 76 h 99"/>
                    <a:gd name="T32" fmla="*/ 10 w 59"/>
                    <a:gd name="T33" fmla="*/ 65 h 99"/>
                    <a:gd name="T34" fmla="*/ 10 w 59"/>
                    <a:gd name="T35" fmla="*/ 43 h 99"/>
                    <a:gd name="T36" fmla="*/ 10 w 59"/>
                    <a:gd name="T37" fmla="*/ 43 h 99"/>
                    <a:gd name="T38" fmla="*/ 10 w 59"/>
                    <a:gd name="T39" fmla="*/ 22 h 99"/>
                    <a:gd name="T40" fmla="*/ 26 w 59"/>
                    <a:gd name="T41" fmla="*/ 16 h 99"/>
                    <a:gd name="T42" fmla="*/ 26 w 59"/>
                    <a:gd name="T43" fmla="*/ 16 h 99"/>
                    <a:gd name="T44" fmla="*/ 31 w 59"/>
                    <a:gd name="T45" fmla="*/ 22 h 99"/>
                    <a:gd name="T46" fmla="*/ 36 w 59"/>
                    <a:gd name="T47" fmla="*/ 43 h 99"/>
                    <a:gd name="T48" fmla="*/ 36 w 59"/>
                    <a:gd name="T49" fmla="*/ 43 h 99"/>
                    <a:gd name="T50" fmla="*/ 31 w 59"/>
                    <a:gd name="T51" fmla="*/ 54 h 99"/>
                    <a:gd name="T52" fmla="*/ 26 w 59"/>
                    <a:gd name="T53" fmla="*/ 59 h 99"/>
                    <a:gd name="T54" fmla="*/ 26 w 59"/>
                    <a:gd name="T55" fmla="*/ 59 h 99"/>
                    <a:gd name="T56" fmla="*/ 15 w 59"/>
                    <a:gd name="T57" fmla="*/ 59 h 99"/>
                    <a:gd name="T58" fmla="*/ 15 w 59"/>
                    <a:gd name="T59" fmla="*/ 43 h 99"/>
                    <a:gd name="T60" fmla="*/ 15 w 59"/>
                    <a:gd name="T61" fmla="*/ 43 h 99"/>
                    <a:gd name="T62" fmla="*/ 15 w 59"/>
                    <a:gd name="T63" fmla="*/ 43 h 99"/>
                    <a:gd name="T64" fmla="*/ 15 w 59"/>
                    <a:gd name="T65" fmla="*/ 43 h 99"/>
                    <a:gd name="T66" fmla="*/ 15 w 59"/>
                    <a:gd name="T67" fmla="*/ 54 h 99"/>
                    <a:gd name="T68" fmla="*/ 26 w 59"/>
                    <a:gd name="T69" fmla="*/ 59 h 99"/>
                    <a:gd name="T70" fmla="*/ 26 w 59"/>
                    <a:gd name="T71" fmla="*/ 59 h 99"/>
                    <a:gd name="T72" fmla="*/ 31 w 59"/>
                    <a:gd name="T73" fmla="*/ 54 h 99"/>
                    <a:gd name="T74" fmla="*/ 36 w 59"/>
                    <a:gd name="T75" fmla="*/ 43 h 99"/>
                    <a:gd name="T76" fmla="*/ 36 w 59"/>
                    <a:gd name="T77" fmla="*/ 43 h 99"/>
                    <a:gd name="T78" fmla="*/ 31 w 59"/>
                    <a:gd name="T79" fmla="*/ 27 h 99"/>
                    <a:gd name="T80" fmla="*/ 26 w 59"/>
                    <a:gd name="T81" fmla="*/ 16 h 99"/>
                    <a:gd name="T82" fmla="*/ 26 w 59"/>
                    <a:gd name="T83" fmla="*/ 16 h 99"/>
                    <a:gd name="T84" fmla="*/ 15 w 59"/>
                    <a:gd name="T85" fmla="*/ 22 h 99"/>
                    <a:gd name="T86" fmla="*/ 10 w 59"/>
                    <a:gd name="T87" fmla="*/ 43 h 99"/>
                    <a:gd name="T88" fmla="*/ 10 w 59"/>
                    <a:gd name="T89" fmla="*/ 43 h 99"/>
                    <a:gd name="T90" fmla="*/ 15 w 59"/>
                    <a:gd name="T91" fmla="*/ 65 h 99"/>
                    <a:gd name="T92" fmla="*/ 26 w 59"/>
                    <a:gd name="T93" fmla="*/ 71 h 99"/>
                    <a:gd name="T94" fmla="*/ 26 w 59"/>
                    <a:gd name="T95" fmla="*/ 71 h 99"/>
                    <a:gd name="T96" fmla="*/ 36 w 59"/>
                    <a:gd name="T97" fmla="*/ 65 h 99"/>
                    <a:gd name="T98" fmla="*/ 42 w 59"/>
                    <a:gd name="T99" fmla="*/ 43 h 99"/>
                    <a:gd name="T100" fmla="*/ 42 w 59"/>
                    <a:gd name="T101" fmla="*/ 43 h 99"/>
                    <a:gd name="T102" fmla="*/ 36 w 59"/>
                    <a:gd name="T103" fmla="*/ 16 h 99"/>
                    <a:gd name="T104" fmla="*/ 26 w 59"/>
                    <a:gd name="T105" fmla="*/ 0 h 99"/>
                    <a:gd name="T106" fmla="*/ 26 w 59"/>
                    <a:gd name="T107" fmla="*/ 0 h 99"/>
                    <a:gd name="T108" fmla="*/ 10 w 59"/>
                    <a:gd name="T109" fmla="*/ 10 h 99"/>
                    <a:gd name="T110" fmla="*/ 0 w 59"/>
                    <a:gd name="T111" fmla="*/ 43 h 99"/>
                    <a:gd name="T112" fmla="*/ 0 w 59"/>
                    <a:gd name="T113" fmla="*/ 43 h 99"/>
                    <a:gd name="T114" fmla="*/ 10 w 59"/>
                    <a:gd name="T115" fmla="*/ 76 h 99"/>
                    <a:gd name="T116" fmla="*/ 26 w 59"/>
                    <a:gd name="T117" fmla="*/ 87 h 99"/>
                    <a:gd name="T118" fmla="*/ 26 w 59"/>
                    <a:gd name="T119" fmla="*/ 87 h 99"/>
                    <a:gd name="T120" fmla="*/ 47 w 59"/>
                    <a:gd name="T121" fmla="*/ 76 h 99"/>
                    <a:gd name="T122" fmla="*/ 52 w 59"/>
                    <a:gd name="T123" fmla="*/ 43 h 9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9" h="99">
                      <a:moveTo>
                        <a:pt x="58" y="43"/>
                      </a:moveTo>
                      <a:lnTo>
                        <a:pt x="47" y="81"/>
                      </a:lnTo>
                      <a:lnTo>
                        <a:pt x="26" y="98"/>
                      </a:lnTo>
                      <a:lnTo>
                        <a:pt x="5" y="81"/>
                      </a:lnTo>
                      <a:lnTo>
                        <a:pt x="0" y="43"/>
                      </a:lnTo>
                      <a:lnTo>
                        <a:pt x="5" y="10"/>
                      </a:lnTo>
                      <a:lnTo>
                        <a:pt x="26" y="0"/>
                      </a:lnTo>
                      <a:lnTo>
                        <a:pt x="36" y="10"/>
                      </a:lnTo>
                      <a:lnTo>
                        <a:pt x="42" y="43"/>
                      </a:lnTo>
                      <a:lnTo>
                        <a:pt x="36" y="65"/>
                      </a:lnTo>
                      <a:lnTo>
                        <a:pt x="26" y="76"/>
                      </a:lnTo>
                      <a:lnTo>
                        <a:pt x="10" y="65"/>
                      </a:lnTo>
                      <a:lnTo>
                        <a:pt x="10" y="43"/>
                      </a:lnTo>
                      <a:lnTo>
                        <a:pt x="10" y="22"/>
                      </a:lnTo>
                      <a:lnTo>
                        <a:pt x="26" y="16"/>
                      </a:lnTo>
                      <a:lnTo>
                        <a:pt x="31" y="22"/>
                      </a:lnTo>
                      <a:lnTo>
                        <a:pt x="36" y="43"/>
                      </a:lnTo>
                      <a:lnTo>
                        <a:pt x="31" y="54"/>
                      </a:lnTo>
                      <a:lnTo>
                        <a:pt x="26" y="59"/>
                      </a:lnTo>
                      <a:lnTo>
                        <a:pt x="15" y="59"/>
                      </a:lnTo>
                      <a:lnTo>
                        <a:pt x="15" y="43"/>
                      </a:lnTo>
                      <a:lnTo>
                        <a:pt x="15" y="54"/>
                      </a:lnTo>
                      <a:lnTo>
                        <a:pt x="26" y="59"/>
                      </a:lnTo>
                      <a:lnTo>
                        <a:pt x="31" y="54"/>
                      </a:lnTo>
                      <a:lnTo>
                        <a:pt x="36" y="43"/>
                      </a:lnTo>
                      <a:lnTo>
                        <a:pt x="31" y="27"/>
                      </a:lnTo>
                      <a:lnTo>
                        <a:pt x="26" y="16"/>
                      </a:lnTo>
                      <a:lnTo>
                        <a:pt x="15" y="22"/>
                      </a:lnTo>
                      <a:lnTo>
                        <a:pt x="10" y="43"/>
                      </a:lnTo>
                      <a:lnTo>
                        <a:pt x="15" y="65"/>
                      </a:lnTo>
                      <a:lnTo>
                        <a:pt x="26" y="71"/>
                      </a:lnTo>
                      <a:lnTo>
                        <a:pt x="36" y="65"/>
                      </a:lnTo>
                      <a:lnTo>
                        <a:pt x="42" y="43"/>
                      </a:lnTo>
                      <a:lnTo>
                        <a:pt x="36" y="16"/>
                      </a:lnTo>
                      <a:lnTo>
                        <a:pt x="26" y="0"/>
                      </a:lnTo>
                      <a:lnTo>
                        <a:pt x="10" y="10"/>
                      </a:lnTo>
                      <a:lnTo>
                        <a:pt x="0" y="43"/>
                      </a:lnTo>
                      <a:lnTo>
                        <a:pt x="10" y="76"/>
                      </a:lnTo>
                      <a:lnTo>
                        <a:pt x="26" y="87"/>
                      </a:lnTo>
                      <a:lnTo>
                        <a:pt x="47" y="76"/>
                      </a:lnTo>
                      <a:lnTo>
                        <a:pt x="52" y="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94" name="Freeform 179"/>
                <p:cNvSpPr>
                  <a:spLocks noChangeAspect="1"/>
                </p:cNvSpPr>
                <p:nvPr/>
              </p:nvSpPr>
              <p:spPr bwMode="auto">
                <a:xfrm>
                  <a:off x="3056" y="1919"/>
                  <a:ext cx="65" cy="17"/>
                </a:xfrm>
                <a:custGeom>
                  <a:avLst/>
                  <a:gdLst>
                    <a:gd name="T0" fmla="*/ 0 w 65"/>
                    <a:gd name="T1" fmla="*/ 10 h 17"/>
                    <a:gd name="T2" fmla="*/ 10 w 65"/>
                    <a:gd name="T3" fmla="*/ 16 h 17"/>
                    <a:gd name="T4" fmla="*/ 21 w 65"/>
                    <a:gd name="T5" fmla="*/ 16 h 17"/>
                    <a:gd name="T6" fmla="*/ 21 w 65"/>
                    <a:gd name="T7" fmla="*/ 16 h 17"/>
                    <a:gd name="T8" fmla="*/ 42 w 65"/>
                    <a:gd name="T9" fmla="*/ 16 h 17"/>
                    <a:gd name="T10" fmla="*/ 64 w 65"/>
                    <a:gd name="T11" fmla="*/ 10 h 17"/>
                    <a:gd name="T12" fmla="*/ 64 w 65"/>
                    <a:gd name="T13" fmla="*/ 10 h 17"/>
                    <a:gd name="T14" fmla="*/ 53 w 65"/>
                    <a:gd name="T15" fmla="*/ 10 h 17"/>
                    <a:gd name="T16" fmla="*/ 53 w 65"/>
                    <a:gd name="T17" fmla="*/ 10 h 17"/>
                    <a:gd name="T18" fmla="*/ 47 w 65"/>
                    <a:gd name="T19" fmla="*/ 5 h 17"/>
                    <a:gd name="T20" fmla="*/ 42 w 65"/>
                    <a:gd name="T21" fmla="*/ 0 h 17"/>
                    <a:gd name="T22" fmla="*/ 42 w 65"/>
                    <a:gd name="T23" fmla="*/ 0 h 17"/>
                    <a:gd name="T24" fmla="*/ 42 w 65"/>
                    <a:gd name="T25" fmla="*/ 5 h 17"/>
                    <a:gd name="T26" fmla="*/ 0 w 65"/>
                    <a:gd name="T27" fmla="*/ 10 h 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5" h="17">
                      <a:moveTo>
                        <a:pt x="0" y="10"/>
                      </a:moveTo>
                      <a:lnTo>
                        <a:pt x="10" y="16"/>
                      </a:lnTo>
                      <a:lnTo>
                        <a:pt x="21" y="16"/>
                      </a:lnTo>
                      <a:lnTo>
                        <a:pt x="42" y="16"/>
                      </a:lnTo>
                      <a:lnTo>
                        <a:pt x="64" y="10"/>
                      </a:lnTo>
                      <a:lnTo>
                        <a:pt x="53" y="10"/>
                      </a:lnTo>
                      <a:lnTo>
                        <a:pt x="47" y="5"/>
                      </a:lnTo>
                      <a:lnTo>
                        <a:pt x="42" y="0"/>
                      </a:lnTo>
                      <a:lnTo>
                        <a:pt x="42" y="5"/>
                      </a:lnTo>
                      <a:lnTo>
                        <a:pt x="0" y="10"/>
                      </a:lnTo>
                    </a:path>
                  </a:pathLst>
                </a:custGeom>
                <a:solidFill>
                  <a:srgbClr val="8F5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95" name="Freeform 180"/>
                <p:cNvSpPr>
                  <a:spLocks noChangeAspect="1"/>
                </p:cNvSpPr>
                <p:nvPr/>
              </p:nvSpPr>
              <p:spPr bwMode="auto">
                <a:xfrm>
                  <a:off x="3041" y="1783"/>
                  <a:ext cx="84" cy="153"/>
                </a:xfrm>
                <a:custGeom>
                  <a:avLst/>
                  <a:gdLst>
                    <a:gd name="T0" fmla="*/ 83 w 84"/>
                    <a:gd name="T1" fmla="*/ 146 h 153"/>
                    <a:gd name="T2" fmla="*/ 67 w 84"/>
                    <a:gd name="T3" fmla="*/ 152 h 153"/>
                    <a:gd name="T4" fmla="*/ 41 w 84"/>
                    <a:gd name="T5" fmla="*/ 152 h 153"/>
                    <a:gd name="T6" fmla="*/ 41 w 84"/>
                    <a:gd name="T7" fmla="*/ 152 h 153"/>
                    <a:gd name="T8" fmla="*/ 10 w 84"/>
                    <a:gd name="T9" fmla="*/ 141 h 153"/>
                    <a:gd name="T10" fmla="*/ 0 w 84"/>
                    <a:gd name="T11" fmla="*/ 86 h 153"/>
                    <a:gd name="T12" fmla="*/ 0 w 84"/>
                    <a:gd name="T13" fmla="*/ 86 h 153"/>
                    <a:gd name="T14" fmla="*/ 20 w 84"/>
                    <a:gd name="T15" fmla="*/ 27 h 153"/>
                    <a:gd name="T16" fmla="*/ 62 w 84"/>
                    <a:gd name="T17" fmla="*/ 0 h 1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153">
                      <a:moveTo>
                        <a:pt x="83" y="146"/>
                      </a:moveTo>
                      <a:lnTo>
                        <a:pt x="67" y="152"/>
                      </a:lnTo>
                      <a:lnTo>
                        <a:pt x="41" y="152"/>
                      </a:lnTo>
                      <a:lnTo>
                        <a:pt x="10" y="141"/>
                      </a:lnTo>
                      <a:lnTo>
                        <a:pt x="0" y="86"/>
                      </a:lnTo>
                      <a:lnTo>
                        <a:pt x="20" y="27"/>
                      </a:lnTo>
                      <a:lnTo>
                        <a:pt x="62"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96" name="Freeform 181"/>
                <p:cNvSpPr>
                  <a:spLocks noChangeAspect="1"/>
                </p:cNvSpPr>
                <p:nvPr/>
              </p:nvSpPr>
              <p:spPr bwMode="auto">
                <a:xfrm>
                  <a:off x="3087" y="1837"/>
                  <a:ext cx="59" cy="99"/>
                </a:xfrm>
                <a:custGeom>
                  <a:avLst/>
                  <a:gdLst>
                    <a:gd name="T0" fmla="*/ 0 w 59"/>
                    <a:gd name="T1" fmla="*/ 43 h 99"/>
                    <a:gd name="T2" fmla="*/ 10 w 59"/>
                    <a:gd name="T3" fmla="*/ 81 h 99"/>
                    <a:gd name="T4" fmla="*/ 31 w 59"/>
                    <a:gd name="T5" fmla="*/ 98 h 99"/>
                    <a:gd name="T6" fmla="*/ 31 w 59"/>
                    <a:gd name="T7" fmla="*/ 98 h 99"/>
                    <a:gd name="T8" fmla="*/ 53 w 59"/>
                    <a:gd name="T9" fmla="*/ 81 h 99"/>
                    <a:gd name="T10" fmla="*/ 58 w 59"/>
                    <a:gd name="T11" fmla="*/ 43 h 99"/>
                    <a:gd name="T12" fmla="*/ 58 w 59"/>
                    <a:gd name="T13" fmla="*/ 43 h 99"/>
                    <a:gd name="T14" fmla="*/ 47 w 59"/>
                    <a:gd name="T15" fmla="*/ 10 h 99"/>
                    <a:gd name="T16" fmla="*/ 31 w 59"/>
                    <a:gd name="T17" fmla="*/ 0 h 99"/>
                    <a:gd name="T18" fmla="*/ 31 w 59"/>
                    <a:gd name="T19" fmla="*/ 0 h 99"/>
                    <a:gd name="T20" fmla="*/ 15 w 59"/>
                    <a:gd name="T21" fmla="*/ 10 h 99"/>
                    <a:gd name="T22" fmla="*/ 15 w 59"/>
                    <a:gd name="T23" fmla="*/ 43 h 99"/>
                    <a:gd name="T24" fmla="*/ 15 w 59"/>
                    <a:gd name="T25" fmla="*/ 43 h 99"/>
                    <a:gd name="T26" fmla="*/ 21 w 59"/>
                    <a:gd name="T27" fmla="*/ 65 h 99"/>
                    <a:gd name="T28" fmla="*/ 31 w 59"/>
                    <a:gd name="T29" fmla="*/ 76 h 99"/>
                    <a:gd name="T30" fmla="*/ 31 w 59"/>
                    <a:gd name="T31" fmla="*/ 76 h 99"/>
                    <a:gd name="T32" fmla="*/ 42 w 59"/>
                    <a:gd name="T33" fmla="*/ 65 h 99"/>
                    <a:gd name="T34" fmla="*/ 47 w 59"/>
                    <a:gd name="T35" fmla="*/ 43 h 99"/>
                    <a:gd name="T36" fmla="*/ 47 w 59"/>
                    <a:gd name="T37" fmla="*/ 43 h 99"/>
                    <a:gd name="T38" fmla="*/ 42 w 59"/>
                    <a:gd name="T39" fmla="*/ 22 h 99"/>
                    <a:gd name="T40" fmla="*/ 31 w 59"/>
                    <a:gd name="T41" fmla="*/ 16 h 99"/>
                    <a:gd name="T42" fmla="*/ 31 w 59"/>
                    <a:gd name="T43" fmla="*/ 16 h 99"/>
                    <a:gd name="T44" fmla="*/ 21 w 59"/>
                    <a:gd name="T45" fmla="*/ 22 h 99"/>
                    <a:gd name="T46" fmla="*/ 21 w 59"/>
                    <a:gd name="T47" fmla="*/ 43 h 99"/>
                    <a:gd name="T48" fmla="*/ 21 w 59"/>
                    <a:gd name="T49" fmla="*/ 43 h 99"/>
                    <a:gd name="T50" fmla="*/ 26 w 59"/>
                    <a:gd name="T51" fmla="*/ 54 h 99"/>
                    <a:gd name="T52" fmla="*/ 31 w 59"/>
                    <a:gd name="T53" fmla="*/ 59 h 99"/>
                    <a:gd name="T54" fmla="*/ 31 w 59"/>
                    <a:gd name="T55" fmla="*/ 59 h 99"/>
                    <a:gd name="T56" fmla="*/ 42 w 59"/>
                    <a:gd name="T57" fmla="*/ 59 h 99"/>
                    <a:gd name="T58" fmla="*/ 42 w 59"/>
                    <a:gd name="T59" fmla="*/ 43 h 99"/>
                    <a:gd name="T60" fmla="*/ 42 w 59"/>
                    <a:gd name="T61" fmla="*/ 43 h 99"/>
                    <a:gd name="T62" fmla="*/ 42 w 59"/>
                    <a:gd name="T63" fmla="*/ 43 h 99"/>
                    <a:gd name="T64" fmla="*/ 42 w 59"/>
                    <a:gd name="T65" fmla="*/ 43 h 99"/>
                    <a:gd name="T66" fmla="*/ 36 w 59"/>
                    <a:gd name="T67" fmla="*/ 54 h 99"/>
                    <a:gd name="T68" fmla="*/ 31 w 59"/>
                    <a:gd name="T69" fmla="*/ 59 h 99"/>
                    <a:gd name="T70" fmla="*/ 31 w 59"/>
                    <a:gd name="T71" fmla="*/ 59 h 99"/>
                    <a:gd name="T72" fmla="*/ 26 w 59"/>
                    <a:gd name="T73" fmla="*/ 54 h 99"/>
                    <a:gd name="T74" fmla="*/ 21 w 59"/>
                    <a:gd name="T75" fmla="*/ 43 h 99"/>
                    <a:gd name="T76" fmla="*/ 21 w 59"/>
                    <a:gd name="T77" fmla="*/ 43 h 99"/>
                    <a:gd name="T78" fmla="*/ 26 w 59"/>
                    <a:gd name="T79" fmla="*/ 27 h 99"/>
                    <a:gd name="T80" fmla="*/ 31 w 59"/>
                    <a:gd name="T81" fmla="*/ 16 h 99"/>
                    <a:gd name="T82" fmla="*/ 31 w 59"/>
                    <a:gd name="T83" fmla="*/ 16 h 99"/>
                    <a:gd name="T84" fmla="*/ 42 w 59"/>
                    <a:gd name="T85" fmla="*/ 22 h 99"/>
                    <a:gd name="T86" fmla="*/ 47 w 59"/>
                    <a:gd name="T87" fmla="*/ 43 h 99"/>
                    <a:gd name="T88" fmla="*/ 47 w 59"/>
                    <a:gd name="T89" fmla="*/ 43 h 99"/>
                    <a:gd name="T90" fmla="*/ 42 w 59"/>
                    <a:gd name="T91" fmla="*/ 65 h 99"/>
                    <a:gd name="T92" fmla="*/ 31 w 59"/>
                    <a:gd name="T93" fmla="*/ 71 h 99"/>
                    <a:gd name="T94" fmla="*/ 31 w 59"/>
                    <a:gd name="T95" fmla="*/ 71 h 99"/>
                    <a:gd name="T96" fmla="*/ 21 w 59"/>
                    <a:gd name="T97" fmla="*/ 65 h 99"/>
                    <a:gd name="T98" fmla="*/ 15 w 59"/>
                    <a:gd name="T99" fmla="*/ 43 h 99"/>
                    <a:gd name="T100" fmla="*/ 15 w 59"/>
                    <a:gd name="T101" fmla="*/ 43 h 99"/>
                    <a:gd name="T102" fmla="*/ 21 w 59"/>
                    <a:gd name="T103" fmla="*/ 16 h 99"/>
                    <a:gd name="T104" fmla="*/ 31 w 59"/>
                    <a:gd name="T105" fmla="*/ 0 h 99"/>
                    <a:gd name="T106" fmla="*/ 31 w 59"/>
                    <a:gd name="T107" fmla="*/ 0 h 99"/>
                    <a:gd name="T108" fmla="*/ 47 w 59"/>
                    <a:gd name="T109" fmla="*/ 10 h 99"/>
                    <a:gd name="T110" fmla="*/ 53 w 59"/>
                    <a:gd name="T111" fmla="*/ 43 h 99"/>
                    <a:gd name="T112" fmla="*/ 53 w 59"/>
                    <a:gd name="T113" fmla="*/ 43 h 99"/>
                    <a:gd name="T114" fmla="*/ 47 w 59"/>
                    <a:gd name="T115" fmla="*/ 76 h 99"/>
                    <a:gd name="T116" fmla="*/ 31 w 59"/>
                    <a:gd name="T117" fmla="*/ 87 h 99"/>
                    <a:gd name="T118" fmla="*/ 31 w 59"/>
                    <a:gd name="T119" fmla="*/ 87 h 99"/>
                    <a:gd name="T120" fmla="*/ 10 w 59"/>
                    <a:gd name="T121" fmla="*/ 76 h 99"/>
                    <a:gd name="T122" fmla="*/ 0 w 59"/>
                    <a:gd name="T123" fmla="*/ 43 h 99"/>
                    <a:gd name="T124" fmla="*/ 0 w 59"/>
                    <a:gd name="T125" fmla="*/ 43 h 9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 h="99">
                      <a:moveTo>
                        <a:pt x="0" y="43"/>
                      </a:moveTo>
                      <a:lnTo>
                        <a:pt x="10" y="81"/>
                      </a:lnTo>
                      <a:lnTo>
                        <a:pt x="31" y="98"/>
                      </a:lnTo>
                      <a:lnTo>
                        <a:pt x="53" y="81"/>
                      </a:lnTo>
                      <a:lnTo>
                        <a:pt x="58" y="43"/>
                      </a:lnTo>
                      <a:lnTo>
                        <a:pt x="47" y="10"/>
                      </a:lnTo>
                      <a:lnTo>
                        <a:pt x="31" y="0"/>
                      </a:lnTo>
                      <a:lnTo>
                        <a:pt x="15" y="10"/>
                      </a:lnTo>
                      <a:lnTo>
                        <a:pt x="15" y="43"/>
                      </a:lnTo>
                      <a:lnTo>
                        <a:pt x="21" y="65"/>
                      </a:lnTo>
                      <a:lnTo>
                        <a:pt x="31" y="76"/>
                      </a:lnTo>
                      <a:lnTo>
                        <a:pt x="42" y="65"/>
                      </a:lnTo>
                      <a:lnTo>
                        <a:pt x="47" y="43"/>
                      </a:lnTo>
                      <a:lnTo>
                        <a:pt x="42" y="22"/>
                      </a:lnTo>
                      <a:lnTo>
                        <a:pt x="31" y="16"/>
                      </a:lnTo>
                      <a:lnTo>
                        <a:pt x="21" y="22"/>
                      </a:lnTo>
                      <a:lnTo>
                        <a:pt x="21" y="43"/>
                      </a:lnTo>
                      <a:lnTo>
                        <a:pt x="26" y="54"/>
                      </a:lnTo>
                      <a:lnTo>
                        <a:pt x="31" y="59"/>
                      </a:lnTo>
                      <a:lnTo>
                        <a:pt x="42" y="59"/>
                      </a:lnTo>
                      <a:lnTo>
                        <a:pt x="42" y="43"/>
                      </a:lnTo>
                      <a:lnTo>
                        <a:pt x="36" y="54"/>
                      </a:lnTo>
                      <a:lnTo>
                        <a:pt x="31" y="59"/>
                      </a:lnTo>
                      <a:lnTo>
                        <a:pt x="26" y="54"/>
                      </a:lnTo>
                      <a:lnTo>
                        <a:pt x="21" y="43"/>
                      </a:lnTo>
                      <a:lnTo>
                        <a:pt x="26" y="27"/>
                      </a:lnTo>
                      <a:lnTo>
                        <a:pt x="31" y="16"/>
                      </a:lnTo>
                      <a:lnTo>
                        <a:pt x="42" y="22"/>
                      </a:lnTo>
                      <a:lnTo>
                        <a:pt x="47" y="43"/>
                      </a:lnTo>
                      <a:lnTo>
                        <a:pt x="42" y="65"/>
                      </a:lnTo>
                      <a:lnTo>
                        <a:pt x="31" y="71"/>
                      </a:lnTo>
                      <a:lnTo>
                        <a:pt x="21" y="65"/>
                      </a:lnTo>
                      <a:lnTo>
                        <a:pt x="15" y="43"/>
                      </a:lnTo>
                      <a:lnTo>
                        <a:pt x="21" y="16"/>
                      </a:lnTo>
                      <a:lnTo>
                        <a:pt x="31" y="0"/>
                      </a:lnTo>
                      <a:lnTo>
                        <a:pt x="47" y="10"/>
                      </a:lnTo>
                      <a:lnTo>
                        <a:pt x="53" y="43"/>
                      </a:lnTo>
                      <a:lnTo>
                        <a:pt x="47" y="76"/>
                      </a:lnTo>
                      <a:lnTo>
                        <a:pt x="31" y="87"/>
                      </a:lnTo>
                      <a:lnTo>
                        <a:pt x="10" y="76"/>
                      </a:lnTo>
                      <a:lnTo>
                        <a:pt x="0" y="43"/>
                      </a:lnTo>
                    </a:path>
                  </a:pathLst>
                </a:custGeom>
                <a:solidFill>
                  <a:srgbClr val="BA7E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sp>
              <p:nvSpPr>
                <p:cNvPr id="97" name="Freeform 182"/>
                <p:cNvSpPr>
                  <a:spLocks noChangeAspect="1"/>
                </p:cNvSpPr>
                <p:nvPr/>
              </p:nvSpPr>
              <p:spPr bwMode="auto">
                <a:xfrm>
                  <a:off x="3087" y="1837"/>
                  <a:ext cx="59" cy="99"/>
                </a:xfrm>
                <a:custGeom>
                  <a:avLst/>
                  <a:gdLst>
                    <a:gd name="T0" fmla="*/ 0 w 59"/>
                    <a:gd name="T1" fmla="*/ 43 h 99"/>
                    <a:gd name="T2" fmla="*/ 10 w 59"/>
                    <a:gd name="T3" fmla="*/ 81 h 99"/>
                    <a:gd name="T4" fmla="*/ 31 w 59"/>
                    <a:gd name="T5" fmla="*/ 98 h 99"/>
                    <a:gd name="T6" fmla="*/ 31 w 59"/>
                    <a:gd name="T7" fmla="*/ 98 h 99"/>
                    <a:gd name="T8" fmla="*/ 53 w 59"/>
                    <a:gd name="T9" fmla="*/ 81 h 99"/>
                    <a:gd name="T10" fmla="*/ 58 w 59"/>
                    <a:gd name="T11" fmla="*/ 43 h 99"/>
                    <a:gd name="T12" fmla="*/ 58 w 59"/>
                    <a:gd name="T13" fmla="*/ 43 h 99"/>
                    <a:gd name="T14" fmla="*/ 47 w 59"/>
                    <a:gd name="T15" fmla="*/ 10 h 99"/>
                    <a:gd name="T16" fmla="*/ 31 w 59"/>
                    <a:gd name="T17" fmla="*/ 0 h 99"/>
                    <a:gd name="T18" fmla="*/ 31 w 59"/>
                    <a:gd name="T19" fmla="*/ 0 h 99"/>
                    <a:gd name="T20" fmla="*/ 15 w 59"/>
                    <a:gd name="T21" fmla="*/ 10 h 99"/>
                    <a:gd name="T22" fmla="*/ 15 w 59"/>
                    <a:gd name="T23" fmla="*/ 43 h 99"/>
                    <a:gd name="T24" fmla="*/ 15 w 59"/>
                    <a:gd name="T25" fmla="*/ 43 h 99"/>
                    <a:gd name="T26" fmla="*/ 21 w 59"/>
                    <a:gd name="T27" fmla="*/ 65 h 99"/>
                    <a:gd name="T28" fmla="*/ 31 w 59"/>
                    <a:gd name="T29" fmla="*/ 76 h 99"/>
                    <a:gd name="T30" fmla="*/ 31 w 59"/>
                    <a:gd name="T31" fmla="*/ 76 h 99"/>
                    <a:gd name="T32" fmla="*/ 42 w 59"/>
                    <a:gd name="T33" fmla="*/ 65 h 99"/>
                    <a:gd name="T34" fmla="*/ 47 w 59"/>
                    <a:gd name="T35" fmla="*/ 43 h 99"/>
                    <a:gd name="T36" fmla="*/ 47 w 59"/>
                    <a:gd name="T37" fmla="*/ 43 h 99"/>
                    <a:gd name="T38" fmla="*/ 42 w 59"/>
                    <a:gd name="T39" fmla="*/ 22 h 99"/>
                    <a:gd name="T40" fmla="*/ 31 w 59"/>
                    <a:gd name="T41" fmla="*/ 16 h 99"/>
                    <a:gd name="T42" fmla="*/ 31 w 59"/>
                    <a:gd name="T43" fmla="*/ 16 h 99"/>
                    <a:gd name="T44" fmla="*/ 21 w 59"/>
                    <a:gd name="T45" fmla="*/ 22 h 99"/>
                    <a:gd name="T46" fmla="*/ 21 w 59"/>
                    <a:gd name="T47" fmla="*/ 43 h 99"/>
                    <a:gd name="T48" fmla="*/ 21 w 59"/>
                    <a:gd name="T49" fmla="*/ 43 h 99"/>
                    <a:gd name="T50" fmla="*/ 26 w 59"/>
                    <a:gd name="T51" fmla="*/ 54 h 99"/>
                    <a:gd name="T52" fmla="*/ 31 w 59"/>
                    <a:gd name="T53" fmla="*/ 59 h 99"/>
                    <a:gd name="T54" fmla="*/ 31 w 59"/>
                    <a:gd name="T55" fmla="*/ 59 h 99"/>
                    <a:gd name="T56" fmla="*/ 42 w 59"/>
                    <a:gd name="T57" fmla="*/ 59 h 99"/>
                    <a:gd name="T58" fmla="*/ 42 w 59"/>
                    <a:gd name="T59" fmla="*/ 43 h 99"/>
                    <a:gd name="T60" fmla="*/ 42 w 59"/>
                    <a:gd name="T61" fmla="*/ 43 h 99"/>
                    <a:gd name="T62" fmla="*/ 42 w 59"/>
                    <a:gd name="T63" fmla="*/ 43 h 99"/>
                    <a:gd name="T64" fmla="*/ 42 w 59"/>
                    <a:gd name="T65" fmla="*/ 43 h 99"/>
                    <a:gd name="T66" fmla="*/ 36 w 59"/>
                    <a:gd name="T67" fmla="*/ 54 h 99"/>
                    <a:gd name="T68" fmla="*/ 31 w 59"/>
                    <a:gd name="T69" fmla="*/ 59 h 99"/>
                    <a:gd name="T70" fmla="*/ 31 w 59"/>
                    <a:gd name="T71" fmla="*/ 59 h 99"/>
                    <a:gd name="T72" fmla="*/ 26 w 59"/>
                    <a:gd name="T73" fmla="*/ 54 h 99"/>
                    <a:gd name="T74" fmla="*/ 21 w 59"/>
                    <a:gd name="T75" fmla="*/ 43 h 99"/>
                    <a:gd name="T76" fmla="*/ 21 w 59"/>
                    <a:gd name="T77" fmla="*/ 43 h 99"/>
                    <a:gd name="T78" fmla="*/ 26 w 59"/>
                    <a:gd name="T79" fmla="*/ 27 h 99"/>
                    <a:gd name="T80" fmla="*/ 31 w 59"/>
                    <a:gd name="T81" fmla="*/ 16 h 99"/>
                    <a:gd name="T82" fmla="*/ 31 w 59"/>
                    <a:gd name="T83" fmla="*/ 16 h 99"/>
                    <a:gd name="T84" fmla="*/ 42 w 59"/>
                    <a:gd name="T85" fmla="*/ 22 h 99"/>
                    <a:gd name="T86" fmla="*/ 47 w 59"/>
                    <a:gd name="T87" fmla="*/ 43 h 99"/>
                    <a:gd name="T88" fmla="*/ 47 w 59"/>
                    <a:gd name="T89" fmla="*/ 43 h 99"/>
                    <a:gd name="T90" fmla="*/ 42 w 59"/>
                    <a:gd name="T91" fmla="*/ 65 h 99"/>
                    <a:gd name="T92" fmla="*/ 31 w 59"/>
                    <a:gd name="T93" fmla="*/ 71 h 99"/>
                    <a:gd name="T94" fmla="*/ 31 w 59"/>
                    <a:gd name="T95" fmla="*/ 71 h 99"/>
                    <a:gd name="T96" fmla="*/ 21 w 59"/>
                    <a:gd name="T97" fmla="*/ 65 h 99"/>
                    <a:gd name="T98" fmla="*/ 15 w 59"/>
                    <a:gd name="T99" fmla="*/ 43 h 99"/>
                    <a:gd name="T100" fmla="*/ 15 w 59"/>
                    <a:gd name="T101" fmla="*/ 43 h 99"/>
                    <a:gd name="T102" fmla="*/ 21 w 59"/>
                    <a:gd name="T103" fmla="*/ 16 h 99"/>
                    <a:gd name="T104" fmla="*/ 31 w 59"/>
                    <a:gd name="T105" fmla="*/ 0 h 99"/>
                    <a:gd name="T106" fmla="*/ 31 w 59"/>
                    <a:gd name="T107" fmla="*/ 0 h 99"/>
                    <a:gd name="T108" fmla="*/ 47 w 59"/>
                    <a:gd name="T109" fmla="*/ 10 h 99"/>
                    <a:gd name="T110" fmla="*/ 53 w 59"/>
                    <a:gd name="T111" fmla="*/ 43 h 99"/>
                    <a:gd name="T112" fmla="*/ 53 w 59"/>
                    <a:gd name="T113" fmla="*/ 43 h 99"/>
                    <a:gd name="T114" fmla="*/ 47 w 59"/>
                    <a:gd name="T115" fmla="*/ 76 h 99"/>
                    <a:gd name="T116" fmla="*/ 31 w 59"/>
                    <a:gd name="T117" fmla="*/ 87 h 99"/>
                    <a:gd name="T118" fmla="*/ 31 w 59"/>
                    <a:gd name="T119" fmla="*/ 87 h 99"/>
                    <a:gd name="T120" fmla="*/ 10 w 59"/>
                    <a:gd name="T121" fmla="*/ 76 h 99"/>
                    <a:gd name="T122" fmla="*/ 0 w 59"/>
                    <a:gd name="T123" fmla="*/ 43 h 9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9" h="99">
                      <a:moveTo>
                        <a:pt x="0" y="43"/>
                      </a:moveTo>
                      <a:lnTo>
                        <a:pt x="10" y="81"/>
                      </a:lnTo>
                      <a:lnTo>
                        <a:pt x="31" y="98"/>
                      </a:lnTo>
                      <a:lnTo>
                        <a:pt x="53" y="81"/>
                      </a:lnTo>
                      <a:lnTo>
                        <a:pt x="58" y="43"/>
                      </a:lnTo>
                      <a:lnTo>
                        <a:pt x="47" y="10"/>
                      </a:lnTo>
                      <a:lnTo>
                        <a:pt x="31" y="0"/>
                      </a:lnTo>
                      <a:lnTo>
                        <a:pt x="15" y="10"/>
                      </a:lnTo>
                      <a:lnTo>
                        <a:pt x="15" y="43"/>
                      </a:lnTo>
                      <a:lnTo>
                        <a:pt x="21" y="65"/>
                      </a:lnTo>
                      <a:lnTo>
                        <a:pt x="31" y="76"/>
                      </a:lnTo>
                      <a:lnTo>
                        <a:pt x="42" y="65"/>
                      </a:lnTo>
                      <a:lnTo>
                        <a:pt x="47" y="43"/>
                      </a:lnTo>
                      <a:lnTo>
                        <a:pt x="42" y="22"/>
                      </a:lnTo>
                      <a:lnTo>
                        <a:pt x="31" y="16"/>
                      </a:lnTo>
                      <a:lnTo>
                        <a:pt x="21" y="22"/>
                      </a:lnTo>
                      <a:lnTo>
                        <a:pt x="21" y="43"/>
                      </a:lnTo>
                      <a:lnTo>
                        <a:pt x="26" y="54"/>
                      </a:lnTo>
                      <a:lnTo>
                        <a:pt x="31" y="59"/>
                      </a:lnTo>
                      <a:lnTo>
                        <a:pt x="42" y="59"/>
                      </a:lnTo>
                      <a:lnTo>
                        <a:pt x="42" y="43"/>
                      </a:lnTo>
                      <a:lnTo>
                        <a:pt x="36" y="54"/>
                      </a:lnTo>
                      <a:lnTo>
                        <a:pt x="31" y="59"/>
                      </a:lnTo>
                      <a:lnTo>
                        <a:pt x="26" y="54"/>
                      </a:lnTo>
                      <a:lnTo>
                        <a:pt x="21" y="43"/>
                      </a:lnTo>
                      <a:lnTo>
                        <a:pt x="26" y="27"/>
                      </a:lnTo>
                      <a:lnTo>
                        <a:pt x="31" y="16"/>
                      </a:lnTo>
                      <a:lnTo>
                        <a:pt x="42" y="22"/>
                      </a:lnTo>
                      <a:lnTo>
                        <a:pt x="47" y="43"/>
                      </a:lnTo>
                      <a:lnTo>
                        <a:pt x="42" y="65"/>
                      </a:lnTo>
                      <a:lnTo>
                        <a:pt x="31" y="71"/>
                      </a:lnTo>
                      <a:lnTo>
                        <a:pt x="21" y="65"/>
                      </a:lnTo>
                      <a:lnTo>
                        <a:pt x="15" y="43"/>
                      </a:lnTo>
                      <a:lnTo>
                        <a:pt x="21" y="16"/>
                      </a:lnTo>
                      <a:lnTo>
                        <a:pt x="31" y="0"/>
                      </a:lnTo>
                      <a:lnTo>
                        <a:pt x="47" y="10"/>
                      </a:lnTo>
                      <a:lnTo>
                        <a:pt x="53" y="43"/>
                      </a:lnTo>
                      <a:lnTo>
                        <a:pt x="47" y="76"/>
                      </a:lnTo>
                      <a:lnTo>
                        <a:pt x="31" y="87"/>
                      </a:lnTo>
                      <a:lnTo>
                        <a:pt x="10" y="76"/>
                      </a:lnTo>
                      <a:lnTo>
                        <a:pt x="0" y="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b="1">
                    <a:effectLst>
                      <a:outerShdw blurRad="38100" dist="38100" dir="2700000" algn="tl">
                        <a:srgbClr val="000000">
                          <a:alpha val="43137"/>
                        </a:srgbClr>
                      </a:outerShdw>
                    </a:effectLst>
                  </a:endParaRPr>
                </a:p>
              </p:txBody>
            </p:sp>
          </p:grpSp>
          <p:pic>
            <p:nvPicPr>
              <p:cNvPr id="10" name="Picture 183" descr="2009 logo - for inser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3" y="3360"/>
                <a:ext cx="1209" cy="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98" name="Title 97"/>
          <p:cNvSpPr>
            <a:spLocks noGrp="1"/>
          </p:cNvSpPr>
          <p:nvPr>
            <p:ph type="ctrTitle"/>
          </p:nvPr>
        </p:nvSpPr>
        <p:spPr>
          <a:xfrm>
            <a:off x="685800" y="914400"/>
            <a:ext cx="7772400" cy="1470025"/>
          </a:xfrm>
        </p:spPr>
        <p:txBody>
          <a:bodyPr/>
          <a:lstStyle/>
          <a:p>
            <a:r>
              <a:rPr lang="en-US" dirty="0" smtClean="0"/>
              <a:t>Discussion?</a:t>
            </a:r>
            <a:endParaRPr lang="en-US" dirty="0"/>
          </a:p>
        </p:txBody>
      </p:sp>
      <p:sp>
        <p:nvSpPr>
          <p:cNvPr id="99" name="Subtitle 98"/>
          <p:cNvSpPr>
            <a:spLocks noGrp="1"/>
          </p:cNvSpPr>
          <p:nvPr>
            <p:ph type="subTitle" idx="1"/>
          </p:nvPr>
        </p:nvSpPr>
        <p:spPr>
          <a:xfrm>
            <a:off x="1371600" y="3505200"/>
            <a:ext cx="6400800" cy="1752600"/>
          </a:xfrm>
        </p:spPr>
        <p:txBody>
          <a:bodyPr/>
          <a:lstStyle/>
          <a:p>
            <a:r>
              <a:rPr lang="en-US" dirty="0" smtClean="0"/>
              <a:t>Thank you!</a:t>
            </a:r>
            <a:endParaRPr lang="en-US" dirty="0"/>
          </a:p>
        </p:txBody>
      </p:sp>
    </p:spTree>
    <p:extLst>
      <p:ext uri="{BB962C8B-B14F-4D97-AF65-F5344CB8AC3E}">
        <p14:creationId xmlns:p14="http://schemas.microsoft.com/office/powerpoint/2010/main" val="2697617205"/>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12903157"/>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smtClean="0">
                <a:ea typeface="ＭＳ Ｐゴシック" pitchFamily="34" charset="-128"/>
              </a:rPr>
              <a:t>Plaque Formation by Ethnicity </a:t>
            </a:r>
          </a:p>
        </p:txBody>
      </p:sp>
      <p:graphicFrame>
        <p:nvGraphicFramePr>
          <p:cNvPr id="4" name="Table 3"/>
          <p:cNvGraphicFramePr>
            <a:graphicFrameLocks noGrp="1"/>
          </p:cNvGraphicFramePr>
          <p:nvPr>
            <p:extLst>
              <p:ext uri="{D42A27DB-BD31-4B8C-83A1-F6EECF244321}">
                <p14:modId xmlns:p14="http://schemas.microsoft.com/office/powerpoint/2010/main" val="3695251879"/>
              </p:ext>
            </p:extLst>
          </p:nvPr>
        </p:nvGraphicFramePr>
        <p:xfrm>
          <a:off x="457200" y="1397000"/>
          <a:ext cx="8153400" cy="1854200"/>
        </p:xfrm>
        <a:graphic>
          <a:graphicData uri="http://schemas.openxmlformats.org/drawingml/2006/table">
            <a:tbl>
              <a:tblPr firstRow="1" bandRow="1">
                <a:tableStyleId>{5940675A-B579-460E-94D1-54222C63F5DA}</a:tableStyleId>
              </a:tblPr>
              <a:tblGrid>
                <a:gridCol w="2717800"/>
                <a:gridCol w="2717800"/>
                <a:gridCol w="2717800"/>
              </a:tblGrid>
              <a:tr h="370840">
                <a:tc>
                  <a:txBody>
                    <a:bodyPr/>
                    <a:lstStyle/>
                    <a:p>
                      <a:pPr algn="ctr"/>
                      <a:r>
                        <a:rPr lang="en-US" b="1" dirty="0" smtClean="0">
                          <a:solidFill>
                            <a:srgbClr val="FFFFFF"/>
                          </a:solidFill>
                          <a:effectLst>
                            <a:outerShdw blurRad="38100" dist="38100" dir="2700000" algn="tl">
                              <a:srgbClr val="000000">
                                <a:alpha val="43137"/>
                              </a:srgbClr>
                            </a:outerShdw>
                          </a:effectLst>
                        </a:rPr>
                        <a:t>Ethnicity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New Plaque</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Total Subjects</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African-</a:t>
                      </a:r>
                      <a:r>
                        <a:rPr lang="en-US" b="1" baseline="0" dirty="0" smtClean="0">
                          <a:solidFill>
                            <a:srgbClr val="FFFFFF"/>
                          </a:solidFill>
                          <a:effectLst>
                            <a:outerShdw blurRad="38100" dist="38100" dir="2700000" algn="tl">
                              <a:srgbClr val="000000">
                                <a:alpha val="43137"/>
                              </a:srgbClr>
                            </a:outerShdw>
                          </a:effectLst>
                        </a:rPr>
                        <a:t>American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54% (N=431)</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803</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Hispanic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55% (N=379)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692</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Chinese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49% (N=198)</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405</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Caucasian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37% (N=745)</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1257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333033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ea typeface="ＭＳ Ｐゴシック" pitchFamily="34" charset="-128"/>
              </a:rPr>
              <a:t>Traditional Risk Factors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22367439"/>
              </p:ext>
            </p:extLst>
          </p:nvPr>
        </p:nvGraphicFramePr>
        <p:xfrm>
          <a:off x="304800" y="1295400"/>
          <a:ext cx="8458200" cy="5241927"/>
        </p:xfrm>
        <a:graphic>
          <a:graphicData uri="http://schemas.openxmlformats.org/drawingml/2006/table">
            <a:tbl>
              <a:tblPr firstRow="1" bandRow="1">
                <a:tableStyleId>{5940675A-B579-460E-94D1-54222C63F5DA}</a:tableStyleId>
              </a:tblPr>
              <a:tblGrid>
                <a:gridCol w="2590800"/>
                <a:gridCol w="4114800"/>
                <a:gridCol w="1752600"/>
              </a:tblGrid>
              <a:tr h="370754">
                <a:tc>
                  <a:txBody>
                    <a:bodyPr/>
                    <a:lstStyle/>
                    <a:p>
                      <a:r>
                        <a:rPr lang="en-US" sz="1400" b="1" dirty="0" smtClean="0">
                          <a:solidFill>
                            <a:srgbClr val="FFFFFF"/>
                          </a:solidFill>
                          <a:effectLst>
                            <a:outerShdw blurRad="38100" dist="38100" dir="2700000" algn="tl">
                              <a:srgbClr val="000000">
                                <a:alpha val="43137"/>
                              </a:srgbClr>
                            </a:outerShdw>
                          </a:effectLst>
                        </a:rPr>
                        <a:t>Risk Factor </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Measure</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Exam</a:t>
                      </a:r>
                      <a:r>
                        <a:rPr lang="en-US" sz="1400" b="1" baseline="0" dirty="0" smtClean="0">
                          <a:solidFill>
                            <a:srgbClr val="FFFFFF"/>
                          </a:solidFill>
                          <a:effectLst>
                            <a:outerShdw blurRad="38100" dist="38100" dir="2700000" algn="tl">
                              <a:srgbClr val="000000">
                                <a:alpha val="43137"/>
                              </a:srgbClr>
                            </a:outerShdw>
                          </a:effectLst>
                        </a:rPr>
                        <a:t> </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754">
                <a:tc>
                  <a:txBody>
                    <a:bodyPr/>
                    <a:lstStyle/>
                    <a:p>
                      <a:r>
                        <a:rPr lang="en-US" sz="1400" b="1" dirty="0" smtClean="0">
                          <a:solidFill>
                            <a:srgbClr val="FFFFFF"/>
                          </a:solidFill>
                          <a:effectLst>
                            <a:outerShdw blurRad="38100" dist="38100" dir="2700000" algn="tl">
                              <a:srgbClr val="000000">
                                <a:alpha val="43137"/>
                              </a:srgbClr>
                            </a:outerShdw>
                          </a:effectLst>
                        </a:rPr>
                        <a:t>Age</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Continuous (years)</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Baseline Exam 1</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754">
                <a:tc>
                  <a:txBody>
                    <a:bodyPr/>
                    <a:lstStyle/>
                    <a:p>
                      <a:r>
                        <a:rPr lang="en-US" sz="1400" b="1" dirty="0" smtClean="0">
                          <a:solidFill>
                            <a:srgbClr val="FFFFFF"/>
                          </a:solidFill>
                          <a:effectLst>
                            <a:outerShdw blurRad="38100" dist="38100" dir="2700000" algn="tl">
                              <a:srgbClr val="000000">
                                <a:alpha val="43137"/>
                              </a:srgbClr>
                            </a:outerShdw>
                          </a:effectLst>
                        </a:rPr>
                        <a:t>Gender </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Categorical</a:t>
                      </a:r>
                      <a:r>
                        <a:rPr lang="en-US" sz="1400" b="1" baseline="0" dirty="0" smtClean="0">
                          <a:solidFill>
                            <a:srgbClr val="FFFFFF"/>
                          </a:solidFill>
                          <a:effectLst>
                            <a:outerShdw blurRad="38100" dist="38100" dir="2700000" algn="tl">
                              <a:srgbClr val="000000">
                                <a:alpha val="43137"/>
                              </a:srgbClr>
                            </a:outerShdw>
                          </a:effectLst>
                        </a:rPr>
                        <a:t> (Binary)</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Baseline Exam 1</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1310596">
                <a:tc>
                  <a:txBody>
                    <a:bodyPr/>
                    <a:lstStyle/>
                    <a:p>
                      <a:r>
                        <a:rPr lang="en-US" sz="1400" b="1" dirty="0" smtClean="0">
                          <a:solidFill>
                            <a:srgbClr val="FFFFFF"/>
                          </a:solidFill>
                          <a:effectLst>
                            <a:outerShdw blurRad="38100" dist="38100" dir="2700000" algn="tl">
                              <a:srgbClr val="000000">
                                <a:alpha val="43137"/>
                              </a:srgbClr>
                            </a:outerShdw>
                          </a:effectLst>
                        </a:rPr>
                        <a:t>Ethnicity </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Categorical (dichotomized variables</a:t>
                      </a:r>
                      <a:r>
                        <a:rPr lang="en-US" sz="1400" b="1" baseline="0" dirty="0" smtClean="0">
                          <a:solidFill>
                            <a:srgbClr val="FFFFFF"/>
                          </a:solidFill>
                          <a:effectLst>
                            <a:outerShdw blurRad="38100" dist="38100" dir="2700000" algn="tl">
                              <a:srgbClr val="000000">
                                <a:alpha val="43137"/>
                              </a:srgbClr>
                            </a:outerShdw>
                          </a:effectLst>
                        </a:rPr>
                        <a:t>)</a:t>
                      </a:r>
                    </a:p>
                    <a:p>
                      <a:pPr marL="285750" indent="-285750">
                        <a:buFont typeface="Arial" panose="020B0604020202020204" pitchFamily="34" charset="0"/>
                        <a:buChar char="•"/>
                      </a:pPr>
                      <a:r>
                        <a:rPr lang="en-US" sz="1400" b="1" baseline="0" dirty="0" smtClean="0">
                          <a:solidFill>
                            <a:srgbClr val="FFFFFF"/>
                          </a:solidFill>
                          <a:effectLst>
                            <a:outerShdw blurRad="38100" dist="38100" dir="2700000" algn="tl">
                              <a:srgbClr val="000000">
                                <a:alpha val="43137"/>
                              </a:srgbClr>
                            </a:outerShdw>
                          </a:effectLst>
                        </a:rPr>
                        <a:t>Caucasian </a:t>
                      </a:r>
                    </a:p>
                    <a:p>
                      <a:pPr marL="285750" indent="-285750">
                        <a:buFont typeface="Arial" panose="020B0604020202020204" pitchFamily="34" charset="0"/>
                        <a:buChar char="•"/>
                      </a:pPr>
                      <a:r>
                        <a:rPr lang="en-US" sz="1400" b="1" baseline="0" dirty="0" smtClean="0">
                          <a:solidFill>
                            <a:srgbClr val="FFFFFF"/>
                          </a:solidFill>
                          <a:effectLst>
                            <a:outerShdw blurRad="38100" dist="38100" dir="2700000" algn="tl">
                              <a:srgbClr val="000000">
                                <a:alpha val="43137"/>
                              </a:srgbClr>
                            </a:outerShdw>
                          </a:effectLst>
                        </a:rPr>
                        <a:t>Hispanic </a:t>
                      </a:r>
                    </a:p>
                    <a:p>
                      <a:pPr marL="285750" indent="-285750">
                        <a:buFont typeface="Arial" panose="020B0604020202020204" pitchFamily="34" charset="0"/>
                        <a:buChar char="•"/>
                      </a:pPr>
                      <a:r>
                        <a:rPr lang="en-US" sz="1400" b="1" baseline="0" dirty="0" smtClean="0">
                          <a:solidFill>
                            <a:srgbClr val="FFFFFF"/>
                          </a:solidFill>
                          <a:effectLst>
                            <a:outerShdw blurRad="38100" dist="38100" dir="2700000" algn="tl">
                              <a:srgbClr val="000000">
                                <a:alpha val="43137"/>
                              </a:srgbClr>
                            </a:outerShdw>
                          </a:effectLst>
                        </a:rPr>
                        <a:t>African-American </a:t>
                      </a:r>
                    </a:p>
                    <a:p>
                      <a:pPr marL="285750" indent="-285750">
                        <a:buFont typeface="Arial" panose="020B0604020202020204" pitchFamily="34" charset="0"/>
                        <a:buChar char="•"/>
                      </a:pPr>
                      <a:r>
                        <a:rPr lang="en-US" sz="1400" b="1" baseline="0" dirty="0" smtClean="0">
                          <a:solidFill>
                            <a:srgbClr val="FFFFFF"/>
                          </a:solidFill>
                          <a:effectLst>
                            <a:outerShdw blurRad="38100" dist="38100" dir="2700000" algn="tl">
                              <a:srgbClr val="000000">
                                <a:alpha val="43137"/>
                              </a:srgbClr>
                            </a:outerShdw>
                          </a:effectLst>
                        </a:rPr>
                        <a:t>Chinese</a:t>
                      </a: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Baseline Exam 1</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1066760">
                <a:tc>
                  <a:txBody>
                    <a:bodyPr/>
                    <a:lstStyle/>
                    <a:p>
                      <a:r>
                        <a:rPr lang="en-US" sz="1400" b="1" dirty="0" smtClean="0">
                          <a:solidFill>
                            <a:srgbClr val="FFFFFF"/>
                          </a:solidFill>
                          <a:effectLst>
                            <a:outerShdw blurRad="38100" dist="38100" dir="2700000" algn="tl">
                              <a:srgbClr val="000000">
                                <a:alpha val="43137"/>
                              </a:srgbClr>
                            </a:outerShdw>
                          </a:effectLst>
                        </a:rPr>
                        <a:t>Smoking Status </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Categorical</a:t>
                      </a:r>
                      <a:r>
                        <a:rPr lang="en-US" sz="1400" b="1" baseline="0" dirty="0" smtClean="0">
                          <a:solidFill>
                            <a:srgbClr val="FFFFFF"/>
                          </a:solidFill>
                          <a:effectLst>
                            <a:outerShdw blurRad="38100" dist="38100" dir="2700000" algn="tl">
                              <a:srgbClr val="000000">
                                <a:alpha val="43137"/>
                              </a:srgbClr>
                            </a:outerShdw>
                          </a:effectLst>
                        </a:rPr>
                        <a:t> (dichotomized variables)</a:t>
                      </a:r>
                    </a:p>
                    <a:p>
                      <a:pPr marL="285750" indent="-285750">
                        <a:buFont typeface="Arial" panose="020B0604020202020204" pitchFamily="34" charset="0"/>
                        <a:buChar char="•"/>
                      </a:pPr>
                      <a:r>
                        <a:rPr lang="en-US" sz="1400" b="1" baseline="0" dirty="0" smtClean="0">
                          <a:solidFill>
                            <a:srgbClr val="FFFFFF"/>
                          </a:solidFill>
                          <a:effectLst>
                            <a:outerShdw blurRad="38100" dist="38100" dir="2700000" algn="tl">
                              <a:srgbClr val="000000">
                                <a:alpha val="43137"/>
                              </a:srgbClr>
                            </a:outerShdw>
                          </a:effectLst>
                        </a:rPr>
                        <a:t>Never Smoker </a:t>
                      </a:r>
                    </a:p>
                    <a:p>
                      <a:pPr marL="285750" indent="-285750">
                        <a:buFont typeface="Arial" panose="020B0604020202020204" pitchFamily="34" charset="0"/>
                        <a:buChar char="•"/>
                      </a:pPr>
                      <a:r>
                        <a:rPr lang="en-US" sz="1400" b="1" baseline="0" dirty="0" smtClean="0">
                          <a:solidFill>
                            <a:srgbClr val="FFFFFF"/>
                          </a:solidFill>
                          <a:effectLst>
                            <a:outerShdw blurRad="38100" dist="38100" dir="2700000" algn="tl">
                              <a:srgbClr val="000000">
                                <a:alpha val="43137"/>
                              </a:srgbClr>
                            </a:outerShdw>
                          </a:effectLst>
                        </a:rPr>
                        <a:t>Current Smoker </a:t>
                      </a:r>
                    </a:p>
                    <a:p>
                      <a:pPr marL="285750" indent="-285750">
                        <a:buFont typeface="Arial" panose="020B0604020202020204" pitchFamily="34" charset="0"/>
                        <a:buChar char="•"/>
                      </a:pPr>
                      <a:r>
                        <a:rPr lang="en-US" sz="1400" b="1" baseline="0" dirty="0" smtClean="0">
                          <a:solidFill>
                            <a:srgbClr val="FFFFFF"/>
                          </a:solidFill>
                          <a:effectLst>
                            <a:outerShdw blurRad="38100" dist="38100" dir="2700000" algn="tl">
                              <a:srgbClr val="000000">
                                <a:alpha val="43137"/>
                              </a:srgbClr>
                            </a:outerShdw>
                          </a:effectLst>
                        </a:rPr>
                        <a:t>Former Smoker</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Baseline Exam 1</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754">
                <a:tc>
                  <a:txBody>
                    <a:bodyPr/>
                    <a:lstStyle/>
                    <a:p>
                      <a:r>
                        <a:rPr lang="en-US" sz="1400" b="1" dirty="0" smtClean="0">
                          <a:solidFill>
                            <a:srgbClr val="FFFFFF"/>
                          </a:solidFill>
                          <a:effectLst>
                            <a:outerShdw blurRad="38100" dist="38100" dir="2700000" algn="tl">
                              <a:srgbClr val="000000">
                                <a:alpha val="43137"/>
                              </a:srgbClr>
                            </a:outerShdw>
                          </a:effectLst>
                        </a:rPr>
                        <a:t>Total Cholesterol </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Continuous (mg/</a:t>
                      </a:r>
                      <a:r>
                        <a:rPr lang="en-US" sz="1400" b="1" dirty="0" err="1" smtClean="0">
                          <a:solidFill>
                            <a:srgbClr val="FFFFFF"/>
                          </a:solidFill>
                          <a:effectLst>
                            <a:outerShdw blurRad="38100" dist="38100" dir="2700000" algn="tl">
                              <a:srgbClr val="000000">
                                <a:alpha val="43137"/>
                              </a:srgbClr>
                            </a:outerShdw>
                          </a:effectLst>
                        </a:rPr>
                        <a:t>dL</a:t>
                      </a:r>
                      <a:r>
                        <a:rPr lang="en-US" sz="1400" b="1" dirty="0" smtClean="0">
                          <a:solidFill>
                            <a:srgbClr val="FFFFFF"/>
                          </a:solidFill>
                          <a:effectLst>
                            <a:outerShdw blurRad="38100" dist="38100" dir="2700000" algn="tl">
                              <a:srgbClr val="000000">
                                <a:alpha val="43137"/>
                              </a:srgbClr>
                            </a:outerShdw>
                          </a:effectLst>
                        </a:rPr>
                        <a:t>)</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Baseline Exam 1</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754">
                <a:tc>
                  <a:txBody>
                    <a:bodyPr/>
                    <a:lstStyle/>
                    <a:p>
                      <a:r>
                        <a:rPr lang="en-US" sz="1400" b="1" dirty="0" smtClean="0">
                          <a:solidFill>
                            <a:srgbClr val="FFFFFF"/>
                          </a:solidFill>
                          <a:effectLst>
                            <a:outerShdw blurRad="38100" dist="38100" dir="2700000" algn="tl">
                              <a:srgbClr val="000000">
                                <a:alpha val="43137"/>
                              </a:srgbClr>
                            </a:outerShdw>
                          </a:effectLst>
                        </a:rPr>
                        <a:t>High Density Lipoprotein </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Continuous (mg/</a:t>
                      </a:r>
                      <a:r>
                        <a:rPr lang="en-US" sz="1400" b="1" dirty="0" err="1" smtClean="0">
                          <a:solidFill>
                            <a:srgbClr val="FFFFFF"/>
                          </a:solidFill>
                          <a:effectLst>
                            <a:outerShdw blurRad="38100" dist="38100" dir="2700000" algn="tl">
                              <a:srgbClr val="000000">
                                <a:alpha val="43137"/>
                              </a:srgbClr>
                            </a:outerShdw>
                          </a:effectLst>
                        </a:rPr>
                        <a:t>dL</a:t>
                      </a:r>
                      <a:r>
                        <a:rPr lang="en-US" sz="1400" b="1" dirty="0" smtClean="0">
                          <a:solidFill>
                            <a:srgbClr val="FFFFFF"/>
                          </a:solidFill>
                          <a:effectLst>
                            <a:outerShdw blurRad="38100" dist="38100" dir="2700000" algn="tl">
                              <a:srgbClr val="000000">
                                <a:alpha val="43137"/>
                              </a:srgbClr>
                            </a:outerShdw>
                          </a:effectLst>
                        </a:rPr>
                        <a:t>)</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Baseline Exam 1</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754">
                <a:tc>
                  <a:txBody>
                    <a:bodyPr/>
                    <a:lstStyle/>
                    <a:p>
                      <a:r>
                        <a:rPr lang="en-US" sz="1400" b="1" dirty="0" smtClean="0">
                          <a:solidFill>
                            <a:srgbClr val="FFFFFF"/>
                          </a:solidFill>
                          <a:effectLst>
                            <a:outerShdw blurRad="38100" dist="38100" dir="2700000" algn="tl">
                              <a:srgbClr val="000000">
                                <a:alpha val="43137"/>
                              </a:srgbClr>
                            </a:outerShdw>
                          </a:effectLst>
                        </a:rPr>
                        <a:t>Systolic Blood Pressure </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Continuous (</a:t>
                      </a:r>
                      <a:r>
                        <a:rPr lang="en-US" sz="1400" b="1" dirty="0" err="1" smtClean="0">
                          <a:solidFill>
                            <a:srgbClr val="FFFFFF"/>
                          </a:solidFill>
                          <a:effectLst>
                            <a:outerShdw blurRad="38100" dist="38100" dir="2700000" algn="tl">
                              <a:srgbClr val="000000">
                                <a:alpha val="43137"/>
                              </a:srgbClr>
                            </a:outerShdw>
                          </a:effectLst>
                        </a:rPr>
                        <a:t>mmHG</a:t>
                      </a:r>
                      <a:r>
                        <a:rPr lang="en-US" sz="1400" b="1" dirty="0" smtClean="0">
                          <a:solidFill>
                            <a:srgbClr val="FFFFFF"/>
                          </a:solidFill>
                          <a:effectLst>
                            <a:outerShdw blurRad="38100" dist="38100" dir="2700000" algn="tl">
                              <a:srgbClr val="000000">
                                <a:alpha val="43137"/>
                              </a:srgbClr>
                            </a:outerShdw>
                          </a:effectLst>
                        </a:rPr>
                        <a:t>)</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Baseline Exam 1</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40047">
                <a:tc>
                  <a:txBody>
                    <a:bodyPr/>
                    <a:lstStyle/>
                    <a:p>
                      <a:r>
                        <a:rPr lang="en-US" sz="1400" b="1" dirty="0" smtClean="0">
                          <a:solidFill>
                            <a:srgbClr val="FFFFFF"/>
                          </a:solidFill>
                          <a:effectLst>
                            <a:outerShdw blurRad="38100" dist="38100" dir="2700000" algn="tl">
                              <a:srgbClr val="000000">
                                <a:alpha val="43137"/>
                              </a:srgbClr>
                            </a:outerShdw>
                          </a:effectLst>
                        </a:rPr>
                        <a:t>Diabetes Diagnosis </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Categorical</a:t>
                      </a:r>
                      <a:r>
                        <a:rPr lang="en-US" sz="1400" b="1" baseline="0" dirty="0" smtClean="0">
                          <a:solidFill>
                            <a:srgbClr val="FFFFFF"/>
                          </a:solidFill>
                          <a:effectLst>
                            <a:outerShdw blurRad="38100" dist="38100" dir="2700000" algn="tl">
                              <a:srgbClr val="000000">
                                <a:alpha val="43137"/>
                              </a:srgbClr>
                            </a:outerShdw>
                          </a:effectLst>
                        </a:rPr>
                        <a:t> (binary) based on ADA guidelines</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400" b="1" dirty="0" smtClean="0">
                          <a:solidFill>
                            <a:srgbClr val="FFFFFF"/>
                          </a:solidFill>
                          <a:effectLst>
                            <a:outerShdw blurRad="38100" dist="38100" dir="2700000" algn="tl">
                              <a:srgbClr val="000000">
                                <a:alpha val="43137"/>
                              </a:srgbClr>
                            </a:outerShdw>
                          </a:effectLst>
                        </a:rPr>
                        <a:t>Baseline Exam 1</a:t>
                      </a:r>
                      <a:endParaRPr lang="en-US" sz="1400" b="1" dirty="0">
                        <a:solidFill>
                          <a:srgbClr val="FFFFFF"/>
                        </a:solidFill>
                        <a:effectLst>
                          <a:outerShdw blurRad="38100" dist="38100" dir="2700000" algn="tl">
                            <a:srgbClr val="000000">
                              <a:alpha val="43137"/>
                            </a:srgbClr>
                          </a:outerShdw>
                        </a:effectLst>
                      </a:endParaRPr>
                    </a:p>
                  </a:txBody>
                  <a:tcPr marT="45708" marB="4570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944158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ea typeface="ＭＳ Ｐゴシック" pitchFamily="34" charset="-128"/>
              </a:rPr>
              <a:t>Traditional Risk Factors</a:t>
            </a:r>
          </a:p>
        </p:txBody>
      </p:sp>
      <p:graphicFrame>
        <p:nvGraphicFramePr>
          <p:cNvPr id="4" name="Content Placeholder 3"/>
          <p:cNvGraphicFramePr>
            <a:graphicFrameLocks noGrp="1"/>
          </p:cNvGraphicFramePr>
          <p:nvPr>
            <p:extLst>
              <p:ext uri="{D42A27DB-BD31-4B8C-83A1-F6EECF244321}">
                <p14:modId xmlns:p14="http://schemas.microsoft.com/office/powerpoint/2010/main" val="1850722708"/>
              </p:ext>
            </p:extLst>
          </p:nvPr>
        </p:nvGraphicFramePr>
        <p:xfrm>
          <a:off x="304800" y="1295400"/>
          <a:ext cx="8534400" cy="5200652"/>
        </p:xfrm>
        <a:graphic>
          <a:graphicData uri="http://schemas.openxmlformats.org/drawingml/2006/table">
            <a:tbl>
              <a:tblPr/>
              <a:tblGrid>
                <a:gridCol w="2362200"/>
                <a:gridCol w="4064000"/>
                <a:gridCol w="2108200"/>
              </a:tblGrid>
              <a:tr h="371519">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Risk Factor </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Measure</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Exam </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1159011">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Income </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Categorical (dichotomized variables)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$0-$15,999/year</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$16,000-$34,999/year</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$35,000-$99,999/year</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≥$100,000</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Baseline Exam 1</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945003">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Education Level </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Categorical (dichotomized variables)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Completed High School</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Completed College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Completed Professional degree</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Baseline Exam 1</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731924">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Family History </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Categorical (Binary) defined as CVD in:</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First degree Male relative &lt; 55 years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First degree Female relative &lt;65 years</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Baseline Exam 1</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19">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Body Mass Index </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Continuous (kg/m²)</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Baseline Exam 1</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19">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Fasting Glucose </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Continuous (mg/dL)</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518233">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Use of statin medications</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marL="285750" indent="-285750">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285750" marR="0" lvl="0" indent="-2857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Continuous (total time on Rx)</a:t>
                      </a:r>
                    </a:p>
                    <a:p>
                      <a:pPr marL="285750" marR="0" lvl="0" indent="-2857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Binary (ever on, baseline)</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E1-E5</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731924">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Use of Anti-hypertensive medications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marL="285750" indent="-285750">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285750" marR="0" lvl="0" indent="-2857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Continuous (total time on Rx)</a:t>
                      </a:r>
                    </a:p>
                    <a:p>
                      <a:pPr marL="285750" marR="0" lvl="0" indent="-2857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14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Binary  (ever on, baseline)</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E1-E5</a:t>
                      </a:r>
                    </a:p>
                  </a:txBody>
                  <a:tcPr marT="45731" marB="4573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76244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3200" dirty="0" smtClean="0"/>
              <a:t>Increasing CCA IMT Predicts </a:t>
            </a:r>
            <a:br>
              <a:rPr lang="en-US" sz="3200" dirty="0" smtClean="0"/>
            </a:br>
            <a:r>
              <a:rPr lang="en-US" sz="3200" dirty="0" smtClean="0"/>
              <a:t>Future CVD Events</a:t>
            </a:r>
            <a:endParaRPr lang="en-US" sz="32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7600" y="3778137"/>
            <a:ext cx="5000625" cy="2720340"/>
          </a:xfrm>
          <a:prstGeom prst="rect">
            <a:avLst/>
          </a:prstGeom>
        </p:spPr>
      </p:pic>
      <p:sp>
        <p:nvSpPr>
          <p:cNvPr id="8" name="Rectangle 2"/>
          <p:cNvSpPr>
            <a:spLocks noChangeArrowheads="1"/>
          </p:cNvSpPr>
          <p:nvPr/>
        </p:nvSpPr>
        <p:spPr bwMode="auto">
          <a:xfrm>
            <a:off x="346363" y="6483886"/>
            <a:ext cx="796636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defTabSz="850900"/>
            <a:r>
              <a:rPr lang="en-US" sz="1200" b="1" dirty="0" smtClean="0">
                <a:solidFill>
                  <a:srgbClr val="FFFFFF"/>
                </a:solidFill>
                <a:effectLst>
                  <a:outerShdw blurRad="38100" dist="38100" dir="2700000" algn="tl">
                    <a:srgbClr val="000000"/>
                  </a:outerShdw>
                </a:effectLst>
              </a:rPr>
              <a:t>Den </a:t>
            </a:r>
            <a:r>
              <a:rPr lang="en-US" sz="1200" b="1" dirty="0" err="1" smtClean="0">
                <a:solidFill>
                  <a:srgbClr val="FFFFFF"/>
                </a:solidFill>
                <a:effectLst>
                  <a:outerShdw blurRad="38100" dist="38100" dir="2700000" algn="tl">
                    <a:srgbClr val="000000"/>
                  </a:outerShdw>
                </a:effectLst>
              </a:rPr>
              <a:t>Ruiter</a:t>
            </a:r>
            <a:r>
              <a:rPr lang="en-US" sz="1200" b="1" dirty="0" smtClean="0">
                <a:solidFill>
                  <a:srgbClr val="FFFFFF"/>
                </a:solidFill>
                <a:effectLst>
                  <a:outerShdw blurRad="38100" dist="38100" dir="2700000" algn="tl">
                    <a:srgbClr val="000000"/>
                  </a:outerShdw>
                </a:effectLst>
              </a:rPr>
              <a:t> HM, </a:t>
            </a:r>
            <a:r>
              <a:rPr lang="en-US" sz="1200" b="1" dirty="0">
                <a:solidFill>
                  <a:srgbClr val="FFFFFF"/>
                </a:solidFill>
                <a:effectLst>
                  <a:outerShdw blurRad="38100" dist="38100" dir="2700000" algn="tl">
                    <a:srgbClr val="000000"/>
                  </a:outerShdw>
                </a:effectLst>
              </a:rPr>
              <a:t>et al.  </a:t>
            </a:r>
            <a:r>
              <a:rPr lang="en-US" sz="1200" b="1" dirty="0" smtClean="0">
                <a:solidFill>
                  <a:srgbClr val="FFFFFF"/>
                </a:solidFill>
                <a:effectLst>
                  <a:outerShdw blurRad="38100" dist="38100" dir="2700000" algn="tl">
                    <a:srgbClr val="000000"/>
                  </a:outerShdw>
                </a:effectLst>
              </a:rPr>
              <a:t>JAMA 2012;308:796</a:t>
            </a:r>
            <a:endParaRPr lang="en-US" sz="1200" b="1" dirty="0">
              <a:solidFill>
                <a:srgbClr val="FFFFFF"/>
              </a:solidFill>
              <a:effectLst>
                <a:outerShdw blurRad="38100" dist="38100" dir="2700000" algn="tl">
                  <a:srgbClr val="000000"/>
                </a:outerShdw>
              </a:effectLst>
            </a:endParaRPr>
          </a:p>
        </p:txBody>
      </p:sp>
      <p:sp>
        <p:nvSpPr>
          <p:cNvPr id="9" name="Rectangle 3"/>
          <p:cNvSpPr txBox="1">
            <a:spLocks noChangeArrowheads="1"/>
          </p:cNvSpPr>
          <p:nvPr/>
        </p:nvSpPr>
        <p:spPr>
          <a:xfrm>
            <a:off x="422563" y="1143000"/>
            <a:ext cx="8340437" cy="5029200"/>
          </a:xfrm>
          <a:prstGeom prst="rect">
            <a:avLst/>
          </a:prstGeom>
        </p:spPr>
        <p:txBody>
          <a:bodyPr/>
          <a:lstStyle>
            <a:lvl1pPr marL="342900" indent="-342900" algn="l" rtl="0" eaLnBrk="0" fontAlgn="base" hangingPunct="0">
              <a:spcBef>
                <a:spcPct val="15000"/>
              </a:spcBef>
              <a:spcAft>
                <a:spcPct val="0"/>
              </a:spcAft>
              <a:buClr>
                <a:srgbClr val="FFFF00"/>
              </a:buClr>
              <a:buChar char="•"/>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15000"/>
              </a:spcBef>
              <a:spcAft>
                <a:spcPct val="0"/>
              </a:spcAft>
              <a:buClr>
                <a:srgbClr val="FFFF00"/>
              </a:buClr>
              <a:buChar char="–"/>
              <a:defRPr sz="2800" b="1">
                <a:solidFill>
                  <a:schemeClr val="bg1"/>
                </a:solidFill>
                <a:effectLst>
                  <a:outerShdw blurRad="38100" dist="38100" dir="2700000" algn="tl">
                    <a:srgbClr val="000000"/>
                  </a:outerShdw>
                </a:effectLst>
                <a:latin typeface="+mn-lt"/>
              </a:defRPr>
            </a:lvl2pPr>
            <a:lvl3pPr marL="1143000" indent="-228600" algn="l" rtl="0" eaLnBrk="0" fontAlgn="base" hangingPunct="0">
              <a:spcBef>
                <a:spcPct val="15000"/>
              </a:spcBef>
              <a:spcAft>
                <a:spcPct val="0"/>
              </a:spcAft>
              <a:buClr>
                <a:srgbClr val="FFFF00"/>
              </a:buClr>
              <a:buChar char="•"/>
              <a:defRPr sz="2400" b="1">
                <a:solidFill>
                  <a:schemeClr val="bg1"/>
                </a:solidFill>
                <a:effectLst>
                  <a:outerShdw blurRad="38100" dist="38100" dir="2700000" algn="tl">
                    <a:srgbClr val="000000"/>
                  </a:outerShdw>
                </a:effectLst>
                <a:latin typeface="+mn-lt"/>
              </a:defRPr>
            </a:lvl3pPr>
            <a:lvl4pPr marL="16002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4pPr>
            <a:lvl5pPr marL="20574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5pPr>
            <a:lvl6pPr marL="25146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6pPr>
            <a:lvl7pPr marL="29718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7pPr>
            <a:lvl8pPr marL="34290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8pPr>
            <a:lvl9pPr marL="3886200" indent="-228600" algn="l" rtl="0" eaLnBrk="0" fontAlgn="base" hangingPunct="0">
              <a:spcBef>
                <a:spcPct val="15000"/>
              </a:spcBef>
              <a:spcAft>
                <a:spcPct val="0"/>
              </a:spcAft>
              <a:buClr>
                <a:srgbClr val="FFFF00"/>
              </a:buClr>
              <a:buChar char="»"/>
              <a:defRPr sz="2000" b="1">
                <a:solidFill>
                  <a:schemeClr val="bg1"/>
                </a:solidFill>
                <a:effectLst>
                  <a:outerShdw blurRad="38100" dist="38100" dir="2700000" algn="tl">
                    <a:srgbClr val="000000"/>
                  </a:outerShdw>
                </a:effectLst>
                <a:latin typeface="+mn-lt"/>
              </a:defRPr>
            </a:lvl9pPr>
          </a:lstStyle>
          <a:p>
            <a:pPr>
              <a:lnSpc>
                <a:spcPct val="105000"/>
              </a:lnSpc>
            </a:pPr>
            <a:r>
              <a:rPr lang="en-US" sz="2800" kern="0" dirty="0" smtClean="0">
                <a:solidFill>
                  <a:srgbClr val="FFFFFF"/>
                </a:solidFill>
              </a:rPr>
              <a:t>USE-IMT Meta-analysis</a:t>
            </a:r>
          </a:p>
          <a:p>
            <a:pPr>
              <a:lnSpc>
                <a:spcPct val="105000"/>
              </a:lnSpc>
            </a:pPr>
            <a:r>
              <a:rPr lang="en-US" sz="2800" kern="0" dirty="0">
                <a:solidFill>
                  <a:srgbClr val="FFFFFF"/>
                </a:solidFill>
              </a:rPr>
              <a:t>1</a:t>
            </a:r>
            <a:r>
              <a:rPr lang="en-US" sz="2800" kern="0" dirty="0" smtClean="0">
                <a:solidFill>
                  <a:srgbClr val="FFFFFF"/>
                </a:solidFill>
              </a:rPr>
              <a:t>4 population-based cohorts; 45,828 subjects</a:t>
            </a:r>
          </a:p>
          <a:p>
            <a:pPr>
              <a:lnSpc>
                <a:spcPct val="105000"/>
              </a:lnSpc>
            </a:pPr>
            <a:r>
              <a:rPr lang="en-US" sz="2800" kern="0" dirty="0" smtClean="0">
                <a:solidFill>
                  <a:srgbClr val="FFFFFF"/>
                </a:solidFill>
              </a:rPr>
              <a:t>Median 11 year f/up; 4,007 incident MI/stroke</a:t>
            </a:r>
          </a:p>
          <a:p>
            <a:pPr>
              <a:lnSpc>
                <a:spcPct val="105000"/>
              </a:lnSpc>
            </a:pPr>
            <a:r>
              <a:rPr lang="en-US" sz="2800" kern="0" dirty="0" smtClean="0">
                <a:solidFill>
                  <a:srgbClr val="FFFFFF"/>
                </a:solidFill>
              </a:rPr>
              <a:t>CCA IMT (per 0.1 mm increase)</a:t>
            </a:r>
          </a:p>
          <a:p>
            <a:pPr lvl="1">
              <a:lnSpc>
                <a:spcPct val="105000"/>
              </a:lnSpc>
            </a:pPr>
            <a:r>
              <a:rPr lang="en-US" sz="2600" kern="0" dirty="0" smtClean="0">
                <a:solidFill>
                  <a:srgbClr val="FFFFFF"/>
                </a:solidFill>
              </a:rPr>
              <a:t>MI: 1.08 (1.05-1.10); Stroke: 1.12 (1.10-1.15)</a:t>
            </a:r>
          </a:p>
        </p:txBody>
      </p:sp>
    </p:spTree>
    <p:extLst>
      <p:ext uri="{BB962C8B-B14F-4D97-AF65-F5344CB8AC3E}">
        <p14:creationId xmlns:p14="http://schemas.microsoft.com/office/powerpoint/2010/main" val="35825677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ea typeface="ＭＳ Ｐゴシック" pitchFamily="34" charset="-128"/>
              </a:rPr>
              <a:t>Descriptive Statistics</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887263203"/>
              </p:ext>
            </p:extLst>
          </p:nvPr>
        </p:nvGraphicFramePr>
        <p:xfrm>
          <a:off x="228600" y="1371600"/>
          <a:ext cx="8686800" cy="3978272"/>
        </p:xfrm>
        <a:graphic>
          <a:graphicData uri="http://schemas.openxmlformats.org/drawingml/2006/table">
            <a:tbl>
              <a:tblPr/>
              <a:tblGrid>
                <a:gridCol w="1371600"/>
                <a:gridCol w="2514600"/>
                <a:gridCol w="1676400"/>
                <a:gridCol w="1600200"/>
                <a:gridCol w="1524000"/>
              </a:tblGrid>
              <a:tr h="371534">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Variable </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Exam 1</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Exam 5 </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P Value </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34">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Diabetes </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10.6% (321)</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34">
                <a:tc gridSpan="2">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Family History </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43.5%</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N/A</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34">
                <a:tc rowSpan="3">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Education</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HS</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86.2 % (2935)</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rowSpan="3">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N/A</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34">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College</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39.8% (1356)</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34">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Professional</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21.4% (728)</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65818">
                <a:tc rowSpan="4">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Income</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$0-$15,999/year</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14.1% (403)</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15.2 % (434)</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34">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$16,000-$34,999/year</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24.4% (696)</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24.1% (687)</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371534">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$35,000-$99,999/year</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44.9% (1280)</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42.2% (1205)</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r h="640182">
                <a:tc vMerge="1">
                  <a:txBody>
                    <a:bodyPr/>
                    <a:lstStyle/>
                    <a:p>
                      <a:endParaRPr lang="en-US"/>
                    </a:p>
                  </a:txBody>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≥$100,000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16.6% (474)</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rPr>
                        <a:t>18.5% (527)</a:t>
                      </a: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27" marB="45727"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8931853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95300" y="274638"/>
            <a:ext cx="8229600" cy="1143000"/>
          </a:xfrm>
        </p:spPr>
        <p:txBody>
          <a:bodyPr/>
          <a:lstStyle/>
          <a:p>
            <a:r>
              <a:rPr lang="en-US" altLang="en-US" dirty="0">
                <a:ea typeface="ＭＳ Ｐゴシック" pitchFamily="34" charset="-128"/>
              </a:rPr>
              <a:t>CCA IMT </a:t>
            </a:r>
            <a:r>
              <a:rPr lang="en-US" altLang="en-US" dirty="0" smtClean="0">
                <a:ea typeface="ＭＳ Ｐゴシック" pitchFamily="34" charset="-128"/>
              </a:rPr>
              <a:t>Progression: </a:t>
            </a:r>
            <a:br>
              <a:rPr lang="en-US" altLang="en-US" dirty="0" smtClean="0">
                <a:ea typeface="ＭＳ Ｐゴシック" pitchFamily="34" charset="-128"/>
              </a:rPr>
            </a:br>
            <a:r>
              <a:rPr lang="en-US" altLang="en-US" dirty="0" smtClean="0">
                <a:ea typeface="ＭＳ Ｐゴシック" pitchFamily="34" charset="-128"/>
              </a:rPr>
              <a:t>Multivariate Model 3</a:t>
            </a:r>
          </a:p>
        </p:txBody>
      </p:sp>
      <p:graphicFrame>
        <p:nvGraphicFramePr>
          <p:cNvPr id="4" name="Content Placeholder 3"/>
          <p:cNvGraphicFramePr>
            <a:graphicFrameLocks/>
          </p:cNvGraphicFramePr>
          <p:nvPr>
            <p:extLst>
              <p:ext uri="{D42A27DB-BD31-4B8C-83A1-F6EECF244321}">
                <p14:modId xmlns:p14="http://schemas.microsoft.com/office/powerpoint/2010/main" val="2988875425"/>
              </p:ext>
            </p:extLst>
          </p:nvPr>
        </p:nvGraphicFramePr>
        <p:xfrm>
          <a:off x="228600" y="2005732"/>
          <a:ext cx="8763000" cy="3404468"/>
        </p:xfrm>
        <a:graphic>
          <a:graphicData uri="http://schemas.openxmlformats.org/drawingml/2006/table">
            <a:tbl>
              <a:tblPr firstRow="1" bandRow="1">
                <a:tableStyleId>{5940675A-B579-460E-94D1-54222C63F5DA}</a:tableStyleId>
              </a:tblPr>
              <a:tblGrid>
                <a:gridCol w="2767263"/>
                <a:gridCol w="2229184"/>
                <a:gridCol w="1767974"/>
                <a:gridCol w="1998579"/>
              </a:tblGrid>
              <a:tr h="370953">
                <a:tc>
                  <a:txBody>
                    <a:bodyPr/>
                    <a:lstStyle/>
                    <a:p>
                      <a:pPr algn="ctr"/>
                      <a:r>
                        <a:rPr lang="en-US" sz="1800" b="1" dirty="0" smtClean="0">
                          <a:solidFill>
                            <a:srgbClr val="FFFFFF"/>
                          </a:solidFill>
                          <a:effectLst>
                            <a:outerShdw blurRad="38100" dist="38100" dir="2700000" algn="tl">
                              <a:srgbClr val="000000">
                                <a:alpha val="43137"/>
                              </a:srgbClr>
                            </a:outerShdw>
                          </a:effectLst>
                        </a:rPr>
                        <a:t>Predictor</a:t>
                      </a:r>
                      <a:r>
                        <a:rPr lang="en-US" sz="1800" b="1" baseline="0" dirty="0" smtClean="0">
                          <a:solidFill>
                            <a:srgbClr val="FFFFFF"/>
                          </a:solidFill>
                          <a:effectLst>
                            <a:outerShdw blurRad="38100" dist="38100" dir="2700000" algn="tl">
                              <a:srgbClr val="000000">
                                <a:alpha val="43137"/>
                              </a:srgbClr>
                            </a:outerShdw>
                          </a:effectLst>
                        </a:rPr>
                        <a:t> </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Parameter estimate</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Standard error </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P value </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953">
                <a:tc>
                  <a:txBody>
                    <a:bodyPr/>
                    <a:lstStyle/>
                    <a:p>
                      <a:r>
                        <a:rPr lang="en-US" sz="1800" b="1" dirty="0" smtClean="0">
                          <a:solidFill>
                            <a:srgbClr val="FFFFFF"/>
                          </a:solidFill>
                          <a:effectLst>
                            <a:outerShdw blurRad="38100" dist="38100" dir="2700000" algn="tl">
                              <a:srgbClr val="000000">
                                <a:alpha val="43137"/>
                              </a:srgbClr>
                            </a:outerShdw>
                          </a:effectLst>
                        </a:rPr>
                        <a:t>HDL-C (mg/</a:t>
                      </a:r>
                      <a:r>
                        <a:rPr lang="en-US" sz="1800" b="1" dirty="0" err="1" smtClean="0">
                          <a:solidFill>
                            <a:srgbClr val="FFFFFF"/>
                          </a:solidFill>
                          <a:effectLst>
                            <a:outerShdw blurRad="38100" dist="38100" dir="2700000" algn="tl">
                              <a:srgbClr val="000000">
                                <a:alpha val="43137"/>
                              </a:srgbClr>
                            </a:outerShdw>
                          </a:effectLst>
                        </a:rPr>
                        <a:t>dL</a:t>
                      </a:r>
                      <a:r>
                        <a:rPr lang="en-US" sz="1800" b="1" dirty="0" smtClean="0">
                          <a:solidFill>
                            <a:srgbClr val="FFFFFF"/>
                          </a:solidFill>
                          <a:effectLst>
                            <a:outerShdw blurRad="38100" dist="38100" dir="2700000" algn="tl">
                              <a:srgbClr val="000000">
                                <a:alpha val="43137"/>
                              </a:srgbClr>
                            </a:outerShdw>
                          </a:effectLst>
                        </a:rPr>
                        <a:t>)</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-0.05</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0.013</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953">
                <a:tc>
                  <a:txBody>
                    <a:bodyPr/>
                    <a:lstStyle/>
                    <a:p>
                      <a:r>
                        <a:rPr lang="en-US" sz="1800" b="1" dirty="0" smtClean="0">
                          <a:solidFill>
                            <a:srgbClr val="FFFFFF"/>
                          </a:solidFill>
                          <a:effectLst>
                            <a:outerShdw blurRad="38100" dist="38100" dir="2700000" algn="tl">
                              <a:srgbClr val="000000">
                                <a:alpha val="43137"/>
                              </a:srgbClr>
                            </a:outerShdw>
                          </a:effectLst>
                        </a:rPr>
                        <a:t>Chinese</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-2.922</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0.88</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0.0009</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953">
                <a:tc>
                  <a:txBody>
                    <a:bodyPr/>
                    <a:lstStyle/>
                    <a:p>
                      <a:r>
                        <a:rPr lang="en-US" sz="1800" b="1" dirty="0" smtClean="0">
                          <a:solidFill>
                            <a:srgbClr val="FFFFFF"/>
                          </a:solidFill>
                          <a:effectLst>
                            <a:outerShdw blurRad="38100" dist="38100" dir="2700000" algn="tl">
                              <a:srgbClr val="000000">
                                <a:alpha val="43137"/>
                              </a:srgbClr>
                            </a:outerShdw>
                          </a:effectLst>
                        </a:rPr>
                        <a:t>Hispanic </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-2.047</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0.762</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0.007</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40274">
                <a:tc>
                  <a:txBody>
                    <a:bodyPr/>
                    <a:lstStyle/>
                    <a:p>
                      <a:r>
                        <a:rPr lang="en-US" sz="1800" b="1" dirty="0" smtClean="0">
                          <a:solidFill>
                            <a:srgbClr val="FFFFFF"/>
                          </a:solidFill>
                          <a:effectLst>
                            <a:outerShdw blurRad="38100" dist="38100" dir="2700000" algn="tl">
                              <a:srgbClr val="000000">
                                <a:alpha val="43137"/>
                              </a:srgbClr>
                            </a:outerShdw>
                          </a:effectLst>
                        </a:rPr>
                        <a:t>Ever</a:t>
                      </a:r>
                      <a:r>
                        <a:rPr lang="en-US" sz="1800" b="1" baseline="0" dirty="0" smtClean="0">
                          <a:solidFill>
                            <a:srgbClr val="FFFFFF"/>
                          </a:solidFill>
                          <a:effectLst>
                            <a:outerShdw blurRad="38100" dist="38100" dir="2700000" algn="tl">
                              <a:srgbClr val="000000">
                                <a:alpha val="43137"/>
                              </a:srgbClr>
                            </a:outerShdw>
                          </a:effectLst>
                        </a:rPr>
                        <a:t> on </a:t>
                      </a:r>
                      <a:r>
                        <a:rPr lang="en-US" sz="1800" b="1" dirty="0" smtClean="0">
                          <a:solidFill>
                            <a:srgbClr val="FFFFFF"/>
                          </a:solidFill>
                          <a:effectLst>
                            <a:outerShdw blurRad="38100" dist="38100" dir="2700000" algn="tl">
                              <a:srgbClr val="000000">
                                <a:alpha val="43137"/>
                              </a:srgbClr>
                            </a:outerShdw>
                          </a:effectLst>
                        </a:rPr>
                        <a:t>Hypertensive meds </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-1.923</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0.606</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0.002</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640274">
                <a:tc>
                  <a:txBody>
                    <a:bodyPr/>
                    <a:lstStyle/>
                    <a:p>
                      <a:r>
                        <a:rPr lang="en-US" sz="1800" b="1" dirty="0" smtClean="0">
                          <a:solidFill>
                            <a:srgbClr val="FFFFFF"/>
                          </a:solidFill>
                          <a:effectLst>
                            <a:outerShdw blurRad="38100" dist="38100" dir="2700000" algn="tl">
                              <a:srgbClr val="000000">
                                <a:alpha val="43137"/>
                              </a:srgbClr>
                            </a:outerShdw>
                          </a:effectLst>
                        </a:rPr>
                        <a:t>Ever on Statin Medications</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-1.27</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0.547</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953">
                <a:tc>
                  <a:txBody>
                    <a:bodyPr/>
                    <a:lstStyle/>
                    <a:p>
                      <a:r>
                        <a:rPr lang="en-US" sz="1800" b="1" dirty="0" smtClean="0">
                          <a:solidFill>
                            <a:srgbClr val="FFFFFF"/>
                          </a:solidFill>
                          <a:effectLst>
                            <a:outerShdw blurRad="38100" dist="38100" dir="2700000" algn="tl">
                              <a:srgbClr val="000000">
                                <a:alpha val="43137"/>
                              </a:srgbClr>
                            </a:outerShdw>
                          </a:effectLst>
                        </a:rPr>
                        <a:t>Diabetes </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2.863</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1.23</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34" marB="4573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30765" name="TextBox 4"/>
          <p:cNvSpPr txBox="1">
            <a:spLocks noChangeArrowheads="1"/>
          </p:cNvSpPr>
          <p:nvPr/>
        </p:nvSpPr>
        <p:spPr bwMode="auto">
          <a:xfrm>
            <a:off x="381000" y="5573713"/>
            <a:ext cx="2971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Adjusted R² = 0.001</a:t>
            </a:r>
          </a:p>
        </p:txBody>
      </p:sp>
      <p:sp>
        <p:nvSpPr>
          <p:cNvPr id="30766" name="TextBox 5"/>
          <p:cNvSpPr txBox="1">
            <a:spLocks noChangeArrowheads="1"/>
          </p:cNvSpPr>
          <p:nvPr/>
        </p:nvSpPr>
        <p:spPr bwMode="auto">
          <a:xfrm>
            <a:off x="419100" y="1535668"/>
            <a:ext cx="838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Multivariate Model with “Ever on” Hypertensive and Statin Medications </a:t>
            </a:r>
          </a:p>
        </p:txBody>
      </p:sp>
    </p:spTree>
    <p:extLst>
      <p:ext uri="{BB962C8B-B14F-4D97-AF65-F5344CB8AC3E}">
        <p14:creationId xmlns:p14="http://schemas.microsoft.com/office/powerpoint/2010/main" val="22630306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a:ea typeface="ＭＳ Ｐゴシック" pitchFamily="34" charset="-128"/>
              </a:rPr>
              <a:t>CCA IMT </a:t>
            </a:r>
            <a:r>
              <a:rPr lang="en-US" altLang="en-US" dirty="0" smtClean="0">
                <a:ea typeface="ＭＳ Ｐゴシック" pitchFamily="34" charset="-128"/>
              </a:rPr>
              <a:t>Progression:</a:t>
            </a:r>
            <a:br>
              <a:rPr lang="en-US" altLang="en-US" dirty="0" smtClean="0">
                <a:ea typeface="ＭＳ Ｐゴシック" pitchFamily="34" charset="-128"/>
              </a:rPr>
            </a:br>
            <a:r>
              <a:rPr lang="en-US" altLang="en-US" dirty="0" smtClean="0">
                <a:ea typeface="ＭＳ Ｐゴシック" pitchFamily="34" charset="-128"/>
              </a:rPr>
              <a:t>Mixed Effect Model 3</a:t>
            </a:r>
          </a:p>
        </p:txBody>
      </p:sp>
      <p:graphicFrame>
        <p:nvGraphicFramePr>
          <p:cNvPr id="4" name="Content Placeholder 3"/>
          <p:cNvGraphicFramePr>
            <a:graphicFrameLocks/>
          </p:cNvGraphicFramePr>
          <p:nvPr>
            <p:extLst>
              <p:ext uri="{D42A27DB-BD31-4B8C-83A1-F6EECF244321}">
                <p14:modId xmlns:p14="http://schemas.microsoft.com/office/powerpoint/2010/main" val="2647524987"/>
              </p:ext>
            </p:extLst>
          </p:nvPr>
        </p:nvGraphicFramePr>
        <p:xfrm>
          <a:off x="228600" y="2092960"/>
          <a:ext cx="8763000" cy="3774440"/>
        </p:xfrm>
        <a:graphic>
          <a:graphicData uri="http://schemas.openxmlformats.org/drawingml/2006/table">
            <a:tbl>
              <a:tblPr firstRow="1" bandRow="1">
                <a:tableStyleId>{5940675A-B579-460E-94D1-54222C63F5DA}</a:tableStyleId>
              </a:tblPr>
              <a:tblGrid>
                <a:gridCol w="2767263"/>
                <a:gridCol w="2229184"/>
                <a:gridCol w="1767974"/>
                <a:gridCol w="1998579"/>
              </a:tblGrid>
              <a:tr h="370840">
                <a:tc>
                  <a:txBody>
                    <a:bodyPr/>
                    <a:lstStyle/>
                    <a:p>
                      <a:pPr algn="ctr"/>
                      <a:r>
                        <a:rPr lang="en-US" b="1" dirty="0" smtClean="0">
                          <a:solidFill>
                            <a:srgbClr val="FFFFFF"/>
                          </a:solidFill>
                          <a:effectLst>
                            <a:outerShdw blurRad="38100" dist="38100" dir="2700000" algn="tl">
                              <a:srgbClr val="000000">
                                <a:alpha val="43137"/>
                              </a:srgbClr>
                            </a:outerShdw>
                          </a:effectLst>
                        </a:rPr>
                        <a:t>Predictor</a:t>
                      </a:r>
                      <a:r>
                        <a:rPr lang="en-US" b="1" baseline="0" dirty="0" smtClean="0">
                          <a:solidFill>
                            <a:srgbClr val="FFFFFF"/>
                          </a:solidFill>
                          <a:effectLst>
                            <a:outerShdw blurRad="38100" dist="38100" dir="2700000" algn="tl">
                              <a:srgbClr val="000000">
                                <a:alpha val="43137"/>
                              </a:srgbClr>
                            </a:outerShdw>
                          </a:effectLst>
                        </a:rPr>
                        <a:t>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Parameter estimate</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Standard error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P value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Chinese</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-2.318</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0.901</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0.01</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Hispanic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-1.527</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0.79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0.05</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Ever on Hypertensive meds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-1.504</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0.616</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0.015</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gridSpan="4">
                  <a:txBody>
                    <a:bodyPr/>
                    <a:lstStyle/>
                    <a:p>
                      <a:pPr algn="ctr"/>
                      <a:r>
                        <a:rPr lang="en-US" b="1" dirty="0" smtClean="0">
                          <a:solidFill>
                            <a:srgbClr val="FFFFFF"/>
                          </a:solidFill>
                          <a:effectLst>
                            <a:outerShdw blurRad="38100" dist="38100" dir="2700000" algn="tl">
                              <a:srgbClr val="000000">
                                <a:alpha val="43137"/>
                              </a:srgbClr>
                            </a:outerShdw>
                          </a:effectLst>
                        </a:rPr>
                        <a:t>Previously</a:t>
                      </a:r>
                      <a:r>
                        <a:rPr lang="en-US" b="1" baseline="0" dirty="0" smtClean="0">
                          <a:solidFill>
                            <a:srgbClr val="FFFFFF"/>
                          </a:solidFill>
                          <a:effectLst>
                            <a:outerShdw blurRad="38100" dist="38100" dir="2700000" algn="tl">
                              <a:srgbClr val="000000">
                                <a:alpha val="43137"/>
                              </a:srgbClr>
                            </a:outerShdw>
                          </a:effectLst>
                        </a:rPr>
                        <a:t> significant variables with multivariate model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2">
                        <a:lumMod val="50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b="1" dirty="0" smtClean="0">
                          <a:solidFill>
                            <a:srgbClr val="FFFFFF"/>
                          </a:solidFill>
                          <a:effectLst>
                            <a:outerShdw blurRad="38100" dist="38100" dir="2700000" algn="tl">
                              <a:srgbClr val="000000">
                                <a:alpha val="43137"/>
                              </a:srgbClr>
                            </a:outerShdw>
                          </a:effectLst>
                        </a:rPr>
                        <a:t>Ever on Statin Medications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-0.543</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0.554</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0.33</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Diabetes </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1.683</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1.23</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0.17</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rPr>
                        <a:t>HDL-C (mg/</a:t>
                      </a:r>
                      <a:r>
                        <a:rPr lang="en-US" b="1" dirty="0" err="1" smtClean="0">
                          <a:solidFill>
                            <a:srgbClr val="FFFFFF"/>
                          </a:solidFill>
                          <a:effectLst>
                            <a:outerShdw blurRad="38100" dist="38100" dir="2700000" algn="tl">
                              <a:srgbClr val="000000">
                                <a:alpha val="43137"/>
                              </a:srgbClr>
                            </a:outerShdw>
                          </a:effectLst>
                        </a:rPr>
                        <a:t>dL</a:t>
                      </a:r>
                      <a:r>
                        <a:rPr lang="en-US" b="1" dirty="0" smtClean="0">
                          <a:solidFill>
                            <a:srgbClr val="FFFFFF"/>
                          </a:solidFill>
                          <a:effectLst>
                            <a:outerShdw blurRad="38100" dist="38100" dir="2700000" algn="tl">
                              <a:srgbClr val="000000">
                                <a:alpha val="43137"/>
                              </a:srgbClr>
                            </a:outerShdw>
                          </a:effectLst>
                        </a:rPr>
                        <a:t>)</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-0.039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0.02</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rPr>
                        <a:t>0.059</a:t>
                      </a:r>
                      <a:endParaRPr lang="en-US" b="1" dirty="0">
                        <a:solidFill>
                          <a:srgbClr val="FFFFFF"/>
                        </a:solidFill>
                        <a:effectLst>
                          <a:outerShdw blurRad="38100" dist="38100" dir="2700000" algn="tl">
                            <a:srgbClr val="000000">
                              <a:alpha val="43137"/>
                            </a:srgbClr>
                          </a:outerShdw>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33842" name="TextBox 4"/>
          <p:cNvSpPr txBox="1">
            <a:spLocks noChangeArrowheads="1"/>
          </p:cNvSpPr>
          <p:nvPr/>
        </p:nvSpPr>
        <p:spPr bwMode="auto">
          <a:xfrm>
            <a:off x="914400" y="1635760"/>
            <a:ext cx="7696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smtClean="0">
                <a:solidFill>
                  <a:srgbClr val="FFFFFF"/>
                </a:solidFill>
                <a:effectLst>
                  <a:outerShdw blurRad="38100" dist="38100" dir="2700000" algn="tl">
                    <a:srgbClr val="000000">
                      <a:alpha val="43137"/>
                    </a:srgbClr>
                  </a:outerShdw>
                </a:effectLst>
              </a:rPr>
              <a:t>Mixed Model </a:t>
            </a:r>
            <a:r>
              <a:rPr lang="en-US" altLang="en-US" sz="1800" b="1" dirty="0">
                <a:solidFill>
                  <a:srgbClr val="FFFFFF"/>
                </a:solidFill>
                <a:effectLst>
                  <a:outerShdw blurRad="38100" dist="38100" dir="2700000" algn="tl">
                    <a:srgbClr val="000000">
                      <a:alpha val="43137"/>
                    </a:srgbClr>
                  </a:outerShdw>
                </a:effectLst>
              </a:rPr>
              <a:t>with “Ever on” Hypertensive and Statin Medications </a:t>
            </a:r>
          </a:p>
        </p:txBody>
      </p:sp>
    </p:spTree>
    <p:extLst>
      <p:ext uri="{BB962C8B-B14F-4D97-AF65-F5344CB8AC3E}">
        <p14:creationId xmlns:p14="http://schemas.microsoft.com/office/powerpoint/2010/main" val="5589984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ea typeface="ＭＳ Ｐゴシック" pitchFamily="34" charset="-128"/>
              </a:rPr>
              <a:t>New Carotid Plaque:</a:t>
            </a:r>
            <a:br>
              <a:rPr lang="en-US" altLang="en-US" dirty="0" smtClean="0">
                <a:ea typeface="ＭＳ Ｐゴシック" pitchFamily="34" charset="-128"/>
              </a:rPr>
            </a:br>
            <a:r>
              <a:rPr lang="en-US" altLang="en-US" dirty="0" smtClean="0">
                <a:ea typeface="ＭＳ Ｐゴシック" pitchFamily="34" charset="-128"/>
              </a:rPr>
              <a:t>Logistic Model 3 </a:t>
            </a:r>
          </a:p>
        </p:txBody>
      </p:sp>
      <p:graphicFrame>
        <p:nvGraphicFramePr>
          <p:cNvPr id="4" name="Table 3"/>
          <p:cNvGraphicFramePr>
            <a:graphicFrameLocks noGrp="1"/>
          </p:cNvGraphicFramePr>
          <p:nvPr>
            <p:extLst>
              <p:ext uri="{D42A27DB-BD31-4B8C-83A1-F6EECF244321}">
                <p14:modId xmlns:p14="http://schemas.microsoft.com/office/powerpoint/2010/main" val="815833919"/>
              </p:ext>
            </p:extLst>
          </p:nvPr>
        </p:nvGraphicFramePr>
        <p:xfrm>
          <a:off x="304800" y="1939922"/>
          <a:ext cx="8534400" cy="4079878"/>
        </p:xfrm>
        <a:graphic>
          <a:graphicData uri="http://schemas.openxmlformats.org/drawingml/2006/table">
            <a:tbl>
              <a:tblPr firstRow="1" bandRow="1">
                <a:tableStyleId>{5940675A-B579-460E-94D1-54222C63F5DA}</a:tableStyleId>
              </a:tblPr>
              <a:tblGrid>
                <a:gridCol w="1600200"/>
                <a:gridCol w="1447800"/>
                <a:gridCol w="3200400"/>
                <a:gridCol w="2286000"/>
              </a:tblGrid>
              <a:tr h="370898">
                <a:tc gridSpan="2">
                  <a:txBody>
                    <a:bodyPr/>
                    <a:lstStyle/>
                    <a:p>
                      <a:pPr algn="ctr"/>
                      <a:r>
                        <a:rPr lang="en-US" sz="1800" b="1" dirty="0" smtClean="0">
                          <a:solidFill>
                            <a:srgbClr val="FFFFFF"/>
                          </a:solidFill>
                          <a:effectLst>
                            <a:outerShdw blurRad="38100" dist="38100" dir="2700000" algn="tl">
                              <a:srgbClr val="000000">
                                <a:alpha val="43137"/>
                              </a:srgbClr>
                            </a:outerShdw>
                          </a:effectLst>
                        </a:rPr>
                        <a:t>Variable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Odds Ratio</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P value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Age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1.1</a:t>
                      </a:r>
                      <a:r>
                        <a:rPr lang="en-US" sz="1800" b="1" baseline="0" dirty="0" smtClean="0">
                          <a:solidFill>
                            <a:srgbClr val="FFFFFF"/>
                          </a:solidFill>
                          <a:effectLst>
                            <a:outerShdw blurRad="38100" dist="38100" dir="2700000" algn="tl">
                              <a:srgbClr val="000000">
                                <a:alpha val="43137"/>
                              </a:srgbClr>
                            </a:outerShdw>
                          </a:effectLst>
                        </a:rPr>
                        <a:t> (1.04-1.06)</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&lt;0.001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Systolic BP</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1.01 (1.01-1.02)</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&lt;0.0001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Glucose</a:t>
                      </a:r>
                      <a:r>
                        <a:rPr lang="en-US" sz="1800" b="1" baseline="0" dirty="0" smtClean="0">
                          <a:solidFill>
                            <a:srgbClr val="FFFFFF"/>
                          </a:solidFill>
                          <a:effectLst>
                            <a:outerShdw blurRad="38100" dist="38100" dir="2700000" algn="tl">
                              <a:srgbClr val="000000">
                                <a:alpha val="43137"/>
                              </a:srgbClr>
                            </a:outerShdw>
                          </a:effectLst>
                        </a:rPr>
                        <a:t> (serum)</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1.01 (1.0-1.01)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HDL-C</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0.99 (0.99-0.99)</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0.03</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Cholesterol</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1.003 (1.0-1.01)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0.009</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African</a:t>
                      </a:r>
                      <a:r>
                        <a:rPr lang="en-US" sz="1800" b="1" baseline="0" dirty="0" smtClean="0">
                          <a:solidFill>
                            <a:srgbClr val="FFFFFF"/>
                          </a:solidFill>
                          <a:effectLst>
                            <a:outerShdw blurRad="38100" dist="38100" dir="2700000" algn="tl">
                              <a:srgbClr val="000000">
                                <a:alpha val="43137"/>
                              </a:srgbClr>
                            </a:outerShdw>
                          </a:effectLst>
                        </a:rPr>
                        <a:t>-American</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0.67 (0.55-0.82)</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Hispanic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0.75 (0.60-0.95)</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0.02</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gridSpan="2">
                  <a:txBody>
                    <a:bodyPr/>
                    <a:lstStyle/>
                    <a:p>
                      <a:r>
                        <a:rPr lang="en-US" sz="1800" b="1" dirty="0" smtClean="0">
                          <a:solidFill>
                            <a:srgbClr val="FFFFFF"/>
                          </a:solidFill>
                          <a:effectLst>
                            <a:outerShdw blurRad="38100" dist="38100" dir="2700000" algn="tl">
                              <a:srgbClr val="000000">
                                <a:alpha val="43137"/>
                              </a:srgbClr>
                            </a:outerShdw>
                          </a:effectLst>
                        </a:rPr>
                        <a:t>Chinese</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n-US"/>
                    </a:p>
                  </a:txBody>
                  <a:tcPr/>
                </a:tc>
                <a:tc>
                  <a:txBody>
                    <a:bodyPr/>
                    <a:lstStyle/>
                    <a:p>
                      <a:pPr algn="ctr"/>
                      <a:r>
                        <a:rPr lang="en-US" sz="1800" b="1" dirty="0" smtClean="0">
                          <a:solidFill>
                            <a:srgbClr val="FFFFFF"/>
                          </a:solidFill>
                          <a:effectLst>
                            <a:outerShdw blurRad="38100" dist="38100" dir="2700000" algn="tl">
                              <a:srgbClr val="000000">
                                <a:alpha val="43137"/>
                              </a:srgbClr>
                            </a:outerShdw>
                          </a:effectLst>
                        </a:rPr>
                        <a:t>0.70 (0.53-0.90)</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0.008</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rowSpan="2">
                  <a:txBody>
                    <a:bodyPr/>
                    <a:lstStyle/>
                    <a:p>
                      <a:r>
                        <a:rPr lang="en-US" sz="1800" b="1" dirty="0" smtClean="0">
                          <a:solidFill>
                            <a:srgbClr val="FFFFFF"/>
                          </a:solidFill>
                          <a:effectLst>
                            <a:outerShdw blurRad="38100" dist="38100" dir="2700000" algn="tl">
                              <a:srgbClr val="000000">
                                <a:alpha val="43137"/>
                              </a:srgbClr>
                            </a:outerShdw>
                          </a:effectLst>
                        </a:rPr>
                        <a:t>Tobacco use </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r>
                        <a:rPr lang="en-US" sz="1800" b="1" dirty="0" smtClean="0">
                          <a:solidFill>
                            <a:srgbClr val="FFFFFF"/>
                          </a:solidFill>
                          <a:effectLst>
                            <a:outerShdw blurRad="38100" dist="38100" dir="2700000" algn="tl">
                              <a:srgbClr val="000000">
                                <a:alpha val="43137"/>
                              </a:srgbClr>
                            </a:outerShdw>
                          </a:effectLst>
                        </a:rPr>
                        <a:t>Current</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2.31 (1.79-2.99)</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&lt;0.0001</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98">
                <a:tc vMerge="1">
                  <a:txBody>
                    <a:bodyPr/>
                    <a:lstStyle/>
                    <a:p>
                      <a:endParaRPr lang="en-US" dirty="0"/>
                    </a:p>
                  </a:txBody>
                  <a:tcPr/>
                </a:tc>
                <a:tc>
                  <a:txBody>
                    <a:bodyPr/>
                    <a:lstStyle/>
                    <a:p>
                      <a:r>
                        <a:rPr lang="en-US" sz="1800" b="1" dirty="0" smtClean="0">
                          <a:solidFill>
                            <a:srgbClr val="FFFFFF"/>
                          </a:solidFill>
                          <a:effectLst>
                            <a:outerShdw blurRad="38100" dist="38100" dir="2700000" algn="tl">
                              <a:srgbClr val="000000">
                                <a:alpha val="43137"/>
                              </a:srgbClr>
                            </a:outerShdw>
                          </a:effectLst>
                        </a:rPr>
                        <a:t>Former</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1.27 (1.08-1.50)</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sz="1800" b="1" dirty="0" smtClean="0">
                          <a:solidFill>
                            <a:srgbClr val="FFFFFF"/>
                          </a:solidFill>
                          <a:effectLst>
                            <a:outerShdw blurRad="38100" dist="38100" dir="2700000" algn="tl">
                              <a:srgbClr val="000000">
                                <a:alpha val="43137"/>
                              </a:srgbClr>
                            </a:outerShdw>
                          </a:effectLst>
                        </a:rPr>
                        <a:t>0.005</a:t>
                      </a:r>
                      <a:endParaRPr lang="en-US" sz="1800" b="1" dirty="0">
                        <a:solidFill>
                          <a:srgbClr val="FFFFFF"/>
                        </a:solidFill>
                        <a:effectLst>
                          <a:outerShdw blurRad="38100" dist="38100" dir="2700000" algn="tl">
                            <a:srgbClr val="000000">
                              <a:alpha val="43137"/>
                            </a:srgbClr>
                          </a:outerShdw>
                        </a:effectLst>
                      </a:endParaRPr>
                    </a:p>
                  </a:txBody>
                  <a:tcPr marT="45727" marB="4572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38967" name="TextBox 4"/>
          <p:cNvSpPr txBox="1">
            <a:spLocks noChangeArrowheads="1"/>
          </p:cNvSpPr>
          <p:nvPr/>
        </p:nvSpPr>
        <p:spPr bwMode="auto">
          <a:xfrm>
            <a:off x="609600" y="1458912"/>
            <a:ext cx="7772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algn="ct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Logistic Model with “Ever on” Hypertensive and Statin Medications </a:t>
            </a:r>
          </a:p>
        </p:txBody>
      </p:sp>
      <p:sp>
        <p:nvSpPr>
          <p:cNvPr id="38968" name="TextBox 5"/>
          <p:cNvSpPr txBox="1">
            <a:spLocks noChangeArrowheads="1"/>
          </p:cNvSpPr>
          <p:nvPr/>
        </p:nvSpPr>
        <p:spPr bwMode="auto">
          <a:xfrm>
            <a:off x="381000" y="6030913"/>
            <a:ext cx="381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85000"/>
              </a:lnSpc>
              <a:spcBef>
                <a:spcPct val="30000"/>
              </a:spcBef>
              <a:buClr>
                <a:schemeClr val="tx2"/>
              </a:buClr>
              <a:buSzPct val="75000"/>
              <a:buFont typeface="Monotype Sorts" pitchFamily="2" charset="2"/>
              <a:buChar char="u"/>
              <a:defRPr sz="2800">
                <a:solidFill>
                  <a:schemeClr val="tx1"/>
                </a:solidFill>
                <a:latin typeface="Arial" charset="0"/>
                <a:ea typeface="ＭＳ Ｐゴシック" pitchFamily="34" charset="-128"/>
              </a:defRPr>
            </a:lvl1pPr>
            <a:lvl2pPr marL="742950" indent="-285750">
              <a:spcBef>
                <a:spcPct val="20000"/>
              </a:spcBef>
              <a:buClr>
                <a:schemeClr val="tx2"/>
              </a:buClr>
              <a:buSzPct val="100000"/>
              <a:buChar char="•"/>
              <a:defRPr sz="2400">
                <a:solidFill>
                  <a:schemeClr val="tx1"/>
                </a:solidFill>
                <a:latin typeface="Arial" charset="0"/>
                <a:ea typeface="ＭＳ Ｐゴシック" pitchFamily="34" charset="-128"/>
              </a:defRPr>
            </a:lvl2pPr>
            <a:lvl3pPr marL="1143000" indent="-228600">
              <a:spcBef>
                <a:spcPct val="20000"/>
              </a:spcBef>
              <a:buClr>
                <a:schemeClr val="tx2"/>
              </a:buClr>
              <a:buSzPct val="100000"/>
              <a:buChar char="–"/>
              <a:defRPr sz="2000">
                <a:solidFill>
                  <a:schemeClr val="tx1"/>
                </a:solidFill>
                <a:latin typeface="Arial" charset="0"/>
                <a:ea typeface="ＭＳ Ｐゴシック" pitchFamily="34" charset="-128"/>
              </a:defRPr>
            </a:lvl3pPr>
            <a:lvl4pPr marL="1600200" indent="-228600">
              <a:spcBef>
                <a:spcPct val="20000"/>
              </a:spcBef>
              <a:buClr>
                <a:schemeClr val="tx2"/>
              </a:buClr>
              <a:buSzPct val="100000"/>
              <a:buChar char="•"/>
              <a:defRPr>
                <a:solidFill>
                  <a:schemeClr val="tx1"/>
                </a:solidFill>
                <a:latin typeface="Arial" charset="0"/>
                <a:ea typeface="ＭＳ Ｐゴシック" pitchFamily="34" charset="-128"/>
              </a:defRPr>
            </a:lvl4pPr>
            <a:lvl5pPr marL="2057400" indent="-228600">
              <a:spcBef>
                <a:spcPct val="20000"/>
              </a:spcBef>
              <a:buClr>
                <a:schemeClr val="tx2"/>
              </a:buClr>
              <a:buSzPct val="100000"/>
              <a:buChar char="–"/>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2"/>
              </a:buClr>
              <a:buSzPct val="100000"/>
              <a:buChar char="–"/>
              <a:defRPr>
                <a:solidFill>
                  <a:schemeClr val="tx1"/>
                </a:solidFill>
                <a:latin typeface="Arial" charset="0"/>
                <a:ea typeface="ＭＳ Ｐゴシック" pitchFamily="34" charset="-128"/>
              </a:defRPr>
            </a:lvl9pPr>
          </a:lstStyle>
          <a:p>
            <a:pPr eaLnBrk="1" hangingPunct="1">
              <a:lnSpc>
                <a:spcPct val="100000"/>
              </a:lnSpc>
              <a:spcBef>
                <a:spcPct val="0"/>
              </a:spcBef>
              <a:buClrTx/>
              <a:buSzTx/>
              <a:buFontTx/>
              <a:buNone/>
            </a:pPr>
            <a:r>
              <a:rPr lang="en-US" altLang="en-US" sz="1800" b="1" dirty="0">
                <a:solidFill>
                  <a:srgbClr val="FFFFFF"/>
                </a:solidFill>
                <a:effectLst>
                  <a:outerShdw blurRad="38100" dist="38100" dir="2700000" algn="tl">
                    <a:srgbClr val="000000">
                      <a:alpha val="43137"/>
                    </a:srgbClr>
                  </a:outerShdw>
                </a:effectLst>
              </a:rPr>
              <a:t>Rescaled R² = </a:t>
            </a:r>
            <a:r>
              <a:rPr lang="en-US" altLang="en-US" sz="1800" b="1" dirty="0" smtClean="0">
                <a:solidFill>
                  <a:srgbClr val="FFFFFF"/>
                </a:solidFill>
                <a:effectLst>
                  <a:outerShdw blurRad="38100" dist="38100" dir="2700000" algn="tl">
                    <a:srgbClr val="000000">
                      <a:alpha val="43137"/>
                    </a:srgbClr>
                  </a:outerShdw>
                </a:effectLst>
              </a:rPr>
              <a:t>0.15,  AUC= 0.69</a:t>
            </a:r>
            <a:endParaRPr lang="en-US" altLang="en-US" sz="1800" b="1" dirty="0">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993893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Code for </a:t>
            </a:r>
            <a:r>
              <a:rPr lang="en-US" smtClean="0"/>
              <a:t>Mixed Models</a:t>
            </a:r>
            <a:endParaRPr lang="en-US"/>
          </a:p>
        </p:txBody>
      </p:sp>
      <p:sp>
        <p:nvSpPr>
          <p:cNvPr id="3" name="Content Placeholder 2"/>
          <p:cNvSpPr>
            <a:spLocks noGrp="1"/>
          </p:cNvSpPr>
          <p:nvPr>
            <p:ph idx="1"/>
          </p:nvPr>
        </p:nvSpPr>
        <p:spPr/>
        <p:txBody>
          <a:bodyPr/>
          <a:lstStyle/>
          <a:p>
            <a:pPr marL="0" indent="0">
              <a:buNone/>
            </a:pPr>
            <a:r>
              <a:rPr lang="en-US" sz="1800" dirty="0" err="1">
                <a:effectLst/>
              </a:rPr>
              <a:t>Proc</a:t>
            </a:r>
            <a:r>
              <a:rPr lang="en-US" sz="1800" dirty="0">
                <a:effectLst/>
              </a:rPr>
              <a:t> Mixed data = Mixed order=data </a:t>
            </a:r>
            <a:r>
              <a:rPr lang="en-US" sz="1800" dirty="0" err="1">
                <a:effectLst/>
              </a:rPr>
              <a:t>noclprint</a:t>
            </a:r>
            <a:r>
              <a:rPr lang="en-US" sz="1800" dirty="0">
                <a:effectLst/>
              </a:rPr>
              <a:t>=10;</a:t>
            </a:r>
          </a:p>
          <a:p>
            <a:pPr marL="0" indent="0">
              <a:buNone/>
            </a:pPr>
            <a:r>
              <a:rPr lang="en-US" sz="1800" dirty="0">
                <a:effectLst/>
              </a:rPr>
              <a:t>Class </a:t>
            </a:r>
            <a:r>
              <a:rPr lang="en-US" sz="1800" dirty="0" err="1">
                <a:effectLst/>
              </a:rPr>
              <a:t>idno</a:t>
            </a:r>
            <a:r>
              <a:rPr lang="en-US" sz="1800" dirty="0">
                <a:effectLst/>
              </a:rPr>
              <a:t> side WFU COL NWU UCLA JHU;</a:t>
            </a:r>
          </a:p>
          <a:p>
            <a:pPr marL="0" indent="0">
              <a:buNone/>
            </a:pPr>
            <a:r>
              <a:rPr lang="en-US" sz="1800" dirty="0">
                <a:effectLst/>
              </a:rPr>
              <a:t>Model   IMT = age1c gender1 bmi1c sbp1c glucos1c hdl1 chol1 sttn1c htnmed1c </a:t>
            </a:r>
            <a:r>
              <a:rPr lang="en-US" sz="1800" dirty="0" err="1">
                <a:effectLst/>
              </a:rPr>
              <a:t>chinese</a:t>
            </a:r>
            <a:r>
              <a:rPr lang="en-US" sz="1800" dirty="0">
                <a:effectLst/>
              </a:rPr>
              <a:t> </a:t>
            </a:r>
            <a:r>
              <a:rPr lang="en-US" sz="1800" dirty="0" err="1">
                <a:effectLst/>
              </a:rPr>
              <a:t>AfricanAmerican</a:t>
            </a:r>
            <a:r>
              <a:rPr lang="en-US" sz="1800" dirty="0">
                <a:effectLst/>
              </a:rPr>
              <a:t> </a:t>
            </a:r>
            <a:r>
              <a:rPr lang="en-US" sz="1800" dirty="0" err="1">
                <a:effectLst/>
              </a:rPr>
              <a:t>hispanic</a:t>
            </a:r>
            <a:r>
              <a:rPr lang="en-US" sz="1800" dirty="0">
                <a:effectLst/>
              </a:rPr>
              <a:t>  </a:t>
            </a:r>
            <a:r>
              <a:rPr lang="en-US" sz="1800" dirty="0" err="1">
                <a:effectLst/>
              </a:rPr>
              <a:t>tobformer</a:t>
            </a:r>
            <a:r>
              <a:rPr lang="en-US" sz="1800" dirty="0">
                <a:effectLst/>
              </a:rPr>
              <a:t> </a:t>
            </a:r>
            <a:r>
              <a:rPr lang="en-US" sz="1800" dirty="0" err="1">
                <a:effectLst/>
              </a:rPr>
              <a:t>tobcurrent</a:t>
            </a:r>
            <a:r>
              <a:rPr lang="en-US" sz="1800" dirty="0">
                <a:effectLst/>
              </a:rPr>
              <a:t> diabetes </a:t>
            </a:r>
            <a:r>
              <a:rPr lang="en-US" sz="1800" dirty="0" err="1">
                <a:effectLst/>
              </a:rPr>
              <a:t>famhx</a:t>
            </a:r>
            <a:r>
              <a:rPr lang="en-US" sz="1800" dirty="0">
                <a:effectLst/>
              </a:rPr>
              <a:t> </a:t>
            </a:r>
            <a:r>
              <a:rPr lang="en-US" sz="1800" dirty="0" err="1">
                <a:effectLst/>
              </a:rPr>
              <a:t>CompletedHS</a:t>
            </a:r>
            <a:r>
              <a:rPr lang="en-US" sz="1800" dirty="0">
                <a:effectLst/>
              </a:rPr>
              <a:t> College  _015999</a:t>
            </a:r>
          </a:p>
          <a:p>
            <a:pPr marL="0" indent="0">
              <a:buNone/>
            </a:pPr>
            <a:r>
              <a:rPr lang="en-US" sz="1800" dirty="0">
                <a:effectLst/>
              </a:rPr>
              <a:t>_3599999  _1634999K side TIME age1c*time  HTNMIXED STATINMIXED side *time gender1*time bmi1c*time sbp1c*time glucos1c*time  hdl1*time chol1*time </a:t>
            </a:r>
            <a:r>
              <a:rPr lang="en-US" sz="1800" dirty="0" err="1">
                <a:effectLst/>
              </a:rPr>
              <a:t>chinese</a:t>
            </a:r>
            <a:r>
              <a:rPr lang="en-US" sz="1800" dirty="0">
                <a:effectLst/>
              </a:rPr>
              <a:t>*time </a:t>
            </a:r>
            <a:r>
              <a:rPr lang="en-US" sz="1800" dirty="0" err="1">
                <a:effectLst/>
              </a:rPr>
              <a:t>AfricanAmerican</a:t>
            </a:r>
            <a:r>
              <a:rPr lang="en-US" sz="1800" dirty="0">
                <a:effectLst/>
              </a:rPr>
              <a:t>*time </a:t>
            </a:r>
            <a:r>
              <a:rPr lang="en-US" sz="1800" dirty="0" err="1">
                <a:effectLst/>
              </a:rPr>
              <a:t>hispanic</a:t>
            </a:r>
            <a:r>
              <a:rPr lang="en-US" sz="1800" dirty="0">
                <a:effectLst/>
              </a:rPr>
              <a:t>*time </a:t>
            </a:r>
            <a:r>
              <a:rPr lang="en-US" sz="1800" dirty="0" err="1">
                <a:effectLst/>
              </a:rPr>
              <a:t>tobformer</a:t>
            </a:r>
            <a:r>
              <a:rPr lang="en-US" sz="1800" dirty="0">
                <a:effectLst/>
              </a:rPr>
              <a:t>*time </a:t>
            </a:r>
            <a:r>
              <a:rPr lang="en-US" sz="1800" dirty="0" err="1">
                <a:effectLst/>
              </a:rPr>
              <a:t>tobcurrent</a:t>
            </a:r>
            <a:r>
              <a:rPr lang="en-US" sz="1800" dirty="0">
                <a:effectLst/>
              </a:rPr>
              <a:t>*time diabetes*time </a:t>
            </a:r>
            <a:r>
              <a:rPr lang="en-US" sz="1800" dirty="0" err="1">
                <a:effectLst/>
              </a:rPr>
              <a:t>famHx</a:t>
            </a:r>
            <a:r>
              <a:rPr lang="en-US" sz="1800" dirty="0">
                <a:effectLst/>
              </a:rPr>
              <a:t>*time </a:t>
            </a:r>
            <a:r>
              <a:rPr lang="en-US" sz="1800" dirty="0" err="1">
                <a:effectLst/>
              </a:rPr>
              <a:t>CompletedHS</a:t>
            </a:r>
            <a:r>
              <a:rPr lang="en-US" sz="1800" dirty="0">
                <a:effectLst/>
              </a:rPr>
              <a:t>*time College*time _015999*time _3599999*time _1634999K*time  </a:t>
            </a:r>
          </a:p>
          <a:p>
            <a:pPr marL="0" indent="0">
              <a:buNone/>
            </a:pPr>
            <a:r>
              <a:rPr lang="en-US" sz="1800" dirty="0">
                <a:effectLst/>
              </a:rPr>
              <a:t> </a:t>
            </a:r>
          </a:p>
          <a:p>
            <a:pPr marL="0" indent="0">
              <a:buNone/>
            </a:pPr>
            <a:r>
              <a:rPr lang="en-US" sz="1800" dirty="0">
                <a:effectLst/>
              </a:rPr>
              <a:t>/solution</a:t>
            </a:r>
          </a:p>
          <a:p>
            <a:pPr marL="0" indent="0">
              <a:buNone/>
            </a:pPr>
            <a:r>
              <a:rPr lang="en-US" sz="1800" dirty="0">
                <a:effectLst/>
              </a:rPr>
              <a:t>;</a:t>
            </a:r>
          </a:p>
          <a:p>
            <a:pPr marL="0" indent="0">
              <a:buNone/>
            </a:pPr>
            <a:r>
              <a:rPr lang="en-US" sz="1800" dirty="0">
                <a:effectLst/>
              </a:rPr>
              <a:t>Random </a:t>
            </a:r>
            <a:r>
              <a:rPr lang="en-US" sz="1800" dirty="0" err="1">
                <a:effectLst/>
              </a:rPr>
              <a:t>int</a:t>
            </a:r>
            <a:r>
              <a:rPr lang="en-US" sz="1800" dirty="0">
                <a:effectLst/>
              </a:rPr>
              <a:t> time /subject=</a:t>
            </a:r>
            <a:r>
              <a:rPr lang="en-US" sz="1800" dirty="0" err="1">
                <a:effectLst/>
              </a:rPr>
              <a:t>idno</a:t>
            </a:r>
            <a:r>
              <a:rPr lang="en-US" sz="1800" dirty="0">
                <a:effectLst/>
              </a:rPr>
              <a:t> type = UN;</a:t>
            </a:r>
          </a:p>
          <a:p>
            <a:pPr marL="0" indent="0">
              <a:buNone/>
            </a:pPr>
            <a:r>
              <a:rPr lang="en-US" sz="1800" dirty="0">
                <a:effectLst/>
              </a:rPr>
              <a:t>run;</a:t>
            </a:r>
          </a:p>
          <a:p>
            <a:pPr marL="0" indent="0">
              <a:buNone/>
            </a:pPr>
            <a:endParaRPr lang="en-US" sz="1800" dirty="0"/>
          </a:p>
        </p:txBody>
      </p:sp>
    </p:spTree>
    <p:extLst>
      <p:ext uri="{BB962C8B-B14F-4D97-AF65-F5344CB8AC3E}">
        <p14:creationId xmlns:p14="http://schemas.microsoft.com/office/powerpoint/2010/main" val="1553774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600" cy="838200"/>
          </a:xfrm>
        </p:spPr>
        <p:txBody>
          <a:bodyPr/>
          <a:lstStyle/>
          <a:p>
            <a:r>
              <a:rPr lang="en-US" sz="3200" dirty="0" smtClean="0"/>
              <a:t>Carotid IMT Progression in Clinical Trials</a:t>
            </a:r>
            <a:endParaRPr lang="en-US" sz="3200" dirty="0"/>
          </a:p>
        </p:txBody>
      </p:sp>
      <p:sp>
        <p:nvSpPr>
          <p:cNvPr id="3" name="Content Placeholder 2"/>
          <p:cNvSpPr>
            <a:spLocks noGrp="1"/>
          </p:cNvSpPr>
          <p:nvPr>
            <p:ph idx="1"/>
          </p:nvPr>
        </p:nvSpPr>
        <p:spPr>
          <a:xfrm>
            <a:off x="381000" y="1447800"/>
            <a:ext cx="8382000" cy="4724400"/>
          </a:xfrm>
        </p:spPr>
        <p:txBody>
          <a:bodyPr/>
          <a:lstStyle/>
          <a:p>
            <a:r>
              <a:rPr lang="en-US" sz="2800" dirty="0"/>
              <a:t>28 </a:t>
            </a:r>
            <a:r>
              <a:rPr lang="en-US" sz="2800" dirty="0" smtClean="0"/>
              <a:t>RCTs, N = 15,598 subjects</a:t>
            </a:r>
          </a:p>
          <a:p>
            <a:r>
              <a:rPr lang="en-US" sz="2800" dirty="0" smtClean="0"/>
              <a:t>For </a:t>
            </a:r>
            <a:r>
              <a:rPr lang="en-US" sz="2800" dirty="0"/>
              <a:t>each 0.01 </a:t>
            </a:r>
            <a:r>
              <a:rPr lang="en-US" sz="2800" dirty="0" smtClean="0"/>
              <a:t>mm/year slower rate of </a:t>
            </a:r>
            <a:r>
              <a:rPr lang="en-US" sz="2800" dirty="0" smtClean="0">
                <a:latin typeface="Symbol" pitchFamily="18" charset="2"/>
              </a:rPr>
              <a:t>D</a:t>
            </a:r>
            <a:r>
              <a:rPr lang="en-US" sz="2800" dirty="0" smtClean="0"/>
              <a:t>CIMT</a:t>
            </a:r>
            <a:r>
              <a:rPr lang="en-US" sz="2800" dirty="0"/>
              <a:t>, </a:t>
            </a:r>
            <a:r>
              <a:rPr lang="en-US" sz="2800" dirty="0" smtClean="0"/>
              <a:t>OR for MI = </a:t>
            </a:r>
            <a:r>
              <a:rPr lang="en-US" sz="2800" dirty="0"/>
              <a:t>0.82 </a:t>
            </a:r>
            <a:r>
              <a:rPr lang="en-US" sz="2800" dirty="0" smtClean="0"/>
              <a:t>(0.69 - 0.96</a:t>
            </a:r>
            <a:r>
              <a:rPr lang="en-US" sz="2800" dirty="0"/>
              <a:t>; p</a:t>
            </a:r>
            <a:r>
              <a:rPr lang="en-US" sz="2800" dirty="0" smtClean="0"/>
              <a:t> </a:t>
            </a:r>
            <a:r>
              <a:rPr lang="en-US" sz="2800" dirty="0"/>
              <a:t>= </a:t>
            </a:r>
            <a:r>
              <a:rPr lang="en-US" sz="2800" dirty="0" smtClean="0"/>
              <a:t>0.018) </a:t>
            </a:r>
          </a:p>
        </p:txBody>
      </p:sp>
      <p:pic>
        <p:nvPicPr>
          <p:cNvPr id="13598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1737" y="3209925"/>
            <a:ext cx="4200525" cy="2962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Box 3"/>
          <p:cNvSpPr txBox="1">
            <a:spLocks noChangeArrowheads="1"/>
          </p:cNvSpPr>
          <p:nvPr/>
        </p:nvSpPr>
        <p:spPr bwMode="auto">
          <a:xfrm>
            <a:off x="1600200" y="6397823"/>
            <a:ext cx="7162800"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712000"/>
                  </a:outerShdw>
                </a:effectLst>
              </a14:hiddenEffects>
            </a:ext>
          </a:extLst>
        </p:spPr>
        <p:txBody>
          <a:bodyPr anchor="ctr">
            <a:spAutoFit/>
          </a:bodyPr>
          <a:lstStyle/>
          <a:p>
            <a:pPr algn="r" eaLnBrk="0" hangingPunct="0"/>
            <a:r>
              <a:rPr lang="en-US" sz="1400" b="1" dirty="0" smtClean="0">
                <a:solidFill>
                  <a:srgbClr val="FFFFFF"/>
                </a:solidFill>
                <a:effectLst>
                  <a:outerShdw blurRad="38100" dist="38100" dir="2700000" algn="tl">
                    <a:srgbClr val="000000"/>
                  </a:outerShdw>
                </a:effectLst>
              </a:rPr>
              <a:t>Goldberger ZD, et </a:t>
            </a:r>
            <a:r>
              <a:rPr lang="en-US" sz="1400" b="1" dirty="0">
                <a:solidFill>
                  <a:srgbClr val="FFFFFF"/>
                </a:solidFill>
                <a:effectLst>
                  <a:outerShdw blurRad="38100" dist="38100" dir="2700000" algn="tl">
                    <a:srgbClr val="000000"/>
                  </a:outerShdw>
                </a:effectLst>
              </a:rPr>
              <a:t>al. </a:t>
            </a:r>
            <a:r>
              <a:rPr lang="en-US" sz="1400" b="1" dirty="0" smtClean="0">
                <a:solidFill>
                  <a:srgbClr val="FFFFFF"/>
                </a:solidFill>
                <a:effectLst>
                  <a:outerShdw blurRad="38100" dist="38100" dir="2700000" algn="tl">
                    <a:srgbClr val="000000"/>
                  </a:outerShdw>
                </a:effectLst>
              </a:rPr>
              <a:t> Am Heart J 2010; 160:701</a:t>
            </a:r>
            <a:endParaRPr lang="en-US" sz="1400" b="1" dirty="0">
              <a:solidFill>
                <a:srgbClr val="FFFFFF"/>
              </a:solidFill>
              <a:effectLst>
                <a:outerShdw blurRad="38100" dist="38100" dir="2700000" algn="tl">
                  <a:srgbClr val="000000"/>
                </a:outerShdw>
              </a:effectLst>
            </a:endParaRPr>
          </a:p>
        </p:txBody>
      </p:sp>
    </p:spTree>
    <p:extLst>
      <p:ext uri="{BB962C8B-B14F-4D97-AF65-F5344CB8AC3E}">
        <p14:creationId xmlns:p14="http://schemas.microsoft.com/office/powerpoint/2010/main" val="75687481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838200"/>
          </a:xfrm>
        </p:spPr>
        <p:txBody>
          <a:bodyPr/>
          <a:lstStyle/>
          <a:p>
            <a:r>
              <a:rPr lang="en-US" sz="3200" dirty="0" smtClean="0"/>
              <a:t>Carotid IMT Progression in Epidemiological Studies</a:t>
            </a:r>
            <a:endParaRPr lang="en-US" sz="3200" dirty="0"/>
          </a:p>
        </p:txBody>
      </p:sp>
      <p:sp>
        <p:nvSpPr>
          <p:cNvPr id="3" name="Content Placeholder 2"/>
          <p:cNvSpPr>
            <a:spLocks noGrp="1"/>
          </p:cNvSpPr>
          <p:nvPr>
            <p:ph idx="1"/>
          </p:nvPr>
        </p:nvSpPr>
        <p:spPr>
          <a:xfrm>
            <a:off x="381000" y="1295400"/>
            <a:ext cx="8382000" cy="4953000"/>
          </a:xfrm>
        </p:spPr>
        <p:txBody>
          <a:bodyPr/>
          <a:lstStyle/>
          <a:p>
            <a:r>
              <a:rPr lang="en-US" altLang="en-US" sz="2800" dirty="0" smtClean="0"/>
              <a:t>PROG-IMT: 16 studies, N = 36,984 subjects</a:t>
            </a:r>
          </a:p>
          <a:p>
            <a:r>
              <a:rPr lang="en-US" altLang="en-US" sz="2800" dirty="0" smtClean="0"/>
              <a:t>Mean CCA IMT progression: HR 0.98 </a:t>
            </a:r>
            <a:br>
              <a:rPr lang="en-US" altLang="en-US" sz="2800" dirty="0" smtClean="0"/>
            </a:br>
            <a:r>
              <a:rPr lang="en-US" altLang="en-US" sz="2800" dirty="0" smtClean="0"/>
              <a:t>(0.95-1.01) for MI/stroke</a:t>
            </a:r>
          </a:p>
          <a:p>
            <a:r>
              <a:rPr lang="en-US" sz="2800" dirty="0"/>
              <a:t>MESA: </a:t>
            </a:r>
            <a:r>
              <a:rPr lang="en-US" sz="2800" dirty="0">
                <a:latin typeface="Symbol" pitchFamily="18" charset="2"/>
              </a:rPr>
              <a:t>D</a:t>
            </a:r>
            <a:r>
              <a:rPr lang="en-US" sz="2800" dirty="0"/>
              <a:t>CCA CIMT over 32 months predicted stroke </a:t>
            </a:r>
            <a:r>
              <a:rPr lang="en-US" sz="2800" dirty="0" smtClean="0"/>
              <a:t>risk, but did not affect PROG-IMT</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2678" y="3793998"/>
            <a:ext cx="3492722" cy="27592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 Box 3"/>
          <p:cNvSpPr txBox="1">
            <a:spLocks noChangeArrowheads="1"/>
          </p:cNvSpPr>
          <p:nvPr/>
        </p:nvSpPr>
        <p:spPr bwMode="auto">
          <a:xfrm>
            <a:off x="1600200" y="6169967"/>
            <a:ext cx="7162800" cy="461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712000"/>
                  </a:outerShdw>
                </a:effectLst>
              </a14:hiddenEffects>
            </a:ext>
          </a:extLst>
        </p:spPr>
        <p:txBody>
          <a:bodyPr anchor="ctr">
            <a:spAutoFit/>
          </a:bodyPr>
          <a:lstStyle/>
          <a:p>
            <a:pPr algn="r"/>
            <a:r>
              <a:rPr lang="en-US" sz="1200" b="1" dirty="0" err="1" smtClean="0">
                <a:solidFill>
                  <a:srgbClr val="FFFFFF"/>
                </a:solidFill>
                <a:effectLst>
                  <a:outerShdw blurRad="38100" dist="38100" dir="2700000" algn="tl">
                    <a:srgbClr val="000000"/>
                  </a:outerShdw>
                </a:effectLst>
              </a:rPr>
              <a:t>Polak</a:t>
            </a:r>
            <a:r>
              <a:rPr lang="en-US" sz="1200" b="1" dirty="0" smtClean="0">
                <a:solidFill>
                  <a:srgbClr val="FFFFFF"/>
                </a:solidFill>
                <a:effectLst>
                  <a:outerShdw blurRad="38100" dist="38100" dir="2700000" algn="tl">
                    <a:srgbClr val="000000"/>
                  </a:outerShdw>
                </a:effectLst>
              </a:rPr>
              <a:t> JF, et al.  Stroke 2011; 42:317</a:t>
            </a:r>
          </a:p>
          <a:p>
            <a:pPr algn="r"/>
            <a:r>
              <a:rPr lang="en-US" sz="1200" b="1" dirty="0" smtClean="0">
                <a:solidFill>
                  <a:srgbClr val="FFFFFF"/>
                </a:solidFill>
                <a:effectLst>
                  <a:outerShdw blurRad="38100" dist="38100" dir="2700000" algn="tl">
                    <a:srgbClr val="000000"/>
                  </a:outerShdw>
                </a:effectLst>
              </a:rPr>
              <a:t>Lorenz MW, et al.  Lancet 2012;379:2053</a:t>
            </a:r>
          </a:p>
        </p:txBody>
      </p:sp>
    </p:spTree>
    <p:extLst>
      <p:ext uri="{BB962C8B-B14F-4D97-AF65-F5344CB8AC3E}">
        <p14:creationId xmlns:p14="http://schemas.microsoft.com/office/powerpoint/2010/main" val="99072831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smtClean="0">
                <a:ea typeface="ＭＳ Ｐゴシック" pitchFamily="34" charset="-128"/>
              </a:rPr>
              <a:t>Traditional CVD Risk Factors and Cross-Sectional Carotid IMT</a:t>
            </a:r>
            <a:endParaRPr lang="en-US" altLang="en-US" dirty="0" smtClean="0">
              <a:solidFill>
                <a:srgbClr val="FFFFFF"/>
              </a:solidFill>
              <a:ea typeface="ＭＳ Ｐゴシック" pitchFamily="34" charset="-12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9311536"/>
              </p:ext>
            </p:extLst>
          </p:nvPr>
        </p:nvGraphicFramePr>
        <p:xfrm>
          <a:off x="381000" y="2154238"/>
          <a:ext cx="8305800" cy="3175639"/>
        </p:xfrm>
        <a:graphic>
          <a:graphicData uri="http://schemas.openxmlformats.org/drawingml/2006/table">
            <a:tbl>
              <a:tblPr>
                <a:tableStyleId>{5940675A-B579-460E-94D1-54222C63F5DA}</a:tableStyleId>
              </a:tblPr>
              <a:tblGrid>
                <a:gridCol w="2768600"/>
                <a:gridCol w="4164937"/>
                <a:gridCol w="1372263"/>
              </a:tblGrid>
              <a:tr h="579305">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dirty="0" smtClean="0">
                          <a:ln>
                            <a:noFill/>
                          </a:ln>
                          <a:solidFill>
                            <a:srgbClr val="FFFFFF"/>
                          </a:solidFill>
                          <a:effectLst>
                            <a:outerShdw blurRad="38100" dist="38100" dir="2700000" algn="tl">
                              <a:srgbClr val="000000">
                                <a:alpha val="43137"/>
                              </a:srgbClr>
                            </a:outerShdw>
                          </a:effectLst>
                        </a:rPr>
                        <a:t>Study </a:t>
                      </a: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dirty="0" smtClean="0">
                          <a:ln>
                            <a:noFill/>
                          </a:ln>
                          <a:solidFill>
                            <a:srgbClr val="FFFFFF"/>
                          </a:solidFill>
                          <a:effectLst>
                            <a:outerShdw blurRad="38100" dist="38100" dir="2700000" algn="tl">
                              <a:srgbClr val="000000">
                                <a:alpha val="43137"/>
                              </a:srgbClr>
                            </a:outerShdw>
                          </a:effectLst>
                        </a:rPr>
                        <a:t>Risk Factors </a:t>
                      </a: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dirty="0" smtClean="0">
                          <a:ln>
                            <a:noFill/>
                          </a:ln>
                          <a:solidFill>
                            <a:srgbClr val="FFFFFF"/>
                          </a:solidFill>
                          <a:effectLst>
                            <a:outerShdw blurRad="38100" dist="38100" dir="2700000" algn="tl">
                              <a:srgbClr val="000000">
                                <a:alpha val="43137"/>
                              </a:srgbClr>
                            </a:outerShdw>
                          </a:effectLst>
                        </a:rPr>
                        <a:t>Multivariate Model R²</a:t>
                      </a: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579305">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smtClean="0">
                          <a:ln>
                            <a:noFill/>
                          </a:ln>
                          <a:solidFill>
                            <a:srgbClr val="FFFFFF"/>
                          </a:solidFill>
                          <a:effectLst>
                            <a:outerShdw blurRad="38100" dist="38100" dir="2700000" algn="tl">
                              <a:srgbClr val="000000">
                                <a:alpha val="43137"/>
                              </a:srgbClr>
                            </a:outerShdw>
                          </a:effectLst>
                        </a:rPr>
                        <a:t>Framingham Offspring Study </a:t>
                      </a:r>
                      <a:endParaRPr kumimoji="0" lang="en-US" altLang="en-US" sz="16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dirty="0" smtClean="0">
                          <a:ln>
                            <a:noFill/>
                          </a:ln>
                          <a:solidFill>
                            <a:srgbClr val="FFFFFF"/>
                          </a:solidFill>
                          <a:effectLst>
                            <a:outerShdw blurRad="38100" dist="38100" dir="2700000" algn="tl">
                              <a:srgbClr val="000000">
                                <a:alpha val="43137"/>
                              </a:srgbClr>
                            </a:outerShdw>
                          </a:effectLst>
                        </a:rPr>
                        <a:t>Age, Gender, Systolic BP, Total cholesterol, HDL-C, Smoking, Diabetes, HTN Meds </a:t>
                      </a: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u="none" strike="noStrike" cap="none" normalizeH="0" baseline="0" smtClean="0">
                          <a:ln>
                            <a:noFill/>
                          </a:ln>
                          <a:solidFill>
                            <a:srgbClr val="FFFFFF"/>
                          </a:solidFill>
                          <a:effectLst>
                            <a:outerShdw blurRad="38100" dist="38100" dir="2700000" algn="tl">
                              <a:srgbClr val="000000">
                                <a:alpha val="43137"/>
                              </a:srgbClr>
                            </a:outerShdw>
                          </a:effectLst>
                        </a:rPr>
                        <a:t>0.29</a:t>
                      </a:r>
                      <a:endPar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1390">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smtClean="0">
                          <a:ln>
                            <a:noFill/>
                          </a:ln>
                          <a:solidFill>
                            <a:srgbClr val="FFFFFF"/>
                          </a:solidFill>
                          <a:effectLst>
                            <a:outerShdw blurRad="38100" dist="38100" dir="2700000" algn="tl">
                              <a:srgbClr val="000000">
                                <a:alpha val="43137"/>
                              </a:srgbClr>
                            </a:outerShdw>
                          </a:effectLst>
                        </a:rPr>
                        <a:t>Northern Manhattan Study </a:t>
                      </a:r>
                      <a:endParaRPr kumimoji="0" lang="en-US" altLang="en-US" sz="16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smtClean="0">
                          <a:ln>
                            <a:noFill/>
                          </a:ln>
                          <a:solidFill>
                            <a:srgbClr val="FFFFFF"/>
                          </a:solidFill>
                          <a:effectLst>
                            <a:outerShdw blurRad="38100" dist="38100" dir="2700000" algn="tl">
                              <a:srgbClr val="000000">
                                <a:alpha val="43137"/>
                              </a:srgbClr>
                            </a:outerShdw>
                          </a:effectLst>
                        </a:rPr>
                        <a:t>Age, Gender, LDL-C, Smoking, Glucose</a:t>
                      </a:r>
                      <a:endParaRPr kumimoji="0" lang="en-US" altLang="en-US" sz="16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u="none" strike="noStrike" cap="none" normalizeH="0" baseline="0" smtClean="0">
                          <a:ln>
                            <a:noFill/>
                          </a:ln>
                          <a:solidFill>
                            <a:srgbClr val="FFFFFF"/>
                          </a:solidFill>
                          <a:effectLst>
                            <a:outerShdw blurRad="38100" dist="38100" dir="2700000" algn="tl">
                              <a:srgbClr val="000000">
                                <a:alpha val="43137"/>
                              </a:srgbClr>
                            </a:outerShdw>
                          </a:effectLst>
                        </a:rPr>
                        <a:t>0.11</a:t>
                      </a:r>
                      <a:endPar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1390">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smtClean="0">
                          <a:ln>
                            <a:noFill/>
                          </a:ln>
                          <a:solidFill>
                            <a:srgbClr val="FFFFFF"/>
                          </a:solidFill>
                          <a:effectLst>
                            <a:outerShdw blurRad="38100" dist="38100" dir="2700000" algn="tl">
                              <a:srgbClr val="000000">
                                <a:alpha val="43137"/>
                              </a:srgbClr>
                            </a:outerShdw>
                          </a:effectLst>
                        </a:rPr>
                        <a:t>Cardiovascular Health Study </a:t>
                      </a:r>
                      <a:endParaRPr kumimoji="0" lang="en-US" altLang="en-US" sz="16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dirty="0" smtClean="0">
                          <a:ln>
                            <a:noFill/>
                          </a:ln>
                          <a:solidFill>
                            <a:srgbClr val="FFFFFF"/>
                          </a:solidFill>
                          <a:effectLst>
                            <a:outerShdw blurRad="38100" dist="38100" dir="2700000" algn="tl">
                              <a:srgbClr val="000000">
                                <a:alpha val="43137"/>
                              </a:srgbClr>
                            </a:outerShdw>
                          </a:effectLst>
                        </a:rPr>
                        <a:t>Age, Gender, Smoking, HTN, Diabetes</a:t>
                      </a: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u="none" strike="noStrike" cap="none" normalizeH="0" baseline="0" smtClean="0">
                          <a:ln>
                            <a:noFill/>
                          </a:ln>
                          <a:solidFill>
                            <a:srgbClr val="FFFFFF"/>
                          </a:solidFill>
                          <a:effectLst>
                            <a:outerShdw blurRad="38100" dist="38100" dir="2700000" algn="tl">
                              <a:srgbClr val="000000">
                                <a:alpha val="43137"/>
                              </a:srgbClr>
                            </a:outerShdw>
                          </a:effectLst>
                        </a:rPr>
                        <a:t>0.17</a:t>
                      </a:r>
                      <a:endParaRPr kumimoji="0" lang="en-US" altLang="en-US" sz="1800" b="1" i="0" u="none" strike="noStrike" cap="none" normalizeH="0" baseline="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822761">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dirty="0" err="1" smtClean="0">
                          <a:ln>
                            <a:noFill/>
                          </a:ln>
                          <a:solidFill>
                            <a:srgbClr val="FFFFFF"/>
                          </a:solidFill>
                          <a:effectLst>
                            <a:outerShdw blurRad="38100" dist="38100" dir="2700000" algn="tl">
                              <a:srgbClr val="000000">
                                <a:alpha val="43137"/>
                              </a:srgbClr>
                            </a:outerShdw>
                          </a:effectLst>
                        </a:rPr>
                        <a:t>Tromsø</a:t>
                      </a:r>
                      <a:r>
                        <a:rPr kumimoji="0" lang="en-US" altLang="en-US" sz="1600" b="1" u="none" strike="noStrike" cap="none" normalizeH="0" baseline="0" dirty="0" smtClean="0">
                          <a:ln>
                            <a:noFill/>
                          </a:ln>
                          <a:solidFill>
                            <a:srgbClr val="FFFFFF"/>
                          </a:solidFill>
                          <a:effectLst>
                            <a:outerShdw blurRad="38100" dist="38100" dir="2700000" algn="tl">
                              <a:srgbClr val="000000">
                                <a:alpha val="43137"/>
                              </a:srgbClr>
                            </a:outerShdw>
                          </a:effectLst>
                        </a:rPr>
                        <a:t> Study</a:t>
                      </a: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u="none" strike="noStrike" cap="none" normalizeH="0" baseline="0" dirty="0" smtClean="0">
                          <a:ln>
                            <a:noFill/>
                          </a:ln>
                          <a:solidFill>
                            <a:srgbClr val="FFFFFF"/>
                          </a:solidFill>
                          <a:effectLst>
                            <a:outerShdw blurRad="38100" dist="38100" dir="2700000" algn="tl">
                              <a:srgbClr val="000000">
                                <a:alpha val="43137"/>
                              </a:srgbClr>
                            </a:outerShdw>
                          </a:effectLst>
                        </a:rPr>
                        <a:t>Age, Gender, TC, HDL-C, Systolic BP, BMI, Smoking, Lipid-lowering Medications, Diabetes, CVD</a:t>
                      </a:r>
                      <a:endParaRPr kumimoji="0" lang="en-US" altLang="en-US" sz="16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lvl1pPr>
                        <a:lnSpc>
                          <a:spcPct val="85000"/>
                        </a:lnSpc>
                        <a:spcBef>
                          <a:spcPct val="30000"/>
                        </a:spcBef>
                        <a:buClr>
                          <a:schemeClr val="tx2"/>
                        </a:buClr>
                        <a:buSzPct val="75000"/>
                        <a:buFont typeface="Monotype Sorts" pitchFamily="2" charset="2"/>
                        <a:defRPr sz="2400">
                          <a:solidFill>
                            <a:schemeClr val="tx1"/>
                          </a:solidFill>
                          <a:latin typeface="Arial" pitchFamily="34" charset="0"/>
                          <a:ea typeface="ＭＳ Ｐゴシック" pitchFamily="34" charset="-128"/>
                        </a:defRPr>
                      </a:lvl1pPr>
                      <a:lvl2pPr marL="742950" indent="-285750">
                        <a:spcBef>
                          <a:spcPct val="20000"/>
                        </a:spcBef>
                        <a:buClr>
                          <a:schemeClr val="tx2"/>
                        </a:buClr>
                        <a:buSzPct val="100000"/>
                        <a:defRPr sz="2000">
                          <a:solidFill>
                            <a:schemeClr val="tx1"/>
                          </a:solidFill>
                          <a:latin typeface="Arial" pitchFamily="34" charset="0"/>
                          <a:ea typeface="ＭＳ Ｐゴシック" pitchFamily="34" charset="-128"/>
                        </a:defRPr>
                      </a:lvl2pPr>
                      <a:lvl3pPr marL="1143000" indent="-228600">
                        <a:spcBef>
                          <a:spcPct val="20000"/>
                        </a:spcBef>
                        <a:buClr>
                          <a:schemeClr val="tx2"/>
                        </a:buClr>
                        <a:buSzPct val="100000"/>
                        <a:defRPr>
                          <a:solidFill>
                            <a:schemeClr val="tx1"/>
                          </a:solidFill>
                          <a:latin typeface="Arial" pitchFamily="34" charset="0"/>
                          <a:ea typeface="ＭＳ Ｐゴシック" pitchFamily="34" charset="-128"/>
                        </a:defRPr>
                      </a:lvl3pPr>
                      <a:lvl4pPr marL="1600200" indent="-228600">
                        <a:spcBef>
                          <a:spcPct val="20000"/>
                        </a:spcBef>
                        <a:buClr>
                          <a:schemeClr val="tx2"/>
                        </a:buClr>
                        <a:buSzPct val="100000"/>
                        <a:defRPr sz="1600">
                          <a:solidFill>
                            <a:schemeClr val="tx1"/>
                          </a:solidFill>
                          <a:latin typeface="Arial" pitchFamily="34" charset="0"/>
                          <a:ea typeface="ＭＳ Ｐゴシック" pitchFamily="34" charset="-128"/>
                        </a:defRPr>
                      </a:lvl4pPr>
                      <a:lvl5pPr marL="2057400" indent="-228600">
                        <a:spcBef>
                          <a:spcPct val="20000"/>
                        </a:spcBef>
                        <a:buClr>
                          <a:schemeClr val="tx2"/>
                        </a:buClr>
                        <a:buSzPct val="100000"/>
                        <a:defRPr sz="16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Clr>
                          <a:schemeClr val="tx2"/>
                        </a:buClr>
                        <a:buSzPct val="100000"/>
                        <a:defRPr sz="1600">
                          <a:solidFill>
                            <a:schemeClr val="tx1"/>
                          </a:solidFill>
                          <a:latin typeface="Arial" pitchFamily="34" charset="0"/>
                          <a:ea typeface="ＭＳ Ｐゴシック"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u="none" strike="noStrike" cap="none" normalizeH="0" baseline="0" dirty="0" smtClean="0">
                          <a:ln>
                            <a:noFill/>
                          </a:ln>
                          <a:solidFill>
                            <a:srgbClr val="FFFFFF"/>
                          </a:solidFill>
                          <a:effectLst>
                            <a:outerShdw blurRad="38100" dist="38100" dir="2700000" algn="tl">
                              <a:srgbClr val="000000">
                                <a:alpha val="43137"/>
                              </a:srgbClr>
                            </a:outerShdw>
                          </a:effectLst>
                        </a:rPr>
                        <a:t>0.21</a:t>
                      </a:r>
                      <a:endParaRPr kumimoji="0" lang="en-US" altLang="en-US" sz="1800" b="1" i="0" u="none" strike="noStrike" cap="none" normalizeH="0" baseline="0" dirty="0" smtClean="0">
                        <a:ln>
                          <a:noFill/>
                        </a:ln>
                        <a:solidFill>
                          <a:srgbClr val="FFFFFF"/>
                        </a:solidFill>
                        <a:effectLst>
                          <a:outerShdw blurRad="38100" dist="38100" dir="2700000" algn="tl">
                            <a:srgbClr val="000000">
                              <a:alpha val="43137"/>
                            </a:srgbClr>
                          </a:outerShdw>
                        </a:effectLst>
                        <a:latin typeface="Arial" pitchFamily="34" charset="0"/>
                        <a:ea typeface="ＭＳ Ｐゴシック" pitchFamily="34" charset="-128"/>
                        <a:cs typeface="Arial" pitchFamily="34" charset="0"/>
                      </a:endParaRPr>
                    </a:p>
                  </a:txBody>
                  <a:tcPr marT="45704" marB="4570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
        <p:nvSpPr>
          <p:cNvPr id="5" name="TextBox 4"/>
          <p:cNvSpPr txBox="1"/>
          <p:nvPr/>
        </p:nvSpPr>
        <p:spPr>
          <a:xfrm>
            <a:off x="228600" y="5867400"/>
            <a:ext cx="8458200" cy="830997"/>
          </a:xfrm>
          <a:prstGeom prst="rect">
            <a:avLst/>
          </a:prstGeom>
          <a:noFill/>
        </p:spPr>
        <p:txBody>
          <a:bodyPr>
            <a:spAutoFit/>
          </a:bodyPr>
          <a:lstStyle/>
          <a:p>
            <a:pPr eaLnBrk="1" hangingPunct="1">
              <a:defRPr/>
            </a:pPr>
            <a:r>
              <a:rPr lang="en-US" sz="1200" b="1" dirty="0" err="1" smtClean="0">
                <a:solidFill>
                  <a:srgbClr val="FFFFFF"/>
                </a:solidFill>
                <a:effectLst>
                  <a:outerShdw blurRad="38100" dist="38100" dir="2700000" algn="tl">
                    <a:srgbClr val="000000">
                      <a:alpha val="43137"/>
                    </a:srgbClr>
                  </a:outerShdw>
                </a:effectLst>
              </a:rPr>
              <a:t>Polak</a:t>
            </a:r>
            <a:r>
              <a:rPr lang="en-US" sz="1200" b="1" dirty="0" smtClean="0">
                <a:solidFill>
                  <a:srgbClr val="FFFFFF"/>
                </a:solidFill>
                <a:effectLst>
                  <a:outerShdw blurRad="38100" dist="38100" dir="2700000" algn="tl">
                    <a:srgbClr val="000000">
                      <a:alpha val="43137"/>
                    </a:srgbClr>
                  </a:outerShdw>
                </a:effectLst>
              </a:rPr>
              <a:t> JF, </a:t>
            </a:r>
            <a:r>
              <a:rPr lang="en-US" sz="1200" b="1" dirty="0">
                <a:solidFill>
                  <a:srgbClr val="FFFFFF"/>
                </a:solidFill>
                <a:effectLst>
                  <a:outerShdw blurRad="38100" dist="38100" dir="2700000" algn="tl">
                    <a:srgbClr val="000000">
                      <a:alpha val="43137"/>
                    </a:srgbClr>
                  </a:outerShdw>
                </a:effectLst>
              </a:rPr>
              <a:t>et al. J Ultrasound Med 2010; </a:t>
            </a:r>
            <a:r>
              <a:rPr lang="en-US" sz="1200" b="1" dirty="0" smtClean="0">
                <a:solidFill>
                  <a:srgbClr val="FFFFFF"/>
                </a:solidFill>
                <a:effectLst>
                  <a:outerShdw blurRad="38100" dist="38100" dir="2700000" algn="tl">
                    <a:srgbClr val="000000">
                      <a:alpha val="43137"/>
                    </a:srgbClr>
                  </a:outerShdw>
                </a:effectLst>
              </a:rPr>
              <a:t>29:1759</a:t>
            </a:r>
            <a:endParaRPr lang="en-US" sz="1200" b="1" dirty="0">
              <a:solidFill>
                <a:srgbClr val="FFFFFF"/>
              </a:solidFill>
              <a:effectLst>
                <a:outerShdw blurRad="38100" dist="38100" dir="2700000" algn="tl">
                  <a:srgbClr val="000000">
                    <a:alpha val="43137"/>
                  </a:srgbClr>
                </a:outerShdw>
              </a:effectLst>
            </a:endParaRPr>
          </a:p>
          <a:p>
            <a:pPr eaLnBrk="1" hangingPunct="1">
              <a:defRPr/>
            </a:pPr>
            <a:r>
              <a:rPr lang="en-US" sz="1200" b="1" dirty="0" err="1" smtClean="0">
                <a:solidFill>
                  <a:srgbClr val="FFFFFF"/>
                </a:solidFill>
                <a:effectLst>
                  <a:outerShdw blurRad="38100" dist="38100" dir="2700000" algn="tl">
                    <a:srgbClr val="000000">
                      <a:alpha val="43137"/>
                    </a:srgbClr>
                  </a:outerShdw>
                </a:effectLst>
              </a:rPr>
              <a:t>Rundek</a:t>
            </a:r>
            <a:r>
              <a:rPr lang="en-US" sz="1200" b="1" dirty="0" smtClean="0">
                <a:solidFill>
                  <a:srgbClr val="FFFFFF"/>
                </a:solidFill>
                <a:effectLst>
                  <a:outerShdw blurRad="38100" dist="38100" dir="2700000" algn="tl">
                    <a:srgbClr val="000000">
                      <a:alpha val="43137"/>
                    </a:srgbClr>
                  </a:outerShdw>
                </a:effectLst>
              </a:rPr>
              <a:t> T,  </a:t>
            </a:r>
            <a:r>
              <a:rPr lang="en-US" sz="1200" b="1" dirty="0">
                <a:solidFill>
                  <a:srgbClr val="FFFFFF"/>
                </a:solidFill>
                <a:effectLst>
                  <a:outerShdw blurRad="38100" dist="38100" dir="2700000" algn="tl">
                    <a:srgbClr val="000000">
                      <a:alpha val="43137"/>
                    </a:srgbClr>
                  </a:outerShdw>
                </a:effectLst>
              </a:rPr>
              <a:t>et al. Stroke. 2013 44: </a:t>
            </a:r>
            <a:r>
              <a:rPr lang="en-US" sz="1200" b="1" dirty="0" smtClean="0">
                <a:solidFill>
                  <a:srgbClr val="FFFFFF"/>
                </a:solidFill>
                <a:effectLst>
                  <a:outerShdw blurRad="38100" dist="38100" dir="2700000" algn="tl">
                    <a:srgbClr val="000000">
                      <a:alpha val="43137"/>
                    </a:srgbClr>
                  </a:outerShdw>
                </a:effectLst>
              </a:rPr>
              <a:t>2101</a:t>
            </a:r>
            <a:endParaRPr lang="en-US" sz="1200" b="1" dirty="0">
              <a:solidFill>
                <a:srgbClr val="FFFFFF"/>
              </a:solidFill>
              <a:effectLst>
                <a:outerShdw blurRad="38100" dist="38100" dir="2700000" algn="tl">
                  <a:srgbClr val="000000">
                    <a:alpha val="43137"/>
                  </a:srgbClr>
                </a:outerShdw>
              </a:effectLst>
            </a:endParaRPr>
          </a:p>
          <a:p>
            <a:pPr eaLnBrk="1" hangingPunct="1">
              <a:defRPr/>
            </a:pPr>
            <a:r>
              <a:rPr lang="en-US" sz="1200" b="1" dirty="0" smtClean="0">
                <a:solidFill>
                  <a:srgbClr val="FFFFFF"/>
                </a:solidFill>
                <a:effectLst>
                  <a:outerShdw blurRad="38100" dist="38100" dir="2700000" algn="tl">
                    <a:srgbClr val="000000">
                      <a:alpha val="43137"/>
                    </a:srgbClr>
                  </a:outerShdw>
                </a:effectLst>
              </a:rPr>
              <a:t>O’Leary DH, et </a:t>
            </a:r>
            <a:r>
              <a:rPr lang="en-US" sz="1200" b="1" dirty="0">
                <a:solidFill>
                  <a:srgbClr val="FFFFFF"/>
                </a:solidFill>
                <a:effectLst>
                  <a:outerShdw blurRad="38100" dist="38100" dir="2700000" algn="tl">
                    <a:srgbClr val="000000">
                      <a:alpha val="43137"/>
                    </a:srgbClr>
                  </a:outerShdw>
                </a:effectLst>
              </a:rPr>
              <a:t>al. Stroke. 1996; 27: </a:t>
            </a:r>
            <a:r>
              <a:rPr lang="en-US" sz="1200" b="1" dirty="0" smtClean="0">
                <a:solidFill>
                  <a:srgbClr val="FFFFFF"/>
                </a:solidFill>
                <a:effectLst>
                  <a:outerShdw blurRad="38100" dist="38100" dir="2700000" algn="tl">
                    <a:srgbClr val="000000">
                      <a:alpha val="43137"/>
                    </a:srgbClr>
                  </a:outerShdw>
                </a:effectLst>
              </a:rPr>
              <a:t>224</a:t>
            </a:r>
            <a:endParaRPr lang="en-US" sz="1200" b="1" dirty="0">
              <a:solidFill>
                <a:srgbClr val="FFFFFF"/>
              </a:solidFill>
              <a:effectLst>
                <a:outerShdw blurRad="38100" dist="38100" dir="2700000" algn="tl">
                  <a:srgbClr val="000000">
                    <a:alpha val="43137"/>
                  </a:srgbClr>
                </a:outerShdw>
              </a:effectLst>
            </a:endParaRPr>
          </a:p>
          <a:p>
            <a:pPr eaLnBrk="1" hangingPunct="1">
              <a:defRPr/>
            </a:pPr>
            <a:r>
              <a:rPr lang="en-US" sz="1200" b="1" dirty="0" smtClean="0">
                <a:solidFill>
                  <a:srgbClr val="FFFFFF"/>
                </a:solidFill>
                <a:effectLst>
                  <a:outerShdw blurRad="38100" dist="38100" dir="2700000" algn="tl">
                    <a:srgbClr val="000000">
                      <a:alpha val="43137"/>
                    </a:srgbClr>
                  </a:outerShdw>
                </a:effectLst>
              </a:rPr>
              <a:t>Herder M</a:t>
            </a:r>
            <a:r>
              <a:rPr lang="en-US" sz="1200" b="1" dirty="0">
                <a:solidFill>
                  <a:srgbClr val="FFFFFF"/>
                </a:solidFill>
                <a:effectLst>
                  <a:outerShdw blurRad="38100" dist="38100" dir="2700000" algn="tl">
                    <a:srgbClr val="000000">
                      <a:alpha val="43137"/>
                    </a:srgbClr>
                  </a:outerShdw>
                </a:effectLst>
              </a:rPr>
              <a:t>,</a:t>
            </a:r>
            <a:r>
              <a:rPr lang="en-US" sz="1200" b="1" dirty="0" smtClean="0">
                <a:solidFill>
                  <a:srgbClr val="FFFFFF"/>
                </a:solidFill>
                <a:effectLst>
                  <a:outerShdw blurRad="38100" dist="38100" dir="2700000" algn="tl">
                    <a:srgbClr val="000000">
                      <a:alpha val="43137"/>
                    </a:srgbClr>
                  </a:outerShdw>
                </a:effectLst>
              </a:rPr>
              <a:t> </a:t>
            </a:r>
            <a:r>
              <a:rPr lang="en-US" sz="1200" b="1" dirty="0">
                <a:solidFill>
                  <a:srgbClr val="FFFFFF"/>
                </a:solidFill>
                <a:effectLst>
                  <a:outerShdw blurRad="38100" dist="38100" dir="2700000" algn="tl">
                    <a:srgbClr val="000000">
                      <a:alpha val="43137"/>
                    </a:srgbClr>
                  </a:outerShdw>
                </a:effectLst>
              </a:rPr>
              <a:t>et al. Stroke 2012; 43 </a:t>
            </a:r>
            <a:r>
              <a:rPr lang="en-US" sz="1200" b="1" dirty="0" smtClean="0">
                <a:solidFill>
                  <a:srgbClr val="FFFFFF"/>
                </a:solidFill>
                <a:effectLst>
                  <a:outerShdw blurRad="38100" dist="38100" dir="2700000" algn="tl">
                    <a:srgbClr val="000000">
                      <a:alpha val="43137"/>
                    </a:srgbClr>
                  </a:outerShdw>
                </a:effectLst>
              </a:rPr>
              <a:t>1818</a:t>
            </a:r>
            <a:endParaRPr lang="en-US" sz="1200" b="1" dirty="0">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24834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81000" y="274638"/>
            <a:ext cx="8305800" cy="1143000"/>
          </a:xfrm>
        </p:spPr>
        <p:txBody>
          <a:bodyPr/>
          <a:lstStyle/>
          <a:p>
            <a:r>
              <a:rPr lang="en-US" altLang="en-US" sz="3200" dirty="0" smtClean="0"/>
              <a:t>Carotid IMT Progression in </a:t>
            </a:r>
            <a:r>
              <a:rPr lang="en-US" altLang="en-US" sz="3200" dirty="0" err="1" smtClean="0"/>
              <a:t>Tromsø</a:t>
            </a:r>
            <a:r>
              <a:rPr lang="en-US" altLang="en-US" sz="3200" dirty="0" smtClean="0"/>
              <a:t> Study </a:t>
            </a:r>
          </a:p>
        </p:txBody>
      </p:sp>
      <p:sp>
        <p:nvSpPr>
          <p:cNvPr id="10243" name="Content Placeholder 2"/>
          <p:cNvSpPr>
            <a:spLocks noGrp="1"/>
          </p:cNvSpPr>
          <p:nvPr>
            <p:ph idx="1"/>
          </p:nvPr>
        </p:nvSpPr>
        <p:spPr>
          <a:xfrm>
            <a:off x="457200" y="1371600"/>
            <a:ext cx="8229600" cy="4525963"/>
          </a:xfrm>
        </p:spPr>
        <p:txBody>
          <a:bodyPr/>
          <a:lstStyle/>
          <a:p>
            <a:r>
              <a:rPr lang="en-US" altLang="en-US" sz="2800" dirty="0" smtClean="0"/>
              <a:t>N=2743 subjects; mean right CCA IMT </a:t>
            </a:r>
          </a:p>
          <a:p>
            <a:pPr lvl="1"/>
            <a:r>
              <a:rPr lang="en-US" altLang="en-US" sz="2400" dirty="0" smtClean="0"/>
              <a:t>Baseline and mean 13.2 years later</a:t>
            </a:r>
          </a:p>
          <a:p>
            <a:pPr lvl="1"/>
            <a:r>
              <a:rPr lang="en-US" altLang="en-US" sz="2400" dirty="0" smtClean="0"/>
              <a:t>IMT progression rate = 0.01 mm/year</a:t>
            </a:r>
          </a:p>
          <a:p>
            <a:r>
              <a:rPr lang="en-US" altLang="en-US" sz="2800" dirty="0" smtClean="0"/>
              <a:t>Multivariable model R</a:t>
            </a:r>
            <a:r>
              <a:rPr lang="en-US" altLang="en-US" sz="2800" baseline="30000" dirty="0" smtClean="0"/>
              <a:t>2</a:t>
            </a:r>
            <a:r>
              <a:rPr lang="en-US" altLang="en-US" sz="2800" dirty="0" smtClean="0"/>
              <a:t> = 0.01</a:t>
            </a:r>
          </a:p>
          <a:p>
            <a:pPr lvl="1"/>
            <a:r>
              <a:rPr lang="en-US" altLang="en-US" sz="2400" dirty="0" smtClean="0"/>
              <a:t>Age, gender, HDL-C, BMI, total cholesterol, systolic BP, CVD, smoking, lipid-lowering drugs, diabetes mellitus </a:t>
            </a:r>
          </a:p>
          <a:p>
            <a:pPr lvl="1"/>
            <a:endParaRPr lang="en-US" altLang="en-US" sz="2400" dirty="0" smtClean="0"/>
          </a:p>
        </p:txBody>
      </p:sp>
      <p:graphicFrame>
        <p:nvGraphicFramePr>
          <p:cNvPr id="6" name="Content Placeholder 3"/>
          <p:cNvGraphicFramePr>
            <a:graphicFrameLocks/>
          </p:cNvGraphicFramePr>
          <p:nvPr>
            <p:extLst>
              <p:ext uri="{D42A27DB-BD31-4B8C-83A1-F6EECF244321}">
                <p14:modId xmlns:p14="http://schemas.microsoft.com/office/powerpoint/2010/main" val="3870290873"/>
              </p:ext>
            </p:extLst>
          </p:nvPr>
        </p:nvGraphicFramePr>
        <p:xfrm>
          <a:off x="1066800" y="4648200"/>
          <a:ext cx="7256463" cy="1752600"/>
        </p:xfrm>
        <a:graphic>
          <a:graphicData uri="http://schemas.openxmlformats.org/drawingml/2006/table">
            <a:tbl>
              <a:tblPr firstRow="1" bandRow="1">
                <a:tableStyleId>{5940675A-B579-460E-94D1-54222C63F5DA}</a:tableStyleId>
              </a:tblPr>
              <a:tblGrid>
                <a:gridCol w="2418821"/>
                <a:gridCol w="2418821"/>
                <a:gridCol w="2418821"/>
              </a:tblGrid>
              <a:tr h="370840">
                <a:tc>
                  <a:txBody>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Risk Factor </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Beta</a:t>
                      </a:r>
                      <a:r>
                        <a:rPr lang="en-US" b="1" baseline="0"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Coefficient </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 value</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Male</a:t>
                      </a:r>
                      <a:r>
                        <a:rPr lang="en-US" b="1" baseline="0"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Gender </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0.067</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0.0002</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Total Cholesterol</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0.05</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0.0002</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0840">
                <a:tc>
                  <a:txBody>
                    <a:bodyPr/>
                    <a:lstStyle/>
                    <a:p>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Systolic Blood Pressure</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-0.076</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r>
                        <a:rPr lang="en-US" b="1" dirty="0" smtClean="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0.002</a:t>
                      </a:r>
                      <a:endParaRPr lang="en-US"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08567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4258" name="Rectangle 2"/>
          <p:cNvSpPr>
            <a:spLocks noGrp="1" noChangeArrowheads="1"/>
          </p:cNvSpPr>
          <p:nvPr>
            <p:ph type="title"/>
          </p:nvPr>
        </p:nvSpPr>
        <p:spPr>
          <a:xfrm>
            <a:off x="228023" y="381000"/>
            <a:ext cx="8611466" cy="1066800"/>
          </a:xfrm>
        </p:spPr>
        <p:txBody>
          <a:bodyPr/>
          <a:lstStyle/>
          <a:p>
            <a:pPr>
              <a:lnSpc>
                <a:spcPct val="105000"/>
              </a:lnSpc>
            </a:pPr>
            <a:r>
              <a:rPr lang="en-US" sz="2800" dirty="0" smtClean="0">
                <a:cs typeface="Times New Roman" pitchFamily="18" charset="0"/>
              </a:rPr>
              <a:t>Carotid Plaque Presence Independently </a:t>
            </a:r>
            <a:r>
              <a:rPr lang="en-US" sz="2800" dirty="0">
                <a:cs typeface="Times New Roman" pitchFamily="18" charset="0"/>
              </a:rPr>
              <a:t/>
            </a:r>
            <a:br>
              <a:rPr lang="en-US" sz="2800" dirty="0">
                <a:cs typeface="Times New Roman" pitchFamily="18" charset="0"/>
              </a:rPr>
            </a:br>
            <a:r>
              <a:rPr lang="en-US" sz="2800" dirty="0">
                <a:cs typeface="Times New Roman" pitchFamily="18" charset="0"/>
              </a:rPr>
              <a:t>Predicts Future CVD Events</a:t>
            </a:r>
          </a:p>
        </p:txBody>
      </p:sp>
      <p:graphicFrame>
        <p:nvGraphicFramePr>
          <p:cNvPr id="1504259" name="Group 3"/>
          <p:cNvGraphicFramePr>
            <a:graphicFrameLocks noGrp="1"/>
          </p:cNvGraphicFramePr>
          <p:nvPr>
            <p:ph idx="1"/>
            <p:extLst>
              <p:ext uri="{D42A27DB-BD31-4B8C-83A1-F6EECF244321}">
                <p14:modId xmlns:p14="http://schemas.microsoft.com/office/powerpoint/2010/main" val="1071907718"/>
              </p:ext>
            </p:extLst>
          </p:nvPr>
        </p:nvGraphicFramePr>
        <p:xfrm>
          <a:off x="609023" y="1600200"/>
          <a:ext cx="7849465" cy="4600893"/>
        </p:xfrm>
        <a:graphic>
          <a:graphicData uri="http://schemas.openxmlformats.org/drawingml/2006/table">
            <a:tbl>
              <a:tblPr/>
              <a:tblGrid>
                <a:gridCol w="1295977"/>
                <a:gridCol w="860136"/>
                <a:gridCol w="891886"/>
                <a:gridCol w="991466"/>
                <a:gridCol w="1600488"/>
                <a:gridCol w="2209512"/>
              </a:tblGrid>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  Study</a:t>
                      </a:r>
                      <a:endParaRPr kumimoji="0" lang="en-US" sz="20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N</a:t>
                      </a:r>
                      <a:endParaRPr kumimoji="0" lang="en-US" sz="20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20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Age</a:t>
                      </a:r>
                      <a:endParaRPr kumimoji="0" lang="en-US" sz="20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28600" algn="r"/>
                          <a:tab pos="342900" algn="l"/>
                        </a:tabLst>
                      </a:pPr>
                      <a:r>
                        <a:rPr kumimoji="0" lang="en-US" sz="20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Yrs</a:t>
                      </a:r>
                      <a:endParaRPr kumimoji="0" lang="en-US" sz="20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Event</a:t>
                      </a:r>
                      <a:endParaRPr kumimoji="0" lang="en-US" sz="20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00"/>
                          </a:solidFill>
                          <a:effectLst>
                            <a:outerShdw blurRad="38100" dist="38100" dir="2700000" algn="tl">
                              <a:srgbClr val="000000"/>
                            </a:outerShdw>
                          </a:effectLst>
                          <a:latin typeface="Arial" charset="0"/>
                          <a:ea typeface="Times New Roman" pitchFamily="18" charset="0"/>
                          <a:cs typeface="Arial" charset="0"/>
                        </a:rPr>
                        <a:t>Adjusted HR </a:t>
                      </a:r>
                      <a:endParaRPr kumimoji="0" lang="en-US" sz="2000" b="1" i="0" u="none" strike="noStrike" cap="none" normalizeH="0" baseline="0" smtClean="0">
                        <a:ln>
                          <a:noFill/>
                        </a:ln>
                        <a:solidFill>
                          <a:srgbClr val="FFFF00"/>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608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ARIC</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12,375</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45-64</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7</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MI, CHD death</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2.96 (1.54-3.30)</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KIHD</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1,288</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42-60</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≤2</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MI</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4.15 (1.5-11.47)</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608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MDCS</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5,163</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46-68</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7</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MI, CHD death</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1.81 (1.14-2.87)</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608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Northern Manhattan</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1,939</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&gt;40</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6</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Stroke</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3.1 (1.1-8.5)</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608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Rotterdam</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6,389 </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&gt;55</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7-10</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MI</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1.83 (1.27-2.62)</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228600" algn="r"/>
                          <a:tab pos="342900" algn="l"/>
                          <a:tab pos="2743200" algn="ctr"/>
                          <a:tab pos="5486400" algn="r"/>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San Danielle</a:t>
                      </a: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1,348</a:t>
                      </a: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18-99</a:t>
                      </a: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12</a:t>
                      </a: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Stroke, TIA, vascular death</a:t>
                      </a: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10.4 (6.4-17.1)</a:t>
                      </a: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Yao City</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1,289</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60-74</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5</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Stroke</a:t>
                      </a:r>
                      <a:endParaRPr kumimoji="0" lang="en-US" sz="17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dirty="0" smtClean="0">
                          <a:ln>
                            <a:noFill/>
                          </a:ln>
                          <a:solidFill>
                            <a:schemeClr val="bg1"/>
                          </a:solidFill>
                          <a:effectLst>
                            <a:outerShdw blurRad="38100" dist="38100" dir="2700000" algn="tl">
                              <a:srgbClr val="000000"/>
                            </a:outerShdw>
                          </a:effectLst>
                          <a:latin typeface="Arial" charset="0"/>
                          <a:ea typeface="Times New Roman" pitchFamily="18" charset="0"/>
                          <a:cs typeface="Arial" charset="0"/>
                        </a:rPr>
                        <a:t>3.2 (1.4-7.1)</a:t>
                      </a:r>
                      <a:endParaRPr kumimoji="0" lang="en-US" sz="1700" b="1" i="0" u="none" strike="noStrike" cap="none" normalizeH="0" baseline="0" dirty="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Arial" charset="0"/>
                      </a:endParaRPr>
                    </a:p>
                  </a:txBody>
                  <a:tcPr marL="83127" marR="831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1504345" name="Rectangle 89"/>
          <p:cNvSpPr>
            <a:spLocks noChangeArrowheads="1"/>
          </p:cNvSpPr>
          <p:nvPr/>
        </p:nvSpPr>
        <p:spPr bwMode="auto">
          <a:xfrm>
            <a:off x="645103" y="6445786"/>
            <a:ext cx="79649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defTabSz="850900" eaLnBrk="0" hangingPunct="0"/>
            <a:r>
              <a:rPr lang="en-US" sz="1200" b="1">
                <a:solidFill>
                  <a:srgbClr val="FFFFFF"/>
                </a:solidFill>
                <a:effectLst>
                  <a:outerShdw blurRad="38100" dist="38100" dir="2700000" algn="tl">
                    <a:srgbClr val="000000"/>
                  </a:outerShdw>
                </a:effectLst>
              </a:rPr>
              <a:t>Modified from Johnson HM, et al.  J Nuc Cardiol 2011;18:153</a:t>
            </a:r>
          </a:p>
        </p:txBody>
      </p:sp>
    </p:spTree>
    <p:extLst>
      <p:ext uri="{BB962C8B-B14F-4D97-AF65-F5344CB8AC3E}">
        <p14:creationId xmlns:p14="http://schemas.microsoft.com/office/powerpoint/2010/main" val="142071502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808080"/>
      </a:dk1>
      <a:lt1>
        <a:srgbClr val="FFFF00"/>
      </a:lt1>
      <a:dk2>
        <a:srgbClr val="0000FF"/>
      </a:dk2>
      <a:lt2>
        <a:srgbClr val="FFFF00"/>
      </a:lt2>
      <a:accent1>
        <a:srgbClr val="BBE0E3"/>
      </a:accent1>
      <a:accent2>
        <a:srgbClr val="333399"/>
      </a:accent2>
      <a:accent3>
        <a:srgbClr val="AAAAFF"/>
      </a:accent3>
      <a:accent4>
        <a:srgbClr val="DADA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08080"/>
        </a:dk1>
        <a:lt1>
          <a:srgbClr val="FFFF00"/>
        </a:lt1>
        <a:dk2>
          <a:srgbClr val="0000FF"/>
        </a:dk2>
        <a:lt2>
          <a:srgbClr val="000000"/>
        </a:lt2>
        <a:accent1>
          <a:srgbClr val="BBE0E3"/>
        </a:accent1>
        <a:accent2>
          <a:srgbClr val="333399"/>
        </a:accent2>
        <a:accent3>
          <a:srgbClr val="AAAAFF"/>
        </a:accent3>
        <a:accent4>
          <a:srgbClr val="DADA00"/>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08080"/>
        </a:dk1>
        <a:lt1>
          <a:srgbClr val="FFFF00"/>
        </a:lt1>
        <a:dk2>
          <a:srgbClr val="0000FF"/>
        </a:dk2>
        <a:lt2>
          <a:srgbClr val="FFFF00"/>
        </a:lt2>
        <a:accent1>
          <a:srgbClr val="BBE0E3"/>
        </a:accent1>
        <a:accent2>
          <a:srgbClr val="333399"/>
        </a:accent2>
        <a:accent3>
          <a:srgbClr val="AAAAFF"/>
        </a:accent3>
        <a:accent4>
          <a:srgbClr val="DADA00"/>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flat" cmpd="sng" algn="ctr">
              <a:solidFill>
                <a:schemeClr val="bg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712000"/>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bg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flat" cmpd="sng" algn="ctr">
              <a:solidFill>
                <a:schemeClr val="bg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712000"/>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bg1"/>
            </a:solidFill>
            <a:effectLst>
              <a:outerShdw blurRad="38100" dist="38100" dir="2700000" algn="tl">
                <a:srgbClr val="000000">
                  <a:alpha val="43137"/>
                </a:srgbClr>
              </a:outerShdw>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flat" cmpd="sng" algn="ctr">
              <a:solidFill>
                <a:schemeClr val="bg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712000"/>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bg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flat" cmpd="sng" algn="ctr">
              <a:solidFill>
                <a:schemeClr val="bg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712000"/>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bg1"/>
            </a:solidFill>
            <a:effectLst>
              <a:outerShdw blurRad="38100" dist="38100" dir="2700000" algn="tl">
                <a:srgbClr val="000000">
                  <a:alpha val="43137"/>
                </a:srgbClr>
              </a:outerShdw>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9510</TotalTime>
  <Words>3287</Words>
  <Application>Microsoft Office PowerPoint</Application>
  <PresentationFormat>On-screen Show (4:3)</PresentationFormat>
  <Paragraphs>924</Paragraphs>
  <Slides>44</Slides>
  <Notes>16</Notes>
  <HiddenSlides>0</HiddenSlides>
  <MMClips>0</MMClips>
  <ScaleCrop>false</ScaleCrop>
  <HeadingPairs>
    <vt:vector size="4" baseType="variant">
      <vt:variant>
        <vt:lpstr>Theme</vt:lpstr>
      </vt:variant>
      <vt:variant>
        <vt:i4>3</vt:i4>
      </vt:variant>
      <vt:variant>
        <vt:lpstr>Slide Titles</vt:lpstr>
      </vt:variant>
      <vt:variant>
        <vt:i4>44</vt:i4>
      </vt:variant>
    </vt:vector>
  </HeadingPairs>
  <TitlesOfParts>
    <vt:vector size="47" baseType="lpstr">
      <vt:lpstr>Default Design</vt:lpstr>
      <vt:lpstr>1_Default Design</vt:lpstr>
      <vt:lpstr>2_Default Design</vt:lpstr>
      <vt:lpstr> Predictors of Common Carotid Artery Intima-Media Thickness and  Carotid Artery Plaque Score Progression in the Multi-Ethnic Study of Atherosclerosis (MESA)   </vt:lpstr>
      <vt:lpstr>Background</vt:lpstr>
      <vt:lpstr>High CCA IMT Independently  Predicts Future CVD Events</vt:lpstr>
      <vt:lpstr>Increasing CCA IMT Predicts  Future CVD Events</vt:lpstr>
      <vt:lpstr>Carotid IMT Progression in Clinical Trials</vt:lpstr>
      <vt:lpstr>Carotid IMT Progression in Epidemiological Studies</vt:lpstr>
      <vt:lpstr>Traditional CVD Risk Factors and Cross-Sectional Carotid IMT</vt:lpstr>
      <vt:lpstr>Carotid IMT Progression in Tromsø Study </vt:lpstr>
      <vt:lpstr>Carotid Plaque Presence Independently  Predicts Future CVD Events</vt:lpstr>
      <vt:lpstr>Hypotheses</vt:lpstr>
      <vt:lpstr>Methods</vt:lpstr>
      <vt:lpstr>Plaque Formation</vt:lpstr>
      <vt:lpstr>Statistical Methods</vt:lpstr>
      <vt:lpstr>Components of Mixed Effects Model </vt:lpstr>
      <vt:lpstr>Outcome Variables</vt:lpstr>
      <vt:lpstr>Results: Descriptive Statistics</vt:lpstr>
      <vt:lpstr>Results: Descriptive Statistics</vt:lpstr>
      <vt:lpstr>Anti-HTN Medication Use in MESA</vt:lpstr>
      <vt:lpstr>Statin Medication Use in MESA</vt:lpstr>
      <vt:lpstr>Results: Descriptive Statistics</vt:lpstr>
      <vt:lpstr>MESA: Exam 1 CVD RF Correlations  for Mean CCA IMT</vt:lpstr>
      <vt:lpstr>Carotid IMT Reader Reproducibility</vt:lpstr>
      <vt:lpstr>Carotid IMT Scan-Rescan Reproducibility</vt:lpstr>
      <vt:lpstr>Carotid Plaque Reproducibility</vt:lpstr>
      <vt:lpstr>MESA Exam 1 Multivariable Model for Mean CCA IMT</vt:lpstr>
      <vt:lpstr>CCA IMT Progression*: Multivariate Model 1</vt:lpstr>
      <vt:lpstr>CCA IMT Progression*:  Mixed Effects Model 1</vt:lpstr>
      <vt:lpstr>CCA IMT Progression*:  Multivariate Model 2</vt:lpstr>
      <vt:lpstr>CCA IMT Progression*:  Mixed Effects Model 2</vt:lpstr>
      <vt:lpstr>Summary: IMT Progression </vt:lpstr>
      <vt:lpstr>New Carotid Plaque: Logistic Model 1 </vt:lpstr>
      <vt:lpstr>New Carotid Plaque: Logistic Model 2 </vt:lpstr>
      <vt:lpstr>De Novo Plaque: Logistic Model 2 </vt:lpstr>
      <vt:lpstr>Summary: New Plaque</vt:lpstr>
      <vt:lpstr>Discussion?</vt:lpstr>
      <vt:lpstr>PowerPoint Presentation</vt:lpstr>
      <vt:lpstr>Plaque Formation by Ethnicity </vt:lpstr>
      <vt:lpstr>Traditional Risk Factors</vt:lpstr>
      <vt:lpstr>Traditional Risk Factors</vt:lpstr>
      <vt:lpstr>Descriptive Statistics</vt:lpstr>
      <vt:lpstr>CCA IMT Progression:  Multivariate Model 3</vt:lpstr>
      <vt:lpstr>CCA IMT Progression: Mixed Effect Model 3</vt:lpstr>
      <vt:lpstr>New Carotid Plaque: Logistic Model 3 </vt:lpstr>
      <vt:lpstr>SAS Code for Mixed Models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Organizing your Day</dc:title>
  <dc:creator>Elizabeth Nicole Chapman</dc:creator>
  <cp:lastModifiedBy>DOM7684</cp:lastModifiedBy>
  <cp:revision>400</cp:revision>
  <dcterms:created xsi:type="dcterms:W3CDTF">2009-05-25T20:57:00Z</dcterms:created>
  <dcterms:modified xsi:type="dcterms:W3CDTF">2013-10-02T16:04:29Z</dcterms:modified>
</cp:coreProperties>
</file>