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6" r:id="rId3"/>
    <p:sldId id="262" r:id="rId4"/>
    <p:sldId id="263" r:id="rId5"/>
    <p:sldId id="276" r:id="rId6"/>
    <p:sldId id="266" r:id="rId7"/>
    <p:sldId id="268" r:id="rId8"/>
    <p:sldId id="270" r:id="rId9"/>
    <p:sldId id="272" r:id="rId10"/>
    <p:sldId id="271" r:id="rId11"/>
    <p:sldId id="274" r:id="rId12"/>
    <p:sldId id="280" r:id="rId13"/>
    <p:sldId id="264" r:id="rId14"/>
    <p:sldId id="275" r:id="rId15"/>
    <p:sldId id="259" r:id="rId16"/>
    <p:sldId id="277" r:id="rId17"/>
    <p:sldId id="260" r:id="rId18"/>
    <p:sldId id="261" r:id="rId19"/>
    <p:sldId id="281" r:id="rId20"/>
    <p:sldId id="278" r:id="rId21"/>
    <p:sldId id="282"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7" d="100"/>
          <a:sy n="97" d="100"/>
        </p:scale>
        <p:origin x="-3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78" y="13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FCA98A-D16B-404A-8786-04B250EAA937}" type="datetimeFigureOut">
              <a:rPr lang="en-US" smtClean="0"/>
              <a:pPr/>
              <a:t>9/22/2011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D7432A-9554-4895-8BF0-39B9C8DFF0B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76D829D-6F50-6945-B415-7FF26FA41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Arial" charset="0"/>
              </a:rPr>
              <a:t>ST2 complements BNP in predicting adverse cardiovascular outcomes including CHF in STEMI patients-studies by other groups have identified the IL33-ST2 system promotes </a:t>
            </a:r>
            <a:r>
              <a:rPr lang="en-US" dirty="0" err="1" smtClean="0">
                <a:latin typeface="Arial" charset="0"/>
              </a:rPr>
              <a:t>intramyocardial</a:t>
            </a:r>
            <a:r>
              <a:rPr lang="en-US" dirty="0" smtClean="0">
                <a:latin typeface="Arial" charset="0"/>
              </a:rPr>
              <a:t> communication between fibroblasts and </a:t>
            </a:r>
            <a:r>
              <a:rPr lang="en-US" dirty="0" err="1" smtClean="0">
                <a:latin typeface="Arial" charset="0"/>
              </a:rPr>
              <a:t>cardiomyocytes</a:t>
            </a:r>
            <a:endParaRPr lang="en-US" dirty="0" smtClean="0">
              <a:latin typeface="Arial" charset="0"/>
            </a:endParaRPr>
          </a:p>
          <a:p>
            <a:r>
              <a:rPr lang="en-US" dirty="0" smtClean="0">
                <a:latin typeface="Arial" charset="0"/>
              </a:rPr>
              <a:t>TIMI-clinical risk assessment tool for ST elevation MI-DM, </a:t>
            </a:r>
            <a:r>
              <a:rPr lang="en-US" dirty="0" err="1" smtClean="0">
                <a:latin typeface="Arial" charset="0"/>
              </a:rPr>
              <a:t>Hypertension,systolic</a:t>
            </a:r>
            <a:r>
              <a:rPr lang="en-US" dirty="0" smtClean="0">
                <a:latin typeface="Arial" charset="0"/>
              </a:rPr>
              <a:t> blood </a:t>
            </a:r>
            <a:r>
              <a:rPr lang="en-US" dirty="0" err="1" smtClean="0">
                <a:latin typeface="Arial" charset="0"/>
              </a:rPr>
              <a:t>pressure,heart</a:t>
            </a:r>
            <a:r>
              <a:rPr lang="en-US" dirty="0" smtClean="0">
                <a:latin typeface="Arial" charset="0"/>
              </a:rPr>
              <a:t> rate, </a:t>
            </a:r>
            <a:r>
              <a:rPr lang="en-US" dirty="0" err="1" smtClean="0">
                <a:latin typeface="Arial" charset="0"/>
              </a:rPr>
              <a:t>age,Killip</a:t>
            </a:r>
            <a:r>
              <a:rPr lang="en-US" dirty="0" smtClean="0">
                <a:latin typeface="Arial" charset="0"/>
              </a:rPr>
              <a:t> class and time to treatment</a:t>
            </a:r>
          </a:p>
          <a:p>
            <a:endParaRPr lang="en-US" dirty="0" smtClean="0">
              <a:latin typeface="Arial" charset="0"/>
            </a:endParaRPr>
          </a:p>
          <a:p>
            <a:r>
              <a:rPr lang="en-US" dirty="0" smtClean="0">
                <a:latin typeface="Arial" pitchFamily="34" charset="0"/>
                <a:cs typeface="Arial" pitchFamily="34" charset="0"/>
              </a:rPr>
              <a:t>Demonstration that in a </a:t>
            </a:r>
            <a:r>
              <a:rPr lang="en-US" dirty="0" err="1" smtClean="0">
                <a:latin typeface="Arial" pitchFamily="34" charset="0"/>
                <a:cs typeface="Arial" pitchFamily="34" charset="0"/>
              </a:rPr>
              <a:t>multimarker</a:t>
            </a:r>
            <a:r>
              <a:rPr lang="en-US" dirty="0" smtClean="0">
                <a:latin typeface="Arial" pitchFamily="34" charset="0"/>
                <a:cs typeface="Arial" pitchFamily="34" charset="0"/>
              </a:rPr>
              <a:t> panel including </a:t>
            </a:r>
            <a:r>
              <a:rPr lang="en-US" dirty="0" err="1" smtClean="0">
                <a:latin typeface="Arial" pitchFamily="34" charset="0"/>
                <a:cs typeface="Arial" pitchFamily="34" charset="0"/>
              </a:rPr>
              <a:t>TnI</a:t>
            </a:r>
            <a:r>
              <a:rPr lang="en-US" dirty="0" smtClean="0">
                <a:latin typeface="Arial" pitchFamily="34" charset="0"/>
                <a:cs typeface="Arial" pitchFamily="34" charset="0"/>
              </a:rPr>
              <a:t>, </a:t>
            </a:r>
            <a:r>
              <a:rPr lang="en-US" dirty="0" err="1" smtClean="0">
                <a:latin typeface="Arial" pitchFamily="34" charset="0"/>
                <a:cs typeface="Arial" pitchFamily="34" charset="0"/>
              </a:rPr>
              <a:t>hsCRP</a:t>
            </a:r>
            <a:r>
              <a:rPr lang="en-US" dirty="0" smtClean="0">
                <a:latin typeface="Arial" pitchFamily="34" charset="0"/>
                <a:cs typeface="Arial" pitchFamily="34" charset="0"/>
              </a:rPr>
              <a:t>, and BNP, the thrombus precursor protein, </a:t>
            </a:r>
            <a:r>
              <a:rPr lang="en-US" dirty="0" err="1" smtClean="0">
                <a:latin typeface="Arial" pitchFamily="34" charset="0"/>
                <a:cs typeface="Arial" pitchFamily="34" charset="0"/>
              </a:rPr>
              <a:t>TpP</a:t>
            </a:r>
            <a:r>
              <a:rPr lang="en-US" dirty="0" smtClean="0">
                <a:latin typeface="Arial" pitchFamily="34" charset="0"/>
                <a:cs typeface="Arial" pitchFamily="34" charset="0"/>
              </a:rPr>
              <a:t>, predicts increased risk for death, MI or recurrent ischemia (ACS patients) </a:t>
            </a:r>
          </a:p>
          <a:p>
            <a:endParaRPr lang="en-US" dirty="0" smtClean="0"/>
          </a:p>
          <a:p>
            <a:r>
              <a:rPr lang="en-US" dirty="0" smtClean="0">
                <a:latin typeface="Arial" pitchFamily="34" charset="0"/>
                <a:cs typeface="Arial" pitchFamily="34" charset="0"/>
              </a:rPr>
              <a:t>Demonstration in stable CAD patients that elevated levels of Lp-PLA2 predicts an increased risk of CV death, MI, coronary revascularization, unstable angina, or stroke independent of traditional CV risk factors</a:t>
            </a:r>
          </a:p>
          <a:p>
            <a:endParaRPr lang="en-US" dirty="0"/>
          </a:p>
        </p:txBody>
      </p:sp>
      <p:sp>
        <p:nvSpPr>
          <p:cNvPr id="4" name="Slide Number Placeholder 3"/>
          <p:cNvSpPr>
            <a:spLocks noGrp="1"/>
          </p:cNvSpPr>
          <p:nvPr>
            <p:ph type="sldNum" sz="quarter" idx="10"/>
          </p:nvPr>
        </p:nvSpPr>
        <p:spPr/>
        <p:txBody>
          <a:bodyPr/>
          <a:lstStyle/>
          <a:p>
            <a:fld id="{476D829D-6F50-6945-B415-7FF26FA4187F}" type="slidenum">
              <a:rPr lang="en-US" smtClean="0"/>
              <a:pPr/>
              <a:t>11</a:t>
            </a:fld>
            <a:endParaRPr lang="en-US"/>
          </a:p>
        </p:txBody>
      </p:sp>
      <p:sp>
        <p:nvSpPr>
          <p:cNvPr id="6" name="Rectangle 5"/>
          <p:cNvSpPr/>
          <p:nvPr/>
        </p:nvSpPr>
        <p:spPr>
          <a:xfrm>
            <a:off x="1143000" y="3843315"/>
            <a:ext cx="4410075" cy="271485"/>
          </a:xfrm>
          <a:prstGeom prst="rect">
            <a:avLst/>
          </a:prstGeom>
        </p:spPr>
        <p:txBody>
          <a:bodyPr wrap="square">
            <a:spAutoFit/>
          </a:bodyPr>
          <a:lstStyle/>
          <a:p>
            <a:pPr>
              <a:lnSpc>
                <a:spcPct val="97000"/>
              </a:lnSpc>
              <a:buClr>
                <a:srgbClr val="000000"/>
              </a:buClr>
              <a:buSzPct val="100000"/>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dirty="0" smtClean="0">
                <a:latin typeface="Arial" pitchFamily="34" charset="0"/>
                <a:cs typeface="Arial" pitchFamily="34" charset="0"/>
              </a:rPr>
              <a:t>Sabatine, M. S. et al. Circulation </a:t>
            </a:r>
            <a:r>
              <a:rPr lang="en-GB" sz="1100" dirty="0" smtClean="0">
                <a:latin typeface="Arial" pitchFamily="34" charset="0"/>
                <a:cs typeface="Arial" pitchFamily="34" charset="0"/>
              </a:rPr>
              <a:t>2008;117:1936</a:t>
            </a:r>
            <a:endParaRPr lang="en-GB" sz="1100" dirty="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Increased C-statistic from .688 to .748</a:t>
            </a:r>
          </a:p>
          <a:p>
            <a:endParaRPr lang="en-US" dirty="0" smtClean="0"/>
          </a:p>
          <a:p>
            <a:r>
              <a:rPr lang="en-US" dirty="0" smtClean="0"/>
              <a:t>1135 participants-mean </a:t>
            </a:r>
            <a:r>
              <a:rPr lang="en-US" dirty="0" err="1" smtClean="0"/>
              <a:t>followup</a:t>
            </a:r>
            <a:r>
              <a:rPr lang="en-US" dirty="0" smtClean="0"/>
              <a:t> over 10 years</a:t>
            </a:r>
          </a:p>
          <a:p>
            <a:endParaRPr lang="en-US" dirty="0"/>
          </a:p>
        </p:txBody>
      </p:sp>
      <p:sp>
        <p:nvSpPr>
          <p:cNvPr id="4" name="Slide Number Placeholder 3"/>
          <p:cNvSpPr>
            <a:spLocks noGrp="1"/>
          </p:cNvSpPr>
          <p:nvPr>
            <p:ph type="sldNum" sz="quarter" idx="10"/>
          </p:nvPr>
        </p:nvSpPr>
        <p:spPr/>
        <p:txBody>
          <a:bodyPr/>
          <a:lstStyle/>
          <a:p>
            <a:fld id="{B1D7432A-9554-4895-8BF0-39B9C8DFF0B8}"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D7432A-9554-4895-8BF0-39B9C8DFF0B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Heterogeneity and variation</a:t>
            </a:r>
            <a:r>
              <a:rPr lang="en-US" baseline="0" dirty="0" smtClean="0"/>
              <a:t> of sample collection</a:t>
            </a:r>
          </a:p>
          <a:p>
            <a:r>
              <a:rPr lang="en-US" baseline="0" dirty="0" smtClean="0"/>
              <a:t>Just because a protein is present at different concentration between two conditions or states does not make it a biomarker</a:t>
            </a:r>
            <a:endParaRPr lang="en-US" dirty="0"/>
          </a:p>
        </p:txBody>
      </p:sp>
      <p:sp>
        <p:nvSpPr>
          <p:cNvPr id="4" name="Slide Number Placeholder 3"/>
          <p:cNvSpPr>
            <a:spLocks noGrp="1"/>
          </p:cNvSpPr>
          <p:nvPr>
            <p:ph type="sldNum" sz="quarter" idx="10"/>
          </p:nvPr>
        </p:nvSpPr>
        <p:spPr/>
        <p:txBody>
          <a:bodyPr/>
          <a:lstStyle/>
          <a:p>
            <a:pPr>
              <a:defRPr/>
            </a:pPr>
            <a:fld id="{A5D97C0E-7212-4922-A7A3-58AD1A1ADFE7}"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Albumin~50%,</a:t>
            </a:r>
            <a:r>
              <a:rPr lang="en-US" baseline="0" dirty="0" smtClean="0"/>
              <a:t> Globulin~35%, Fibrinogen~4%</a:t>
            </a:r>
            <a:endParaRPr lang="en-US" dirty="0"/>
          </a:p>
        </p:txBody>
      </p:sp>
      <p:sp>
        <p:nvSpPr>
          <p:cNvPr id="4" name="Slide Number Placeholder 3"/>
          <p:cNvSpPr>
            <a:spLocks noGrp="1"/>
          </p:cNvSpPr>
          <p:nvPr>
            <p:ph type="sldNum" sz="quarter" idx="10"/>
          </p:nvPr>
        </p:nvSpPr>
        <p:spPr/>
        <p:txBody>
          <a:bodyPr/>
          <a:lstStyle/>
          <a:p>
            <a:fld id="{B1D7432A-9554-4895-8BF0-39B9C8DFF0B8}"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D7432A-9554-4895-8BF0-39B9C8DFF0B8}"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D7432A-9554-4895-8BF0-39B9C8DFF0B8}"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D7432A-9554-4895-8BF0-39B9C8DFF0B8}"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Recent studies-many</a:t>
            </a:r>
            <a:r>
              <a:rPr lang="en-US" baseline="0" dirty="0" smtClean="0"/>
              <a:t> cross sectional in nature, reveal distinct differences in metabolomic profiles after glucose loading-indicating impaired glucose tolerance</a:t>
            </a:r>
          </a:p>
          <a:p>
            <a:r>
              <a:rPr lang="en-US" baseline="0" dirty="0" smtClean="0"/>
              <a:t>Differences between lean and obese individuals </a:t>
            </a:r>
          </a:p>
          <a:p>
            <a:r>
              <a:rPr lang="en-US" baseline="0" dirty="0" smtClean="0"/>
              <a:t>Framingham Offspring study-2</a:t>
            </a:r>
          </a:p>
          <a:p>
            <a:r>
              <a:rPr lang="en-US" baseline="0" dirty="0" smtClean="0"/>
              <a:t>5- 7 fold higher risk in logistic regression models</a:t>
            </a:r>
            <a:endParaRPr lang="en-US" dirty="0"/>
          </a:p>
        </p:txBody>
      </p:sp>
      <p:sp>
        <p:nvSpPr>
          <p:cNvPr id="4" name="Slide Number Placeholder 3"/>
          <p:cNvSpPr>
            <a:spLocks noGrp="1"/>
          </p:cNvSpPr>
          <p:nvPr>
            <p:ph type="sldNum" sz="quarter" idx="10"/>
          </p:nvPr>
        </p:nvSpPr>
        <p:spPr/>
        <p:txBody>
          <a:bodyPr/>
          <a:lstStyle/>
          <a:p>
            <a:fld id="{B1D7432A-9554-4895-8BF0-39B9C8DFF0B8}"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Unifying thread that provides understanding at the basic and clinical level to help translate to the population level. It provides understanding, </a:t>
            </a:r>
            <a:r>
              <a:rPr lang="en-US" dirty="0" err="1" smtClean="0"/>
              <a:t>therapuetic</a:t>
            </a:r>
            <a:r>
              <a:rPr lang="en-US" dirty="0" smtClean="0"/>
              <a:t> or targets for intervention and markers for assessment </a:t>
            </a:r>
            <a:r>
              <a:rPr lang="en-US" smtClean="0"/>
              <a:t>of status</a:t>
            </a:r>
            <a:endParaRPr lang="en-US"/>
          </a:p>
        </p:txBody>
      </p:sp>
      <p:sp>
        <p:nvSpPr>
          <p:cNvPr id="4" name="Slide Number Placeholder 3"/>
          <p:cNvSpPr>
            <a:spLocks noGrp="1"/>
          </p:cNvSpPr>
          <p:nvPr>
            <p:ph type="sldNum" sz="quarter" idx="10"/>
          </p:nvPr>
        </p:nvSpPr>
        <p:spPr/>
        <p:txBody>
          <a:bodyPr/>
          <a:lstStyle/>
          <a:p>
            <a:fld id="{476D829D-6F50-6945-B415-7FF26FA4187F}"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D7432A-9554-4895-8BF0-39B9C8DFF0B8}"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D7432A-9554-4895-8BF0-39B9C8DFF0B8}"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5D97C0E-7212-4922-A7A3-58AD1A1ADFE7}"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all the molecular domains, the Proteomic domain is most tightly correlated with the expressed phenotype of an organism</a:t>
            </a:r>
          </a:p>
          <a:p>
            <a:r>
              <a:rPr lang="en-US" dirty="0" smtClean="0"/>
              <a:t>Proteins are workhorses of an organism-they are the enzymes that carry out biological catalysis, they help transport chemicals in and out of cells , they help in energy production, and facilitate all important cellular functions for growth and survival.</a:t>
            </a:r>
          </a:p>
          <a:p>
            <a:r>
              <a:rPr lang="en-US" dirty="0" smtClean="0"/>
              <a:t>Regulation of cellular processes requires precisely controlled intermolecular interactions that alter the location and/or activity of </a:t>
            </a:r>
            <a:r>
              <a:rPr lang="en-US" dirty="0" err="1" smtClean="0"/>
              <a:t>effector</a:t>
            </a:r>
            <a:r>
              <a:rPr lang="en-US" dirty="0" smtClean="0"/>
              <a:t> proteins (Scott and </a:t>
            </a:r>
            <a:r>
              <a:rPr lang="en-US" dirty="0" err="1" smtClean="0"/>
              <a:t>Pawson</a:t>
            </a:r>
            <a:r>
              <a:rPr lang="en-US" dirty="0" smtClean="0"/>
              <a:t>, 2009), typically driven by protein modules that recognize specific features of proteins.</a:t>
            </a:r>
          </a:p>
          <a:p>
            <a:endParaRPr lang="en-US" dirty="0"/>
          </a:p>
        </p:txBody>
      </p:sp>
      <p:sp>
        <p:nvSpPr>
          <p:cNvPr id="4" name="Slide Number Placeholder 3"/>
          <p:cNvSpPr>
            <a:spLocks noGrp="1"/>
          </p:cNvSpPr>
          <p:nvPr>
            <p:ph type="sldNum" sz="quarter" idx="10"/>
          </p:nvPr>
        </p:nvSpPr>
        <p:spPr/>
        <p:txBody>
          <a:bodyPr/>
          <a:lstStyle/>
          <a:p>
            <a:fld id="{B1D7432A-9554-4895-8BF0-39B9C8DFF0B8}"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C934C6-A61D-499D-A3F0-6201EA63233B}" type="slidenum">
              <a:rPr lang="en-US"/>
              <a:pPr/>
              <a:t>5</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r>
              <a:rPr lang="en-US" dirty="0"/>
              <a:t>Anyone who has worked with cell culture will tell you how amazed they are with the intricate regulation of cell function but also surprised at the adaptive capacity of the cell to continue its specialized function as a </a:t>
            </a:r>
            <a:r>
              <a:rPr lang="en-US" dirty="0" err="1"/>
              <a:t>myocyte</a:t>
            </a:r>
            <a:r>
              <a:rPr lang="en-US" dirty="0"/>
              <a:t>, </a:t>
            </a:r>
            <a:r>
              <a:rPr lang="en-US" dirty="0" err="1"/>
              <a:t>adipocyte</a:t>
            </a:r>
            <a:r>
              <a:rPr lang="en-US" dirty="0"/>
              <a:t> in the face of external stimuli and insults.  Many of these decisions are made at the non-genome level which is why it is important to integrate information from all levels possible.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dirty="0" smtClean="0">
                <a:latin typeface="Arial" charset="0"/>
              </a:rPr>
              <a:t>Change in underlying physiology predominantly by functional protein changes</a:t>
            </a:r>
          </a:p>
        </p:txBody>
      </p:sp>
      <p:sp>
        <p:nvSpPr>
          <p:cNvPr id="48132" name="Slide Number Placeholder 3"/>
          <p:cNvSpPr>
            <a:spLocks noGrp="1"/>
          </p:cNvSpPr>
          <p:nvPr>
            <p:ph type="sldNum" sz="quarter" idx="5"/>
          </p:nvPr>
        </p:nvSpPr>
        <p:spPr>
          <a:noFill/>
        </p:spPr>
        <p:txBody>
          <a:bodyPr/>
          <a:lstStyle/>
          <a:p>
            <a:fld id="{7875FCD8-52A5-45E1-975D-A7DC31A7E2C3}" type="slidenum">
              <a:rPr lang="en-US" smtClean="0">
                <a:latin typeface="Arial" charset="0"/>
              </a:rPr>
              <a:pPr/>
              <a:t>6</a:t>
            </a:fld>
            <a:endParaRPr lang="en-US" dirty="0"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dirty="0" smtClean="0">
                <a:latin typeface="Arial" charset="0"/>
              </a:rPr>
              <a:t>Change in underlying physiology is predominantly through functional protein changes. Let us take the example of atherosclerosis which is the underlying cause of CHD and stroke that we saw are</a:t>
            </a:r>
            <a:r>
              <a:rPr lang="en-US" baseline="0" dirty="0" smtClean="0">
                <a:latin typeface="Arial" charset="0"/>
              </a:rPr>
              <a:t> the leading cause of death worldwide. When an atherosclerotic plaque ruptures and results in the in thrombosis it occludes the host vessel-when this happens in the coronary arteries, it results in a myocardial infarction or heart attack. When this happens in the carotid arteries, it results in stroke and when it occurs in the peripheral arteries such as those found in the leg, it causes peripheral arterial disease. Briefly, the atherosclerotic lesion develops from a fatty streak or lesion through an </a:t>
            </a:r>
            <a:r>
              <a:rPr lang="en-US" baseline="0" dirty="0" err="1" smtClean="0">
                <a:latin typeface="Arial" charset="0"/>
              </a:rPr>
              <a:t>atheroma</a:t>
            </a:r>
            <a:r>
              <a:rPr lang="en-US" baseline="0" dirty="0" smtClean="0">
                <a:latin typeface="Arial" charset="0"/>
              </a:rPr>
              <a:t> to a fibrous plaque to one that either become stable by forming a thick cap or a vulnerable plaque (often due to a thin cap fibrous </a:t>
            </a:r>
            <a:r>
              <a:rPr lang="en-US" baseline="0" dirty="0" err="1" smtClean="0">
                <a:latin typeface="Arial" charset="0"/>
              </a:rPr>
              <a:t>atheroma</a:t>
            </a:r>
            <a:r>
              <a:rPr lang="en-US" baseline="0" dirty="0" smtClean="0">
                <a:latin typeface="Arial" charset="0"/>
              </a:rPr>
              <a:t>) that is prone to rupture.</a:t>
            </a:r>
            <a:endParaRPr lang="en-US" dirty="0" smtClean="0">
              <a:latin typeface="Arial" charset="0"/>
            </a:endParaRPr>
          </a:p>
        </p:txBody>
      </p:sp>
      <p:sp>
        <p:nvSpPr>
          <p:cNvPr id="48132" name="Slide Number Placeholder 3"/>
          <p:cNvSpPr>
            <a:spLocks noGrp="1"/>
          </p:cNvSpPr>
          <p:nvPr>
            <p:ph type="sldNum" sz="quarter" idx="5"/>
          </p:nvPr>
        </p:nvSpPr>
        <p:spPr>
          <a:noFill/>
        </p:spPr>
        <p:txBody>
          <a:bodyPr/>
          <a:lstStyle/>
          <a:p>
            <a:fld id="{7875FCD8-52A5-45E1-975D-A7DC31A7E2C3}" type="slidenum">
              <a:rPr lang="en-US" smtClean="0">
                <a:latin typeface="Arial" charset="0"/>
              </a:rPr>
              <a:pPr/>
              <a:t>7</a:t>
            </a:fld>
            <a:endParaRPr lang="en-US" dirty="0"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A rapid assay for B-type </a:t>
            </a:r>
            <a:r>
              <a:rPr lang="en-US" sz="1200" kern="1200" baseline="0" dirty="0" err="1" smtClean="0">
                <a:solidFill>
                  <a:schemeClr val="tx1"/>
                </a:solidFill>
                <a:latin typeface="+mn-lt"/>
                <a:ea typeface="+mn-ea"/>
                <a:cs typeface="+mn-cs"/>
              </a:rPr>
              <a:t>natriuretic</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peptide (BNP) not only can be used to</a:t>
            </a:r>
          </a:p>
          <a:p>
            <a:r>
              <a:rPr lang="en-US" sz="1200" kern="1200" baseline="0" dirty="0" smtClean="0">
                <a:solidFill>
                  <a:schemeClr val="tx1"/>
                </a:solidFill>
                <a:latin typeface="+mn-lt"/>
                <a:ea typeface="+mn-ea"/>
                <a:cs typeface="+mn-cs"/>
              </a:rPr>
              <a:t>diagnose heart failure, it can help the</a:t>
            </a:r>
          </a:p>
          <a:p>
            <a:r>
              <a:rPr lang="en-US" sz="1200" kern="1200" baseline="0" dirty="0" smtClean="0">
                <a:solidFill>
                  <a:schemeClr val="tx1"/>
                </a:solidFill>
                <a:latin typeface="+mn-lt"/>
                <a:ea typeface="+mn-ea"/>
                <a:cs typeface="+mn-cs"/>
              </a:rPr>
              <a:t>clinician evaluate effectiveness of</a:t>
            </a:r>
          </a:p>
          <a:p>
            <a:r>
              <a:rPr lang="en-US" sz="1200" kern="1200" baseline="0" dirty="0" smtClean="0">
                <a:solidFill>
                  <a:schemeClr val="tx1"/>
                </a:solidFill>
                <a:latin typeface="+mn-lt"/>
                <a:ea typeface="+mn-ea"/>
                <a:cs typeface="+mn-cs"/>
              </a:rPr>
              <a:t>therapy, determine when discharge from</a:t>
            </a:r>
          </a:p>
          <a:p>
            <a:r>
              <a:rPr lang="en-US" sz="1200" kern="1200" baseline="0" dirty="0" smtClean="0">
                <a:solidFill>
                  <a:schemeClr val="tx1"/>
                </a:solidFill>
                <a:latin typeface="+mn-lt"/>
                <a:ea typeface="+mn-ea"/>
                <a:cs typeface="+mn-cs"/>
              </a:rPr>
              <a:t>the hospital is appropriate, and estimate</a:t>
            </a:r>
          </a:p>
          <a:p>
            <a:r>
              <a:rPr lang="en-US" sz="1200" kern="1200" baseline="0" dirty="0" smtClean="0">
                <a:solidFill>
                  <a:schemeClr val="tx1"/>
                </a:solidFill>
                <a:latin typeface="+mn-lt"/>
                <a:ea typeface="+mn-ea"/>
                <a:cs typeface="+mn-cs"/>
              </a:rPr>
              <a:t>prognosis.</a:t>
            </a:r>
            <a:endParaRPr lang="en-US" dirty="0"/>
          </a:p>
        </p:txBody>
      </p:sp>
      <p:sp>
        <p:nvSpPr>
          <p:cNvPr id="4" name="Slide Number Placeholder 3"/>
          <p:cNvSpPr>
            <a:spLocks noGrp="1"/>
          </p:cNvSpPr>
          <p:nvPr>
            <p:ph type="sldNum" sz="quarter" idx="10"/>
          </p:nvPr>
        </p:nvSpPr>
        <p:spPr/>
        <p:txBody>
          <a:bodyPr/>
          <a:lstStyle/>
          <a:p>
            <a:pPr>
              <a:defRPr/>
            </a:pPr>
            <a:fld id="{A5D97C0E-7212-4922-A7A3-58AD1A1ADFE7}"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The biggest successes for using protein based markers for patient care and in the clinic, in my mind, can be seen in the CVD arena, especially clinical cardiology. Since the 1990s </a:t>
            </a:r>
            <a:r>
              <a:rPr lang="en-US" dirty="0" err="1" smtClean="0"/>
              <a:t>troponin</a:t>
            </a:r>
            <a:r>
              <a:rPr lang="en-US" dirty="0" smtClean="0"/>
              <a:t> measurement has been an integral component of the clinical algorithm for the diagnosis of myocardial infarction. The cardiac </a:t>
            </a:r>
            <a:r>
              <a:rPr lang="en-US" dirty="0" err="1" smtClean="0"/>
              <a:t>troponins</a:t>
            </a:r>
            <a:r>
              <a:rPr lang="en-US" dirty="0" smtClean="0"/>
              <a:t> T and I are integral parts of the heart muscle’s contractile system and following myocardial necrosis are released into the blood stream. They are detectable 4-6 hrs after an MI and generally peak at about 24 h</a:t>
            </a:r>
          </a:p>
          <a:p>
            <a:endParaRPr lang="en-US" dirty="0" smtClean="0"/>
          </a:p>
          <a:p>
            <a:r>
              <a:rPr lang="en-US" dirty="0" smtClean="0"/>
              <a:t>In Non ST elevation ACS-patients not exhibiting a typical pattern of acute myocardial injury, elevated </a:t>
            </a:r>
            <a:r>
              <a:rPr lang="en-US" dirty="0" err="1" smtClean="0"/>
              <a:t>troponin</a:t>
            </a:r>
            <a:r>
              <a:rPr lang="en-US" dirty="0" smtClean="0"/>
              <a:t> levels has been shown to be predictive of adverse outcomes especially increased mortality</a:t>
            </a:r>
          </a:p>
          <a:p>
            <a:r>
              <a:rPr lang="en-US" dirty="0" smtClean="0"/>
              <a:t>Further levels are predictive of benefit derived from antithrombotic therapy especially with glycoprotein </a:t>
            </a:r>
            <a:r>
              <a:rPr lang="en-US" dirty="0" err="1" smtClean="0"/>
              <a:t>IIb</a:t>
            </a:r>
            <a:r>
              <a:rPr lang="en-US" dirty="0" smtClean="0"/>
              <a:t> /</a:t>
            </a:r>
            <a:r>
              <a:rPr lang="en-US" dirty="0" err="1" smtClean="0"/>
              <a:t>IIIa</a:t>
            </a:r>
            <a:r>
              <a:rPr lang="en-US" dirty="0" smtClean="0"/>
              <a:t> inhibitor-</a:t>
            </a:r>
            <a:r>
              <a:rPr lang="en-US" dirty="0" err="1" smtClean="0"/>
              <a:t>abciximab</a:t>
            </a:r>
            <a:endParaRPr lang="en-US" dirty="0" smtClean="0"/>
          </a:p>
          <a:p>
            <a:endParaRPr lang="en-US" dirty="0" smtClean="0"/>
          </a:p>
          <a:p>
            <a:r>
              <a:rPr lang="en-US" dirty="0" smtClean="0"/>
              <a:t>A recent analysis of about 19,000 patient data across seven studies (randomized clinical trials) has demonstrated increased intermediate and long term risk of mortality in those individuals demonstrating elevated levels of </a:t>
            </a:r>
            <a:r>
              <a:rPr lang="en-US" dirty="0" err="1" smtClean="0"/>
              <a:t>troponin</a:t>
            </a:r>
            <a:r>
              <a:rPr lang="en-US" dirty="0" smtClean="0"/>
              <a:t> or </a:t>
            </a:r>
            <a:r>
              <a:rPr lang="en-US" dirty="0" err="1" smtClean="0"/>
              <a:t>troponin</a:t>
            </a:r>
            <a:r>
              <a:rPr lang="en-US" dirty="0" smtClean="0"/>
              <a:t> 24 h post a coronary artery bypass surgery</a:t>
            </a:r>
          </a:p>
          <a:p>
            <a:endParaRPr lang="en-US" dirty="0" smtClean="0"/>
          </a:p>
          <a:p>
            <a:r>
              <a:rPr lang="en-US" dirty="0" smtClean="0"/>
              <a:t>Morrow and Cannon as early as 2001 showed that </a:t>
            </a:r>
            <a:r>
              <a:rPr lang="en-US" dirty="0" err="1" smtClean="0"/>
              <a:t>troponin</a:t>
            </a:r>
            <a:r>
              <a:rPr lang="en-US" dirty="0" smtClean="0"/>
              <a:t> levels can been used to select subsets of NSTEACS patients likely to benefit from early cardiac catheterization. In fact they observed a 40% decrease in death, MI and </a:t>
            </a:r>
            <a:r>
              <a:rPr lang="en-US" dirty="0" err="1" smtClean="0"/>
              <a:t>rehospitalization</a:t>
            </a:r>
            <a:r>
              <a:rPr lang="en-US" dirty="0" smtClean="0"/>
              <a:t> relative to the group that did not undergo the early intervention.</a:t>
            </a:r>
          </a:p>
          <a:p>
            <a:endParaRPr lang="en-US" dirty="0" smtClean="0"/>
          </a:p>
          <a:p>
            <a:r>
              <a:rPr lang="en-US" dirty="0" smtClean="0"/>
              <a:t>Recent guidelines from the ACC and AHA recommend routine measurement of </a:t>
            </a:r>
            <a:r>
              <a:rPr lang="en-US" dirty="0" err="1" smtClean="0"/>
              <a:t>tropoonin</a:t>
            </a:r>
            <a:r>
              <a:rPr lang="en-US" dirty="0" smtClean="0"/>
              <a:t> levels to guide therapy </a:t>
            </a:r>
          </a:p>
          <a:p>
            <a:endParaRPr lang="en-US" dirty="0" smtClean="0"/>
          </a:p>
          <a:p>
            <a:r>
              <a:rPr lang="en-US" dirty="0" smtClean="0"/>
              <a:t>Even more recently, </a:t>
            </a:r>
            <a:r>
              <a:rPr lang="en-US" dirty="0" err="1" smtClean="0"/>
              <a:t>troponin</a:t>
            </a:r>
            <a:r>
              <a:rPr lang="en-US" dirty="0" smtClean="0"/>
              <a:t> is starting to be used to screen for </a:t>
            </a:r>
            <a:r>
              <a:rPr lang="en-US" dirty="0" err="1" smtClean="0"/>
              <a:t>cardiotoxic</a:t>
            </a:r>
            <a:r>
              <a:rPr lang="en-US" dirty="0" smtClean="0"/>
              <a:t> effects of drugs being developed for other diseases especially cancer  </a:t>
            </a:r>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476D829D-6F50-6945-B415-7FF26FA4187F}"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rapid assay for B-type </a:t>
            </a:r>
            <a:r>
              <a:rPr lang="en-US" dirty="0" err="1" smtClean="0"/>
              <a:t>natriuretic</a:t>
            </a:r>
            <a:r>
              <a:rPr lang="en-US" dirty="0" smtClean="0"/>
              <a:t> peptide (BNP) not only can be used to diagnose heart failure, it can help the clinician evaluate effectiveness of therapy, determine when discharge from the hospital is appropriate, and estimate</a:t>
            </a:r>
          </a:p>
          <a:p>
            <a:r>
              <a:rPr lang="en-US" dirty="0" smtClean="0"/>
              <a:t>prognosis</a:t>
            </a:r>
            <a:endParaRPr lang="en-US" dirty="0"/>
          </a:p>
        </p:txBody>
      </p:sp>
      <p:sp>
        <p:nvSpPr>
          <p:cNvPr id="4" name="Slide Number Placeholder 3"/>
          <p:cNvSpPr>
            <a:spLocks noGrp="1"/>
          </p:cNvSpPr>
          <p:nvPr>
            <p:ph type="sldNum" sz="quarter" idx="10"/>
          </p:nvPr>
        </p:nvSpPr>
        <p:spPr/>
        <p:txBody>
          <a:bodyPr/>
          <a:lstStyle/>
          <a:p>
            <a:fld id="{B1D7432A-9554-4895-8BF0-39B9C8DFF0B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590A1A-2E1F-4830-8025-6B4386857F6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590A1A-2E1F-4830-8025-6B4386857F6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590A1A-2E1F-4830-8025-6B4386857F6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descr="new title bgd large copy.jpg"/>
          <p:cNvPicPr>
            <a:picLocks noChangeAspect="1"/>
          </p:cNvPicPr>
          <p:nvPr userDrawn="1"/>
        </p:nvPicPr>
        <p:blipFill>
          <a:blip r:embed="rId2"/>
          <a:stretch>
            <a:fillRect/>
          </a:stretch>
        </p:blipFill>
        <p:spPr>
          <a:xfrm>
            <a:off x="-15876" y="0"/>
            <a:ext cx="9159875" cy="6858000"/>
          </a:xfrm>
          <a:prstGeom prst="rect">
            <a:avLst/>
          </a:prstGeom>
        </p:spPr>
      </p:pic>
      <p:pic>
        <p:nvPicPr>
          <p:cNvPr id="9" name="Picture 32" descr="logo3"/>
          <p:cNvPicPr>
            <a:picLocks noChangeAspect="1" noChangeArrowheads="1"/>
          </p:cNvPicPr>
          <p:nvPr userDrawn="1"/>
        </p:nvPicPr>
        <p:blipFill>
          <a:blip r:embed="rId3" cstate="print"/>
          <a:srcRect/>
          <a:stretch>
            <a:fillRect/>
          </a:stretch>
        </p:blipFill>
        <p:spPr bwMode="auto">
          <a:xfrm>
            <a:off x="469900" y="6080125"/>
            <a:ext cx="1144588" cy="596900"/>
          </a:xfrm>
          <a:prstGeom prst="rect">
            <a:avLst/>
          </a:prstGeom>
          <a:noFill/>
          <a:ln w="9525">
            <a:noFill/>
            <a:miter lim="800000"/>
            <a:headEnd/>
            <a:tailEnd/>
          </a:ln>
        </p:spPr>
      </p:pic>
      <p:sp>
        <p:nvSpPr>
          <p:cNvPr id="10" name="Rectangle 45"/>
          <p:cNvSpPr>
            <a:spLocks noChangeArrowheads="1"/>
          </p:cNvSpPr>
          <p:nvPr userDrawn="1"/>
        </p:nvSpPr>
        <p:spPr bwMode="auto">
          <a:xfrm>
            <a:off x="-15876" y="0"/>
            <a:ext cx="9159876" cy="152400"/>
          </a:xfrm>
          <a:prstGeom prst="rect">
            <a:avLst/>
          </a:prstGeom>
          <a:solidFill>
            <a:srgbClr val="990000"/>
          </a:solidFill>
          <a:ln w="9525">
            <a:noFill/>
            <a:miter lim="800000"/>
            <a:headEnd/>
            <a:tailEnd/>
          </a:ln>
          <a:effectLst/>
        </p:spPr>
        <p:txBody>
          <a:bodyPr wrap="none" anchor="ctr"/>
          <a:lstStyle/>
          <a:p>
            <a:pPr>
              <a:defRPr/>
            </a:pPr>
            <a:endParaRPr lang="en-US" dirty="0">
              <a:latin typeface="Arial"/>
            </a:endParaRPr>
          </a:p>
        </p:txBody>
      </p:sp>
      <p:sp>
        <p:nvSpPr>
          <p:cNvPr id="11" name="Rectangle 3"/>
          <p:cNvSpPr>
            <a:spLocks noGrp="1" noChangeArrowheads="1"/>
          </p:cNvSpPr>
          <p:nvPr>
            <p:ph type="subTitle" idx="1" hasCustomPrompt="1"/>
          </p:nvPr>
        </p:nvSpPr>
        <p:spPr>
          <a:xfrm>
            <a:off x="1143793" y="381000"/>
            <a:ext cx="6824663" cy="1822450"/>
          </a:xfrm>
          <a:prstGeom prst="rect">
            <a:avLst/>
          </a:prstGeom>
        </p:spPr>
        <p:txBody>
          <a:bodyPr anchor="ctr"/>
          <a:lstStyle>
            <a:lvl1pPr algn="ctr">
              <a:buFontTx/>
              <a:buNone/>
              <a:defRPr sz="3200" baseline="0">
                <a:solidFill>
                  <a:schemeClr val="bg1"/>
                </a:solidFill>
              </a:defRPr>
            </a:lvl1pPr>
          </a:lstStyle>
          <a:p>
            <a:r>
              <a:rPr lang="en-US" dirty="0"/>
              <a:t>Click to</a:t>
            </a:r>
            <a:r>
              <a:rPr lang="en-US" dirty="0" smtClean="0"/>
              <a:t> add title</a:t>
            </a:r>
            <a:endParaRPr lang="en-US" dirty="0"/>
          </a:p>
        </p:txBody>
      </p:sp>
      <p:pic>
        <p:nvPicPr>
          <p:cNvPr id="8" name="Picture 14" descr="StackedLockup_Tag_PMS copy"/>
          <p:cNvPicPr>
            <a:picLocks noChangeAspect="1" noChangeArrowheads="1"/>
          </p:cNvPicPr>
          <p:nvPr userDrawn="1"/>
        </p:nvPicPr>
        <p:blipFill>
          <a:blip r:embed="rId4" cstate="print"/>
          <a:srcRect/>
          <a:stretch>
            <a:fillRect/>
          </a:stretch>
        </p:blipFill>
        <p:spPr bwMode="auto">
          <a:xfrm>
            <a:off x="7202488" y="6130925"/>
            <a:ext cx="1692275" cy="517525"/>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590A1A-2E1F-4830-8025-6B4386857F6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590A1A-2E1F-4830-8025-6B4386857F63}"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590A1A-2E1F-4830-8025-6B4386857F63}"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590A1A-2E1F-4830-8025-6B4386857F63}" type="datetimeFigureOut">
              <a:rPr lang="en-US" smtClean="0"/>
              <a:pPr/>
              <a:t>9/22/2011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590A1A-2E1F-4830-8025-6B4386857F63}" type="datetimeFigureOut">
              <a:rPr lang="en-US" smtClean="0"/>
              <a:pPr/>
              <a:t>9/22/2011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90A1A-2E1F-4830-8025-6B4386857F63}" type="datetimeFigureOut">
              <a:rPr lang="en-US" smtClean="0"/>
              <a:pPr/>
              <a:t>9/22/2011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590A1A-2E1F-4830-8025-6B4386857F63}"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590A1A-2E1F-4830-8025-6B4386857F63}"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9AB24-10AB-4F91-A613-53714076AA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90A1A-2E1F-4830-8025-6B4386857F63}" type="datetimeFigureOut">
              <a:rPr lang="en-US" smtClean="0"/>
              <a:pPr/>
              <a:t>9/22/2011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D9AB24-10AB-4F91-A613-53714076AA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1"/>
          <p:cNvSpPr>
            <a:spLocks noGrp="1"/>
          </p:cNvSpPr>
          <p:nvPr>
            <p:ph type="subTitle" idx="1"/>
          </p:nvPr>
        </p:nvSpPr>
        <p:spPr>
          <a:xfrm>
            <a:off x="1161841" y="381000"/>
            <a:ext cx="6824663" cy="1822450"/>
          </a:xfrm>
        </p:spPr>
        <p:txBody>
          <a:bodyPr/>
          <a:lstStyle/>
          <a:p>
            <a:r>
              <a:rPr lang="en-US" dirty="0" smtClean="0"/>
              <a:t>Proteomics &amp; Metabolomics </a:t>
            </a:r>
            <a:endParaRPr lang="en-US" dirty="0"/>
          </a:p>
        </p:txBody>
      </p:sp>
      <p:sp>
        <p:nvSpPr>
          <p:cNvPr id="6" name="Text Box 3"/>
          <p:cNvSpPr txBox="1">
            <a:spLocks noChangeArrowheads="1"/>
          </p:cNvSpPr>
          <p:nvPr/>
        </p:nvSpPr>
        <p:spPr bwMode="auto">
          <a:xfrm>
            <a:off x="935038" y="3271838"/>
            <a:ext cx="7169150" cy="2939266"/>
          </a:xfrm>
          <a:prstGeom prst="rect">
            <a:avLst/>
          </a:prstGeom>
          <a:noFill/>
          <a:ln w="9525">
            <a:noFill/>
            <a:miter lim="800000"/>
            <a:headEnd/>
            <a:tailEnd/>
          </a:ln>
        </p:spPr>
        <p:txBody>
          <a:bodyPr>
            <a:spAutoFit/>
          </a:bodyPr>
          <a:lstStyle/>
          <a:p>
            <a:pPr algn="ctr">
              <a:spcBef>
                <a:spcPct val="50000"/>
              </a:spcBef>
            </a:pPr>
            <a:r>
              <a:rPr lang="en-US" sz="2800" dirty="0" smtClean="0">
                <a:solidFill>
                  <a:srgbClr val="CC0000"/>
                </a:solidFill>
                <a:cs typeface="Arial" pitchFamily="34" charset="0"/>
              </a:rPr>
              <a:t>Pothur Srinivas</a:t>
            </a:r>
            <a:endParaRPr lang="en-US" sz="2800" dirty="0">
              <a:solidFill>
                <a:srgbClr val="CC0000"/>
              </a:solidFill>
              <a:cs typeface="Arial" pitchFamily="34" charset="0"/>
            </a:endParaRPr>
          </a:p>
          <a:p>
            <a:pPr algn="ctr"/>
            <a:r>
              <a:rPr lang="en-US" sz="2000" dirty="0" smtClean="0">
                <a:cs typeface="Arial" pitchFamily="34" charset="0"/>
              </a:rPr>
              <a:t>Program Director</a:t>
            </a:r>
          </a:p>
          <a:p>
            <a:pPr algn="ctr"/>
            <a:r>
              <a:rPr lang="en-US" sz="2000" dirty="0" smtClean="0">
                <a:cs typeface="Arial"/>
              </a:rPr>
              <a:t>National Heart, Lung, and Blood Institute</a:t>
            </a:r>
          </a:p>
          <a:p>
            <a:pPr algn="ctr"/>
            <a:r>
              <a:rPr lang="en-US" sz="2000" dirty="0" smtClean="0">
                <a:cs typeface="Arial"/>
              </a:rPr>
              <a:t>National Institutes of Health</a:t>
            </a:r>
          </a:p>
          <a:p>
            <a:pPr algn="ctr"/>
            <a:r>
              <a:rPr lang="en-US" sz="2000" dirty="0" smtClean="0">
                <a:cs typeface="Arial"/>
              </a:rPr>
              <a:t>U.S.A</a:t>
            </a:r>
          </a:p>
          <a:p>
            <a:pPr algn="ctr"/>
            <a:endParaRPr lang="en-US" sz="2000" dirty="0">
              <a:solidFill>
                <a:schemeClr val="accent2"/>
              </a:solidFill>
              <a:cs typeface="Arial" pitchFamily="34" charset="0"/>
            </a:endParaRPr>
          </a:p>
          <a:p>
            <a:pPr algn="ctr">
              <a:spcBef>
                <a:spcPct val="50000"/>
              </a:spcBef>
            </a:pPr>
            <a:r>
              <a:rPr lang="en-US" sz="2000" dirty="0" smtClean="0">
                <a:solidFill>
                  <a:srgbClr val="333399"/>
                </a:solidFill>
                <a:cs typeface="Arial" pitchFamily="34" charset="0"/>
              </a:rPr>
              <a:t>MESA Science Symposium</a:t>
            </a:r>
            <a:endParaRPr lang="en-US" sz="2000" dirty="0">
              <a:solidFill>
                <a:srgbClr val="333399"/>
              </a:solidFill>
              <a:cs typeface="Arial" pitchFamily="34" charset="0"/>
            </a:endParaRPr>
          </a:p>
          <a:p>
            <a:pPr algn="ctr">
              <a:spcBef>
                <a:spcPct val="50000"/>
              </a:spcBef>
            </a:pPr>
            <a:r>
              <a:rPr lang="en-US" dirty="0" smtClean="0">
                <a:cs typeface="Arial" pitchFamily="34" charset="0"/>
              </a:rPr>
              <a:t>September 22, 2011</a:t>
            </a:r>
            <a:endParaRPr lang="en-US" dirty="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Protein Markers</a:t>
            </a:r>
            <a:endParaRPr lang="en-US" dirty="0"/>
          </a:p>
        </p:txBody>
      </p:sp>
      <p:sp>
        <p:nvSpPr>
          <p:cNvPr id="9" name="Content Placeholder 8"/>
          <p:cNvSpPr>
            <a:spLocks noGrp="1"/>
          </p:cNvSpPr>
          <p:nvPr>
            <p:ph idx="1"/>
          </p:nvPr>
        </p:nvSpPr>
        <p:spPr/>
        <p:txBody>
          <a:bodyPr/>
          <a:lstStyle/>
          <a:p>
            <a:pPr lvl="1">
              <a:lnSpc>
                <a:spcPct val="90000"/>
              </a:lnSpc>
            </a:pPr>
            <a:r>
              <a:rPr lang="en-US" sz="3000" dirty="0" smtClean="0"/>
              <a:t>BNP</a:t>
            </a:r>
          </a:p>
          <a:p>
            <a:pPr lvl="2">
              <a:lnSpc>
                <a:spcPct val="90000"/>
              </a:lnSpc>
            </a:pPr>
            <a:r>
              <a:rPr lang="en-US" sz="3000" dirty="0" smtClean="0"/>
              <a:t>Diagnosis of congestive heart failure </a:t>
            </a:r>
          </a:p>
          <a:p>
            <a:pPr lvl="2">
              <a:lnSpc>
                <a:spcPct val="90000"/>
              </a:lnSpc>
            </a:pPr>
            <a:endParaRPr lang="en-US" sz="3000" dirty="0" smtClean="0"/>
          </a:p>
          <a:p>
            <a:pPr lvl="1">
              <a:lnSpc>
                <a:spcPct val="90000"/>
              </a:lnSpc>
            </a:pPr>
            <a:r>
              <a:rPr lang="en-US" sz="3000" dirty="0" smtClean="0"/>
              <a:t>MPO</a:t>
            </a:r>
          </a:p>
          <a:p>
            <a:pPr lvl="2">
              <a:lnSpc>
                <a:spcPct val="90000"/>
              </a:lnSpc>
            </a:pPr>
            <a:r>
              <a:rPr lang="en-US" sz="3000" dirty="0" smtClean="0"/>
              <a:t>Diagnosis of acute coronary syndromes/future risk of coronary artery disease </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3496" y="218908"/>
            <a:ext cx="4490332" cy="584775"/>
          </a:xfrm>
          <a:prstGeom prst="rect">
            <a:avLst/>
          </a:prstGeom>
        </p:spPr>
        <p:txBody>
          <a:bodyPr wrap="none">
            <a:spAutoFit/>
          </a:bodyPr>
          <a:lstStyle/>
          <a:p>
            <a:pPr algn="ctr"/>
            <a:r>
              <a:rPr lang="en-US" sz="3200" dirty="0" smtClean="0">
                <a:solidFill>
                  <a:schemeClr val="bg1"/>
                </a:solidFill>
              </a:rPr>
              <a:t>Protein Markers in CVD</a:t>
            </a:r>
            <a:endParaRPr lang="en-US" sz="3200" dirty="0">
              <a:solidFill>
                <a:schemeClr val="bg1"/>
              </a:solidFill>
            </a:endParaRPr>
          </a:p>
        </p:txBody>
      </p:sp>
      <p:pic>
        <p:nvPicPr>
          <p:cNvPr id="5" name="Picture 4"/>
          <p:cNvPicPr>
            <a:picLocks noChangeAspect="1" noChangeArrowheads="1"/>
          </p:cNvPicPr>
          <p:nvPr/>
        </p:nvPicPr>
        <p:blipFill>
          <a:blip r:embed="rId3" cstate="print"/>
          <a:srcRect/>
          <a:stretch>
            <a:fillRect/>
          </a:stretch>
        </p:blipFill>
        <p:spPr bwMode="auto">
          <a:xfrm>
            <a:off x="1479317" y="1617783"/>
            <a:ext cx="5671516" cy="3300413"/>
          </a:xfrm>
          <a:prstGeom prst="rect">
            <a:avLst/>
          </a:prstGeom>
          <a:noFill/>
        </p:spPr>
      </p:pic>
      <p:sp>
        <p:nvSpPr>
          <p:cNvPr id="6" name="Rectangle 5"/>
          <p:cNvSpPr/>
          <p:nvPr/>
        </p:nvSpPr>
        <p:spPr>
          <a:xfrm>
            <a:off x="457200" y="5689191"/>
            <a:ext cx="4572000" cy="301301"/>
          </a:xfrm>
          <a:prstGeom prst="rect">
            <a:avLst/>
          </a:prstGeom>
        </p:spPr>
        <p:txBody>
          <a:bodyPr>
            <a:spAutoFit/>
          </a:bodyPr>
          <a:lstStyle/>
          <a:p>
            <a:pPr>
              <a:lnSpc>
                <a:spcPct val="97000"/>
              </a:lnSpc>
              <a:buClr>
                <a:srgbClr val="000000"/>
              </a:buClr>
              <a:buSzPct val="100000"/>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dirty="0" smtClean="0"/>
              <a:t>Sabatine, M. S. et al. Circulation 2008;117:1936-1944</a:t>
            </a:r>
            <a:endParaRPr lang="en-GB" sz="1400" b="1" dirty="0"/>
          </a:p>
        </p:txBody>
      </p:sp>
      <p:sp>
        <p:nvSpPr>
          <p:cNvPr id="7" name="Title 6"/>
          <p:cNvSpPr>
            <a:spLocks noGrp="1"/>
          </p:cNvSpPr>
          <p:nvPr>
            <p:ph type="title" idx="4294967295"/>
          </p:nvPr>
        </p:nvSpPr>
        <p:spPr>
          <a:xfrm>
            <a:off x="0" y="274638"/>
            <a:ext cx="8229600" cy="1143000"/>
          </a:xfrm>
        </p:spPr>
        <p:txBody>
          <a:bodyPr/>
          <a:lstStyle/>
          <a:p>
            <a:r>
              <a:rPr lang="en-US" dirty="0" err="1" smtClean="0"/>
              <a:t>Multimarkers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Prediction</a:t>
            </a:r>
            <a:endParaRPr lang="en-US" dirty="0"/>
          </a:p>
        </p:txBody>
      </p:sp>
      <p:sp>
        <p:nvSpPr>
          <p:cNvPr id="3" name="Content Placeholder 2"/>
          <p:cNvSpPr>
            <a:spLocks noGrp="1"/>
          </p:cNvSpPr>
          <p:nvPr>
            <p:ph idx="1"/>
          </p:nvPr>
        </p:nvSpPr>
        <p:spPr/>
        <p:txBody>
          <a:bodyPr>
            <a:normAutofit/>
          </a:bodyPr>
          <a:lstStyle/>
          <a:p>
            <a:r>
              <a:rPr lang="en-US" dirty="0" smtClean="0"/>
              <a:t>Uppsala Longitudinal Study</a:t>
            </a:r>
          </a:p>
          <a:p>
            <a:pPr lvl="1"/>
            <a:r>
              <a:rPr lang="en-US" dirty="0" smtClean="0"/>
              <a:t>Community based cohort of elderly men</a:t>
            </a:r>
          </a:p>
          <a:p>
            <a:pPr lvl="1"/>
            <a:r>
              <a:rPr lang="en-US" dirty="0" smtClean="0"/>
              <a:t>Myocardial damage</a:t>
            </a:r>
          </a:p>
          <a:p>
            <a:pPr lvl="1"/>
            <a:r>
              <a:rPr lang="en-US" dirty="0" smtClean="0"/>
              <a:t>Left ventricular dysfunction</a:t>
            </a:r>
          </a:p>
          <a:p>
            <a:pPr lvl="1"/>
            <a:r>
              <a:rPr lang="en-US" dirty="0" smtClean="0"/>
              <a:t>Renal failure</a:t>
            </a:r>
          </a:p>
          <a:p>
            <a:pPr lvl="1"/>
            <a:r>
              <a:rPr lang="en-US" dirty="0" smtClean="0"/>
              <a:t>Inflammation</a:t>
            </a:r>
          </a:p>
          <a:p>
            <a:r>
              <a:rPr lang="en-US" dirty="0" smtClean="0"/>
              <a:t>Better risk prediction than traditional risk factors</a:t>
            </a:r>
          </a:p>
          <a:p>
            <a:pPr>
              <a:buNone/>
            </a:pPr>
            <a:endParaRPr lang="en-US" dirty="0" smtClean="0"/>
          </a:p>
          <a:p>
            <a:endParaRPr lang="en-US" dirty="0"/>
          </a:p>
        </p:txBody>
      </p:sp>
      <p:sp>
        <p:nvSpPr>
          <p:cNvPr id="4" name="TextBox 3"/>
          <p:cNvSpPr txBox="1"/>
          <p:nvPr/>
        </p:nvSpPr>
        <p:spPr>
          <a:xfrm>
            <a:off x="6324600" y="6019800"/>
            <a:ext cx="2451312" cy="369332"/>
          </a:xfrm>
          <a:prstGeom prst="rect">
            <a:avLst/>
          </a:prstGeom>
          <a:noFill/>
        </p:spPr>
        <p:txBody>
          <a:bodyPr wrap="none" rtlCol="0">
            <a:spAutoFit/>
          </a:bodyPr>
          <a:lstStyle/>
          <a:p>
            <a:r>
              <a:rPr lang="en-US" dirty="0" err="1" smtClean="0">
                <a:latin typeface="Comic Sans MS" pitchFamily="66" charset="0"/>
              </a:rPr>
              <a:t>Zethelius</a:t>
            </a:r>
            <a:r>
              <a:rPr lang="en-US" dirty="0" smtClean="0">
                <a:latin typeface="Comic Sans MS" pitchFamily="66" charset="0"/>
              </a:rPr>
              <a:t> et al, 2008</a:t>
            </a:r>
            <a:endParaRPr lang="en-US" dirty="0">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97277" y="2525630"/>
            <a:ext cx="1119217" cy="400110"/>
          </a:xfrm>
          <a:prstGeom prst="rect">
            <a:avLst/>
          </a:prstGeom>
          <a:noFill/>
        </p:spPr>
        <p:txBody>
          <a:bodyPr wrap="none" rtlCol="0">
            <a:spAutoFit/>
          </a:bodyPr>
          <a:lstStyle/>
          <a:p>
            <a:r>
              <a:rPr lang="en-US" sz="2000" b="1" dirty="0" smtClean="0">
                <a:solidFill>
                  <a:srgbClr val="FF0000"/>
                </a:solidFill>
                <a:latin typeface="Comic Sans MS" pitchFamily="66" charset="0"/>
              </a:rPr>
              <a:t>Disease</a:t>
            </a:r>
            <a:endParaRPr lang="en-US" b="1" dirty="0">
              <a:solidFill>
                <a:srgbClr val="FF0000"/>
              </a:solidFill>
              <a:latin typeface="Comic Sans MS" pitchFamily="66" charset="0"/>
            </a:endParaRPr>
          </a:p>
        </p:txBody>
      </p:sp>
      <p:sp>
        <p:nvSpPr>
          <p:cNvPr id="3" name="TextBox 2"/>
          <p:cNvSpPr txBox="1"/>
          <p:nvPr/>
        </p:nvSpPr>
        <p:spPr>
          <a:xfrm>
            <a:off x="1345161" y="2527649"/>
            <a:ext cx="1327357" cy="707886"/>
          </a:xfrm>
          <a:prstGeom prst="rect">
            <a:avLst/>
          </a:prstGeom>
          <a:noFill/>
        </p:spPr>
        <p:txBody>
          <a:bodyPr wrap="square" rtlCol="0">
            <a:spAutoFit/>
          </a:bodyPr>
          <a:lstStyle/>
          <a:p>
            <a:r>
              <a:rPr lang="en-US" sz="2000" b="1" dirty="0" smtClean="0">
                <a:solidFill>
                  <a:srgbClr val="00B050"/>
                </a:solidFill>
                <a:latin typeface="Comic Sans MS" pitchFamily="66" charset="0"/>
              </a:rPr>
              <a:t>Health</a:t>
            </a:r>
          </a:p>
          <a:p>
            <a:r>
              <a:rPr lang="en-US" sz="2000" b="1" dirty="0" smtClean="0">
                <a:solidFill>
                  <a:srgbClr val="00B050"/>
                </a:solidFill>
                <a:latin typeface="Comic Sans MS" pitchFamily="66" charset="0"/>
              </a:rPr>
              <a:t>	</a:t>
            </a:r>
            <a:endParaRPr lang="en-US" b="1" dirty="0">
              <a:solidFill>
                <a:srgbClr val="00B050"/>
              </a:solidFill>
              <a:latin typeface="Comic Sans MS" pitchFamily="66" charset="0"/>
            </a:endParaRPr>
          </a:p>
        </p:txBody>
      </p:sp>
      <p:sp>
        <p:nvSpPr>
          <p:cNvPr id="4" name="Rectangle 3"/>
          <p:cNvSpPr/>
          <p:nvPr/>
        </p:nvSpPr>
        <p:spPr>
          <a:xfrm>
            <a:off x="1524000" y="218908"/>
            <a:ext cx="6108596" cy="584775"/>
          </a:xfrm>
          <a:prstGeom prst="rect">
            <a:avLst/>
          </a:prstGeom>
        </p:spPr>
        <p:txBody>
          <a:bodyPr wrap="none">
            <a:spAutoFit/>
          </a:bodyPr>
          <a:lstStyle/>
          <a:p>
            <a:pPr algn="ctr"/>
            <a:r>
              <a:rPr lang="en-US" sz="3200" b="1" dirty="0" smtClean="0">
                <a:solidFill>
                  <a:schemeClr val="bg1"/>
                </a:solidFill>
              </a:rPr>
              <a:t>Proteome </a:t>
            </a:r>
            <a:r>
              <a:rPr lang="en-US" sz="3200" b="1" dirty="0" smtClean="0"/>
              <a:t>Proteomics</a:t>
            </a:r>
            <a:r>
              <a:rPr lang="en-US" sz="3200" b="1" dirty="0" smtClean="0">
                <a:solidFill>
                  <a:schemeClr val="bg1"/>
                </a:solidFill>
              </a:rPr>
              <a:t>&amp; Phenotype</a:t>
            </a:r>
            <a:endParaRPr lang="en-US" sz="3200" b="1" dirty="0">
              <a:solidFill>
                <a:schemeClr val="bg1"/>
              </a:solidFill>
            </a:endParaRPr>
          </a:p>
        </p:txBody>
      </p:sp>
      <p:sp>
        <p:nvSpPr>
          <p:cNvPr id="5" name="TextBox 4"/>
          <p:cNvSpPr txBox="1"/>
          <p:nvPr/>
        </p:nvSpPr>
        <p:spPr>
          <a:xfrm>
            <a:off x="2762083" y="1710817"/>
            <a:ext cx="704039" cy="400110"/>
          </a:xfrm>
          <a:prstGeom prst="rect">
            <a:avLst/>
          </a:prstGeom>
          <a:noFill/>
        </p:spPr>
        <p:txBody>
          <a:bodyPr wrap="none" rtlCol="0">
            <a:spAutoFit/>
          </a:bodyPr>
          <a:lstStyle/>
          <a:p>
            <a:r>
              <a:rPr lang="en-US" sz="2000" b="1" dirty="0" smtClean="0">
                <a:latin typeface="Comic Sans MS" pitchFamily="66" charset="0"/>
              </a:rPr>
              <a:t>Diet</a:t>
            </a:r>
            <a:endParaRPr lang="en-US" sz="2000" b="1" dirty="0">
              <a:latin typeface="Comic Sans MS" pitchFamily="66" charset="0"/>
            </a:endParaRPr>
          </a:p>
        </p:txBody>
      </p:sp>
      <p:sp>
        <p:nvSpPr>
          <p:cNvPr id="6" name="TextBox 5"/>
          <p:cNvSpPr txBox="1"/>
          <p:nvPr/>
        </p:nvSpPr>
        <p:spPr>
          <a:xfrm>
            <a:off x="3634786" y="1710817"/>
            <a:ext cx="1665841" cy="400110"/>
          </a:xfrm>
          <a:prstGeom prst="rect">
            <a:avLst/>
          </a:prstGeom>
          <a:noFill/>
        </p:spPr>
        <p:txBody>
          <a:bodyPr wrap="none" rtlCol="0">
            <a:spAutoFit/>
          </a:bodyPr>
          <a:lstStyle/>
          <a:p>
            <a:r>
              <a:rPr lang="en-US" sz="2000" b="1" dirty="0" smtClean="0">
                <a:latin typeface="Comic Sans MS" pitchFamily="66" charset="0"/>
              </a:rPr>
              <a:t>Environment</a:t>
            </a:r>
            <a:endParaRPr lang="en-US" sz="2000" b="1" dirty="0">
              <a:latin typeface="Comic Sans MS" pitchFamily="66" charset="0"/>
            </a:endParaRPr>
          </a:p>
        </p:txBody>
      </p:sp>
      <p:cxnSp>
        <p:nvCxnSpPr>
          <p:cNvPr id="7" name="Straight Arrow Connector 6"/>
          <p:cNvCxnSpPr/>
          <p:nvPr/>
        </p:nvCxnSpPr>
        <p:spPr>
          <a:xfrm>
            <a:off x="2008840" y="2833837"/>
            <a:ext cx="5223092"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2216110" y="2835425"/>
            <a:ext cx="4567276" cy="400110"/>
          </a:xfrm>
          <a:prstGeom prst="rect">
            <a:avLst/>
          </a:prstGeom>
          <a:noFill/>
        </p:spPr>
        <p:txBody>
          <a:bodyPr wrap="none" rtlCol="0">
            <a:spAutoFit/>
          </a:bodyPr>
          <a:lstStyle/>
          <a:p>
            <a:r>
              <a:rPr lang="en-US" sz="2000" b="1" dirty="0" smtClean="0">
                <a:latin typeface="Comic Sans MS" pitchFamily="66" charset="0"/>
              </a:rPr>
              <a:t>Functional changes in the Proteome</a:t>
            </a:r>
            <a:endParaRPr lang="en-US" sz="2000" b="1" dirty="0">
              <a:latin typeface="Comic Sans MS" pitchFamily="66" charset="0"/>
            </a:endParaRPr>
          </a:p>
        </p:txBody>
      </p:sp>
      <p:sp>
        <p:nvSpPr>
          <p:cNvPr id="9" name="TextBox 8"/>
          <p:cNvSpPr txBox="1"/>
          <p:nvPr/>
        </p:nvSpPr>
        <p:spPr>
          <a:xfrm>
            <a:off x="728841" y="3770472"/>
            <a:ext cx="3002745" cy="707886"/>
          </a:xfrm>
          <a:prstGeom prst="rect">
            <a:avLst/>
          </a:prstGeom>
          <a:noFill/>
        </p:spPr>
        <p:txBody>
          <a:bodyPr wrap="none" rtlCol="0">
            <a:spAutoFit/>
          </a:bodyPr>
          <a:lstStyle/>
          <a:p>
            <a:r>
              <a:rPr lang="en-US" sz="2000" b="1" dirty="0" smtClean="0">
                <a:latin typeface="Comic Sans MS" pitchFamily="66" charset="0"/>
              </a:rPr>
              <a:t>Quantitative</a:t>
            </a:r>
          </a:p>
          <a:p>
            <a:r>
              <a:rPr lang="en-US" sz="2000" b="1" dirty="0" smtClean="0">
                <a:latin typeface="Comic Sans MS" pitchFamily="66" charset="0"/>
              </a:rPr>
              <a:t>	</a:t>
            </a:r>
            <a:r>
              <a:rPr lang="en-US" b="1" dirty="0" smtClean="0">
                <a:latin typeface="Comic Sans MS" pitchFamily="66" charset="0"/>
              </a:rPr>
              <a:t>Concentrations/levels</a:t>
            </a:r>
            <a:endParaRPr lang="en-US" b="1" dirty="0">
              <a:latin typeface="Comic Sans MS" pitchFamily="66" charset="0"/>
            </a:endParaRPr>
          </a:p>
        </p:txBody>
      </p:sp>
      <p:sp>
        <p:nvSpPr>
          <p:cNvPr id="10" name="TextBox 9"/>
          <p:cNvSpPr txBox="1"/>
          <p:nvPr/>
        </p:nvSpPr>
        <p:spPr>
          <a:xfrm>
            <a:off x="5699595" y="3770472"/>
            <a:ext cx="2016899" cy="1261884"/>
          </a:xfrm>
          <a:prstGeom prst="rect">
            <a:avLst/>
          </a:prstGeom>
          <a:noFill/>
        </p:spPr>
        <p:txBody>
          <a:bodyPr wrap="none" rtlCol="0">
            <a:spAutoFit/>
          </a:bodyPr>
          <a:lstStyle/>
          <a:p>
            <a:r>
              <a:rPr lang="en-US" sz="2000" b="1" dirty="0" smtClean="0">
                <a:latin typeface="Comic Sans MS" pitchFamily="66" charset="0"/>
              </a:rPr>
              <a:t>Qualitative</a:t>
            </a:r>
          </a:p>
          <a:p>
            <a:r>
              <a:rPr lang="en-US" sz="2000" b="1" dirty="0" smtClean="0">
                <a:latin typeface="Comic Sans MS" pitchFamily="66" charset="0"/>
              </a:rPr>
              <a:t>	</a:t>
            </a:r>
            <a:r>
              <a:rPr lang="en-US" b="1" dirty="0" smtClean="0">
                <a:latin typeface="Comic Sans MS" pitchFamily="66" charset="0"/>
              </a:rPr>
              <a:t>PTMS</a:t>
            </a:r>
          </a:p>
          <a:p>
            <a:r>
              <a:rPr lang="en-US" b="1" dirty="0" smtClean="0">
                <a:latin typeface="Comic Sans MS" pitchFamily="66" charset="0"/>
              </a:rPr>
              <a:t>	Interactions</a:t>
            </a:r>
          </a:p>
          <a:p>
            <a:r>
              <a:rPr lang="en-US" b="1" dirty="0" smtClean="0">
                <a:latin typeface="Comic Sans MS" pitchFamily="66" charset="0"/>
              </a:rPr>
              <a:t>	Fluxes</a:t>
            </a:r>
            <a:endParaRPr lang="en-US" b="1" dirty="0">
              <a:latin typeface="Comic Sans MS" pitchFamily="66" charset="0"/>
            </a:endParaRPr>
          </a:p>
        </p:txBody>
      </p:sp>
      <p:cxnSp>
        <p:nvCxnSpPr>
          <p:cNvPr id="11" name="Straight Arrow Connector 10"/>
          <p:cNvCxnSpPr/>
          <p:nvPr/>
        </p:nvCxnSpPr>
        <p:spPr>
          <a:xfrm rot="16200000" flipH="1">
            <a:off x="3232233" y="2546122"/>
            <a:ext cx="565598" cy="9832"/>
          </a:xfrm>
          <a:prstGeom prst="straightConnector1">
            <a:avLst/>
          </a:prstGeom>
          <a:ln>
            <a:solidFill>
              <a:schemeClr val="tx1">
                <a:lumMod val="95000"/>
                <a:lumOff val="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rot="16200000" flipH="1">
            <a:off x="3453703" y="2558290"/>
            <a:ext cx="565598" cy="9832"/>
          </a:xfrm>
          <a:prstGeom prst="straightConnector1">
            <a:avLst/>
          </a:prstGeom>
          <a:ln>
            <a:solidFill>
              <a:schemeClr val="tx1">
                <a:lumMod val="95000"/>
                <a:lumOff val="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16200000" flipH="1">
            <a:off x="3699266" y="2558290"/>
            <a:ext cx="565598" cy="9832"/>
          </a:xfrm>
          <a:prstGeom prst="straightConnector1">
            <a:avLst/>
          </a:prstGeom>
          <a:ln>
            <a:solidFill>
              <a:schemeClr val="tx1">
                <a:lumMod val="95000"/>
                <a:lumOff val="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rot="16200000" flipH="1">
            <a:off x="3930326" y="2558290"/>
            <a:ext cx="565598" cy="9832"/>
          </a:xfrm>
          <a:prstGeom prst="straightConnector1">
            <a:avLst/>
          </a:prstGeom>
          <a:ln>
            <a:solidFill>
              <a:schemeClr val="tx1">
                <a:lumMod val="95000"/>
                <a:lumOff val="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rot="16200000" flipH="1">
            <a:off x="4156466" y="2546121"/>
            <a:ext cx="565598" cy="9832"/>
          </a:xfrm>
          <a:prstGeom prst="straightConnector1">
            <a:avLst/>
          </a:prstGeom>
          <a:ln>
            <a:solidFill>
              <a:schemeClr val="tx1">
                <a:lumMod val="95000"/>
                <a:lumOff val="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rot="16200000" flipH="1">
            <a:off x="4390673" y="2558291"/>
            <a:ext cx="565598" cy="9832"/>
          </a:xfrm>
          <a:prstGeom prst="straightConnector1">
            <a:avLst/>
          </a:prstGeom>
          <a:ln>
            <a:solidFill>
              <a:schemeClr val="tx1">
                <a:lumMod val="95000"/>
                <a:lumOff val="5000"/>
              </a:schemeClr>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idx="1"/>
          </p:nvPr>
        </p:nvSpPr>
        <p:spPr>
          <a:xfrm>
            <a:off x="609600" y="685800"/>
            <a:ext cx="7772400" cy="4114800"/>
          </a:xfrm>
        </p:spPr>
        <p:txBody>
          <a:bodyPr/>
          <a:lstStyle/>
          <a:p>
            <a:pPr>
              <a:buFontTx/>
              <a:buNone/>
            </a:pPr>
            <a:r>
              <a:rPr lang="en-US" dirty="0" smtClean="0"/>
              <a:t> </a:t>
            </a:r>
          </a:p>
          <a:p>
            <a:pPr>
              <a:buFontTx/>
              <a:buNone/>
            </a:pP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grpSp>
        <p:nvGrpSpPr>
          <p:cNvPr id="2" name="Group 3"/>
          <p:cNvGrpSpPr>
            <a:grpSpLocks/>
          </p:cNvGrpSpPr>
          <p:nvPr/>
        </p:nvGrpSpPr>
        <p:grpSpPr bwMode="auto">
          <a:xfrm>
            <a:off x="441325" y="838200"/>
            <a:ext cx="8702675" cy="915988"/>
            <a:chOff x="278" y="912"/>
            <a:chExt cx="5482" cy="577"/>
          </a:xfrm>
        </p:grpSpPr>
        <p:sp>
          <p:nvSpPr>
            <p:cNvPr id="53252" name="TextBox 11"/>
            <p:cNvSpPr txBox="1">
              <a:spLocks noChangeArrowheads="1"/>
            </p:cNvSpPr>
            <p:nvPr/>
          </p:nvSpPr>
          <p:spPr bwMode="auto">
            <a:xfrm>
              <a:off x="1200" y="912"/>
              <a:ext cx="4560" cy="577"/>
            </a:xfrm>
            <a:prstGeom prst="rect">
              <a:avLst/>
            </a:prstGeom>
            <a:noFill/>
            <a:ln w="9525">
              <a:noFill/>
              <a:miter lim="800000"/>
              <a:headEnd/>
              <a:tailEnd/>
            </a:ln>
          </p:spPr>
          <p:txBody>
            <a:bodyPr>
              <a:spAutoFit/>
            </a:bodyPr>
            <a:lstStyle/>
            <a:p>
              <a:r>
                <a:rPr lang="en-US" sz="1800" b="1" dirty="0">
                  <a:latin typeface="Arial" charset="0"/>
                  <a:cs typeface="Arial" charset="0"/>
                </a:rPr>
                <a:t>     Clinical 	  Retrospective 	  Prospective	       Large</a:t>
              </a:r>
            </a:p>
            <a:p>
              <a:r>
                <a:rPr lang="en-US" sz="1800" b="1" dirty="0">
                  <a:latin typeface="Arial" charset="0"/>
                  <a:cs typeface="Arial" charset="0"/>
                </a:rPr>
                <a:t>       assay 	   longitudinal	  </a:t>
              </a:r>
              <a:r>
                <a:rPr lang="en-US" sz="1800" b="1" dirty="0" err="1">
                  <a:latin typeface="Arial" charset="0"/>
                  <a:cs typeface="Arial" charset="0"/>
                </a:rPr>
                <a:t>longitudinal</a:t>
              </a:r>
              <a:r>
                <a:rPr lang="en-US" sz="1800" b="1" dirty="0">
                  <a:latin typeface="Arial" charset="0"/>
                  <a:cs typeface="Arial" charset="0"/>
                </a:rPr>
                <a:t>	        scale</a:t>
              </a:r>
            </a:p>
            <a:p>
              <a:r>
                <a:rPr lang="en-US" sz="1800" b="1" dirty="0">
                  <a:latin typeface="Arial" charset="0"/>
                  <a:cs typeface="Arial" charset="0"/>
                </a:rPr>
                <a:t>Development	     validation	    </a:t>
              </a:r>
              <a:r>
                <a:rPr lang="en-US" sz="1800" b="1" dirty="0" err="1">
                  <a:latin typeface="Arial" charset="0"/>
                  <a:cs typeface="Arial" charset="0"/>
                </a:rPr>
                <a:t>validation</a:t>
              </a:r>
              <a:r>
                <a:rPr lang="en-US" sz="1800" b="1" dirty="0">
                  <a:latin typeface="Arial" charset="0"/>
                  <a:cs typeface="Arial" charset="0"/>
                </a:rPr>
                <a:t>	   application</a:t>
              </a:r>
            </a:p>
          </p:txBody>
        </p:sp>
        <p:sp>
          <p:nvSpPr>
            <p:cNvPr id="53253" name="Text Box 5"/>
            <p:cNvSpPr txBox="1">
              <a:spLocks noChangeArrowheads="1"/>
            </p:cNvSpPr>
            <p:nvPr/>
          </p:nvSpPr>
          <p:spPr bwMode="auto">
            <a:xfrm>
              <a:off x="278" y="1079"/>
              <a:ext cx="804" cy="231"/>
            </a:xfrm>
            <a:prstGeom prst="rect">
              <a:avLst/>
            </a:prstGeom>
            <a:noFill/>
            <a:ln w="9525">
              <a:noFill/>
              <a:miter lim="800000"/>
              <a:headEnd/>
              <a:tailEnd/>
            </a:ln>
            <a:effectLst/>
          </p:spPr>
          <p:txBody>
            <a:bodyPr wrap="none">
              <a:spAutoFit/>
            </a:bodyPr>
            <a:lstStyle/>
            <a:p>
              <a:r>
                <a:rPr lang="en-US" sz="1800" b="1" dirty="0">
                  <a:latin typeface="Arial" charset="0"/>
                  <a:cs typeface="Arial" charset="0"/>
                </a:rPr>
                <a:t>Discovery</a:t>
              </a:r>
            </a:p>
          </p:txBody>
        </p:sp>
      </p:grpSp>
      <p:sp>
        <p:nvSpPr>
          <p:cNvPr id="53255" name="TextBox 4"/>
          <p:cNvSpPr txBox="1">
            <a:spLocks noChangeArrowheads="1"/>
          </p:cNvSpPr>
          <p:nvPr/>
        </p:nvSpPr>
        <p:spPr bwMode="auto">
          <a:xfrm>
            <a:off x="457200" y="1905000"/>
            <a:ext cx="8382000" cy="366713"/>
          </a:xfrm>
          <a:prstGeom prst="rect">
            <a:avLst/>
          </a:prstGeom>
          <a:noFill/>
          <a:ln w="9525">
            <a:noFill/>
            <a:miter lim="800000"/>
            <a:headEnd/>
            <a:tailEnd/>
          </a:ln>
        </p:spPr>
        <p:txBody>
          <a:bodyPr>
            <a:spAutoFit/>
          </a:bodyPr>
          <a:lstStyle/>
          <a:p>
            <a:r>
              <a:rPr lang="en-US" sz="1800" b="1" dirty="0">
                <a:latin typeface="Arial" charset="0"/>
                <a:cs typeface="Arial" charset="0"/>
              </a:rPr>
              <a:t>Phase 1		Phase 2		Phase 3		Phase 4		Phase 5</a:t>
            </a:r>
          </a:p>
        </p:txBody>
      </p:sp>
      <p:sp>
        <p:nvSpPr>
          <p:cNvPr id="53256" name="Right Arrow 6"/>
          <p:cNvSpPr>
            <a:spLocks noChangeArrowheads="1"/>
          </p:cNvSpPr>
          <p:nvPr/>
        </p:nvSpPr>
        <p:spPr bwMode="auto">
          <a:xfrm>
            <a:off x="3657600" y="2438400"/>
            <a:ext cx="457200" cy="152400"/>
          </a:xfrm>
          <a:prstGeom prst="rightArrow">
            <a:avLst>
              <a:gd name="adj1" fmla="val 50000"/>
              <a:gd name="adj2" fmla="val 50000"/>
            </a:avLst>
          </a:prstGeom>
          <a:solidFill>
            <a:schemeClr val="accent1"/>
          </a:solidFill>
          <a:ln w="9525" algn="ctr">
            <a:solidFill>
              <a:schemeClr val="tx1"/>
            </a:solidFill>
            <a:round/>
            <a:headEnd/>
            <a:tailEnd/>
          </a:ln>
        </p:spPr>
        <p:txBody>
          <a:bodyPr/>
          <a:lstStyle/>
          <a:p>
            <a:endParaRPr lang="en-US" sz="1800" b="1">
              <a:latin typeface="Arial" charset="0"/>
              <a:cs typeface="Arial" charset="0"/>
            </a:endParaRPr>
          </a:p>
        </p:txBody>
      </p:sp>
      <p:sp>
        <p:nvSpPr>
          <p:cNvPr id="53257" name="Right Arrow 7"/>
          <p:cNvSpPr>
            <a:spLocks noChangeArrowheads="1"/>
          </p:cNvSpPr>
          <p:nvPr/>
        </p:nvSpPr>
        <p:spPr bwMode="auto">
          <a:xfrm>
            <a:off x="5410200" y="2438400"/>
            <a:ext cx="457200" cy="152400"/>
          </a:xfrm>
          <a:prstGeom prst="rightArrow">
            <a:avLst>
              <a:gd name="adj1" fmla="val 50000"/>
              <a:gd name="adj2" fmla="val 50000"/>
            </a:avLst>
          </a:prstGeom>
          <a:solidFill>
            <a:schemeClr val="accent1"/>
          </a:solidFill>
          <a:ln w="9525" algn="ctr">
            <a:solidFill>
              <a:schemeClr val="tx1"/>
            </a:solidFill>
            <a:round/>
            <a:headEnd/>
            <a:tailEnd/>
          </a:ln>
        </p:spPr>
        <p:txBody>
          <a:bodyPr/>
          <a:lstStyle/>
          <a:p>
            <a:endParaRPr lang="en-US" sz="1800" b="1">
              <a:latin typeface="Arial" charset="0"/>
              <a:cs typeface="Arial" charset="0"/>
            </a:endParaRPr>
          </a:p>
        </p:txBody>
      </p:sp>
      <p:sp>
        <p:nvSpPr>
          <p:cNvPr id="53258" name="Right Arrow 8"/>
          <p:cNvSpPr>
            <a:spLocks noChangeArrowheads="1"/>
          </p:cNvSpPr>
          <p:nvPr/>
        </p:nvSpPr>
        <p:spPr bwMode="auto">
          <a:xfrm>
            <a:off x="7239000" y="2438400"/>
            <a:ext cx="457200" cy="152400"/>
          </a:xfrm>
          <a:prstGeom prst="rightArrow">
            <a:avLst>
              <a:gd name="adj1" fmla="val 50000"/>
              <a:gd name="adj2" fmla="val 50000"/>
            </a:avLst>
          </a:prstGeom>
          <a:solidFill>
            <a:schemeClr val="accent1"/>
          </a:solidFill>
          <a:ln w="9525" algn="ctr">
            <a:solidFill>
              <a:schemeClr val="tx1"/>
            </a:solidFill>
            <a:round/>
            <a:headEnd/>
            <a:tailEnd/>
          </a:ln>
        </p:spPr>
        <p:txBody>
          <a:bodyPr/>
          <a:lstStyle/>
          <a:p>
            <a:endParaRPr lang="en-US" sz="1800" b="1">
              <a:latin typeface="Arial" charset="0"/>
              <a:cs typeface="Arial" charset="0"/>
            </a:endParaRPr>
          </a:p>
        </p:txBody>
      </p:sp>
      <p:sp>
        <p:nvSpPr>
          <p:cNvPr id="53259" name="Right Arrow 6"/>
          <p:cNvSpPr>
            <a:spLocks noChangeArrowheads="1"/>
          </p:cNvSpPr>
          <p:nvPr/>
        </p:nvSpPr>
        <p:spPr bwMode="auto">
          <a:xfrm>
            <a:off x="1752600" y="2438400"/>
            <a:ext cx="457200" cy="152400"/>
          </a:xfrm>
          <a:prstGeom prst="rightArrow">
            <a:avLst>
              <a:gd name="adj1" fmla="val 50000"/>
              <a:gd name="adj2" fmla="val 50000"/>
            </a:avLst>
          </a:prstGeom>
          <a:solidFill>
            <a:schemeClr val="accent1"/>
          </a:solidFill>
          <a:ln w="9525" algn="ctr">
            <a:solidFill>
              <a:schemeClr val="tx1"/>
            </a:solidFill>
            <a:round/>
            <a:headEnd/>
            <a:tailEnd/>
          </a:ln>
        </p:spPr>
        <p:txBody>
          <a:bodyPr/>
          <a:lstStyle/>
          <a:p>
            <a:endParaRPr lang="en-US" sz="1800" b="1">
              <a:latin typeface="Arial" charset="0"/>
              <a:cs typeface="Arial" charset="0"/>
            </a:endParaRPr>
          </a:p>
        </p:txBody>
      </p:sp>
      <p:sp>
        <p:nvSpPr>
          <p:cNvPr id="53260" name="Text Box 12"/>
          <p:cNvSpPr txBox="1">
            <a:spLocks noChangeArrowheads="1"/>
          </p:cNvSpPr>
          <p:nvPr/>
        </p:nvSpPr>
        <p:spPr bwMode="auto">
          <a:xfrm>
            <a:off x="5943600" y="6400800"/>
            <a:ext cx="3047373" cy="369332"/>
          </a:xfrm>
          <a:prstGeom prst="rect">
            <a:avLst/>
          </a:prstGeom>
          <a:noFill/>
          <a:ln w="9525">
            <a:noFill/>
            <a:miter lim="800000"/>
            <a:headEnd/>
            <a:tailEnd/>
          </a:ln>
          <a:effectLst/>
        </p:spPr>
        <p:txBody>
          <a:bodyPr wrap="none">
            <a:spAutoFit/>
          </a:bodyPr>
          <a:lstStyle/>
          <a:p>
            <a:r>
              <a:rPr lang="en-US" dirty="0" smtClean="0"/>
              <a:t>Adapted from </a:t>
            </a:r>
            <a:r>
              <a:rPr lang="en-US" dirty="0" err="1" smtClean="0"/>
              <a:t>Pepe</a:t>
            </a:r>
            <a:r>
              <a:rPr lang="en-US" dirty="0" smtClean="0"/>
              <a:t> </a:t>
            </a:r>
            <a:r>
              <a:rPr lang="en-US" dirty="0"/>
              <a:t>et </a:t>
            </a:r>
            <a:r>
              <a:rPr lang="en-US" dirty="0" smtClean="0"/>
              <a:t>al, 2005</a:t>
            </a:r>
            <a:endParaRPr lang="en-US" dirty="0"/>
          </a:p>
        </p:txBody>
      </p:sp>
      <p:grpSp>
        <p:nvGrpSpPr>
          <p:cNvPr id="3" name="Group 18"/>
          <p:cNvGrpSpPr/>
          <p:nvPr/>
        </p:nvGrpSpPr>
        <p:grpSpPr>
          <a:xfrm>
            <a:off x="152400" y="2819400"/>
            <a:ext cx="6781800" cy="990600"/>
            <a:chOff x="152400" y="3276600"/>
            <a:chExt cx="6781800" cy="990600"/>
          </a:xfrm>
        </p:grpSpPr>
        <p:sp>
          <p:nvSpPr>
            <p:cNvPr id="13" name="Rectangle 12"/>
            <p:cNvSpPr/>
            <p:nvPr/>
          </p:nvSpPr>
          <p:spPr>
            <a:xfrm>
              <a:off x="152400" y="3276600"/>
              <a:ext cx="1752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Analytical Validation</a:t>
              </a:r>
              <a:endParaRPr lang="en-US" dirty="0"/>
            </a:p>
          </p:txBody>
        </p:sp>
        <p:sp>
          <p:nvSpPr>
            <p:cNvPr id="14" name="Rectangle 13"/>
            <p:cNvSpPr/>
            <p:nvPr/>
          </p:nvSpPr>
          <p:spPr>
            <a:xfrm>
              <a:off x="2209800" y="3276600"/>
              <a:ext cx="47244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Clinical Validation</a:t>
              </a:r>
              <a:endParaRPr lang="en-US" dirty="0"/>
            </a:p>
          </p:txBody>
        </p:sp>
      </p:grpSp>
      <p:sp>
        <p:nvSpPr>
          <p:cNvPr id="15" name="Rounded Rectangle 14"/>
          <p:cNvSpPr/>
          <p:nvPr/>
        </p:nvSpPr>
        <p:spPr>
          <a:xfrm>
            <a:off x="0" y="4495800"/>
            <a:ext cx="2590800" cy="2209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smtClean="0"/>
              <a:t>Pre-analytical issues</a:t>
            </a:r>
          </a:p>
          <a:p>
            <a:r>
              <a:rPr lang="en-US" sz="1800" dirty="0" smtClean="0"/>
              <a:t>Platform Variability</a:t>
            </a:r>
          </a:p>
          <a:p>
            <a:r>
              <a:rPr lang="en-US" sz="1800" dirty="0" smtClean="0"/>
              <a:t>Reagents</a:t>
            </a:r>
          </a:p>
          <a:p>
            <a:r>
              <a:rPr lang="en-US" sz="1800" dirty="0" smtClean="0"/>
              <a:t>Assays</a:t>
            </a:r>
          </a:p>
          <a:p>
            <a:r>
              <a:rPr lang="en-US" sz="1800" dirty="0" smtClean="0"/>
              <a:t>Define protein heterogeneity</a:t>
            </a:r>
            <a:endParaRPr lang="en-US" sz="1800" dirty="0"/>
          </a:p>
        </p:txBody>
      </p:sp>
      <p:sp>
        <p:nvSpPr>
          <p:cNvPr id="16" name="Rounded Rectangle 15"/>
          <p:cNvSpPr/>
          <p:nvPr/>
        </p:nvSpPr>
        <p:spPr>
          <a:xfrm>
            <a:off x="2819400" y="4648200"/>
            <a:ext cx="449580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smtClean="0"/>
              <a:t>Clinical assay validation</a:t>
            </a:r>
          </a:p>
          <a:p>
            <a:r>
              <a:rPr lang="en-US" sz="1800" dirty="0" smtClean="0"/>
              <a:t>Standard operating Protocols</a:t>
            </a:r>
          </a:p>
          <a:p>
            <a:r>
              <a:rPr lang="en-US" sz="1800" dirty="0" smtClean="0"/>
              <a:t>Define  thresholds of normal variation </a:t>
            </a:r>
          </a:p>
          <a:p>
            <a:r>
              <a:rPr lang="en-US" sz="1800" dirty="0" smtClean="0"/>
              <a:t>Differentially modified</a:t>
            </a:r>
          </a:p>
          <a:p>
            <a:r>
              <a:rPr lang="en-US" sz="1800" dirty="0" smtClean="0"/>
              <a:t>Define heterogeneity in different disease states</a:t>
            </a:r>
            <a:endParaRPr lang="en-US" sz="1800" dirty="0"/>
          </a:p>
        </p:txBody>
      </p:sp>
      <p:grpSp>
        <p:nvGrpSpPr>
          <p:cNvPr id="4" name="Group 19"/>
          <p:cNvGrpSpPr/>
          <p:nvPr/>
        </p:nvGrpSpPr>
        <p:grpSpPr>
          <a:xfrm>
            <a:off x="838200" y="4038600"/>
            <a:ext cx="3733800" cy="304800"/>
            <a:chOff x="838200" y="4343400"/>
            <a:chExt cx="3733800" cy="304800"/>
          </a:xfrm>
        </p:grpSpPr>
        <p:sp>
          <p:nvSpPr>
            <p:cNvPr id="17" name="Down Arrow 16"/>
            <p:cNvSpPr/>
            <p:nvPr/>
          </p:nvSpPr>
          <p:spPr>
            <a:xfrm>
              <a:off x="838200" y="4343400"/>
              <a:ext cx="3048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4267200" y="4343400"/>
              <a:ext cx="3048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Blood</a:t>
            </a:r>
          </a:p>
          <a:p>
            <a:pPr lvl="1"/>
            <a:r>
              <a:rPr lang="en-US" dirty="0" smtClean="0"/>
              <a:t>Plasma</a:t>
            </a:r>
            <a:endParaRPr lang="en-US" dirty="0"/>
          </a:p>
          <a:p>
            <a:r>
              <a:rPr lang="en-US" dirty="0" smtClean="0"/>
              <a:t>Wide dynamic range</a:t>
            </a:r>
          </a:p>
          <a:p>
            <a:pPr lvl="1">
              <a:buNone/>
            </a:pPr>
            <a:r>
              <a:rPr lang="en-US" dirty="0" smtClean="0"/>
              <a:t>Magnitude of difference</a:t>
            </a:r>
          </a:p>
          <a:p>
            <a:r>
              <a:rPr lang="en-US" dirty="0" smtClean="0"/>
              <a:t>Top ten proteins make up 90% of the plasma protein concentrations</a:t>
            </a:r>
          </a:p>
          <a:p>
            <a:r>
              <a:rPr lang="en-US" dirty="0" smtClean="0"/>
              <a:t>Reagents</a:t>
            </a:r>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Metabolomics</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sz="4000" dirty="0" smtClean="0"/>
              <a:t>The comprehensive characterization of low molecular weight </a:t>
            </a:r>
            <a:r>
              <a:rPr lang="en-US" sz="4000" dirty="0" err="1" smtClean="0"/>
              <a:t>biochemicals</a:t>
            </a:r>
            <a:r>
              <a:rPr lang="en-US" sz="4000" dirty="0" smtClean="0"/>
              <a:t> or metabolites</a:t>
            </a:r>
          </a:p>
          <a:p>
            <a:pPr marL="1200150" lvl="3" indent="-342900"/>
            <a:r>
              <a:rPr lang="en-US" sz="4000" dirty="0" smtClean="0"/>
              <a:t>lipids, sugars, and </a:t>
            </a:r>
            <a:r>
              <a:rPr lang="en-US" sz="4000" dirty="0" err="1" smtClean="0"/>
              <a:t>aminoacids</a:t>
            </a:r>
            <a:endParaRPr lang="en-US" sz="4000" dirty="0" smtClean="0"/>
          </a:p>
          <a:p>
            <a:pPr marL="342900" lvl="1" indent="-342900">
              <a:buNone/>
            </a:pPr>
            <a:endParaRPr lang="en-US" sz="4000"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Metabolomics</a:t>
            </a:r>
            <a:endParaRPr lang="en-US" dirty="0"/>
          </a:p>
        </p:txBody>
      </p:sp>
      <p:sp>
        <p:nvSpPr>
          <p:cNvPr id="3" name="Content Placeholder 2"/>
          <p:cNvSpPr>
            <a:spLocks noGrp="1"/>
          </p:cNvSpPr>
          <p:nvPr>
            <p:ph idx="1"/>
          </p:nvPr>
        </p:nvSpPr>
        <p:spPr>
          <a:xfrm>
            <a:off x="457200" y="1371600"/>
            <a:ext cx="8229600" cy="4525963"/>
          </a:xfrm>
        </p:spPr>
        <p:txBody>
          <a:bodyPr>
            <a:normAutofit/>
          </a:bodyPr>
          <a:lstStyle/>
          <a:p>
            <a:r>
              <a:rPr lang="en-US" dirty="0"/>
              <a:t>Metabolites participate in almost all aspects of cellular </a:t>
            </a:r>
            <a:r>
              <a:rPr lang="en-US" dirty="0" smtClean="0"/>
              <a:t>function</a:t>
            </a:r>
          </a:p>
          <a:p>
            <a:r>
              <a:rPr lang="en-US" dirty="0" err="1" smtClean="0"/>
              <a:t>Relfect</a:t>
            </a:r>
            <a:r>
              <a:rPr lang="en-US" dirty="0" smtClean="0"/>
              <a:t> </a:t>
            </a:r>
            <a:r>
              <a:rPr lang="en-US" dirty="0"/>
              <a:t>phenotypes that are the net result </a:t>
            </a:r>
            <a:r>
              <a:rPr lang="en-US" dirty="0" smtClean="0"/>
              <a:t>of genomic</a:t>
            </a:r>
            <a:r>
              <a:rPr lang="en-US" dirty="0"/>
              <a:t>, </a:t>
            </a:r>
            <a:r>
              <a:rPr lang="en-US" dirty="0" err="1"/>
              <a:t>transcriptomic</a:t>
            </a:r>
            <a:r>
              <a:rPr lang="en-US" dirty="0"/>
              <a:t> and proteomic </a:t>
            </a:r>
            <a:r>
              <a:rPr lang="en-US" dirty="0" smtClean="0"/>
              <a:t>variability</a:t>
            </a:r>
          </a:p>
          <a:p>
            <a:pPr lvl="1"/>
            <a:r>
              <a:rPr lang="en-US" dirty="0" smtClean="0"/>
              <a:t>represent </a:t>
            </a:r>
            <a:r>
              <a:rPr lang="en-US" dirty="0"/>
              <a:t>one of the most integrated indices of biological status </a:t>
            </a:r>
            <a:endParaRPr lang="en-US" dirty="0" smtClean="0"/>
          </a:p>
          <a:p>
            <a:pPr lvl="2"/>
            <a:r>
              <a:rPr lang="en-US" dirty="0" smtClean="0"/>
              <a:t>offer </a:t>
            </a:r>
            <a:r>
              <a:rPr lang="en-US" dirty="0"/>
              <a:t>snapshots into the </a:t>
            </a:r>
            <a:r>
              <a:rPr lang="en-US" dirty="0" err="1"/>
              <a:t>biomolecular</a:t>
            </a:r>
            <a:r>
              <a:rPr lang="en-US" dirty="0"/>
              <a:t> space not possible with other approaches</a:t>
            </a:r>
          </a:p>
          <a:p>
            <a:pPr lvl="1">
              <a:buNone/>
            </a:pPr>
            <a:endParaRPr lang="en-US" dirty="0"/>
          </a:p>
          <a:p>
            <a:pPr lvl="1"/>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Metabolomics</a:t>
            </a:r>
            <a:endParaRPr lang="en-US" dirty="0"/>
          </a:p>
        </p:txBody>
      </p:sp>
      <p:sp>
        <p:nvSpPr>
          <p:cNvPr id="3" name="Content Placeholder 2"/>
          <p:cNvSpPr>
            <a:spLocks noGrp="1"/>
          </p:cNvSpPr>
          <p:nvPr>
            <p:ph idx="1"/>
          </p:nvPr>
        </p:nvSpPr>
        <p:spPr>
          <a:xfrm>
            <a:off x="457200" y="1371600"/>
            <a:ext cx="8229600" cy="4525963"/>
          </a:xfrm>
        </p:spPr>
        <p:txBody>
          <a:bodyPr>
            <a:normAutofit/>
          </a:bodyPr>
          <a:lstStyle/>
          <a:p>
            <a:r>
              <a:rPr lang="en-US" dirty="0" smtClean="0"/>
              <a:t>~20,000 genes </a:t>
            </a:r>
          </a:p>
          <a:p>
            <a:endParaRPr lang="en-US" dirty="0" smtClean="0"/>
          </a:p>
          <a:p>
            <a:r>
              <a:rPr lang="en-US" dirty="0" smtClean="0"/>
              <a:t>~100,000 </a:t>
            </a:r>
            <a:r>
              <a:rPr lang="en-US" dirty="0"/>
              <a:t>transcripts </a:t>
            </a:r>
            <a:endParaRPr lang="en-US" dirty="0" smtClean="0"/>
          </a:p>
          <a:p>
            <a:endParaRPr lang="en-US" dirty="0" smtClean="0"/>
          </a:p>
          <a:p>
            <a:r>
              <a:rPr lang="en-US" dirty="0" smtClean="0"/>
              <a:t>~1,000,000 proteins</a:t>
            </a:r>
          </a:p>
          <a:p>
            <a:endParaRPr lang="en-US" dirty="0" smtClean="0"/>
          </a:p>
          <a:p>
            <a:r>
              <a:rPr lang="en-US" dirty="0" smtClean="0"/>
              <a:t>~4,000-6,000 metabolites</a:t>
            </a:r>
            <a:endParaRPr lang="en-US" dirty="0"/>
          </a:p>
          <a:p>
            <a:pPr lvl="1"/>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Diabetes risk assessment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Nested case control study in the Framingham Offspring Study</a:t>
            </a:r>
          </a:p>
          <a:p>
            <a:pPr lvl="2"/>
            <a:r>
              <a:rPr lang="en-US" dirty="0" smtClean="0"/>
              <a:t>210 of ~2,000 participants of a routine exam developed diabetes – 12 year follow-up period</a:t>
            </a:r>
          </a:p>
          <a:p>
            <a:r>
              <a:rPr lang="en-US" dirty="0" smtClean="0"/>
              <a:t>A group of five metabolites predict the risk for diabetes</a:t>
            </a:r>
          </a:p>
          <a:p>
            <a:r>
              <a:rPr lang="en-US" dirty="0" smtClean="0"/>
              <a:t>Obesity</a:t>
            </a:r>
          </a:p>
          <a:p>
            <a:pPr lvl="1"/>
            <a:r>
              <a:rPr lang="en-US" dirty="0" smtClean="0"/>
              <a:t>Human observations recapitulated in animal modes</a:t>
            </a:r>
          </a:p>
          <a:p>
            <a:r>
              <a:rPr lang="en-US" dirty="0" smtClean="0"/>
              <a:t>Atherosclerosis</a:t>
            </a:r>
          </a:p>
          <a:p>
            <a:pPr lvl="1"/>
            <a:r>
              <a:rPr lang="en-US" dirty="0" smtClean="0"/>
              <a:t>Interaction of gut </a:t>
            </a:r>
            <a:r>
              <a:rPr lang="en-US" dirty="0" err="1" smtClean="0"/>
              <a:t>microbiota</a:t>
            </a:r>
            <a:r>
              <a:rPr lang="en-US" dirty="0" smtClean="0"/>
              <a:t> with diet to produce pro-</a:t>
            </a:r>
            <a:r>
              <a:rPr lang="en-US" dirty="0" err="1" smtClean="0"/>
              <a:t>atherogenic</a:t>
            </a:r>
            <a:r>
              <a:rPr lang="en-US" dirty="0" smtClean="0"/>
              <a:t> metabolites </a:t>
            </a:r>
          </a:p>
          <a:p>
            <a:pPr lvl="2">
              <a:buNone/>
            </a:pPr>
            <a:endParaRPr lang="en-US" dirty="0" smtClean="0"/>
          </a:p>
          <a:p>
            <a:pPr lvl="1">
              <a:buNone/>
            </a:pPr>
            <a:r>
              <a:rPr lang="en-US" dirty="0" smtClean="0"/>
              <a:t>		Gerszten et al, 2011; Newgard et al; Hazen et al, 2011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533400"/>
            <a:ext cx="8385629" cy="5509200"/>
          </a:xfrm>
          <a:prstGeom prst="rect">
            <a:avLst/>
          </a:prstGeom>
          <a:noFill/>
        </p:spPr>
        <p:txBody>
          <a:bodyPr wrap="none" rtlCol="0">
            <a:spAutoFit/>
          </a:bodyPr>
          <a:lstStyle/>
          <a:p>
            <a:pPr>
              <a:buFont typeface="Wingdings" pitchFamily="2" charset="2"/>
              <a:buChar char="v"/>
            </a:pPr>
            <a:r>
              <a:rPr lang="en-US" sz="3200" dirty="0" smtClean="0">
                <a:latin typeface="Comic Sans MS" pitchFamily="66" charset="0"/>
              </a:rPr>
              <a:t> Billions of cells</a:t>
            </a:r>
          </a:p>
          <a:p>
            <a:endParaRPr lang="en-US" sz="3200" dirty="0" smtClean="0">
              <a:latin typeface="Comic Sans MS" pitchFamily="66" charset="0"/>
            </a:endParaRPr>
          </a:p>
          <a:p>
            <a:pPr>
              <a:buFont typeface="Wingdings" pitchFamily="2" charset="2"/>
              <a:buChar char="v"/>
            </a:pPr>
            <a:r>
              <a:rPr lang="en-US" sz="3200" dirty="0" smtClean="0">
                <a:latin typeface="Comic Sans MS" pitchFamily="66" charset="0"/>
              </a:rPr>
              <a:t> 100s of different and parallel processes</a:t>
            </a:r>
          </a:p>
          <a:p>
            <a:r>
              <a:rPr lang="en-US" sz="3200" dirty="0" smtClean="0">
                <a:latin typeface="Comic Sans MS" pitchFamily="66" charset="0"/>
              </a:rPr>
              <a:t>	specialized</a:t>
            </a:r>
          </a:p>
          <a:p>
            <a:r>
              <a:rPr lang="en-US" sz="3200" dirty="0" smtClean="0">
                <a:latin typeface="Comic Sans MS" pitchFamily="66" charset="0"/>
              </a:rPr>
              <a:t>	housekeeping</a:t>
            </a:r>
          </a:p>
          <a:p>
            <a:pPr>
              <a:buFont typeface="Wingdings" pitchFamily="2" charset="2"/>
              <a:buChar char="v"/>
            </a:pPr>
            <a:endParaRPr lang="en-US" sz="3200" dirty="0" smtClean="0">
              <a:latin typeface="Comic Sans MS" pitchFamily="66" charset="0"/>
            </a:endParaRPr>
          </a:p>
          <a:p>
            <a:pPr>
              <a:buFont typeface="Wingdings" pitchFamily="2" charset="2"/>
              <a:buChar char="v"/>
            </a:pPr>
            <a:r>
              <a:rPr lang="en-US" sz="3200" dirty="0" smtClean="0">
                <a:latin typeface="Comic Sans MS" pitchFamily="66" charset="0"/>
              </a:rPr>
              <a:t> ~20, 000 genes in each cell</a:t>
            </a:r>
          </a:p>
          <a:p>
            <a:pPr>
              <a:buFont typeface="Wingdings" pitchFamily="2" charset="2"/>
              <a:buChar char="v"/>
            </a:pPr>
            <a:endParaRPr lang="en-US" sz="3200" dirty="0" smtClean="0">
              <a:latin typeface="Comic Sans MS" pitchFamily="66" charset="0"/>
            </a:endParaRPr>
          </a:p>
          <a:p>
            <a:pPr>
              <a:buFont typeface="Wingdings" pitchFamily="2" charset="2"/>
              <a:buChar char="v"/>
            </a:pPr>
            <a:r>
              <a:rPr lang="en-US" sz="3200" dirty="0" smtClean="0">
                <a:latin typeface="Comic Sans MS" pitchFamily="66" charset="0"/>
              </a:rPr>
              <a:t>Closest entities to the phenotype!</a:t>
            </a:r>
          </a:p>
          <a:p>
            <a:pPr lvl="2">
              <a:buFont typeface="Wingdings" pitchFamily="2" charset="2"/>
              <a:buChar char="v"/>
            </a:pPr>
            <a:r>
              <a:rPr lang="en-US" sz="3200" dirty="0" smtClean="0">
                <a:latin typeface="Comic Sans MS" pitchFamily="66" charset="0"/>
              </a:rPr>
              <a:t>Biology</a:t>
            </a:r>
          </a:p>
          <a:p>
            <a:pPr lvl="2">
              <a:buFont typeface="Wingdings" pitchFamily="2" charset="2"/>
              <a:buChar char="v"/>
            </a:pPr>
            <a:r>
              <a:rPr lang="en-US" sz="3200" dirty="0" smtClean="0">
                <a:latin typeface="Comic Sans MS" pitchFamily="66" charset="0"/>
              </a:rPr>
              <a:t>Therapy</a:t>
            </a:r>
            <a:endParaRPr lang="en-US" sz="32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200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200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200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200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200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200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200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200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2000"/>
                                  </p:stCondLst>
                                  <p:childTnLst>
                                    <p:set>
                                      <p:cBhvr>
                                        <p:cTn id="38" dur="1" fill="hold">
                                          <p:stCondLst>
                                            <p:cond delay="0"/>
                                          </p:stCondLst>
                                        </p:cTn>
                                        <p:tgtEl>
                                          <p:spTgt spid="4">
                                            <p:txEl>
                                              <p:pRg st="9" end="9"/>
                                            </p:txEl>
                                          </p:spTgt>
                                        </p:tgtEl>
                                        <p:attrNameLst>
                                          <p:attrName>style.visibility</p:attrName>
                                        </p:attrNameLst>
                                      </p:cBhvr>
                                      <p:to>
                                        <p:strVal val="visible"/>
                                      </p:to>
                                    </p:set>
                                  </p:childTnLst>
                                </p:cTn>
                              </p:par>
                              <p:par>
                                <p:cTn id="39" presetID="1" presetClass="entr" presetSubtype="0" fill="hold" nodeType="withEffect">
                                  <p:stCondLst>
                                    <p:cond delay="2000"/>
                                  </p:stCondLst>
                                  <p:childTnLst>
                                    <p:set>
                                      <p:cBhvr>
                                        <p:cTn id="4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057577" y="1574282"/>
            <a:ext cx="6963750" cy="3968081"/>
            <a:chOff x="1057577" y="1574282"/>
            <a:chExt cx="6963750" cy="3968081"/>
          </a:xfrm>
        </p:grpSpPr>
        <p:sp>
          <p:nvSpPr>
            <p:cNvPr id="4" name="Rounded Rectangle 3"/>
            <p:cNvSpPr/>
            <p:nvPr/>
          </p:nvSpPr>
          <p:spPr>
            <a:xfrm>
              <a:off x="2588874" y="2107518"/>
              <a:ext cx="3701581" cy="177304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3505200" y="2667001"/>
              <a:ext cx="2133600" cy="707886"/>
            </a:xfrm>
            <a:prstGeom prst="rect">
              <a:avLst/>
            </a:prstGeom>
            <a:noFill/>
          </p:spPr>
          <p:txBody>
            <a:bodyPr wrap="square" rtlCol="0">
              <a:spAutoFit/>
            </a:bodyPr>
            <a:lstStyle/>
            <a:p>
              <a:r>
                <a:rPr lang="en-US" sz="2000" b="1" dirty="0" smtClean="0">
                  <a:solidFill>
                    <a:srgbClr val="002060"/>
                  </a:solidFill>
                  <a:effectLst>
                    <a:outerShdw blurRad="38100" dist="38100" dir="2700000" algn="tl">
                      <a:srgbClr val="000000">
                        <a:alpha val="43137"/>
                      </a:srgbClr>
                    </a:outerShdw>
                  </a:effectLst>
                  <a:latin typeface="Comic Sans MS" pitchFamily="66" charset="0"/>
                </a:rPr>
                <a:t>PROTEOME/ METABOLOME</a:t>
              </a:r>
              <a:endParaRPr lang="en-US" sz="2000" b="1" dirty="0">
                <a:solidFill>
                  <a:srgbClr val="002060"/>
                </a:solidFill>
                <a:effectLst>
                  <a:outerShdw blurRad="38100" dist="38100" dir="2700000" algn="tl">
                    <a:srgbClr val="000000">
                      <a:alpha val="43137"/>
                    </a:srgbClr>
                  </a:outerShdw>
                </a:effectLst>
                <a:latin typeface="Comic Sans MS" pitchFamily="66" charset="0"/>
              </a:endParaRPr>
            </a:p>
          </p:txBody>
        </p:sp>
        <p:sp>
          <p:nvSpPr>
            <p:cNvPr id="7" name="TextBox 6"/>
            <p:cNvSpPr txBox="1"/>
            <p:nvPr/>
          </p:nvSpPr>
          <p:spPr>
            <a:xfrm>
              <a:off x="1057577" y="4834477"/>
              <a:ext cx="1361568" cy="400110"/>
            </a:xfrm>
            <a:prstGeom prst="rect">
              <a:avLst/>
            </a:prstGeom>
            <a:noFill/>
          </p:spPr>
          <p:txBody>
            <a:bodyPr wrap="square" rtlCol="0">
              <a:spAutoFit/>
            </a:bodyPr>
            <a:lstStyle/>
            <a:p>
              <a:r>
                <a:rPr lang="en-US" sz="2000" b="1" dirty="0" smtClean="0">
                  <a:effectLst>
                    <a:outerShdw blurRad="38100" dist="38100" dir="2700000" algn="tl">
                      <a:srgbClr val="000000">
                        <a:alpha val="43137"/>
                      </a:srgbClr>
                    </a:outerShdw>
                  </a:effectLst>
                  <a:latin typeface="Comic Sans MS" pitchFamily="66" charset="0"/>
                </a:rPr>
                <a:t>Detection</a:t>
              </a:r>
              <a:endParaRPr lang="en-US" sz="2000" b="1" dirty="0">
                <a:effectLst>
                  <a:outerShdw blurRad="38100" dist="38100" dir="2700000" algn="tl">
                    <a:srgbClr val="000000">
                      <a:alpha val="43137"/>
                    </a:srgbClr>
                  </a:outerShdw>
                </a:effectLst>
                <a:latin typeface="Comic Sans MS" pitchFamily="66" charset="0"/>
              </a:endParaRPr>
            </a:p>
          </p:txBody>
        </p:sp>
        <p:sp>
          <p:nvSpPr>
            <p:cNvPr id="9" name="TextBox 8"/>
            <p:cNvSpPr txBox="1"/>
            <p:nvPr/>
          </p:nvSpPr>
          <p:spPr>
            <a:xfrm>
              <a:off x="2723445" y="4834477"/>
              <a:ext cx="1361568" cy="400110"/>
            </a:xfrm>
            <a:prstGeom prst="rect">
              <a:avLst/>
            </a:prstGeom>
            <a:noFill/>
          </p:spPr>
          <p:txBody>
            <a:bodyPr wrap="square" rtlCol="0">
              <a:spAutoFit/>
            </a:bodyPr>
            <a:lstStyle/>
            <a:p>
              <a:r>
                <a:rPr lang="en-US" sz="2000" b="1" dirty="0" smtClean="0">
                  <a:effectLst>
                    <a:outerShdw blurRad="38100" dist="38100" dir="2700000" algn="tl">
                      <a:srgbClr val="000000">
                        <a:alpha val="43137"/>
                      </a:srgbClr>
                    </a:outerShdw>
                  </a:effectLst>
                  <a:latin typeface="Comic Sans MS" pitchFamily="66" charset="0"/>
                </a:rPr>
                <a:t>Diagnosis</a:t>
              </a:r>
              <a:endParaRPr lang="en-US" sz="2000" b="1" dirty="0">
                <a:effectLst>
                  <a:outerShdw blurRad="38100" dist="38100" dir="2700000" algn="tl">
                    <a:srgbClr val="000000">
                      <a:alpha val="43137"/>
                    </a:srgbClr>
                  </a:outerShdw>
                </a:effectLst>
                <a:latin typeface="Comic Sans MS" pitchFamily="66" charset="0"/>
              </a:endParaRPr>
            </a:p>
          </p:txBody>
        </p:sp>
        <p:sp>
          <p:nvSpPr>
            <p:cNvPr id="10" name="TextBox 9"/>
            <p:cNvSpPr txBox="1"/>
            <p:nvPr/>
          </p:nvSpPr>
          <p:spPr>
            <a:xfrm>
              <a:off x="4122443" y="4834477"/>
              <a:ext cx="2168012" cy="707886"/>
            </a:xfrm>
            <a:prstGeom prst="rect">
              <a:avLst/>
            </a:prstGeom>
            <a:noFill/>
          </p:spPr>
          <p:txBody>
            <a:bodyPr wrap="square" rtlCol="0">
              <a:spAutoFit/>
            </a:bodyPr>
            <a:lstStyle/>
            <a:p>
              <a:r>
                <a:rPr lang="en-US" sz="2000" b="1" dirty="0" smtClean="0">
                  <a:effectLst>
                    <a:outerShdw blurRad="38100" dist="38100" dir="2700000" algn="tl">
                      <a:srgbClr val="000000">
                        <a:alpha val="43137"/>
                      </a:srgbClr>
                    </a:outerShdw>
                  </a:effectLst>
                  <a:latin typeface="Comic Sans MS" pitchFamily="66" charset="0"/>
                </a:rPr>
                <a:t>Therapeutic Intervention</a:t>
              </a:r>
              <a:endParaRPr lang="en-US" sz="2000" b="1" dirty="0">
                <a:effectLst>
                  <a:outerShdw blurRad="38100" dist="38100" dir="2700000" algn="tl">
                    <a:srgbClr val="000000">
                      <a:alpha val="43137"/>
                    </a:srgbClr>
                  </a:outerShdw>
                </a:effectLst>
                <a:latin typeface="Comic Sans MS" pitchFamily="66" charset="0"/>
              </a:endParaRPr>
            </a:p>
          </p:txBody>
        </p:sp>
        <p:sp>
          <p:nvSpPr>
            <p:cNvPr id="11" name="TextBox 10"/>
            <p:cNvSpPr txBox="1"/>
            <p:nvPr/>
          </p:nvSpPr>
          <p:spPr>
            <a:xfrm>
              <a:off x="6459703" y="4834477"/>
              <a:ext cx="1361568" cy="400110"/>
            </a:xfrm>
            <a:prstGeom prst="rect">
              <a:avLst/>
            </a:prstGeom>
            <a:noFill/>
          </p:spPr>
          <p:txBody>
            <a:bodyPr wrap="square" rtlCol="0">
              <a:spAutoFit/>
            </a:bodyPr>
            <a:lstStyle/>
            <a:p>
              <a:r>
                <a:rPr lang="en-US" sz="2000" b="1" dirty="0" smtClean="0">
                  <a:effectLst>
                    <a:outerShdw blurRad="38100" dist="38100" dir="2700000" algn="tl">
                      <a:srgbClr val="000000">
                        <a:alpha val="43137"/>
                      </a:srgbClr>
                    </a:outerShdw>
                  </a:effectLst>
                  <a:latin typeface="Comic Sans MS" pitchFamily="66" charset="0"/>
                </a:rPr>
                <a:t>Prognosis</a:t>
              </a:r>
              <a:endParaRPr lang="en-US" sz="2000" b="1" dirty="0">
                <a:effectLst>
                  <a:outerShdw blurRad="38100" dist="38100" dir="2700000" algn="tl">
                    <a:srgbClr val="000000">
                      <a:alpha val="43137"/>
                    </a:srgbClr>
                  </a:outerShdw>
                </a:effectLst>
                <a:latin typeface="Comic Sans MS" pitchFamily="66" charset="0"/>
              </a:endParaRPr>
            </a:p>
          </p:txBody>
        </p:sp>
        <p:sp>
          <p:nvSpPr>
            <p:cNvPr id="13" name="TextBox 12"/>
            <p:cNvSpPr txBox="1"/>
            <p:nvPr/>
          </p:nvSpPr>
          <p:spPr>
            <a:xfrm rot="18049510">
              <a:off x="66060" y="2691950"/>
              <a:ext cx="2635446" cy="400110"/>
            </a:xfrm>
            <a:prstGeom prst="rect">
              <a:avLst/>
            </a:prstGeom>
            <a:noFill/>
          </p:spPr>
          <p:txBody>
            <a:bodyPr wrap="square" rtlCol="0">
              <a:spAutoFit/>
            </a:bodyPr>
            <a:lstStyle/>
            <a:p>
              <a:r>
                <a:rPr lang="en-US" sz="2000" b="1" dirty="0" smtClean="0">
                  <a:solidFill>
                    <a:srgbClr val="92D050"/>
                  </a:solidFill>
                  <a:effectLst>
                    <a:outerShdw blurRad="38100" dist="38100" dir="2700000" algn="tl">
                      <a:srgbClr val="000000">
                        <a:alpha val="43137"/>
                      </a:srgbClr>
                    </a:outerShdw>
                  </a:effectLst>
                  <a:latin typeface="Comic Sans MS" pitchFamily="66" charset="0"/>
                </a:rPr>
                <a:t>Normal Physiology</a:t>
              </a:r>
              <a:endParaRPr lang="en-US" sz="2000" b="1" dirty="0">
                <a:solidFill>
                  <a:srgbClr val="92D050"/>
                </a:solidFill>
                <a:effectLst>
                  <a:outerShdw blurRad="38100" dist="38100" dir="2700000" algn="tl">
                    <a:srgbClr val="000000">
                      <a:alpha val="43137"/>
                    </a:srgbClr>
                  </a:outerShdw>
                </a:effectLst>
                <a:latin typeface="Comic Sans MS" pitchFamily="66" charset="0"/>
              </a:endParaRPr>
            </a:p>
          </p:txBody>
        </p:sp>
        <p:sp>
          <p:nvSpPr>
            <p:cNvPr id="15" name="TextBox 14"/>
            <p:cNvSpPr txBox="1"/>
            <p:nvPr/>
          </p:nvSpPr>
          <p:spPr>
            <a:xfrm rot="18334446">
              <a:off x="7115922" y="2990418"/>
              <a:ext cx="1410699" cy="400110"/>
            </a:xfrm>
            <a:prstGeom prst="rect">
              <a:avLst/>
            </a:prstGeom>
            <a:noFill/>
          </p:spPr>
          <p:txBody>
            <a:bodyPr wrap="square" rtlCol="0">
              <a:spAutoFit/>
            </a:bodyPr>
            <a:lstStyle/>
            <a:p>
              <a:r>
                <a:rPr lang="en-US" sz="2000" b="1" dirty="0" smtClean="0">
                  <a:solidFill>
                    <a:srgbClr val="C00000"/>
                  </a:solidFill>
                  <a:effectLst>
                    <a:outerShdw blurRad="38100" dist="38100" dir="2700000" algn="tl">
                      <a:srgbClr val="000000">
                        <a:alpha val="43137"/>
                      </a:srgbClr>
                    </a:outerShdw>
                  </a:effectLst>
                  <a:latin typeface="Comic Sans MS" pitchFamily="66" charset="0"/>
                </a:rPr>
                <a:t>Pathology</a:t>
              </a:r>
              <a:endParaRPr lang="en-US" sz="2000" b="1" dirty="0">
                <a:solidFill>
                  <a:srgbClr val="C00000"/>
                </a:solidFill>
                <a:effectLst>
                  <a:outerShdw blurRad="38100" dist="38100" dir="2700000" algn="tl">
                    <a:srgbClr val="000000">
                      <a:alpha val="43137"/>
                    </a:srgbClr>
                  </a:outerShdw>
                </a:effectLst>
                <a:latin typeface="Comic Sans MS" pitchFamily="66" charset="0"/>
              </a:endParaRPr>
            </a:p>
          </p:txBody>
        </p:sp>
        <p:cxnSp>
          <p:nvCxnSpPr>
            <p:cNvPr id="16" name="Straight Arrow Connector 15"/>
            <p:cNvCxnSpPr/>
            <p:nvPr/>
          </p:nvCxnSpPr>
          <p:spPr>
            <a:xfrm rot="5400000">
              <a:off x="1871586" y="3982614"/>
              <a:ext cx="953913" cy="74981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rot="5400000">
              <a:off x="2926081" y="4357916"/>
              <a:ext cx="954709" cy="1588"/>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5400000">
              <a:off x="4356672" y="4357122"/>
              <a:ext cx="954709" cy="1588"/>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rot="16200000" flipH="1">
              <a:off x="6063123" y="3966998"/>
              <a:ext cx="1094812" cy="640145"/>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26" name="Right Arrow 25"/>
            <p:cNvSpPr/>
            <p:nvPr/>
          </p:nvSpPr>
          <p:spPr>
            <a:xfrm>
              <a:off x="6307304" y="2920181"/>
              <a:ext cx="788510" cy="511277"/>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ight Arrow 27"/>
            <p:cNvSpPr/>
            <p:nvPr/>
          </p:nvSpPr>
          <p:spPr>
            <a:xfrm rot="10800000">
              <a:off x="1654084" y="2861565"/>
              <a:ext cx="917459" cy="511277"/>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134612"/>
            <a:ext cx="8153400" cy="3046988"/>
          </a:xfrm>
          <a:prstGeom prst="rect">
            <a:avLst/>
          </a:prstGeom>
        </p:spPr>
        <p:txBody>
          <a:bodyPr wrap="square">
            <a:spAutoFit/>
          </a:bodyPr>
          <a:lstStyle/>
          <a:p>
            <a:pPr lvl="1" eaLnBrk="1" hangingPunct="1"/>
            <a:r>
              <a:rPr lang="en-US" sz="3200" dirty="0" smtClean="0">
                <a:latin typeface="+mn-lt"/>
              </a:rPr>
              <a:t>Easy to measure, reproducible</a:t>
            </a:r>
          </a:p>
          <a:p>
            <a:pPr lvl="1" eaLnBrk="1" hangingPunct="1"/>
            <a:endParaRPr lang="en-US" sz="3200" dirty="0" smtClean="0">
              <a:latin typeface="+mn-lt"/>
            </a:endParaRPr>
          </a:p>
          <a:p>
            <a:pPr lvl="1" eaLnBrk="1" hangingPunct="1"/>
            <a:r>
              <a:rPr lang="en-US" sz="3200" dirty="0" smtClean="0">
                <a:latin typeface="+mn-lt"/>
              </a:rPr>
              <a:t>Provide incremental information/value added</a:t>
            </a:r>
          </a:p>
          <a:p>
            <a:pPr lvl="1" eaLnBrk="1" hangingPunct="1"/>
            <a:endParaRPr lang="en-US" sz="3200" dirty="0" smtClean="0">
              <a:latin typeface="+mn-lt"/>
            </a:endParaRPr>
          </a:p>
          <a:p>
            <a:pPr lvl="1" eaLnBrk="1" hangingPunct="1"/>
            <a:r>
              <a:rPr lang="en-US" sz="3200" dirty="0" smtClean="0">
                <a:latin typeface="+mn-lt"/>
              </a:rPr>
              <a:t>Help guide clinical decision making</a:t>
            </a:r>
            <a:endParaRPr lang="en-US" sz="3200" dirty="0">
              <a:latin typeface="+mn-lt"/>
            </a:endParaRPr>
          </a:p>
        </p:txBody>
      </p:sp>
      <p:sp>
        <p:nvSpPr>
          <p:cNvPr id="3" name="TextBox 3"/>
          <p:cNvSpPr txBox="1">
            <a:spLocks noChangeArrowheads="1"/>
          </p:cNvSpPr>
          <p:nvPr/>
        </p:nvSpPr>
        <p:spPr bwMode="auto">
          <a:xfrm>
            <a:off x="3581400" y="6172200"/>
            <a:ext cx="5334000" cy="369332"/>
          </a:xfrm>
          <a:prstGeom prst="rect">
            <a:avLst/>
          </a:prstGeom>
          <a:noFill/>
          <a:ln w="9525">
            <a:noFill/>
            <a:miter lim="800000"/>
            <a:headEnd/>
            <a:tailEnd/>
          </a:ln>
        </p:spPr>
        <p:txBody>
          <a:bodyPr wrap="square">
            <a:spAutoFit/>
          </a:bodyPr>
          <a:lstStyle/>
          <a:p>
            <a:r>
              <a:rPr lang="en-US" sz="1800" dirty="0">
                <a:latin typeface="+mn-lt"/>
              </a:rPr>
              <a:t>Morrow and de </a:t>
            </a:r>
            <a:r>
              <a:rPr lang="en-US" sz="1800" dirty="0" err="1">
                <a:latin typeface="+mn-lt"/>
              </a:rPr>
              <a:t>Lemos</a:t>
            </a:r>
            <a:r>
              <a:rPr lang="en-US" sz="1800" dirty="0">
                <a:latin typeface="+mn-lt"/>
              </a:rPr>
              <a:t>, </a:t>
            </a:r>
            <a:r>
              <a:rPr lang="en-US" sz="1800" dirty="0" smtClean="0">
                <a:latin typeface="+mn-lt"/>
              </a:rPr>
              <a:t>2007</a:t>
            </a:r>
            <a:endParaRPr lang="en-US" sz="1800" dirty="0">
              <a:latin typeface="+mn-lt"/>
            </a:endParaRPr>
          </a:p>
        </p:txBody>
      </p:sp>
      <p:sp>
        <p:nvSpPr>
          <p:cNvPr id="4" name="Rectangle 2"/>
          <p:cNvSpPr txBox="1">
            <a:spLocks noChangeArrowheads="1"/>
          </p:cNvSpPr>
          <p:nvPr/>
        </p:nvSpPr>
        <p:spPr>
          <a:xfrm>
            <a:off x="457200" y="228600"/>
            <a:ext cx="8229600" cy="1066800"/>
          </a:xfrm>
          <a:prstGeom prst="rect">
            <a:avLst/>
          </a:prstGeom>
          <a:solidFill>
            <a:schemeClr val="bg1"/>
          </a:solidFill>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effectLst/>
                <a:uLnTx/>
                <a:uFillTx/>
                <a:latin typeface="+mn-lt"/>
                <a:ea typeface="+mj-ea"/>
                <a:cs typeface="+mj-cs"/>
              </a:rPr>
              <a:t>A successful</a:t>
            </a:r>
            <a:r>
              <a:rPr kumimoji="0" lang="en-US" sz="4000" b="0" i="0" u="none" strike="noStrike" kern="1200" cap="none" spc="0" normalizeH="0" noProof="0" dirty="0" smtClean="0">
                <a:ln>
                  <a:noFill/>
                </a:ln>
                <a:effectLst/>
                <a:uLnTx/>
                <a:uFillTx/>
                <a:latin typeface="+mn-lt"/>
                <a:ea typeface="+mj-ea"/>
                <a:cs typeface="+mj-cs"/>
              </a:rPr>
              <a:t> </a:t>
            </a:r>
            <a:r>
              <a:rPr lang="en-US" sz="4000" dirty="0" smtClean="0">
                <a:latin typeface="+mn-lt"/>
                <a:ea typeface="+mj-ea"/>
                <a:cs typeface="+mj-cs"/>
              </a:rPr>
              <a:t>marker</a:t>
            </a:r>
            <a:r>
              <a:rPr kumimoji="0" lang="en-US" sz="4000" b="0" i="0" u="none" strike="noStrike" kern="1200" cap="none" spc="0" normalizeH="0" baseline="0" noProof="0" dirty="0" smtClean="0">
                <a:ln>
                  <a:noFill/>
                </a:ln>
                <a:effectLst/>
                <a:uLnTx/>
                <a:uFillTx/>
                <a:latin typeface="+mn-lt"/>
                <a:ea typeface="+mj-ea"/>
                <a:cs typeface="+mj-cs"/>
              </a:rPr>
              <a:t> </a:t>
            </a:r>
            <a:endParaRPr kumimoji="0" lang="en-US" sz="2800" b="0" i="0" u="none" strike="noStrike" kern="1200" cap="none" spc="0" normalizeH="0" baseline="0" noProof="0" dirty="0" smtClean="0">
              <a:ln>
                <a:noFill/>
              </a:ln>
              <a:effectLst/>
              <a:uLnTx/>
              <a:uFillTx/>
              <a:latin typeface="+mn-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85800" y="457200"/>
            <a:ext cx="7772400" cy="1143000"/>
          </a:xfrm>
        </p:spPr>
        <p:txBody>
          <a:bodyPr/>
          <a:lstStyle/>
          <a:p>
            <a:pPr eaLnBrk="1" hangingPunct="1"/>
            <a:r>
              <a:rPr lang="en-US" dirty="0" smtClean="0">
                <a:solidFill>
                  <a:schemeClr val="bg1"/>
                </a:solidFill>
              </a:rPr>
              <a:t>Opportunities</a:t>
            </a:r>
          </a:p>
        </p:txBody>
      </p:sp>
      <p:sp>
        <p:nvSpPr>
          <p:cNvPr id="34818" name="Rectangle 3"/>
          <p:cNvSpPr>
            <a:spLocks noGrp="1" noChangeArrowheads="1"/>
          </p:cNvSpPr>
          <p:nvPr>
            <p:ph idx="1"/>
          </p:nvPr>
        </p:nvSpPr>
        <p:spPr>
          <a:xfrm>
            <a:off x="457200" y="1676400"/>
            <a:ext cx="8229600" cy="4325112"/>
          </a:xfrm>
        </p:spPr>
        <p:txBody>
          <a:bodyPr>
            <a:normAutofit lnSpcReduction="10000"/>
          </a:bodyPr>
          <a:lstStyle/>
          <a:p>
            <a:pPr eaLnBrk="1" hangingPunct="1"/>
            <a:r>
              <a:rPr lang="en-US" dirty="0" smtClean="0"/>
              <a:t>Enhance current understanding of cardiovascular disease biology</a:t>
            </a:r>
          </a:p>
          <a:p>
            <a:pPr lvl="1" eaLnBrk="1" hangingPunct="1"/>
            <a:r>
              <a:rPr lang="en-US" dirty="0" smtClean="0">
                <a:solidFill>
                  <a:schemeClr val="tx1"/>
                </a:solidFill>
              </a:rPr>
              <a:t>Causes of heart disease that cannot be explained by known risk factors</a:t>
            </a:r>
          </a:p>
          <a:p>
            <a:pPr lvl="1" eaLnBrk="1" hangingPunct="1"/>
            <a:endParaRPr lang="en-US" dirty="0" smtClean="0">
              <a:solidFill>
                <a:schemeClr val="tx1"/>
              </a:solidFill>
            </a:endParaRPr>
          </a:p>
          <a:p>
            <a:pPr eaLnBrk="1" hangingPunct="1"/>
            <a:r>
              <a:rPr lang="en-US" dirty="0" smtClean="0"/>
              <a:t>Insights into disease mechanisms </a:t>
            </a:r>
          </a:p>
          <a:p>
            <a:pPr lvl="1" eaLnBrk="1" hangingPunct="1"/>
            <a:r>
              <a:rPr lang="en-US" dirty="0" smtClean="0">
                <a:solidFill>
                  <a:schemeClr val="tx1"/>
                </a:solidFill>
              </a:rPr>
              <a:t>Development of novel drug targets</a:t>
            </a:r>
          </a:p>
          <a:p>
            <a:pPr lvl="1" eaLnBrk="1" hangingPunct="1"/>
            <a:r>
              <a:rPr lang="en-US" dirty="0" smtClean="0">
                <a:solidFill>
                  <a:schemeClr val="tx1"/>
                </a:solidFill>
              </a:rPr>
              <a:t>Preventive therapies irrespective of their ability to enhance risk stratification</a:t>
            </a:r>
          </a:p>
        </p:txBody>
      </p:sp>
      <p:sp>
        <p:nvSpPr>
          <p:cNvPr id="4" name="Rectangle 2"/>
          <p:cNvSpPr txBox="1">
            <a:spLocks noChangeArrowheads="1"/>
          </p:cNvSpPr>
          <p:nvPr/>
        </p:nvSpPr>
        <p:spPr>
          <a:xfrm>
            <a:off x="457200" y="228600"/>
            <a:ext cx="8229600" cy="1066800"/>
          </a:xfrm>
          <a:prstGeom prst="rect">
            <a:avLst/>
          </a:prstGeom>
          <a:solidFill>
            <a:schemeClr val="bg1"/>
          </a:solidFill>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effectLst/>
                <a:uLnTx/>
                <a:uFillTx/>
                <a:latin typeface="+mn-lt"/>
                <a:ea typeface="+mj-ea"/>
                <a:cs typeface="+mj-cs"/>
              </a:rPr>
              <a:t>Opportunities</a:t>
            </a:r>
            <a:r>
              <a:rPr kumimoji="0" lang="en-US" sz="4000" b="0" i="0" u="none" strike="noStrike" kern="1200" cap="none" spc="0" normalizeH="0" baseline="0" noProof="0" dirty="0" smtClean="0">
                <a:ln>
                  <a:noFill/>
                </a:ln>
                <a:solidFill>
                  <a:srgbClr val="FFFF00"/>
                </a:solidFill>
                <a:effectLst/>
                <a:uLnTx/>
                <a:uFillTx/>
                <a:latin typeface="+mn-lt"/>
                <a:ea typeface="+mj-ea"/>
                <a:cs typeface="+mj-cs"/>
              </a:rPr>
              <a:t> </a:t>
            </a:r>
            <a:endParaRPr kumimoji="0" lang="en-US" sz="2800" b="0" i="0" u="none" strike="noStrike" kern="1200" cap="none" spc="0" normalizeH="0" baseline="0" noProof="0" dirty="0" smtClean="0">
              <a:ln>
                <a:noFill/>
              </a:ln>
              <a:solidFill>
                <a:srgbClr val="FFFF00"/>
              </a:solidFill>
              <a:effectLst/>
              <a:uLnTx/>
              <a:uFillTx/>
              <a:latin typeface="+mn-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2209800" y="762000"/>
            <a:ext cx="4800600" cy="5500116"/>
          </a:xfrm>
          <a:prstGeom prst="rect">
            <a:avLst/>
          </a:prstGeom>
          <a:solidFill>
            <a:srgbClr val="92D050"/>
          </a:solidFill>
          <a:ln w="9525">
            <a:noFill/>
            <a:miter lim="800000"/>
            <a:headEnd/>
            <a:tailEnd/>
          </a:ln>
          <a:effectLst/>
        </p:spPr>
      </p:pic>
      <p:sp>
        <p:nvSpPr>
          <p:cNvPr id="3" name="Title 1"/>
          <p:cNvSpPr txBox="1">
            <a:spLocks/>
          </p:cNvSpPr>
          <p:nvPr/>
        </p:nvSpPr>
        <p:spPr>
          <a:xfrm>
            <a:off x="457200" y="2286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Proteins &amp; Metabolites</a:t>
            </a:r>
            <a:endParaRPr kumimoji="0" lang="en-US" sz="40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4000" dirty="0" smtClean="0">
                <a:latin typeface="Arial" pitchFamily="34" charset="0"/>
                <a:cs typeface="Arial" pitchFamily="34" charset="0"/>
              </a:rPr>
              <a:t>Proteins &amp; Phenotype</a:t>
            </a:r>
            <a:endParaRPr lang="en-US" sz="4000" dirty="0">
              <a:latin typeface="Arial" pitchFamily="34" charset="0"/>
              <a:cs typeface="Arial" pitchFamily="34" charset="0"/>
            </a:endParaRPr>
          </a:p>
        </p:txBody>
      </p:sp>
      <p:sp>
        <p:nvSpPr>
          <p:cNvPr id="4" name="Content Placeholder 3"/>
          <p:cNvSpPr>
            <a:spLocks noGrp="1"/>
          </p:cNvSpPr>
          <p:nvPr>
            <p:ph idx="1"/>
          </p:nvPr>
        </p:nvSpPr>
        <p:spPr>
          <a:xfrm>
            <a:off x="457200" y="1524000"/>
            <a:ext cx="8229600" cy="4525963"/>
          </a:xfrm>
        </p:spPr>
        <p:txBody>
          <a:bodyPr>
            <a:normAutofit fontScale="92500" lnSpcReduction="10000"/>
          </a:bodyPr>
          <a:lstStyle/>
          <a:p>
            <a:r>
              <a:rPr lang="en-US" dirty="0" smtClean="0">
                <a:latin typeface="Comic Sans MS" pitchFamily="66" charset="0"/>
              </a:rPr>
              <a:t>Functional components of cells</a:t>
            </a:r>
          </a:p>
          <a:p>
            <a:endParaRPr lang="en-US" dirty="0" smtClean="0">
              <a:latin typeface="Comic Sans MS" pitchFamily="66" charset="0"/>
            </a:endParaRPr>
          </a:p>
          <a:p>
            <a:r>
              <a:rPr lang="en-US" sz="2800" dirty="0" smtClean="0">
                <a:latin typeface="Comic Sans MS" pitchFamily="66" charset="0"/>
              </a:rPr>
              <a:t>Displays more complexity but offers more </a:t>
            </a:r>
          </a:p>
          <a:p>
            <a:pPr>
              <a:buFont typeface="Wingdings" pitchFamily="2" charset="2"/>
              <a:buNone/>
            </a:pPr>
            <a:r>
              <a:rPr lang="en-US" sz="2800" dirty="0" smtClean="0">
                <a:latin typeface="Comic Sans MS" pitchFamily="66" charset="0"/>
              </a:rPr>
              <a:t>    specificity</a:t>
            </a:r>
          </a:p>
          <a:p>
            <a:pPr>
              <a:buFont typeface="Wingdings" pitchFamily="2" charset="2"/>
              <a:buNone/>
            </a:pPr>
            <a:endParaRPr lang="en-US" sz="2800" dirty="0" smtClean="0">
              <a:latin typeface="Comic Sans MS" pitchFamily="66" charset="0"/>
            </a:endParaRPr>
          </a:p>
          <a:p>
            <a:r>
              <a:rPr lang="en-US" sz="2800" dirty="0" smtClean="0">
                <a:latin typeface="Comic Sans MS" pitchFamily="66" charset="0"/>
              </a:rPr>
              <a:t>Interaction with environment reflected in this domain </a:t>
            </a:r>
          </a:p>
          <a:p>
            <a:endParaRPr lang="en-US" sz="2800" dirty="0" smtClean="0">
              <a:latin typeface="Comic Sans MS" pitchFamily="66" charset="0"/>
            </a:endParaRPr>
          </a:p>
          <a:p>
            <a:r>
              <a:rPr lang="en-US" sz="2800" dirty="0" smtClean="0">
                <a:latin typeface="Comic Sans MS" pitchFamily="66" charset="0"/>
              </a:rPr>
              <a:t>The most commonly affected domain in disease, response and therapy</a:t>
            </a:r>
          </a:p>
          <a:p>
            <a:pPr>
              <a:buFont typeface="Wingdings" pitchFamily="2" charset="2"/>
              <a:buNone/>
            </a:pPr>
            <a:endParaRPr lang="en-US" sz="2800" dirty="0" smtClean="0">
              <a:latin typeface="Comic Sans MS" pitchFamily="66" charset="0"/>
            </a:endParaRPr>
          </a:p>
          <a:p>
            <a:endParaRPr lang="en-US" dirty="0" smtClean="0">
              <a:latin typeface="Comic Sans MS" pitchFamily="66" charset="0"/>
            </a:endParaRPr>
          </a:p>
          <a:p>
            <a:endParaRPr lang="en-US" dirty="0" smtClean="0">
              <a:latin typeface="Comic Sans MS" pitchFamily="66" charset="0"/>
            </a:endParaRPr>
          </a:p>
          <a:p>
            <a:endParaRPr lang="en-US"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8" name="Rectangle 6"/>
          <p:cNvSpPr>
            <a:spLocks noChangeArrowheads="1"/>
          </p:cNvSpPr>
          <p:nvPr/>
        </p:nvSpPr>
        <p:spPr bwMode="auto">
          <a:xfrm>
            <a:off x="533400" y="2362200"/>
            <a:ext cx="2819400" cy="685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pPr algn="ctr"/>
            <a:r>
              <a:rPr lang="en-US" b="1"/>
              <a:t>RNA/Transcriptome</a:t>
            </a:r>
          </a:p>
        </p:txBody>
      </p:sp>
      <p:sp>
        <p:nvSpPr>
          <p:cNvPr id="79879" name="Rectangle 7"/>
          <p:cNvSpPr>
            <a:spLocks noChangeArrowheads="1"/>
          </p:cNvSpPr>
          <p:nvPr/>
        </p:nvSpPr>
        <p:spPr bwMode="auto">
          <a:xfrm>
            <a:off x="838200" y="3657600"/>
            <a:ext cx="2819400" cy="685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pPr algn="ctr"/>
            <a:r>
              <a:rPr lang="en-US" b="1"/>
              <a:t>Proteins/Proteome</a:t>
            </a:r>
          </a:p>
        </p:txBody>
      </p:sp>
      <p:sp>
        <p:nvSpPr>
          <p:cNvPr id="79880" name="Rectangle 8"/>
          <p:cNvSpPr>
            <a:spLocks noChangeArrowheads="1"/>
          </p:cNvSpPr>
          <p:nvPr/>
        </p:nvSpPr>
        <p:spPr bwMode="auto">
          <a:xfrm>
            <a:off x="1219200" y="4953000"/>
            <a:ext cx="2819400" cy="685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pPr algn="ctr"/>
            <a:r>
              <a:rPr lang="en-US" b="1"/>
              <a:t>Metabolites/Metabolome</a:t>
            </a:r>
          </a:p>
        </p:txBody>
      </p:sp>
      <p:sp>
        <p:nvSpPr>
          <p:cNvPr id="79876" name="Rectangle 4"/>
          <p:cNvSpPr>
            <a:spLocks noChangeArrowheads="1"/>
          </p:cNvSpPr>
          <p:nvPr/>
        </p:nvSpPr>
        <p:spPr bwMode="auto">
          <a:xfrm>
            <a:off x="152400" y="914400"/>
            <a:ext cx="2819400" cy="685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pPr algn="ctr"/>
            <a:r>
              <a:rPr lang="en-US" b="1" dirty="0"/>
              <a:t>Genes/Genome</a:t>
            </a:r>
          </a:p>
        </p:txBody>
      </p:sp>
      <p:sp>
        <p:nvSpPr>
          <p:cNvPr id="79881" name="Text Box 9"/>
          <p:cNvSpPr txBox="1">
            <a:spLocks noChangeArrowheads="1"/>
          </p:cNvSpPr>
          <p:nvPr/>
        </p:nvSpPr>
        <p:spPr bwMode="auto">
          <a:xfrm>
            <a:off x="533400" y="457200"/>
            <a:ext cx="2667000" cy="396875"/>
          </a:xfrm>
          <a:prstGeom prst="rect">
            <a:avLst/>
          </a:prstGeom>
          <a:noFill/>
          <a:ln w="9525">
            <a:noFill/>
            <a:miter lim="800000"/>
            <a:headEnd/>
            <a:tailEnd/>
          </a:ln>
          <a:effectLst/>
        </p:spPr>
        <p:txBody>
          <a:bodyPr>
            <a:spAutoFit/>
          </a:bodyPr>
          <a:lstStyle/>
          <a:p>
            <a:pPr>
              <a:spcBef>
                <a:spcPct val="50000"/>
              </a:spcBef>
            </a:pPr>
            <a:r>
              <a:rPr lang="en-US" sz="2000" b="1" dirty="0"/>
              <a:t>What Can Happen</a:t>
            </a:r>
          </a:p>
        </p:txBody>
      </p:sp>
      <p:sp>
        <p:nvSpPr>
          <p:cNvPr id="79883" name="Line 11"/>
          <p:cNvSpPr>
            <a:spLocks noChangeShapeType="1"/>
          </p:cNvSpPr>
          <p:nvPr/>
        </p:nvSpPr>
        <p:spPr bwMode="auto">
          <a:xfrm>
            <a:off x="457200" y="1752600"/>
            <a:ext cx="457200" cy="533400"/>
          </a:xfrm>
          <a:prstGeom prst="line">
            <a:avLst/>
          </a:prstGeom>
          <a:noFill/>
          <a:ln w="57150">
            <a:solidFill>
              <a:schemeClr val="tx1"/>
            </a:solidFill>
            <a:round/>
            <a:headEnd/>
            <a:tailEnd type="triangle" w="med" len="med"/>
          </a:ln>
          <a:effectLst/>
        </p:spPr>
        <p:txBody>
          <a:bodyPr/>
          <a:lstStyle/>
          <a:p>
            <a:endParaRPr lang="en-US"/>
          </a:p>
        </p:txBody>
      </p:sp>
      <p:sp>
        <p:nvSpPr>
          <p:cNvPr id="79884" name="Line 12"/>
          <p:cNvSpPr>
            <a:spLocks noChangeShapeType="1"/>
          </p:cNvSpPr>
          <p:nvPr/>
        </p:nvSpPr>
        <p:spPr bwMode="auto">
          <a:xfrm>
            <a:off x="1447800" y="3124200"/>
            <a:ext cx="457200" cy="457200"/>
          </a:xfrm>
          <a:prstGeom prst="line">
            <a:avLst/>
          </a:prstGeom>
          <a:noFill/>
          <a:ln w="57150">
            <a:solidFill>
              <a:schemeClr val="tx1"/>
            </a:solidFill>
            <a:round/>
            <a:headEnd/>
            <a:tailEnd type="triangle" w="med" len="med"/>
          </a:ln>
          <a:effectLst/>
        </p:spPr>
        <p:txBody>
          <a:bodyPr/>
          <a:lstStyle/>
          <a:p>
            <a:endParaRPr lang="en-US"/>
          </a:p>
        </p:txBody>
      </p:sp>
      <p:sp>
        <p:nvSpPr>
          <p:cNvPr id="79885" name="Line 13"/>
          <p:cNvSpPr>
            <a:spLocks noChangeShapeType="1"/>
          </p:cNvSpPr>
          <p:nvPr/>
        </p:nvSpPr>
        <p:spPr bwMode="auto">
          <a:xfrm>
            <a:off x="2514600" y="4419600"/>
            <a:ext cx="381000" cy="457200"/>
          </a:xfrm>
          <a:prstGeom prst="line">
            <a:avLst/>
          </a:prstGeom>
          <a:noFill/>
          <a:ln w="57150">
            <a:solidFill>
              <a:schemeClr val="tx1"/>
            </a:solidFill>
            <a:round/>
            <a:headEnd/>
            <a:tailEnd type="triangle" w="med" len="med"/>
          </a:ln>
          <a:effectLst/>
        </p:spPr>
        <p:txBody>
          <a:bodyPr/>
          <a:lstStyle/>
          <a:p>
            <a:endParaRPr lang="en-US"/>
          </a:p>
        </p:txBody>
      </p:sp>
      <p:sp>
        <p:nvSpPr>
          <p:cNvPr id="79886" name="Text Box 14"/>
          <p:cNvSpPr txBox="1">
            <a:spLocks noChangeArrowheads="1"/>
          </p:cNvSpPr>
          <p:nvPr/>
        </p:nvSpPr>
        <p:spPr bwMode="auto">
          <a:xfrm>
            <a:off x="3048000" y="4572000"/>
            <a:ext cx="2667000" cy="396875"/>
          </a:xfrm>
          <a:prstGeom prst="rect">
            <a:avLst/>
          </a:prstGeom>
          <a:noFill/>
          <a:ln w="9525">
            <a:noFill/>
            <a:miter lim="800000"/>
            <a:headEnd/>
            <a:tailEnd/>
          </a:ln>
          <a:effectLst/>
        </p:spPr>
        <p:txBody>
          <a:bodyPr>
            <a:spAutoFit/>
          </a:bodyPr>
          <a:lstStyle/>
          <a:p>
            <a:pPr>
              <a:spcBef>
                <a:spcPct val="50000"/>
              </a:spcBef>
            </a:pPr>
            <a:r>
              <a:rPr lang="en-US" sz="2000" b="1" dirty="0"/>
              <a:t>What Has Happened</a:t>
            </a:r>
          </a:p>
        </p:txBody>
      </p:sp>
      <p:sp>
        <p:nvSpPr>
          <p:cNvPr id="79887" name="Text Box 15"/>
          <p:cNvSpPr txBox="1">
            <a:spLocks noChangeArrowheads="1"/>
          </p:cNvSpPr>
          <p:nvPr/>
        </p:nvSpPr>
        <p:spPr bwMode="auto">
          <a:xfrm>
            <a:off x="2133600" y="3276600"/>
            <a:ext cx="3200400" cy="396875"/>
          </a:xfrm>
          <a:prstGeom prst="rect">
            <a:avLst/>
          </a:prstGeom>
          <a:noFill/>
          <a:ln w="9525">
            <a:noFill/>
            <a:miter lim="800000"/>
            <a:headEnd/>
            <a:tailEnd/>
          </a:ln>
          <a:effectLst/>
        </p:spPr>
        <p:txBody>
          <a:bodyPr>
            <a:spAutoFit/>
          </a:bodyPr>
          <a:lstStyle/>
          <a:p>
            <a:pPr>
              <a:spcBef>
                <a:spcPct val="50000"/>
              </a:spcBef>
            </a:pPr>
            <a:r>
              <a:rPr lang="en-US" sz="2000" b="1" dirty="0"/>
              <a:t>What Makes it  Happen</a:t>
            </a:r>
          </a:p>
        </p:txBody>
      </p:sp>
      <p:sp>
        <p:nvSpPr>
          <p:cNvPr id="79888" name="Text Box 16"/>
          <p:cNvSpPr txBox="1">
            <a:spLocks noChangeArrowheads="1"/>
          </p:cNvSpPr>
          <p:nvPr/>
        </p:nvSpPr>
        <p:spPr bwMode="auto">
          <a:xfrm>
            <a:off x="1143000" y="1965325"/>
            <a:ext cx="3733800" cy="396875"/>
          </a:xfrm>
          <a:prstGeom prst="rect">
            <a:avLst/>
          </a:prstGeom>
          <a:noFill/>
          <a:ln w="9525">
            <a:noFill/>
            <a:miter lim="800000"/>
            <a:headEnd/>
            <a:tailEnd/>
          </a:ln>
          <a:effectLst/>
        </p:spPr>
        <p:txBody>
          <a:bodyPr>
            <a:spAutoFit/>
          </a:bodyPr>
          <a:lstStyle/>
          <a:p>
            <a:pPr>
              <a:spcBef>
                <a:spcPct val="50000"/>
              </a:spcBef>
            </a:pPr>
            <a:r>
              <a:rPr lang="en-US" sz="2000" b="1" dirty="0"/>
              <a:t>What Appears to Happen</a:t>
            </a:r>
          </a:p>
        </p:txBody>
      </p:sp>
      <p:sp>
        <p:nvSpPr>
          <p:cNvPr id="13" name="TextBox 12"/>
          <p:cNvSpPr txBox="1"/>
          <p:nvPr/>
        </p:nvSpPr>
        <p:spPr>
          <a:xfrm>
            <a:off x="3200400" y="0"/>
            <a:ext cx="3855736" cy="707886"/>
          </a:xfrm>
          <a:prstGeom prst="rect">
            <a:avLst/>
          </a:prstGeom>
          <a:noFill/>
        </p:spPr>
        <p:txBody>
          <a:bodyPr wrap="none" rtlCol="0">
            <a:spAutoFit/>
          </a:bodyPr>
          <a:lstStyle/>
          <a:p>
            <a:r>
              <a:rPr lang="en-US" sz="4000" dirty="0" smtClean="0">
                <a:latin typeface="Arial" pitchFamily="34" charset="0"/>
                <a:cs typeface="Arial" pitchFamily="34" charset="0"/>
              </a:rPr>
              <a:t>‘</a:t>
            </a:r>
            <a:r>
              <a:rPr lang="en-US" sz="4000" dirty="0" err="1" smtClean="0">
                <a:latin typeface="Arial" pitchFamily="34" charset="0"/>
                <a:cs typeface="Arial" pitchFamily="34" charset="0"/>
              </a:rPr>
              <a:t>Omic</a:t>
            </a:r>
            <a:r>
              <a:rPr lang="en-US" sz="4000" dirty="0" smtClean="0">
                <a:latin typeface="Arial" pitchFamily="34" charset="0"/>
                <a:cs typeface="Arial" pitchFamily="34" charset="0"/>
              </a:rPr>
              <a:t>’ Domains’</a:t>
            </a:r>
            <a:endParaRPr lang="en-US" sz="4000" dirty="0">
              <a:latin typeface="Arial" pitchFamily="34" charset="0"/>
              <a:cs typeface="Arial" pitchFamily="34" charset="0"/>
            </a:endParaRPr>
          </a:p>
        </p:txBody>
      </p:sp>
      <p:sp>
        <p:nvSpPr>
          <p:cNvPr id="14" name="Rectangle 4"/>
          <p:cNvSpPr>
            <a:spLocks noChangeArrowheads="1"/>
          </p:cNvSpPr>
          <p:nvPr/>
        </p:nvSpPr>
        <p:spPr bwMode="auto">
          <a:xfrm>
            <a:off x="3810000" y="914400"/>
            <a:ext cx="2819400" cy="685800"/>
          </a:xfrm>
          <a:prstGeom prst="rect">
            <a:avLst/>
          </a:prstGeom>
          <a:solidFill>
            <a:schemeClr val="accent3">
              <a:lumMod val="75000"/>
            </a:schemeClr>
          </a:solidFill>
          <a:ln w="9525">
            <a:solidFill>
              <a:schemeClr val="tx1"/>
            </a:solidFill>
            <a:miter lim="800000"/>
            <a:headEnd/>
            <a:tailEnd/>
          </a:ln>
          <a:effectLst/>
        </p:spPr>
        <p:txBody>
          <a:bodyPr wrap="none" anchor="ctr"/>
          <a:lstStyle/>
          <a:p>
            <a:pPr algn="ctr"/>
            <a:r>
              <a:rPr lang="en-US" b="1" dirty="0" smtClean="0">
                <a:solidFill>
                  <a:schemeClr val="bg1"/>
                </a:solidFill>
              </a:rPr>
              <a:t>Genomics</a:t>
            </a:r>
            <a:endParaRPr lang="en-US" b="1" dirty="0">
              <a:solidFill>
                <a:schemeClr val="bg1"/>
              </a:solidFill>
            </a:endParaRPr>
          </a:p>
        </p:txBody>
      </p:sp>
      <p:sp>
        <p:nvSpPr>
          <p:cNvPr id="15" name="Rectangle 4"/>
          <p:cNvSpPr>
            <a:spLocks noChangeArrowheads="1"/>
          </p:cNvSpPr>
          <p:nvPr/>
        </p:nvSpPr>
        <p:spPr bwMode="auto">
          <a:xfrm>
            <a:off x="4343400" y="2362200"/>
            <a:ext cx="2819400" cy="685800"/>
          </a:xfrm>
          <a:prstGeom prst="rect">
            <a:avLst/>
          </a:prstGeom>
          <a:solidFill>
            <a:schemeClr val="accent3">
              <a:lumMod val="75000"/>
            </a:schemeClr>
          </a:solidFill>
          <a:ln w="9525">
            <a:solidFill>
              <a:schemeClr val="tx1"/>
            </a:solidFill>
            <a:miter lim="800000"/>
            <a:headEnd/>
            <a:tailEnd/>
          </a:ln>
          <a:effectLst/>
        </p:spPr>
        <p:txBody>
          <a:bodyPr wrap="none" anchor="ctr"/>
          <a:lstStyle/>
          <a:p>
            <a:pPr algn="ctr"/>
            <a:r>
              <a:rPr lang="en-US" b="1" dirty="0" err="1" smtClean="0">
                <a:solidFill>
                  <a:schemeClr val="bg1"/>
                </a:solidFill>
              </a:rPr>
              <a:t>Transcriptomics</a:t>
            </a:r>
            <a:endParaRPr lang="en-US" b="1" dirty="0">
              <a:solidFill>
                <a:schemeClr val="bg1"/>
              </a:solidFill>
            </a:endParaRPr>
          </a:p>
        </p:txBody>
      </p:sp>
      <p:sp>
        <p:nvSpPr>
          <p:cNvPr id="16" name="Rectangle 4"/>
          <p:cNvSpPr>
            <a:spLocks noChangeArrowheads="1"/>
          </p:cNvSpPr>
          <p:nvPr/>
        </p:nvSpPr>
        <p:spPr bwMode="auto">
          <a:xfrm>
            <a:off x="4800600" y="3733800"/>
            <a:ext cx="2819400" cy="685800"/>
          </a:xfrm>
          <a:prstGeom prst="rect">
            <a:avLst/>
          </a:prstGeom>
          <a:solidFill>
            <a:schemeClr val="accent3">
              <a:lumMod val="75000"/>
            </a:schemeClr>
          </a:solidFill>
          <a:ln w="9525">
            <a:solidFill>
              <a:schemeClr val="tx1"/>
            </a:solidFill>
            <a:miter lim="800000"/>
            <a:headEnd/>
            <a:tailEnd/>
          </a:ln>
          <a:effectLst/>
        </p:spPr>
        <p:txBody>
          <a:bodyPr wrap="none" anchor="ctr"/>
          <a:lstStyle/>
          <a:p>
            <a:pPr algn="ctr"/>
            <a:r>
              <a:rPr lang="en-US" b="1" dirty="0" smtClean="0">
                <a:solidFill>
                  <a:schemeClr val="bg1"/>
                </a:solidFill>
              </a:rPr>
              <a:t>Proteomics</a:t>
            </a:r>
            <a:endParaRPr lang="en-US" b="1" dirty="0">
              <a:solidFill>
                <a:schemeClr val="bg1"/>
              </a:solidFill>
            </a:endParaRPr>
          </a:p>
        </p:txBody>
      </p:sp>
      <p:sp>
        <p:nvSpPr>
          <p:cNvPr id="17" name="Rectangle 4"/>
          <p:cNvSpPr>
            <a:spLocks noChangeArrowheads="1"/>
          </p:cNvSpPr>
          <p:nvPr/>
        </p:nvSpPr>
        <p:spPr bwMode="auto">
          <a:xfrm>
            <a:off x="5105400" y="4953000"/>
            <a:ext cx="2819400" cy="685800"/>
          </a:xfrm>
          <a:prstGeom prst="rect">
            <a:avLst/>
          </a:prstGeom>
          <a:solidFill>
            <a:schemeClr val="accent3">
              <a:lumMod val="75000"/>
            </a:schemeClr>
          </a:solidFill>
          <a:ln w="9525">
            <a:solidFill>
              <a:schemeClr val="tx1"/>
            </a:solidFill>
            <a:miter lim="800000"/>
            <a:headEnd/>
            <a:tailEnd/>
          </a:ln>
          <a:effectLst/>
        </p:spPr>
        <p:txBody>
          <a:bodyPr wrap="none" anchor="ctr"/>
          <a:lstStyle/>
          <a:p>
            <a:pPr algn="ctr"/>
            <a:r>
              <a:rPr lang="en-US" b="1" dirty="0" smtClean="0">
                <a:solidFill>
                  <a:schemeClr val="bg1"/>
                </a:solidFill>
              </a:rPr>
              <a:t>Metabolomics</a:t>
            </a:r>
            <a:endParaRPr lang="en-US" b="1" dirty="0">
              <a:solidFill>
                <a:schemeClr val="bg1"/>
              </a:solidFill>
            </a:endParaRPr>
          </a:p>
        </p:txBody>
      </p:sp>
      <p:sp>
        <p:nvSpPr>
          <p:cNvPr id="18" name="Line 11"/>
          <p:cNvSpPr>
            <a:spLocks noChangeShapeType="1"/>
          </p:cNvSpPr>
          <p:nvPr/>
        </p:nvSpPr>
        <p:spPr bwMode="auto">
          <a:xfrm>
            <a:off x="3048000" y="1219200"/>
            <a:ext cx="685800" cy="45719"/>
          </a:xfrm>
          <a:prstGeom prst="line">
            <a:avLst/>
          </a:prstGeom>
          <a:noFill/>
          <a:ln w="57150">
            <a:solidFill>
              <a:schemeClr val="tx1"/>
            </a:solidFill>
            <a:round/>
            <a:headEnd/>
            <a:tailEnd type="triangle" w="med" len="med"/>
          </a:ln>
          <a:effectLst/>
        </p:spPr>
        <p:txBody>
          <a:bodyPr/>
          <a:lstStyle/>
          <a:p>
            <a:endParaRPr lang="en-US"/>
          </a:p>
        </p:txBody>
      </p:sp>
      <p:sp>
        <p:nvSpPr>
          <p:cNvPr id="19" name="Line 11"/>
          <p:cNvSpPr>
            <a:spLocks noChangeShapeType="1"/>
          </p:cNvSpPr>
          <p:nvPr/>
        </p:nvSpPr>
        <p:spPr bwMode="auto">
          <a:xfrm>
            <a:off x="3505200" y="2667000"/>
            <a:ext cx="685800" cy="45719"/>
          </a:xfrm>
          <a:prstGeom prst="line">
            <a:avLst/>
          </a:prstGeom>
          <a:noFill/>
          <a:ln w="57150">
            <a:solidFill>
              <a:schemeClr val="tx1"/>
            </a:solidFill>
            <a:round/>
            <a:headEnd/>
            <a:tailEnd type="triangle" w="med" len="med"/>
          </a:ln>
          <a:effectLst/>
        </p:spPr>
        <p:txBody>
          <a:bodyPr/>
          <a:lstStyle/>
          <a:p>
            <a:endParaRPr lang="en-US"/>
          </a:p>
        </p:txBody>
      </p:sp>
      <p:sp>
        <p:nvSpPr>
          <p:cNvPr id="20" name="Line 11"/>
          <p:cNvSpPr>
            <a:spLocks noChangeShapeType="1"/>
          </p:cNvSpPr>
          <p:nvPr/>
        </p:nvSpPr>
        <p:spPr bwMode="auto">
          <a:xfrm>
            <a:off x="3810000" y="3962400"/>
            <a:ext cx="685800" cy="45719"/>
          </a:xfrm>
          <a:prstGeom prst="line">
            <a:avLst/>
          </a:prstGeom>
          <a:noFill/>
          <a:ln w="57150">
            <a:solidFill>
              <a:schemeClr val="tx1"/>
            </a:solidFill>
            <a:round/>
            <a:headEnd/>
            <a:tailEnd type="triangle" w="med" len="med"/>
          </a:ln>
          <a:effectLst/>
        </p:spPr>
        <p:txBody>
          <a:bodyPr/>
          <a:lstStyle/>
          <a:p>
            <a:endParaRPr lang="en-US"/>
          </a:p>
        </p:txBody>
      </p:sp>
      <p:sp>
        <p:nvSpPr>
          <p:cNvPr id="21" name="Line 11"/>
          <p:cNvSpPr>
            <a:spLocks noChangeShapeType="1"/>
          </p:cNvSpPr>
          <p:nvPr/>
        </p:nvSpPr>
        <p:spPr bwMode="auto">
          <a:xfrm>
            <a:off x="4191000" y="5257800"/>
            <a:ext cx="685800" cy="45719"/>
          </a:xfrm>
          <a:prstGeom prst="line">
            <a:avLst/>
          </a:prstGeom>
          <a:noFill/>
          <a:ln w="57150">
            <a:solidFill>
              <a:schemeClr val="tx1"/>
            </a:solidFill>
            <a:round/>
            <a:headEnd/>
            <a:tailEnd type="triangle" w="med" len="med"/>
          </a:ln>
          <a:effectLst/>
        </p:spPr>
        <p:txBody>
          <a:bodyPr/>
          <a:lstStyle/>
          <a:p>
            <a:endParaRPr lang="en-US"/>
          </a:p>
        </p:txBody>
      </p:sp>
      <p:sp>
        <p:nvSpPr>
          <p:cNvPr id="24" name="Rectangle 23"/>
          <p:cNvSpPr/>
          <p:nvPr/>
        </p:nvSpPr>
        <p:spPr>
          <a:xfrm>
            <a:off x="2057400" y="3048000"/>
            <a:ext cx="5867400" cy="1200329"/>
          </a:xfrm>
          <a:prstGeom prst="rect">
            <a:avLst/>
          </a:prstGeom>
          <a:solidFill>
            <a:srgbClr val="FFFF00"/>
          </a:solidFill>
        </p:spPr>
        <p:txBody>
          <a:bodyPr wrap="square">
            <a:spAutoFit/>
          </a:bodyPr>
          <a:lstStyle/>
          <a:p>
            <a:r>
              <a:rPr lang="en-US" sz="2400" b="1" dirty="0" smtClean="0">
                <a:solidFill>
                  <a:srgbClr val="0000FF"/>
                </a:solidFill>
              </a:rPr>
              <a:t>The study of the expression, quantity, and function of proteins, including their dynamics, interactions, and modifications</a:t>
            </a:r>
            <a:r>
              <a:rPr lang="en-US" sz="2400" b="1" dirty="0" smtClean="0"/>
              <a:t> </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2000" fill="hold"/>
                                        <p:tgtEl>
                                          <p:spTgt spid="13"/>
                                        </p:tgtEl>
                                        <p:attrNameLst>
                                          <p:attrName>ppt_x</p:attrName>
                                        </p:attrNameLst>
                                      </p:cBhvr>
                                      <p:tavLst>
                                        <p:tav tm="0">
                                          <p:val>
                                            <p:strVal val="#ppt_x-.2"/>
                                          </p:val>
                                        </p:tav>
                                        <p:tav tm="100000">
                                          <p:val>
                                            <p:strVal val="#ppt_x"/>
                                          </p:val>
                                        </p:tav>
                                      </p:tavLst>
                                    </p:anim>
                                    <p:anim calcmode="lin" valueType="num">
                                      <p:cBhvr>
                                        <p:cTn id="8" dur="2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9" dur="2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79876"/>
                                        </p:tgtEl>
                                        <p:attrNameLst>
                                          <p:attrName>style.visibility</p:attrName>
                                        </p:attrNameLst>
                                      </p:cBhvr>
                                      <p:to>
                                        <p:strVal val="visible"/>
                                      </p:to>
                                    </p:set>
                                    <p:anim calcmode="lin" valueType="num">
                                      <p:cBhvr>
                                        <p:cTn id="14" dur="2000" fill="hold"/>
                                        <p:tgtEl>
                                          <p:spTgt spid="79876"/>
                                        </p:tgtEl>
                                        <p:attrNameLst>
                                          <p:attrName>ppt_x</p:attrName>
                                        </p:attrNameLst>
                                      </p:cBhvr>
                                      <p:tavLst>
                                        <p:tav tm="0">
                                          <p:val>
                                            <p:strVal val="#ppt_x-.2"/>
                                          </p:val>
                                        </p:tav>
                                        <p:tav tm="100000">
                                          <p:val>
                                            <p:strVal val="#ppt_x"/>
                                          </p:val>
                                        </p:tav>
                                      </p:tavLst>
                                    </p:anim>
                                    <p:anim calcmode="lin" valueType="num">
                                      <p:cBhvr>
                                        <p:cTn id="15" dur="2000" fill="hold"/>
                                        <p:tgtEl>
                                          <p:spTgt spid="79876"/>
                                        </p:tgtEl>
                                        <p:attrNameLst>
                                          <p:attrName>ppt_y</p:attrName>
                                        </p:attrNameLst>
                                      </p:cBhvr>
                                      <p:tavLst>
                                        <p:tav tm="0">
                                          <p:val>
                                            <p:strVal val="#ppt_y"/>
                                          </p:val>
                                        </p:tav>
                                        <p:tav tm="100000">
                                          <p:val>
                                            <p:strVal val="#ppt_y"/>
                                          </p:val>
                                        </p:tav>
                                      </p:tavLst>
                                    </p:anim>
                                    <p:animEffect transition="in" filter="wipe(right)" prLst="gradientSize: 0.1">
                                      <p:cBhvr>
                                        <p:cTn id="16" dur="2000"/>
                                        <p:tgtEl>
                                          <p:spTgt spid="7987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9881"/>
                                        </p:tgtEl>
                                        <p:attrNameLst>
                                          <p:attrName>style.visibility</p:attrName>
                                        </p:attrNameLst>
                                      </p:cBhvr>
                                      <p:to>
                                        <p:strVal val="visible"/>
                                      </p:to>
                                    </p:set>
                                    <p:anim calcmode="lin" valueType="num">
                                      <p:cBhvr>
                                        <p:cTn id="21" dur="2000" fill="hold"/>
                                        <p:tgtEl>
                                          <p:spTgt spid="79881"/>
                                        </p:tgtEl>
                                        <p:attrNameLst>
                                          <p:attrName>ppt_w</p:attrName>
                                        </p:attrNameLst>
                                      </p:cBhvr>
                                      <p:tavLst>
                                        <p:tav tm="0">
                                          <p:val>
                                            <p:strVal val="#ppt_w*0.70"/>
                                          </p:val>
                                        </p:tav>
                                        <p:tav tm="100000">
                                          <p:val>
                                            <p:strVal val="#ppt_w"/>
                                          </p:val>
                                        </p:tav>
                                      </p:tavLst>
                                    </p:anim>
                                    <p:anim calcmode="lin" valueType="num">
                                      <p:cBhvr>
                                        <p:cTn id="22" dur="2000" fill="hold"/>
                                        <p:tgtEl>
                                          <p:spTgt spid="79881"/>
                                        </p:tgtEl>
                                        <p:attrNameLst>
                                          <p:attrName>ppt_h</p:attrName>
                                        </p:attrNameLst>
                                      </p:cBhvr>
                                      <p:tavLst>
                                        <p:tav tm="0">
                                          <p:val>
                                            <p:strVal val="#ppt_h"/>
                                          </p:val>
                                        </p:tav>
                                        <p:tav tm="100000">
                                          <p:val>
                                            <p:strVal val="#ppt_h"/>
                                          </p:val>
                                        </p:tav>
                                      </p:tavLst>
                                    </p:anim>
                                    <p:animEffect transition="in" filter="fade">
                                      <p:cBhvr>
                                        <p:cTn id="23" dur="2000"/>
                                        <p:tgtEl>
                                          <p:spTgt spid="79881"/>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2000" fill="hold"/>
                                        <p:tgtEl>
                                          <p:spTgt spid="18"/>
                                        </p:tgtEl>
                                        <p:attrNameLst>
                                          <p:attrName>ppt_x</p:attrName>
                                        </p:attrNameLst>
                                      </p:cBhvr>
                                      <p:tavLst>
                                        <p:tav tm="0">
                                          <p:val>
                                            <p:strVal val="#ppt_x-.2"/>
                                          </p:val>
                                        </p:tav>
                                        <p:tav tm="100000">
                                          <p:val>
                                            <p:strVal val="#ppt_x"/>
                                          </p:val>
                                        </p:tav>
                                      </p:tavLst>
                                    </p:anim>
                                    <p:anim calcmode="lin" valueType="num">
                                      <p:cBhvr>
                                        <p:cTn id="29" dur="2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30" dur="2000"/>
                                        <p:tgtEl>
                                          <p:spTgt spid="18"/>
                                        </p:tgtEl>
                                      </p:cBhvr>
                                    </p:animEffect>
                                  </p:childTnLst>
                                </p:cTn>
                              </p:par>
                              <p:par>
                                <p:cTn id="31" presetID="29"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2000" fill="hold"/>
                                        <p:tgtEl>
                                          <p:spTgt spid="14"/>
                                        </p:tgtEl>
                                        <p:attrNameLst>
                                          <p:attrName>ppt_x</p:attrName>
                                        </p:attrNameLst>
                                      </p:cBhvr>
                                      <p:tavLst>
                                        <p:tav tm="0">
                                          <p:val>
                                            <p:strVal val="#ppt_x-.2"/>
                                          </p:val>
                                        </p:tav>
                                        <p:tav tm="100000">
                                          <p:val>
                                            <p:strVal val="#ppt_x"/>
                                          </p:val>
                                        </p:tav>
                                      </p:tavLst>
                                    </p:anim>
                                    <p:anim calcmode="lin" valueType="num">
                                      <p:cBhvr>
                                        <p:cTn id="34" dur="2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35" dur="20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79883"/>
                                        </p:tgtEl>
                                        <p:attrNameLst>
                                          <p:attrName>style.visibility</p:attrName>
                                        </p:attrNameLst>
                                      </p:cBhvr>
                                      <p:to>
                                        <p:strVal val="visible"/>
                                      </p:to>
                                    </p:set>
                                    <p:anim calcmode="lin" valueType="num">
                                      <p:cBhvr>
                                        <p:cTn id="40" dur="2000" fill="hold"/>
                                        <p:tgtEl>
                                          <p:spTgt spid="79883"/>
                                        </p:tgtEl>
                                        <p:attrNameLst>
                                          <p:attrName>ppt_x</p:attrName>
                                        </p:attrNameLst>
                                      </p:cBhvr>
                                      <p:tavLst>
                                        <p:tav tm="0">
                                          <p:val>
                                            <p:strVal val="#ppt_x-.2"/>
                                          </p:val>
                                        </p:tav>
                                        <p:tav tm="100000">
                                          <p:val>
                                            <p:strVal val="#ppt_x"/>
                                          </p:val>
                                        </p:tav>
                                      </p:tavLst>
                                    </p:anim>
                                    <p:anim calcmode="lin" valueType="num">
                                      <p:cBhvr>
                                        <p:cTn id="41" dur="2000" fill="hold"/>
                                        <p:tgtEl>
                                          <p:spTgt spid="79883"/>
                                        </p:tgtEl>
                                        <p:attrNameLst>
                                          <p:attrName>ppt_y</p:attrName>
                                        </p:attrNameLst>
                                      </p:cBhvr>
                                      <p:tavLst>
                                        <p:tav tm="0">
                                          <p:val>
                                            <p:strVal val="#ppt_y"/>
                                          </p:val>
                                        </p:tav>
                                        <p:tav tm="100000">
                                          <p:val>
                                            <p:strVal val="#ppt_y"/>
                                          </p:val>
                                        </p:tav>
                                      </p:tavLst>
                                    </p:anim>
                                    <p:animEffect transition="in" filter="wipe(right)" prLst="gradientSize: 0.1">
                                      <p:cBhvr>
                                        <p:cTn id="42" dur="2000"/>
                                        <p:tgtEl>
                                          <p:spTgt spid="79883"/>
                                        </p:tgtEl>
                                      </p:cBhvr>
                                    </p:animEffect>
                                  </p:childTnLst>
                                </p:cTn>
                              </p:par>
                              <p:par>
                                <p:cTn id="43" presetID="29" presetClass="entr" presetSubtype="0" fill="hold" grpId="0" nodeType="withEffect">
                                  <p:stCondLst>
                                    <p:cond delay="0"/>
                                  </p:stCondLst>
                                  <p:childTnLst>
                                    <p:set>
                                      <p:cBhvr>
                                        <p:cTn id="44" dur="1" fill="hold">
                                          <p:stCondLst>
                                            <p:cond delay="0"/>
                                          </p:stCondLst>
                                        </p:cTn>
                                        <p:tgtEl>
                                          <p:spTgt spid="79878"/>
                                        </p:tgtEl>
                                        <p:attrNameLst>
                                          <p:attrName>style.visibility</p:attrName>
                                        </p:attrNameLst>
                                      </p:cBhvr>
                                      <p:to>
                                        <p:strVal val="visible"/>
                                      </p:to>
                                    </p:set>
                                    <p:anim calcmode="lin" valueType="num">
                                      <p:cBhvr>
                                        <p:cTn id="45" dur="2000" fill="hold"/>
                                        <p:tgtEl>
                                          <p:spTgt spid="79878"/>
                                        </p:tgtEl>
                                        <p:attrNameLst>
                                          <p:attrName>ppt_x</p:attrName>
                                        </p:attrNameLst>
                                      </p:cBhvr>
                                      <p:tavLst>
                                        <p:tav tm="0">
                                          <p:val>
                                            <p:strVal val="#ppt_x-.2"/>
                                          </p:val>
                                        </p:tav>
                                        <p:tav tm="100000">
                                          <p:val>
                                            <p:strVal val="#ppt_x"/>
                                          </p:val>
                                        </p:tav>
                                      </p:tavLst>
                                    </p:anim>
                                    <p:anim calcmode="lin" valueType="num">
                                      <p:cBhvr>
                                        <p:cTn id="46" dur="2000" fill="hold"/>
                                        <p:tgtEl>
                                          <p:spTgt spid="79878"/>
                                        </p:tgtEl>
                                        <p:attrNameLst>
                                          <p:attrName>ppt_y</p:attrName>
                                        </p:attrNameLst>
                                      </p:cBhvr>
                                      <p:tavLst>
                                        <p:tav tm="0">
                                          <p:val>
                                            <p:strVal val="#ppt_y"/>
                                          </p:val>
                                        </p:tav>
                                        <p:tav tm="100000">
                                          <p:val>
                                            <p:strVal val="#ppt_y"/>
                                          </p:val>
                                        </p:tav>
                                      </p:tavLst>
                                    </p:anim>
                                    <p:animEffect transition="in" filter="wipe(right)" prLst="gradientSize: 0.1">
                                      <p:cBhvr>
                                        <p:cTn id="47" dur="2000"/>
                                        <p:tgtEl>
                                          <p:spTgt spid="79878"/>
                                        </p:tgtEl>
                                      </p:cBhvr>
                                    </p:animEffect>
                                  </p:childTnLst>
                                </p:cTn>
                              </p:par>
                            </p:childTnLst>
                          </p:cTn>
                        </p:par>
                      </p:childTnLst>
                    </p:cTn>
                  </p:par>
                  <p:par>
                    <p:cTn id="48" fill="hold">
                      <p:stCondLst>
                        <p:cond delay="indefinite"/>
                      </p:stCondLst>
                      <p:childTnLst>
                        <p:par>
                          <p:cTn id="49" fill="hold">
                            <p:stCondLst>
                              <p:cond delay="0"/>
                            </p:stCondLst>
                            <p:childTnLst>
                              <p:par>
                                <p:cTn id="50" presetID="55" presetClass="entr" presetSubtype="0" fill="hold" grpId="0" nodeType="clickEffect">
                                  <p:stCondLst>
                                    <p:cond delay="0"/>
                                  </p:stCondLst>
                                  <p:childTnLst>
                                    <p:set>
                                      <p:cBhvr>
                                        <p:cTn id="51" dur="1" fill="hold">
                                          <p:stCondLst>
                                            <p:cond delay="0"/>
                                          </p:stCondLst>
                                        </p:cTn>
                                        <p:tgtEl>
                                          <p:spTgt spid="79888"/>
                                        </p:tgtEl>
                                        <p:attrNameLst>
                                          <p:attrName>style.visibility</p:attrName>
                                        </p:attrNameLst>
                                      </p:cBhvr>
                                      <p:to>
                                        <p:strVal val="visible"/>
                                      </p:to>
                                    </p:set>
                                    <p:anim calcmode="lin" valueType="num">
                                      <p:cBhvr>
                                        <p:cTn id="52" dur="2000" fill="hold"/>
                                        <p:tgtEl>
                                          <p:spTgt spid="79888"/>
                                        </p:tgtEl>
                                        <p:attrNameLst>
                                          <p:attrName>ppt_w</p:attrName>
                                        </p:attrNameLst>
                                      </p:cBhvr>
                                      <p:tavLst>
                                        <p:tav tm="0">
                                          <p:val>
                                            <p:strVal val="#ppt_w*0.70"/>
                                          </p:val>
                                        </p:tav>
                                        <p:tav tm="100000">
                                          <p:val>
                                            <p:strVal val="#ppt_w"/>
                                          </p:val>
                                        </p:tav>
                                      </p:tavLst>
                                    </p:anim>
                                    <p:anim calcmode="lin" valueType="num">
                                      <p:cBhvr>
                                        <p:cTn id="53" dur="2000" fill="hold"/>
                                        <p:tgtEl>
                                          <p:spTgt spid="79888"/>
                                        </p:tgtEl>
                                        <p:attrNameLst>
                                          <p:attrName>ppt_h</p:attrName>
                                        </p:attrNameLst>
                                      </p:cBhvr>
                                      <p:tavLst>
                                        <p:tav tm="0">
                                          <p:val>
                                            <p:strVal val="#ppt_h"/>
                                          </p:val>
                                        </p:tav>
                                        <p:tav tm="100000">
                                          <p:val>
                                            <p:strVal val="#ppt_h"/>
                                          </p:val>
                                        </p:tav>
                                      </p:tavLst>
                                    </p:anim>
                                    <p:animEffect transition="in" filter="fade">
                                      <p:cBhvr>
                                        <p:cTn id="54" dur="2000"/>
                                        <p:tgtEl>
                                          <p:spTgt spid="79888"/>
                                        </p:tgtEl>
                                      </p:cBhvr>
                                    </p:animEffect>
                                  </p:childTnLst>
                                </p:cTn>
                              </p:par>
                            </p:childTnLst>
                          </p:cTn>
                        </p:par>
                      </p:childTnLst>
                    </p:cTn>
                  </p:par>
                  <p:par>
                    <p:cTn id="55" fill="hold">
                      <p:stCondLst>
                        <p:cond delay="indefinite"/>
                      </p:stCondLst>
                      <p:childTnLst>
                        <p:par>
                          <p:cTn id="56" fill="hold">
                            <p:stCondLst>
                              <p:cond delay="0"/>
                            </p:stCondLst>
                            <p:childTnLst>
                              <p:par>
                                <p:cTn id="57" presetID="29"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p:cTn id="59" dur="2000" fill="hold"/>
                                        <p:tgtEl>
                                          <p:spTgt spid="19"/>
                                        </p:tgtEl>
                                        <p:attrNameLst>
                                          <p:attrName>ppt_x</p:attrName>
                                        </p:attrNameLst>
                                      </p:cBhvr>
                                      <p:tavLst>
                                        <p:tav tm="0">
                                          <p:val>
                                            <p:strVal val="#ppt_x-.2"/>
                                          </p:val>
                                        </p:tav>
                                        <p:tav tm="100000">
                                          <p:val>
                                            <p:strVal val="#ppt_x"/>
                                          </p:val>
                                        </p:tav>
                                      </p:tavLst>
                                    </p:anim>
                                    <p:anim calcmode="lin" valueType="num">
                                      <p:cBhvr>
                                        <p:cTn id="60" dur="2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61" dur="2000"/>
                                        <p:tgtEl>
                                          <p:spTgt spid="19"/>
                                        </p:tgtEl>
                                      </p:cBhvr>
                                    </p:animEffect>
                                  </p:childTnLst>
                                </p:cTn>
                              </p:par>
                              <p:par>
                                <p:cTn id="62" presetID="29" presetClass="entr" presetSubtype="0" fill="hold" grpId="0" nodeType="with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p:cTn id="64" dur="2000" fill="hold"/>
                                        <p:tgtEl>
                                          <p:spTgt spid="15"/>
                                        </p:tgtEl>
                                        <p:attrNameLst>
                                          <p:attrName>ppt_x</p:attrName>
                                        </p:attrNameLst>
                                      </p:cBhvr>
                                      <p:tavLst>
                                        <p:tav tm="0">
                                          <p:val>
                                            <p:strVal val="#ppt_x-.2"/>
                                          </p:val>
                                        </p:tav>
                                        <p:tav tm="100000">
                                          <p:val>
                                            <p:strVal val="#ppt_x"/>
                                          </p:val>
                                        </p:tav>
                                      </p:tavLst>
                                    </p:anim>
                                    <p:anim calcmode="lin" valueType="num">
                                      <p:cBhvr>
                                        <p:cTn id="65" dur="2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66" dur="2000"/>
                                        <p:tgtEl>
                                          <p:spTgt spid="15"/>
                                        </p:tgtEl>
                                      </p:cBhvr>
                                    </p:animEffect>
                                  </p:childTnLst>
                                </p:cTn>
                              </p:par>
                            </p:childTnLst>
                          </p:cTn>
                        </p:par>
                      </p:childTnLst>
                    </p:cTn>
                  </p:par>
                  <p:par>
                    <p:cTn id="67" fill="hold">
                      <p:stCondLst>
                        <p:cond delay="indefinite"/>
                      </p:stCondLst>
                      <p:childTnLst>
                        <p:par>
                          <p:cTn id="68" fill="hold">
                            <p:stCondLst>
                              <p:cond delay="0"/>
                            </p:stCondLst>
                            <p:childTnLst>
                              <p:par>
                                <p:cTn id="69" presetID="29" presetClass="entr" presetSubtype="0" fill="hold" grpId="0" nodeType="clickEffect">
                                  <p:stCondLst>
                                    <p:cond delay="0"/>
                                  </p:stCondLst>
                                  <p:childTnLst>
                                    <p:set>
                                      <p:cBhvr>
                                        <p:cTn id="70" dur="1" fill="hold">
                                          <p:stCondLst>
                                            <p:cond delay="0"/>
                                          </p:stCondLst>
                                        </p:cTn>
                                        <p:tgtEl>
                                          <p:spTgt spid="79884"/>
                                        </p:tgtEl>
                                        <p:attrNameLst>
                                          <p:attrName>style.visibility</p:attrName>
                                        </p:attrNameLst>
                                      </p:cBhvr>
                                      <p:to>
                                        <p:strVal val="visible"/>
                                      </p:to>
                                    </p:set>
                                    <p:anim calcmode="lin" valueType="num">
                                      <p:cBhvr>
                                        <p:cTn id="71" dur="2000" fill="hold"/>
                                        <p:tgtEl>
                                          <p:spTgt spid="79884"/>
                                        </p:tgtEl>
                                        <p:attrNameLst>
                                          <p:attrName>ppt_x</p:attrName>
                                        </p:attrNameLst>
                                      </p:cBhvr>
                                      <p:tavLst>
                                        <p:tav tm="0">
                                          <p:val>
                                            <p:strVal val="#ppt_x-.2"/>
                                          </p:val>
                                        </p:tav>
                                        <p:tav tm="100000">
                                          <p:val>
                                            <p:strVal val="#ppt_x"/>
                                          </p:val>
                                        </p:tav>
                                      </p:tavLst>
                                    </p:anim>
                                    <p:anim calcmode="lin" valueType="num">
                                      <p:cBhvr>
                                        <p:cTn id="72" dur="2000" fill="hold"/>
                                        <p:tgtEl>
                                          <p:spTgt spid="79884"/>
                                        </p:tgtEl>
                                        <p:attrNameLst>
                                          <p:attrName>ppt_y</p:attrName>
                                        </p:attrNameLst>
                                      </p:cBhvr>
                                      <p:tavLst>
                                        <p:tav tm="0">
                                          <p:val>
                                            <p:strVal val="#ppt_y"/>
                                          </p:val>
                                        </p:tav>
                                        <p:tav tm="100000">
                                          <p:val>
                                            <p:strVal val="#ppt_y"/>
                                          </p:val>
                                        </p:tav>
                                      </p:tavLst>
                                    </p:anim>
                                    <p:animEffect transition="in" filter="wipe(right)" prLst="gradientSize: 0.1">
                                      <p:cBhvr>
                                        <p:cTn id="73" dur="2000"/>
                                        <p:tgtEl>
                                          <p:spTgt spid="79884"/>
                                        </p:tgtEl>
                                      </p:cBhvr>
                                    </p:animEffect>
                                  </p:childTnLst>
                                </p:cTn>
                              </p:par>
                              <p:par>
                                <p:cTn id="74" presetID="29" presetClass="entr" presetSubtype="0" fill="hold" grpId="0" nodeType="withEffect">
                                  <p:stCondLst>
                                    <p:cond delay="0"/>
                                  </p:stCondLst>
                                  <p:childTnLst>
                                    <p:set>
                                      <p:cBhvr>
                                        <p:cTn id="75" dur="1" fill="hold">
                                          <p:stCondLst>
                                            <p:cond delay="0"/>
                                          </p:stCondLst>
                                        </p:cTn>
                                        <p:tgtEl>
                                          <p:spTgt spid="79879"/>
                                        </p:tgtEl>
                                        <p:attrNameLst>
                                          <p:attrName>style.visibility</p:attrName>
                                        </p:attrNameLst>
                                      </p:cBhvr>
                                      <p:to>
                                        <p:strVal val="visible"/>
                                      </p:to>
                                    </p:set>
                                    <p:anim calcmode="lin" valueType="num">
                                      <p:cBhvr>
                                        <p:cTn id="76" dur="2000" fill="hold"/>
                                        <p:tgtEl>
                                          <p:spTgt spid="79879"/>
                                        </p:tgtEl>
                                        <p:attrNameLst>
                                          <p:attrName>ppt_x</p:attrName>
                                        </p:attrNameLst>
                                      </p:cBhvr>
                                      <p:tavLst>
                                        <p:tav tm="0">
                                          <p:val>
                                            <p:strVal val="#ppt_x-.2"/>
                                          </p:val>
                                        </p:tav>
                                        <p:tav tm="100000">
                                          <p:val>
                                            <p:strVal val="#ppt_x"/>
                                          </p:val>
                                        </p:tav>
                                      </p:tavLst>
                                    </p:anim>
                                    <p:anim calcmode="lin" valueType="num">
                                      <p:cBhvr>
                                        <p:cTn id="77" dur="2000" fill="hold"/>
                                        <p:tgtEl>
                                          <p:spTgt spid="79879"/>
                                        </p:tgtEl>
                                        <p:attrNameLst>
                                          <p:attrName>ppt_y</p:attrName>
                                        </p:attrNameLst>
                                      </p:cBhvr>
                                      <p:tavLst>
                                        <p:tav tm="0">
                                          <p:val>
                                            <p:strVal val="#ppt_y"/>
                                          </p:val>
                                        </p:tav>
                                        <p:tav tm="100000">
                                          <p:val>
                                            <p:strVal val="#ppt_y"/>
                                          </p:val>
                                        </p:tav>
                                      </p:tavLst>
                                    </p:anim>
                                    <p:animEffect transition="in" filter="wipe(right)" prLst="gradientSize: 0.1">
                                      <p:cBhvr>
                                        <p:cTn id="78" dur="2000"/>
                                        <p:tgtEl>
                                          <p:spTgt spid="79879"/>
                                        </p:tgtEl>
                                      </p:cBhvr>
                                    </p:animEffect>
                                  </p:childTnLst>
                                </p:cTn>
                              </p:par>
                            </p:childTnLst>
                          </p:cTn>
                        </p:par>
                      </p:childTnLst>
                    </p:cTn>
                  </p:par>
                  <p:par>
                    <p:cTn id="79" fill="hold">
                      <p:stCondLst>
                        <p:cond delay="indefinite"/>
                      </p:stCondLst>
                      <p:childTnLst>
                        <p:par>
                          <p:cTn id="80" fill="hold">
                            <p:stCondLst>
                              <p:cond delay="0"/>
                            </p:stCondLst>
                            <p:childTnLst>
                              <p:par>
                                <p:cTn id="81" presetID="55" presetClass="entr" presetSubtype="0" fill="hold" grpId="0" nodeType="clickEffect">
                                  <p:stCondLst>
                                    <p:cond delay="0"/>
                                  </p:stCondLst>
                                  <p:childTnLst>
                                    <p:set>
                                      <p:cBhvr>
                                        <p:cTn id="82" dur="1" fill="hold">
                                          <p:stCondLst>
                                            <p:cond delay="0"/>
                                          </p:stCondLst>
                                        </p:cTn>
                                        <p:tgtEl>
                                          <p:spTgt spid="79887"/>
                                        </p:tgtEl>
                                        <p:attrNameLst>
                                          <p:attrName>style.visibility</p:attrName>
                                        </p:attrNameLst>
                                      </p:cBhvr>
                                      <p:to>
                                        <p:strVal val="visible"/>
                                      </p:to>
                                    </p:set>
                                    <p:anim calcmode="lin" valueType="num">
                                      <p:cBhvr>
                                        <p:cTn id="83" dur="2000" fill="hold"/>
                                        <p:tgtEl>
                                          <p:spTgt spid="79887"/>
                                        </p:tgtEl>
                                        <p:attrNameLst>
                                          <p:attrName>ppt_w</p:attrName>
                                        </p:attrNameLst>
                                      </p:cBhvr>
                                      <p:tavLst>
                                        <p:tav tm="0">
                                          <p:val>
                                            <p:strVal val="#ppt_w*0.70"/>
                                          </p:val>
                                        </p:tav>
                                        <p:tav tm="100000">
                                          <p:val>
                                            <p:strVal val="#ppt_w"/>
                                          </p:val>
                                        </p:tav>
                                      </p:tavLst>
                                    </p:anim>
                                    <p:anim calcmode="lin" valueType="num">
                                      <p:cBhvr>
                                        <p:cTn id="84" dur="2000" fill="hold"/>
                                        <p:tgtEl>
                                          <p:spTgt spid="79887"/>
                                        </p:tgtEl>
                                        <p:attrNameLst>
                                          <p:attrName>ppt_h</p:attrName>
                                        </p:attrNameLst>
                                      </p:cBhvr>
                                      <p:tavLst>
                                        <p:tav tm="0">
                                          <p:val>
                                            <p:strVal val="#ppt_h"/>
                                          </p:val>
                                        </p:tav>
                                        <p:tav tm="100000">
                                          <p:val>
                                            <p:strVal val="#ppt_h"/>
                                          </p:val>
                                        </p:tav>
                                      </p:tavLst>
                                    </p:anim>
                                    <p:animEffect transition="in" filter="fade">
                                      <p:cBhvr>
                                        <p:cTn id="85" dur="2000"/>
                                        <p:tgtEl>
                                          <p:spTgt spid="79887"/>
                                        </p:tgtEl>
                                      </p:cBhvr>
                                    </p:animEffect>
                                  </p:childTnLst>
                                </p:cTn>
                              </p:par>
                            </p:childTnLst>
                          </p:cTn>
                        </p:par>
                      </p:childTnLst>
                    </p:cTn>
                  </p:par>
                  <p:par>
                    <p:cTn id="86" fill="hold">
                      <p:stCondLst>
                        <p:cond delay="indefinite"/>
                      </p:stCondLst>
                      <p:childTnLst>
                        <p:par>
                          <p:cTn id="87" fill="hold">
                            <p:stCondLst>
                              <p:cond delay="0"/>
                            </p:stCondLst>
                            <p:childTnLst>
                              <p:par>
                                <p:cTn id="88" presetID="29" presetClass="entr" presetSubtype="0" fill="hold" grpId="1" nodeType="clickEffect">
                                  <p:stCondLst>
                                    <p:cond delay="0"/>
                                  </p:stCondLst>
                                  <p:childTnLst>
                                    <p:set>
                                      <p:cBhvr>
                                        <p:cTn id="89" dur="1" fill="hold">
                                          <p:stCondLst>
                                            <p:cond delay="0"/>
                                          </p:stCondLst>
                                        </p:cTn>
                                        <p:tgtEl>
                                          <p:spTgt spid="20"/>
                                        </p:tgtEl>
                                        <p:attrNameLst>
                                          <p:attrName>style.visibility</p:attrName>
                                        </p:attrNameLst>
                                      </p:cBhvr>
                                      <p:to>
                                        <p:strVal val="visible"/>
                                      </p:to>
                                    </p:set>
                                    <p:anim calcmode="lin" valueType="num">
                                      <p:cBhvr>
                                        <p:cTn id="90" dur="2000" fill="hold"/>
                                        <p:tgtEl>
                                          <p:spTgt spid="20"/>
                                        </p:tgtEl>
                                        <p:attrNameLst>
                                          <p:attrName>ppt_x</p:attrName>
                                        </p:attrNameLst>
                                      </p:cBhvr>
                                      <p:tavLst>
                                        <p:tav tm="0">
                                          <p:val>
                                            <p:strVal val="#ppt_x-.2"/>
                                          </p:val>
                                        </p:tav>
                                        <p:tav tm="100000">
                                          <p:val>
                                            <p:strVal val="#ppt_x"/>
                                          </p:val>
                                        </p:tav>
                                      </p:tavLst>
                                    </p:anim>
                                    <p:anim calcmode="lin" valueType="num">
                                      <p:cBhvr>
                                        <p:cTn id="91" dur="2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92" dur="2000"/>
                                        <p:tgtEl>
                                          <p:spTgt spid="20"/>
                                        </p:tgtEl>
                                      </p:cBhvr>
                                    </p:animEffect>
                                  </p:childTnLst>
                                </p:cTn>
                              </p:par>
                              <p:par>
                                <p:cTn id="93" presetID="29" presetClass="entr" presetSubtype="0" fill="hold" grpId="1" nodeType="with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2000" fill="hold"/>
                                        <p:tgtEl>
                                          <p:spTgt spid="16"/>
                                        </p:tgtEl>
                                        <p:attrNameLst>
                                          <p:attrName>ppt_x</p:attrName>
                                        </p:attrNameLst>
                                      </p:cBhvr>
                                      <p:tavLst>
                                        <p:tav tm="0">
                                          <p:val>
                                            <p:strVal val="#ppt_x-.2"/>
                                          </p:val>
                                        </p:tav>
                                        <p:tav tm="100000">
                                          <p:val>
                                            <p:strVal val="#ppt_x"/>
                                          </p:val>
                                        </p:tav>
                                      </p:tavLst>
                                    </p:anim>
                                    <p:anim calcmode="lin" valueType="num">
                                      <p:cBhvr>
                                        <p:cTn id="96" dur="2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97" dur="2000"/>
                                        <p:tgtEl>
                                          <p:spTgt spid="16"/>
                                        </p:tgtEl>
                                      </p:cBhvr>
                                    </p:animEffect>
                                  </p:childTnLst>
                                </p:cTn>
                              </p:par>
                            </p:childTnLst>
                          </p:cTn>
                        </p:par>
                      </p:childTnLst>
                    </p:cTn>
                  </p:par>
                  <p:par>
                    <p:cTn id="98" fill="hold">
                      <p:stCondLst>
                        <p:cond delay="indefinite"/>
                      </p:stCondLst>
                      <p:childTnLst>
                        <p:par>
                          <p:cTn id="99" fill="hold">
                            <p:stCondLst>
                              <p:cond delay="0"/>
                            </p:stCondLst>
                            <p:childTnLst>
                              <p:par>
                                <p:cTn id="100" presetID="29" presetClass="entr" presetSubtype="0" fill="hold" grpId="0" nodeType="clickEffect">
                                  <p:stCondLst>
                                    <p:cond delay="0"/>
                                  </p:stCondLst>
                                  <p:childTnLst>
                                    <p:set>
                                      <p:cBhvr>
                                        <p:cTn id="101" dur="1" fill="hold">
                                          <p:stCondLst>
                                            <p:cond delay="0"/>
                                          </p:stCondLst>
                                        </p:cTn>
                                        <p:tgtEl>
                                          <p:spTgt spid="79885"/>
                                        </p:tgtEl>
                                        <p:attrNameLst>
                                          <p:attrName>style.visibility</p:attrName>
                                        </p:attrNameLst>
                                      </p:cBhvr>
                                      <p:to>
                                        <p:strVal val="visible"/>
                                      </p:to>
                                    </p:set>
                                    <p:anim calcmode="lin" valueType="num">
                                      <p:cBhvr>
                                        <p:cTn id="102" dur="2000" fill="hold"/>
                                        <p:tgtEl>
                                          <p:spTgt spid="79885"/>
                                        </p:tgtEl>
                                        <p:attrNameLst>
                                          <p:attrName>ppt_x</p:attrName>
                                        </p:attrNameLst>
                                      </p:cBhvr>
                                      <p:tavLst>
                                        <p:tav tm="0">
                                          <p:val>
                                            <p:strVal val="#ppt_x-.2"/>
                                          </p:val>
                                        </p:tav>
                                        <p:tav tm="100000">
                                          <p:val>
                                            <p:strVal val="#ppt_x"/>
                                          </p:val>
                                        </p:tav>
                                      </p:tavLst>
                                    </p:anim>
                                    <p:anim calcmode="lin" valueType="num">
                                      <p:cBhvr>
                                        <p:cTn id="103" dur="2000" fill="hold"/>
                                        <p:tgtEl>
                                          <p:spTgt spid="79885"/>
                                        </p:tgtEl>
                                        <p:attrNameLst>
                                          <p:attrName>ppt_y</p:attrName>
                                        </p:attrNameLst>
                                      </p:cBhvr>
                                      <p:tavLst>
                                        <p:tav tm="0">
                                          <p:val>
                                            <p:strVal val="#ppt_y"/>
                                          </p:val>
                                        </p:tav>
                                        <p:tav tm="100000">
                                          <p:val>
                                            <p:strVal val="#ppt_y"/>
                                          </p:val>
                                        </p:tav>
                                      </p:tavLst>
                                    </p:anim>
                                    <p:animEffect transition="in" filter="wipe(right)" prLst="gradientSize: 0.1">
                                      <p:cBhvr>
                                        <p:cTn id="104" dur="2000"/>
                                        <p:tgtEl>
                                          <p:spTgt spid="79885"/>
                                        </p:tgtEl>
                                      </p:cBhvr>
                                    </p:animEffect>
                                  </p:childTnLst>
                                </p:cTn>
                              </p:par>
                              <p:par>
                                <p:cTn id="105" presetID="29" presetClass="entr" presetSubtype="0" fill="hold" grpId="0" nodeType="withEffect">
                                  <p:stCondLst>
                                    <p:cond delay="0"/>
                                  </p:stCondLst>
                                  <p:childTnLst>
                                    <p:set>
                                      <p:cBhvr>
                                        <p:cTn id="106" dur="1" fill="hold">
                                          <p:stCondLst>
                                            <p:cond delay="0"/>
                                          </p:stCondLst>
                                        </p:cTn>
                                        <p:tgtEl>
                                          <p:spTgt spid="79880"/>
                                        </p:tgtEl>
                                        <p:attrNameLst>
                                          <p:attrName>style.visibility</p:attrName>
                                        </p:attrNameLst>
                                      </p:cBhvr>
                                      <p:to>
                                        <p:strVal val="visible"/>
                                      </p:to>
                                    </p:set>
                                    <p:anim calcmode="lin" valueType="num">
                                      <p:cBhvr>
                                        <p:cTn id="107" dur="2000" fill="hold"/>
                                        <p:tgtEl>
                                          <p:spTgt spid="79880"/>
                                        </p:tgtEl>
                                        <p:attrNameLst>
                                          <p:attrName>ppt_x</p:attrName>
                                        </p:attrNameLst>
                                      </p:cBhvr>
                                      <p:tavLst>
                                        <p:tav tm="0">
                                          <p:val>
                                            <p:strVal val="#ppt_x-.2"/>
                                          </p:val>
                                        </p:tav>
                                        <p:tav tm="100000">
                                          <p:val>
                                            <p:strVal val="#ppt_x"/>
                                          </p:val>
                                        </p:tav>
                                      </p:tavLst>
                                    </p:anim>
                                    <p:anim calcmode="lin" valueType="num">
                                      <p:cBhvr>
                                        <p:cTn id="108" dur="2000" fill="hold"/>
                                        <p:tgtEl>
                                          <p:spTgt spid="79880"/>
                                        </p:tgtEl>
                                        <p:attrNameLst>
                                          <p:attrName>ppt_y</p:attrName>
                                        </p:attrNameLst>
                                      </p:cBhvr>
                                      <p:tavLst>
                                        <p:tav tm="0">
                                          <p:val>
                                            <p:strVal val="#ppt_y"/>
                                          </p:val>
                                        </p:tav>
                                        <p:tav tm="100000">
                                          <p:val>
                                            <p:strVal val="#ppt_y"/>
                                          </p:val>
                                        </p:tav>
                                      </p:tavLst>
                                    </p:anim>
                                    <p:animEffect transition="in" filter="wipe(right)" prLst="gradientSize: 0.1">
                                      <p:cBhvr>
                                        <p:cTn id="109" dur="2000"/>
                                        <p:tgtEl>
                                          <p:spTgt spid="79880"/>
                                        </p:tgtEl>
                                      </p:cBhvr>
                                    </p:animEffect>
                                  </p:childTnLst>
                                </p:cTn>
                              </p:par>
                            </p:childTnLst>
                          </p:cTn>
                        </p:par>
                      </p:childTnLst>
                    </p:cTn>
                  </p:par>
                  <p:par>
                    <p:cTn id="110" fill="hold">
                      <p:stCondLst>
                        <p:cond delay="indefinite"/>
                      </p:stCondLst>
                      <p:childTnLst>
                        <p:par>
                          <p:cTn id="111" fill="hold">
                            <p:stCondLst>
                              <p:cond delay="0"/>
                            </p:stCondLst>
                            <p:childTnLst>
                              <p:par>
                                <p:cTn id="112" presetID="55" presetClass="entr" presetSubtype="0" fill="hold" grpId="0" nodeType="clickEffect">
                                  <p:stCondLst>
                                    <p:cond delay="0"/>
                                  </p:stCondLst>
                                  <p:childTnLst>
                                    <p:set>
                                      <p:cBhvr>
                                        <p:cTn id="113" dur="1" fill="hold">
                                          <p:stCondLst>
                                            <p:cond delay="0"/>
                                          </p:stCondLst>
                                        </p:cTn>
                                        <p:tgtEl>
                                          <p:spTgt spid="79886"/>
                                        </p:tgtEl>
                                        <p:attrNameLst>
                                          <p:attrName>style.visibility</p:attrName>
                                        </p:attrNameLst>
                                      </p:cBhvr>
                                      <p:to>
                                        <p:strVal val="visible"/>
                                      </p:to>
                                    </p:set>
                                    <p:anim calcmode="lin" valueType="num">
                                      <p:cBhvr>
                                        <p:cTn id="114" dur="2000" fill="hold"/>
                                        <p:tgtEl>
                                          <p:spTgt spid="79886"/>
                                        </p:tgtEl>
                                        <p:attrNameLst>
                                          <p:attrName>ppt_w</p:attrName>
                                        </p:attrNameLst>
                                      </p:cBhvr>
                                      <p:tavLst>
                                        <p:tav tm="0">
                                          <p:val>
                                            <p:strVal val="#ppt_w*0.70"/>
                                          </p:val>
                                        </p:tav>
                                        <p:tav tm="100000">
                                          <p:val>
                                            <p:strVal val="#ppt_w"/>
                                          </p:val>
                                        </p:tav>
                                      </p:tavLst>
                                    </p:anim>
                                    <p:anim calcmode="lin" valueType="num">
                                      <p:cBhvr>
                                        <p:cTn id="115" dur="2000" fill="hold"/>
                                        <p:tgtEl>
                                          <p:spTgt spid="79886"/>
                                        </p:tgtEl>
                                        <p:attrNameLst>
                                          <p:attrName>ppt_h</p:attrName>
                                        </p:attrNameLst>
                                      </p:cBhvr>
                                      <p:tavLst>
                                        <p:tav tm="0">
                                          <p:val>
                                            <p:strVal val="#ppt_h"/>
                                          </p:val>
                                        </p:tav>
                                        <p:tav tm="100000">
                                          <p:val>
                                            <p:strVal val="#ppt_h"/>
                                          </p:val>
                                        </p:tav>
                                      </p:tavLst>
                                    </p:anim>
                                    <p:animEffect transition="in" filter="fade">
                                      <p:cBhvr>
                                        <p:cTn id="116" dur="2000"/>
                                        <p:tgtEl>
                                          <p:spTgt spid="79886"/>
                                        </p:tgtEl>
                                      </p:cBhvr>
                                    </p:animEffect>
                                  </p:childTnLst>
                                </p:cTn>
                              </p:par>
                            </p:childTnLst>
                          </p:cTn>
                        </p:par>
                      </p:childTnLst>
                    </p:cTn>
                  </p:par>
                  <p:par>
                    <p:cTn id="117" fill="hold">
                      <p:stCondLst>
                        <p:cond delay="indefinite"/>
                      </p:stCondLst>
                      <p:childTnLst>
                        <p:par>
                          <p:cTn id="118" fill="hold">
                            <p:stCondLst>
                              <p:cond delay="0"/>
                            </p:stCondLst>
                            <p:childTnLst>
                              <p:par>
                                <p:cTn id="119" presetID="29" presetClass="entr" presetSubtype="0" fill="hold" grpId="0" nodeType="clickEffect">
                                  <p:stCondLst>
                                    <p:cond delay="0"/>
                                  </p:stCondLst>
                                  <p:childTnLst>
                                    <p:set>
                                      <p:cBhvr>
                                        <p:cTn id="120" dur="1" fill="hold">
                                          <p:stCondLst>
                                            <p:cond delay="0"/>
                                          </p:stCondLst>
                                        </p:cTn>
                                        <p:tgtEl>
                                          <p:spTgt spid="21"/>
                                        </p:tgtEl>
                                        <p:attrNameLst>
                                          <p:attrName>style.visibility</p:attrName>
                                        </p:attrNameLst>
                                      </p:cBhvr>
                                      <p:to>
                                        <p:strVal val="visible"/>
                                      </p:to>
                                    </p:set>
                                    <p:anim calcmode="lin" valueType="num">
                                      <p:cBhvr>
                                        <p:cTn id="121" dur="2000" fill="hold"/>
                                        <p:tgtEl>
                                          <p:spTgt spid="21"/>
                                        </p:tgtEl>
                                        <p:attrNameLst>
                                          <p:attrName>ppt_x</p:attrName>
                                        </p:attrNameLst>
                                      </p:cBhvr>
                                      <p:tavLst>
                                        <p:tav tm="0">
                                          <p:val>
                                            <p:strVal val="#ppt_x-.2"/>
                                          </p:val>
                                        </p:tav>
                                        <p:tav tm="100000">
                                          <p:val>
                                            <p:strVal val="#ppt_x"/>
                                          </p:val>
                                        </p:tav>
                                      </p:tavLst>
                                    </p:anim>
                                    <p:anim calcmode="lin" valueType="num">
                                      <p:cBhvr>
                                        <p:cTn id="122" dur="2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123" dur="2000"/>
                                        <p:tgtEl>
                                          <p:spTgt spid="21"/>
                                        </p:tgtEl>
                                      </p:cBhvr>
                                    </p:animEffect>
                                  </p:childTnLst>
                                </p:cTn>
                              </p:par>
                              <p:par>
                                <p:cTn id="124" presetID="29" presetClass="entr" presetSubtype="0" fill="hold" grpId="0" nodeType="withEffect">
                                  <p:stCondLst>
                                    <p:cond delay="0"/>
                                  </p:stCondLst>
                                  <p:childTnLst>
                                    <p:set>
                                      <p:cBhvr>
                                        <p:cTn id="125" dur="1" fill="hold">
                                          <p:stCondLst>
                                            <p:cond delay="0"/>
                                          </p:stCondLst>
                                        </p:cTn>
                                        <p:tgtEl>
                                          <p:spTgt spid="17"/>
                                        </p:tgtEl>
                                        <p:attrNameLst>
                                          <p:attrName>style.visibility</p:attrName>
                                        </p:attrNameLst>
                                      </p:cBhvr>
                                      <p:to>
                                        <p:strVal val="visible"/>
                                      </p:to>
                                    </p:set>
                                    <p:anim calcmode="lin" valueType="num">
                                      <p:cBhvr>
                                        <p:cTn id="126" dur="2000" fill="hold"/>
                                        <p:tgtEl>
                                          <p:spTgt spid="17"/>
                                        </p:tgtEl>
                                        <p:attrNameLst>
                                          <p:attrName>ppt_x</p:attrName>
                                        </p:attrNameLst>
                                      </p:cBhvr>
                                      <p:tavLst>
                                        <p:tav tm="0">
                                          <p:val>
                                            <p:strVal val="#ppt_x-.2"/>
                                          </p:val>
                                        </p:tav>
                                        <p:tav tm="100000">
                                          <p:val>
                                            <p:strVal val="#ppt_x"/>
                                          </p:val>
                                        </p:tav>
                                      </p:tavLst>
                                    </p:anim>
                                    <p:anim calcmode="lin" valueType="num">
                                      <p:cBhvr>
                                        <p:cTn id="127" dur="2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128" dur="2000"/>
                                        <p:tgtEl>
                                          <p:spTgt spid="17"/>
                                        </p:tgtEl>
                                      </p:cBhvr>
                                    </p:animEffect>
                                  </p:childTnLst>
                                </p:cTn>
                              </p:par>
                            </p:childTnLst>
                          </p:cTn>
                        </p:par>
                      </p:childTnLst>
                    </p:cTn>
                  </p:par>
                  <p:par>
                    <p:cTn id="129" fill="hold">
                      <p:stCondLst>
                        <p:cond delay="indefinite"/>
                      </p:stCondLst>
                      <p:childTnLst>
                        <p:par>
                          <p:cTn id="130" fill="hold">
                            <p:stCondLst>
                              <p:cond delay="0"/>
                            </p:stCondLst>
                            <p:childTnLst>
                              <p:par>
                                <p:cTn id="131" presetID="29" presetClass="entr" presetSubtype="0" fill="hold" grpId="0" nodeType="clickEffect">
                                  <p:stCondLst>
                                    <p:cond delay="0"/>
                                  </p:stCondLst>
                                  <p:childTnLst>
                                    <p:set>
                                      <p:cBhvr>
                                        <p:cTn id="132" dur="1" fill="hold">
                                          <p:stCondLst>
                                            <p:cond delay="0"/>
                                          </p:stCondLst>
                                        </p:cTn>
                                        <p:tgtEl>
                                          <p:spTgt spid="24"/>
                                        </p:tgtEl>
                                        <p:attrNameLst>
                                          <p:attrName>style.visibility</p:attrName>
                                        </p:attrNameLst>
                                      </p:cBhvr>
                                      <p:to>
                                        <p:strVal val="visible"/>
                                      </p:to>
                                    </p:set>
                                    <p:anim calcmode="lin" valueType="num">
                                      <p:cBhvr>
                                        <p:cTn id="133" dur="2000" fill="hold"/>
                                        <p:tgtEl>
                                          <p:spTgt spid="24"/>
                                        </p:tgtEl>
                                        <p:attrNameLst>
                                          <p:attrName>ppt_x</p:attrName>
                                        </p:attrNameLst>
                                      </p:cBhvr>
                                      <p:tavLst>
                                        <p:tav tm="0">
                                          <p:val>
                                            <p:strVal val="#ppt_x-.2"/>
                                          </p:val>
                                        </p:tav>
                                        <p:tav tm="100000">
                                          <p:val>
                                            <p:strVal val="#ppt_x"/>
                                          </p:val>
                                        </p:tav>
                                      </p:tavLst>
                                    </p:anim>
                                    <p:anim calcmode="lin" valueType="num">
                                      <p:cBhvr>
                                        <p:cTn id="134" dur="20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135"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8" grpId="0" animBg="1"/>
      <p:bldP spid="79879" grpId="0" animBg="1"/>
      <p:bldP spid="79880" grpId="0" animBg="1"/>
      <p:bldP spid="79876" grpId="0" animBg="1"/>
      <p:bldP spid="79881" grpId="0"/>
      <p:bldP spid="79883" grpId="0" animBg="1"/>
      <p:bldP spid="79884" grpId="0" animBg="1"/>
      <p:bldP spid="79885" grpId="0" animBg="1"/>
      <p:bldP spid="79886" grpId="0"/>
      <p:bldP spid="79887" grpId="0"/>
      <p:bldP spid="79888" grpId="0"/>
      <p:bldP spid="13" grpId="0"/>
      <p:bldP spid="14" grpId="0" animBg="1"/>
      <p:bldP spid="15" grpId="0" animBg="1"/>
      <p:bldP spid="16" grpId="1" animBg="1"/>
      <p:bldP spid="17" grpId="0" animBg="1"/>
      <p:bldP spid="18" grpId="0" animBg="1"/>
      <p:bldP spid="19" grpId="0" animBg="1"/>
      <p:bldP spid="20" grpId="1" animBg="1"/>
      <p:bldP spid="21"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a:xfrm>
            <a:off x="468313" y="144463"/>
            <a:ext cx="8240712" cy="769937"/>
          </a:xfrm>
        </p:spPr>
        <p:txBody>
          <a:bodyPr>
            <a:normAutofit/>
          </a:bodyPr>
          <a:lstStyle/>
          <a:p>
            <a:pPr algn="ctr"/>
            <a:r>
              <a:rPr lang="en-US" sz="4000" dirty="0" smtClean="0">
                <a:latin typeface="Arial" charset="0"/>
              </a:rPr>
              <a:t>Health to Disease Continuum</a:t>
            </a:r>
          </a:p>
        </p:txBody>
      </p:sp>
      <p:cxnSp>
        <p:nvCxnSpPr>
          <p:cNvPr id="5" name="Straight Arrow Connector 4"/>
          <p:cNvCxnSpPr/>
          <p:nvPr/>
        </p:nvCxnSpPr>
        <p:spPr>
          <a:xfrm flipV="1">
            <a:off x="1536192" y="4114800"/>
            <a:ext cx="6327648" cy="45720"/>
          </a:xfrm>
          <a:prstGeom prst="straightConnector1">
            <a:avLst/>
          </a:prstGeom>
          <a:ln>
            <a:solidFill>
              <a:schemeClr val="tx2">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rot="16200000" flipH="1">
            <a:off x="2250948" y="3777996"/>
            <a:ext cx="749808" cy="9144"/>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rot="16200000" flipH="1">
            <a:off x="3095243" y="3781045"/>
            <a:ext cx="749808" cy="9144"/>
          </a:xfrm>
          <a:prstGeom prst="straightConnector1">
            <a:avLst/>
          </a:prstGeom>
          <a:ln>
            <a:solidFill>
              <a:srgbClr val="92D05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rot="16200000" flipH="1">
            <a:off x="4064508" y="3777995"/>
            <a:ext cx="749808" cy="9144"/>
          </a:xfrm>
          <a:prstGeom prst="straightConnector1">
            <a:avLst/>
          </a:prstGeom>
          <a:ln>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7" name="Arc 16"/>
          <p:cNvSpPr/>
          <p:nvPr/>
        </p:nvSpPr>
        <p:spPr>
          <a:xfrm rot="5400000">
            <a:off x="5581833" y="2313432"/>
            <a:ext cx="1847088" cy="1743455"/>
          </a:xfrm>
          <a:prstGeom prst="arc">
            <a:avLst/>
          </a:prstGeom>
          <a:ln>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1" name="Straight Arrow Connector 20"/>
          <p:cNvCxnSpPr/>
          <p:nvPr/>
        </p:nvCxnSpPr>
        <p:spPr>
          <a:xfrm rot="5400000" flipH="1" flipV="1">
            <a:off x="7317336" y="3142885"/>
            <a:ext cx="122714" cy="1"/>
          </a:xfrm>
          <a:prstGeom prst="straightConnector1">
            <a:avLst/>
          </a:prstGeom>
          <a:ln>
            <a:solidFill>
              <a:srgbClr val="00B050"/>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a:off x="1453897" y="4471416"/>
            <a:ext cx="658368"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2310385" y="4468368"/>
            <a:ext cx="658368"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1783876" y="4535424"/>
            <a:ext cx="83740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2640363" y="4535424"/>
            <a:ext cx="3797013"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AutoShape 5"/>
          <p:cNvSpPr>
            <a:spLocks noChangeArrowheads="1"/>
          </p:cNvSpPr>
          <p:nvPr/>
        </p:nvSpPr>
        <p:spPr bwMode="auto">
          <a:xfrm rot="276562">
            <a:off x="1231668" y="2728447"/>
            <a:ext cx="599887" cy="1410250"/>
          </a:xfrm>
          <a:prstGeom prst="lightningBolt">
            <a:avLst/>
          </a:prstGeom>
          <a:solidFill>
            <a:srgbClr val="C00000"/>
          </a:solidFill>
          <a:ln w="9525">
            <a:solidFill>
              <a:schemeClr val="tx1"/>
            </a:solidFill>
            <a:miter lim="800000"/>
            <a:headEnd/>
            <a:tailEnd/>
          </a:ln>
        </p:spPr>
        <p:txBody>
          <a:bodyPr wrap="none" anchor="ctr"/>
          <a:lstStyle/>
          <a:p>
            <a:endParaRPr lang="en-US"/>
          </a:p>
        </p:txBody>
      </p:sp>
      <p:sp>
        <p:nvSpPr>
          <p:cNvPr id="39" name="Text Box 6"/>
          <p:cNvSpPr txBox="1">
            <a:spLocks noChangeArrowheads="1"/>
          </p:cNvSpPr>
          <p:nvPr/>
        </p:nvSpPr>
        <p:spPr bwMode="auto">
          <a:xfrm rot="-5400000">
            <a:off x="1091295" y="2103629"/>
            <a:ext cx="828675" cy="366712"/>
          </a:xfrm>
          <a:prstGeom prst="rect">
            <a:avLst/>
          </a:prstGeom>
          <a:noFill/>
          <a:ln w="9525">
            <a:noFill/>
            <a:miter lim="800000"/>
            <a:headEnd/>
            <a:tailEnd/>
          </a:ln>
        </p:spPr>
        <p:txBody>
          <a:bodyPr wrap="none">
            <a:spAutoFit/>
          </a:bodyPr>
          <a:lstStyle/>
          <a:p>
            <a:r>
              <a:rPr lang="en-US" sz="1800" b="1" dirty="0">
                <a:latin typeface="Comic Sans MS" pitchFamily="66" charset="0"/>
              </a:rPr>
              <a:t>Insult</a:t>
            </a:r>
          </a:p>
        </p:txBody>
      </p:sp>
      <p:sp>
        <p:nvSpPr>
          <p:cNvPr id="40" name="Text Box 8"/>
          <p:cNvSpPr txBox="1">
            <a:spLocks noChangeArrowheads="1"/>
          </p:cNvSpPr>
          <p:nvPr/>
        </p:nvSpPr>
        <p:spPr bwMode="auto">
          <a:xfrm rot="-5400000">
            <a:off x="1975359" y="2670428"/>
            <a:ext cx="1287462" cy="366713"/>
          </a:xfrm>
          <a:prstGeom prst="rect">
            <a:avLst/>
          </a:prstGeom>
          <a:noFill/>
          <a:ln w="9525">
            <a:noFill/>
            <a:miter lim="800000"/>
            <a:headEnd/>
            <a:tailEnd/>
          </a:ln>
        </p:spPr>
        <p:txBody>
          <a:bodyPr wrap="none">
            <a:spAutoFit/>
          </a:bodyPr>
          <a:lstStyle/>
          <a:p>
            <a:r>
              <a:rPr lang="en-US" sz="1800" b="1" dirty="0">
                <a:latin typeface="Comic Sans MS" pitchFamily="66" charset="0"/>
              </a:rPr>
              <a:t>Symptoms</a:t>
            </a:r>
          </a:p>
        </p:txBody>
      </p:sp>
      <p:sp>
        <p:nvSpPr>
          <p:cNvPr id="41" name="Text Box 10"/>
          <p:cNvSpPr txBox="1">
            <a:spLocks noChangeArrowheads="1"/>
          </p:cNvSpPr>
          <p:nvPr/>
        </p:nvSpPr>
        <p:spPr bwMode="auto">
          <a:xfrm rot="-5400000">
            <a:off x="2870836" y="2721228"/>
            <a:ext cx="1185862" cy="366713"/>
          </a:xfrm>
          <a:prstGeom prst="rect">
            <a:avLst/>
          </a:prstGeom>
          <a:noFill/>
          <a:ln w="9525">
            <a:noFill/>
            <a:miter lim="800000"/>
            <a:headEnd/>
            <a:tailEnd/>
          </a:ln>
        </p:spPr>
        <p:txBody>
          <a:bodyPr wrap="none">
            <a:spAutoFit/>
          </a:bodyPr>
          <a:lstStyle/>
          <a:p>
            <a:r>
              <a:rPr lang="en-US" sz="1800" b="1" dirty="0">
                <a:latin typeface="Comic Sans MS" pitchFamily="66" charset="0"/>
              </a:rPr>
              <a:t>Diagnosis</a:t>
            </a:r>
          </a:p>
        </p:txBody>
      </p:sp>
      <p:sp>
        <p:nvSpPr>
          <p:cNvPr id="42" name="Text Box 12"/>
          <p:cNvSpPr txBox="1">
            <a:spLocks noChangeArrowheads="1"/>
          </p:cNvSpPr>
          <p:nvPr/>
        </p:nvSpPr>
        <p:spPr bwMode="auto">
          <a:xfrm rot="-5400000">
            <a:off x="3756311" y="2639472"/>
            <a:ext cx="1349375" cy="366713"/>
          </a:xfrm>
          <a:prstGeom prst="rect">
            <a:avLst/>
          </a:prstGeom>
          <a:noFill/>
          <a:ln w="9525">
            <a:noFill/>
            <a:miter lim="800000"/>
            <a:headEnd/>
            <a:tailEnd/>
          </a:ln>
        </p:spPr>
        <p:txBody>
          <a:bodyPr wrap="none">
            <a:spAutoFit/>
          </a:bodyPr>
          <a:lstStyle/>
          <a:p>
            <a:r>
              <a:rPr lang="en-US" sz="1800" b="1" dirty="0">
                <a:latin typeface="Comic Sans MS" pitchFamily="66" charset="0"/>
              </a:rPr>
              <a:t>Treatment</a:t>
            </a:r>
          </a:p>
        </p:txBody>
      </p:sp>
      <p:sp>
        <p:nvSpPr>
          <p:cNvPr id="43" name="Text Box 12"/>
          <p:cNvSpPr txBox="1">
            <a:spLocks noChangeArrowheads="1"/>
          </p:cNvSpPr>
          <p:nvPr/>
        </p:nvSpPr>
        <p:spPr bwMode="auto">
          <a:xfrm>
            <a:off x="6334992" y="3266194"/>
            <a:ext cx="2084225" cy="369332"/>
          </a:xfrm>
          <a:prstGeom prst="rect">
            <a:avLst/>
          </a:prstGeom>
          <a:noFill/>
          <a:ln w="9525">
            <a:noFill/>
            <a:miter lim="800000"/>
            <a:headEnd/>
            <a:tailEnd/>
          </a:ln>
        </p:spPr>
        <p:txBody>
          <a:bodyPr wrap="none">
            <a:spAutoFit/>
          </a:bodyPr>
          <a:lstStyle/>
          <a:p>
            <a:r>
              <a:rPr lang="en-US" b="1" dirty="0" smtClean="0">
                <a:latin typeface="Comic Sans MS" pitchFamily="66" charset="0"/>
              </a:rPr>
              <a:t>Positive Outcome</a:t>
            </a:r>
            <a:endParaRPr lang="en-US" sz="1800" b="1" dirty="0">
              <a:latin typeface="Comic Sans MS" pitchFamily="66" charset="0"/>
            </a:endParaRPr>
          </a:p>
        </p:txBody>
      </p:sp>
      <p:sp>
        <p:nvSpPr>
          <p:cNvPr id="44" name="Text Box 12"/>
          <p:cNvSpPr txBox="1">
            <a:spLocks noChangeArrowheads="1"/>
          </p:cNvSpPr>
          <p:nvPr/>
        </p:nvSpPr>
        <p:spPr bwMode="auto">
          <a:xfrm>
            <a:off x="6790469" y="4139978"/>
            <a:ext cx="2146742" cy="369332"/>
          </a:xfrm>
          <a:prstGeom prst="rect">
            <a:avLst/>
          </a:prstGeom>
          <a:noFill/>
          <a:ln w="9525">
            <a:noFill/>
            <a:miter lim="800000"/>
            <a:headEnd/>
            <a:tailEnd/>
          </a:ln>
        </p:spPr>
        <p:txBody>
          <a:bodyPr wrap="none">
            <a:spAutoFit/>
          </a:bodyPr>
          <a:lstStyle/>
          <a:p>
            <a:r>
              <a:rPr lang="en-US" b="1" dirty="0" smtClean="0">
                <a:latin typeface="Comic Sans MS" pitchFamily="66" charset="0"/>
              </a:rPr>
              <a:t>Adverse Outcome</a:t>
            </a:r>
            <a:endParaRPr lang="en-US" sz="1800" b="1" dirty="0">
              <a:latin typeface="Comic Sans MS" pitchFamily="66" charset="0"/>
            </a:endParaRPr>
          </a:p>
        </p:txBody>
      </p:sp>
      <p:sp>
        <p:nvSpPr>
          <p:cNvPr id="45" name="Text Box 20"/>
          <p:cNvSpPr txBox="1">
            <a:spLocks noChangeArrowheads="1"/>
          </p:cNvSpPr>
          <p:nvPr/>
        </p:nvSpPr>
        <p:spPr bwMode="auto">
          <a:xfrm rot="16200000">
            <a:off x="1213644" y="4946904"/>
            <a:ext cx="1995487" cy="366713"/>
          </a:xfrm>
          <a:prstGeom prst="rect">
            <a:avLst/>
          </a:prstGeom>
          <a:noFill/>
          <a:ln w="9525">
            <a:noFill/>
            <a:miter lim="800000"/>
            <a:headEnd/>
            <a:tailEnd/>
          </a:ln>
        </p:spPr>
        <p:txBody>
          <a:bodyPr wrap="none">
            <a:spAutoFit/>
          </a:bodyPr>
          <a:lstStyle/>
          <a:p>
            <a:r>
              <a:rPr lang="en-US" sz="1800" b="1" dirty="0">
                <a:latin typeface="Comic Sans MS" pitchFamily="66" charset="0"/>
              </a:rPr>
              <a:t>Preclinical Phase</a:t>
            </a:r>
          </a:p>
        </p:txBody>
      </p:sp>
      <p:sp>
        <p:nvSpPr>
          <p:cNvPr id="46" name="Text Box 23"/>
          <p:cNvSpPr txBox="1">
            <a:spLocks noChangeArrowheads="1"/>
          </p:cNvSpPr>
          <p:nvPr/>
        </p:nvSpPr>
        <p:spPr bwMode="auto">
          <a:xfrm>
            <a:off x="3517106" y="4599750"/>
            <a:ext cx="1658938" cy="366712"/>
          </a:xfrm>
          <a:prstGeom prst="rect">
            <a:avLst/>
          </a:prstGeom>
          <a:noFill/>
          <a:ln w="9525">
            <a:noFill/>
            <a:miter lim="800000"/>
            <a:headEnd/>
            <a:tailEnd/>
          </a:ln>
        </p:spPr>
        <p:txBody>
          <a:bodyPr wrap="none">
            <a:spAutoFit/>
          </a:bodyPr>
          <a:lstStyle/>
          <a:p>
            <a:r>
              <a:rPr lang="en-US" sz="1800" b="1" dirty="0">
                <a:latin typeface="Comic Sans MS" pitchFamily="66" charset="0"/>
              </a:rPr>
              <a:t>Clinical Phase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100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iterate type="lt">
                                    <p:tmPct val="5000"/>
                                  </p:iterate>
                                  <p:childTnLst>
                                    <p:set>
                                      <p:cBhvr>
                                        <p:cTn id="13" dur="1" fill="hold">
                                          <p:stCondLst>
                                            <p:cond delay="0"/>
                                          </p:stCondLst>
                                        </p:cTn>
                                        <p:tgtEl>
                                          <p:spTgt spid="38"/>
                                        </p:tgtEl>
                                        <p:attrNameLst>
                                          <p:attrName>style.visibility</p:attrName>
                                        </p:attrNameLst>
                                      </p:cBhvr>
                                      <p:to>
                                        <p:strVal val="visible"/>
                                      </p:to>
                                    </p:set>
                                    <p:anim calcmode="lin" valueType="num">
                                      <p:cBhvr>
                                        <p:cTn id="14" dur="2000" fill="hold"/>
                                        <p:tgtEl>
                                          <p:spTgt spid="38"/>
                                        </p:tgtEl>
                                        <p:attrNameLst>
                                          <p:attrName>ppt_w</p:attrName>
                                        </p:attrNameLst>
                                      </p:cBhvr>
                                      <p:tavLst>
                                        <p:tav tm="0">
                                          <p:val>
                                            <p:fltVal val="0"/>
                                          </p:val>
                                        </p:tav>
                                        <p:tav tm="100000">
                                          <p:val>
                                            <p:strVal val="#ppt_w"/>
                                          </p:val>
                                        </p:tav>
                                      </p:tavLst>
                                    </p:anim>
                                    <p:anim calcmode="lin" valueType="num">
                                      <p:cBhvr>
                                        <p:cTn id="15" dur="2000" fill="hold"/>
                                        <p:tgtEl>
                                          <p:spTgt spid="38"/>
                                        </p:tgtEl>
                                        <p:attrNameLst>
                                          <p:attrName>ppt_h</p:attrName>
                                        </p:attrNameLst>
                                      </p:cBhvr>
                                      <p:tavLst>
                                        <p:tav tm="0">
                                          <p:val>
                                            <p:fltVal val="0"/>
                                          </p:val>
                                        </p:tav>
                                        <p:tav tm="100000">
                                          <p:val>
                                            <p:strVal val="#ppt_h"/>
                                          </p:val>
                                        </p:tav>
                                      </p:tavLst>
                                    </p:anim>
                                    <p:anim calcmode="lin" valueType="num">
                                      <p:cBhvr>
                                        <p:cTn id="16" dur="2000" fill="hold"/>
                                        <p:tgtEl>
                                          <p:spTgt spid="38"/>
                                        </p:tgtEl>
                                        <p:attrNameLst>
                                          <p:attrName>style.rotation</p:attrName>
                                        </p:attrNameLst>
                                      </p:cBhvr>
                                      <p:tavLst>
                                        <p:tav tm="0">
                                          <p:val>
                                            <p:fltVal val="90"/>
                                          </p:val>
                                        </p:tav>
                                        <p:tav tm="100000">
                                          <p:val>
                                            <p:fltVal val="0"/>
                                          </p:val>
                                        </p:tav>
                                      </p:tavLst>
                                    </p:anim>
                                    <p:animEffect transition="in" filter="fade">
                                      <p:cBhvr>
                                        <p:cTn id="17" dur="2000"/>
                                        <p:tgtEl>
                                          <p:spTgt spid="38"/>
                                        </p:tgtEl>
                                      </p:cBhvr>
                                    </p:animEffect>
                                  </p:childTnLst>
                                </p:cTn>
                              </p:par>
                              <p:par>
                                <p:cTn id="18" presetID="31" presetClass="entr" presetSubtype="0" fill="hold" grpId="0" nodeType="withEffect">
                                  <p:stCondLst>
                                    <p:cond delay="0"/>
                                  </p:stCondLst>
                                  <p:iterate type="lt">
                                    <p:tmPct val="5000"/>
                                  </p:iterate>
                                  <p:childTnLst>
                                    <p:set>
                                      <p:cBhvr>
                                        <p:cTn id="19" dur="1" fill="hold">
                                          <p:stCondLst>
                                            <p:cond delay="0"/>
                                          </p:stCondLst>
                                        </p:cTn>
                                        <p:tgtEl>
                                          <p:spTgt spid="39"/>
                                        </p:tgtEl>
                                        <p:attrNameLst>
                                          <p:attrName>style.visibility</p:attrName>
                                        </p:attrNameLst>
                                      </p:cBhvr>
                                      <p:to>
                                        <p:strVal val="visible"/>
                                      </p:to>
                                    </p:set>
                                    <p:anim calcmode="lin" valueType="num">
                                      <p:cBhvr>
                                        <p:cTn id="20" dur="2000" fill="hold"/>
                                        <p:tgtEl>
                                          <p:spTgt spid="39"/>
                                        </p:tgtEl>
                                        <p:attrNameLst>
                                          <p:attrName>ppt_w</p:attrName>
                                        </p:attrNameLst>
                                      </p:cBhvr>
                                      <p:tavLst>
                                        <p:tav tm="0">
                                          <p:val>
                                            <p:fltVal val="0"/>
                                          </p:val>
                                        </p:tav>
                                        <p:tav tm="100000">
                                          <p:val>
                                            <p:strVal val="#ppt_w"/>
                                          </p:val>
                                        </p:tav>
                                      </p:tavLst>
                                    </p:anim>
                                    <p:anim calcmode="lin" valueType="num">
                                      <p:cBhvr>
                                        <p:cTn id="21" dur="2000" fill="hold"/>
                                        <p:tgtEl>
                                          <p:spTgt spid="39"/>
                                        </p:tgtEl>
                                        <p:attrNameLst>
                                          <p:attrName>ppt_h</p:attrName>
                                        </p:attrNameLst>
                                      </p:cBhvr>
                                      <p:tavLst>
                                        <p:tav tm="0">
                                          <p:val>
                                            <p:fltVal val="0"/>
                                          </p:val>
                                        </p:tav>
                                        <p:tav tm="100000">
                                          <p:val>
                                            <p:strVal val="#ppt_h"/>
                                          </p:val>
                                        </p:tav>
                                      </p:tavLst>
                                    </p:anim>
                                    <p:anim calcmode="lin" valueType="num">
                                      <p:cBhvr>
                                        <p:cTn id="22" dur="2000" fill="hold"/>
                                        <p:tgtEl>
                                          <p:spTgt spid="39"/>
                                        </p:tgtEl>
                                        <p:attrNameLst>
                                          <p:attrName>style.rotation</p:attrName>
                                        </p:attrNameLst>
                                      </p:cBhvr>
                                      <p:tavLst>
                                        <p:tav tm="0">
                                          <p:val>
                                            <p:fltVal val="90"/>
                                          </p:val>
                                        </p:tav>
                                        <p:tav tm="100000">
                                          <p:val>
                                            <p:fltVal val="0"/>
                                          </p:val>
                                        </p:tav>
                                      </p:tavLst>
                                    </p:anim>
                                    <p:animEffect transition="in" filter="fade">
                                      <p:cBhvr>
                                        <p:cTn id="23" dur="2000"/>
                                        <p:tgtEl>
                                          <p:spTgt spid="39"/>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iterate type="lt">
                                    <p:tmPct val="5000"/>
                                  </p:iterate>
                                  <p:childTnLst>
                                    <p:set>
                                      <p:cBhvr>
                                        <p:cTn id="27" dur="1" fill="hold">
                                          <p:stCondLst>
                                            <p:cond delay="0"/>
                                          </p:stCondLst>
                                        </p:cTn>
                                        <p:tgtEl>
                                          <p:spTgt spid="14"/>
                                        </p:tgtEl>
                                        <p:attrNameLst>
                                          <p:attrName>style.visibility</p:attrName>
                                        </p:attrNameLst>
                                      </p:cBhvr>
                                      <p:to>
                                        <p:strVal val="visible"/>
                                      </p:to>
                                    </p:set>
                                    <p:anim calcmode="lin" valueType="num">
                                      <p:cBhvr>
                                        <p:cTn id="28" dur="1000" fill="hold"/>
                                        <p:tgtEl>
                                          <p:spTgt spid="14"/>
                                        </p:tgtEl>
                                        <p:attrNameLst>
                                          <p:attrName>ppt_w</p:attrName>
                                        </p:attrNameLst>
                                      </p:cBhvr>
                                      <p:tavLst>
                                        <p:tav tm="0">
                                          <p:val>
                                            <p:fltVal val="0"/>
                                          </p:val>
                                        </p:tav>
                                        <p:tav tm="100000">
                                          <p:val>
                                            <p:strVal val="#ppt_w"/>
                                          </p:val>
                                        </p:tav>
                                      </p:tavLst>
                                    </p:anim>
                                    <p:anim calcmode="lin" valueType="num">
                                      <p:cBhvr>
                                        <p:cTn id="29" dur="1000" fill="hold"/>
                                        <p:tgtEl>
                                          <p:spTgt spid="14"/>
                                        </p:tgtEl>
                                        <p:attrNameLst>
                                          <p:attrName>ppt_h</p:attrName>
                                        </p:attrNameLst>
                                      </p:cBhvr>
                                      <p:tavLst>
                                        <p:tav tm="0">
                                          <p:val>
                                            <p:fltVal val="0"/>
                                          </p:val>
                                        </p:tav>
                                        <p:tav tm="100000">
                                          <p:val>
                                            <p:strVal val="#ppt_h"/>
                                          </p:val>
                                        </p:tav>
                                      </p:tavLst>
                                    </p:anim>
                                    <p:anim calcmode="lin" valueType="num">
                                      <p:cBhvr>
                                        <p:cTn id="30" dur="1000" fill="hold"/>
                                        <p:tgtEl>
                                          <p:spTgt spid="14"/>
                                        </p:tgtEl>
                                        <p:attrNameLst>
                                          <p:attrName>style.rotation</p:attrName>
                                        </p:attrNameLst>
                                      </p:cBhvr>
                                      <p:tavLst>
                                        <p:tav tm="0">
                                          <p:val>
                                            <p:fltVal val="90"/>
                                          </p:val>
                                        </p:tav>
                                        <p:tav tm="100000">
                                          <p:val>
                                            <p:fltVal val="0"/>
                                          </p:val>
                                        </p:tav>
                                      </p:tavLst>
                                    </p:anim>
                                    <p:animEffect transition="in" filter="fade">
                                      <p:cBhvr>
                                        <p:cTn id="31" dur="1000"/>
                                        <p:tgtEl>
                                          <p:spTgt spid="14"/>
                                        </p:tgtEl>
                                      </p:cBhvr>
                                    </p:animEffect>
                                  </p:childTnLst>
                                </p:cTn>
                              </p:par>
                              <p:par>
                                <p:cTn id="32" presetID="31" presetClass="entr" presetSubtype="0" fill="hold" grpId="0" nodeType="withEffect">
                                  <p:stCondLst>
                                    <p:cond delay="0"/>
                                  </p:stCondLst>
                                  <p:iterate type="lt">
                                    <p:tmPct val="5000"/>
                                  </p:iterate>
                                  <p:childTnLst>
                                    <p:set>
                                      <p:cBhvr>
                                        <p:cTn id="33" dur="1" fill="hold">
                                          <p:stCondLst>
                                            <p:cond delay="0"/>
                                          </p:stCondLst>
                                        </p:cTn>
                                        <p:tgtEl>
                                          <p:spTgt spid="40"/>
                                        </p:tgtEl>
                                        <p:attrNameLst>
                                          <p:attrName>style.visibility</p:attrName>
                                        </p:attrNameLst>
                                      </p:cBhvr>
                                      <p:to>
                                        <p:strVal val="visible"/>
                                      </p:to>
                                    </p:set>
                                    <p:anim calcmode="lin" valueType="num">
                                      <p:cBhvr>
                                        <p:cTn id="34" dur="1000" fill="hold"/>
                                        <p:tgtEl>
                                          <p:spTgt spid="40"/>
                                        </p:tgtEl>
                                        <p:attrNameLst>
                                          <p:attrName>ppt_w</p:attrName>
                                        </p:attrNameLst>
                                      </p:cBhvr>
                                      <p:tavLst>
                                        <p:tav tm="0">
                                          <p:val>
                                            <p:fltVal val="0"/>
                                          </p:val>
                                        </p:tav>
                                        <p:tav tm="100000">
                                          <p:val>
                                            <p:strVal val="#ppt_w"/>
                                          </p:val>
                                        </p:tav>
                                      </p:tavLst>
                                    </p:anim>
                                    <p:anim calcmode="lin" valueType="num">
                                      <p:cBhvr>
                                        <p:cTn id="35" dur="1000" fill="hold"/>
                                        <p:tgtEl>
                                          <p:spTgt spid="40"/>
                                        </p:tgtEl>
                                        <p:attrNameLst>
                                          <p:attrName>ppt_h</p:attrName>
                                        </p:attrNameLst>
                                      </p:cBhvr>
                                      <p:tavLst>
                                        <p:tav tm="0">
                                          <p:val>
                                            <p:fltVal val="0"/>
                                          </p:val>
                                        </p:tav>
                                        <p:tav tm="100000">
                                          <p:val>
                                            <p:strVal val="#ppt_h"/>
                                          </p:val>
                                        </p:tav>
                                      </p:tavLst>
                                    </p:anim>
                                    <p:anim calcmode="lin" valueType="num">
                                      <p:cBhvr>
                                        <p:cTn id="36" dur="1000" fill="hold"/>
                                        <p:tgtEl>
                                          <p:spTgt spid="40"/>
                                        </p:tgtEl>
                                        <p:attrNameLst>
                                          <p:attrName>style.rotation</p:attrName>
                                        </p:attrNameLst>
                                      </p:cBhvr>
                                      <p:tavLst>
                                        <p:tav tm="0">
                                          <p:val>
                                            <p:fltVal val="90"/>
                                          </p:val>
                                        </p:tav>
                                        <p:tav tm="100000">
                                          <p:val>
                                            <p:fltVal val="0"/>
                                          </p:val>
                                        </p:tav>
                                      </p:tavLst>
                                    </p:anim>
                                    <p:animEffect transition="in" filter="fade">
                                      <p:cBhvr>
                                        <p:cTn id="37" dur="10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nodeType="clickEffect">
                                  <p:stCondLst>
                                    <p:cond delay="0"/>
                                  </p:stCondLst>
                                  <p:iterate type="lt">
                                    <p:tmPct val="5000"/>
                                  </p:iterate>
                                  <p:childTnLst>
                                    <p:set>
                                      <p:cBhvr>
                                        <p:cTn id="41" dur="1" fill="hold">
                                          <p:stCondLst>
                                            <p:cond delay="0"/>
                                          </p:stCondLst>
                                        </p:cTn>
                                        <p:tgtEl>
                                          <p:spTgt spid="15"/>
                                        </p:tgtEl>
                                        <p:attrNameLst>
                                          <p:attrName>style.visibility</p:attrName>
                                        </p:attrNameLst>
                                      </p:cBhvr>
                                      <p:to>
                                        <p:strVal val="visible"/>
                                      </p:to>
                                    </p:set>
                                    <p:anim calcmode="lin" valueType="num">
                                      <p:cBhvr>
                                        <p:cTn id="42" dur="1000" fill="hold"/>
                                        <p:tgtEl>
                                          <p:spTgt spid="15"/>
                                        </p:tgtEl>
                                        <p:attrNameLst>
                                          <p:attrName>ppt_w</p:attrName>
                                        </p:attrNameLst>
                                      </p:cBhvr>
                                      <p:tavLst>
                                        <p:tav tm="0">
                                          <p:val>
                                            <p:fltVal val="0"/>
                                          </p:val>
                                        </p:tav>
                                        <p:tav tm="100000">
                                          <p:val>
                                            <p:strVal val="#ppt_w"/>
                                          </p:val>
                                        </p:tav>
                                      </p:tavLst>
                                    </p:anim>
                                    <p:anim calcmode="lin" valueType="num">
                                      <p:cBhvr>
                                        <p:cTn id="43" dur="1000" fill="hold"/>
                                        <p:tgtEl>
                                          <p:spTgt spid="15"/>
                                        </p:tgtEl>
                                        <p:attrNameLst>
                                          <p:attrName>ppt_h</p:attrName>
                                        </p:attrNameLst>
                                      </p:cBhvr>
                                      <p:tavLst>
                                        <p:tav tm="0">
                                          <p:val>
                                            <p:fltVal val="0"/>
                                          </p:val>
                                        </p:tav>
                                        <p:tav tm="100000">
                                          <p:val>
                                            <p:strVal val="#ppt_h"/>
                                          </p:val>
                                        </p:tav>
                                      </p:tavLst>
                                    </p:anim>
                                    <p:anim calcmode="lin" valueType="num">
                                      <p:cBhvr>
                                        <p:cTn id="44" dur="1000" fill="hold"/>
                                        <p:tgtEl>
                                          <p:spTgt spid="15"/>
                                        </p:tgtEl>
                                        <p:attrNameLst>
                                          <p:attrName>style.rotation</p:attrName>
                                        </p:attrNameLst>
                                      </p:cBhvr>
                                      <p:tavLst>
                                        <p:tav tm="0">
                                          <p:val>
                                            <p:fltVal val="90"/>
                                          </p:val>
                                        </p:tav>
                                        <p:tav tm="100000">
                                          <p:val>
                                            <p:fltVal val="0"/>
                                          </p:val>
                                        </p:tav>
                                      </p:tavLst>
                                    </p:anim>
                                    <p:animEffect transition="in" filter="fade">
                                      <p:cBhvr>
                                        <p:cTn id="45" dur="1000"/>
                                        <p:tgtEl>
                                          <p:spTgt spid="15"/>
                                        </p:tgtEl>
                                      </p:cBhvr>
                                    </p:animEffect>
                                  </p:childTnLst>
                                </p:cTn>
                              </p:par>
                              <p:par>
                                <p:cTn id="46" presetID="31" presetClass="entr" presetSubtype="0" fill="hold" grpId="0" nodeType="withEffect">
                                  <p:stCondLst>
                                    <p:cond delay="0"/>
                                  </p:stCondLst>
                                  <p:iterate type="lt">
                                    <p:tmPct val="5000"/>
                                  </p:iterate>
                                  <p:childTnLst>
                                    <p:set>
                                      <p:cBhvr>
                                        <p:cTn id="47" dur="1" fill="hold">
                                          <p:stCondLst>
                                            <p:cond delay="0"/>
                                          </p:stCondLst>
                                        </p:cTn>
                                        <p:tgtEl>
                                          <p:spTgt spid="41"/>
                                        </p:tgtEl>
                                        <p:attrNameLst>
                                          <p:attrName>style.visibility</p:attrName>
                                        </p:attrNameLst>
                                      </p:cBhvr>
                                      <p:to>
                                        <p:strVal val="visible"/>
                                      </p:to>
                                    </p:set>
                                    <p:anim calcmode="lin" valueType="num">
                                      <p:cBhvr>
                                        <p:cTn id="48" dur="1000" fill="hold"/>
                                        <p:tgtEl>
                                          <p:spTgt spid="41"/>
                                        </p:tgtEl>
                                        <p:attrNameLst>
                                          <p:attrName>ppt_w</p:attrName>
                                        </p:attrNameLst>
                                      </p:cBhvr>
                                      <p:tavLst>
                                        <p:tav tm="0">
                                          <p:val>
                                            <p:fltVal val="0"/>
                                          </p:val>
                                        </p:tav>
                                        <p:tav tm="100000">
                                          <p:val>
                                            <p:strVal val="#ppt_w"/>
                                          </p:val>
                                        </p:tav>
                                      </p:tavLst>
                                    </p:anim>
                                    <p:anim calcmode="lin" valueType="num">
                                      <p:cBhvr>
                                        <p:cTn id="49" dur="1000" fill="hold"/>
                                        <p:tgtEl>
                                          <p:spTgt spid="41"/>
                                        </p:tgtEl>
                                        <p:attrNameLst>
                                          <p:attrName>ppt_h</p:attrName>
                                        </p:attrNameLst>
                                      </p:cBhvr>
                                      <p:tavLst>
                                        <p:tav tm="0">
                                          <p:val>
                                            <p:fltVal val="0"/>
                                          </p:val>
                                        </p:tav>
                                        <p:tav tm="100000">
                                          <p:val>
                                            <p:strVal val="#ppt_h"/>
                                          </p:val>
                                        </p:tav>
                                      </p:tavLst>
                                    </p:anim>
                                    <p:anim calcmode="lin" valueType="num">
                                      <p:cBhvr>
                                        <p:cTn id="50" dur="1000" fill="hold"/>
                                        <p:tgtEl>
                                          <p:spTgt spid="41"/>
                                        </p:tgtEl>
                                        <p:attrNameLst>
                                          <p:attrName>style.rotation</p:attrName>
                                        </p:attrNameLst>
                                      </p:cBhvr>
                                      <p:tavLst>
                                        <p:tav tm="0">
                                          <p:val>
                                            <p:fltVal val="90"/>
                                          </p:val>
                                        </p:tav>
                                        <p:tav tm="100000">
                                          <p:val>
                                            <p:fltVal val="0"/>
                                          </p:val>
                                        </p:tav>
                                      </p:tavLst>
                                    </p:anim>
                                    <p:animEffect transition="in" filter="fade">
                                      <p:cBhvr>
                                        <p:cTn id="51" dur="1000"/>
                                        <p:tgtEl>
                                          <p:spTgt spid="41"/>
                                        </p:tgtEl>
                                      </p:cBhvr>
                                    </p:animEffect>
                                  </p:childTnLst>
                                </p:cTn>
                              </p:par>
                            </p:childTnLst>
                          </p:cTn>
                        </p:par>
                      </p:childTnLst>
                    </p:cTn>
                  </p:par>
                  <p:par>
                    <p:cTn id="52" fill="hold">
                      <p:stCondLst>
                        <p:cond delay="indefinite"/>
                      </p:stCondLst>
                      <p:childTnLst>
                        <p:par>
                          <p:cTn id="53" fill="hold">
                            <p:stCondLst>
                              <p:cond delay="0"/>
                            </p:stCondLst>
                            <p:childTnLst>
                              <p:par>
                                <p:cTn id="54" presetID="31" presetClass="entr" presetSubtype="0" fill="hold" nodeType="clickEffect">
                                  <p:stCondLst>
                                    <p:cond delay="0"/>
                                  </p:stCondLst>
                                  <p:iterate type="lt">
                                    <p:tmPct val="5000"/>
                                  </p:iterate>
                                  <p:childTnLst>
                                    <p:set>
                                      <p:cBhvr>
                                        <p:cTn id="55" dur="1" fill="hold">
                                          <p:stCondLst>
                                            <p:cond delay="0"/>
                                          </p:stCondLst>
                                        </p:cTn>
                                        <p:tgtEl>
                                          <p:spTgt spid="16"/>
                                        </p:tgtEl>
                                        <p:attrNameLst>
                                          <p:attrName>style.visibility</p:attrName>
                                        </p:attrNameLst>
                                      </p:cBhvr>
                                      <p:to>
                                        <p:strVal val="visible"/>
                                      </p:to>
                                    </p:set>
                                    <p:anim calcmode="lin" valueType="num">
                                      <p:cBhvr>
                                        <p:cTn id="56" dur="1000" fill="hold"/>
                                        <p:tgtEl>
                                          <p:spTgt spid="16"/>
                                        </p:tgtEl>
                                        <p:attrNameLst>
                                          <p:attrName>ppt_w</p:attrName>
                                        </p:attrNameLst>
                                      </p:cBhvr>
                                      <p:tavLst>
                                        <p:tav tm="0">
                                          <p:val>
                                            <p:fltVal val="0"/>
                                          </p:val>
                                        </p:tav>
                                        <p:tav tm="100000">
                                          <p:val>
                                            <p:strVal val="#ppt_w"/>
                                          </p:val>
                                        </p:tav>
                                      </p:tavLst>
                                    </p:anim>
                                    <p:anim calcmode="lin" valueType="num">
                                      <p:cBhvr>
                                        <p:cTn id="57" dur="1000" fill="hold"/>
                                        <p:tgtEl>
                                          <p:spTgt spid="16"/>
                                        </p:tgtEl>
                                        <p:attrNameLst>
                                          <p:attrName>ppt_h</p:attrName>
                                        </p:attrNameLst>
                                      </p:cBhvr>
                                      <p:tavLst>
                                        <p:tav tm="0">
                                          <p:val>
                                            <p:fltVal val="0"/>
                                          </p:val>
                                        </p:tav>
                                        <p:tav tm="100000">
                                          <p:val>
                                            <p:strVal val="#ppt_h"/>
                                          </p:val>
                                        </p:tav>
                                      </p:tavLst>
                                    </p:anim>
                                    <p:anim calcmode="lin" valueType="num">
                                      <p:cBhvr>
                                        <p:cTn id="58" dur="1000" fill="hold"/>
                                        <p:tgtEl>
                                          <p:spTgt spid="16"/>
                                        </p:tgtEl>
                                        <p:attrNameLst>
                                          <p:attrName>style.rotation</p:attrName>
                                        </p:attrNameLst>
                                      </p:cBhvr>
                                      <p:tavLst>
                                        <p:tav tm="0">
                                          <p:val>
                                            <p:fltVal val="90"/>
                                          </p:val>
                                        </p:tav>
                                        <p:tav tm="100000">
                                          <p:val>
                                            <p:fltVal val="0"/>
                                          </p:val>
                                        </p:tav>
                                      </p:tavLst>
                                    </p:anim>
                                    <p:animEffect transition="in" filter="fade">
                                      <p:cBhvr>
                                        <p:cTn id="59" dur="1000"/>
                                        <p:tgtEl>
                                          <p:spTgt spid="16"/>
                                        </p:tgtEl>
                                      </p:cBhvr>
                                    </p:animEffect>
                                  </p:childTnLst>
                                </p:cTn>
                              </p:par>
                              <p:par>
                                <p:cTn id="60" presetID="31" presetClass="entr" presetSubtype="0" fill="hold" grpId="0" nodeType="withEffect">
                                  <p:stCondLst>
                                    <p:cond delay="0"/>
                                  </p:stCondLst>
                                  <p:iterate type="lt">
                                    <p:tmPct val="5000"/>
                                  </p:iterate>
                                  <p:childTnLst>
                                    <p:set>
                                      <p:cBhvr>
                                        <p:cTn id="61" dur="1" fill="hold">
                                          <p:stCondLst>
                                            <p:cond delay="0"/>
                                          </p:stCondLst>
                                        </p:cTn>
                                        <p:tgtEl>
                                          <p:spTgt spid="42"/>
                                        </p:tgtEl>
                                        <p:attrNameLst>
                                          <p:attrName>style.visibility</p:attrName>
                                        </p:attrNameLst>
                                      </p:cBhvr>
                                      <p:to>
                                        <p:strVal val="visible"/>
                                      </p:to>
                                    </p:set>
                                    <p:anim calcmode="lin" valueType="num">
                                      <p:cBhvr>
                                        <p:cTn id="62" dur="1000" fill="hold"/>
                                        <p:tgtEl>
                                          <p:spTgt spid="42"/>
                                        </p:tgtEl>
                                        <p:attrNameLst>
                                          <p:attrName>ppt_w</p:attrName>
                                        </p:attrNameLst>
                                      </p:cBhvr>
                                      <p:tavLst>
                                        <p:tav tm="0">
                                          <p:val>
                                            <p:fltVal val="0"/>
                                          </p:val>
                                        </p:tav>
                                        <p:tav tm="100000">
                                          <p:val>
                                            <p:strVal val="#ppt_w"/>
                                          </p:val>
                                        </p:tav>
                                      </p:tavLst>
                                    </p:anim>
                                    <p:anim calcmode="lin" valueType="num">
                                      <p:cBhvr>
                                        <p:cTn id="63" dur="1000" fill="hold"/>
                                        <p:tgtEl>
                                          <p:spTgt spid="42"/>
                                        </p:tgtEl>
                                        <p:attrNameLst>
                                          <p:attrName>ppt_h</p:attrName>
                                        </p:attrNameLst>
                                      </p:cBhvr>
                                      <p:tavLst>
                                        <p:tav tm="0">
                                          <p:val>
                                            <p:fltVal val="0"/>
                                          </p:val>
                                        </p:tav>
                                        <p:tav tm="100000">
                                          <p:val>
                                            <p:strVal val="#ppt_h"/>
                                          </p:val>
                                        </p:tav>
                                      </p:tavLst>
                                    </p:anim>
                                    <p:anim calcmode="lin" valueType="num">
                                      <p:cBhvr>
                                        <p:cTn id="64" dur="1000" fill="hold"/>
                                        <p:tgtEl>
                                          <p:spTgt spid="42"/>
                                        </p:tgtEl>
                                        <p:attrNameLst>
                                          <p:attrName>style.rotation</p:attrName>
                                        </p:attrNameLst>
                                      </p:cBhvr>
                                      <p:tavLst>
                                        <p:tav tm="0">
                                          <p:val>
                                            <p:fltVal val="90"/>
                                          </p:val>
                                        </p:tav>
                                        <p:tav tm="100000">
                                          <p:val>
                                            <p:fltVal val="0"/>
                                          </p:val>
                                        </p:tav>
                                      </p:tavLst>
                                    </p:anim>
                                    <p:animEffect transition="in" filter="fade">
                                      <p:cBhvr>
                                        <p:cTn id="65" dur="1000"/>
                                        <p:tgtEl>
                                          <p:spTgt spid="42"/>
                                        </p:tgtEl>
                                      </p:cBhvr>
                                    </p:animEffect>
                                  </p:childTnLst>
                                </p:cTn>
                              </p:par>
                            </p:childTnLst>
                          </p:cTn>
                        </p:par>
                      </p:childTnLst>
                    </p:cTn>
                  </p:par>
                  <p:par>
                    <p:cTn id="66" fill="hold">
                      <p:stCondLst>
                        <p:cond delay="indefinite"/>
                      </p:stCondLst>
                      <p:childTnLst>
                        <p:par>
                          <p:cTn id="67" fill="hold">
                            <p:stCondLst>
                              <p:cond delay="0"/>
                            </p:stCondLst>
                            <p:childTnLst>
                              <p:par>
                                <p:cTn id="68" presetID="31" presetClass="entr" presetSubtype="0" fill="hold" nodeType="clickEffect">
                                  <p:stCondLst>
                                    <p:cond delay="0"/>
                                  </p:stCondLst>
                                  <p:iterate type="lt">
                                    <p:tmPct val="5000"/>
                                  </p:iterate>
                                  <p:childTnLst>
                                    <p:set>
                                      <p:cBhvr>
                                        <p:cTn id="69" dur="1" fill="hold">
                                          <p:stCondLst>
                                            <p:cond delay="0"/>
                                          </p:stCondLst>
                                        </p:cTn>
                                        <p:tgtEl>
                                          <p:spTgt spid="21"/>
                                        </p:tgtEl>
                                        <p:attrNameLst>
                                          <p:attrName>style.visibility</p:attrName>
                                        </p:attrNameLst>
                                      </p:cBhvr>
                                      <p:to>
                                        <p:strVal val="visible"/>
                                      </p:to>
                                    </p:set>
                                    <p:anim calcmode="lin" valueType="num">
                                      <p:cBhvr>
                                        <p:cTn id="70" dur="1000" fill="hold"/>
                                        <p:tgtEl>
                                          <p:spTgt spid="21"/>
                                        </p:tgtEl>
                                        <p:attrNameLst>
                                          <p:attrName>ppt_w</p:attrName>
                                        </p:attrNameLst>
                                      </p:cBhvr>
                                      <p:tavLst>
                                        <p:tav tm="0">
                                          <p:val>
                                            <p:fltVal val="0"/>
                                          </p:val>
                                        </p:tav>
                                        <p:tav tm="100000">
                                          <p:val>
                                            <p:strVal val="#ppt_w"/>
                                          </p:val>
                                        </p:tav>
                                      </p:tavLst>
                                    </p:anim>
                                    <p:anim calcmode="lin" valueType="num">
                                      <p:cBhvr>
                                        <p:cTn id="71" dur="1000" fill="hold"/>
                                        <p:tgtEl>
                                          <p:spTgt spid="21"/>
                                        </p:tgtEl>
                                        <p:attrNameLst>
                                          <p:attrName>ppt_h</p:attrName>
                                        </p:attrNameLst>
                                      </p:cBhvr>
                                      <p:tavLst>
                                        <p:tav tm="0">
                                          <p:val>
                                            <p:fltVal val="0"/>
                                          </p:val>
                                        </p:tav>
                                        <p:tav tm="100000">
                                          <p:val>
                                            <p:strVal val="#ppt_h"/>
                                          </p:val>
                                        </p:tav>
                                      </p:tavLst>
                                    </p:anim>
                                    <p:anim calcmode="lin" valueType="num">
                                      <p:cBhvr>
                                        <p:cTn id="72" dur="1000" fill="hold"/>
                                        <p:tgtEl>
                                          <p:spTgt spid="21"/>
                                        </p:tgtEl>
                                        <p:attrNameLst>
                                          <p:attrName>style.rotation</p:attrName>
                                        </p:attrNameLst>
                                      </p:cBhvr>
                                      <p:tavLst>
                                        <p:tav tm="0">
                                          <p:val>
                                            <p:fltVal val="90"/>
                                          </p:val>
                                        </p:tav>
                                        <p:tav tm="100000">
                                          <p:val>
                                            <p:fltVal val="0"/>
                                          </p:val>
                                        </p:tav>
                                      </p:tavLst>
                                    </p:anim>
                                    <p:animEffect transition="in" filter="fade">
                                      <p:cBhvr>
                                        <p:cTn id="73" dur="1000"/>
                                        <p:tgtEl>
                                          <p:spTgt spid="21"/>
                                        </p:tgtEl>
                                      </p:cBhvr>
                                    </p:animEffect>
                                  </p:childTnLst>
                                </p:cTn>
                              </p:par>
                              <p:par>
                                <p:cTn id="74" presetID="31" presetClass="entr" presetSubtype="0" fill="hold" grpId="0" nodeType="withEffect">
                                  <p:stCondLst>
                                    <p:cond delay="0"/>
                                  </p:stCondLst>
                                  <p:iterate type="lt">
                                    <p:tmPct val="5000"/>
                                  </p:iterate>
                                  <p:childTnLst>
                                    <p:set>
                                      <p:cBhvr>
                                        <p:cTn id="75" dur="1" fill="hold">
                                          <p:stCondLst>
                                            <p:cond delay="0"/>
                                          </p:stCondLst>
                                        </p:cTn>
                                        <p:tgtEl>
                                          <p:spTgt spid="43"/>
                                        </p:tgtEl>
                                        <p:attrNameLst>
                                          <p:attrName>style.visibility</p:attrName>
                                        </p:attrNameLst>
                                      </p:cBhvr>
                                      <p:to>
                                        <p:strVal val="visible"/>
                                      </p:to>
                                    </p:set>
                                    <p:anim calcmode="lin" valueType="num">
                                      <p:cBhvr>
                                        <p:cTn id="76" dur="1000" fill="hold"/>
                                        <p:tgtEl>
                                          <p:spTgt spid="43"/>
                                        </p:tgtEl>
                                        <p:attrNameLst>
                                          <p:attrName>ppt_w</p:attrName>
                                        </p:attrNameLst>
                                      </p:cBhvr>
                                      <p:tavLst>
                                        <p:tav tm="0">
                                          <p:val>
                                            <p:fltVal val="0"/>
                                          </p:val>
                                        </p:tav>
                                        <p:tav tm="100000">
                                          <p:val>
                                            <p:strVal val="#ppt_w"/>
                                          </p:val>
                                        </p:tav>
                                      </p:tavLst>
                                    </p:anim>
                                    <p:anim calcmode="lin" valueType="num">
                                      <p:cBhvr>
                                        <p:cTn id="77" dur="1000" fill="hold"/>
                                        <p:tgtEl>
                                          <p:spTgt spid="43"/>
                                        </p:tgtEl>
                                        <p:attrNameLst>
                                          <p:attrName>ppt_h</p:attrName>
                                        </p:attrNameLst>
                                      </p:cBhvr>
                                      <p:tavLst>
                                        <p:tav tm="0">
                                          <p:val>
                                            <p:fltVal val="0"/>
                                          </p:val>
                                        </p:tav>
                                        <p:tav tm="100000">
                                          <p:val>
                                            <p:strVal val="#ppt_h"/>
                                          </p:val>
                                        </p:tav>
                                      </p:tavLst>
                                    </p:anim>
                                    <p:anim calcmode="lin" valueType="num">
                                      <p:cBhvr>
                                        <p:cTn id="78" dur="1000" fill="hold"/>
                                        <p:tgtEl>
                                          <p:spTgt spid="43"/>
                                        </p:tgtEl>
                                        <p:attrNameLst>
                                          <p:attrName>style.rotation</p:attrName>
                                        </p:attrNameLst>
                                      </p:cBhvr>
                                      <p:tavLst>
                                        <p:tav tm="0">
                                          <p:val>
                                            <p:fltVal val="90"/>
                                          </p:val>
                                        </p:tav>
                                        <p:tav tm="100000">
                                          <p:val>
                                            <p:fltVal val="0"/>
                                          </p:val>
                                        </p:tav>
                                      </p:tavLst>
                                    </p:anim>
                                    <p:animEffect transition="in" filter="fade">
                                      <p:cBhvr>
                                        <p:cTn id="79" dur="1000"/>
                                        <p:tgtEl>
                                          <p:spTgt spid="43"/>
                                        </p:tgtEl>
                                      </p:cBhvr>
                                    </p:animEffect>
                                  </p:childTnLst>
                                </p:cTn>
                              </p:par>
                              <p:par>
                                <p:cTn id="80" presetID="31" presetClass="entr" presetSubtype="0" fill="hold" grpId="0" nodeType="withEffect">
                                  <p:stCondLst>
                                    <p:cond delay="0"/>
                                  </p:stCondLst>
                                  <p:iterate type="lt">
                                    <p:tmPct val="5000"/>
                                  </p:iterate>
                                  <p:childTnLst>
                                    <p:set>
                                      <p:cBhvr>
                                        <p:cTn id="81" dur="1" fill="hold">
                                          <p:stCondLst>
                                            <p:cond delay="0"/>
                                          </p:stCondLst>
                                        </p:cTn>
                                        <p:tgtEl>
                                          <p:spTgt spid="17"/>
                                        </p:tgtEl>
                                        <p:attrNameLst>
                                          <p:attrName>style.visibility</p:attrName>
                                        </p:attrNameLst>
                                      </p:cBhvr>
                                      <p:to>
                                        <p:strVal val="visible"/>
                                      </p:to>
                                    </p:set>
                                    <p:anim calcmode="lin" valueType="num">
                                      <p:cBhvr>
                                        <p:cTn id="82" dur="1000" fill="hold"/>
                                        <p:tgtEl>
                                          <p:spTgt spid="17"/>
                                        </p:tgtEl>
                                        <p:attrNameLst>
                                          <p:attrName>ppt_w</p:attrName>
                                        </p:attrNameLst>
                                      </p:cBhvr>
                                      <p:tavLst>
                                        <p:tav tm="0">
                                          <p:val>
                                            <p:fltVal val="0"/>
                                          </p:val>
                                        </p:tav>
                                        <p:tav tm="100000">
                                          <p:val>
                                            <p:strVal val="#ppt_w"/>
                                          </p:val>
                                        </p:tav>
                                      </p:tavLst>
                                    </p:anim>
                                    <p:anim calcmode="lin" valueType="num">
                                      <p:cBhvr>
                                        <p:cTn id="83" dur="1000" fill="hold"/>
                                        <p:tgtEl>
                                          <p:spTgt spid="17"/>
                                        </p:tgtEl>
                                        <p:attrNameLst>
                                          <p:attrName>ppt_h</p:attrName>
                                        </p:attrNameLst>
                                      </p:cBhvr>
                                      <p:tavLst>
                                        <p:tav tm="0">
                                          <p:val>
                                            <p:fltVal val="0"/>
                                          </p:val>
                                        </p:tav>
                                        <p:tav tm="100000">
                                          <p:val>
                                            <p:strVal val="#ppt_h"/>
                                          </p:val>
                                        </p:tav>
                                      </p:tavLst>
                                    </p:anim>
                                    <p:anim calcmode="lin" valueType="num">
                                      <p:cBhvr>
                                        <p:cTn id="84" dur="1000" fill="hold"/>
                                        <p:tgtEl>
                                          <p:spTgt spid="17"/>
                                        </p:tgtEl>
                                        <p:attrNameLst>
                                          <p:attrName>style.rotation</p:attrName>
                                        </p:attrNameLst>
                                      </p:cBhvr>
                                      <p:tavLst>
                                        <p:tav tm="0">
                                          <p:val>
                                            <p:fltVal val="90"/>
                                          </p:val>
                                        </p:tav>
                                        <p:tav tm="100000">
                                          <p:val>
                                            <p:fltVal val="0"/>
                                          </p:val>
                                        </p:tav>
                                      </p:tavLst>
                                    </p:anim>
                                    <p:animEffect transition="in" filter="fade">
                                      <p:cBhvr>
                                        <p:cTn id="85" dur="1000"/>
                                        <p:tgtEl>
                                          <p:spTgt spid="17"/>
                                        </p:tgtEl>
                                      </p:cBhvr>
                                    </p:animEffect>
                                  </p:childTnLst>
                                </p:cTn>
                              </p:par>
                            </p:childTnLst>
                          </p:cTn>
                        </p:par>
                      </p:childTnLst>
                    </p:cTn>
                  </p:par>
                  <p:par>
                    <p:cTn id="86" fill="hold">
                      <p:stCondLst>
                        <p:cond delay="indefinite"/>
                      </p:stCondLst>
                      <p:childTnLst>
                        <p:par>
                          <p:cTn id="87" fill="hold">
                            <p:stCondLst>
                              <p:cond delay="0"/>
                            </p:stCondLst>
                            <p:childTnLst>
                              <p:par>
                                <p:cTn id="88" presetID="31" presetClass="entr" presetSubtype="0" fill="hold" grpId="0" nodeType="clickEffect">
                                  <p:stCondLst>
                                    <p:cond delay="0"/>
                                  </p:stCondLst>
                                  <p:iterate type="lt">
                                    <p:tmPct val="5000"/>
                                  </p:iterate>
                                  <p:childTnLst>
                                    <p:set>
                                      <p:cBhvr>
                                        <p:cTn id="89" dur="1" fill="hold">
                                          <p:stCondLst>
                                            <p:cond delay="0"/>
                                          </p:stCondLst>
                                        </p:cTn>
                                        <p:tgtEl>
                                          <p:spTgt spid="44"/>
                                        </p:tgtEl>
                                        <p:attrNameLst>
                                          <p:attrName>style.visibility</p:attrName>
                                        </p:attrNameLst>
                                      </p:cBhvr>
                                      <p:to>
                                        <p:strVal val="visible"/>
                                      </p:to>
                                    </p:set>
                                    <p:anim calcmode="lin" valueType="num">
                                      <p:cBhvr>
                                        <p:cTn id="90" dur="1000" fill="hold"/>
                                        <p:tgtEl>
                                          <p:spTgt spid="44"/>
                                        </p:tgtEl>
                                        <p:attrNameLst>
                                          <p:attrName>ppt_w</p:attrName>
                                        </p:attrNameLst>
                                      </p:cBhvr>
                                      <p:tavLst>
                                        <p:tav tm="0">
                                          <p:val>
                                            <p:fltVal val="0"/>
                                          </p:val>
                                        </p:tav>
                                        <p:tav tm="100000">
                                          <p:val>
                                            <p:strVal val="#ppt_w"/>
                                          </p:val>
                                        </p:tav>
                                      </p:tavLst>
                                    </p:anim>
                                    <p:anim calcmode="lin" valueType="num">
                                      <p:cBhvr>
                                        <p:cTn id="91" dur="1000" fill="hold"/>
                                        <p:tgtEl>
                                          <p:spTgt spid="44"/>
                                        </p:tgtEl>
                                        <p:attrNameLst>
                                          <p:attrName>ppt_h</p:attrName>
                                        </p:attrNameLst>
                                      </p:cBhvr>
                                      <p:tavLst>
                                        <p:tav tm="0">
                                          <p:val>
                                            <p:fltVal val="0"/>
                                          </p:val>
                                        </p:tav>
                                        <p:tav tm="100000">
                                          <p:val>
                                            <p:strVal val="#ppt_h"/>
                                          </p:val>
                                        </p:tav>
                                      </p:tavLst>
                                    </p:anim>
                                    <p:anim calcmode="lin" valueType="num">
                                      <p:cBhvr>
                                        <p:cTn id="92" dur="1000" fill="hold"/>
                                        <p:tgtEl>
                                          <p:spTgt spid="44"/>
                                        </p:tgtEl>
                                        <p:attrNameLst>
                                          <p:attrName>style.rotation</p:attrName>
                                        </p:attrNameLst>
                                      </p:cBhvr>
                                      <p:tavLst>
                                        <p:tav tm="0">
                                          <p:val>
                                            <p:fltVal val="90"/>
                                          </p:val>
                                        </p:tav>
                                        <p:tav tm="100000">
                                          <p:val>
                                            <p:fltVal val="0"/>
                                          </p:val>
                                        </p:tav>
                                      </p:tavLst>
                                    </p:anim>
                                    <p:animEffect transition="in" filter="fade">
                                      <p:cBhvr>
                                        <p:cTn id="93" dur="1000"/>
                                        <p:tgtEl>
                                          <p:spTgt spid="44"/>
                                        </p:tgtEl>
                                      </p:cBhvr>
                                    </p:animEffect>
                                  </p:childTnLst>
                                </p:cTn>
                              </p:par>
                            </p:childTnLst>
                          </p:cTn>
                        </p:par>
                      </p:childTnLst>
                    </p:cTn>
                  </p:par>
                  <p:par>
                    <p:cTn id="94" fill="hold">
                      <p:stCondLst>
                        <p:cond delay="indefinite"/>
                      </p:stCondLst>
                      <p:childTnLst>
                        <p:par>
                          <p:cTn id="95" fill="hold">
                            <p:stCondLst>
                              <p:cond delay="0"/>
                            </p:stCondLst>
                            <p:childTnLst>
                              <p:par>
                                <p:cTn id="96" presetID="31" presetClass="entr" presetSubtype="0" fill="hold" nodeType="clickEffect">
                                  <p:stCondLst>
                                    <p:cond delay="0"/>
                                  </p:stCondLst>
                                  <p:iterate type="lt">
                                    <p:tmPct val="5000"/>
                                  </p:iterate>
                                  <p:childTnLst>
                                    <p:set>
                                      <p:cBhvr>
                                        <p:cTn id="97" dur="1" fill="hold">
                                          <p:stCondLst>
                                            <p:cond delay="0"/>
                                          </p:stCondLst>
                                        </p:cTn>
                                        <p:tgtEl>
                                          <p:spTgt spid="32"/>
                                        </p:tgtEl>
                                        <p:attrNameLst>
                                          <p:attrName>style.visibility</p:attrName>
                                        </p:attrNameLst>
                                      </p:cBhvr>
                                      <p:to>
                                        <p:strVal val="visible"/>
                                      </p:to>
                                    </p:set>
                                    <p:anim calcmode="lin" valueType="num">
                                      <p:cBhvr>
                                        <p:cTn id="98" dur="1000" fill="hold"/>
                                        <p:tgtEl>
                                          <p:spTgt spid="32"/>
                                        </p:tgtEl>
                                        <p:attrNameLst>
                                          <p:attrName>ppt_w</p:attrName>
                                        </p:attrNameLst>
                                      </p:cBhvr>
                                      <p:tavLst>
                                        <p:tav tm="0">
                                          <p:val>
                                            <p:fltVal val="0"/>
                                          </p:val>
                                        </p:tav>
                                        <p:tav tm="100000">
                                          <p:val>
                                            <p:strVal val="#ppt_w"/>
                                          </p:val>
                                        </p:tav>
                                      </p:tavLst>
                                    </p:anim>
                                    <p:anim calcmode="lin" valueType="num">
                                      <p:cBhvr>
                                        <p:cTn id="99" dur="1000" fill="hold"/>
                                        <p:tgtEl>
                                          <p:spTgt spid="32"/>
                                        </p:tgtEl>
                                        <p:attrNameLst>
                                          <p:attrName>ppt_h</p:attrName>
                                        </p:attrNameLst>
                                      </p:cBhvr>
                                      <p:tavLst>
                                        <p:tav tm="0">
                                          <p:val>
                                            <p:fltVal val="0"/>
                                          </p:val>
                                        </p:tav>
                                        <p:tav tm="100000">
                                          <p:val>
                                            <p:strVal val="#ppt_h"/>
                                          </p:val>
                                        </p:tav>
                                      </p:tavLst>
                                    </p:anim>
                                    <p:anim calcmode="lin" valueType="num">
                                      <p:cBhvr>
                                        <p:cTn id="100" dur="1000" fill="hold"/>
                                        <p:tgtEl>
                                          <p:spTgt spid="32"/>
                                        </p:tgtEl>
                                        <p:attrNameLst>
                                          <p:attrName>style.rotation</p:attrName>
                                        </p:attrNameLst>
                                      </p:cBhvr>
                                      <p:tavLst>
                                        <p:tav tm="0">
                                          <p:val>
                                            <p:fltVal val="90"/>
                                          </p:val>
                                        </p:tav>
                                        <p:tav tm="100000">
                                          <p:val>
                                            <p:fltVal val="0"/>
                                          </p:val>
                                        </p:tav>
                                      </p:tavLst>
                                    </p:anim>
                                    <p:animEffect transition="in" filter="fade">
                                      <p:cBhvr>
                                        <p:cTn id="101" dur="1000"/>
                                        <p:tgtEl>
                                          <p:spTgt spid="32"/>
                                        </p:tgtEl>
                                      </p:cBhvr>
                                    </p:animEffect>
                                  </p:childTnLst>
                                </p:cTn>
                              </p:par>
                              <p:par>
                                <p:cTn id="102" presetID="31" presetClass="entr" presetSubtype="0" fill="hold" nodeType="withEffect">
                                  <p:stCondLst>
                                    <p:cond delay="0"/>
                                  </p:stCondLst>
                                  <p:iterate type="lt">
                                    <p:tmPct val="5000"/>
                                  </p:iterate>
                                  <p:childTnLst>
                                    <p:set>
                                      <p:cBhvr>
                                        <p:cTn id="103" dur="1" fill="hold">
                                          <p:stCondLst>
                                            <p:cond delay="0"/>
                                          </p:stCondLst>
                                        </p:cTn>
                                        <p:tgtEl>
                                          <p:spTgt spid="33"/>
                                        </p:tgtEl>
                                        <p:attrNameLst>
                                          <p:attrName>style.visibility</p:attrName>
                                        </p:attrNameLst>
                                      </p:cBhvr>
                                      <p:to>
                                        <p:strVal val="visible"/>
                                      </p:to>
                                    </p:set>
                                    <p:anim calcmode="lin" valueType="num">
                                      <p:cBhvr>
                                        <p:cTn id="104" dur="1000" fill="hold"/>
                                        <p:tgtEl>
                                          <p:spTgt spid="33"/>
                                        </p:tgtEl>
                                        <p:attrNameLst>
                                          <p:attrName>ppt_w</p:attrName>
                                        </p:attrNameLst>
                                      </p:cBhvr>
                                      <p:tavLst>
                                        <p:tav tm="0">
                                          <p:val>
                                            <p:fltVal val="0"/>
                                          </p:val>
                                        </p:tav>
                                        <p:tav tm="100000">
                                          <p:val>
                                            <p:strVal val="#ppt_w"/>
                                          </p:val>
                                        </p:tav>
                                      </p:tavLst>
                                    </p:anim>
                                    <p:anim calcmode="lin" valueType="num">
                                      <p:cBhvr>
                                        <p:cTn id="105" dur="1000" fill="hold"/>
                                        <p:tgtEl>
                                          <p:spTgt spid="33"/>
                                        </p:tgtEl>
                                        <p:attrNameLst>
                                          <p:attrName>ppt_h</p:attrName>
                                        </p:attrNameLst>
                                      </p:cBhvr>
                                      <p:tavLst>
                                        <p:tav tm="0">
                                          <p:val>
                                            <p:fltVal val="0"/>
                                          </p:val>
                                        </p:tav>
                                        <p:tav tm="100000">
                                          <p:val>
                                            <p:strVal val="#ppt_h"/>
                                          </p:val>
                                        </p:tav>
                                      </p:tavLst>
                                    </p:anim>
                                    <p:anim calcmode="lin" valueType="num">
                                      <p:cBhvr>
                                        <p:cTn id="106" dur="1000" fill="hold"/>
                                        <p:tgtEl>
                                          <p:spTgt spid="33"/>
                                        </p:tgtEl>
                                        <p:attrNameLst>
                                          <p:attrName>style.rotation</p:attrName>
                                        </p:attrNameLst>
                                      </p:cBhvr>
                                      <p:tavLst>
                                        <p:tav tm="0">
                                          <p:val>
                                            <p:fltVal val="90"/>
                                          </p:val>
                                        </p:tav>
                                        <p:tav tm="100000">
                                          <p:val>
                                            <p:fltVal val="0"/>
                                          </p:val>
                                        </p:tav>
                                      </p:tavLst>
                                    </p:anim>
                                    <p:animEffect transition="in" filter="fade">
                                      <p:cBhvr>
                                        <p:cTn id="107" dur="1000"/>
                                        <p:tgtEl>
                                          <p:spTgt spid="33"/>
                                        </p:tgtEl>
                                      </p:cBhvr>
                                    </p:animEffect>
                                  </p:childTnLst>
                                </p:cTn>
                              </p:par>
                              <p:par>
                                <p:cTn id="108" presetID="31" presetClass="entr" presetSubtype="0" fill="hold" grpId="0" nodeType="withEffect">
                                  <p:stCondLst>
                                    <p:cond delay="0"/>
                                  </p:stCondLst>
                                  <p:iterate type="lt">
                                    <p:tmPct val="5000"/>
                                  </p:iterate>
                                  <p:childTnLst>
                                    <p:set>
                                      <p:cBhvr>
                                        <p:cTn id="109" dur="1" fill="hold">
                                          <p:stCondLst>
                                            <p:cond delay="0"/>
                                          </p:stCondLst>
                                        </p:cTn>
                                        <p:tgtEl>
                                          <p:spTgt spid="45"/>
                                        </p:tgtEl>
                                        <p:attrNameLst>
                                          <p:attrName>style.visibility</p:attrName>
                                        </p:attrNameLst>
                                      </p:cBhvr>
                                      <p:to>
                                        <p:strVal val="visible"/>
                                      </p:to>
                                    </p:set>
                                    <p:anim calcmode="lin" valueType="num">
                                      <p:cBhvr>
                                        <p:cTn id="110" dur="1000" fill="hold"/>
                                        <p:tgtEl>
                                          <p:spTgt spid="45"/>
                                        </p:tgtEl>
                                        <p:attrNameLst>
                                          <p:attrName>ppt_w</p:attrName>
                                        </p:attrNameLst>
                                      </p:cBhvr>
                                      <p:tavLst>
                                        <p:tav tm="0">
                                          <p:val>
                                            <p:fltVal val="0"/>
                                          </p:val>
                                        </p:tav>
                                        <p:tav tm="100000">
                                          <p:val>
                                            <p:strVal val="#ppt_w"/>
                                          </p:val>
                                        </p:tav>
                                      </p:tavLst>
                                    </p:anim>
                                    <p:anim calcmode="lin" valueType="num">
                                      <p:cBhvr>
                                        <p:cTn id="111" dur="1000" fill="hold"/>
                                        <p:tgtEl>
                                          <p:spTgt spid="45"/>
                                        </p:tgtEl>
                                        <p:attrNameLst>
                                          <p:attrName>ppt_h</p:attrName>
                                        </p:attrNameLst>
                                      </p:cBhvr>
                                      <p:tavLst>
                                        <p:tav tm="0">
                                          <p:val>
                                            <p:fltVal val="0"/>
                                          </p:val>
                                        </p:tav>
                                        <p:tav tm="100000">
                                          <p:val>
                                            <p:strVal val="#ppt_h"/>
                                          </p:val>
                                        </p:tav>
                                      </p:tavLst>
                                    </p:anim>
                                    <p:anim calcmode="lin" valueType="num">
                                      <p:cBhvr>
                                        <p:cTn id="112" dur="1000" fill="hold"/>
                                        <p:tgtEl>
                                          <p:spTgt spid="45"/>
                                        </p:tgtEl>
                                        <p:attrNameLst>
                                          <p:attrName>style.rotation</p:attrName>
                                        </p:attrNameLst>
                                      </p:cBhvr>
                                      <p:tavLst>
                                        <p:tav tm="0">
                                          <p:val>
                                            <p:fltVal val="90"/>
                                          </p:val>
                                        </p:tav>
                                        <p:tav tm="100000">
                                          <p:val>
                                            <p:fltVal val="0"/>
                                          </p:val>
                                        </p:tav>
                                      </p:tavLst>
                                    </p:anim>
                                    <p:animEffect transition="in" filter="fade">
                                      <p:cBhvr>
                                        <p:cTn id="113" dur="1000"/>
                                        <p:tgtEl>
                                          <p:spTgt spid="45"/>
                                        </p:tgtEl>
                                      </p:cBhvr>
                                    </p:animEffect>
                                  </p:childTnLst>
                                </p:cTn>
                              </p:par>
                              <p:par>
                                <p:cTn id="114" presetID="31" presetClass="entr" presetSubtype="0" fill="hold" nodeType="withEffect">
                                  <p:stCondLst>
                                    <p:cond delay="0"/>
                                  </p:stCondLst>
                                  <p:iterate type="lt">
                                    <p:tmPct val="5000"/>
                                  </p:iterate>
                                  <p:childTnLst>
                                    <p:set>
                                      <p:cBhvr>
                                        <p:cTn id="115" dur="1" fill="hold">
                                          <p:stCondLst>
                                            <p:cond delay="0"/>
                                          </p:stCondLst>
                                        </p:cTn>
                                        <p:tgtEl>
                                          <p:spTgt spid="35"/>
                                        </p:tgtEl>
                                        <p:attrNameLst>
                                          <p:attrName>style.visibility</p:attrName>
                                        </p:attrNameLst>
                                      </p:cBhvr>
                                      <p:to>
                                        <p:strVal val="visible"/>
                                      </p:to>
                                    </p:set>
                                    <p:anim calcmode="lin" valueType="num">
                                      <p:cBhvr>
                                        <p:cTn id="116" dur="1000" fill="hold"/>
                                        <p:tgtEl>
                                          <p:spTgt spid="35"/>
                                        </p:tgtEl>
                                        <p:attrNameLst>
                                          <p:attrName>ppt_w</p:attrName>
                                        </p:attrNameLst>
                                      </p:cBhvr>
                                      <p:tavLst>
                                        <p:tav tm="0">
                                          <p:val>
                                            <p:fltVal val="0"/>
                                          </p:val>
                                        </p:tav>
                                        <p:tav tm="100000">
                                          <p:val>
                                            <p:strVal val="#ppt_w"/>
                                          </p:val>
                                        </p:tav>
                                      </p:tavLst>
                                    </p:anim>
                                    <p:anim calcmode="lin" valueType="num">
                                      <p:cBhvr>
                                        <p:cTn id="117" dur="1000" fill="hold"/>
                                        <p:tgtEl>
                                          <p:spTgt spid="35"/>
                                        </p:tgtEl>
                                        <p:attrNameLst>
                                          <p:attrName>ppt_h</p:attrName>
                                        </p:attrNameLst>
                                      </p:cBhvr>
                                      <p:tavLst>
                                        <p:tav tm="0">
                                          <p:val>
                                            <p:fltVal val="0"/>
                                          </p:val>
                                        </p:tav>
                                        <p:tav tm="100000">
                                          <p:val>
                                            <p:strVal val="#ppt_h"/>
                                          </p:val>
                                        </p:tav>
                                      </p:tavLst>
                                    </p:anim>
                                    <p:anim calcmode="lin" valueType="num">
                                      <p:cBhvr>
                                        <p:cTn id="118" dur="1000" fill="hold"/>
                                        <p:tgtEl>
                                          <p:spTgt spid="35"/>
                                        </p:tgtEl>
                                        <p:attrNameLst>
                                          <p:attrName>style.rotation</p:attrName>
                                        </p:attrNameLst>
                                      </p:cBhvr>
                                      <p:tavLst>
                                        <p:tav tm="0">
                                          <p:val>
                                            <p:fltVal val="90"/>
                                          </p:val>
                                        </p:tav>
                                        <p:tav tm="100000">
                                          <p:val>
                                            <p:fltVal val="0"/>
                                          </p:val>
                                        </p:tav>
                                      </p:tavLst>
                                    </p:anim>
                                    <p:animEffect transition="in" filter="fade">
                                      <p:cBhvr>
                                        <p:cTn id="119" dur="1000"/>
                                        <p:tgtEl>
                                          <p:spTgt spid="35"/>
                                        </p:tgtEl>
                                      </p:cBhvr>
                                    </p:animEffect>
                                  </p:childTnLst>
                                </p:cTn>
                              </p:par>
                            </p:childTnLst>
                          </p:cTn>
                        </p:par>
                      </p:childTnLst>
                    </p:cTn>
                  </p:par>
                  <p:par>
                    <p:cTn id="120" fill="hold">
                      <p:stCondLst>
                        <p:cond delay="indefinite"/>
                      </p:stCondLst>
                      <p:childTnLst>
                        <p:par>
                          <p:cTn id="121" fill="hold">
                            <p:stCondLst>
                              <p:cond delay="0"/>
                            </p:stCondLst>
                            <p:childTnLst>
                              <p:par>
                                <p:cTn id="122" presetID="31" presetClass="entr" presetSubtype="0" fill="hold" nodeType="clickEffect">
                                  <p:stCondLst>
                                    <p:cond delay="0"/>
                                  </p:stCondLst>
                                  <p:iterate type="lt">
                                    <p:tmPct val="5000"/>
                                  </p:iterate>
                                  <p:childTnLst>
                                    <p:set>
                                      <p:cBhvr>
                                        <p:cTn id="123" dur="1" fill="hold">
                                          <p:stCondLst>
                                            <p:cond delay="0"/>
                                          </p:stCondLst>
                                        </p:cTn>
                                        <p:tgtEl>
                                          <p:spTgt spid="37"/>
                                        </p:tgtEl>
                                        <p:attrNameLst>
                                          <p:attrName>style.visibility</p:attrName>
                                        </p:attrNameLst>
                                      </p:cBhvr>
                                      <p:to>
                                        <p:strVal val="visible"/>
                                      </p:to>
                                    </p:set>
                                    <p:anim calcmode="lin" valueType="num">
                                      <p:cBhvr>
                                        <p:cTn id="124" dur="1000" fill="hold"/>
                                        <p:tgtEl>
                                          <p:spTgt spid="37"/>
                                        </p:tgtEl>
                                        <p:attrNameLst>
                                          <p:attrName>ppt_w</p:attrName>
                                        </p:attrNameLst>
                                      </p:cBhvr>
                                      <p:tavLst>
                                        <p:tav tm="0">
                                          <p:val>
                                            <p:fltVal val="0"/>
                                          </p:val>
                                        </p:tav>
                                        <p:tav tm="100000">
                                          <p:val>
                                            <p:strVal val="#ppt_w"/>
                                          </p:val>
                                        </p:tav>
                                      </p:tavLst>
                                    </p:anim>
                                    <p:anim calcmode="lin" valueType="num">
                                      <p:cBhvr>
                                        <p:cTn id="125" dur="1000" fill="hold"/>
                                        <p:tgtEl>
                                          <p:spTgt spid="37"/>
                                        </p:tgtEl>
                                        <p:attrNameLst>
                                          <p:attrName>ppt_h</p:attrName>
                                        </p:attrNameLst>
                                      </p:cBhvr>
                                      <p:tavLst>
                                        <p:tav tm="0">
                                          <p:val>
                                            <p:fltVal val="0"/>
                                          </p:val>
                                        </p:tav>
                                        <p:tav tm="100000">
                                          <p:val>
                                            <p:strVal val="#ppt_h"/>
                                          </p:val>
                                        </p:tav>
                                      </p:tavLst>
                                    </p:anim>
                                    <p:anim calcmode="lin" valueType="num">
                                      <p:cBhvr>
                                        <p:cTn id="126" dur="1000" fill="hold"/>
                                        <p:tgtEl>
                                          <p:spTgt spid="37"/>
                                        </p:tgtEl>
                                        <p:attrNameLst>
                                          <p:attrName>style.rotation</p:attrName>
                                        </p:attrNameLst>
                                      </p:cBhvr>
                                      <p:tavLst>
                                        <p:tav tm="0">
                                          <p:val>
                                            <p:fltVal val="90"/>
                                          </p:val>
                                        </p:tav>
                                        <p:tav tm="100000">
                                          <p:val>
                                            <p:fltVal val="0"/>
                                          </p:val>
                                        </p:tav>
                                      </p:tavLst>
                                    </p:anim>
                                    <p:animEffect transition="in" filter="fade">
                                      <p:cBhvr>
                                        <p:cTn id="127" dur="1000"/>
                                        <p:tgtEl>
                                          <p:spTgt spid="37"/>
                                        </p:tgtEl>
                                      </p:cBhvr>
                                    </p:animEffect>
                                  </p:childTnLst>
                                </p:cTn>
                              </p:par>
                              <p:par>
                                <p:cTn id="128" presetID="31" presetClass="entr" presetSubtype="0" fill="hold" grpId="0" nodeType="withEffect">
                                  <p:stCondLst>
                                    <p:cond delay="0"/>
                                  </p:stCondLst>
                                  <p:iterate type="lt">
                                    <p:tmPct val="5000"/>
                                  </p:iterate>
                                  <p:childTnLst>
                                    <p:set>
                                      <p:cBhvr>
                                        <p:cTn id="129" dur="1" fill="hold">
                                          <p:stCondLst>
                                            <p:cond delay="0"/>
                                          </p:stCondLst>
                                        </p:cTn>
                                        <p:tgtEl>
                                          <p:spTgt spid="46"/>
                                        </p:tgtEl>
                                        <p:attrNameLst>
                                          <p:attrName>style.visibility</p:attrName>
                                        </p:attrNameLst>
                                      </p:cBhvr>
                                      <p:to>
                                        <p:strVal val="visible"/>
                                      </p:to>
                                    </p:set>
                                    <p:anim calcmode="lin" valueType="num">
                                      <p:cBhvr>
                                        <p:cTn id="130" dur="1000" fill="hold"/>
                                        <p:tgtEl>
                                          <p:spTgt spid="46"/>
                                        </p:tgtEl>
                                        <p:attrNameLst>
                                          <p:attrName>ppt_w</p:attrName>
                                        </p:attrNameLst>
                                      </p:cBhvr>
                                      <p:tavLst>
                                        <p:tav tm="0">
                                          <p:val>
                                            <p:fltVal val="0"/>
                                          </p:val>
                                        </p:tav>
                                        <p:tav tm="100000">
                                          <p:val>
                                            <p:strVal val="#ppt_w"/>
                                          </p:val>
                                        </p:tav>
                                      </p:tavLst>
                                    </p:anim>
                                    <p:anim calcmode="lin" valueType="num">
                                      <p:cBhvr>
                                        <p:cTn id="131" dur="1000" fill="hold"/>
                                        <p:tgtEl>
                                          <p:spTgt spid="46"/>
                                        </p:tgtEl>
                                        <p:attrNameLst>
                                          <p:attrName>ppt_h</p:attrName>
                                        </p:attrNameLst>
                                      </p:cBhvr>
                                      <p:tavLst>
                                        <p:tav tm="0">
                                          <p:val>
                                            <p:fltVal val="0"/>
                                          </p:val>
                                        </p:tav>
                                        <p:tav tm="100000">
                                          <p:val>
                                            <p:strVal val="#ppt_h"/>
                                          </p:val>
                                        </p:tav>
                                      </p:tavLst>
                                    </p:anim>
                                    <p:anim calcmode="lin" valueType="num">
                                      <p:cBhvr>
                                        <p:cTn id="132" dur="1000" fill="hold"/>
                                        <p:tgtEl>
                                          <p:spTgt spid="46"/>
                                        </p:tgtEl>
                                        <p:attrNameLst>
                                          <p:attrName>style.rotation</p:attrName>
                                        </p:attrNameLst>
                                      </p:cBhvr>
                                      <p:tavLst>
                                        <p:tav tm="0">
                                          <p:val>
                                            <p:fltVal val="90"/>
                                          </p:val>
                                        </p:tav>
                                        <p:tav tm="100000">
                                          <p:val>
                                            <p:fltVal val="0"/>
                                          </p:val>
                                        </p:tav>
                                      </p:tavLst>
                                    </p:anim>
                                    <p:animEffect transition="in" filter="fade">
                                      <p:cBhvr>
                                        <p:cTn id="133"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8" grpId="0" animBg="1"/>
      <p:bldP spid="39" grpId="0"/>
      <p:bldP spid="40" grpId="0"/>
      <p:bldP spid="41" grpId="0"/>
      <p:bldP spid="42" grpId="0"/>
      <p:bldP spid="43" grpId="0"/>
      <p:bldP spid="44" grpId="0"/>
      <p:bldP spid="45" grpId="0"/>
      <p:bldP spid="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
          <p:cNvPicPr>
            <a:picLocks noChangeAspect="1" noChangeArrowheads="1"/>
          </p:cNvPicPr>
          <p:nvPr/>
        </p:nvPicPr>
        <p:blipFill>
          <a:blip r:embed="rId3" cstate="print"/>
          <a:srcRect/>
          <a:stretch>
            <a:fillRect/>
          </a:stretch>
        </p:blipFill>
        <p:spPr>
          <a:xfrm>
            <a:off x="3408386" y="2715292"/>
            <a:ext cx="1603604" cy="881921"/>
          </a:xfrm>
          <a:prstGeom prst="rect">
            <a:avLst/>
          </a:prstGeom>
        </p:spPr>
      </p:pic>
      <p:pic>
        <p:nvPicPr>
          <p:cNvPr id="31" name="Picture 3"/>
          <p:cNvPicPr>
            <a:picLocks noChangeAspect="1" noChangeArrowheads="1"/>
          </p:cNvPicPr>
          <p:nvPr/>
        </p:nvPicPr>
        <p:blipFill>
          <a:blip r:embed="rId4" cstate="print"/>
          <a:srcRect/>
          <a:stretch>
            <a:fillRect/>
          </a:stretch>
        </p:blipFill>
        <p:spPr>
          <a:xfrm>
            <a:off x="6712384" y="2811218"/>
            <a:ext cx="1599396" cy="879606"/>
          </a:xfrm>
          <a:prstGeom prst="rect">
            <a:avLst/>
          </a:prstGeom>
        </p:spPr>
      </p:pic>
      <p:pic>
        <p:nvPicPr>
          <p:cNvPr id="30" name="Picture 3"/>
          <p:cNvPicPr>
            <a:picLocks noChangeAspect="1" noChangeArrowheads="1"/>
          </p:cNvPicPr>
          <p:nvPr/>
        </p:nvPicPr>
        <p:blipFill>
          <a:blip r:embed="rId5" cstate="print"/>
          <a:srcRect/>
          <a:stretch>
            <a:fillRect/>
          </a:stretch>
        </p:blipFill>
        <p:spPr>
          <a:xfrm>
            <a:off x="255599" y="2851256"/>
            <a:ext cx="1607698" cy="884172"/>
          </a:xfrm>
          <a:prstGeom prst="rect">
            <a:avLst/>
          </a:prstGeom>
        </p:spPr>
      </p:pic>
      <p:sp>
        <p:nvSpPr>
          <p:cNvPr id="30723" name="Title 1"/>
          <p:cNvSpPr>
            <a:spLocks noGrp="1"/>
          </p:cNvSpPr>
          <p:nvPr>
            <p:ph type="title"/>
          </p:nvPr>
        </p:nvSpPr>
        <p:spPr>
          <a:xfrm>
            <a:off x="493999" y="144162"/>
            <a:ext cx="8240712" cy="769937"/>
          </a:xfrm>
        </p:spPr>
        <p:txBody>
          <a:bodyPr>
            <a:normAutofit/>
          </a:bodyPr>
          <a:lstStyle/>
          <a:p>
            <a:pPr algn="ctr"/>
            <a:r>
              <a:rPr lang="en-US" dirty="0" smtClean="0">
                <a:latin typeface="Arial" charset="0"/>
              </a:rPr>
              <a:t>Health to Disease Continuum</a:t>
            </a:r>
          </a:p>
        </p:txBody>
      </p:sp>
      <p:cxnSp>
        <p:nvCxnSpPr>
          <p:cNvPr id="5" name="Straight Arrow Connector 4"/>
          <p:cNvCxnSpPr/>
          <p:nvPr/>
        </p:nvCxnSpPr>
        <p:spPr>
          <a:xfrm flipV="1">
            <a:off x="841248" y="3156252"/>
            <a:ext cx="7022592" cy="45721"/>
          </a:xfrm>
          <a:prstGeom prst="straightConnector1">
            <a:avLst/>
          </a:prstGeom>
          <a:ln>
            <a:solidFill>
              <a:schemeClr val="tx2">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38" name="AutoShape 5"/>
          <p:cNvSpPr>
            <a:spLocks noChangeArrowheads="1"/>
          </p:cNvSpPr>
          <p:nvPr/>
        </p:nvSpPr>
        <p:spPr bwMode="auto">
          <a:xfrm rot="276562">
            <a:off x="1587307" y="1724179"/>
            <a:ext cx="599887" cy="1410250"/>
          </a:xfrm>
          <a:prstGeom prst="lightningBolt">
            <a:avLst/>
          </a:prstGeom>
          <a:solidFill>
            <a:srgbClr val="C00000"/>
          </a:solidFill>
          <a:ln w="9525">
            <a:solidFill>
              <a:schemeClr val="tx1"/>
            </a:solidFill>
            <a:miter lim="800000"/>
            <a:headEnd/>
            <a:tailEnd/>
          </a:ln>
        </p:spPr>
        <p:txBody>
          <a:bodyPr wrap="none" anchor="ctr"/>
          <a:lstStyle/>
          <a:p>
            <a:endParaRPr lang="en-US"/>
          </a:p>
        </p:txBody>
      </p:sp>
      <p:sp>
        <p:nvSpPr>
          <p:cNvPr id="23" name="Rounded Rectangle 22"/>
          <p:cNvSpPr/>
          <p:nvPr/>
        </p:nvSpPr>
        <p:spPr>
          <a:xfrm>
            <a:off x="2633411" y="4595446"/>
            <a:ext cx="3250489" cy="148754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3350444" y="5157425"/>
            <a:ext cx="1941671" cy="400110"/>
          </a:xfrm>
          <a:prstGeom prst="rect">
            <a:avLst/>
          </a:prstGeom>
          <a:noFill/>
        </p:spPr>
        <p:txBody>
          <a:bodyPr wrap="square" rtlCol="0">
            <a:spAutoFit/>
          </a:bodyPr>
          <a:lstStyle/>
          <a:p>
            <a:r>
              <a:rPr lang="en-US" sz="2000" b="1" dirty="0" smtClean="0">
                <a:solidFill>
                  <a:srgbClr val="002060"/>
                </a:solidFill>
                <a:effectLst>
                  <a:outerShdw blurRad="38100" dist="38100" dir="2700000" algn="tl">
                    <a:srgbClr val="000000">
                      <a:alpha val="43137"/>
                    </a:srgbClr>
                  </a:outerShdw>
                </a:effectLst>
                <a:latin typeface="Comic Sans MS" pitchFamily="66" charset="0"/>
              </a:rPr>
              <a:t>PROTEOME</a:t>
            </a:r>
            <a:endParaRPr lang="en-US" sz="2000" b="1" dirty="0">
              <a:solidFill>
                <a:srgbClr val="002060"/>
              </a:solidFill>
              <a:effectLst>
                <a:outerShdw blurRad="38100" dist="38100" dir="2700000" algn="tl">
                  <a:srgbClr val="000000">
                    <a:alpha val="43137"/>
                  </a:srgbClr>
                </a:outerShdw>
              </a:effectLst>
              <a:latin typeface="Comic Sans MS" pitchFamily="66" charset="0"/>
            </a:endParaRPr>
          </a:p>
        </p:txBody>
      </p:sp>
      <p:sp>
        <p:nvSpPr>
          <p:cNvPr id="25" name="TextBox 24"/>
          <p:cNvSpPr txBox="1"/>
          <p:nvPr/>
        </p:nvSpPr>
        <p:spPr>
          <a:xfrm>
            <a:off x="3084503" y="3659171"/>
            <a:ext cx="2412840" cy="369332"/>
          </a:xfrm>
          <a:prstGeom prst="rect">
            <a:avLst/>
          </a:prstGeom>
          <a:noFill/>
        </p:spPr>
        <p:txBody>
          <a:bodyPr wrap="none" rtlCol="0">
            <a:spAutoFit/>
          </a:bodyPr>
          <a:lstStyle/>
          <a:p>
            <a:r>
              <a:rPr lang="en-US" b="1" dirty="0" smtClean="0">
                <a:latin typeface="Comic Sans MS" pitchFamily="66" charset="0"/>
              </a:rPr>
              <a:t>Molecular Processes</a:t>
            </a:r>
            <a:endParaRPr lang="en-US" b="1" dirty="0">
              <a:latin typeface="Comic Sans MS" pitchFamily="66" charset="0"/>
            </a:endParaRPr>
          </a:p>
        </p:txBody>
      </p:sp>
      <p:grpSp>
        <p:nvGrpSpPr>
          <p:cNvPr id="2" name="Group 28"/>
          <p:cNvGrpSpPr/>
          <p:nvPr/>
        </p:nvGrpSpPr>
        <p:grpSpPr>
          <a:xfrm>
            <a:off x="0" y="1487317"/>
            <a:ext cx="8553572" cy="1329928"/>
            <a:chOff x="0" y="1487317"/>
            <a:chExt cx="8553572" cy="1329928"/>
          </a:xfrm>
        </p:grpSpPr>
        <p:sp>
          <p:nvSpPr>
            <p:cNvPr id="44" name="Text Box 12"/>
            <p:cNvSpPr txBox="1">
              <a:spLocks noChangeArrowheads="1"/>
            </p:cNvSpPr>
            <p:nvPr/>
          </p:nvSpPr>
          <p:spPr bwMode="auto">
            <a:xfrm>
              <a:off x="6587969" y="2447913"/>
              <a:ext cx="1965603" cy="369332"/>
            </a:xfrm>
            <a:prstGeom prst="rect">
              <a:avLst/>
            </a:prstGeom>
            <a:noFill/>
            <a:ln w="9525">
              <a:noFill/>
              <a:miter lim="800000"/>
              <a:headEnd/>
              <a:tailEnd/>
            </a:ln>
          </p:spPr>
          <p:txBody>
            <a:bodyPr wrap="none">
              <a:spAutoFit/>
            </a:bodyPr>
            <a:lstStyle/>
            <a:p>
              <a:r>
                <a:rPr lang="en-US" sz="1800" b="1" dirty="0" smtClean="0">
                  <a:latin typeface="Comic Sans MS" pitchFamily="66" charset="0"/>
                </a:rPr>
                <a:t>Diseased Vessel</a:t>
              </a:r>
              <a:endParaRPr lang="en-US" sz="1800" b="1" dirty="0">
                <a:latin typeface="Comic Sans MS" pitchFamily="66" charset="0"/>
              </a:endParaRPr>
            </a:p>
          </p:txBody>
        </p:sp>
        <p:sp>
          <p:nvSpPr>
            <p:cNvPr id="22" name="Text Box 12"/>
            <p:cNvSpPr txBox="1">
              <a:spLocks noChangeArrowheads="1"/>
            </p:cNvSpPr>
            <p:nvPr/>
          </p:nvSpPr>
          <p:spPr bwMode="auto">
            <a:xfrm>
              <a:off x="3493242" y="1487317"/>
              <a:ext cx="1901483" cy="369332"/>
            </a:xfrm>
            <a:prstGeom prst="rect">
              <a:avLst/>
            </a:prstGeom>
            <a:noFill/>
            <a:ln w="9525">
              <a:noFill/>
              <a:miter lim="800000"/>
              <a:headEnd/>
              <a:tailEnd/>
            </a:ln>
          </p:spPr>
          <p:txBody>
            <a:bodyPr wrap="none">
              <a:spAutoFit/>
            </a:bodyPr>
            <a:lstStyle/>
            <a:p>
              <a:r>
                <a:rPr lang="en-US" sz="1800" b="1" dirty="0" smtClean="0">
                  <a:latin typeface="Comic Sans MS" pitchFamily="66" charset="0"/>
                </a:rPr>
                <a:t>Atherosclerosis</a:t>
              </a:r>
              <a:endParaRPr lang="en-US" sz="1800" b="1" dirty="0">
                <a:latin typeface="Comic Sans MS" pitchFamily="66" charset="0"/>
              </a:endParaRPr>
            </a:p>
          </p:txBody>
        </p:sp>
        <p:sp>
          <p:nvSpPr>
            <p:cNvPr id="28" name="Text Box 12"/>
            <p:cNvSpPr txBox="1">
              <a:spLocks noChangeArrowheads="1"/>
            </p:cNvSpPr>
            <p:nvPr/>
          </p:nvSpPr>
          <p:spPr bwMode="auto">
            <a:xfrm>
              <a:off x="0" y="2447913"/>
              <a:ext cx="1854995" cy="369332"/>
            </a:xfrm>
            <a:prstGeom prst="rect">
              <a:avLst/>
            </a:prstGeom>
            <a:noFill/>
            <a:ln w="9525">
              <a:noFill/>
              <a:miter lim="800000"/>
              <a:headEnd/>
              <a:tailEnd/>
            </a:ln>
          </p:spPr>
          <p:txBody>
            <a:bodyPr wrap="none">
              <a:spAutoFit/>
            </a:bodyPr>
            <a:lstStyle/>
            <a:p>
              <a:r>
                <a:rPr lang="en-US" sz="1800" b="1" dirty="0" smtClean="0">
                  <a:latin typeface="Comic Sans MS" pitchFamily="66" charset="0"/>
                </a:rPr>
                <a:t>Healthy Vessel</a:t>
              </a:r>
              <a:endParaRPr lang="en-US" sz="1800" b="1" dirty="0">
                <a:latin typeface="Comic Sans MS" pitchFamily="66" charset="0"/>
              </a:endParaRPr>
            </a:p>
          </p:txBody>
        </p:sp>
      </p:grpSp>
      <p:cxnSp>
        <p:nvCxnSpPr>
          <p:cNvPr id="20" name="Straight Arrow Connector 19"/>
          <p:cNvCxnSpPr/>
          <p:nvPr/>
        </p:nvCxnSpPr>
        <p:spPr>
          <a:xfrm>
            <a:off x="1113692" y="3735428"/>
            <a:ext cx="1519719" cy="1257875"/>
          </a:xfrm>
          <a:prstGeom prst="straightConnector1">
            <a:avLst/>
          </a:prstGeom>
          <a:ln w="28575">
            <a:solidFill>
              <a:srgbClr val="00B050"/>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rot="5400000">
            <a:off x="3733105" y="4117999"/>
            <a:ext cx="1043157" cy="1588"/>
          </a:xfrm>
          <a:prstGeom prst="straightConnector1">
            <a:avLst/>
          </a:prstGeom>
          <a:ln w="28575">
            <a:solidFill>
              <a:srgbClr val="C00000"/>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rot="10800000" flipV="1">
            <a:off x="5883900" y="3659171"/>
            <a:ext cx="2205024" cy="1498255"/>
          </a:xfrm>
          <a:prstGeom prst="straightConnector1">
            <a:avLst/>
          </a:prstGeom>
          <a:ln w="28575">
            <a:solidFill>
              <a:srgbClr val="00B050"/>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533400" y="381000"/>
            <a:ext cx="8077200" cy="1981200"/>
          </a:xfrm>
          <a:solidFill>
            <a:schemeClr val="bg1"/>
          </a:solidFill>
        </p:spPr>
        <p:txBody>
          <a:bodyPr>
            <a:normAutofit fontScale="90000"/>
          </a:bodyPr>
          <a:lstStyle/>
          <a:p>
            <a:pPr algn="ctr"/>
            <a:r>
              <a:rPr lang="en-US" dirty="0" smtClean="0">
                <a:latin typeface="+mn-lt"/>
              </a:rPr>
              <a:t>Protein markers used successfully in clinical cardiology</a:t>
            </a:r>
            <a:r>
              <a:rPr lang="en-US" dirty="0" smtClean="0">
                <a:solidFill>
                  <a:srgbClr val="FFFF00"/>
                </a:solidFill>
                <a:latin typeface="+mn-lt"/>
              </a:rPr>
              <a:t/>
            </a:r>
            <a:br>
              <a:rPr lang="en-US" dirty="0" smtClean="0">
                <a:solidFill>
                  <a:srgbClr val="FFFF00"/>
                </a:solidFill>
                <a:latin typeface="+mn-lt"/>
              </a:rPr>
            </a:br>
            <a:r>
              <a:rPr lang="en-US" sz="4000" dirty="0" smtClean="0">
                <a:solidFill>
                  <a:srgbClr val="FFFF00"/>
                </a:solidFill>
                <a:latin typeface="+mn-lt"/>
              </a:rPr>
              <a:t> </a:t>
            </a:r>
            <a:endParaRPr lang="en-US" sz="2800" dirty="0" smtClean="0">
              <a:solidFill>
                <a:srgbClr val="FFFF00"/>
              </a:solidFill>
              <a:latin typeface="+mn-lt"/>
            </a:endParaRPr>
          </a:p>
        </p:txBody>
      </p:sp>
      <p:sp>
        <p:nvSpPr>
          <p:cNvPr id="22531" name="Rectangle 3"/>
          <p:cNvSpPr>
            <a:spLocks noGrp="1" noChangeArrowheads="1"/>
          </p:cNvSpPr>
          <p:nvPr>
            <p:ph idx="1"/>
          </p:nvPr>
        </p:nvSpPr>
        <p:spPr>
          <a:xfrm>
            <a:off x="700088" y="2235200"/>
            <a:ext cx="8062912" cy="4470400"/>
          </a:xfrm>
        </p:spPr>
        <p:txBody>
          <a:bodyPr>
            <a:normAutofit/>
          </a:bodyPr>
          <a:lstStyle/>
          <a:p>
            <a:pPr lvl="1">
              <a:lnSpc>
                <a:spcPct val="90000"/>
              </a:lnSpc>
            </a:pPr>
            <a:r>
              <a:rPr lang="en-US" sz="3000" dirty="0" err="1" smtClean="0">
                <a:solidFill>
                  <a:schemeClr val="tx1"/>
                </a:solidFill>
              </a:rPr>
              <a:t>Troponin</a:t>
            </a:r>
            <a:r>
              <a:rPr lang="en-US" sz="3000" dirty="0" smtClean="0">
                <a:solidFill>
                  <a:schemeClr val="tx1"/>
                </a:solidFill>
              </a:rPr>
              <a:t> </a:t>
            </a:r>
            <a:endParaRPr lang="en-US" sz="3000" dirty="0">
              <a:solidFill>
                <a:schemeClr val="tx1"/>
              </a:solidFill>
            </a:endParaRPr>
          </a:p>
          <a:p>
            <a:pPr lvl="2">
              <a:lnSpc>
                <a:spcPct val="90000"/>
              </a:lnSpc>
            </a:pPr>
            <a:r>
              <a:rPr lang="en-US" sz="3000" dirty="0" smtClean="0">
                <a:solidFill>
                  <a:schemeClr val="tx1"/>
                </a:solidFill>
              </a:rPr>
              <a:t>Diagnosis </a:t>
            </a:r>
            <a:r>
              <a:rPr lang="en-US" sz="3000" dirty="0">
                <a:solidFill>
                  <a:schemeClr val="tx1"/>
                </a:solidFill>
              </a:rPr>
              <a:t>of heart </a:t>
            </a:r>
            <a:r>
              <a:rPr lang="en-US" sz="3000" dirty="0" smtClean="0">
                <a:solidFill>
                  <a:schemeClr val="tx1"/>
                </a:solidFill>
              </a:rPr>
              <a:t>attack</a:t>
            </a:r>
          </a:p>
          <a:p>
            <a:pPr lvl="2">
              <a:lnSpc>
                <a:spcPct val="90000"/>
              </a:lnSpc>
            </a:pPr>
            <a:r>
              <a:rPr lang="en-US" sz="3000" dirty="0" smtClean="0">
                <a:solidFill>
                  <a:schemeClr val="tx1"/>
                </a:solidFill>
              </a:rPr>
              <a:t>Benefit </a:t>
            </a:r>
            <a:r>
              <a:rPr lang="en-US" sz="3000" dirty="0">
                <a:solidFill>
                  <a:schemeClr val="tx1"/>
                </a:solidFill>
              </a:rPr>
              <a:t>derived from antithrombotic </a:t>
            </a:r>
            <a:r>
              <a:rPr lang="en-US" sz="3000" dirty="0" smtClean="0">
                <a:solidFill>
                  <a:schemeClr val="tx1"/>
                </a:solidFill>
              </a:rPr>
              <a:t>therapy</a:t>
            </a:r>
          </a:p>
          <a:p>
            <a:pPr lvl="2">
              <a:lnSpc>
                <a:spcPct val="90000"/>
              </a:lnSpc>
            </a:pPr>
            <a:endParaRPr lang="en-US" sz="3000" dirty="0">
              <a:solidFill>
                <a:schemeClr val="tx1"/>
              </a:solidFill>
            </a:endParaRPr>
          </a:p>
          <a:p>
            <a:pPr lvl="2">
              <a:lnSpc>
                <a:spcPct val="90000"/>
              </a:lnSpc>
            </a:pPr>
            <a:endParaRPr lang="en-US" dirty="0" smtClean="0">
              <a:solidFill>
                <a:schemeClr val="tx1"/>
              </a:solidFill>
            </a:endParaRPr>
          </a:p>
          <a:p>
            <a:pPr lvl="2">
              <a:lnSpc>
                <a:spcPct val="90000"/>
              </a:lnSpc>
            </a:pPr>
            <a:endParaRPr lang="en-US" dirty="0">
              <a:solidFill>
                <a:schemeClr val="tx1"/>
              </a:solidFill>
            </a:endParaRPr>
          </a:p>
          <a:p>
            <a:pPr lvl="2">
              <a:lnSpc>
                <a:spcPct val="90000"/>
              </a:lnSpc>
            </a:pPr>
            <a:endParaRPr lang="en-US" dirty="0">
              <a:solidFill>
                <a:schemeClr val="tx1"/>
              </a:solidFill>
            </a:endParaRPr>
          </a:p>
          <a:p>
            <a:pPr lvl="2">
              <a:lnSpc>
                <a:spcPct val="90000"/>
              </a:lnSpc>
            </a:pPr>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p:nvPr/>
        </p:nvSpPr>
        <p:spPr>
          <a:xfrm rot="18835085">
            <a:off x="5541597" y="2570408"/>
            <a:ext cx="2782039" cy="739431"/>
          </a:xfrm>
          <a:prstGeom prst="ellipse">
            <a:avLst/>
          </a:prstGeom>
          <a:noFill/>
          <a:ln w="381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err="1" smtClean="0">
                <a:solidFill>
                  <a:schemeClr val="tx1"/>
                </a:solidFill>
                <a:effectLst>
                  <a:outerShdw blurRad="38100" dist="38100" dir="2700000" algn="tl">
                    <a:srgbClr val="000000">
                      <a:alpha val="43137"/>
                    </a:srgbClr>
                  </a:outerShdw>
                </a:effectLst>
                <a:latin typeface="Comic Sans MS" pitchFamily="66" charset="0"/>
              </a:rPr>
              <a:t>Cardiotoxicity</a:t>
            </a:r>
            <a:endParaRPr lang="en-US" sz="2000" b="1" dirty="0">
              <a:solidFill>
                <a:schemeClr val="tx1"/>
              </a:solidFill>
              <a:effectLst>
                <a:outerShdw blurRad="38100" dist="38100" dir="2700000" algn="tl">
                  <a:srgbClr val="000000">
                    <a:alpha val="43137"/>
                  </a:srgbClr>
                </a:outerShdw>
              </a:effectLst>
              <a:latin typeface="Comic Sans MS" pitchFamily="66" charset="0"/>
            </a:endParaRPr>
          </a:p>
        </p:txBody>
      </p:sp>
      <p:sp>
        <p:nvSpPr>
          <p:cNvPr id="31" name="Oval 30"/>
          <p:cNvSpPr/>
          <p:nvPr/>
        </p:nvSpPr>
        <p:spPr>
          <a:xfrm rot="18539502">
            <a:off x="2515089" y="3333926"/>
            <a:ext cx="1915699" cy="739431"/>
          </a:xfrm>
          <a:prstGeom prst="ellipse">
            <a:avLst/>
          </a:prstGeom>
          <a:noFill/>
          <a:ln w="381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chemeClr val="tx1"/>
                </a:solidFill>
                <a:effectLst>
                  <a:outerShdw blurRad="38100" dist="38100" dir="2700000" algn="tl">
                    <a:srgbClr val="000000">
                      <a:alpha val="43137"/>
                    </a:srgbClr>
                  </a:outerShdw>
                </a:effectLst>
                <a:latin typeface="Comic Sans MS" pitchFamily="66" charset="0"/>
              </a:rPr>
              <a:t>Prognosis</a:t>
            </a:r>
            <a:endParaRPr lang="en-US" sz="2000" b="1" dirty="0">
              <a:solidFill>
                <a:schemeClr val="tx1"/>
              </a:solidFill>
              <a:effectLst>
                <a:outerShdw blurRad="38100" dist="38100" dir="2700000" algn="tl">
                  <a:srgbClr val="000000">
                    <a:alpha val="43137"/>
                  </a:srgbClr>
                </a:outerShdw>
              </a:effectLst>
              <a:latin typeface="Comic Sans MS" pitchFamily="66" charset="0"/>
            </a:endParaRPr>
          </a:p>
        </p:txBody>
      </p:sp>
      <p:sp>
        <p:nvSpPr>
          <p:cNvPr id="3" name="Rectangle 2"/>
          <p:cNvSpPr/>
          <p:nvPr/>
        </p:nvSpPr>
        <p:spPr>
          <a:xfrm>
            <a:off x="1692316" y="218908"/>
            <a:ext cx="6335389" cy="584775"/>
          </a:xfrm>
          <a:prstGeom prst="rect">
            <a:avLst/>
          </a:prstGeom>
        </p:spPr>
        <p:txBody>
          <a:bodyPr wrap="none">
            <a:spAutoFit/>
          </a:bodyPr>
          <a:lstStyle/>
          <a:p>
            <a:pPr algn="ctr"/>
            <a:r>
              <a:rPr lang="en-US" sz="3200" dirty="0" smtClean="0">
                <a:solidFill>
                  <a:schemeClr val="bg1"/>
                </a:solidFill>
              </a:rPr>
              <a:t>Protein Markers and clinical Utility</a:t>
            </a:r>
            <a:endParaRPr lang="en-US" sz="3200" dirty="0">
              <a:solidFill>
                <a:schemeClr val="bg1"/>
              </a:solidFill>
            </a:endParaRPr>
          </a:p>
        </p:txBody>
      </p:sp>
      <p:sp>
        <p:nvSpPr>
          <p:cNvPr id="10" name="TextBox 9"/>
          <p:cNvSpPr txBox="1"/>
          <p:nvPr/>
        </p:nvSpPr>
        <p:spPr>
          <a:xfrm>
            <a:off x="1692316" y="5036349"/>
            <a:ext cx="2670665" cy="707886"/>
          </a:xfrm>
          <a:prstGeom prst="rect">
            <a:avLst/>
          </a:prstGeom>
          <a:noFill/>
        </p:spPr>
        <p:txBody>
          <a:bodyPr wrap="square" rtlCol="0">
            <a:spAutoFit/>
          </a:bodyPr>
          <a:lstStyle/>
          <a:p>
            <a:r>
              <a:rPr lang="en-US" sz="2000" b="1" dirty="0" smtClean="0">
                <a:effectLst>
                  <a:outerShdw blurRad="38100" dist="38100" dir="2700000" algn="tl">
                    <a:srgbClr val="000000">
                      <a:alpha val="43137"/>
                    </a:srgbClr>
                  </a:outerShdw>
                </a:effectLst>
                <a:latin typeface="Comic Sans MS" pitchFamily="66" charset="0"/>
              </a:rPr>
              <a:t>Adverse Outcomes/Mortality</a:t>
            </a:r>
            <a:endParaRPr lang="en-US" sz="2000" b="1" dirty="0">
              <a:effectLst>
                <a:outerShdw blurRad="38100" dist="38100" dir="2700000" algn="tl">
                  <a:srgbClr val="000000">
                    <a:alpha val="43137"/>
                  </a:srgbClr>
                </a:outerShdw>
              </a:effectLst>
              <a:latin typeface="Comic Sans MS" pitchFamily="66" charset="0"/>
            </a:endParaRPr>
          </a:p>
        </p:txBody>
      </p:sp>
      <p:cxnSp>
        <p:nvCxnSpPr>
          <p:cNvPr id="16" name="Straight Arrow Connector 15"/>
          <p:cNvCxnSpPr/>
          <p:nvPr/>
        </p:nvCxnSpPr>
        <p:spPr>
          <a:xfrm rot="10800000" flipV="1">
            <a:off x="1217638" y="2168630"/>
            <a:ext cx="2402154" cy="1079538"/>
          </a:xfrm>
          <a:prstGeom prst="straightConnector1">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856892" y="1863969"/>
            <a:ext cx="1654620" cy="523220"/>
          </a:xfrm>
          <a:prstGeom prst="rect">
            <a:avLst/>
          </a:prstGeom>
          <a:noFill/>
        </p:spPr>
        <p:txBody>
          <a:bodyPr wrap="none" rtlCol="0">
            <a:spAutoFit/>
          </a:bodyPr>
          <a:lstStyle/>
          <a:p>
            <a:r>
              <a:rPr lang="en-US" sz="2800" b="1" dirty="0" err="1" smtClean="0">
                <a:effectLst>
                  <a:outerShdw blurRad="38100" dist="38100" dir="2700000" algn="tl">
                    <a:srgbClr val="000000">
                      <a:alpha val="43137"/>
                    </a:srgbClr>
                  </a:outerShdw>
                </a:effectLst>
                <a:latin typeface="Comic Sans MS" pitchFamily="66" charset="0"/>
              </a:rPr>
              <a:t>Troponin</a:t>
            </a:r>
            <a:endParaRPr lang="en-US" sz="2800" b="1" dirty="0">
              <a:effectLst>
                <a:outerShdw blurRad="38100" dist="38100" dir="2700000" algn="tl">
                  <a:srgbClr val="000000">
                    <a:alpha val="43137"/>
                  </a:srgbClr>
                </a:outerShdw>
              </a:effectLst>
              <a:latin typeface="Comic Sans MS" pitchFamily="66" charset="0"/>
            </a:endParaRPr>
          </a:p>
        </p:txBody>
      </p:sp>
      <p:sp>
        <p:nvSpPr>
          <p:cNvPr id="21" name="TextBox 20"/>
          <p:cNvSpPr txBox="1"/>
          <p:nvPr/>
        </p:nvSpPr>
        <p:spPr>
          <a:xfrm>
            <a:off x="269631" y="3248168"/>
            <a:ext cx="1633199" cy="1323439"/>
          </a:xfrm>
          <a:prstGeom prst="rect">
            <a:avLst/>
          </a:prstGeom>
          <a:noFill/>
        </p:spPr>
        <p:txBody>
          <a:bodyPr wrap="square" rtlCol="0">
            <a:spAutoFit/>
          </a:bodyPr>
          <a:lstStyle/>
          <a:p>
            <a:r>
              <a:rPr lang="en-US" sz="2000" b="1" dirty="0" smtClean="0">
                <a:effectLst>
                  <a:outerShdw blurRad="38100" dist="38100" dir="2700000" algn="tl">
                    <a:srgbClr val="000000">
                      <a:alpha val="43137"/>
                    </a:srgbClr>
                  </a:outerShdw>
                </a:effectLst>
                <a:latin typeface="Comic Sans MS" pitchFamily="66" charset="0"/>
              </a:rPr>
              <a:t>Myocardial Infarction/Heart Attack</a:t>
            </a:r>
            <a:endParaRPr lang="en-US" sz="2000" b="1" dirty="0">
              <a:effectLst>
                <a:outerShdw blurRad="38100" dist="38100" dir="2700000" algn="tl">
                  <a:srgbClr val="000000">
                    <a:alpha val="43137"/>
                  </a:srgbClr>
                </a:outerShdw>
              </a:effectLst>
              <a:latin typeface="Comic Sans MS" pitchFamily="66" charset="0"/>
            </a:endParaRPr>
          </a:p>
        </p:txBody>
      </p:sp>
      <p:sp>
        <p:nvSpPr>
          <p:cNvPr id="25" name="Oval 24"/>
          <p:cNvSpPr/>
          <p:nvPr/>
        </p:nvSpPr>
        <p:spPr>
          <a:xfrm rot="20997456">
            <a:off x="1267433" y="2247683"/>
            <a:ext cx="1915699" cy="739431"/>
          </a:xfrm>
          <a:prstGeom prst="ellipse">
            <a:avLst/>
          </a:prstGeom>
          <a:noFill/>
          <a:ln w="381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chemeClr val="tx1"/>
                </a:solidFill>
                <a:effectLst>
                  <a:outerShdw blurRad="38100" dist="38100" dir="2700000" algn="tl">
                    <a:srgbClr val="000000">
                      <a:alpha val="43137"/>
                    </a:srgbClr>
                  </a:outerShdw>
                </a:effectLst>
                <a:latin typeface="Comic Sans MS" pitchFamily="66" charset="0"/>
              </a:rPr>
              <a:t>Diagnosis</a:t>
            </a:r>
            <a:endParaRPr lang="en-US" sz="2000" b="1" dirty="0">
              <a:solidFill>
                <a:schemeClr val="tx1"/>
              </a:solidFill>
              <a:effectLst>
                <a:outerShdw blurRad="38100" dist="38100" dir="2700000" algn="tl">
                  <a:srgbClr val="000000">
                    <a:alpha val="43137"/>
                  </a:srgbClr>
                </a:outerShdw>
              </a:effectLst>
              <a:latin typeface="Comic Sans MS" pitchFamily="66" charset="0"/>
            </a:endParaRPr>
          </a:p>
        </p:txBody>
      </p:sp>
      <p:sp>
        <p:nvSpPr>
          <p:cNvPr id="27" name="TextBox 26"/>
          <p:cNvSpPr txBox="1"/>
          <p:nvPr/>
        </p:nvSpPr>
        <p:spPr>
          <a:xfrm>
            <a:off x="3970044" y="2325634"/>
            <a:ext cx="1485386" cy="400110"/>
          </a:xfrm>
          <a:prstGeom prst="rect">
            <a:avLst/>
          </a:prstGeom>
          <a:noFill/>
        </p:spPr>
        <p:txBody>
          <a:bodyPr wrap="square" rtlCol="0">
            <a:spAutoFit/>
          </a:bodyPr>
          <a:lstStyle/>
          <a:p>
            <a:r>
              <a:rPr lang="en-US" sz="2000" b="1" dirty="0" smtClean="0">
                <a:solidFill>
                  <a:srgbClr val="C00000"/>
                </a:solidFill>
                <a:effectLst>
                  <a:outerShdw blurRad="38100" dist="38100" dir="2700000" algn="tl">
                    <a:srgbClr val="000000">
                      <a:alpha val="43137"/>
                    </a:srgbClr>
                  </a:outerShdw>
                </a:effectLst>
                <a:latin typeface="Comic Sans MS" pitchFamily="66" charset="0"/>
              </a:rPr>
              <a:t>NSTEACS</a:t>
            </a:r>
            <a:endParaRPr lang="en-US" sz="2000" b="1" dirty="0">
              <a:solidFill>
                <a:srgbClr val="C00000"/>
              </a:solidFill>
              <a:effectLst>
                <a:outerShdw blurRad="38100" dist="38100" dir="2700000" algn="tl">
                  <a:srgbClr val="000000">
                    <a:alpha val="43137"/>
                  </a:srgbClr>
                </a:outerShdw>
              </a:effectLst>
              <a:latin typeface="Comic Sans MS" pitchFamily="66" charset="0"/>
            </a:endParaRPr>
          </a:p>
        </p:txBody>
      </p:sp>
      <p:cxnSp>
        <p:nvCxnSpPr>
          <p:cNvPr id="29" name="Straight Arrow Connector 28"/>
          <p:cNvCxnSpPr/>
          <p:nvPr/>
        </p:nvCxnSpPr>
        <p:spPr>
          <a:xfrm rot="5400000">
            <a:off x="2271190" y="3185095"/>
            <a:ext cx="2309811" cy="1392696"/>
          </a:xfrm>
          <a:prstGeom prst="straightConnector1">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5059700" y="5344125"/>
            <a:ext cx="2349453" cy="400110"/>
          </a:xfrm>
          <a:prstGeom prst="rect">
            <a:avLst/>
          </a:prstGeom>
          <a:noFill/>
        </p:spPr>
        <p:txBody>
          <a:bodyPr wrap="square" rtlCol="0">
            <a:spAutoFit/>
          </a:bodyPr>
          <a:lstStyle/>
          <a:p>
            <a:r>
              <a:rPr lang="en-US" sz="2000" b="1" dirty="0" smtClean="0">
                <a:effectLst>
                  <a:outerShdw blurRad="38100" dist="38100" dir="2700000" algn="tl">
                    <a:srgbClr val="000000">
                      <a:alpha val="43137"/>
                    </a:srgbClr>
                  </a:outerShdw>
                </a:effectLst>
                <a:latin typeface="Comic Sans MS" pitchFamily="66" charset="0"/>
              </a:rPr>
              <a:t>Tailor Treatment</a:t>
            </a:r>
            <a:endParaRPr lang="en-US" sz="2000" b="1" dirty="0">
              <a:effectLst>
                <a:outerShdw blurRad="38100" dist="38100" dir="2700000" algn="tl">
                  <a:srgbClr val="000000">
                    <a:alpha val="43137"/>
                  </a:srgbClr>
                </a:outerShdw>
              </a:effectLst>
              <a:latin typeface="Comic Sans MS" pitchFamily="66" charset="0"/>
            </a:endParaRPr>
          </a:p>
        </p:txBody>
      </p:sp>
      <p:sp>
        <p:nvSpPr>
          <p:cNvPr id="33" name="Oval 32"/>
          <p:cNvSpPr/>
          <p:nvPr/>
        </p:nvSpPr>
        <p:spPr>
          <a:xfrm rot="17424875">
            <a:off x="3902045" y="4006294"/>
            <a:ext cx="2479868" cy="739431"/>
          </a:xfrm>
          <a:prstGeom prst="ellipse">
            <a:avLst/>
          </a:prstGeom>
          <a:noFill/>
          <a:ln w="381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chemeClr val="tx1"/>
                </a:solidFill>
                <a:effectLst>
                  <a:outerShdw blurRad="38100" dist="38100" dir="2700000" algn="tl">
                    <a:srgbClr val="000000">
                      <a:alpha val="43137"/>
                    </a:srgbClr>
                  </a:outerShdw>
                </a:effectLst>
                <a:latin typeface="Comic Sans MS" pitchFamily="66" charset="0"/>
              </a:rPr>
              <a:t>Intervention</a:t>
            </a:r>
            <a:endParaRPr lang="en-US" sz="2000" b="1" dirty="0">
              <a:solidFill>
                <a:schemeClr val="tx1"/>
              </a:solidFill>
              <a:effectLst>
                <a:outerShdw blurRad="38100" dist="38100" dir="2700000" algn="tl">
                  <a:srgbClr val="000000">
                    <a:alpha val="43137"/>
                  </a:srgbClr>
                </a:outerShdw>
              </a:effectLst>
              <a:latin typeface="Comic Sans MS" pitchFamily="66" charset="0"/>
            </a:endParaRPr>
          </a:p>
        </p:txBody>
      </p:sp>
      <p:cxnSp>
        <p:nvCxnSpPr>
          <p:cNvPr id="35" name="Straight Arrow Connector 34"/>
          <p:cNvCxnSpPr/>
          <p:nvPr/>
        </p:nvCxnSpPr>
        <p:spPr>
          <a:xfrm rot="16200000" flipH="1">
            <a:off x="4290163" y="3561730"/>
            <a:ext cx="2551935" cy="1012856"/>
          </a:xfrm>
          <a:prstGeom prst="straightConnector1">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7118028" y="3248168"/>
            <a:ext cx="1800904" cy="707886"/>
          </a:xfrm>
          <a:prstGeom prst="rect">
            <a:avLst/>
          </a:prstGeom>
          <a:noFill/>
        </p:spPr>
        <p:txBody>
          <a:bodyPr wrap="square" rtlCol="0">
            <a:spAutoFit/>
          </a:bodyPr>
          <a:lstStyle/>
          <a:p>
            <a:r>
              <a:rPr lang="en-US" sz="2000" b="1" dirty="0" err="1" smtClean="0">
                <a:effectLst>
                  <a:outerShdw blurRad="38100" dist="38100" dir="2700000" algn="tl">
                    <a:srgbClr val="000000">
                      <a:alpha val="43137"/>
                    </a:srgbClr>
                  </a:outerShdw>
                </a:effectLst>
                <a:latin typeface="Comic Sans MS" pitchFamily="66" charset="0"/>
              </a:rPr>
              <a:t>Pharmaco</a:t>
            </a:r>
            <a:r>
              <a:rPr lang="en-US" sz="2000" b="1" dirty="0" smtClean="0">
                <a:effectLst>
                  <a:outerShdw blurRad="38100" dist="38100" dir="2700000" algn="tl">
                    <a:srgbClr val="000000">
                      <a:alpha val="43137"/>
                    </a:srgbClr>
                  </a:outerShdw>
                </a:effectLst>
                <a:latin typeface="Comic Sans MS" pitchFamily="66" charset="0"/>
              </a:rPr>
              <a:t>-</a:t>
            </a:r>
          </a:p>
          <a:p>
            <a:r>
              <a:rPr lang="en-US" sz="2000" b="1" dirty="0" smtClean="0">
                <a:effectLst>
                  <a:outerShdw blurRad="38100" dist="38100" dir="2700000" algn="tl">
                    <a:srgbClr val="000000">
                      <a:alpha val="43137"/>
                    </a:srgbClr>
                  </a:outerShdw>
                </a:effectLst>
                <a:latin typeface="Comic Sans MS" pitchFamily="66" charset="0"/>
              </a:rPr>
              <a:t>therapeutics</a:t>
            </a:r>
            <a:endParaRPr lang="en-US" sz="2000" b="1" dirty="0">
              <a:effectLst>
                <a:outerShdw blurRad="38100" dist="38100" dir="2700000" algn="tl">
                  <a:srgbClr val="000000">
                    <a:alpha val="43137"/>
                  </a:srgbClr>
                </a:outerShdw>
              </a:effectLst>
              <a:latin typeface="Comic Sans MS" pitchFamily="66" charset="0"/>
            </a:endParaRPr>
          </a:p>
        </p:txBody>
      </p:sp>
      <p:cxnSp>
        <p:nvCxnSpPr>
          <p:cNvPr id="42" name="Straight Arrow Connector 41"/>
          <p:cNvCxnSpPr/>
          <p:nvPr/>
        </p:nvCxnSpPr>
        <p:spPr>
          <a:xfrm>
            <a:off x="5455430" y="2338743"/>
            <a:ext cx="2105955" cy="909426"/>
          </a:xfrm>
          <a:prstGeom prst="straightConnector1">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strVal val="#ppt_w*0.70"/>
                                          </p:val>
                                        </p:tav>
                                        <p:tav tm="100000">
                                          <p:val>
                                            <p:strVal val="#ppt_w"/>
                                          </p:val>
                                        </p:tav>
                                      </p:tavLst>
                                    </p:anim>
                                    <p:anim calcmode="lin" valueType="num">
                                      <p:cBhvr>
                                        <p:cTn id="8" dur="1000" fill="hold"/>
                                        <p:tgtEl>
                                          <p:spTgt spid="19"/>
                                        </p:tgtEl>
                                        <p:attrNameLst>
                                          <p:attrName>ppt_h</p:attrName>
                                        </p:attrNameLst>
                                      </p:cBhvr>
                                      <p:tavLst>
                                        <p:tav tm="0">
                                          <p:val>
                                            <p:strVal val="#ppt_h"/>
                                          </p:val>
                                        </p:tav>
                                        <p:tav tm="100000">
                                          <p:val>
                                            <p:strVal val="#ppt_h"/>
                                          </p:val>
                                        </p:tav>
                                      </p:tavLst>
                                    </p:anim>
                                    <p:animEffect transition="in" filter="fade">
                                      <p:cBhvr>
                                        <p:cTn id="9" dur="10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2000" fill="hold"/>
                                        <p:tgtEl>
                                          <p:spTgt spid="21"/>
                                        </p:tgtEl>
                                        <p:attrNameLst>
                                          <p:attrName>ppt_w</p:attrName>
                                        </p:attrNameLst>
                                      </p:cBhvr>
                                      <p:tavLst>
                                        <p:tav tm="0">
                                          <p:val>
                                            <p:strVal val="#ppt_w*0.70"/>
                                          </p:val>
                                        </p:tav>
                                        <p:tav tm="100000">
                                          <p:val>
                                            <p:strVal val="#ppt_w"/>
                                          </p:val>
                                        </p:tav>
                                      </p:tavLst>
                                    </p:anim>
                                    <p:anim calcmode="lin" valueType="num">
                                      <p:cBhvr>
                                        <p:cTn id="15" dur="2000" fill="hold"/>
                                        <p:tgtEl>
                                          <p:spTgt spid="21"/>
                                        </p:tgtEl>
                                        <p:attrNameLst>
                                          <p:attrName>ppt_h</p:attrName>
                                        </p:attrNameLst>
                                      </p:cBhvr>
                                      <p:tavLst>
                                        <p:tav tm="0">
                                          <p:val>
                                            <p:strVal val="#ppt_h"/>
                                          </p:val>
                                        </p:tav>
                                        <p:tav tm="100000">
                                          <p:val>
                                            <p:strVal val="#ppt_h"/>
                                          </p:val>
                                        </p:tav>
                                      </p:tavLst>
                                    </p:anim>
                                    <p:animEffect transition="in" filter="fade">
                                      <p:cBhvr>
                                        <p:cTn id="16" dur="2000"/>
                                        <p:tgtEl>
                                          <p:spTgt spid="21"/>
                                        </p:tgtEl>
                                      </p:cBhvr>
                                    </p:animEffect>
                                  </p:childTnLst>
                                  <p:subTnLst>
                                    <p:animClr>
                                      <p:cBhvr override="childStyle">
                                        <p:cTn dur="1" fill="hold" display="0" masterRel="nextClick" afterEffect="1"/>
                                        <p:tgtEl>
                                          <p:spTgt spid="21"/>
                                        </p:tgtEl>
                                        <p:attrNameLst>
                                          <p:attrName>ppt_c</p:attrName>
                                        </p:attrNameLst>
                                      </p:cBhvr>
                                      <p:to>
                                        <a:schemeClr val="accent1"/>
                                      </p:to>
                                    </p:animClr>
                                  </p:subTnLst>
                                </p:cTn>
                              </p:par>
                              <p:par>
                                <p:cTn id="17" presetID="55"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p:cTn id="19" dur="2000" fill="hold"/>
                                        <p:tgtEl>
                                          <p:spTgt spid="25"/>
                                        </p:tgtEl>
                                        <p:attrNameLst>
                                          <p:attrName>ppt_w</p:attrName>
                                        </p:attrNameLst>
                                      </p:cBhvr>
                                      <p:tavLst>
                                        <p:tav tm="0">
                                          <p:val>
                                            <p:strVal val="#ppt_w*0.70"/>
                                          </p:val>
                                        </p:tav>
                                        <p:tav tm="100000">
                                          <p:val>
                                            <p:strVal val="#ppt_w"/>
                                          </p:val>
                                        </p:tav>
                                      </p:tavLst>
                                    </p:anim>
                                    <p:anim calcmode="lin" valueType="num">
                                      <p:cBhvr>
                                        <p:cTn id="20" dur="2000" fill="hold"/>
                                        <p:tgtEl>
                                          <p:spTgt spid="25"/>
                                        </p:tgtEl>
                                        <p:attrNameLst>
                                          <p:attrName>ppt_h</p:attrName>
                                        </p:attrNameLst>
                                      </p:cBhvr>
                                      <p:tavLst>
                                        <p:tav tm="0">
                                          <p:val>
                                            <p:strVal val="#ppt_h"/>
                                          </p:val>
                                        </p:tav>
                                        <p:tav tm="100000">
                                          <p:val>
                                            <p:strVal val="#ppt_h"/>
                                          </p:val>
                                        </p:tav>
                                      </p:tavLst>
                                    </p:anim>
                                    <p:animEffect transition="in" filter="fade">
                                      <p:cBhvr>
                                        <p:cTn id="21" dur="2000"/>
                                        <p:tgtEl>
                                          <p:spTgt spid="25"/>
                                        </p:tgtEl>
                                      </p:cBhvr>
                                    </p:animEffect>
                                  </p:childTnLst>
                                  <p:subTnLst>
                                    <p:animClr>
                                      <p:cBhvr override="childStyle">
                                        <p:cTn dur="1" fill="hold" display="0" masterRel="nextClick" afterEffect="1"/>
                                        <p:tgtEl>
                                          <p:spTgt spid="25"/>
                                        </p:tgtEl>
                                        <p:attrNameLst>
                                          <p:attrName>ppt_c</p:attrName>
                                        </p:attrNameLst>
                                      </p:cBhvr>
                                      <p:to>
                                        <a:schemeClr val="accent1"/>
                                      </p:to>
                                    </p:animClr>
                                  </p:subTnLst>
                                </p:cTn>
                              </p:par>
                              <p:par>
                                <p:cTn id="22" presetID="55"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2000" fill="hold"/>
                                        <p:tgtEl>
                                          <p:spTgt spid="16"/>
                                        </p:tgtEl>
                                        <p:attrNameLst>
                                          <p:attrName>ppt_w</p:attrName>
                                        </p:attrNameLst>
                                      </p:cBhvr>
                                      <p:tavLst>
                                        <p:tav tm="0">
                                          <p:val>
                                            <p:strVal val="#ppt_w*0.70"/>
                                          </p:val>
                                        </p:tav>
                                        <p:tav tm="100000">
                                          <p:val>
                                            <p:strVal val="#ppt_w"/>
                                          </p:val>
                                        </p:tav>
                                      </p:tavLst>
                                    </p:anim>
                                    <p:anim calcmode="lin" valueType="num">
                                      <p:cBhvr>
                                        <p:cTn id="25" dur="2000" fill="hold"/>
                                        <p:tgtEl>
                                          <p:spTgt spid="16"/>
                                        </p:tgtEl>
                                        <p:attrNameLst>
                                          <p:attrName>ppt_h</p:attrName>
                                        </p:attrNameLst>
                                      </p:cBhvr>
                                      <p:tavLst>
                                        <p:tav tm="0">
                                          <p:val>
                                            <p:strVal val="#ppt_h"/>
                                          </p:val>
                                        </p:tav>
                                        <p:tav tm="100000">
                                          <p:val>
                                            <p:strVal val="#ppt_h"/>
                                          </p:val>
                                        </p:tav>
                                      </p:tavLst>
                                    </p:anim>
                                    <p:animEffect transition="in" filter="fade">
                                      <p:cBhvr>
                                        <p:cTn id="26" dur="2000"/>
                                        <p:tgtEl>
                                          <p:spTgt spid="16"/>
                                        </p:tgtEl>
                                      </p:cBhvr>
                                    </p:animEffect>
                                  </p:childTnLst>
                                  <p:subTnLst>
                                    <p:animClr>
                                      <p:cBhvr override="childStyle">
                                        <p:cTn dur="1" fill="hold" display="0" masterRel="nextClick" afterEffect="1"/>
                                        <p:tgtEl>
                                          <p:spTgt spid="16"/>
                                        </p:tgtEl>
                                        <p:attrNameLst>
                                          <p:attrName>ppt_c</p:attrName>
                                        </p:attrNameLst>
                                      </p:cBhvr>
                                      <p:to>
                                        <a:schemeClr val="accent1"/>
                                      </p:to>
                                    </p:animClr>
                                  </p:sub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2000" fill="hold"/>
                                        <p:tgtEl>
                                          <p:spTgt spid="27"/>
                                        </p:tgtEl>
                                        <p:attrNameLst>
                                          <p:attrName>ppt_w</p:attrName>
                                        </p:attrNameLst>
                                      </p:cBhvr>
                                      <p:tavLst>
                                        <p:tav tm="0">
                                          <p:val>
                                            <p:strVal val="#ppt_w*0.70"/>
                                          </p:val>
                                        </p:tav>
                                        <p:tav tm="100000">
                                          <p:val>
                                            <p:strVal val="#ppt_w"/>
                                          </p:val>
                                        </p:tav>
                                      </p:tavLst>
                                    </p:anim>
                                    <p:anim calcmode="lin" valueType="num">
                                      <p:cBhvr>
                                        <p:cTn id="32" dur="2000" fill="hold"/>
                                        <p:tgtEl>
                                          <p:spTgt spid="27"/>
                                        </p:tgtEl>
                                        <p:attrNameLst>
                                          <p:attrName>ppt_h</p:attrName>
                                        </p:attrNameLst>
                                      </p:cBhvr>
                                      <p:tavLst>
                                        <p:tav tm="0">
                                          <p:val>
                                            <p:strVal val="#ppt_h"/>
                                          </p:val>
                                        </p:tav>
                                        <p:tav tm="100000">
                                          <p:val>
                                            <p:strVal val="#ppt_h"/>
                                          </p:val>
                                        </p:tav>
                                      </p:tavLst>
                                    </p:anim>
                                    <p:animEffect transition="in" filter="fade">
                                      <p:cBhvr>
                                        <p:cTn id="33" dur="2000"/>
                                        <p:tgtEl>
                                          <p:spTgt spid="27"/>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2000" fill="hold"/>
                                        <p:tgtEl>
                                          <p:spTgt spid="10"/>
                                        </p:tgtEl>
                                        <p:attrNameLst>
                                          <p:attrName>ppt_w</p:attrName>
                                        </p:attrNameLst>
                                      </p:cBhvr>
                                      <p:tavLst>
                                        <p:tav tm="0">
                                          <p:val>
                                            <p:strVal val="#ppt_w*0.70"/>
                                          </p:val>
                                        </p:tav>
                                        <p:tav tm="100000">
                                          <p:val>
                                            <p:strVal val="#ppt_w"/>
                                          </p:val>
                                        </p:tav>
                                      </p:tavLst>
                                    </p:anim>
                                    <p:anim calcmode="lin" valueType="num">
                                      <p:cBhvr>
                                        <p:cTn id="39" dur="2000" fill="hold"/>
                                        <p:tgtEl>
                                          <p:spTgt spid="10"/>
                                        </p:tgtEl>
                                        <p:attrNameLst>
                                          <p:attrName>ppt_h</p:attrName>
                                        </p:attrNameLst>
                                      </p:cBhvr>
                                      <p:tavLst>
                                        <p:tav tm="0">
                                          <p:val>
                                            <p:strVal val="#ppt_h"/>
                                          </p:val>
                                        </p:tav>
                                        <p:tav tm="100000">
                                          <p:val>
                                            <p:strVal val="#ppt_h"/>
                                          </p:val>
                                        </p:tav>
                                      </p:tavLst>
                                    </p:anim>
                                    <p:animEffect transition="in" filter="fade">
                                      <p:cBhvr>
                                        <p:cTn id="40" dur="2000"/>
                                        <p:tgtEl>
                                          <p:spTgt spid="10"/>
                                        </p:tgtEl>
                                      </p:cBhvr>
                                    </p:animEffect>
                                  </p:childTnLst>
                                  <p:subTnLst>
                                    <p:animClr>
                                      <p:cBhvr override="childStyle">
                                        <p:cTn dur="1" fill="hold" display="0" masterRel="nextClick" afterEffect="1"/>
                                        <p:tgtEl>
                                          <p:spTgt spid="10"/>
                                        </p:tgtEl>
                                        <p:attrNameLst>
                                          <p:attrName>ppt_c</p:attrName>
                                        </p:attrNameLst>
                                      </p:cBhvr>
                                      <p:to>
                                        <a:schemeClr val="accent1"/>
                                      </p:to>
                                    </p:animClr>
                                  </p:subTnLst>
                                </p:cTn>
                              </p:par>
                              <p:par>
                                <p:cTn id="41" presetID="55" presetClass="entr" presetSubtype="0"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2000" fill="hold"/>
                                        <p:tgtEl>
                                          <p:spTgt spid="31"/>
                                        </p:tgtEl>
                                        <p:attrNameLst>
                                          <p:attrName>ppt_w</p:attrName>
                                        </p:attrNameLst>
                                      </p:cBhvr>
                                      <p:tavLst>
                                        <p:tav tm="0">
                                          <p:val>
                                            <p:strVal val="#ppt_w*0.70"/>
                                          </p:val>
                                        </p:tav>
                                        <p:tav tm="100000">
                                          <p:val>
                                            <p:strVal val="#ppt_w"/>
                                          </p:val>
                                        </p:tav>
                                      </p:tavLst>
                                    </p:anim>
                                    <p:anim calcmode="lin" valueType="num">
                                      <p:cBhvr>
                                        <p:cTn id="44" dur="2000" fill="hold"/>
                                        <p:tgtEl>
                                          <p:spTgt spid="31"/>
                                        </p:tgtEl>
                                        <p:attrNameLst>
                                          <p:attrName>ppt_h</p:attrName>
                                        </p:attrNameLst>
                                      </p:cBhvr>
                                      <p:tavLst>
                                        <p:tav tm="0">
                                          <p:val>
                                            <p:strVal val="#ppt_h"/>
                                          </p:val>
                                        </p:tav>
                                        <p:tav tm="100000">
                                          <p:val>
                                            <p:strVal val="#ppt_h"/>
                                          </p:val>
                                        </p:tav>
                                      </p:tavLst>
                                    </p:anim>
                                    <p:animEffect transition="in" filter="fade">
                                      <p:cBhvr>
                                        <p:cTn id="45" dur="2000"/>
                                        <p:tgtEl>
                                          <p:spTgt spid="31"/>
                                        </p:tgtEl>
                                      </p:cBhvr>
                                    </p:animEffect>
                                  </p:childTnLst>
                                  <p:subTnLst>
                                    <p:animClr>
                                      <p:cBhvr override="childStyle">
                                        <p:cTn dur="1" fill="hold" display="0" masterRel="nextClick" afterEffect="1"/>
                                        <p:tgtEl>
                                          <p:spTgt spid="31"/>
                                        </p:tgtEl>
                                        <p:attrNameLst>
                                          <p:attrName>ppt_c</p:attrName>
                                        </p:attrNameLst>
                                      </p:cBhvr>
                                      <p:to>
                                        <a:schemeClr val="accent1"/>
                                      </p:to>
                                    </p:animClr>
                                  </p:subTnLst>
                                </p:cTn>
                              </p:par>
                              <p:par>
                                <p:cTn id="46" presetID="55" presetClass="entr" presetSubtype="0" fill="hold" nodeType="with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p:cTn id="48" dur="2000" fill="hold"/>
                                        <p:tgtEl>
                                          <p:spTgt spid="29"/>
                                        </p:tgtEl>
                                        <p:attrNameLst>
                                          <p:attrName>ppt_w</p:attrName>
                                        </p:attrNameLst>
                                      </p:cBhvr>
                                      <p:tavLst>
                                        <p:tav tm="0">
                                          <p:val>
                                            <p:strVal val="#ppt_w*0.70"/>
                                          </p:val>
                                        </p:tav>
                                        <p:tav tm="100000">
                                          <p:val>
                                            <p:strVal val="#ppt_w"/>
                                          </p:val>
                                        </p:tav>
                                      </p:tavLst>
                                    </p:anim>
                                    <p:anim calcmode="lin" valueType="num">
                                      <p:cBhvr>
                                        <p:cTn id="49" dur="2000" fill="hold"/>
                                        <p:tgtEl>
                                          <p:spTgt spid="29"/>
                                        </p:tgtEl>
                                        <p:attrNameLst>
                                          <p:attrName>ppt_h</p:attrName>
                                        </p:attrNameLst>
                                      </p:cBhvr>
                                      <p:tavLst>
                                        <p:tav tm="0">
                                          <p:val>
                                            <p:strVal val="#ppt_h"/>
                                          </p:val>
                                        </p:tav>
                                        <p:tav tm="100000">
                                          <p:val>
                                            <p:strVal val="#ppt_h"/>
                                          </p:val>
                                        </p:tav>
                                      </p:tavLst>
                                    </p:anim>
                                    <p:animEffect transition="in" filter="fade">
                                      <p:cBhvr>
                                        <p:cTn id="50" dur="2000"/>
                                        <p:tgtEl>
                                          <p:spTgt spid="29"/>
                                        </p:tgtEl>
                                      </p:cBhvr>
                                    </p:animEffect>
                                  </p:childTnLst>
                                  <p:subTnLst>
                                    <p:animClr>
                                      <p:cBhvr override="childStyle">
                                        <p:cTn dur="1" fill="hold" display="0" masterRel="nextClick" afterEffect="1"/>
                                        <p:tgtEl>
                                          <p:spTgt spid="29"/>
                                        </p:tgtEl>
                                        <p:attrNameLst>
                                          <p:attrName>ppt_c</p:attrName>
                                        </p:attrNameLst>
                                      </p:cBhvr>
                                      <p:to>
                                        <a:schemeClr val="accent1"/>
                                      </p:to>
                                    </p:animClr>
                                  </p:subTnLst>
                                </p:cTn>
                              </p:par>
                            </p:childTnLst>
                          </p:cTn>
                        </p:par>
                      </p:childTnLst>
                    </p:cTn>
                  </p:par>
                  <p:par>
                    <p:cTn id="51" fill="hold">
                      <p:stCondLst>
                        <p:cond delay="indefinite"/>
                      </p:stCondLst>
                      <p:childTnLst>
                        <p:par>
                          <p:cTn id="52" fill="hold">
                            <p:stCondLst>
                              <p:cond delay="0"/>
                            </p:stCondLst>
                            <p:childTnLst>
                              <p:par>
                                <p:cTn id="53" presetID="55" presetClass="entr" presetSubtype="0"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anim calcmode="lin" valueType="num">
                                      <p:cBhvr>
                                        <p:cTn id="55" dur="2000" fill="hold"/>
                                        <p:tgtEl>
                                          <p:spTgt spid="35"/>
                                        </p:tgtEl>
                                        <p:attrNameLst>
                                          <p:attrName>ppt_w</p:attrName>
                                        </p:attrNameLst>
                                      </p:cBhvr>
                                      <p:tavLst>
                                        <p:tav tm="0">
                                          <p:val>
                                            <p:strVal val="#ppt_w*0.70"/>
                                          </p:val>
                                        </p:tav>
                                        <p:tav tm="100000">
                                          <p:val>
                                            <p:strVal val="#ppt_w"/>
                                          </p:val>
                                        </p:tav>
                                      </p:tavLst>
                                    </p:anim>
                                    <p:anim calcmode="lin" valueType="num">
                                      <p:cBhvr>
                                        <p:cTn id="56" dur="2000" fill="hold"/>
                                        <p:tgtEl>
                                          <p:spTgt spid="35"/>
                                        </p:tgtEl>
                                        <p:attrNameLst>
                                          <p:attrName>ppt_h</p:attrName>
                                        </p:attrNameLst>
                                      </p:cBhvr>
                                      <p:tavLst>
                                        <p:tav tm="0">
                                          <p:val>
                                            <p:strVal val="#ppt_h"/>
                                          </p:val>
                                        </p:tav>
                                        <p:tav tm="100000">
                                          <p:val>
                                            <p:strVal val="#ppt_h"/>
                                          </p:val>
                                        </p:tav>
                                      </p:tavLst>
                                    </p:anim>
                                    <p:animEffect transition="in" filter="fade">
                                      <p:cBhvr>
                                        <p:cTn id="57" dur="2000"/>
                                        <p:tgtEl>
                                          <p:spTgt spid="35"/>
                                        </p:tgtEl>
                                      </p:cBhvr>
                                    </p:animEffect>
                                  </p:childTnLst>
                                  <p:subTnLst>
                                    <p:animClr>
                                      <p:cBhvr override="childStyle">
                                        <p:cTn dur="1" fill="hold" display="0" masterRel="nextClick" afterEffect="1"/>
                                        <p:tgtEl>
                                          <p:spTgt spid="35"/>
                                        </p:tgtEl>
                                        <p:attrNameLst>
                                          <p:attrName>ppt_c</p:attrName>
                                        </p:attrNameLst>
                                      </p:cBhvr>
                                      <p:to>
                                        <a:schemeClr val="accent1"/>
                                      </p:to>
                                    </p:animClr>
                                  </p:subTnLst>
                                </p:cTn>
                              </p:par>
                              <p:par>
                                <p:cTn id="58" presetID="55" presetClass="entr" presetSubtype="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 calcmode="lin" valueType="num">
                                      <p:cBhvr>
                                        <p:cTn id="60" dur="2000" fill="hold"/>
                                        <p:tgtEl>
                                          <p:spTgt spid="33"/>
                                        </p:tgtEl>
                                        <p:attrNameLst>
                                          <p:attrName>ppt_w</p:attrName>
                                        </p:attrNameLst>
                                      </p:cBhvr>
                                      <p:tavLst>
                                        <p:tav tm="0">
                                          <p:val>
                                            <p:strVal val="#ppt_w*0.70"/>
                                          </p:val>
                                        </p:tav>
                                        <p:tav tm="100000">
                                          <p:val>
                                            <p:strVal val="#ppt_w"/>
                                          </p:val>
                                        </p:tav>
                                      </p:tavLst>
                                    </p:anim>
                                    <p:anim calcmode="lin" valueType="num">
                                      <p:cBhvr>
                                        <p:cTn id="61" dur="2000" fill="hold"/>
                                        <p:tgtEl>
                                          <p:spTgt spid="33"/>
                                        </p:tgtEl>
                                        <p:attrNameLst>
                                          <p:attrName>ppt_h</p:attrName>
                                        </p:attrNameLst>
                                      </p:cBhvr>
                                      <p:tavLst>
                                        <p:tav tm="0">
                                          <p:val>
                                            <p:strVal val="#ppt_h"/>
                                          </p:val>
                                        </p:tav>
                                        <p:tav tm="100000">
                                          <p:val>
                                            <p:strVal val="#ppt_h"/>
                                          </p:val>
                                        </p:tav>
                                      </p:tavLst>
                                    </p:anim>
                                    <p:animEffect transition="in" filter="fade">
                                      <p:cBhvr>
                                        <p:cTn id="62" dur="2000"/>
                                        <p:tgtEl>
                                          <p:spTgt spid="33"/>
                                        </p:tgtEl>
                                      </p:cBhvr>
                                    </p:animEffect>
                                  </p:childTnLst>
                                  <p:subTnLst>
                                    <p:animClr>
                                      <p:cBhvr override="childStyle">
                                        <p:cTn dur="1" fill="hold" display="0" masterRel="nextClick" afterEffect="1"/>
                                        <p:tgtEl>
                                          <p:spTgt spid="33"/>
                                        </p:tgtEl>
                                        <p:attrNameLst>
                                          <p:attrName>ppt_c</p:attrName>
                                        </p:attrNameLst>
                                      </p:cBhvr>
                                      <p:to>
                                        <a:schemeClr val="accent1"/>
                                      </p:to>
                                    </p:animClr>
                                  </p:subTnLst>
                                </p:cTn>
                              </p:par>
                              <p:par>
                                <p:cTn id="63" presetID="55" presetClass="entr" presetSubtype="0" fill="hold" grpId="0" nodeType="with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2000" fill="hold"/>
                                        <p:tgtEl>
                                          <p:spTgt spid="32"/>
                                        </p:tgtEl>
                                        <p:attrNameLst>
                                          <p:attrName>ppt_w</p:attrName>
                                        </p:attrNameLst>
                                      </p:cBhvr>
                                      <p:tavLst>
                                        <p:tav tm="0">
                                          <p:val>
                                            <p:strVal val="#ppt_w*0.70"/>
                                          </p:val>
                                        </p:tav>
                                        <p:tav tm="100000">
                                          <p:val>
                                            <p:strVal val="#ppt_w"/>
                                          </p:val>
                                        </p:tav>
                                      </p:tavLst>
                                    </p:anim>
                                    <p:anim calcmode="lin" valueType="num">
                                      <p:cBhvr>
                                        <p:cTn id="66" dur="2000" fill="hold"/>
                                        <p:tgtEl>
                                          <p:spTgt spid="32"/>
                                        </p:tgtEl>
                                        <p:attrNameLst>
                                          <p:attrName>ppt_h</p:attrName>
                                        </p:attrNameLst>
                                      </p:cBhvr>
                                      <p:tavLst>
                                        <p:tav tm="0">
                                          <p:val>
                                            <p:strVal val="#ppt_h"/>
                                          </p:val>
                                        </p:tav>
                                        <p:tav tm="100000">
                                          <p:val>
                                            <p:strVal val="#ppt_h"/>
                                          </p:val>
                                        </p:tav>
                                      </p:tavLst>
                                    </p:anim>
                                    <p:animEffect transition="in" filter="fade">
                                      <p:cBhvr>
                                        <p:cTn id="67" dur="2000"/>
                                        <p:tgtEl>
                                          <p:spTgt spid="32"/>
                                        </p:tgtEl>
                                      </p:cBhvr>
                                    </p:animEffect>
                                  </p:childTnLst>
                                  <p:subTnLst>
                                    <p:animClr>
                                      <p:cBhvr override="childStyle">
                                        <p:cTn dur="1" fill="hold" display="0" masterRel="nextClick" afterEffect="1"/>
                                        <p:tgtEl>
                                          <p:spTgt spid="32"/>
                                        </p:tgtEl>
                                        <p:attrNameLst>
                                          <p:attrName>ppt_c</p:attrName>
                                        </p:attrNameLst>
                                      </p:cBhvr>
                                      <p:to>
                                        <a:schemeClr val="accent1"/>
                                      </p:to>
                                    </p:animClr>
                                  </p:subTnLst>
                                </p:cTn>
                              </p:par>
                            </p:childTnLst>
                          </p:cTn>
                        </p:par>
                      </p:childTnLst>
                    </p:cTn>
                  </p:par>
                  <p:par>
                    <p:cTn id="68" fill="hold">
                      <p:stCondLst>
                        <p:cond delay="indefinite"/>
                      </p:stCondLst>
                      <p:childTnLst>
                        <p:par>
                          <p:cTn id="69" fill="hold">
                            <p:stCondLst>
                              <p:cond delay="0"/>
                            </p:stCondLst>
                            <p:childTnLst>
                              <p:par>
                                <p:cTn id="70" presetID="55" presetClass="entr" presetSubtype="0" fill="hold" nodeType="clickEffect">
                                  <p:stCondLst>
                                    <p:cond delay="0"/>
                                  </p:stCondLst>
                                  <p:childTnLst>
                                    <p:set>
                                      <p:cBhvr>
                                        <p:cTn id="71" dur="1" fill="hold">
                                          <p:stCondLst>
                                            <p:cond delay="0"/>
                                          </p:stCondLst>
                                        </p:cTn>
                                        <p:tgtEl>
                                          <p:spTgt spid="42"/>
                                        </p:tgtEl>
                                        <p:attrNameLst>
                                          <p:attrName>style.visibility</p:attrName>
                                        </p:attrNameLst>
                                      </p:cBhvr>
                                      <p:to>
                                        <p:strVal val="visible"/>
                                      </p:to>
                                    </p:set>
                                    <p:anim calcmode="lin" valueType="num">
                                      <p:cBhvr>
                                        <p:cTn id="72" dur="2000" fill="hold"/>
                                        <p:tgtEl>
                                          <p:spTgt spid="42"/>
                                        </p:tgtEl>
                                        <p:attrNameLst>
                                          <p:attrName>ppt_w</p:attrName>
                                        </p:attrNameLst>
                                      </p:cBhvr>
                                      <p:tavLst>
                                        <p:tav tm="0">
                                          <p:val>
                                            <p:strVal val="#ppt_w*0.70"/>
                                          </p:val>
                                        </p:tav>
                                        <p:tav tm="100000">
                                          <p:val>
                                            <p:strVal val="#ppt_w"/>
                                          </p:val>
                                        </p:tav>
                                      </p:tavLst>
                                    </p:anim>
                                    <p:anim calcmode="lin" valueType="num">
                                      <p:cBhvr>
                                        <p:cTn id="73" dur="2000" fill="hold"/>
                                        <p:tgtEl>
                                          <p:spTgt spid="42"/>
                                        </p:tgtEl>
                                        <p:attrNameLst>
                                          <p:attrName>ppt_h</p:attrName>
                                        </p:attrNameLst>
                                      </p:cBhvr>
                                      <p:tavLst>
                                        <p:tav tm="0">
                                          <p:val>
                                            <p:strVal val="#ppt_h"/>
                                          </p:val>
                                        </p:tav>
                                        <p:tav tm="100000">
                                          <p:val>
                                            <p:strVal val="#ppt_h"/>
                                          </p:val>
                                        </p:tav>
                                      </p:tavLst>
                                    </p:anim>
                                    <p:animEffect transition="in" filter="fade">
                                      <p:cBhvr>
                                        <p:cTn id="74" dur="2000"/>
                                        <p:tgtEl>
                                          <p:spTgt spid="42"/>
                                        </p:tgtEl>
                                      </p:cBhvr>
                                    </p:animEffect>
                                  </p:childTnLst>
                                  <p:subTnLst>
                                    <p:animClr>
                                      <p:cBhvr override="childStyle">
                                        <p:cTn dur="1" fill="hold" display="0" masterRel="nextClick" afterEffect="1"/>
                                        <p:tgtEl>
                                          <p:spTgt spid="42"/>
                                        </p:tgtEl>
                                        <p:attrNameLst>
                                          <p:attrName>ppt_c</p:attrName>
                                        </p:attrNameLst>
                                      </p:cBhvr>
                                      <p:to>
                                        <a:schemeClr val="accent1"/>
                                      </p:to>
                                    </p:animClr>
                                  </p:subTnLst>
                                </p:cTn>
                              </p:par>
                              <p:par>
                                <p:cTn id="75" presetID="55" presetClass="entr" presetSubtype="0" fill="hold" grpId="0" nodeType="withEffect">
                                  <p:stCondLst>
                                    <p:cond delay="0"/>
                                  </p:stCondLst>
                                  <p:childTnLst>
                                    <p:set>
                                      <p:cBhvr>
                                        <p:cTn id="76" dur="1" fill="hold">
                                          <p:stCondLst>
                                            <p:cond delay="0"/>
                                          </p:stCondLst>
                                        </p:cTn>
                                        <p:tgtEl>
                                          <p:spTgt spid="46"/>
                                        </p:tgtEl>
                                        <p:attrNameLst>
                                          <p:attrName>style.visibility</p:attrName>
                                        </p:attrNameLst>
                                      </p:cBhvr>
                                      <p:to>
                                        <p:strVal val="visible"/>
                                      </p:to>
                                    </p:set>
                                    <p:anim calcmode="lin" valueType="num">
                                      <p:cBhvr>
                                        <p:cTn id="77" dur="2000" fill="hold"/>
                                        <p:tgtEl>
                                          <p:spTgt spid="46"/>
                                        </p:tgtEl>
                                        <p:attrNameLst>
                                          <p:attrName>ppt_w</p:attrName>
                                        </p:attrNameLst>
                                      </p:cBhvr>
                                      <p:tavLst>
                                        <p:tav tm="0">
                                          <p:val>
                                            <p:strVal val="#ppt_w*0.70"/>
                                          </p:val>
                                        </p:tav>
                                        <p:tav tm="100000">
                                          <p:val>
                                            <p:strVal val="#ppt_w"/>
                                          </p:val>
                                        </p:tav>
                                      </p:tavLst>
                                    </p:anim>
                                    <p:anim calcmode="lin" valueType="num">
                                      <p:cBhvr>
                                        <p:cTn id="78" dur="2000" fill="hold"/>
                                        <p:tgtEl>
                                          <p:spTgt spid="46"/>
                                        </p:tgtEl>
                                        <p:attrNameLst>
                                          <p:attrName>ppt_h</p:attrName>
                                        </p:attrNameLst>
                                      </p:cBhvr>
                                      <p:tavLst>
                                        <p:tav tm="0">
                                          <p:val>
                                            <p:strVal val="#ppt_h"/>
                                          </p:val>
                                        </p:tav>
                                        <p:tav tm="100000">
                                          <p:val>
                                            <p:strVal val="#ppt_h"/>
                                          </p:val>
                                        </p:tav>
                                      </p:tavLst>
                                    </p:anim>
                                    <p:animEffect transition="in" filter="fade">
                                      <p:cBhvr>
                                        <p:cTn id="79" dur="2000"/>
                                        <p:tgtEl>
                                          <p:spTgt spid="46"/>
                                        </p:tgtEl>
                                      </p:cBhvr>
                                    </p:animEffect>
                                  </p:childTnLst>
                                  <p:subTnLst>
                                    <p:animClr>
                                      <p:cBhvr override="childStyle">
                                        <p:cTn dur="1" fill="hold" display="0" masterRel="nextClick" afterEffect="1"/>
                                        <p:tgtEl>
                                          <p:spTgt spid="46"/>
                                        </p:tgtEl>
                                        <p:attrNameLst>
                                          <p:attrName>ppt_c</p:attrName>
                                        </p:attrNameLst>
                                      </p:cBhvr>
                                      <p:to>
                                        <a:schemeClr val="accent1"/>
                                      </p:to>
                                    </p:animClr>
                                  </p:subTnLst>
                                </p:cTn>
                              </p:par>
                              <p:par>
                                <p:cTn id="80" presetID="55" presetClass="entr" presetSubtype="0" fill="hold" grpId="0" nodeType="withEffect">
                                  <p:stCondLst>
                                    <p:cond delay="0"/>
                                  </p:stCondLst>
                                  <p:childTnLst>
                                    <p:set>
                                      <p:cBhvr>
                                        <p:cTn id="81" dur="1" fill="hold">
                                          <p:stCondLst>
                                            <p:cond delay="0"/>
                                          </p:stCondLst>
                                        </p:cTn>
                                        <p:tgtEl>
                                          <p:spTgt spid="41"/>
                                        </p:tgtEl>
                                        <p:attrNameLst>
                                          <p:attrName>style.visibility</p:attrName>
                                        </p:attrNameLst>
                                      </p:cBhvr>
                                      <p:to>
                                        <p:strVal val="visible"/>
                                      </p:to>
                                    </p:set>
                                    <p:anim calcmode="lin" valueType="num">
                                      <p:cBhvr>
                                        <p:cTn id="82" dur="2000" fill="hold"/>
                                        <p:tgtEl>
                                          <p:spTgt spid="41"/>
                                        </p:tgtEl>
                                        <p:attrNameLst>
                                          <p:attrName>ppt_w</p:attrName>
                                        </p:attrNameLst>
                                      </p:cBhvr>
                                      <p:tavLst>
                                        <p:tav tm="0">
                                          <p:val>
                                            <p:strVal val="#ppt_w*0.70"/>
                                          </p:val>
                                        </p:tav>
                                        <p:tav tm="100000">
                                          <p:val>
                                            <p:strVal val="#ppt_w"/>
                                          </p:val>
                                        </p:tav>
                                      </p:tavLst>
                                    </p:anim>
                                    <p:anim calcmode="lin" valueType="num">
                                      <p:cBhvr>
                                        <p:cTn id="83" dur="2000" fill="hold"/>
                                        <p:tgtEl>
                                          <p:spTgt spid="41"/>
                                        </p:tgtEl>
                                        <p:attrNameLst>
                                          <p:attrName>ppt_h</p:attrName>
                                        </p:attrNameLst>
                                      </p:cBhvr>
                                      <p:tavLst>
                                        <p:tav tm="0">
                                          <p:val>
                                            <p:strVal val="#ppt_h"/>
                                          </p:val>
                                        </p:tav>
                                        <p:tav tm="100000">
                                          <p:val>
                                            <p:strVal val="#ppt_h"/>
                                          </p:val>
                                        </p:tav>
                                      </p:tavLst>
                                    </p:anim>
                                    <p:animEffect transition="in" filter="fade">
                                      <p:cBhvr>
                                        <p:cTn id="84" dur="2000"/>
                                        <p:tgtEl>
                                          <p:spTgt spid="41"/>
                                        </p:tgtEl>
                                      </p:cBhvr>
                                    </p:animEffect>
                                  </p:childTnLst>
                                  <p:subTnLst>
                                    <p:animClr>
                                      <p:cBhvr override="childStyle">
                                        <p:cTn dur="1" fill="hold" display="0" masterRel="nextClick" afterEffect="1"/>
                                        <p:tgtEl>
                                          <p:spTgt spid="41"/>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31" grpId="0" animBg="1"/>
      <p:bldP spid="10" grpId="0"/>
      <p:bldP spid="19" grpId="0"/>
      <p:bldP spid="21" grpId="0"/>
      <p:bldP spid="25" grpId="0" animBg="1"/>
      <p:bldP spid="27" grpId="0"/>
      <p:bldP spid="32" grpId="0"/>
      <p:bldP spid="33" grpId="0" animBg="1"/>
      <p:bldP spid="4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551</TotalTime>
  <Words>1507</Words>
  <Application>Microsoft Office PowerPoint</Application>
  <PresentationFormat>On-screen Show (4:3)</PresentationFormat>
  <Paragraphs>257</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Slide 2</vt:lpstr>
      <vt:lpstr>Slide 3</vt:lpstr>
      <vt:lpstr>Proteins &amp; Phenotype</vt:lpstr>
      <vt:lpstr>Slide 5</vt:lpstr>
      <vt:lpstr>Health to Disease Continuum</vt:lpstr>
      <vt:lpstr>Health to Disease Continuum</vt:lpstr>
      <vt:lpstr>Protein markers used successfully in clinical cardiology  </vt:lpstr>
      <vt:lpstr>Slide 9</vt:lpstr>
      <vt:lpstr>Protein Markers</vt:lpstr>
      <vt:lpstr>Multimarkers</vt:lpstr>
      <vt:lpstr>Prediction</vt:lpstr>
      <vt:lpstr>Slide 13</vt:lpstr>
      <vt:lpstr>Slide 14</vt:lpstr>
      <vt:lpstr>Challenges</vt:lpstr>
      <vt:lpstr>Metabolomics</vt:lpstr>
      <vt:lpstr>Metabolomics</vt:lpstr>
      <vt:lpstr>Metabolomics</vt:lpstr>
      <vt:lpstr>Diabetes risk assessment</vt:lpstr>
      <vt:lpstr>Slide 20</vt:lpstr>
      <vt:lpstr>Slide 21</vt:lpstr>
      <vt:lpstr>Opportunities</vt:lpstr>
    </vt:vector>
  </TitlesOfParts>
  <Company>NHLBI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SrinivaP</dc:creator>
  <cp:lastModifiedBy>SrinivaP</cp:lastModifiedBy>
  <cp:revision>60</cp:revision>
  <dcterms:created xsi:type="dcterms:W3CDTF">2011-09-20T00:38:46Z</dcterms:created>
  <dcterms:modified xsi:type="dcterms:W3CDTF">2011-09-22T14:33:05Z</dcterms:modified>
</cp:coreProperties>
</file>