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58" r:id="rId3"/>
    <p:sldId id="28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9" r:id="rId16"/>
    <p:sldId id="284" r:id="rId17"/>
    <p:sldId id="272" r:id="rId18"/>
    <p:sldId id="273" r:id="rId19"/>
    <p:sldId id="285" r:id="rId20"/>
    <p:sldId id="275" r:id="rId21"/>
    <p:sldId id="288" r:id="rId22"/>
    <p:sldId id="289" r:id="rId23"/>
    <p:sldId id="291" r:id="rId24"/>
    <p:sldId id="290" r:id="rId25"/>
    <p:sldId id="292" r:id="rId26"/>
    <p:sldId id="293" r:id="rId27"/>
    <p:sldId id="295" r:id="rId28"/>
    <p:sldId id="296" r:id="rId29"/>
    <p:sldId id="297" r:id="rId30"/>
    <p:sldId id="303" r:id="rId31"/>
    <p:sldId id="300" r:id="rId32"/>
    <p:sldId id="276" r:id="rId33"/>
    <p:sldId id="283" r:id="rId34"/>
    <p:sldId id="257" r:id="rId35"/>
    <p:sldId id="277" r:id="rId36"/>
    <p:sldId id="286" r:id="rId37"/>
    <p:sldId id="298" r:id="rId38"/>
    <p:sldId id="302" r:id="rId39"/>
    <p:sldId id="287" r:id="rId40"/>
    <p:sldId id="301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768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905" autoAdjust="0"/>
  </p:normalViewPr>
  <p:slideViewPr>
    <p:cSldViewPr>
      <p:cViewPr varScale="1">
        <p:scale>
          <a:sx n="63" d="100"/>
          <a:sy n="63" d="100"/>
        </p:scale>
        <p:origin x="-13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32C56-A0FD-4AEA-84F2-B52F52193F4E}" type="datetimeFigureOut">
              <a:rPr lang="en-CA" smtClean="0"/>
              <a:pPr/>
              <a:t>19/09/2012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A97B4-F145-4F16-A786-852C935622D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1459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85592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819980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RR 17</a:t>
            </a:r>
          </a:p>
          <a:p>
            <a:r>
              <a:rPr lang="en-US" dirty="0" smtClean="0"/>
              <a:t>HR 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523395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38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556915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FRC, TLC in secondary analyses.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39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212443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85592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55691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91146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267882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12042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26071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126071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A97B4-F145-4F16-A786-852C935622DE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5907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08A7CFC-14AB-47B9-8CF3-6CBF1E554FE5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672BBBE-54DA-43D6-B3F6-15FC36F7B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6480048" cy="230124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</a:rPr>
              <a:t>Residual Lung Volume and Left Ventricular Mass</a:t>
            </a:r>
            <a:endParaRPr lang="en-US" cap="none" dirty="0">
              <a:ln w="5000" cmpd="sng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76600"/>
            <a:ext cx="6480048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Benjamin Smith MD MS</a:t>
            </a:r>
          </a:p>
          <a:p>
            <a:r>
              <a:rPr lang="en-US" dirty="0" smtClean="0"/>
              <a:t>Columbia University Medical Center</a:t>
            </a:r>
          </a:p>
          <a:p>
            <a:r>
              <a:rPr lang="en-US" dirty="0" smtClean="0"/>
              <a:t>USA</a:t>
            </a:r>
          </a:p>
          <a:p>
            <a:endParaRPr lang="en-US" dirty="0" smtClean="0"/>
          </a:p>
          <a:p>
            <a:r>
              <a:rPr lang="en-US" dirty="0" smtClean="0"/>
              <a:t>September 13 2012</a:t>
            </a:r>
          </a:p>
          <a:p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 r="67188" b="63542"/>
          <a:stretch>
            <a:fillRect/>
          </a:stretch>
        </p:blipFill>
        <p:spPr bwMode="auto">
          <a:xfrm>
            <a:off x="7086600" y="685800"/>
            <a:ext cx="137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Co-variates</a:t>
            </a:r>
          </a:p>
          <a:p>
            <a:pPr lvl="1"/>
            <a:r>
              <a:rPr lang="en-CA" dirty="0" smtClean="0"/>
              <a:t>Model 1</a:t>
            </a:r>
          </a:p>
          <a:p>
            <a:pPr lvl="2"/>
            <a:r>
              <a:rPr lang="en-CA" dirty="0" smtClean="0"/>
              <a:t>Age, gender, race-ethnicity, level of education attained</a:t>
            </a:r>
          </a:p>
          <a:p>
            <a:pPr lvl="2"/>
            <a:r>
              <a:rPr lang="en-CA" dirty="0" smtClean="0"/>
              <a:t>Height, weight, body-size indexing term specific to LV mass</a:t>
            </a:r>
            <a:r>
              <a:rPr lang="en-CA" baseline="30000" dirty="0" smtClean="0"/>
              <a:t>†</a:t>
            </a:r>
          </a:p>
          <a:p>
            <a:pPr lvl="2"/>
            <a:r>
              <a:rPr lang="en-CA" dirty="0" smtClean="0"/>
              <a:t>CT emphysema (% lung volume &lt;-950HU) and post-bronchodilator FEV</a:t>
            </a:r>
            <a:r>
              <a:rPr lang="en-CA" baseline="-25000" dirty="0" smtClean="0"/>
              <a:t>1</a:t>
            </a:r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Model 2</a:t>
            </a:r>
          </a:p>
          <a:p>
            <a:pPr lvl="2"/>
            <a:r>
              <a:rPr lang="en-CA" dirty="0" smtClean="0"/>
              <a:t>Model 1 co-variates +</a:t>
            </a:r>
          </a:p>
          <a:p>
            <a:pPr lvl="2"/>
            <a:r>
              <a:rPr lang="en-CA" dirty="0" smtClean="0"/>
              <a:t>Smoking status (by serum </a:t>
            </a:r>
            <a:r>
              <a:rPr lang="en-CA" dirty="0" err="1" smtClean="0"/>
              <a:t>cotinine</a:t>
            </a:r>
            <a:r>
              <a:rPr lang="en-CA" dirty="0" smtClean="0"/>
              <a:t>), pack-years</a:t>
            </a:r>
          </a:p>
          <a:p>
            <a:pPr lvl="2"/>
            <a:r>
              <a:rPr lang="en-CA" dirty="0" smtClean="0"/>
              <a:t>Systolic BP (resting, seated, measured 3 times), hypertension</a:t>
            </a:r>
          </a:p>
          <a:p>
            <a:pPr lvl="2"/>
            <a:r>
              <a:rPr lang="en-CA" dirty="0" smtClean="0"/>
              <a:t>Cholesterol level, lipid lowering med use</a:t>
            </a:r>
          </a:p>
          <a:p>
            <a:pPr lvl="2"/>
            <a:r>
              <a:rPr lang="en-CA" dirty="0" smtClean="0"/>
              <a:t>Fasting glucose and diabetes status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6581001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smtClean="0"/>
              <a:t>†: (height</a:t>
            </a:r>
            <a:r>
              <a:rPr lang="en-CA" sz="1200" b="1" baseline="30000" dirty="0" smtClean="0"/>
              <a:t>0.561</a:t>
            </a:r>
            <a:r>
              <a:rPr lang="en-CA" sz="1200" b="1" dirty="0" smtClean="0"/>
              <a:t>*weight</a:t>
            </a:r>
            <a:r>
              <a:rPr lang="en-CA" sz="1200" b="1" baseline="30000" dirty="0" smtClean="0"/>
              <a:t>0.608</a:t>
            </a:r>
            <a:r>
              <a:rPr lang="en-CA" sz="1200" b="1" dirty="0" smtClean="0"/>
              <a:t>) </a:t>
            </a:r>
            <a:r>
              <a:rPr lang="en-CA" sz="1200" b="1" dirty="0" err="1" smtClean="0"/>
              <a:t>Brumback</a:t>
            </a:r>
            <a:r>
              <a:rPr lang="en-CA" sz="1200" b="1" dirty="0" smtClean="0"/>
              <a:t> LC </a:t>
            </a:r>
            <a:r>
              <a:rPr lang="en-CA" sz="1200" b="1" dirty="0"/>
              <a:t>et al. </a:t>
            </a:r>
            <a:r>
              <a:rPr lang="en-CA" sz="1200" b="1" dirty="0" err="1" smtClean="0"/>
              <a:t>Int</a:t>
            </a:r>
            <a:r>
              <a:rPr lang="en-CA" sz="1200" b="1" dirty="0" smtClean="0"/>
              <a:t> </a:t>
            </a:r>
            <a:r>
              <a:rPr lang="en-CA" sz="1200" b="1" dirty="0"/>
              <a:t>J </a:t>
            </a:r>
            <a:r>
              <a:rPr lang="en-CA" sz="1200" b="1" dirty="0" err="1"/>
              <a:t>Cardiovasc</a:t>
            </a:r>
            <a:r>
              <a:rPr lang="en-CA" sz="1200" b="1" dirty="0"/>
              <a:t> Imaging 2010;26:459-68.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Analysis:</a:t>
            </a:r>
            <a:endParaRPr lang="en-US" dirty="0" smtClean="0"/>
          </a:p>
          <a:p>
            <a:pPr lvl="2"/>
            <a:r>
              <a:rPr lang="en-US" dirty="0" smtClean="0"/>
              <a:t>Multiple linear regression</a:t>
            </a:r>
          </a:p>
          <a:p>
            <a:pPr lvl="2"/>
            <a:r>
              <a:rPr lang="en-US" dirty="0" smtClean="0"/>
              <a:t>Participants were weighted by the inverse ratio of sample prevalence to source study prevalence of COPD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Anthropometrics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95400"/>
          <a:ext cx="8622408" cy="357981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733801"/>
                <a:gridCol w="1143000"/>
                <a:gridCol w="1307207"/>
                <a:gridCol w="1218769"/>
                <a:gridCol w="1219631"/>
              </a:tblGrid>
              <a:tr h="149285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Characteristic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Quartiles of Percent Predicted Residual Volume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7229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Residual lung volume</a:t>
                      </a:r>
                    </a:p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No</a:t>
                      </a:r>
                      <a:r>
                        <a:rPr lang="en-US" sz="1800" dirty="0"/>
                        <a:t>.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1.33 </a:t>
                      </a:r>
                      <a:r>
                        <a:rPr lang="en-US" sz="1800" dirty="0" smtClean="0"/>
                        <a:t>L</a:t>
                      </a:r>
                      <a:endParaRPr lang="en-US" sz="1800" dirty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N=29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1.73 </a:t>
                      </a:r>
                      <a:r>
                        <a:rPr lang="en-US" sz="1800" dirty="0" smtClean="0"/>
                        <a:t>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2.09 </a:t>
                      </a:r>
                      <a:r>
                        <a:rPr lang="en-US" sz="1800" dirty="0" smtClean="0"/>
                        <a:t>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2.89 </a:t>
                      </a:r>
                      <a:r>
                        <a:rPr lang="en-US" sz="1800" dirty="0" smtClean="0"/>
                        <a:t>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85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Age – years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69±5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69±6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69±8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68±6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9285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Male sex </a:t>
                      </a:r>
                      <a:r>
                        <a:rPr lang="en-US" sz="1800" dirty="0" smtClean="0"/>
                        <a:t>–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%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59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60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285">
                <a:tc gridSpan="5"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Race or ethnic group – </a:t>
                      </a:r>
                      <a:r>
                        <a:rPr lang="en-US" sz="1800" dirty="0" smtClean="0"/>
                        <a:t>%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0246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	Caucasian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66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77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80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77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285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	African American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285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	Other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870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Height – cm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169±11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168±9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167±10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169±9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870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Weight – kg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77±16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79±17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75±18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76±19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8870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Body-surface area – m</a:t>
                      </a:r>
                      <a:r>
                        <a:rPr lang="en-US" sz="1800" baseline="30000" dirty="0"/>
                        <a:t>2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1.9±0.2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1.9±0.2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1.9±0.3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1.9±0.3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" y="4876800"/>
            <a:ext cx="899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smtClean="0"/>
              <a:t>* Plus-minus values are means ± standard deviation.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8775071" cy="329184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932420"/>
                <a:gridCol w="1153012"/>
                <a:gridCol w="1229880"/>
                <a:gridCol w="1229880"/>
                <a:gridCol w="1229879"/>
              </a:tblGrid>
              <a:tr h="533403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Characteristic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Quartiles of Percent Predicted Residual Volume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Residual lung volume</a:t>
                      </a:r>
                    </a:p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No</a:t>
                      </a:r>
                      <a:r>
                        <a:rPr lang="en-US" sz="1800" dirty="0"/>
                        <a:t>.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1.33 </a:t>
                      </a:r>
                      <a:r>
                        <a:rPr lang="en-US" sz="1800" dirty="0" smtClean="0"/>
                        <a:t>L</a:t>
                      </a:r>
                      <a:endParaRPr lang="en-US" sz="1800" dirty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N=29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1.73 </a:t>
                      </a:r>
                      <a:r>
                        <a:rPr lang="en-US" sz="1800" dirty="0" smtClean="0"/>
                        <a:t>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2.09 </a:t>
                      </a:r>
                      <a:r>
                        <a:rPr lang="en-US" sz="1800" dirty="0" smtClean="0"/>
                        <a:t>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2.89 </a:t>
                      </a:r>
                      <a:r>
                        <a:rPr lang="en-US" sz="1800" dirty="0" smtClean="0"/>
                        <a:t>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Current smoker – %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28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40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Pack-years – median </a:t>
                      </a:r>
                      <a:r>
                        <a:rPr lang="en-US" sz="1800" dirty="0"/>
                        <a:t>(IQR)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36 (27)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32 (26)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40 (30)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50 (34)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Systolic blood</a:t>
                      </a:r>
                      <a:r>
                        <a:rPr lang="en-US" sz="1800" baseline="0" dirty="0" smtClean="0"/>
                        <a:t> pressure – mmHg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119±15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119±16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126±18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123±13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Hypertension – </a:t>
                      </a:r>
                      <a:r>
                        <a:rPr lang="en-US" sz="1800" dirty="0" smtClean="0"/>
                        <a:t>%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24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40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 smtClean="0"/>
                        <a:t>Glucose mg/dl – m</a:t>
                      </a:r>
                      <a:r>
                        <a:rPr lang="en-US" sz="1800" dirty="0" smtClean="0"/>
                        <a:t>edian </a:t>
                      </a:r>
                      <a:r>
                        <a:rPr lang="en-US" sz="1800" dirty="0"/>
                        <a:t>(IQR)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96 (19)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104 (22)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102 (20)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98 (17)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Diabetes mellitus – </a:t>
                      </a:r>
                      <a:r>
                        <a:rPr lang="en-US" sz="1800" dirty="0" smtClean="0"/>
                        <a:t>%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Total Cholesterol – mg/dl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183±36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197±45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187±41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178±37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Lipid lowering med use – </a:t>
                      </a:r>
                      <a:r>
                        <a:rPr lang="en-US" sz="1800" dirty="0" smtClean="0"/>
                        <a:t>%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52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" y="4572000"/>
            <a:ext cx="899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smtClean="0"/>
              <a:t>* Plus-minus values are means ± standard deviation.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Cardiopulmonary measures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19200"/>
          <a:ext cx="8839200" cy="4140459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173045"/>
                <a:gridCol w="1359877"/>
                <a:gridCol w="1359877"/>
                <a:gridCol w="1435426"/>
                <a:gridCol w="1510975"/>
              </a:tblGrid>
              <a:tr h="141436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Characteristic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Quartiles of Percent Predicted </a:t>
                      </a:r>
                      <a:r>
                        <a:rPr lang="en-US" sz="1800" dirty="0" smtClean="0"/>
                        <a:t>Residual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Volume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4309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Residual lung volume</a:t>
                      </a:r>
                    </a:p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No</a:t>
                      </a:r>
                      <a:r>
                        <a:rPr lang="en-US" sz="1800" dirty="0"/>
                        <a:t>.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1.33 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N=29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1.73 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2.09 </a:t>
                      </a:r>
                      <a:r>
                        <a:rPr lang="en-US" sz="1800" dirty="0" smtClean="0"/>
                        <a:t>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2.89 L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N=30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COPD – </a:t>
                      </a:r>
                      <a:r>
                        <a:rPr lang="en-US" sz="1800" dirty="0" smtClean="0"/>
                        <a:t>%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45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53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70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90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1436">
                <a:tc gridSpan="5"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COPD Severity </a:t>
                      </a:r>
                      <a:r>
                        <a:rPr lang="en-US" sz="1800" dirty="0"/>
                        <a:t>– </a:t>
                      </a:r>
                      <a:r>
                        <a:rPr lang="en-US" sz="1800" dirty="0" smtClean="0"/>
                        <a:t>%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860" marR="57860" marT="0" marB="0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860" marR="57860" marT="0" marB="0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860" marR="57860" marT="0" marB="0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860" marR="57860" marT="0" marB="0"/>
                </a:tc>
              </a:tr>
              <a:tr h="141436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	Mild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31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1436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	Moderate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14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43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1436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	Severe/Very </a:t>
                      </a:r>
                      <a:r>
                        <a:rPr lang="en-US" sz="1800" dirty="0"/>
                        <a:t>severe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40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2873">
                <a:tc gridSpan="5"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Emphysema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860" marR="57860" marT="0" marB="0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860" marR="57860" marT="0" marB="0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860" marR="57860" marT="0" marB="0"/>
                </a:tc>
                <a:tc hMerge="1"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860" marR="57860" marT="0" marB="0"/>
                </a:tc>
              </a:tr>
              <a:tr h="282873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% -950 HU – </a:t>
                      </a:r>
                      <a:r>
                        <a:rPr lang="en-US" sz="1800" dirty="0"/>
                        <a:t>median (IQR)</a:t>
                      </a:r>
                      <a:endParaRPr lang="en-US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1.2 (2.4)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1.4 (2.4)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1.7 (3.9)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7.7 (16)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1436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+mn-lt"/>
                          <a:ea typeface="Calibri"/>
                          <a:cs typeface="Times New Roman"/>
                        </a:rPr>
                        <a:t>LV Mass</a:t>
                      </a:r>
                      <a:r>
                        <a:rPr lang="en-US" sz="1800" b="0" baseline="0" dirty="0" smtClean="0">
                          <a:latin typeface="+mn-lt"/>
                          <a:ea typeface="Calibri"/>
                          <a:cs typeface="Times New Roman"/>
                        </a:rPr>
                        <a:t> – grams</a:t>
                      </a:r>
                      <a:endParaRPr lang="en-US" sz="18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122±29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131±39</a:t>
                      </a:r>
                      <a:endParaRPr lang="en-US" sz="18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129±34</a:t>
                      </a:r>
                      <a:endParaRPr lang="en-US" sz="18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131±35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41436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+mn-lt"/>
                          <a:ea typeface="Calibri"/>
                          <a:cs typeface="Times New Roman"/>
                        </a:rPr>
                        <a:t>LV EDV – </a:t>
                      </a:r>
                      <a:r>
                        <a:rPr lang="en-US" sz="1800" b="0" dirty="0" err="1" smtClean="0">
                          <a:latin typeface="+mn-lt"/>
                          <a:ea typeface="Calibri"/>
                          <a:cs typeface="Times New Roman"/>
                        </a:rPr>
                        <a:t>mL</a:t>
                      </a:r>
                      <a:endParaRPr lang="en-US" sz="18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121±26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116±26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114±23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112±36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41436">
                <a:tc>
                  <a:txBody>
                    <a:bodyPr/>
                    <a:lstStyle/>
                    <a:p>
                      <a:pPr marL="0" marR="0" indent="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+mn-lt"/>
                          <a:ea typeface="Calibri"/>
                          <a:cs typeface="Times New Roman"/>
                        </a:rPr>
                        <a:t>LV Mass : </a:t>
                      </a:r>
                      <a:r>
                        <a:rPr lang="en-US" sz="1800" b="0" baseline="0" dirty="0" smtClean="0">
                          <a:latin typeface="+mn-lt"/>
                          <a:ea typeface="Calibri"/>
                          <a:cs typeface="Times New Roman"/>
                        </a:rPr>
                        <a:t>LV EDV ratio</a:t>
                      </a:r>
                      <a:endParaRPr lang="en-US" sz="18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1.03±0.18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1.13±0.26</a:t>
                      </a:r>
                      <a:endParaRPr lang="en-US" sz="18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1.13±0.17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1.20±0.22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41436">
                <a:tc>
                  <a:txBody>
                    <a:bodyPr/>
                    <a:lstStyle/>
                    <a:p>
                      <a:pPr marL="0" marR="0" indent="2286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/>
                        <a:t>LV Ejection </a:t>
                      </a:r>
                      <a:r>
                        <a:rPr lang="en-US" sz="1800" b="0" dirty="0"/>
                        <a:t>fraction – %</a:t>
                      </a:r>
                      <a:endParaRPr lang="en-US" sz="18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59±6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62±7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60±7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60±8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2400" y="5334000"/>
            <a:ext cx="899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smtClean="0"/>
              <a:t>* Plus-minus values are means ± standard deviation.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hypothesis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365760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/>
              <a:t>* </a:t>
            </a:r>
            <a:r>
              <a:rPr lang="en-CA" sz="1600" dirty="0" smtClean="0"/>
              <a:t>Model </a:t>
            </a:r>
            <a:r>
              <a:rPr lang="en-CA" sz="1600" dirty="0"/>
              <a:t>1 </a:t>
            </a:r>
            <a:r>
              <a:rPr lang="en-CA" sz="1600" dirty="0" smtClean="0"/>
              <a:t>adjusted </a:t>
            </a:r>
            <a:r>
              <a:rPr lang="en-CA" sz="1600" dirty="0"/>
              <a:t>for age, gender, race or ethnic group, height, weight, body-size indexing term, education </a:t>
            </a:r>
            <a:r>
              <a:rPr lang="en-CA" sz="1600" dirty="0" smtClean="0"/>
              <a:t>level, </a:t>
            </a:r>
            <a:r>
              <a:rPr lang="en-CA" sz="1600" dirty="0"/>
              <a:t>percent emphysema</a:t>
            </a:r>
            <a:r>
              <a:rPr lang="en-CA" sz="1600" baseline="-25000" dirty="0"/>
              <a:t>-950 HU</a:t>
            </a:r>
            <a:r>
              <a:rPr lang="en-CA" sz="1600" dirty="0"/>
              <a:t> and FEV</a:t>
            </a:r>
            <a:r>
              <a:rPr lang="en-CA" sz="1600" baseline="-25000" dirty="0"/>
              <a:t>1</a:t>
            </a:r>
            <a:r>
              <a:rPr lang="en-CA" sz="1600" dirty="0"/>
              <a:t>.  Model 2 </a:t>
            </a:r>
            <a:r>
              <a:rPr lang="en-CA" sz="1600" dirty="0" smtClean="0"/>
              <a:t>additionally </a:t>
            </a:r>
            <a:r>
              <a:rPr lang="en-CA" sz="1600" dirty="0"/>
              <a:t>adjusted for smoking </a:t>
            </a:r>
            <a:r>
              <a:rPr lang="en-CA" sz="1600" dirty="0" smtClean="0"/>
              <a:t>status, pack-years, </a:t>
            </a:r>
            <a:r>
              <a:rPr lang="en-CA" sz="1600" dirty="0"/>
              <a:t>systolic blood pressure, hypertension, fasting plasma glucose level, diabetes, total cholesterol level and lipid lowering medication </a:t>
            </a:r>
            <a:r>
              <a:rPr lang="en-CA" sz="1600" dirty="0" smtClean="0"/>
              <a:t>use.</a:t>
            </a:r>
            <a:endParaRPr lang="en-US" sz="160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81874495"/>
              </p:ext>
            </p:extLst>
          </p:nvPr>
        </p:nvGraphicFramePr>
        <p:xfrm>
          <a:off x="304800" y="1447800"/>
          <a:ext cx="8382000" cy="1645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94000"/>
                <a:gridCol w="4501444"/>
                <a:gridCol w="1086556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Residual</a:t>
                      </a:r>
                      <a:r>
                        <a:rPr lang="en-CA" baseline="0" dirty="0" smtClean="0"/>
                        <a:t> lung volume</a:t>
                      </a:r>
                    </a:p>
                    <a:p>
                      <a:r>
                        <a:rPr lang="en-CA" b="1" baseline="0" dirty="0" smtClean="0"/>
                        <a:t>(1 SD = 0.71 L)</a:t>
                      </a:r>
                      <a:endParaRPr lang="en-C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Mean change in grams of LV mass per standard deviation increase 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In residual lung volume</a:t>
                      </a:r>
                      <a:endParaRPr lang="en-US" sz="1800" dirty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(95% CI)</a:t>
                      </a:r>
                      <a:endParaRPr lang="en-US" sz="1800" b="1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</a:t>
                      </a:r>
                      <a:endParaRPr lang="en-US" sz="1800" baseline="0" dirty="0" smtClean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Value</a:t>
                      </a:r>
                      <a:endParaRPr lang="en-US" sz="1800" b="1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Model</a:t>
                      </a:r>
                      <a:r>
                        <a:rPr lang="en-CA" baseline="0" dirty="0" smtClean="0"/>
                        <a:t> 1</a:t>
                      </a:r>
                      <a:endParaRPr lang="en-CA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7.2 grams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(</a:t>
                      </a:r>
                      <a:r>
                        <a:rPr lang="en-US" sz="1800" dirty="0"/>
                        <a:t>2.4 to </a:t>
                      </a:r>
                      <a:r>
                        <a:rPr lang="en-US" sz="1800" dirty="0" smtClean="0"/>
                        <a:t>12 grams)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0.004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hypothesis</a:t>
            </a:r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81874495"/>
              </p:ext>
            </p:extLst>
          </p:nvPr>
        </p:nvGraphicFramePr>
        <p:xfrm>
          <a:off x="304800" y="1447800"/>
          <a:ext cx="8382000" cy="2194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94000"/>
                <a:gridCol w="4501444"/>
                <a:gridCol w="1086556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Residual</a:t>
                      </a:r>
                      <a:r>
                        <a:rPr lang="en-CA" baseline="0" dirty="0" smtClean="0"/>
                        <a:t> lung volume</a:t>
                      </a:r>
                    </a:p>
                    <a:p>
                      <a:r>
                        <a:rPr lang="en-CA" b="1" baseline="0" dirty="0" smtClean="0"/>
                        <a:t>(1 SD = 0.71 L)</a:t>
                      </a:r>
                      <a:endParaRPr lang="en-C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Mean change in grams of </a:t>
                      </a:r>
                      <a:r>
                        <a:rPr lang="en-US" sz="1800" i="0" dirty="0"/>
                        <a:t>LV mass </a:t>
                      </a:r>
                      <a:r>
                        <a:rPr lang="en-US" sz="1800" dirty="0"/>
                        <a:t>per standard deviation increase 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In residual lung volume</a:t>
                      </a:r>
                      <a:endParaRPr lang="en-US" sz="1800" dirty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(95% CI)</a:t>
                      </a:r>
                      <a:endParaRPr lang="en-US" sz="1800" b="1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</a:t>
                      </a:r>
                      <a:endParaRPr lang="en-US" sz="1800" baseline="0" dirty="0" smtClean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Value</a:t>
                      </a:r>
                      <a:endParaRPr lang="en-US" sz="1800" b="1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Model</a:t>
                      </a:r>
                      <a:r>
                        <a:rPr lang="en-CA" baseline="0" dirty="0" smtClean="0"/>
                        <a:t> 1</a:t>
                      </a:r>
                      <a:endParaRPr lang="en-CA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7.2 grams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(</a:t>
                      </a:r>
                      <a:r>
                        <a:rPr lang="en-US" sz="1800" dirty="0"/>
                        <a:t>2.4 to </a:t>
                      </a:r>
                      <a:r>
                        <a:rPr lang="en-US" sz="1800" dirty="0" smtClean="0"/>
                        <a:t>12 grams)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0.004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Model</a:t>
                      </a:r>
                      <a:r>
                        <a:rPr lang="en-CA" baseline="0" dirty="0" smtClean="0"/>
                        <a:t> 2</a:t>
                      </a:r>
                      <a:endParaRPr lang="en-CA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6.6 grams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(</a:t>
                      </a:r>
                      <a:r>
                        <a:rPr lang="en-US" sz="1800" dirty="0"/>
                        <a:t>2.3 to </a:t>
                      </a:r>
                      <a:r>
                        <a:rPr lang="en-US" sz="1800" dirty="0" smtClean="0"/>
                        <a:t>11</a:t>
                      </a:r>
                      <a:r>
                        <a:rPr lang="en-US" sz="1800" baseline="0" dirty="0" smtClean="0"/>
                        <a:t> grams</a:t>
                      </a:r>
                      <a:r>
                        <a:rPr lang="en-US" sz="1800" dirty="0" smtClean="0"/>
                        <a:t>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0.003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486400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Systolic blood pressure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5791200"/>
            <a:ext cx="1924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(4.1 to 11 grams)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5791200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 SD = 16 mmHg)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48600" y="5638800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&lt;0.001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5486400"/>
            <a:ext cx="8305800" cy="158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" y="6172200"/>
            <a:ext cx="8305800" cy="1588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76800" y="54864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7.4 grams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4800" y="365760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/>
              <a:t>* </a:t>
            </a:r>
            <a:r>
              <a:rPr lang="en-CA" sz="1600" dirty="0" smtClean="0"/>
              <a:t>Model </a:t>
            </a:r>
            <a:r>
              <a:rPr lang="en-CA" sz="1600" dirty="0"/>
              <a:t>1 </a:t>
            </a:r>
            <a:r>
              <a:rPr lang="en-CA" sz="1600" dirty="0" smtClean="0"/>
              <a:t>adjusted </a:t>
            </a:r>
            <a:r>
              <a:rPr lang="en-CA" sz="1600" dirty="0"/>
              <a:t>for age, gender, race or ethnic group, height, weight, body-size indexing term, education </a:t>
            </a:r>
            <a:r>
              <a:rPr lang="en-CA" sz="1600" dirty="0" smtClean="0"/>
              <a:t>level, </a:t>
            </a:r>
            <a:r>
              <a:rPr lang="en-CA" sz="1600" dirty="0"/>
              <a:t>percent emphysema</a:t>
            </a:r>
            <a:r>
              <a:rPr lang="en-CA" sz="1600" baseline="-25000" dirty="0"/>
              <a:t>-950 HU</a:t>
            </a:r>
            <a:r>
              <a:rPr lang="en-CA" sz="1600" dirty="0"/>
              <a:t> and FEV</a:t>
            </a:r>
            <a:r>
              <a:rPr lang="en-CA" sz="1600" baseline="-25000" dirty="0"/>
              <a:t>1</a:t>
            </a:r>
            <a:r>
              <a:rPr lang="en-CA" sz="1600" dirty="0"/>
              <a:t>.  Model 2 </a:t>
            </a:r>
            <a:r>
              <a:rPr lang="en-CA" sz="1600" dirty="0" smtClean="0"/>
              <a:t>additionally </a:t>
            </a:r>
            <a:r>
              <a:rPr lang="en-CA" sz="1600" dirty="0"/>
              <a:t>adjusted for smoking </a:t>
            </a:r>
            <a:r>
              <a:rPr lang="en-CA" sz="1600" dirty="0" smtClean="0"/>
              <a:t>status, pack-years, </a:t>
            </a:r>
            <a:r>
              <a:rPr lang="en-CA" sz="1600" dirty="0"/>
              <a:t>systolic blood pressure, hypertension, fasting plasma glucose level, diabetes, total cholesterol level and lipid lowering medication </a:t>
            </a:r>
            <a:r>
              <a:rPr lang="en-CA" sz="1600" dirty="0" smtClean="0"/>
              <a:t>use.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hypothesis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t="9463" r="3571" b="2310"/>
          <a:stretch>
            <a:fillRect/>
          </a:stretch>
        </p:blipFill>
        <p:spPr bwMode="auto">
          <a:xfrm>
            <a:off x="1752600" y="1219200"/>
            <a:ext cx="550493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7"/>
          <p:cNvSpPr txBox="1"/>
          <p:nvPr/>
        </p:nvSpPr>
        <p:spPr>
          <a:xfrm rot="16200000">
            <a:off x="1856647" y="4163153"/>
            <a:ext cx="526106" cy="27699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130</a:t>
            </a: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/>
          <p:nvPr/>
        </p:nvSpPr>
        <p:spPr>
          <a:xfrm rot="16200000">
            <a:off x="1776801" y="5005000"/>
            <a:ext cx="685800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110</a:t>
            </a: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9"/>
          <p:cNvSpPr txBox="1"/>
          <p:nvPr/>
        </p:nvSpPr>
        <p:spPr>
          <a:xfrm rot="16200000">
            <a:off x="1823729" y="3205473"/>
            <a:ext cx="591944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150</a:t>
            </a: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0"/>
          <p:cNvSpPr txBox="1"/>
          <p:nvPr/>
        </p:nvSpPr>
        <p:spPr>
          <a:xfrm rot="16200000">
            <a:off x="1814900" y="2376100"/>
            <a:ext cx="609600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170</a:t>
            </a: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1"/>
          <p:cNvSpPr txBox="1"/>
          <p:nvPr/>
        </p:nvSpPr>
        <p:spPr>
          <a:xfrm rot="16200000">
            <a:off x="1856647" y="1496153"/>
            <a:ext cx="526106" cy="27699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190</a:t>
            </a: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5867400"/>
            <a:ext cx="3276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Residual lung volume (L)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653534" y="3549134"/>
            <a:ext cx="5029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Predicted left ventricular mass (grams)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617220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/>
              <a:t>* </a:t>
            </a:r>
            <a:r>
              <a:rPr lang="en-CA" sz="1400" dirty="0" smtClean="0"/>
              <a:t>GAM model adjusted </a:t>
            </a:r>
            <a:r>
              <a:rPr lang="en-CA" sz="1400" dirty="0"/>
              <a:t>for age, gender, race or ethnic group, height, weight, body-size indexing term, education </a:t>
            </a:r>
            <a:r>
              <a:rPr lang="en-CA" sz="1400" dirty="0" smtClean="0"/>
              <a:t>level, </a:t>
            </a:r>
            <a:r>
              <a:rPr lang="en-CA" sz="1400" dirty="0"/>
              <a:t>percent emphysema</a:t>
            </a:r>
            <a:r>
              <a:rPr lang="en-CA" sz="1400" baseline="-25000" dirty="0"/>
              <a:t>-950 </a:t>
            </a:r>
            <a:r>
              <a:rPr lang="en-CA" sz="1400" baseline="-25000" dirty="0" smtClean="0"/>
              <a:t>HU</a:t>
            </a:r>
            <a:r>
              <a:rPr lang="en-CA" sz="1400" dirty="0" smtClean="0"/>
              <a:t>, FEV</a:t>
            </a:r>
            <a:r>
              <a:rPr lang="en-CA" sz="1400" baseline="-25000" dirty="0" smtClean="0"/>
              <a:t>1</a:t>
            </a:r>
            <a:r>
              <a:rPr lang="en-CA" sz="1400" baseline="-25000" dirty="0"/>
              <a:t>,</a:t>
            </a:r>
            <a:r>
              <a:rPr lang="en-CA" sz="1400" dirty="0" smtClean="0"/>
              <a:t> smoking status, pack-years, </a:t>
            </a:r>
            <a:r>
              <a:rPr lang="en-CA" sz="1400" dirty="0"/>
              <a:t>systolic blood pressure, hypertension, </a:t>
            </a:r>
            <a:r>
              <a:rPr lang="en-CA" sz="1400" dirty="0" smtClean="0"/>
              <a:t>fasting </a:t>
            </a:r>
            <a:r>
              <a:rPr lang="en-CA" sz="1400" dirty="0"/>
              <a:t>glucose level, diabetes, total cholesterol level and lipid lowering medication </a:t>
            </a:r>
            <a:r>
              <a:rPr lang="en-CA" sz="1400" dirty="0" smtClean="0"/>
              <a:t>use.</a:t>
            </a:r>
            <a:r>
              <a:rPr lang="en-CA" sz="1400" dirty="0" smtClean="0">
                <a:ea typeface="Calibri" pitchFamily="34" charset="0"/>
                <a:cs typeface="Calibri" pitchFamily="34" charset="0"/>
              </a:rPr>
              <a:t> Test for non-linearity: p=0.23.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1524000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P=0.01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 l="7073" t="28741" r="5122" b="16434"/>
          <a:stretch>
            <a:fillRect/>
          </a:stretch>
        </p:blipFill>
        <p:spPr bwMode="auto">
          <a:xfrm>
            <a:off x="1066800" y="1371600"/>
            <a:ext cx="6858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Sensitivity analyses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4419600"/>
            <a:ext cx="3364511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Predicted change in LV mass (grams)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per SD increase in residual volume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5105400"/>
            <a:ext cx="6934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/>
              <a:t>* </a:t>
            </a:r>
            <a:r>
              <a:rPr lang="en-CA" sz="1600" dirty="0" smtClean="0"/>
              <a:t>Original model adjusted </a:t>
            </a:r>
            <a:r>
              <a:rPr lang="en-CA" sz="1600" dirty="0"/>
              <a:t>for age, gender, race or ethnic group, height, weight, body-size indexing term, education </a:t>
            </a:r>
            <a:r>
              <a:rPr lang="en-CA" sz="1600" dirty="0" smtClean="0"/>
              <a:t>level, </a:t>
            </a:r>
            <a:r>
              <a:rPr lang="en-CA" sz="1600" dirty="0"/>
              <a:t>percent emphysema</a:t>
            </a:r>
            <a:r>
              <a:rPr lang="en-CA" sz="1600" baseline="-25000" dirty="0"/>
              <a:t>-950 </a:t>
            </a:r>
            <a:r>
              <a:rPr lang="en-CA" sz="1600" baseline="-25000" dirty="0" smtClean="0"/>
              <a:t>HU</a:t>
            </a:r>
            <a:r>
              <a:rPr lang="en-CA" sz="1600" dirty="0" smtClean="0"/>
              <a:t>, FEV</a:t>
            </a:r>
            <a:r>
              <a:rPr lang="en-CA" sz="1600" baseline="-25000" dirty="0" smtClean="0"/>
              <a:t>1</a:t>
            </a:r>
            <a:r>
              <a:rPr lang="en-CA" sz="1600" baseline="-25000" dirty="0"/>
              <a:t>,</a:t>
            </a:r>
            <a:r>
              <a:rPr lang="en-CA" sz="1600" dirty="0" smtClean="0"/>
              <a:t> smoking status, pack-years, </a:t>
            </a:r>
            <a:r>
              <a:rPr lang="en-CA" sz="1600" dirty="0"/>
              <a:t>systolic blood pressure, hypertension, </a:t>
            </a:r>
            <a:r>
              <a:rPr lang="en-CA" sz="1600" dirty="0" smtClean="0"/>
              <a:t>fasting </a:t>
            </a:r>
            <a:r>
              <a:rPr lang="en-CA" sz="1600" dirty="0"/>
              <a:t>glucose level, diabetes, total cholesterol level and lipid lowering medication </a:t>
            </a:r>
            <a:r>
              <a:rPr lang="en-CA" sz="1600" dirty="0" smtClean="0"/>
              <a:t>use.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analyses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81874495"/>
              </p:ext>
            </p:extLst>
          </p:nvPr>
        </p:nvGraphicFramePr>
        <p:xfrm>
          <a:off x="304800" y="1447800"/>
          <a:ext cx="8382000" cy="2194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667000"/>
                <a:gridCol w="47244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Residual</a:t>
                      </a:r>
                      <a:r>
                        <a:rPr lang="en-CA" baseline="0" dirty="0" smtClean="0"/>
                        <a:t> lung volume</a:t>
                      </a:r>
                    </a:p>
                    <a:p>
                      <a:r>
                        <a:rPr lang="en-CA" b="1" baseline="0" dirty="0" smtClean="0"/>
                        <a:t>(1 SD = 0.71 L)</a:t>
                      </a:r>
                      <a:endParaRPr lang="en-C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Mean change </a:t>
                      </a:r>
                      <a:r>
                        <a:rPr lang="en-US" sz="1800" dirty="0" smtClean="0"/>
                        <a:t>in </a:t>
                      </a:r>
                      <a:r>
                        <a:rPr lang="en-US" sz="1800" dirty="0"/>
                        <a:t>LV </a:t>
                      </a:r>
                      <a:r>
                        <a:rPr lang="en-US" sz="1800" dirty="0" smtClean="0"/>
                        <a:t>mass : LV EDV ratio per </a:t>
                      </a:r>
                      <a:r>
                        <a:rPr lang="en-US" sz="1800" dirty="0"/>
                        <a:t>standard deviation increase 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In residual lung volume</a:t>
                      </a:r>
                      <a:endParaRPr lang="en-US" sz="1800" dirty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(95% CI)</a:t>
                      </a:r>
                      <a:endParaRPr lang="en-US" sz="1800" b="1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</a:t>
                      </a:r>
                      <a:endParaRPr lang="en-US" sz="1800" baseline="0" dirty="0" smtClean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Value</a:t>
                      </a:r>
                      <a:endParaRPr lang="en-US" sz="1800" b="1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Model</a:t>
                      </a:r>
                      <a:r>
                        <a:rPr lang="en-CA" baseline="0" dirty="0" smtClean="0"/>
                        <a:t> 1</a:t>
                      </a:r>
                      <a:endParaRPr lang="en-CA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(0.02 </a:t>
                      </a:r>
                      <a:r>
                        <a:rPr lang="en-CA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0.15)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0.02</a:t>
                      </a:r>
                      <a:endParaRPr lang="en-US" sz="1800" b="1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Model</a:t>
                      </a:r>
                      <a:r>
                        <a:rPr lang="en-CA" baseline="0" dirty="0" smtClean="0"/>
                        <a:t> 2</a:t>
                      </a:r>
                      <a:endParaRPr lang="en-CA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(0.01 </a:t>
                      </a:r>
                      <a:r>
                        <a:rPr lang="en-CA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0.12)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365760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/>
              <a:t>* </a:t>
            </a:r>
            <a:r>
              <a:rPr lang="en-CA" sz="1600" dirty="0" smtClean="0"/>
              <a:t>Model </a:t>
            </a:r>
            <a:r>
              <a:rPr lang="en-CA" sz="1600" dirty="0"/>
              <a:t>1 </a:t>
            </a:r>
            <a:r>
              <a:rPr lang="en-CA" sz="1600" dirty="0" smtClean="0"/>
              <a:t>adjusted </a:t>
            </a:r>
            <a:r>
              <a:rPr lang="en-CA" sz="1600" dirty="0"/>
              <a:t>for age, gender, race or ethnic group, height, weight, body-size indexing term, education </a:t>
            </a:r>
            <a:r>
              <a:rPr lang="en-CA" sz="1600" dirty="0" smtClean="0"/>
              <a:t>level, </a:t>
            </a:r>
            <a:r>
              <a:rPr lang="en-CA" sz="1600" dirty="0"/>
              <a:t>percent emphysema</a:t>
            </a:r>
            <a:r>
              <a:rPr lang="en-CA" sz="1600" baseline="-25000" dirty="0"/>
              <a:t>-950 HU</a:t>
            </a:r>
            <a:r>
              <a:rPr lang="en-CA" sz="1600" dirty="0"/>
              <a:t> and FEV</a:t>
            </a:r>
            <a:r>
              <a:rPr lang="en-CA" sz="1600" baseline="-25000" dirty="0"/>
              <a:t>1</a:t>
            </a:r>
            <a:r>
              <a:rPr lang="en-CA" sz="1600" dirty="0"/>
              <a:t>.  Model 2 </a:t>
            </a:r>
            <a:r>
              <a:rPr lang="en-CA" sz="1600" dirty="0" smtClean="0"/>
              <a:t>additionally </a:t>
            </a:r>
            <a:r>
              <a:rPr lang="en-CA" sz="1600" dirty="0"/>
              <a:t>adjusted for smoking </a:t>
            </a:r>
            <a:r>
              <a:rPr lang="en-CA" sz="1600" dirty="0" smtClean="0"/>
              <a:t>status, pack-years, </a:t>
            </a:r>
            <a:r>
              <a:rPr lang="en-CA" sz="1600" dirty="0"/>
              <a:t>systolic blood pressure, hypertension, fasting plasma glucose level, diabetes, total cholesterol level and lipid lowering medication </a:t>
            </a:r>
            <a:r>
              <a:rPr lang="en-CA" sz="1600" dirty="0" smtClean="0"/>
              <a:t>use.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Left </a:t>
            </a:r>
            <a:r>
              <a:rPr lang="en-US" sz="3200" dirty="0" smtClean="0"/>
              <a:t>ventricular</a:t>
            </a:r>
            <a:r>
              <a:rPr lang="en-US" dirty="0" smtClean="0"/>
              <a:t> (LV) mass predicts incident cardiovascular events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Per 10</a:t>
            </a:r>
            <a:r>
              <a:rPr lang="en-US" sz="2800" dirty="0" smtClean="0"/>
              <a:t>% </a:t>
            </a:r>
            <a:r>
              <a:rPr lang="en-US" dirty="0" smtClean="0"/>
              <a:t>increase in LV mass there is:</a:t>
            </a:r>
          </a:p>
          <a:p>
            <a:pPr lvl="2"/>
            <a:r>
              <a:rPr lang="en-US" sz="2800" dirty="0" smtClean="0"/>
              <a:t>14% greater risk of all-cause mortality</a:t>
            </a:r>
          </a:p>
          <a:p>
            <a:pPr lvl="2"/>
            <a:r>
              <a:rPr lang="en-US" sz="2800" dirty="0" smtClean="0"/>
              <a:t>18% greater risk of cardiovascular death</a:t>
            </a:r>
          </a:p>
          <a:p>
            <a:pPr lvl="2"/>
            <a:r>
              <a:rPr lang="en-US" sz="2800" dirty="0" smtClean="0"/>
              <a:t>40% greater risk of incident heart failure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9200" y="6096000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Levy D, </a:t>
            </a:r>
            <a:r>
              <a:rPr lang="en-CA" sz="1200" b="1" dirty="0" smtClean="0"/>
              <a:t>et al. N </a:t>
            </a:r>
            <a:r>
              <a:rPr lang="en-CA" sz="1200" b="1" dirty="0" err="1"/>
              <a:t>Engl</a:t>
            </a:r>
            <a:r>
              <a:rPr lang="en-CA" sz="1200" b="1" dirty="0"/>
              <a:t> J Med 1990;322:1561-6.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6581001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Bluemke DA, </a:t>
            </a:r>
            <a:r>
              <a:rPr lang="en-CA" sz="1200" b="1" dirty="0" smtClean="0"/>
              <a:t>et </a:t>
            </a:r>
            <a:r>
              <a:rPr lang="en-CA" sz="1200" b="1" dirty="0"/>
              <a:t>al. </a:t>
            </a:r>
            <a:r>
              <a:rPr lang="en-CA" sz="1200" b="1" dirty="0" smtClean="0"/>
              <a:t>J </a:t>
            </a:r>
            <a:r>
              <a:rPr lang="en-CA" sz="1200" b="1" dirty="0"/>
              <a:t>Am </a:t>
            </a:r>
            <a:r>
              <a:rPr lang="en-CA" sz="1200" b="1" dirty="0" err="1"/>
              <a:t>Coll</a:t>
            </a:r>
            <a:r>
              <a:rPr lang="en-CA" sz="1200" b="1" dirty="0"/>
              <a:t> </a:t>
            </a:r>
            <a:r>
              <a:rPr lang="en-CA" sz="1200" b="1" dirty="0" err="1"/>
              <a:t>Cardiol</a:t>
            </a:r>
            <a:r>
              <a:rPr lang="en-CA" sz="1200" b="1" dirty="0"/>
              <a:t> 2008;52:2148-55.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6324600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err="1" smtClean="0"/>
              <a:t>Haider</a:t>
            </a:r>
            <a:r>
              <a:rPr lang="en-CA" sz="1200" b="1" dirty="0" smtClean="0"/>
              <a:t>, et al. J Am </a:t>
            </a:r>
            <a:r>
              <a:rPr lang="en-CA" sz="1200" b="1" dirty="0" err="1" smtClean="0"/>
              <a:t>Coll</a:t>
            </a:r>
            <a:r>
              <a:rPr lang="en-CA" sz="1200" b="1" dirty="0" smtClean="0"/>
              <a:t> </a:t>
            </a:r>
            <a:r>
              <a:rPr lang="en-CA" sz="1200" b="1" dirty="0" err="1" smtClean="0"/>
              <a:t>Cardiol</a:t>
            </a:r>
            <a:r>
              <a:rPr lang="en-CA" sz="1200" b="1" dirty="0" smtClean="0"/>
              <a:t> 1998;32:1454-9.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Limitations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Cross-sectional design</a:t>
            </a:r>
          </a:p>
          <a:p>
            <a:r>
              <a:rPr lang="en-CA" dirty="0" smtClean="0"/>
              <a:t>Residual confounding</a:t>
            </a:r>
          </a:p>
          <a:p>
            <a:r>
              <a:rPr lang="en-CA" dirty="0" smtClean="0"/>
              <a:t>Underlying mechanism not assessed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3505200"/>
            <a:ext cx="282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HYPERINFLATION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191000"/>
            <a:ext cx="1649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↑LV MASS</a:t>
            </a:r>
            <a:endParaRPr lang="en-US" sz="2400" dirty="0"/>
          </a:p>
        </p:txBody>
      </p:sp>
      <p:sp>
        <p:nvSpPr>
          <p:cNvPr id="10" name="Down Arrow 9"/>
          <p:cNvSpPr/>
          <p:nvPr/>
        </p:nvSpPr>
        <p:spPr>
          <a:xfrm>
            <a:off x="4267200" y="3962400"/>
            <a:ext cx="353088" cy="209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Hyperinflation, as measured by residual lung volume, is associated with greater inspiratory changes in intra-thoracic 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Consecutive patients undergoing cardiac catheterization and lung volume measurement at CUMC (2009-2011)</a:t>
            </a:r>
          </a:p>
          <a:p>
            <a:pPr lvl="1"/>
            <a:r>
              <a:rPr lang="en-CA" dirty="0" smtClean="0"/>
              <a:t>Inclusion: &gt;45 yrs</a:t>
            </a:r>
          </a:p>
          <a:p>
            <a:pPr lvl="1"/>
            <a:r>
              <a:rPr lang="en-CA" dirty="0" smtClean="0"/>
              <a:t>Exclusion:</a:t>
            </a:r>
          </a:p>
          <a:p>
            <a:pPr lvl="2"/>
            <a:r>
              <a:rPr lang="en-CA" dirty="0" smtClean="0"/>
              <a:t>Prior CABG, heart/lung transplant, </a:t>
            </a:r>
            <a:r>
              <a:rPr lang="en-CA" dirty="0" err="1" smtClean="0"/>
              <a:t>lobectomy</a:t>
            </a:r>
            <a:endParaRPr lang="en-CA" dirty="0" smtClean="0"/>
          </a:p>
          <a:p>
            <a:pPr lvl="2"/>
            <a:r>
              <a:rPr lang="en-CA" dirty="0" smtClean="0"/>
              <a:t>LV EF &lt; 50%, valve disease, congenital heart disease</a:t>
            </a:r>
          </a:p>
          <a:p>
            <a:pPr lvl="2"/>
            <a:r>
              <a:rPr lang="en-CA" dirty="0" smtClean="0"/>
              <a:t>Acute MI, arrhythmia, PCI or mechanical ventilation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Pressure-time waveforms stored digitally (GE Hemodynamic recording system) </a:t>
            </a:r>
          </a:p>
          <a:p>
            <a:pPr lvl="1"/>
            <a:r>
              <a:rPr lang="en-US" dirty="0" smtClean="0"/>
              <a:t>LV pressure</a:t>
            </a:r>
          </a:p>
          <a:p>
            <a:pPr lvl="1"/>
            <a:r>
              <a:rPr lang="en-US" dirty="0" smtClean="0"/>
              <a:t>Pulmonary artery occlusion (PAO) pressure</a:t>
            </a:r>
          </a:p>
          <a:p>
            <a:pPr lvl="1"/>
            <a:r>
              <a:rPr lang="en-US" dirty="0" smtClean="0"/>
              <a:t>Aortic root pressure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Pressure-time waveform analysis: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r="29851" b="12048"/>
          <a:stretch>
            <a:fillRect/>
          </a:stretch>
        </p:blipFill>
        <p:spPr bwMode="auto">
          <a:xfrm>
            <a:off x="2133600" y="2133600"/>
            <a:ext cx="3581400" cy="433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00200" y="2895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6172200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287922" y="4006335"/>
            <a:ext cx="3657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LV pressure waveform (mmHg)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651944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Time (s)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4495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962400" y="3429000"/>
            <a:ext cx="838200" cy="1588"/>
          </a:xfrm>
          <a:prstGeom prst="line">
            <a:avLst/>
          </a:prstGeom>
          <a:ln w="666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00600" y="3657600"/>
            <a:ext cx="838200" cy="1588"/>
          </a:xfrm>
          <a:prstGeom prst="line">
            <a:avLst/>
          </a:prstGeom>
          <a:ln w="666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38600" y="31242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Exp.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33528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Insp.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5791200" y="3429000"/>
            <a:ext cx="152400" cy="2286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35457" y="2667000"/>
            <a:ext cx="31085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Inspiratory pressure change:</a:t>
            </a:r>
          </a:p>
          <a:p>
            <a:pPr algn="ctr"/>
            <a:r>
              <a:rPr lang="en-US" dirty="0" err="1" smtClean="0"/>
              <a:t>P</a:t>
            </a:r>
            <a:r>
              <a:rPr lang="en-US" baseline="-25000" dirty="0" err="1" smtClean="0"/>
              <a:t>expiration</a:t>
            </a:r>
            <a:r>
              <a:rPr lang="en-US" dirty="0" smtClean="0"/>
              <a:t> 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inspiration</a:t>
            </a:r>
            <a:endParaRPr lang="en-US" baseline="-25000" dirty="0" smtClean="0"/>
          </a:p>
          <a:p>
            <a:pPr algn="ctr"/>
            <a:endParaRPr lang="en-US" baseline="-25000" dirty="0" smtClean="0"/>
          </a:p>
          <a:p>
            <a:pPr algn="ctr"/>
            <a:r>
              <a:rPr lang="en-US" dirty="0" smtClean="0"/>
              <a:t>= 10 mmHg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0" y="3429000"/>
            <a:ext cx="838200" cy="1588"/>
          </a:xfrm>
          <a:prstGeom prst="line">
            <a:avLst/>
          </a:prstGeom>
          <a:ln w="666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124200" y="3657600"/>
            <a:ext cx="838200" cy="1588"/>
          </a:xfrm>
          <a:prstGeom prst="line">
            <a:avLst/>
          </a:prstGeom>
          <a:ln w="666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362200" y="31242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Exp.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00400" y="33528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Insp.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00800" y="4572000"/>
            <a:ext cx="2527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Coefficient of variation:</a:t>
            </a:r>
          </a:p>
          <a:p>
            <a:r>
              <a:rPr lang="en-US" dirty="0" smtClean="0"/>
              <a:t>LV: 5.6%</a:t>
            </a:r>
          </a:p>
          <a:p>
            <a:r>
              <a:rPr lang="en-US" dirty="0" smtClean="0"/>
              <a:t>PAO: 7.6%</a:t>
            </a:r>
          </a:p>
          <a:p>
            <a:r>
              <a:rPr lang="en-US" dirty="0" smtClean="0"/>
              <a:t>Aortic root: 7.7%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 animBg="1"/>
      <p:bldP spid="21" grpId="0"/>
      <p:bldP spid="24" grpId="0"/>
      <p:bldP spid="25" grpId="0"/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Outcome variable</a:t>
            </a:r>
          </a:p>
          <a:p>
            <a:pPr lvl="1"/>
            <a:r>
              <a:rPr lang="en-CA" dirty="0" smtClean="0"/>
              <a:t>Primary: Inspiratory change in LV diastolic pressure</a:t>
            </a:r>
          </a:p>
          <a:p>
            <a:pPr lvl="1"/>
            <a:r>
              <a:rPr lang="en-CA" dirty="0" smtClean="0"/>
              <a:t>Secondary: Inspiratory change in PAO and aortic root pressures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Exposure variable</a:t>
            </a:r>
          </a:p>
          <a:p>
            <a:pPr lvl="1"/>
            <a:r>
              <a:rPr lang="en-CA" dirty="0" smtClean="0"/>
              <a:t>Residual lung volume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Analysis:</a:t>
            </a:r>
          </a:p>
          <a:p>
            <a:pPr lvl="1"/>
            <a:r>
              <a:rPr lang="en-US" dirty="0" smtClean="0"/>
              <a:t>GEE for repeated measures</a:t>
            </a:r>
          </a:p>
          <a:p>
            <a:pPr lvl="1"/>
            <a:r>
              <a:rPr lang="en-US" dirty="0" smtClean="0"/>
              <a:t>Robust standard errors</a:t>
            </a:r>
          </a:p>
          <a:p>
            <a:pPr lvl="1"/>
            <a:r>
              <a:rPr lang="en-US" dirty="0" smtClean="0"/>
              <a:t>Co-variates:</a:t>
            </a:r>
          </a:p>
          <a:p>
            <a:pPr lvl="2"/>
            <a:r>
              <a:rPr lang="en-US" dirty="0" smtClean="0"/>
              <a:t>Age, gender, height, weight, body-surface area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7467600" cy="31445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181600"/>
                <a:gridCol w="22860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dirty="0" smtClean="0">
                          <a:latin typeface="+mn-lt"/>
                          <a:ea typeface="Calibri"/>
                          <a:cs typeface="Times New Roman"/>
                        </a:rPr>
                        <a:t>N=72</a:t>
                      </a:r>
                      <a:endParaRPr lang="en-US" sz="1800" b="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i="0" dirty="0">
                          <a:latin typeface="+mn-lt"/>
                          <a:ea typeface="Calibri"/>
                          <a:cs typeface="Times New Roman"/>
                        </a:rPr>
                        <a:t>With acceptable</a:t>
                      </a:r>
                      <a:endParaRPr lang="en-US" sz="1800" i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i="0" dirty="0">
                          <a:latin typeface="+mn-lt"/>
                          <a:ea typeface="Calibri"/>
                          <a:cs typeface="Times New Roman"/>
                        </a:rPr>
                        <a:t>waveforms†</a:t>
                      </a:r>
                      <a:endParaRPr lang="en-US" sz="18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latin typeface="+mn-lt"/>
                          <a:ea typeface="Calibri"/>
                          <a:cs typeface="Times New Roman"/>
                        </a:rPr>
                        <a:t>Age – years</a:t>
                      </a:r>
                      <a:endParaRPr lang="en-US" sz="18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latin typeface="+mn-lt"/>
                          <a:ea typeface="Calibri"/>
                          <a:cs typeface="Times New Roman"/>
                        </a:rPr>
                        <a:t>61±9</a:t>
                      </a:r>
                      <a:endParaRPr lang="en-US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latin typeface="+mn-lt"/>
                          <a:ea typeface="Calibri"/>
                          <a:cs typeface="Times New Roman"/>
                        </a:rPr>
                        <a:t>Male sex - no. (%)</a:t>
                      </a:r>
                      <a:endParaRPr lang="en-US" sz="18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+mn-lt"/>
                          <a:ea typeface="Calibri"/>
                          <a:cs typeface="Times New Roman"/>
                        </a:rPr>
                        <a:t>32 (44)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latin typeface="+mn-lt"/>
                          <a:ea typeface="Calibri"/>
                          <a:cs typeface="Times New Roman"/>
                        </a:rPr>
                        <a:t>Height – cm</a:t>
                      </a:r>
                      <a:endParaRPr lang="en-US" sz="18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+mn-lt"/>
                          <a:ea typeface="Calibri"/>
                          <a:cs typeface="Times New Roman"/>
                        </a:rPr>
                        <a:t>167±15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latin typeface="+mn-lt"/>
                          <a:ea typeface="Calibri"/>
                          <a:cs typeface="Times New Roman"/>
                        </a:rPr>
                        <a:t>Weight – kg</a:t>
                      </a:r>
                      <a:endParaRPr lang="en-US" sz="18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+mn-lt"/>
                          <a:ea typeface="Calibri"/>
                          <a:cs typeface="Times New Roman"/>
                        </a:rPr>
                        <a:t>76±21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latin typeface="+mn-lt"/>
                          <a:ea typeface="Calibri"/>
                          <a:cs typeface="Times New Roman"/>
                        </a:rPr>
                        <a:t>Body-surface area – m</a:t>
                      </a:r>
                      <a:r>
                        <a:rPr lang="en-CA" sz="1800" b="0" baseline="30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18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+mn-lt"/>
                          <a:ea typeface="Calibri"/>
                          <a:cs typeface="Times New Roman"/>
                        </a:rPr>
                        <a:t>1.8±0.3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COPD – no. (%)</a:t>
                      </a:r>
                      <a:endParaRPr lang="en-US" sz="2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60 (83)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Residual </a:t>
                      </a:r>
                      <a:r>
                        <a:rPr lang="en-CA" sz="20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lung volume – L</a:t>
                      </a:r>
                      <a:endParaRPr lang="en-US" sz="2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2.6±1.4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57200" y="434340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/>
              <a:t>†Unacceptable waveforms (n=3): arrhythmia (2) and less than 2 breaths on waveform (1).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153400" cy="49987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657461"/>
                <a:gridCol w="2495939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dirty="0" smtClean="0">
                          <a:latin typeface="+mn-lt"/>
                          <a:ea typeface="Calibri"/>
                          <a:cs typeface="Times New Roman"/>
                        </a:rPr>
                        <a:t>N=72</a:t>
                      </a:r>
                      <a:endParaRPr lang="en-US" sz="1800" b="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i="0" dirty="0">
                          <a:latin typeface="+mn-lt"/>
                          <a:ea typeface="Calibri"/>
                          <a:cs typeface="Times New Roman"/>
                        </a:rPr>
                        <a:t>With acceptable</a:t>
                      </a:r>
                      <a:endParaRPr lang="en-US" sz="1800" i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i="0" dirty="0" smtClean="0">
                          <a:latin typeface="+mn-lt"/>
                          <a:ea typeface="Calibri"/>
                          <a:cs typeface="Times New Roman"/>
                        </a:rPr>
                        <a:t>waveforms</a:t>
                      </a:r>
                      <a:endParaRPr lang="en-US" sz="1800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Indication for catheterization – no. (%)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	Pre </a:t>
                      </a:r>
                      <a:r>
                        <a:rPr lang="en-CA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lung transplant evaluation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37 (51)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	Abnormal </a:t>
                      </a:r>
                      <a:r>
                        <a:rPr lang="en-CA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stress </a:t>
                      </a:r>
                      <a:r>
                        <a:rPr lang="en-CA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test / dyspnea</a:t>
                      </a:r>
                      <a:r>
                        <a:rPr lang="en-CA" sz="1800" b="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evaluation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 (26)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	Pre </a:t>
                      </a:r>
                      <a:r>
                        <a:rPr lang="en-CA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operative evaluation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 (11)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	Pulmonary </a:t>
                      </a:r>
                      <a:r>
                        <a:rPr lang="en-CA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hypertension evaluation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 (11)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Aortic root catheterization: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N=42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	Aortic root systolic pressure – mmHg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C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123±25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	Aortic</a:t>
                      </a:r>
                      <a:r>
                        <a:rPr lang="en-US" sz="1800" b="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root diastolic pressure – mmHg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C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74±12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Pulmonary</a:t>
                      </a:r>
                      <a:r>
                        <a:rPr lang="en-US" sz="1800" b="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artery catheterization: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N=60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	PAO </a:t>
                      </a:r>
                      <a:r>
                        <a:rPr lang="en-US" sz="1800" b="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pressure – mmHg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C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10±5.0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LV</a:t>
                      </a:r>
                      <a:r>
                        <a:rPr lang="en-US" sz="1800" b="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catheterization: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N=32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	LV diastolic</a:t>
                      </a:r>
                      <a:r>
                        <a:rPr lang="en-US" sz="1800" b="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pressure – mmHg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C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3.0±4.5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1000" y="6248400"/>
            <a:ext cx="8763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smtClean="0"/>
              <a:t>* Plus-minus values are means ± standard deviation.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534400" cy="283463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28800"/>
                <a:gridCol w="1447800"/>
                <a:gridCol w="1371600"/>
                <a:gridCol w="19050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Mean change in the magnitude of inspiratory pressure variation (mmHg)</a:t>
                      </a:r>
                      <a:r>
                        <a:rPr kumimoji="0" lang="en-CA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standard deviation</a:t>
                      </a:r>
                    </a:p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in residual volume</a:t>
                      </a:r>
                      <a:endParaRPr kumimoji="0"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(95% CI)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LV diastolic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pressure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N=32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Residual 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volume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(0.9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3.4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P=0.001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152400" y="4419600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* Predicted mean changes in all models adjusted for age, gender, height, weight and body surface area and lung</a:t>
            </a:r>
            <a:r>
              <a:rPr kumimoji="0" lang="en-CA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volume </a:t>
            </a:r>
            <a:r>
              <a:rPr kumimoji="0" lang="en-C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indicated. </a:t>
            </a:r>
            <a:endParaRPr kumimoji="0" lang="en-C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733799"/>
          </a:xfrm>
        </p:spPr>
        <p:txBody>
          <a:bodyPr>
            <a:normAutofit/>
          </a:bodyPr>
          <a:lstStyle/>
          <a:p>
            <a:r>
              <a:rPr lang="en-US" dirty="0" smtClean="0"/>
              <a:t>LV mass is determined by LV wall stress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657600"/>
            <a:ext cx="8158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LV wall stress</a:t>
            </a:r>
            <a:r>
              <a:rPr lang="en-US" sz="3600" i="1" dirty="0" smtClean="0">
                <a:latin typeface="Arial Unicode MS"/>
                <a:ea typeface="Arial Unicode MS"/>
                <a:cs typeface="Arial Unicode MS"/>
              </a:rPr>
              <a:t>∝</a:t>
            </a:r>
            <a:r>
              <a:rPr lang="en-US" sz="3600" i="1" dirty="0" smtClean="0"/>
              <a:t> LV transmural pressure</a:t>
            </a:r>
            <a:endParaRPr lang="en-US" sz="3600" i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286000"/>
            <a:ext cx="38100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5638800" y="6581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Fessler</a:t>
            </a:r>
            <a:r>
              <a:rPr lang="en-US" sz="1200" b="1" dirty="0" smtClean="0"/>
              <a:t> and </a:t>
            </a:r>
            <a:r>
              <a:rPr lang="en-US" sz="1200" b="1" dirty="0" err="1" smtClean="0"/>
              <a:t>Permutt</a:t>
            </a:r>
            <a:r>
              <a:rPr lang="en-US" sz="1200" b="1" dirty="0" smtClean="0"/>
              <a:t>. The Thorax Part B 1995.</a:t>
            </a:r>
          </a:p>
        </p:txBody>
      </p:sp>
      <p:sp>
        <p:nvSpPr>
          <p:cNvPr id="18" name="Donut 17"/>
          <p:cNvSpPr/>
          <p:nvPr/>
        </p:nvSpPr>
        <p:spPr>
          <a:xfrm rot="19494017">
            <a:off x="3040432" y="4938536"/>
            <a:ext cx="1599581" cy="1009633"/>
          </a:xfrm>
          <a:prstGeom prst="donut">
            <a:avLst>
              <a:gd name="adj" fmla="val 18702"/>
            </a:avLst>
          </a:prstGeom>
          <a:solidFill>
            <a:srgbClr val="C876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 rot="3239772">
            <a:off x="2375109" y="4672200"/>
            <a:ext cx="2900816" cy="1509832"/>
          </a:xfrm>
          <a:prstGeom prst="arc">
            <a:avLst>
              <a:gd name="adj1" fmla="val 16153314"/>
              <a:gd name="adj2" fmla="val 5634030"/>
            </a:avLst>
          </a:prstGeom>
          <a:ln w="41275">
            <a:solidFill>
              <a:srgbClr val="C876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9408489">
            <a:off x="3373491" y="5166297"/>
            <a:ext cx="923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baseline="-25000" dirty="0" err="1" smtClean="0"/>
              <a:t>inside</a:t>
            </a:r>
            <a:endParaRPr lang="en-US" sz="2400" baseline="-25000" dirty="0"/>
          </a:p>
        </p:txBody>
      </p:sp>
      <p:sp>
        <p:nvSpPr>
          <p:cNvPr id="23" name="TextBox 22"/>
          <p:cNvSpPr txBox="1"/>
          <p:nvPr/>
        </p:nvSpPr>
        <p:spPr>
          <a:xfrm rot="19408489">
            <a:off x="4372494" y="4390073"/>
            <a:ext cx="1135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outside</a:t>
            </a:r>
            <a:endParaRPr lang="en-US" sz="2400" baseline="-25000" dirty="0"/>
          </a:p>
        </p:txBody>
      </p:sp>
      <p:sp>
        <p:nvSpPr>
          <p:cNvPr id="24" name="Left-Right Arrow 23"/>
          <p:cNvSpPr/>
          <p:nvPr/>
        </p:nvSpPr>
        <p:spPr>
          <a:xfrm rot="19452209">
            <a:off x="4160777" y="4928278"/>
            <a:ext cx="501763" cy="201843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534400" cy="283463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28800"/>
                <a:gridCol w="1447800"/>
                <a:gridCol w="1371600"/>
                <a:gridCol w="19050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Mean change in the magnitude of inspiratory pressure variation (mmHg)</a:t>
                      </a:r>
                      <a:r>
                        <a:rPr kumimoji="0" lang="en-CA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standard deviation</a:t>
                      </a:r>
                    </a:p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in residual volume</a:t>
                      </a:r>
                      <a:endParaRPr kumimoji="0"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(95% CI)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LV diastolic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pressure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N=32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pressure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N=60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Aortic 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systolic pressure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N=42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Aortic 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diastolic pressure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N=42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Residual 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volume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(0.9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3.4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P=0.001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(0.8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3.5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P=0.002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3.6 </a:t>
                      </a:r>
                      <a:endParaRPr lang="en-CA" sz="18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 to 5.5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P&lt;0.001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 </a:t>
                      </a:r>
                      <a:endParaRPr lang="en-CA" sz="18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 to 2.2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P&lt;0.001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152400" y="4419600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* Predicted mean changes in all models adjusted for age, gender, height, weight and body surface area and lung</a:t>
            </a:r>
            <a:r>
              <a:rPr kumimoji="0" lang="en-CA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volume </a:t>
            </a:r>
            <a:r>
              <a:rPr kumimoji="0" lang="en-C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indicated. </a:t>
            </a:r>
            <a:endParaRPr kumimoji="0" lang="en-C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Cross-sectional design</a:t>
            </a:r>
          </a:p>
          <a:p>
            <a:r>
              <a:rPr lang="en-US" dirty="0" smtClean="0"/>
              <a:t>Not population-based</a:t>
            </a:r>
          </a:p>
          <a:p>
            <a:r>
              <a:rPr lang="en-US" dirty="0" smtClean="0"/>
              <a:t>Emphysema not assessed</a:t>
            </a:r>
          </a:p>
          <a:p>
            <a:r>
              <a:rPr lang="en-US" dirty="0" smtClean="0"/>
              <a:t>Effect of exercise not assessed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In a population with predominantly mild-to-moderate COPD, higher residual volume was independently associated with greater LV mass</a:t>
            </a:r>
          </a:p>
          <a:p>
            <a:r>
              <a:rPr lang="en-CA" dirty="0" smtClean="0"/>
              <a:t>The magnitude of association was similar to that of systolic blood pressure</a:t>
            </a:r>
          </a:p>
          <a:p>
            <a:endParaRPr lang="en-CA" dirty="0" smtClean="0"/>
          </a:p>
          <a:p>
            <a:r>
              <a:rPr lang="en-CA" dirty="0" smtClean="0"/>
              <a:t>Residual volume is also associated with greater inspiratory change in intrathoracic 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Hyperinflation, as measured by residual volume, may represent:</a:t>
            </a:r>
          </a:p>
          <a:p>
            <a:pPr lvl="1"/>
            <a:r>
              <a:rPr lang="en-CA" dirty="0" smtClean="0"/>
              <a:t>a novel risk factor for cardiovascular disease</a:t>
            </a:r>
          </a:p>
          <a:p>
            <a:pPr lvl="1"/>
            <a:r>
              <a:rPr lang="en-CA" dirty="0" smtClean="0"/>
              <a:t>an unmeasured form of ‘hypertension’</a:t>
            </a:r>
          </a:p>
          <a:p>
            <a:pPr lvl="1"/>
            <a:r>
              <a:rPr lang="en-CA" dirty="0" smtClean="0"/>
              <a:t>a novel therapeutic target for cardiovascular disease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00200"/>
            <a:ext cx="387804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Columbia University:</a:t>
            </a:r>
          </a:p>
          <a:p>
            <a:r>
              <a:rPr lang="en-US" dirty="0" smtClean="0"/>
              <a:t>R. Graham Barr (PI)</a:t>
            </a:r>
          </a:p>
          <a:p>
            <a:r>
              <a:rPr lang="en-US" dirty="0" smtClean="0"/>
              <a:t>Robert C </a:t>
            </a:r>
            <a:r>
              <a:rPr lang="en-US" dirty="0" err="1" smtClean="0"/>
              <a:t>Basner</a:t>
            </a:r>
            <a:endParaRPr lang="en-US" dirty="0" smtClean="0"/>
          </a:p>
          <a:p>
            <a:r>
              <a:rPr lang="en-US" dirty="0" smtClean="0"/>
              <a:t>Daniel Rabinowitz</a:t>
            </a:r>
          </a:p>
          <a:p>
            <a:r>
              <a:rPr lang="en-US" dirty="0" smtClean="0"/>
              <a:t>Steven Shea</a:t>
            </a:r>
          </a:p>
          <a:p>
            <a:r>
              <a:rPr lang="en-US" dirty="0" smtClean="0"/>
              <a:t>Martin R Prince</a:t>
            </a:r>
          </a:p>
          <a:p>
            <a:r>
              <a:rPr lang="en-US" dirty="0" err="1" smtClean="0"/>
              <a:t>LeRoy</a:t>
            </a:r>
            <a:r>
              <a:rPr lang="en-US" dirty="0" smtClean="0"/>
              <a:t> </a:t>
            </a:r>
            <a:r>
              <a:rPr lang="en-US" dirty="0" err="1" smtClean="0"/>
              <a:t>Rabbani</a:t>
            </a:r>
            <a:endParaRPr lang="en-US" dirty="0" smtClean="0"/>
          </a:p>
          <a:p>
            <a:r>
              <a:rPr lang="en-US" dirty="0" err="1" smtClean="0"/>
              <a:t>Daichi</a:t>
            </a:r>
            <a:r>
              <a:rPr lang="en-US" dirty="0" smtClean="0"/>
              <a:t> </a:t>
            </a:r>
            <a:r>
              <a:rPr lang="en-US" dirty="0" err="1" smtClean="0"/>
              <a:t>Shimbo</a:t>
            </a:r>
            <a:endParaRPr lang="en-US" dirty="0" smtClean="0"/>
          </a:p>
          <a:p>
            <a:endParaRPr lang="en-US" dirty="0"/>
          </a:p>
          <a:p>
            <a:r>
              <a:rPr lang="en-US" u="sng" dirty="0" smtClean="0"/>
              <a:t>National Institutes of Health:</a:t>
            </a:r>
          </a:p>
          <a:p>
            <a:r>
              <a:rPr lang="en-US" dirty="0" smtClean="0"/>
              <a:t>David A Bluemke</a:t>
            </a:r>
          </a:p>
          <a:p>
            <a:endParaRPr lang="en-US" dirty="0"/>
          </a:p>
          <a:p>
            <a:r>
              <a:rPr lang="en-US" u="sng" dirty="0" smtClean="0"/>
              <a:t>University of California Los Angeles:</a:t>
            </a:r>
          </a:p>
          <a:p>
            <a:r>
              <a:rPr lang="en-US" dirty="0" smtClean="0"/>
              <a:t>Antoinette S Gomes</a:t>
            </a:r>
          </a:p>
          <a:p>
            <a:endParaRPr lang="en-US" dirty="0"/>
          </a:p>
          <a:p>
            <a:r>
              <a:rPr lang="en-US" u="sng" dirty="0" smtClean="0"/>
              <a:t>University of Iowa:</a:t>
            </a:r>
          </a:p>
          <a:p>
            <a:r>
              <a:rPr lang="en-US" dirty="0" smtClean="0"/>
              <a:t>Eric Hoffman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1600200"/>
            <a:ext cx="4365298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University of Pennsylvania:</a:t>
            </a:r>
          </a:p>
          <a:p>
            <a:r>
              <a:rPr lang="en-US" dirty="0" smtClean="0"/>
              <a:t>Steven </a:t>
            </a:r>
            <a:r>
              <a:rPr lang="en-US" dirty="0" err="1" smtClean="0"/>
              <a:t>Kawut</a:t>
            </a:r>
            <a:endParaRPr lang="en-US" dirty="0" smtClean="0"/>
          </a:p>
          <a:p>
            <a:endParaRPr lang="en-US" dirty="0"/>
          </a:p>
          <a:p>
            <a:r>
              <a:rPr lang="en-US" u="sng" dirty="0" smtClean="0"/>
              <a:t>Northwestern University:</a:t>
            </a:r>
          </a:p>
          <a:p>
            <a:r>
              <a:rPr lang="en-US" dirty="0" smtClean="0"/>
              <a:t>Ravi </a:t>
            </a:r>
            <a:r>
              <a:rPr lang="en-US" dirty="0" err="1" smtClean="0"/>
              <a:t>Kalhan</a:t>
            </a:r>
            <a:endParaRPr lang="en-US" dirty="0" smtClean="0"/>
          </a:p>
          <a:p>
            <a:endParaRPr lang="en-US" dirty="0"/>
          </a:p>
          <a:p>
            <a:r>
              <a:rPr lang="en-US" u="sng" dirty="0" smtClean="0"/>
              <a:t>Johns Hopkins University:</a:t>
            </a:r>
          </a:p>
          <a:p>
            <a:r>
              <a:rPr lang="en-CA" dirty="0"/>
              <a:t>João A </a:t>
            </a:r>
            <a:r>
              <a:rPr lang="en-CA" dirty="0" smtClean="0"/>
              <a:t>Lima</a:t>
            </a:r>
          </a:p>
          <a:p>
            <a:r>
              <a:rPr lang="en-US" dirty="0" smtClean="0"/>
              <a:t>Chia-Ying Liu</a:t>
            </a:r>
          </a:p>
          <a:p>
            <a:r>
              <a:rPr lang="en-US" dirty="0" smtClean="0"/>
              <a:t>Erin D Michos</a:t>
            </a:r>
            <a:endParaRPr lang="en-US" dirty="0"/>
          </a:p>
          <a:p>
            <a:endParaRPr lang="en-US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u="sng" dirty="0" smtClean="0"/>
              <a:t>Funding: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CA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NIH/NHLBI R01-HL093081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CA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R01-HL077612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CA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R01-HL075476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CA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N01-HC95159-HC95169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CA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Fonds</a:t>
            </a:r>
            <a:r>
              <a:rPr lang="en-CA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de la </a:t>
            </a:r>
            <a:r>
              <a:rPr lang="en-CA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recherche</a:t>
            </a:r>
            <a:r>
              <a:rPr lang="en-CA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en sant</a:t>
            </a:r>
            <a:r>
              <a:rPr lang="en-C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é</a:t>
            </a:r>
            <a:r>
              <a:rPr lang="en-CA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Qu</a:t>
            </a:r>
            <a:r>
              <a:rPr lang="en-CA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é</a:t>
            </a:r>
            <a:r>
              <a:rPr lang="en-CA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bec</a:t>
            </a:r>
            <a:endParaRPr lang="en-CA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 r="67188" b="63542"/>
          <a:stretch>
            <a:fillRect/>
          </a:stretch>
        </p:blipFill>
        <p:spPr bwMode="auto">
          <a:xfrm>
            <a:off x="7772400" y="0"/>
            <a:ext cx="137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2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Murphy SL, </a:t>
            </a:r>
            <a:r>
              <a:rPr lang="en-CA" sz="1200" b="1" dirty="0" smtClean="0"/>
              <a:t>et al. National </a:t>
            </a:r>
            <a:r>
              <a:rPr lang="en-CA" sz="1200" b="1" dirty="0"/>
              <a:t>Center for Health Statistics; 2012 April 2, 2012.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288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Levy D, </a:t>
            </a:r>
            <a:r>
              <a:rPr lang="en-CA" sz="1200" b="1" dirty="0" smtClean="0"/>
              <a:t>et al. N </a:t>
            </a:r>
            <a:r>
              <a:rPr lang="en-CA" sz="1200" b="1" dirty="0" err="1"/>
              <a:t>Engl</a:t>
            </a:r>
            <a:r>
              <a:rPr lang="en-CA" sz="1200" b="1" dirty="0"/>
              <a:t> J Med 1990;322:1561-6.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Bluemke DA, </a:t>
            </a:r>
            <a:r>
              <a:rPr lang="en-CA" sz="1200" b="1" dirty="0" smtClean="0"/>
              <a:t>et </a:t>
            </a:r>
            <a:r>
              <a:rPr lang="en-CA" sz="1200" b="1" dirty="0"/>
              <a:t>al. </a:t>
            </a:r>
            <a:r>
              <a:rPr lang="en-CA" sz="1200" b="1" dirty="0" smtClean="0"/>
              <a:t>J </a:t>
            </a:r>
            <a:r>
              <a:rPr lang="en-CA" sz="1200" b="1" dirty="0"/>
              <a:t>Am </a:t>
            </a:r>
            <a:r>
              <a:rPr lang="en-CA" sz="1200" b="1" dirty="0" err="1"/>
              <a:t>Coll</a:t>
            </a:r>
            <a:r>
              <a:rPr lang="en-CA" sz="1200" b="1" dirty="0"/>
              <a:t> </a:t>
            </a:r>
            <a:r>
              <a:rPr lang="en-CA" sz="1200" b="1" dirty="0" err="1"/>
              <a:t>Cardiol</a:t>
            </a:r>
            <a:r>
              <a:rPr lang="en-CA" sz="1200" b="1" dirty="0"/>
              <a:t> 2008;52:2148-55.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err="1"/>
              <a:t>Oparil</a:t>
            </a:r>
            <a:r>
              <a:rPr lang="en-CA" sz="1200" b="1" dirty="0"/>
              <a:t> S. </a:t>
            </a:r>
            <a:r>
              <a:rPr lang="en-CA" sz="1200" b="1" dirty="0" smtClean="0"/>
              <a:t>J </a:t>
            </a:r>
            <a:r>
              <a:rPr lang="en-CA" sz="1200" b="1" dirty="0"/>
              <a:t>Am </a:t>
            </a:r>
            <a:r>
              <a:rPr lang="en-CA" sz="1200" b="1" dirty="0" err="1"/>
              <a:t>Coll</a:t>
            </a:r>
            <a:r>
              <a:rPr lang="en-CA" sz="1200" b="1" dirty="0"/>
              <a:t> </a:t>
            </a:r>
            <a:r>
              <a:rPr lang="en-CA" sz="1200" b="1" dirty="0" err="1"/>
              <a:t>Cardiol</a:t>
            </a:r>
            <a:r>
              <a:rPr lang="en-CA" sz="1200" b="1" dirty="0"/>
              <a:t> 1985;5:57B-65B.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5146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err="1"/>
              <a:t>Rutten</a:t>
            </a:r>
            <a:r>
              <a:rPr lang="en-CA" sz="1200" b="1" dirty="0"/>
              <a:t> </a:t>
            </a:r>
            <a:r>
              <a:rPr lang="en-CA" sz="1200" b="1" dirty="0" smtClean="0"/>
              <a:t>FH, et </a:t>
            </a:r>
            <a:r>
              <a:rPr lang="en-CA" sz="1200" b="1" dirty="0"/>
              <a:t>al. </a:t>
            </a:r>
            <a:r>
              <a:rPr lang="en-CA" sz="1200" b="1" dirty="0" err="1" smtClean="0"/>
              <a:t>Eur</a:t>
            </a:r>
            <a:r>
              <a:rPr lang="en-CA" sz="1200" b="1" dirty="0" smtClean="0"/>
              <a:t> </a:t>
            </a:r>
            <a:r>
              <a:rPr lang="en-CA" sz="1200" b="1" dirty="0"/>
              <a:t>Heart J 2005;26:1887-94.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27432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err="1"/>
              <a:t>Curkendall</a:t>
            </a:r>
            <a:r>
              <a:rPr lang="en-CA" sz="1200" b="1" dirty="0"/>
              <a:t> SM, </a:t>
            </a:r>
            <a:r>
              <a:rPr lang="en-CA" sz="1200" b="1" dirty="0" smtClean="0"/>
              <a:t> et al. Ann </a:t>
            </a:r>
            <a:r>
              <a:rPr lang="en-CA" sz="1200" b="1" dirty="0" err="1"/>
              <a:t>Epidemiol</a:t>
            </a:r>
            <a:r>
              <a:rPr lang="en-CA" sz="1200" b="1" dirty="0"/>
              <a:t> 2006;16:63-70.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9718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Leith DE, </a:t>
            </a:r>
            <a:r>
              <a:rPr lang="en-CA" sz="1200" b="1" dirty="0" smtClean="0"/>
              <a:t>et al. </a:t>
            </a:r>
            <a:r>
              <a:rPr lang="en-CA" sz="1200" b="1" dirty="0" err="1" smtClean="0"/>
              <a:t>Eur</a:t>
            </a:r>
            <a:r>
              <a:rPr lang="en-CA" sz="1200" b="1" dirty="0" smtClean="0"/>
              <a:t> </a:t>
            </a:r>
            <a:r>
              <a:rPr lang="en-CA" sz="1200" b="1" dirty="0" err="1"/>
              <a:t>Respir</a:t>
            </a:r>
            <a:r>
              <a:rPr lang="en-CA" sz="1200" b="1" dirty="0"/>
              <a:t> J 1999;13:468-72.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3200400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err="1" smtClean="0"/>
              <a:t>Brumback</a:t>
            </a:r>
            <a:r>
              <a:rPr lang="en-CA" sz="1200" b="1" dirty="0" smtClean="0"/>
              <a:t> LC </a:t>
            </a:r>
            <a:r>
              <a:rPr lang="en-CA" sz="1200" b="1" dirty="0"/>
              <a:t>et al. </a:t>
            </a:r>
            <a:r>
              <a:rPr lang="en-CA" sz="1200" b="1" dirty="0" err="1" smtClean="0"/>
              <a:t>Int</a:t>
            </a:r>
            <a:r>
              <a:rPr lang="en-CA" sz="1200" b="1" dirty="0" smtClean="0"/>
              <a:t> </a:t>
            </a:r>
            <a:r>
              <a:rPr lang="en-CA" sz="1200" b="1" dirty="0"/>
              <a:t>J </a:t>
            </a:r>
            <a:r>
              <a:rPr lang="en-CA" sz="1200" b="1" dirty="0" err="1"/>
              <a:t>Cardiovasc</a:t>
            </a:r>
            <a:r>
              <a:rPr lang="en-CA" sz="1200" b="1" dirty="0"/>
              <a:t> Imaging 2010;26:459-68.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3429000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Fessler</a:t>
            </a:r>
            <a:r>
              <a:rPr lang="en-US" sz="1200" b="1" dirty="0" smtClean="0"/>
              <a:t> and </a:t>
            </a:r>
            <a:r>
              <a:rPr lang="en-US" sz="1200" b="1" dirty="0" err="1" smtClean="0"/>
              <a:t>Permutt</a:t>
            </a:r>
            <a:r>
              <a:rPr lang="en-US" sz="1200" b="1" dirty="0" smtClean="0"/>
              <a:t>. The Thorax Part B 1995.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295" t="10656" r="1295" b="3502"/>
          <a:stretch>
            <a:fillRect/>
          </a:stretch>
        </p:blipFill>
        <p:spPr bwMode="auto">
          <a:xfrm>
            <a:off x="152400" y="0"/>
            <a:ext cx="8953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287926" y="6273225"/>
            <a:ext cx="48560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/>
            <a:r>
              <a:rPr lang="en-US" sz="1600" b="1" dirty="0" smtClean="0"/>
              <a:t>Predicted mean change in left ventricular mass (grams)</a:t>
            </a:r>
          </a:p>
          <a:p>
            <a:pPr algn="ctr"/>
            <a:r>
              <a:rPr lang="en-US" sz="1600" b="1" dirty="0" smtClean="0"/>
              <a:t>per standard deviation change in residual lung volume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52400" y="0"/>
            <a:ext cx="4102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r>
              <a:rPr lang="en-US" sz="2400" b="1" dirty="0" smtClean="0"/>
              <a:t>Additional Sensitivity Analyses</a:t>
            </a:r>
            <a:endParaRPr lang="en-US" sz="2400" b="1" dirty="0"/>
          </a:p>
        </p:txBody>
      </p:sp>
      <p:sp>
        <p:nvSpPr>
          <p:cNvPr id="7" name="TextBox 7"/>
          <p:cNvSpPr txBox="1"/>
          <p:nvPr/>
        </p:nvSpPr>
        <p:spPr>
          <a:xfrm>
            <a:off x="5562600" y="30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r>
              <a:rPr lang="en-US" sz="1600" b="1" dirty="0" smtClean="0"/>
              <a:t> 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Standard errors were computed by first summing empirical estimates of the covariance matrices of COPD-stratum specific contributions to the gradient of the weighted sum of squares, and pre- and post- multiplying by the matrices of mixed partial derivatives of the gradient weighted sum of squares evaluated at the weighted least squares solutions (analogous to generalized estimated equation estimator)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53000"/>
          </a:xfrm>
        </p:spPr>
        <p:txBody>
          <a:bodyPr>
            <a:normAutofit/>
          </a:bodyPr>
          <a:lstStyle/>
          <a:p>
            <a:r>
              <a:rPr lang="en-CA" dirty="0" smtClean="0"/>
              <a:t>Outcome variable</a:t>
            </a:r>
          </a:p>
          <a:p>
            <a:pPr lvl="1"/>
            <a:r>
              <a:rPr lang="en-CA" dirty="0" smtClean="0"/>
              <a:t>Primary: LV mass quantified by cardiac MR</a:t>
            </a:r>
          </a:p>
          <a:p>
            <a:pPr lvl="1"/>
            <a:r>
              <a:rPr lang="en-CA" dirty="0" smtClean="0"/>
              <a:t>Secondary: LV mass to LV end-diastolic volume ratio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Exposure variable</a:t>
            </a:r>
          </a:p>
          <a:p>
            <a:pPr lvl="1"/>
            <a:r>
              <a:rPr lang="en-CA" dirty="0" smtClean="0"/>
              <a:t>Primary: Residual lung volume</a:t>
            </a:r>
          </a:p>
          <a:p>
            <a:pPr lvl="1"/>
            <a:r>
              <a:rPr lang="en-CA" dirty="0" smtClean="0"/>
              <a:t>Secondary:</a:t>
            </a:r>
          </a:p>
          <a:p>
            <a:pPr lvl="2"/>
            <a:r>
              <a:rPr lang="en-CA" dirty="0" smtClean="0"/>
              <a:t>Residual volume to total lung capacity ratio (RV/TLC)</a:t>
            </a:r>
          </a:p>
          <a:p>
            <a:pPr lvl="2"/>
            <a:r>
              <a:rPr lang="en-CA" dirty="0" smtClean="0"/>
              <a:t>Functional residual capacity (FRC)</a:t>
            </a:r>
          </a:p>
          <a:p>
            <a:pPr lvl="2"/>
            <a:r>
              <a:rPr lang="en-CA" dirty="0" smtClean="0"/>
              <a:t>Total lung capacity (TLC)</a:t>
            </a:r>
          </a:p>
        </p:txBody>
      </p:sp>
      <p:pic>
        <p:nvPicPr>
          <p:cNvPr id="25602" name="Picture 2" descr="http://t3.gstatic.com/images?q=tbn:ANd9GcRhkIYdBRzGICFxD1WMwk-ZYovopWvWT0M7atjGPVJBs-TbFO8s"/>
          <p:cNvPicPr>
            <a:picLocks noChangeAspect="1" noChangeArrowheads="1"/>
          </p:cNvPicPr>
          <p:nvPr/>
        </p:nvPicPr>
        <p:blipFill>
          <a:blip r:embed="rId3" cstate="print"/>
          <a:srcRect l="3463" t="11009" r="10390" b="4587"/>
          <a:stretch>
            <a:fillRect/>
          </a:stretch>
        </p:blipFill>
        <p:spPr bwMode="auto">
          <a:xfrm>
            <a:off x="7010400" y="304800"/>
            <a:ext cx="1895475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lung volumes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610600" cy="3017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365962"/>
                <a:gridCol w="4227022"/>
                <a:gridCol w="1017616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Hyperinflation Metric</a:t>
                      </a:r>
                      <a:endParaRPr lang="en-C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Mean change in grams of LV mass per standard deviation increase </a:t>
                      </a:r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In hyperinflation metric</a:t>
                      </a:r>
                      <a:endParaRPr lang="en-US" sz="1800" dirty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(95% CI)</a:t>
                      </a:r>
                      <a:endParaRPr lang="en-US" sz="1800" b="1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</a:t>
                      </a:r>
                      <a:endParaRPr lang="en-US" sz="1800" baseline="0" dirty="0" smtClean="0"/>
                    </a:p>
                    <a:p>
                      <a:pPr marL="0" marR="0" indent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Value</a:t>
                      </a:r>
                      <a:endParaRPr lang="en-US" sz="1800" b="1" i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RV/TLC</a:t>
                      </a:r>
                      <a:endParaRPr lang="en-CA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5.0 grams </a:t>
                      </a:r>
                    </a:p>
                    <a:p>
                      <a:pPr algn="ctr"/>
                      <a:r>
                        <a:rPr lang="en-CA" dirty="0" smtClean="0"/>
                        <a:t>(1.1 to 8.8 grams)</a:t>
                      </a:r>
                      <a:endParaRPr lang="en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0.01</a:t>
                      </a:r>
                      <a:endParaRPr lang="en-CA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Functional residual capacity</a:t>
                      </a:r>
                      <a:endParaRPr lang="en-C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2.6</a:t>
                      </a:r>
                      <a:r>
                        <a:rPr lang="en-CA" baseline="0" dirty="0" smtClean="0"/>
                        <a:t> grams</a:t>
                      </a:r>
                    </a:p>
                    <a:p>
                      <a:pPr algn="ctr"/>
                      <a:r>
                        <a:rPr lang="en-CA" baseline="0" dirty="0" smtClean="0"/>
                        <a:t>(-3.0 to 8.1 grams)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0.36</a:t>
                      </a:r>
                      <a:endParaRPr lang="en-C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Total</a:t>
                      </a:r>
                      <a:r>
                        <a:rPr lang="en-CA" baseline="0" dirty="0" smtClean="0"/>
                        <a:t> lung capacity</a:t>
                      </a:r>
                      <a:endParaRPr lang="en-CA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5.3 grams</a:t>
                      </a:r>
                    </a:p>
                    <a:p>
                      <a:pPr algn="ctr"/>
                      <a:r>
                        <a:rPr lang="en-CA" dirty="0" smtClean="0"/>
                        <a:t>(-1.6</a:t>
                      </a:r>
                      <a:r>
                        <a:rPr lang="en-CA" baseline="0" dirty="0" smtClean="0"/>
                        <a:t> to 12 grams)</a:t>
                      </a:r>
                      <a:endParaRPr lang="en-CA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0.13</a:t>
                      </a:r>
                      <a:endParaRPr lang="en-CA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44196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/>
              <a:t>* </a:t>
            </a:r>
            <a:r>
              <a:rPr lang="en-CA" sz="1200" dirty="0" smtClean="0"/>
              <a:t>Results presented use model 2 co-</a:t>
            </a:r>
            <a:r>
              <a:rPr lang="en-CA" sz="1200" dirty="0" err="1" smtClean="0"/>
              <a:t>variates</a:t>
            </a:r>
            <a:r>
              <a:rPr lang="en-CA" sz="1200" dirty="0" smtClean="0"/>
              <a:t>. Predicted </a:t>
            </a:r>
            <a:r>
              <a:rPr lang="en-CA" sz="1200" dirty="0"/>
              <a:t>mean changes </a:t>
            </a:r>
            <a:r>
              <a:rPr lang="en-CA" sz="1200" dirty="0" smtClean="0"/>
              <a:t>adjusted </a:t>
            </a:r>
            <a:r>
              <a:rPr lang="en-CA" sz="1200" dirty="0"/>
              <a:t>for age, gender, race or ethnic group, height, weight, body-size indexing term, education level attained, percent emphysema</a:t>
            </a:r>
            <a:r>
              <a:rPr lang="en-CA" sz="1200" baseline="-25000" dirty="0"/>
              <a:t>-950 </a:t>
            </a:r>
            <a:r>
              <a:rPr lang="en-CA" sz="1200" baseline="-25000" dirty="0" smtClean="0"/>
              <a:t>HU</a:t>
            </a:r>
            <a:r>
              <a:rPr lang="en-CA" sz="1200" dirty="0" smtClean="0"/>
              <a:t>, FEV</a:t>
            </a:r>
            <a:r>
              <a:rPr lang="en-CA" sz="1200" baseline="-25000" dirty="0" smtClean="0"/>
              <a:t>1</a:t>
            </a:r>
            <a:r>
              <a:rPr lang="en-CA" sz="1200" dirty="0" smtClean="0"/>
              <a:t> smoking </a:t>
            </a:r>
            <a:r>
              <a:rPr lang="en-CA" sz="1200" dirty="0"/>
              <a:t>status (current versus former), pack-years of smoking history, systolic blood pressure, hypertension, fasting plasma glucose level, diabetes, total cholesterol level and lipid lowering medication use. Predicted mean change, along with 95% CI for the linear term of the variable specified were estimated using regression models. Abbreviations: LV denotes left ventricle, CI confidence interval, HU Hounsfield units, and FEV</a:t>
            </a:r>
            <a:r>
              <a:rPr lang="en-CA" sz="1200" baseline="-25000" dirty="0"/>
              <a:t>1</a:t>
            </a:r>
            <a:r>
              <a:rPr lang="en-CA" sz="1200" dirty="0"/>
              <a:t> forced expired volume in the first second.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Cardiovascular disease and COPD co-exist</a:t>
            </a:r>
          </a:p>
          <a:p>
            <a:r>
              <a:rPr lang="en-US" dirty="0" smtClean="0"/>
              <a:t>COPD may increase LV wall stress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124200" y="3505200"/>
            <a:ext cx="282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HYPERINFLATION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4191000"/>
            <a:ext cx="8113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MORE NEGATIVE INSPIRATORY PLEURAL PRESSURE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4876800"/>
            <a:ext cx="4747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↑ LV TRANSMURAL PRESSURE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5562600"/>
            <a:ext cx="2481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↑ WALLSTRESS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581400" y="6243935"/>
            <a:ext cx="1649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↑LV MASS</a:t>
            </a:r>
            <a:endParaRPr lang="en-US" sz="2400" dirty="0"/>
          </a:p>
        </p:txBody>
      </p:sp>
      <p:sp>
        <p:nvSpPr>
          <p:cNvPr id="20" name="Down Arrow 19"/>
          <p:cNvSpPr/>
          <p:nvPr/>
        </p:nvSpPr>
        <p:spPr>
          <a:xfrm>
            <a:off x="4267200" y="4648200"/>
            <a:ext cx="353088" cy="209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4267200" y="3962400"/>
            <a:ext cx="353088" cy="209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4267200" y="5334000"/>
            <a:ext cx="353088" cy="209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4267200" y="6019800"/>
            <a:ext cx="353088" cy="209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14600" y="2819400"/>
            <a:ext cx="3910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AIRFLOW OBSTRUCTION</a:t>
            </a:r>
            <a:endParaRPr lang="en-US" sz="2400" dirty="0"/>
          </a:p>
        </p:txBody>
      </p:sp>
      <p:sp>
        <p:nvSpPr>
          <p:cNvPr id="16" name="Down Arrow 15"/>
          <p:cNvSpPr/>
          <p:nvPr/>
        </p:nvSpPr>
        <p:spPr>
          <a:xfrm>
            <a:off x="4267200" y="3276600"/>
            <a:ext cx="353088" cy="209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20" grpId="0" animBg="1"/>
      <p:bldP spid="28" grpId="0" animBg="1"/>
      <p:bldP spid="29" grpId="0" animBg="1"/>
      <p:bldP spid="30" grpId="0" animBg="1"/>
      <p:bldP spid="15" grpId="0"/>
      <p:bldP spid="1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lung volumes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534400" cy="31089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28800"/>
                <a:gridCol w="1447800"/>
                <a:gridCol w="1371600"/>
                <a:gridCol w="1905000"/>
                <a:gridCol w="1981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Mean change in the magnitude of inspiratory pressure variation (mmHg)</a:t>
                      </a:r>
                      <a:r>
                        <a:rPr kumimoji="0" lang="en-CA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 standard deviation</a:t>
                      </a:r>
                    </a:p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in variable indicated</a:t>
                      </a:r>
                      <a:endParaRPr kumimoji="0"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CA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(95% CI)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LV diastolic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pressure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N=32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pressure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N=60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Aortic 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systolic pressure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N=42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Aortic 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diastolic pressure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N=42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Residual </a:t>
                      </a: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volume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(0.9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3.4)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(0.8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3.5)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3.6 </a:t>
                      </a:r>
                      <a:endParaRPr lang="en-CA" sz="18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1.7 to 5.5)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 </a:t>
                      </a:r>
                      <a:endParaRPr lang="en-CA" sz="18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4825" algn="l"/>
                        </a:tabLs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 to 2.2)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CA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Residual volume to TLC ratio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(0.7 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3.5)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2.6 </a:t>
                      </a:r>
                      <a:endParaRPr lang="en-CA" sz="18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1.5 to 3.6)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2.7 </a:t>
                      </a:r>
                      <a:endParaRPr lang="en-CA" sz="18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0.8 to 4.5)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 </a:t>
                      </a:r>
                      <a:endParaRPr lang="en-CA" sz="1800" b="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CA" sz="18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 to 1.7)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152400" y="4724400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* Predicted mean changes in all models adjusted for age, gender, height, weight and body surface area and lung</a:t>
            </a:r>
            <a:r>
              <a:rPr kumimoji="0" lang="en-CA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volume </a:t>
            </a:r>
            <a:r>
              <a:rPr kumimoji="0" lang="en-C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indicated. </a:t>
            </a:r>
            <a:endParaRPr kumimoji="0" lang="en-C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657600" y="6428601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O'Connell JM, Campbell AH. </a:t>
            </a:r>
            <a:r>
              <a:rPr lang="en-CA" sz="1200" b="1" dirty="0" smtClean="0"/>
              <a:t>Thorax </a:t>
            </a:r>
            <a:r>
              <a:rPr lang="en-CA" sz="1200" b="1" dirty="0"/>
              <a:t>1976;31:669-77.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6276201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Potter WA, </a:t>
            </a:r>
            <a:r>
              <a:rPr lang="en-CA" sz="1200" b="1" dirty="0" smtClean="0"/>
              <a:t>et al. J </a:t>
            </a:r>
            <a:r>
              <a:rPr lang="en-CA" sz="1200" b="1" dirty="0" err="1"/>
              <a:t>Clin</a:t>
            </a:r>
            <a:r>
              <a:rPr lang="en-CA" sz="1200" b="1" dirty="0"/>
              <a:t> Invest 1971;50:910-9.</a:t>
            </a:r>
            <a:endParaRPr lang="en-US" sz="1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4876800"/>
          <a:ext cx="8686800" cy="140208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445800"/>
                <a:gridCol w="1602419"/>
                <a:gridCol w="2108446"/>
                <a:gridCol w="25301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Tidal</a:t>
                      </a:r>
                      <a:endParaRPr lang="en-US" sz="2000" baseline="0" dirty="0" smtClean="0"/>
                    </a:p>
                    <a:p>
                      <a:pPr algn="ctr"/>
                      <a:r>
                        <a:rPr lang="en-US" sz="2000" baseline="0" dirty="0" smtClean="0"/>
                        <a:t>breathing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Controls</a:t>
                      </a:r>
                    </a:p>
                    <a:p>
                      <a:pPr algn="ctr"/>
                      <a:r>
                        <a:rPr lang="en-US" sz="2000" dirty="0" smtClean="0"/>
                        <a:t>at</a:t>
                      </a:r>
                      <a:r>
                        <a:rPr lang="en-US" sz="2000" baseline="0" dirty="0" smtClean="0"/>
                        <a:t> rest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COPD </a:t>
                      </a:r>
                    </a:p>
                    <a:p>
                      <a:pPr algn="ctr"/>
                      <a:r>
                        <a:rPr lang="en-US" sz="2000" dirty="0" smtClean="0"/>
                        <a:t>at rest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COPD </a:t>
                      </a:r>
                    </a:p>
                    <a:p>
                      <a:pPr algn="ctr"/>
                      <a:r>
                        <a:rPr lang="en-US" sz="2000" dirty="0" smtClean="0"/>
                        <a:t>on exercise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Inspiratory ∆ in</a:t>
                      </a:r>
                    </a:p>
                    <a:p>
                      <a:pPr algn="ctr"/>
                      <a:r>
                        <a:rPr lang="en-US" sz="2000" baseline="0" dirty="0" smtClean="0"/>
                        <a:t>pleural pressure</a:t>
                      </a:r>
                      <a:endParaRPr lang="en-US" sz="20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-2 mmHg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-4 to -10 mmHg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-13 to -16</a:t>
                      </a:r>
                      <a:r>
                        <a:rPr lang="en-US" sz="2000" baseline="0" dirty="0" smtClean="0"/>
                        <a:t> mmHg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657600" y="6581001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Montes de </a:t>
            </a:r>
            <a:r>
              <a:rPr lang="en-CA" sz="1200" b="1" dirty="0" err="1"/>
              <a:t>Oca</a:t>
            </a:r>
            <a:r>
              <a:rPr lang="en-CA" sz="1200" b="1" dirty="0"/>
              <a:t> M, </a:t>
            </a:r>
            <a:r>
              <a:rPr lang="en-CA" sz="1200" b="1" dirty="0" smtClean="0"/>
              <a:t>et al. Am </a:t>
            </a:r>
            <a:r>
              <a:rPr lang="en-CA" sz="1200" b="1" dirty="0"/>
              <a:t>J </a:t>
            </a:r>
            <a:r>
              <a:rPr lang="en-CA" sz="1200" b="1" dirty="0" err="1"/>
              <a:t>Respir</a:t>
            </a:r>
            <a:r>
              <a:rPr lang="en-CA" sz="1200" b="1" dirty="0"/>
              <a:t> </a:t>
            </a:r>
            <a:r>
              <a:rPr lang="en-CA" sz="1200" b="1" dirty="0" err="1"/>
              <a:t>Crit</a:t>
            </a:r>
            <a:r>
              <a:rPr lang="en-CA" sz="1200" b="1" dirty="0"/>
              <a:t> Care Med 1996;154:1284-9.</a:t>
            </a:r>
            <a:endParaRPr lang="en-US" sz="1200" dirty="0"/>
          </a:p>
        </p:txBody>
      </p:sp>
      <p:pic>
        <p:nvPicPr>
          <p:cNvPr id="8" name="Picture 2" descr="http://thorax.bmj.com/content/54/1/82/F2.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219200"/>
            <a:ext cx="3543368" cy="3505200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/>
          <p:nvPr/>
        </p:nvCxnSpPr>
        <p:spPr>
          <a:xfrm rot="5400000" flipH="1" flipV="1">
            <a:off x="4470399" y="2997201"/>
            <a:ext cx="357190" cy="15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5156199" y="2082801"/>
            <a:ext cx="357190" cy="15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48200" y="2819400"/>
            <a:ext cx="214314" cy="15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34000" y="1905000"/>
            <a:ext cx="457200" cy="15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29000" y="3200400"/>
            <a:ext cx="3084944" cy="11970"/>
          </a:xfrm>
          <a:prstGeom prst="line">
            <a:avLst/>
          </a:prstGeom>
          <a:ln w="158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81400" y="2286000"/>
            <a:ext cx="2971800" cy="1588"/>
          </a:xfrm>
          <a:prstGeom prst="line">
            <a:avLst/>
          </a:prstGeom>
          <a:ln w="158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0" y="24384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∆P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13716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∆P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00600" y="3200400"/>
            <a:ext cx="1776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chemeClr val="bg1"/>
                </a:solidFill>
              </a:rPr>
              <a:t>Normal lung volume</a:t>
            </a:r>
            <a:endParaRPr lang="en-CA" sz="14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0" y="2286000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>
                <a:solidFill>
                  <a:schemeClr val="bg1"/>
                </a:solidFill>
              </a:rPr>
              <a:t>Hyperinflation</a:t>
            </a:r>
            <a:endParaRPr lang="en-CA" sz="14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8000" y="2362200"/>
            <a:ext cx="152400" cy="990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419600" y="4495800"/>
            <a:ext cx="11430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1655176" y="2612023"/>
            <a:ext cx="2971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       Lung Volume (</a:t>
            </a:r>
            <a:r>
              <a:rPr lang="en-US" sz="1600" dirty="0" err="1" smtClean="0">
                <a:solidFill>
                  <a:schemeClr val="bg1"/>
                </a:solidFill>
              </a:rPr>
              <a:t>mL</a:t>
            </a:r>
            <a:r>
              <a:rPr lang="en-US" sz="1600" dirty="0" smtClean="0">
                <a:solidFill>
                  <a:schemeClr val="bg1"/>
                </a:solidFill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600" y="4419600"/>
            <a:ext cx="2786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- Pleural Pressure (cm H</a:t>
            </a:r>
            <a:r>
              <a:rPr lang="en-US" sz="1600" baseline="-25000" dirty="0" smtClean="0">
                <a:solidFill>
                  <a:schemeClr val="bg1"/>
                </a:solidFill>
              </a:rPr>
              <a:t>2</a:t>
            </a:r>
            <a:r>
              <a:rPr lang="en-US" sz="1600" dirty="0" smtClean="0">
                <a:solidFill>
                  <a:schemeClr val="bg1"/>
                </a:solidFill>
              </a:rPr>
              <a:t>O)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t="17844" r="31579"/>
          <a:stretch>
            <a:fillRect/>
          </a:stretch>
        </p:blipFill>
        <p:spPr bwMode="auto">
          <a:xfrm>
            <a:off x="2819400" y="2667000"/>
            <a:ext cx="329901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Inspiratory pleural pressures alter </a:t>
            </a:r>
            <a:r>
              <a:rPr lang="en-US" dirty="0" err="1" smtClean="0"/>
              <a:t>juxtacardiac</a:t>
            </a:r>
            <a:r>
              <a:rPr lang="en-US" dirty="0" smtClean="0"/>
              <a:t> pressures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81400" y="2667001"/>
            <a:ext cx="1752600" cy="4736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895600" y="2666999"/>
            <a:ext cx="3004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Mueller Maneuver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76600" y="4495800"/>
            <a:ext cx="914400" cy="12436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4200" y="4419600"/>
            <a:ext cx="1546654" cy="1314616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9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Anterior LV</a:t>
            </a:r>
          </a:p>
          <a:p>
            <a:pPr>
              <a:lnSpc>
                <a:spcPts val="19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Lateral LV</a:t>
            </a:r>
          </a:p>
          <a:p>
            <a:pPr>
              <a:lnSpc>
                <a:spcPts val="19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Right Ventricle</a:t>
            </a:r>
          </a:p>
          <a:p>
            <a:pPr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P</a:t>
            </a:r>
            <a:r>
              <a:rPr lang="en-US" sz="1600" baseline="-25000" dirty="0" err="1" smtClean="0">
                <a:solidFill>
                  <a:schemeClr val="bg1"/>
                </a:solidFill>
              </a:rPr>
              <a:t>esophageal</a:t>
            </a:r>
            <a:endParaRPr lang="en-US" sz="1600" baseline="-25000" dirty="0" smtClean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000" y="6172200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err="1"/>
              <a:t>Takata</a:t>
            </a:r>
            <a:r>
              <a:rPr lang="en-CA" sz="1200" b="1" dirty="0"/>
              <a:t> M, </a:t>
            </a:r>
            <a:r>
              <a:rPr lang="en-CA" sz="1200" b="1" dirty="0" smtClean="0"/>
              <a:t>et al. J </a:t>
            </a:r>
            <a:r>
              <a:rPr lang="en-CA" sz="1200" b="1" dirty="0" err="1"/>
              <a:t>Appl</a:t>
            </a:r>
            <a:r>
              <a:rPr lang="en-CA" sz="1200" b="1" dirty="0"/>
              <a:t> </a:t>
            </a:r>
            <a:r>
              <a:rPr lang="en-CA" sz="1200" b="1" dirty="0" err="1"/>
              <a:t>Physiol</a:t>
            </a:r>
            <a:r>
              <a:rPr lang="en-CA" sz="1200" b="1" dirty="0"/>
              <a:t> </a:t>
            </a:r>
            <a:r>
              <a:rPr lang="en-CA" sz="1200" b="1" dirty="0" smtClean="0"/>
              <a:t>1990;68:1640-50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Hyperinflation, as measured by residual lung volume, is associated with greater LV mass, independent of blood pressure, body size and other traditional cardiac risk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MESA COPD Study at Columbia University</a:t>
            </a:r>
          </a:p>
          <a:p>
            <a:pPr lvl="2"/>
            <a:r>
              <a:rPr lang="en-CA" dirty="0" smtClean="0"/>
              <a:t>Inclusion: 50-79 yrs, ≥ 10 pack-years</a:t>
            </a:r>
          </a:p>
          <a:p>
            <a:pPr lvl="2"/>
            <a:r>
              <a:rPr lang="en-CA" dirty="0" smtClean="0"/>
              <a:t>Exclusion: clinical cardiovascular disease, cancer, other chronic lung disease, &gt;300lbs</a:t>
            </a:r>
          </a:p>
          <a:p>
            <a:pPr lvl="2"/>
            <a:r>
              <a:rPr lang="en-CA" dirty="0" smtClean="0"/>
              <a:t>Participants recruited from a population-based cohort study (Emphysema and Cancer Action Project)</a:t>
            </a:r>
          </a:p>
          <a:p>
            <a:pPr lvl="2"/>
            <a:r>
              <a:rPr lang="en-CA" dirty="0" smtClean="0"/>
              <a:t>Additional participants with COPD were recruited from the outpatient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53000"/>
          </a:xfrm>
        </p:spPr>
        <p:txBody>
          <a:bodyPr>
            <a:normAutofit/>
          </a:bodyPr>
          <a:lstStyle/>
          <a:p>
            <a:r>
              <a:rPr lang="en-CA" dirty="0" smtClean="0"/>
              <a:t>Outcome variable</a:t>
            </a:r>
          </a:p>
          <a:p>
            <a:pPr lvl="1"/>
            <a:r>
              <a:rPr lang="en-CA" dirty="0" smtClean="0"/>
              <a:t>Primary: LV mass quantified by cardiac MR</a:t>
            </a:r>
          </a:p>
          <a:p>
            <a:pPr lvl="1"/>
            <a:r>
              <a:rPr lang="en-CA" dirty="0" smtClean="0"/>
              <a:t>Secondary: LV mass to LV end-diastolic volume ratio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Exposure variable</a:t>
            </a:r>
          </a:p>
          <a:p>
            <a:pPr lvl="1"/>
            <a:r>
              <a:rPr lang="en-CA" dirty="0" smtClean="0"/>
              <a:t>Residual lung volume</a:t>
            </a:r>
          </a:p>
        </p:txBody>
      </p:sp>
      <p:pic>
        <p:nvPicPr>
          <p:cNvPr id="25602" name="Picture 2" descr="http://t3.gstatic.com/images?q=tbn:ANd9GcRhkIYdBRzGICFxD1WMwk-ZYovopWvWT0M7atjGPVJBs-TbFO8s"/>
          <p:cNvPicPr>
            <a:picLocks noChangeAspect="1" noChangeArrowheads="1"/>
          </p:cNvPicPr>
          <p:nvPr/>
        </p:nvPicPr>
        <p:blipFill>
          <a:blip r:embed="rId3" cstate="print"/>
          <a:srcRect l="3463" t="11009" r="10390" b="4587"/>
          <a:stretch>
            <a:fillRect/>
          </a:stretch>
        </p:blipFill>
        <p:spPr bwMode="auto">
          <a:xfrm>
            <a:off x="7010400" y="304800"/>
            <a:ext cx="1895475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2067</TotalTime>
  <Words>2591</Words>
  <Application>Microsoft Office PowerPoint</Application>
  <PresentationFormat>On-screen Show (4:3)</PresentationFormat>
  <Paragraphs>622</Paragraphs>
  <Slides>40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Technic</vt:lpstr>
      <vt:lpstr>Residual Lung Volume and Left Ventricular Mass</vt:lpstr>
      <vt:lpstr>Background</vt:lpstr>
      <vt:lpstr>Background</vt:lpstr>
      <vt:lpstr>Background</vt:lpstr>
      <vt:lpstr>Background</vt:lpstr>
      <vt:lpstr>Background</vt:lpstr>
      <vt:lpstr>Hypothesis</vt:lpstr>
      <vt:lpstr>Methods</vt:lpstr>
      <vt:lpstr>Methods</vt:lpstr>
      <vt:lpstr>Methods</vt:lpstr>
      <vt:lpstr>Methods</vt:lpstr>
      <vt:lpstr>Anthropometrics</vt:lpstr>
      <vt:lpstr>Risk factors</vt:lpstr>
      <vt:lpstr>Cardiopulmonary measures</vt:lpstr>
      <vt:lpstr>Primary hypothesis</vt:lpstr>
      <vt:lpstr>Primary hypothesis</vt:lpstr>
      <vt:lpstr>Primary hypothesis</vt:lpstr>
      <vt:lpstr>Sensitivity analyses</vt:lpstr>
      <vt:lpstr>Secondary analyses</vt:lpstr>
      <vt:lpstr>Limitations</vt:lpstr>
      <vt:lpstr>Hypothesis</vt:lpstr>
      <vt:lpstr>Methods</vt:lpstr>
      <vt:lpstr>Methods</vt:lpstr>
      <vt:lpstr>Methods</vt:lpstr>
      <vt:lpstr>Methods</vt:lpstr>
      <vt:lpstr>Methods</vt:lpstr>
      <vt:lpstr>Results</vt:lpstr>
      <vt:lpstr>Results</vt:lpstr>
      <vt:lpstr>Results</vt:lpstr>
      <vt:lpstr>Results</vt:lpstr>
      <vt:lpstr>Limitations</vt:lpstr>
      <vt:lpstr>Summary</vt:lpstr>
      <vt:lpstr>Implications</vt:lpstr>
      <vt:lpstr>Acknowledgements</vt:lpstr>
      <vt:lpstr>References</vt:lpstr>
      <vt:lpstr>Slide 36</vt:lpstr>
      <vt:lpstr>Standard errors</vt:lpstr>
      <vt:lpstr>Methods</vt:lpstr>
      <vt:lpstr>Other lung volumes</vt:lpstr>
      <vt:lpstr>Other lung volumes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Residual lung volume is associated with increased left ventricular mass</dc:title>
  <dc:creator>bsmith</dc:creator>
  <cp:lastModifiedBy>wcraigj</cp:lastModifiedBy>
  <cp:revision>201</cp:revision>
  <dcterms:created xsi:type="dcterms:W3CDTF">2012-08-15T14:18:31Z</dcterms:created>
  <dcterms:modified xsi:type="dcterms:W3CDTF">2012-09-19T15:20:41Z</dcterms:modified>
</cp:coreProperties>
</file>