
<file path=[Content_Types].xml><?xml version="1.0" encoding="utf-8"?>
<Types xmlns="http://schemas.openxmlformats.org/package/2006/content-types">
  <Override PartName="/ppt/drawings/drawing1.xml" ContentType="application/vnd.openxmlformats-officedocument.drawingml.chartshapes+xml"/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charts/chart2.xml" ContentType="application/vnd.openxmlformats-officedocument.drawingml.chart+xml"/>
  <Override PartName="/ppt/presentation.xml" ContentType="application/vnd.openxmlformats-officedocument.presentationml.presentation.main+xml"/>
  <Default Extension="xlsx" ContentType="application/vnd.openxmlformats-officedocument.spreadsheetml.sheet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charts/chart3.xml" ContentType="application/vnd.openxmlformats-officedocument.drawingml.chart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notesSlides/notesSlide8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36"/>
  </p:notesMasterIdLst>
  <p:sldIdLst>
    <p:sldId id="256" r:id="rId2"/>
    <p:sldId id="274" r:id="rId3"/>
    <p:sldId id="278" r:id="rId4"/>
    <p:sldId id="300" r:id="rId5"/>
    <p:sldId id="272" r:id="rId6"/>
    <p:sldId id="273" r:id="rId7"/>
    <p:sldId id="258" r:id="rId8"/>
    <p:sldId id="261" r:id="rId9"/>
    <p:sldId id="302" r:id="rId10"/>
    <p:sldId id="301" r:id="rId11"/>
    <p:sldId id="262" r:id="rId12"/>
    <p:sldId id="303" r:id="rId13"/>
    <p:sldId id="307" r:id="rId14"/>
    <p:sldId id="304" r:id="rId15"/>
    <p:sldId id="306" r:id="rId16"/>
    <p:sldId id="265" r:id="rId17"/>
    <p:sldId id="263" r:id="rId18"/>
    <p:sldId id="284" r:id="rId19"/>
    <p:sldId id="288" r:id="rId20"/>
    <p:sldId id="289" r:id="rId21"/>
    <p:sldId id="290" r:id="rId22"/>
    <p:sldId id="291" r:id="rId23"/>
    <p:sldId id="293" r:id="rId24"/>
    <p:sldId id="269" r:id="rId25"/>
    <p:sldId id="294" r:id="rId26"/>
    <p:sldId id="295" r:id="rId27"/>
    <p:sldId id="296" r:id="rId28"/>
    <p:sldId id="266" r:id="rId29"/>
    <p:sldId id="299" r:id="rId30"/>
    <p:sldId id="267" r:id="rId31"/>
    <p:sldId id="279" r:id="rId32"/>
    <p:sldId id="268" r:id="rId33"/>
    <p:sldId id="297" r:id="rId34"/>
    <p:sldId id="298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3212" autoAdjust="0"/>
  </p:normalViewPr>
  <p:slideViewPr>
    <p:cSldViewPr>
      <p:cViewPr>
        <p:scale>
          <a:sx n="75" d="100"/>
          <a:sy n="75" d="100"/>
        </p:scale>
        <p:origin x="-1488" y="-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/>
      <c:barChart>
        <c:barDir val="col"/>
        <c:grouping val="clustered"/>
        <c:ser>
          <c:idx val="0"/>
          <c:order val="0"/>
          <c:tx>
            <c:strRef>
              <c:f>Sheet1!$A$3</c:f>
              <c:strCache>
                <c:ptCount val="1"/>
                <c:pt idx="0">
                  <c:v>No COPD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c:spPr>
          <c:cat>
            <c:strRef>
              <c:f>Sheet1!$B$2:$F$2</c:f>
              <c:strCache>
                <c:ptCount val="5"/>
                <c:pt idx="0">
                  <c:v>Any variant</c:v>
                </c:pt>
                <c:pt idx="1">
                  <c:v>8 segments</c:v>
                </c:pt>
                <c:pt idx="2">
                  <c:v>10 segments</c:v>
                </c:pt>
                <c:pt idx="3">
                  <c:v>11 segments</c:v>
                </c:pt>
                <c:pt idx="4">
                  <c:v>12 segments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35.98</c:v>
                </c:pt>
                <c:pt idx="1">
                  <c:v>3.41</c:v>
                </c:pt>
                <c:pt idx="2">
                  <c:v>22.73</c:v>
                </c:pt>
                <c:pt idx="3">
                  <c:v>8.710000000000001</c:v>
                </c:pt>
                <c:pt idx="4">
                  <c:v>1.14</c:v>
                </c:pt>
              </c:numCache>
            </c:numRef>
          </c:val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Mild COPD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c:spPr>
          <c:cat>
            <c:strRef>
              <c:f>Sheet1!$B$2:$F$2</c:f>
              <c:strCache>
                <c:ptCount val="5"/>
                <c:pt idx="0">
                  <c:v>Any variant</c:v>
                </c:pt>
                <c:pt idx="1">
                  <c:v>8 segments</c:v>
                </c:pt>
                <c:pt idx="2">
                  <c:v>10 segments</c:v>
                </c:pt>
                <c:pt idx="3">
                  <c:v>11 segments</c:v>
                </c:pt>
                <c:pt idx="4">
                  <c:v>12 segments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  <c:pt idx="0">
                  <c:v>44.62</c:v>
                </c:pt>
                <c:pt idx="1">
                  <c:v>6.149999999999999</c:v>
                </c:pt>
                <c:pt idx="2">
                  <c:v>30.77</c:v>
                </c:pt>
                <c:pt idx="3">
                  <c:v>7.689999999999999</c:v>
                </c:pt>
                <c:pt idx="4">
                  <c:v>0.0</c:v>
                </c:pt>
              </c:numCache>
            </c:numRef>
          </c:val>
        </c:ser>
        <c:ser>
          <c:idx val="2"/>
          <c:order val="2"/>
          <c:tx>
            <c:strRef>
              <c:f>Sheet1!$A$5</c:f>
              <c:strCache>
                <c:ptCount val="1"/>
                <c:pt idx="0">
                  <c:v>Moderate/Severe COPD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cat>
            <c:strRef>
              <c:f>Sheet1!$B$2:$F$2</c:f>
              <c:strCache>
                <c:ptCount val="5"/>
                <c:pt idx="0">
                  <c:v>Any variant</c:v>
                </c:pt>
                <c:pt idx="1">
                  <c:v>8 segments</c:v>
                </c:pt>
                <c:pt idx="2">
                  <c:v>10 segments</c:v>
                </c:pt>
                <c:pt idx="3">
                  <c:v>11 segments</c:v>
                </c:pt>
                <c:pt idx="4">
                  <c:v>12 segments</c:v>
                </c:pt>
              </c:strCache>
            </c:strRef>
          </c:cat>
          <c:val>
            <c:numRef>
              <c:f>Sheet1!$B$5:$F$5</c:f>
              <c:numCache>
                <c:formatCode>General</c:formatCode>
                <c:ptCount val="5"/>
                <c:pt idx="0">
                  <c:v>53.85</c:v>
                </c:pt>
                <c:pt idx="1">
                  <c:v>10.77</c:v>
                </c:pt>
                <c:pt idx="2">
                  <c:v>36.92</c:v>
                </c:pt>
                <c:pt idx="3">
                  <c:v>4.619999999999996</c:v>
                </c:pt>
                <c:pt idx="4">
                  <c:v>1.54</c:v>
                </c:pt>
              </c:numCache>
            </c:numRef>
          </c:val>
        </c:ser>
        <c:axId val="474544408"/>
        <c:axId val="474608616"/>
      </c:barChart>
      <c:catAx>
        <c:axId val="474544408"/>
        <c:scaling>
          <c:orientation val="minMax"/>
        </c:scaling>
        <c:delete val="1"/>
        <c:axPos val="b"/>
        <c:tickLblPos val="nextTo"/>
        <c:crossAx val="474608616"/>
        <c:crosses val="autoZero"/>
        <c:auto val="1"/>
        <c:lblAlgn val="ctr"/>
        <c:lblOffset val="100"/>
      </c:catAx>
      <c:valAx>
        <c:axId val="47460861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2800"/>
            </a:pPr>
            <a:endParaRPr lang="en-US"/>
          </a:p>
        </c:txPr>
        <c:crossAx val="4745444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22355941744129"/>
          <c:y val="0.0523590577049403"/>
          <c:w val="0.456212772780247"/>
          <c:h val="0.30015892790657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2000" b="0"/>
          </a:pPr>
          <a:endParaRPr lang="en-US"/>
        </a:p>
      </c:txPr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/>
      <c:barChart>
        <c:barDir val="col"/>
        <c:grouping val="clustered"/>
        <c:ser>
          <c:idx val="0"/>
          <c:order val="0"/>
          <c:tx>
            <c:strRef>
              <c:f>Sheet1!$A$30</c:f>
              <c:strCache>
                <c:ptCount val="1"/>
                <c:pt idx="0">
                  <c:v>Caucasian/white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c:spPr>
          <c:cat>
            <c:strRef>
              <c:f>Sheet1!$B$29:$F$29</c:f>
              <c:strCache>
                <c:ptCount val="5"/>
                <c:pt idx="0">
                  <c:v>Any variant</c:v>
                </c:pt>
                <c:pt idx="1">
                  <c:v>8 segments</c:v>
                </c:pt>
                <c:pt idx="2">
                  <c:v>10 segments</c:v>
                </c:pt>
                <c:pt idx="3">
                  <c:v>11 segments</c:v>
                </c:pt>
                <c:pt idx="4">
                  <c:v>12 segments</c:v>
                </c:pt>
              </c:strCache>
            </c:strRef>
          </c:cat>
          <c:val>
            <c:numRef>
              <c:f>Sheet1!$B$30:$F$30</c:f>
              <c:numCache>
                <c:formatCode>General</c:formatCode>
                <c:ptCount val="5"/>
                <c:pt idx="0">
                  <c:v>46.59</c:v>
                </c:pt>
                <c:pt idx="1">
                  <c:v>6.25</c:v>
                </c:pt>
                <c:pt idx="2">
                  <c:v>28.98</c:v>
                </c:pt>
                <c:pt idx="3">
                  <c:v>9.66</c:v>
                </c:pt>
                <c:pt idx="4">
                  <c:v>1.7</c:v>
                </c:pt>
              </c:numCache>
            </c:numRef>
          </c:val>
        </c:ser>
        <c:ser>
          <c:idx val="1"/>
          <c:order val="1"/>
          <c:tx>
            <c:strRef>
              <c:f>Sheet1!$A$31</c:f>
              <c:strCache>
                <c:ptCount val="1"/>
                <c:pt idx="0">
                  <c:v>African American/black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cat>
            <c:strRef>
              <c:f>Sheet1!$B$29:$F$29</c:f>
              <c:strCache>
                <c:ptCount val="5"/>
                <c:pt idx="0">
                  <c:v>Any variant</c:v>
                </c:pt>
                <c:pt idx="1">
                  <c:v>8 segments</c:v>
                </c:pt>
                <c:pt idx="2">
                  <c:v>10 segments</c:v>
                </c:pt>
                <c:pt idx="3">
                  <c:v>11 segments</c:v>
                </c:pt>
                <c:pt idx="4">
                  <c:v>12 segments</c:v>
                </c:pt>
              </c:strCache>
            </c:strRef>
          </c:cat>
          <c:val>
            <c:numRef>
              <c:f>Sheet1!$B$31:$F$31</c:f>
              <c:numCache>
                <c:formatCode>General</c:formatCode>
                <c:ptCount val="5"/>
                <c:pt idx="0">
                  <c:v>42.61</c:v>
                </c:pt>
                <c:pt idx="1">
                  <c:v>5.22</c:v>
                </c:pt>
                <c:pt idx="2">
                  <c:v>27.83</c:v>
                </c:pt>
                <c:pt idx="3">
                  <c:v>8.700000000000001</c:v>
                </c:pt>
                <c:pt idx="4">
                  <c:v>0.87</c:v>
                </c:pt>
              </c:numCache>
            </c:numRef>
          </c:val>
        </c:ser>
        <c:ser>
          <c:idx val="2"/>
          <c:order val="2"/>
          <c:tx>
            <c:strRef>
              <c:f>Sheet1!$A$32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cat>
            <c:strRef>
              <c:f>Sheet1!$B$29:$F$29</c:f>
              <c:strCache>
                <c:ptCount val="5"/>
                <c:pt idx="0">
                  <c:v>Any variant</c:v>
                </c:pt>
                <c:pt idx="1">
                  <c:v>8 segments</c:v>
                </c:pt>
                <c:pt idx="2">
                  <c:v>10 segments</c:v>
                </c:pt>
                <c:pt idx="3">
                  <c:v>11 segments</c:v>
                </c:pt>
                <c:pt idx="4">
                  <c:v>12 segments</c:v>
                </c:pt>
              </c:strCache>
            </c:strRef>
          </c:cat>
          <c:val>
            <c:numRef>
              <c:f>Sheet1!$B$32:$F$32</c:f>
              <c:numCache>
                <c:formatCode>General</c:formatCode>
                <c:ptCount val="5"/>
                <c:pt idx="0">
                  <c:v>31.94</c:v>
                </c:pt>
                <c:pt idx="1">
                  <c:v>4.17</c:v>
                </c:pt>
                <c:pt idx="2">
                  <c:v>25.0</c:v>
                </c:pt>
                <c:pt idx="3">
                  <c:v>6.45</c:v>
                </c:pt>
                <c:pt idx="4">
                  <c:v>0.0</c:v>
                </c:pt>
              </c:numCache>
            </c:numRef>
          </c:val>
        </c:ser>
        <c:ser>
          <c:idx val="3"/>
          <c:order val="3"/>
          <c:tx>
            <c:strRef>
              <c:f>Sheet1!$A$33</c:f>
              <c:strCache>
                <c:ptCount val="1"/>
                <c:pt idx="0">
                  <c:v>Asian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cat>
            <c:strRef>
              <c:f>Sheet1!$B$29:$F$29</c:f>
              <c:strCache>
                <c:ptCount val="5"/>
                <c:pt idx="0">
                  <c:v>Any variant</c:v>
                </c:pt>
                <c:pt idx="1">
                  <c:v>8 segments</c:v>
                </c:pt>
                <c:pt idx="2">
                  <c:v>10 segments</c:v>
                </c:pt>
                <c:pt idx="3">
                  <c:v>11 segments</c:v>
                </c:pt>
                <c:pt idx="4">
                  <c:v>12 segments</c:v>
                </c:pt>
              </c:strCache>
            </c:strRef>
          </c:cat>
          <c:val>
            <c:numRef>
              <c:f>Sheet1!$B$33:$F$33</c:f>
              <c:numCache>
                <c:formatCode>General</c:formatCode>
                <c:ptCount val="5"/>
                <c:pt idx="0">
                  <c:v>16.13</c:v>
                </c:pt>
                <c:pt idx="1">
                  <c:v>0.0</c:v>
                </c:pt>
                <c:pt idx="2">
                  <c:v>9.68</c:v>
                </c:pt>
                <c:pt idx="3">
                  <c:v>2.78</c:v>
                </c:pt>
                <c:pt idx="4">
                  <c:v>0.0</c:v>
                </c:pt>
              </c:numCache>
            </c:numRef>
          </c:val>
        </c:ser>
        <c:axId val="449056632"/>
        <c:axId val="323616088"/>
      </c:barChart>
      <c:catAx>
        <c:axId val="449056632"/>
        <c:scaling>
          <c:orientation val="minMax"/>
        </c:scaling>
        <c:delete val="1"/>
        <c:axPos val="b"/>
        <c:tickLblPos val="nextTo"/>
        <c:crossAx val="323616088"/>
        <c:crosses val="autoZero"/>
        <c:auto val="1"/>
        <c:lblAlgn val="ctr"/>
        <c:lblOffset val="100"/>
      </c:catAx>
      <c:valAx>
        <c:axId val="32361608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2800"/>
            </a:pPr>
            <a:endParaRPr lang="en-US"/>
          </a:p>
        </c:txPr>
        <c:crossAx val="4490566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21000203012266"/>
          <c:y val="0.0523590473576215"/>
          <c:w val="0.4540057564015"/>
          <c:h val="0.29666676318304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2000" b="0"/>
          </a:pPr>
          <a:endParaRPr lang="en-US"/>
        </a:p>
      </c:txPr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/>
      <c:barChart>
        <c:barDir val="col"/>
        <c:grouping val="clustered"/>
        <c:ser>
          <c:idx val="0"/>
          <c:order val="0"/>
          <c:tx>
            <c:strRef>
              <c:f>Sheet1!$A$58</c:f>
              <c:strCache>
                <c:ptCount val="1"/>
                <c:pt idx="0">
                  <c:v>No Asthma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c:spPr>
          <c:cat>
            <c:strRef>
              <c:f>Sheet1!$B$57:$E$57</c:f>
              <c:strCache>
                <c:ptCount val="4"/>
                <c:pt idx="0">
                  <c:v>Any variant</c:v>
                </c:pt>
                <c:pt idx="1">
                  <c:v>8 segments</c:v>
                </c:pt>
                <c:pt idx="2">
                  <c:v>10 segments</c:v>
                </c:pt>
                <c:pt idx="3">
                  <c:v>11 segments</c:v>
                </c:pt>
              </c:strCache>
            </c:strRef>
          </c:cat>
          <c:val>
            <c:numRef>
              <c:f>Sheet1!$B$58:$E$58</c:f>
              <c:numCache>
                <c:formatCode>General</c:formatCode>
                <c:ptCount val="4"/>
                <c:pt idx="0">
                  <c:v>44.19</c:v>
                </c:pt>
                <c:pt idx="1">
                  <c:v>5.119999999999997</c:v>
                </c:pt>
                <c:pt idx="2">
                  <c:v>31.16</c:v>
                </c:pt>
                <c:pt idx="3">
                  <c:v>6.05</c:v>
                </c:pt>
              </c:numCache>
            </c:numRef>
          </c:val>
        </c:ser>
        <c:ser>
          <c:idx val="1"/>
          <c:order val="1"/>
          <c:tx>
            <c:strRef>
              <c:f>Sheet1!$A$59</c:f>
              <c:strCache>
                <c:ptCount val="1"/>
                <c:pt idx="0">
                  <c:v>Asthma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cat>
            <c:strRef>
              <c:f>Sheet1!$B$57:$E$57</c:f>
              <c:strCache>
                <c:ptCount val="4"/>
                <c:pt idx="0">
                  <c:v>Any variant</c:v>
                </c:pt>
                <c:pt idx="1">
                  <c:v>8 segments</c:v>
                </c:pt>
                <c:pt idx="2">
                  <c:v>10 segments</c:v>
                </c:pt>
                <c:pt idx="3">
                  <c:v>11 segments</c:v>
                </c:pt>
              </c:strCache>
            </c:strRef>
          </c:cat>
          <c:val>
            <c:numRef>
              <c:f>Sheet1!$B$59:$E$59</c:f>
              <c:numCache>
                <c:formatCode>General</c:formatCode>
                <c:ptCount val="4"/>
                <c:pt idx="0">
                  <c:v>40.57</c:v>
                </c:pt>
                <c:pt idx="1">
                  <c:v>3.77</c:v>
                </c:pt>
                <c:pt idx="2">
                  <c:v>29.25</c:v>
                </c:pt>
                <c:pt idx="3">
                  <c:v>7.55</c:v>
                </c:pt>
              </c:numCache>
            </c:numRef>
          </c:val>
        </c:ser>
        <c:axId val="466336072"/>
        <c:axId val="466579736"/>
      </c:barChart>
      <c:catAx>
        <c:axId val="466336072"/>
        <c:scaling>
          <c:orientation val="minMax"/>
        </c:scaling>
        <c:delete val="1"/>
        <c:axPos val="b"/>
        <c:tickLblPos val="nextTo"/>
        <c:crossAx val="466579736"/>
        <c:crosses val="autoZero"/>
        <c:auto val="1"/>
        <c:lblAlgn val="ctr"/>
        <c:lblOffset val="100"/>
      </c:catAx>
      <c:valAx>
        <c:axId val="46657973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2800"/>
            </a:pPr>
            <a:endParaRPr lang="en-US"/>
          </a:p>
        </c:txPr>
        <c:crossAx val="4663360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2538075843968"/>
          <c:y val="0.0573787138471096"/>
          <c:w val="0.294342221015476"/>
          <c:h val="0.174668691109782"/>
        </c:manualLayout>
      </c:layout>
      <c:overlay val="1"/>
      <c:spPr>
        <a:solidFill>
          <a:schemeClr val="bg1"/>
        </a:solidFill>
        <a:ln>
          <a:noFill/>
        </a:ln>
      </c:spPr>
      <c:txPr>
        <a:bodyPr/>
        <a:lstStyle/>
        <a:p>
          <a:pPr>
            <a:defRPr sz="2000" b="0"/>
          </a:pPr>
          <a:endParaRPr lang="en-US"/>
        </a:p>
      </c:txPr>
    </c:legend>
    <c:plotVisOnly val="1"/>
    <c:dispBlanksAs val="gap"/>
  </c:chart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0.67582</cdr:x>
      <cdr:y>0.05364</cdr:y>
    </cdr:from>
    <cdr:to>
      <cdr:x>0.97974</cdr:x>
      <cdr:y>0.33741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5083313" y="271433"/>
          <a:ext cx="2286000" cy="14359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5875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94BD7-5537-4FCB-9DB5-0978F34E132A}" type="datetimeFigureOut">
              <a:rPr lang="en-US" smtClean="0"/>
              <a:pPr/>
              <a:t>10/3/13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D77524-AB09-4F42-97A0-D1F68C4B6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70668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dirty="0" err="1" smtClean="0"/>
              <a:t>SpiroMeta</a:t>
            </a:r>
            <a:r>
              <a:rPr lang="en-US" baseline="0" dirty="0" smtClean="0"/>
              <a:t> and CHARGE consortia, and Health 2000 Survey (20K, 32K, and 800 participants).</a:t>
            </a:r>
          </a:p>
          <a:p>
            <a:r>
              <a:rPr lang="en-US" baseline="0" dirty="0" smtClean="0"/>
              <a:t>2. 23 studies (48K), follow up in 16 studies (46K)</a:t>
            </a:r>
          </a:p>
          <a:p>
            <a:endParaRPr lang="en-US" baseline="0" dirty="0" smtClean="0"/>
          </a:p>
          <a:p>
            <a:r>
              <a:rPr lang="en-US" baseline="0" dirty="0" smtClean="0"/>
              <a:t>All European ancestry.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HHIP, RARB both implicated in branching morphogenesis.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77524-AB09-4F42-97A0-D1F68C4B6BA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29825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77524-AB09-4F42-97A0-D1F68C4B6BA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30248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77524-AB09-4F42-97A0-D1F68C4B6BA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30248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77524-AB09-4F42-97A0-D1F68C4B6BA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30248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77524-AB09-4F42-97A0-D1F68C4B6BA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30248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77524-AB09-4F42-97A0-D1F68C4B6BA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967689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77524-AB09-4F42-97A0-D1F68C4B6BA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73602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77524-AB09-4F42-97A0-D1F68C4B6BAC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73602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47F96-05F6-4B59-921C-5246A481A626}" type="datetimeFigureOut">
              <a:rPr lang="en-US" smtClean="0"/>
              <a:pPr/>
              <a:t>10/3/13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0011F-1EAC-4F61-A3EA-1C7F6D1328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7381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47F96-05F6-4B59-921C-5246A481A626}" type="datetimeFigureOut">
              <a:rPr lang="en-US" smtClean="0"/>
              <a:pPr/>
              <a:t>10/3/13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0011F-1EAC-4F61-A3EA-1C7F6D1328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04606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47F96-05F6-4B59-921C-5246A481A626}" type="datetimeFigureOut">
              <a:rPr lang="en-US" smtClean="0"/>
              <a:pPr/>
              <a:t>10/3/13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0011F-1EAC-4F61-A3EA-1C7F6D1328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14819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47F96-05F6-4B59-921C-5246A481A626}" type="datetimeFigureOut">
              <a:rPr lang="en-US" smtClean="0"/>
              <a:pPr/>
              <a:t>10/3/13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0011F-1EAC-4F61-A3EA-1C7F6D1328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48103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47F96-05F6-4B59-921C-5246A481A626}" type="datetimeFigureOut">
              <a:rPr lang="en-US" smtClean="0"/>
              <a:pPr/>
              <a:t>10/3/13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0011F-1EAC-4F61-A3EA-1C7F6D1328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00038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47F96-05F6-4B59-921C-5246A481A626}" type="datetimeFigureOut">
              <a:rPr lang="en-US" smtClean="0"/>
              <a:pPr/>
              <a:t>10/3/13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0011F-1EAC-4F61-A3EA-1C7F6D1328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88149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47F96-05F6-4B59-921C-5246A481A626}" type="datetimeFigureOut">
              <a:rPr lang="en-US" smtClean="0"/>
              <a:pPr/>
              <a:t>10/3/13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0011F-1EAC-4F61-A3EA-1C7F6D1328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41674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47F96-05F6-4B59-921C-5246A481A626}" type="datetimeFigureOut">
              <a:rPr lang="en-US" smtClean="0"/>
              <a:pPr/>
              <a:t>10/3/13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0011F-1EAC-4F61-A3EA-1C7F6D1328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05935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47F96-05F6-4B59-921C-5246A481A626}" type="datetimeFigureOut">
              <a:rPr lang="en-US" smtClean="0"/>
              <a:pPr/>
              <a:t>10/3/13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0011F-1EAC-4F61-A3EA-1C7F6D1328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83972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47F96-05F6-4B59-921C-5246A481A626}" type="datetimeFigureOut">
              <a:rPr lang="en-US" smtClean="0"/>
              <a:pPr/>
              <a:t>10/3/13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0011F-1EAC-4F61-A3EA-1C7F6D1328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69454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47F96-05F6-4B59-921C-5246A481A626}" type="datetimeFigureOut">
              <a:rPr lang="en-US" smtClean="0"/>
              <a:pPr/>
              <a:t>10/3/13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0011F-1EAC-4F61-A3EA-1C7F6D1328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85142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47F96-05F6-4B59-921C-5246A481A626}" type="datetimeFigureOut">
              <a:rPr lang="en-US" smtClean="0"/>
              <a:pPr/>
              <a:t>10/3/13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0011F-1EAC-4F61-A3EA-1C7F6D1328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75899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Common Airway Variants, COPD and Asthma in a Multi-Ethnic Sample: </a:t>
            </a:r>
            <a:br>
              <a:rPr lang="en-US" dirty="0" smtClean="0"/>
            </a:br>
            <a:r>
              <a:rPr lang="en-US" dirty="0" smtClean="0"/>
              <a:t>the MESA Lung Study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969" y="5413071"/>
            <a:ext cx="6400800" cy="144492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Benjamin Smith MD MS</a:t>
            </a:r>
            <a:endParaRPr lang="en-US" sz="2000" dirty="0" smtClean="0"/>
          </a:p>
          <a:p>
            <a:r>
              <a:rPr lang="en-US" sz="2000" dirty="0" smtClean="0"/>
              <a:t>Columbia </a:t>
            </a:r>
            <a:r>
              <a:rPr lang="en-US" sz="2000" dirty="0" smtClean="0"/>
              <a:t>University</a:t>
            </a:r>
            <a:endParaRPr lang="en-US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803667"/>
            <a:ext cx="3200738" cy="3377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38507" y="6569017"/>
            <a:ext cx="3205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 smtClean="0"/>
              <a:t>Dezso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Kassay</a:t>
            </a:r>
            <a:r>
              <a:rPr lang="en-US" sz="1400" i="1" dirty="0" smtClean="0"/>
              <a:t>. Diseases of the Chest. 1961</a:t>
            </a:r>
            <a:endParaRPr lang="en-US" sz="1400" i="1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417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69"/>
            <a:ext cx="8229600" cy="1143000"/>
          </a:xfrm>
        </p:spPr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686800" cy="4525963"/>
          </a:xfrm>
        </p:spPr>
        <p:txBody>
          <a:bodyPr/>
          <a:lstStyle/>
          <a:p>
            <a:r>
              <a:rPr lang="en-US" dirty="0" smtClean="0"/>
              <a:t>Nested case-controls within MESA Lung E5: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917" y="1600199"/>
            <a:ext cx="45720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b="1" dirty="0" smtClean="0"/>
              <a:t>Objective 1: COPD </a:t>
            </a:r>
            <a:r>
              <a:rPr lang="en-US" b="1" dirty="0" err="1" smtClean="0"/>
              <a:t>vs</a:t>
            </a:r>
            <a:r>
              <a:rPr lang="en-US" b="1" dirty="0" smtClean="0"/>
              <a:t> controls</a:t>
            </a:r>
          </a:p>
          <a:p>
            <a:pPr lvl="1"/>
            <a:r>
              <a:rPr lang="en-US" dirty="0" smtClean="0"/>
              <a:t>Inclusion:</a:t>
            </a:r>
          </a:p>
          <a:p>
            <a:pPr lvl="2"/>
            <a:r>
              <a:rPr lang="en-US" dirty="0" smtClean="0"/>
              <a:t>MESA participant</a:t>
            </a:r>
          </a:p>
          <a:p>
            <a:pPr lvl="2"/>
            <a:r>
              <a:rPr lang="en-US" dirty="0" smtClean="0"/>
              <a:t>≥10 pack-years of smoking</a:t>
            </a:r>
          </a:p>
          <a:p>
            <a:pPr lvl="1"/>
            <a:r>
              <a:rPr lang="en-US" dirty="0" smtClean="0"/>
              <a:t>Exclusion:</a:t>
            </a:r>
          </a:p>
          <a:p>
            <a:pPr lvl="2"/>
            <a:r>
              <a:rPr lang="en-US" dirty="0" smtClean="0"/>
              <a:t>Self-reported asthma onset before age 45 years</a:t>
            </a:r>
          </a:p>
          <a:p>
            <a:pPr lvl="1"/>
            <a:r>
              <a:rPr lang="en-US" dirty="0" smtClean="0"/>
              <a:t>Cases: All COPD cases</a:t>
            </a:r>
          </a:p>
          <a:p>
            <a:pPr lvl="2"/>
            <a:r>
              <a:rPr lang="en-US" dirty="0" smtClean="0"/>
              <a:t>defined by post-bronchodilator spirometry</a:t>
            </a:r>
          </a:p>
          <a:p>
            <a:pPr lvl="1"/>
            <a:r>
              <a:rPr lang="en-US" dirty="0" smtClean="0"/>
              <a:t>Controls: No COPD</a:t>
            </a:r>
          </a:p>
          <a:p>
            <a:pPr lvl="2"/>
            <a:r>
              <a:rPr lang="en-US" dirty="0" smtClean="0"/>
              <a:t>2 for each case (unmatched)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95800" y="1600200"/>
            <a:ext cx="46482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b="1" dirty="0" smtClean="0"/>
              <a:t>Objective 2: Asthma </a:t>
            </a:r>
            <a:r>
              <a:rPr lang="en-US" b="1" dirty="0" err="1" smtClean="0"/>
              <a:t>vs</a:t>
            </a:r>
            <a:r>
              <a:rPr lang="en-US" b="1" dirty="0" smtClean="0"/>
              <a:t> controls</a:t>
            </a:r>
          </a:p>
          <a:p>
            <a:pPr lvl="1"/>
            <a:r>
              <a:rPr lang="en-US" dirty="0" smtClean="0"/>
              <a:t>Inclusion:</a:t>
            </a:r>
          </a:p>
          <a:p>
            <a:pPr lvl="2"/>
            <a:r>
              <a:rPr lang="en-US" dirty="0" smtClean="0"/>
              <a:t>MESA participant</a:t>
            </a:r>
          </a:p>
          <a:p>
            <a:pPr lvl="2"/>
            <a:r>
              <a:rPr lang="en-US" dirty="0" smtClean="0"/>
              <a:t>&lt;10 pack-years of smoking</a:t>
            </a:r>
          </a:p>
          <a:p>
            <a:pPr lvl="1"/>
            <a:r>
              <a:rPr lang="en-US" dirty="0" smtClean="0"/>
              <a:t>Exclusion: </a:t>
            </a:r>
          </a:p>
          <a:p>
            <a:pPr lvl="2"/>
            <a:r>
              <a:rPr lang="en-US" dirty="0" smtClean="0"/>
              <a:t>Self-reported COPD or emphysema</a:t>
            </a:r>
          </a:p>
          <a:p>
            <a:pPr lvl="1"/>
            <a:r>
              <a:rPr lang="en-US" dirty="0" smtClean="0"/>
              <a:t>Cases: All asthma cases</a:t>
            </a:r>
          </a:p>
          <a:p>
            <a:pPr lvl="2"/>
            <a:r>
              <a:rPr lang="en-US" dirty="0" smtClean="0"/>
              <a:t>Self-reported onset before 45 years old</a:t>
            </a:r>
          </a:p>
          <a:p>
            <a:pPr lvl="1"/>
            <a:r>
              <a:rPr lang="en-US" dirty="0" smtClean="0"/>
              <a:t>Controls: No asthma</a:t>
            </a:r>
          </a:p>
          <a:p>
            <a:pPr lvl="2"/>
            <a:r>
              <a:rPr lang="en-US" dirty="0" smtClean="0"/>
              <a:t>2 for each case (matched on age, gender, race-ethnicity and smoking status)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1268209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686800" cy="4525963"/>
          </a:xfrm>
        </p:spPr>
        <p:txBody>
          <a:bodyPr/>
          <a:lstStyle/>
          <a:p>
            <a:r>
              <a:rPr lang="en-US" dirty="0" smtClean="0"/>
              <a:t>Lower lobe anatomy mapping:</a:t>
            </a:r>
          </a:p>
          <a:p>
            <a:pPr lvl="1"/>
            <a:r>
              <a:rPr lang="en-US" dirty="0" smtClean="0"/>
              <a:t>Visual mapping</a:t>
            </a:r>
            <a:r>
              <a:rPr lang="en-US" dirty="0"/>
              <a:t>:</a:t>
            </a:r>
            <a:endParaRPr lang="en-US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3981" b="7219"/>
          <a:stretch/>
        </p:blipFill>
        <p:spPr bwMode="auto">
          <a:xfrm>
            <a:off x="1447800" y="2590800"/>
            <a:ext cx="6286136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1766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 descr="Screen Shot 2013-10-02 at 5.48.1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0681" r="10681"/>
          <a:stretch>
            <a:fillRect/>
          </a:stretch>
        </p:blipFill>
        <p:spPr>
          <a:xfrm>
            <a:off x="838200" y="2590801"/>
            <a:ext cx="7462652" cy="4038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686800" cy="4525963"/>
          </a:xfrm>
        </p:spPr>
        <p:txBody>
          <a:bodyPr/>
          <a:lstStyle/>
          <a:p>
            <a:r>
              <a:rPr lang="en-US" dirty="0" smtClean="0"/>
              <a:t>Lower lobe anatomy mapping:</a:t>
            </a:r>
            <a:endParaRPr lang="en-US" dirty="0"/>
          </a:p>
          <a:p>
            <a:pPr lvl="1"/>
            <a:r>
              <a:rPr lang="en-US" dirty="0" smtClean="0"/>
              <a:t>Visual mapping</a:t>
            </a:r>
            <a:r>
              <a:rPr lang="en-US" dirty="0"/>
              <a:t>:</a:t>
            </a:r>
            <a:endParaRPr lang="en-US" dirty="0" smtClean="0"/>
          </a:p>
        </p:txBody>
      </p:sp>
      <p:sp>
        <p:nvSpPr>
          <p:cNvPr id="8" name="Rectangle 7"/>
          <p:cNvSpPr/>
          <p:nvPr/>
        </p:nvSpPr>
        <p:spPr>
          <a:xfrm>
            <a:off x="838200" y="2590800"/>
            <a:ext cx="210826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Participant A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77056" y="2590800"/>
            <a:ext cx="208855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Participant B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7382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Screen Shot 2013-10-02 at 5.48.2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0718" r="10718"/>
          <a:stretch>
            <a:fillRect/>
          </a:stretch>
        </p:blipFill>
        <p:spPr>
          <a:xfrm>
            <a:off x="838200" y="2590800"/>
            <a:ext cx="7467600" cy="4038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686800" cy="4525963"/>
          </a:xfrm>
        </p:spPr>
        <p:txBody>
          <a:bodyPr/>
          <a:lstStyle/>
          <a:p>
            <a:r>
              <a:rPr lang="en-US" dirty="0" smtClean="0"/>
              <a:t>Lower lobe anatomy mapping:</a:t>
            </a:r>
            <a:endParaRPr lang="en-US" dirty="0"/>
          </a:p>
          <a:p>
            <a:pPr lvl="1"/>
            <a:r>
              <a:rPr lang="en-US" dirty="0" smtClean="0"/>
              <a:t>Visual mapping</a:t>
            </a:r>
            <a:r>
              <a:rPr lang="en-US" dirty="0"/>
              <a:t>:</a:t>
            </a:r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838200" y="2590800"/>
            <a:ext cx="210826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Participant A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77056" y="2590800"/>
            <a:ext cx="208855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Participant B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7382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 descr="Screen Shot 2013-10-02 at 5.49.0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0632" r="10632"/>
          <a:stretch>
            <a:fillRect/>
          </a:stretch>
        </p:blipFill>
        <p:spPr>
          <a:xfrm>
            <a:off x="838200" y="2588742"/>
            <a:ext cx="7462652" cy="40406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686800" cy="4525963"/>
          </a:xfrm>
        </p:spPr>
        <p:txBody>
          <a:bodyPr/>
          <a:lstStyle/>
          <a:p>
            <a:r>
              <a:rPr lang="en-US" dirty="0" smtClean="0"/>
              <a:t>Lower lobe anatomy mapping:</a:t>
            </a:r>
            <a:endParaRPr lang="en-US" dirty="0"/>
          </a:p>
          <a:p>
            <a:pPr lvl="1"/>
            <a:r>
              <a:rPr lang="en-US" dirty="0" smtClean="0"/>
              <a:t>Visual mapping</a:t>
            </a:r>
            <a:r>
              <a:rPr lang="en-US" dirty="0"/>
              <a:t>:</a:t>
            </a:r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838200" y="2590800"/>
            <a:ext cx="210826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Participant A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77056" y="2590800"/>
            <a:ext cx="208855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Participant B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0552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 descr="Screen Shot 2013-10-02 at 5.49.3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0643" r="10643"/>
          <a:stretch>
            <a:fillRect/>
          </a:stretch>
        </p:blipFill>
        <p:spPr>
          <a:xfrm>
            <a:off x="838200" y="2592695"/>
            <a:ext cx="7462652" cy="40367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686800" cy="4525963"/>
          </a:xfrm>
        </p:spPr>
        <p:txBody>
          <a:bodyPr/>
          <a:lstStyle/>
          <a:p>
            <a:r>
              <a:rPr lang="en-US" dirty="0" smtClean="0"/>
              <a:t>Lower lobe anatomy mapping:</a:t>
            </a:r>
            <a:endParaRPr lang="en-US" dirty="0"/>
          </a:p>
          <a:p>
            <a:pPr lvl="1"/>
            <a:r>
              <a:rPr lang="en-US" dirty="0" smtClean="0"/>
              <a:t>Visual mapping</a:t>
            </a:r>
            <a:r>
              <a:rPr lang="en-US" dirty="0"/>
              <a:t>:</a:t>
            </a:r>
            <a:endParaRPr lang="en-US" dirty="0" smtClean="0"/>
          </a:p>
        </p:txBody>
      </p:sp>
      <p:sp>
        <p:nvSpPr>
          <p:cNvPr id="10" name="Rectangle 9"/>
          <p:cNvSpPr/>
          <p:nvPr/>
        </p:nvSpPr>
        <p:spPr>
          <a:xfrm>
            <a:off x="838200" y="2590800"/>
            <a:ext cx="210826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Participant A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77056" y="2590800"/>
            <a:ext cx="208855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Participant B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0552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714509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Analysis:</a:t>
            </a:r>
          </a:p>
          <a:p>
            <a:pPr lvl="1"/>
            <a:r>
              <a:rPr lang="en-US" dirty="0" smtClean="0"/>
              <a:t>Lower lobe segmental anatomy classification:</a:t>
            </a:r>
          </a:p>
          <a:p>
            <a:pPr lvl="2"/>
            <a:r>
              <a:rPr lang="en-US" dirty="0" smtClean="0"/>
              <a:t>Normal anatomy: </a:t>
            </a:r>
          </a:p>
          <a:p>
            <a:pPr lvl="3"/>
            <a:r>
              <a:rPr lang="en-US" dirty="0" smtClean="0"/>
              <a:t>9 segments</a:t>
            </a:r>
          </a:p>
          <a:p>
            <a:pPr lvl="2"/>
            <a:r>
              <a:rPr lang="en-US" dirty="0" smtClean="0"/>
              <a:t>Variant anatomy:</a:t>
            </a:r>
          </a:p>
          <a:p>
            <a:pPr lvl="3"/>
            <a:r>
              <a:rPr lang="en-US" dirty="0" smtClean="0"/>
              <a:t>Any variant</a:t>
            </a:r>
          </a:p>
          <a:p>
            <a:pPr lvl="3"/>
            <a:r>
              <a:rPr lang="en-US" dirty="0" smtClean="0"/>
              <a:t>8 segments, 10 segments, 11 segments, 12 segments</a:t>
            </a:r>
          </a:p>
          <a:p>
            <a:pPr lvl="1"/>
            <a:r>
              <a:rPr lang="en-US" dirty="0" smtClean="0"/>
              <a:t>Prevalence ratio for COPD by variant anatomy status</a:t>
            </a:r>
          </a:p>
          <a:p>
            <a:pPr lvl="1"/>
            <a:r>
              <a:rPr lang="en-US" dirty="0" smtClean="0"/>
              <a:t>Prevalence ratio for asthma by variant anatomy status</a:t>
            </a:r>
          </a:p>
          <a:p>
            <a:pPr lvl="1"/>
            <a:r>
              <a:rPr lang="en-US" dirty="0" smtClean="0"/>
              <a:t>Adjusted for age, gender, height, weight, race-ethnicity and smoking status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6441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Results: COPD </a:t>
            </a:r>
            <a:r>
              <a:rPr lang="en-US" dirty="0" err="1" smtClean="0"/>
              <a:t>vs</a:t>
            </a:r>
            <a:r>
              <a:rPr lang="en-US" dirty="0" smtClean="0"/>
              <a:t> Controls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86374568"/>
              </p:ext>
            </p:extLst>
          </p:nvPr>
        </p:nvGraphicFramePr>
        <p:xfrm>
          <a:off x="457200" y="914400"/>
          <a:ext cx="8229600" cy="5577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29000"/>
                <a:gridCol w="2514600"/>
                <a:gridCol w="2286000"/>
              </a:tblGrid>
              <a:tr h="701936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COPD</a:t>
                      </a:r>
                    </a:p>
                    <a:p>
                      <a:pPr algn="ctr"/>
                      <a:r>
                        <a:rPr lang="en-US" sz="2400" b="1" dirty="0" smtClean="0"/>
                        <a:t>N=133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No COPD</a:t>
                      </a:r>
                    </a:p>
                    <a:p>
                      <a:pPr algn="ctr"/>
                      <a:r>
                        <a:rPr lang="en-US" sz="2400" b="1" dirty="0" smtClean="0"/>
                        <a:t>N=266</a:t>
                      </a:r>
                    </a:p>
                  </a:txBody>
                  <a:tcPr/>
                </a:tc>
              </a:tr>
              <a:tr h="337969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Age – year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72±8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68±8</a:t>
                      </a:r>
                    </a:p>
                  </a:txBody>
                  <a:tcPr/>
                </a:tc>
              </a:tr>
              <a:tr h="337969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Male</a:t>
                      </a:r>
                      <a:r>
                        <a:rPr lang="en-US" sz="2000" b="1" baseline="0" dirty="0" smtClean="0"/>
                        <a:t> – %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62</a:t>
                      </a:r>
                      <a:endParaRPr lang="en-US" sz="2000" dirty="0"/>
                    </a:p>
                  </a:txBody>
                  <a:tcPr/>
                </a:tc>
              </a:tr>
              <a:tr h="337969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Race-ethnicity – %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</a:tr>
              <a:tr h="337969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	Caucasian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40</a:t>
                      </a:r>
                      <a:endParaRPr lang="en-US" sz="2000" dirty="0"/>
                    </a:p>
                  </a:txBody>
                  <a:tcPr/>
                </a:tc>
              </a:tr>
              <a:tr h="337969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	African American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29</a:t>
                      </a:r>
                      <a:endParaRPr lang="en-US" sz="2000" dirty="0"/>
                    </a:p>
                  </a:txBody>
                  <a:tcPr/>
                </a:tc>
              </a:tr>
              <a:tr h="337969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	Hispanic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21</a:t>
                      </a:r>
                      <a:endParaRPr lang="en-US" sz="2000" dirty="0"/>
                    </a:p>
                  </a:txBody>
                  <a:tcPr/>
                </a:tc>
              </a:tr>
              <a:tr h="337969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	Asian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9</a:t>
                      </a:r>
                      <a:endParaRPr lang="en-US" sz="2000" dirty="0"/>
                    </a:p>
                  </a:txBody>
                  <a:tcPr/>
                </a:tc>
              </a:tr>
              <a:tr h="337969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Height</a:t>
                      </a:r>
                      <a:r>
                        <a:rPr lang="en-US" sz="2000" b="1" baseline="0" dirty="0" smtClean="0"/>
                        <a:t> – cm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170±9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168±10</a:t>
                      </a:r>
                    </a:p>
                  </a:txBody>
                  <a:tcPr/>
                </a:tc>
              </a:tr>
              <a:tr h="337969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Weight – kg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82±18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83±17</a:t>
                      </a:r>
                    </a:p>
                  </a:txBody>
                  <a:tcPr/>
                </a:tc>
              </a:tr>
              <a:tr h="337969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Current</a:t>
                      </a:r>
                      <a:r>
                        <a:rPr lang="en-US" sz="2000" b="1" baseline="0" dirty="0" smtClean="0"/>
                        <a:t> smoker – %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11</a:t>
                      </a:r>
                      <a:endParaRPr lang="en-US" sz="2000" dirty="0"/>
                    </a:p>
                  </a:txBody>
                  <a:tcPr/>
                </a:tc>
              </a:tr>
              <a:tr h="337969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Pack-years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42±27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29±20</a:t>
                      </a:r>
                    </a:p>
                  </a:txBody>
                  <a:tcPr/>
                </a:tc>
              </a:tr>
              <a:tr h="337969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Excessive</a:t>
                      </a:r>
                      <a:r>
                        <a:rPr lang="en-US" sz="2000" b="1" baseline="0" dirty="0" smtClean="0"/>
                        <a:t> motion artifact – 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2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8088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Results: COPD </a:t>
            </a:r>
            <a:r>
              <a:rPr lang="en-US" dirty="0" err="1" smtClean="0"/>
              <a:t>vs</a:t>
            </a:r>
            <a:r>
              <a:rPr lang="en-US" dirty="0" smtClean="0"/>
              <a:t> Controls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97645976"/>
              </p:ext>
            </p:extLst>
          </p:nvPr>
        </p:nvGraphicFramePr>
        <p:xfrm>
          <a:off x="76200" y="914400"/>
          <a:ext cx="8991600" cy="55778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2600"/>
                <a:gridCol w="1412240"/>
                <a:gridCol w="1386970"/>
                <a:gridCol w="1447800"/>
                <a:gridCol w="1447800"/>
                <a:gridCol w="1544190"/>
              </a:tblGrid>
              <a:tr h="340776">
                <a:tc rowSpan="2">
                  <a:txBody>
                    <a:bodyPr/>
                    <a:lstStyle/>
                    <a:p>
                      <a:r>
                        <a:rPr lang="en-US" sz="1800" b="1" dirty="0" smtClean="0"/>
                        <a:t>Lower Lobe Segmental Anatomy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Prevalence by COPD status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Prevalence ratio for COPD</a:t>
                      </a:r>
                      <a:endParaRPr lang="en-US" sz="18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 smtClean="0"/>
                    </a:p>
                  </a:txBody>
                  <a:tcPr anchor="ctr"/>
                </a:tc>
              </a:tr>
              <a:tr h="851941">
                <a:tc vMerge="1">
                  <a:txBody>
                    <a:bodyPr/>
                    <a:lstStyle/>
                    <a:p>
                      <a:endParaRPr lang="en-US" sz="18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COPD</a:t>
                      </a:r>
                    </a:p>
                    <a:p>
                      <a:pPr algn="ctr"/>
                      <a:endParaRPr lang="en-US" sz="1800" b="1" dirty="0" smtClean="0"/>
                    </a:p>
                    <a:p>
                      <a:pPr algn="ctr"/>
                      <a:r>
                        <a:rPr lang="en-US" sz="1800" b="1" dirty="0" smtClean="0"/>
                        <a:t>N=130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No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dirty="0" smtClean="0"/>
                        <a:t>COPD</a:t>
                      </a:r>
                    </a:p>
                    <a:p>
                      <a:pPr algn="ctr"/>
                      <a:endParaRPr lang="en-US" sz="1800" b="1" dirty="0" smtClean="0"/>
                    </a:p>
                    <a:p>
                      <a:pPr algn="ctr"/>
                      <a:r>
                        <a:rPr lang="en-US" sz="1800" b="1" dirty="0" smtClean="0"/>
                        <a:t>N=264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Unadjusted</a:t>
                      </a:r>
                    </a:p>
                    <a:p>
                      <a:pPr algn="ctr"/>
                      <a:endParaRPr lang="en-US" sz="1800" b="1" dirty="0" smtClean="0"/>
                    </a:p>
                    <a:p>
                      <a:pPr algn="ctr"/>
                      <a:r>
                        <a:rPr lang="en-US" sz="1800" b="1" dirty="0" smtClean="0"/>
                        <a:t>(95% CI)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Model</a:t>
                      </a:r>
                      <a:r>
                        <a:rPr lang="en-US" sz="1800" b="1" baseline="0" dirty="0" smtClean="0"/>
                        <a:t> 1</a:t>
                      </a:r>
                    </a:p>
                    <a:p>
                      <a:pPr algn="ctr"/>
                      <a:endParaRPr lang="en-US" sz="1800" b="1" dirty="0" smtClean="0"/>
                    </a:p>
                    <a:p>
                      <a:pPr algn="ctr"/>
                      <a:r>
                        <a:rPr lang="en-US" sz="1800" b="1" dirty="0" smtClean="0"/>
                        <a:t>(95% CI)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Model 1</a:t>
                      </a:r>
                      <a:r>
                        <a:rPr lang="en-US" sz="1800" b="1" baseline="0" dirty="0" smtClean="0"/>
                        <a:t> + race-ethnicity</a:t>
                      </a:r>
                      <a:endParaRPr lang="en-US" sz="1800" b="1" dirty="0" smtClean="0"/>
                    </a:p>
                    <a:p>
                      <a:pPr algn="ctr"/>
                      <a:r>
                        <a:rPr lang="en-US" sz="1800" b="1" dirty="0" smtClean="0"/>
                        <a:t>(95% CI)</a:t>
                      </a:r>
                    </a:p>
                  </a:txBody>
                  <a:tcPr anchor="ctr"/>
                </a:tc>
              </a:tr>
              <a:tr h="340776">
                <a:tc gridSpan="6">
                  <a:txBody>
                    <a:bodyPr/>
                    <a:lstStyle/>
                    <a:p>
                      <a:r>
                        <a:rPr lang="en-US" sz="1800" b="1" dirty="0" smtClean="0"/>
                        <a:t>Normal anatomy: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800" dirty="0" smtClean="0"/>
                    </a:p>
                  </a:txBody>
                  <a:tcPr anchor="ctr"/>
                </a:tc>
              </a:tr>
              <a:tr h="340776">
                <a:tc>
                  <a:txBody>
                    <a:bodyPr/>
                    <a:lstStyle/>
                    <a:p>
                      <a:r>
                        <a:rPr lang="en-US" sz="1800" i="1" dirty="0" smtClean="0"/>
                        <a:t>9 segments</a:t>
                      </a:r>
                      <a:endParaRPr lang="en-US" sz="18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51%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64%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Reference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Reference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Reference</a:t>
                      </a:r>
                      <a:endParaRPr lang="en-US" sz="1800" dirty="0"/>
                    </a:p>
                  </a:txBody>
                  <a:tcPr anchor="ctr"/>
                </a:tc>
              </a:tr>
              <a:tr h="340776">
                <a:tc gridSpan="6">
                  <a:txBody>
                    <a:bodyPr/>
                    <a:lstStyle/>
                    <a:p>
                      <a:r>
                        <a:rPr lang="en-US" sz="1800" b="1" dirty="0" smtClean="0"/>
                        <a:t>Variant anatomy: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800" dirty="0" smtClean="0"/>
                    </a:p>
                  </a:txBody>
                  <a:tcPr anchor="ctr"/>
                </a:tc>
              </a:tr>
              <a:tr h="596359">
                <a:tc>
                  <a:txBody>
                    <a:bodyPr/>
                    <a:lstStyle/>
                    <a:p>
                      <a:r>
                        <a:rPr lang="en-US" sz="1800" i="1" dirty="0" smtClean="0"/>
                        <a:t>Any variant</a:t>
                      </a:r>
                      <a:endParaRPr lang="en-US" sz="18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49%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36%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1.43</a:t>
                      </a:r>
                    </a:p>
                    <a:p>
                      <a:pPr algn="ctr"/>
                      <a:r>
                        <a:rPr lang="en-US" sz="1800" b="1" dirty="0" smtClean="0"/>
                        <a:t>(1.08 to 1.89)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1.41</a:t>
                      </a:r>
                    </a:p>
                    <a:p>
                      <a:pPr algn="ctr"/>
                      <a:r>
                        <a:rPr lang="en-US" sz="1800" b="1" dirty="0" smtClean="0"/>
                        <a:t>(1.09 to 1.83)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1.34</a:t>
                      </a:r>
                    </a:p>
                    <a:p>
                      <a:pPr algn="ctr"/>
                      <a:r>
                        <a:rPr lang="en-US" sz="1800" b="1" dirty="0" smtClean="0"/>
                        <a:t>(1.03 to 1.73)</a:t>
                      </a:r>
                    </a:p>
                  </a:txBody>
                  <a:tcPr anchor="ctr"/>
                </a:tc>
              </a:tr>
              <a:tr h="596359">
                <a:tc>
                  <a:txBody>
                    <a:bodyPr/>
                    <a:lstStyle/>
                    <a:p>
                      <a:r>
                        <a:rPr lang="en-US" sz="1800" i="1" dirty="0" smtClean="0"/>
                        <a:t>8 segments</a:t>
                      </a:r>
                      <a:endParaRPr lang="en-US" sz="18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8.5%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3.4%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1.96</a:t>
                      </a:r>
                    </a:p>
                    <a:p>
                      <a:pPr algn="ctr"/>
                      <a:r>
                        <a:rPr lang="en-US" sz="1800" dirty="0" smtClean="0"/>
                        <a:t>(1.25 to 3.06)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1.99</a:t>
                      </a:r>
                    </a:p>
                    <a:p>
                      <a:pPr algn="ctr"/>
                      <a:r>
                        <a:rPr lang="en-US" sz="1800" dirty="0" smtClean="0"/>
                        <a:t>(1.34 to 2.93)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1.81</a:t>
                      </a:r>
                    </a:p>
                    <a:p>
                      <a:pPr algn="ctr"/>
                      <a:r>
                        <a:rPr lang="en-US" sz="1800" dirty="0" smtClean="0"/>
                        <a:t>(1.19 to 2.74)</a:t>
                      </a:r>
                    </a:p>
                  </a:txBody>
                  <a:tcPr/>
                </a:tc>
              </a:tr>
              <a:tr h="596359">
                <a:tc>
                  <a:txBody>
                    <a:bodyPr/>
                    <a:lstStyle/>
                    <a:p>
                      <a:r>
                        <a:rPr lang="en-US" sz="1800" i="1" dirty="0" smtClean="0"/>
                        <a:t>10 segments</a:t>
                      </a:r>
                      <a:endParaRPr lang="en-US" sz="18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34%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23%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1.49</a:t>
                      </a:r>
                    </a:p>
                    <a:p>
                      <a:pPr algn="ctr"/>
                      <a:r>
                        <a:rPr lang="en-US" sz="1800" dirty="0" smtClean="0"/>
                        <a:t>(1.07 to 2.07)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1.48</a:t>
                      </a:r>
                    </a:p>
                    <a:p>
                      <a:pPr algn="ctr"/>
                      <a:r>
                        <a:rPr lang="en-US" sz="1800" dirty="0" smtClean="0"/>
                        <a:t>(1.12 to 1.96)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1.39</a:t>
                      </a:r>
                    </a:p>
                    <a:p>
                      <a:pPr algn="ctr"/>
                      <a:r>
                        <a:rPr lang="en-US" sz="1800" dirty="0" smtClean="0"/>
                        <a:t>(1.05 to 1.85)</a:t>
                      </a:r>
                      <a:endParaRPr lang="en-US" sz="1800" dirty="0"/>
                    </a:p>
                  </a:txBody>
                  <a:tcPr/>
                </a:tc>
              </a:tr>
              <a:tr h="596359">
                <a:tc>
                  <a:txBody>
                    <a:bodyPr/>
                    <a:lstStyle/>
                    <a:p>
                      <a:r>
                        <a:rPr lang="en-US" sz="1800" i="1" dirty="0" smtClean="0"/>
                        <a:t>11 segments</a:t>
                      </a:r>
                      <a:endParaRPr lang="en-US" sz="18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6.2%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8.7%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0.71</a:t>
                      </a:r>
                    </a:p>
                    <a:p>
                      <a:pPr algn="ctr"/>
                      <a:r>
                        <a:rPr lang="en-US" sz="1800" dirty="0" smtClean="0"/>
                        <a:t>(0.32 to 1.54)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0.98</a:t>
                      </a:r>
                    </a:p>
                    <a:p>
                      <a:pPr algn="ctr"/>
                      <a:r>
                        <a:rPr lang="en-US" sz="1800" dirty="0" smtClean="0"/>
                        <a:t>(0.55 to 1.76)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0.96</a:t>
                      </a:r>
                    </a:p>
                    <a:p>
                      <a:pPr algn="ctr"/>
                      <a:r>
                        <a:rPr lang="en-US" sz="1800" dirty="0" smtClean="0"/>
                        <a:t>(0.54 to 1.69)</a:t>
                      </a:r>
                      <a:endParaRPr lang="en-US" sz="1800" dirty="0"/>
                    </a:p>
                  </a:txBody>
                  <a:tcPr/>
                </a:tc>
              </a:tr>
              <a:tr h="596359">
                <a:tc>
                  <a:txBody>
                    <a:bodyPr/>
                    <a:lstStyle/>
                    <a:p>
                      <a:r>
                        <a:rPr lang="en-US" sz="1800" i="1" dirty="0" smtClean="0"/>
                        <a:t>12</a:t>
                      </a:r>
                      <a:r>
                        <a:rPr lang="en-US" sz="1800" i="1" baseline="0" dirty="0" smtClean="0"/>
                        <a:t> segments</a:t>
                      </a:r>
                      <a:endParaRPr lang="en-US" sz="18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0.8%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1.1%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0.68</a:t>
                      </a:r>
                    </a:p>
                    <a:p>
                      <a:pPr algn="ctr"/>
                      <a:r>
                        <a:rPr lang="en-US" sz="1800" dirty="0" smtClean="0"/>
                        <a:t>(0.07</a:t>
                      </a:r>
                      <a:r>
                        <a:rPr lang="en-US" sz="1800" baseline="0" dirty="0" smtClean="0"/>
                        <a:t> to 6.44)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0.70</a:t>
                      </a:r>
                    </a:p>
                    <a:p>
                      <a:pPr algn="ctr"/>
                      <a:r>
                        <a:rPr lang="en-US" sz="1800" dirty="0" smtClean="0"/>
                        <a:t>(0.12 to 3.98)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0.66</a:t>
                      </a:r>
                    </a:p>
                    <a:p>
                      <a:pPr algn="ctr"/>
                      <a:r>
                        <a:rPr lang="en-US" sz="1800" dirty="0" smtClean="0"/>
                        <a:t>(0.13 to 3.38)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6200" y="6477000"/>
            <a:ext cx="6707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Model 1 adjusted for age, gender, height, weight, and smoking status.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3946497"/>
            <a:ext cx="9144000" cy="259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2226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Results: COPD </a:t>
            </a:r>
            <a:r>
              <a:rPr lang="en-US" dirty="0" err="1" smtClean="0"/>
              <a:t>vs</a:t>
            </a:r>
            <a:r>
              <a:rPr lang="en-US" dirty="0" smtClean="0"/>
              <a:t> Controls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54657624"/>
              </p:ext>
            </p:extLst>
          </p:nvPr>
        </p:nvGraphicFramePr>
        <p:xfrm>
          <a:off x="76200" y="914400"/>
          <a:ext cx="8991600" cy="55778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2600"/>
                <a:gridCol w="1412240"/>
                <a:gridCol w="1386970"/>
                <a:gridCol w="1447800"/>
                <a:gridCol w="1447800"/>
                <a:gridCol w="1544190"/>
              </a:tblGrid>
              <a:tr h="340776">
                <a:tc rowSpan="2">
                  <a:txBody>
                    <a:bodyPr/>
                    <a:lstStyle/>
                    <a:p>
                      <a:r>
                        <a:rPr lang="en-US" sz="1800" b="1" dirty="0" smtClean="0"/>
                        <a:t>Lower Lobe Segmental Anatomy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Prevalence by COPD status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Prevalence ratio for COPD</a:t>
                      </a:r>
                      <a:endParaRPr lang="en-US" sz="18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 smtClean="0"/>
                    </a:p>
                  </a:txBody>
                  <a:tcPr anchor="ctr"/>
                </a:tc>
              </a:tr>
              <a:tr h="851941">
                <a:tc vMerge="1">
                  <a:txBody>
                    <a:bodyPr/>
                    <a:lstStyle/>
                    <a:p>
                      <a:endParaRPr lang="en-US" sz="18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COPD</a:t>
                      </a:r>
                    </a:p>
                    <a:p>
                      <a:pPr algn="ctr"/>
                      <a:endParaRPr lang="en-US" sz="1800" b="1" dirty="0" smtClean="0"/>
                    </a:p>
                    <a:p>
                      <a:pPr algn="ctr"/>
                      <a:r>
                        <a:rPr lang="en-US" sz="1800" b="1" dirty="0" smtClean="0"/>
                        <a:t>N=130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No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dirty="0" smtClean="0"/>
                        <a:t>COPD</a:t>
                      </a:r>
                    </a:p>
                    <a:p>
                      <a:pPr algn="ctr"/>
                      <a:endParaRPr lang="en-US" sz="1800" b="1" dirty="0" smtClean="0"/>
                    </a:p>
                    <a:p>
                      <a:pPr algn="ctr"/>
                      <a:r>
                        <a:rPr lang="en-US" sz="1800" b="1" dirty="0" smtClean="0"/>
                        <a:t>N=264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Unadjusted</a:t>
                      </a:r>
                    </a:p>
                    <a:p>
                      <a:pPr algn="ctr"/>
                      <a:endParaRPr lang="en-US" sz="1800" b="1" dirty="0" smtClean="0"/>
                    </a:p>
                    <a:p>
                      <a:pPr algn="ctr"/>
                      <a:r>
                        <a:rPr lang="en-US" sz="1800" b="1" dirty="0" smtClean="0"/>
                        <a:t>(95% CI)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Model</a:t>
                      </a:r>
                      <a:r>
                        <a:rPr lang="en-US" sz="1800" b="1" baseline="0" dirty="0" smtClean="0"/>
                        <a:t> 1</a:t>
                      </a:r>
                    </a:p>
                    <a:p>
                      <a:pPr algn="ctr"/>
                      <a:endParaRPr lang="en-US" sz="1800" b="1" dirty="0" smtClean="0"/>
                    </a:p>
                    <a:p>
                      <a:pPr algn="ctr"/>
                      <a:r>
                        <a:rPr lang="en-US" sz="1800" b="1" dirty="0" smtClean="0"/>
                        <a:t>(95% CI)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Model 1</a:t>
                      </a:r>
                      <a:r>
                        <a:rPr lang="en-US" sz="1800" b="1" baseline="0" dirty="0" smtClean="0"/>
                        <a:t> + race-ethnicity</a:t>
                      </a:r>
                      <a:endParaRPr lang="en-US" sz="1800" b="1" dirty="0" smtClean="0"/>
                    </a:p>
                    <a:p>
                      <a:pPr algn="ctr"/>
                      <a:r>
                        <a:rPr lang="en-US" sz="1800" b="1" dirty="0" smtClean="0"/>
                        <a:t>(95% CI)</a:t>
                      </a:r>
                    </a:p>
                  </a:txBody>
                  <a:tcPr anchor="ctr"/>
                </a:tc>
              </a:tr>
              <a:tr h="340776">
                <a:tc gridSpan="6">
                  <a:txBody>
                    <a:bodyPr/>
                    <a:lstStyle/>
                    <a:p>
                      <a:r>
                        <a:rPr lang="en-US" sz="1800" b="1" dirty="0" smtClean="0"/>
                        <a:t>Normal anatomy: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800" dirty="0" smtClean="0"/>
                    </a:p>
                  </a:txBody>
                  <a:tcPr anchor="ctr"/>
                </a:tc>
              </a:tr>
              <a:tr h="340776">
                <a:tc>
                  <a:txBody>
                    <a:bodyPr/>
                    <a:lstStyle/>
                    <a:p>
                      <a:r>
                        <a:rPr lang="en-US" sz="1800" i="1" dirty="0" smtClean="0"/>
                        <a:t>9 segments</a:t>
                      </a:r>
                      <a:endParaRPr lang="en-US" sz="18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51%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64%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Reference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Reference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Reference</a:t>
                      </a:r>
                      <a:endParaRPr lang="en-US" sz="1800" dirty="0"/>
                    </a:p>
                  </a:txBody>
                  <a:tcPr anchor="ctr"/>
                </a:tc>
              </a:tr>
              <a:tr h="340776">
                <a:tc gridSpan="6">
                  <a:txBody>
                    <a:bodyPr/>
                    <a:lstStyle/>
                    <a:p>
                      <a:r>
                        <a:rPr lang="en-US" sz="1800" b="1" dirty="0" smtClean="0"/>
                        <a:t>Variant anatomy: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800" dirty="0" smtClean="0"/>
                    </a:p>
                  </a:txBody>
                  <a:tcPr anchor="ctr"/>
                </a:tc>
              </a:tr>
              <a:tr h="596359">
                <a:tc>
                  <a:txBody>
                    <a:bodyPr/>
                    <a:lstStyle/>
                    <a:p>
                      <a:r>
                        <a:rPr lang="en-US" sz="1800" i="1" dirty="0" smtClean="0"/>
                        <a:t>Any variant</a:t>
                      </a:r>
                      <a:endParaRPr lang="en-US" sz="18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49%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36%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1.43</a:t>
                      </a:r>
                    </a:p>
                    <a:p>
                      <a:pPr algn="ctr"/>
                      <a:r>
                        <a:rPr lang="en-US" sz="1800" b="1" dirty="0" smtClean="0"/>
                        <a:t>(1.08 to 1.89)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1.41</a:t>
                      </a:r>
                    </a:p>
                    <a:p>
                      <a:pPr algn="ctr"/>
                      <a:r>
                        <a:rPr lang="en-US" sz="1800" b="1" dirty="0" smtClean="0"/>
                        <a:t>(1.09 to 1.83)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1.34</a:t>
                      </a:r>
                    </a:p>
                    <a:p>
                      <a:pPr algn="ctr"/>
                      <a:r>
                        <a:rPr lang="en-US" sz="1800" b="1" dirty="0" smtClean="0"/>
                        <a:t>(1.03 to 1.73)</a:t>
                      </a:r>
                    </a:p>
                  </a:txBody>
                  <a:tcPr anchor="ctr"/>
                </a:tc>
              </a:tr>
              <a:tr h="596359">
                <a:tc>
                  <a:txBody>
                    <a:bodyPr/>
                    <a:lstStyle/>
                    <a:p>
                      <a:r>
                        <a:rPr lang="en-US" sz="1800" i="1" dirty="0" smtClean="0"/>
                        <a:t>     8 segments</a:t>
                      </a:r>
                      <a:endParaRPr lang="en-US" sz="18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8.5%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3.4%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1.96</a:t>
                      </a:r>
                    </a:p>
                    <a:p>
                      <a:pPr algn="ctr"/>
                      <a:r>
                        <a:rPr lang="en-US" sz="1800" b="1" dirty="0" smtClean="0"/>
                        <a:t>(1.25 to 3.06)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1.99</a:t>
                      </a:r>
                    </a:p>
                    <a:p>
                      <a:pPr algn="ctr"/>
                      <a:r>
                        <a:rPr lang="en-US" sz="1800" b="1" dirty="0" smtClean="0"/>
                        <a:t>(1.34 to 2.93)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1.81</a:t>
                      </a:r>
                    </a:p>
                    <a:p>
                      <a:pPr algn="ctr"/>
                      <a:r>
                        <a:rPr lang="en-US" sz="1800" b="1" dirty="0" smtClean="0"/>
                        <a:t>(1.19 to 2.74)</a:t>
                      </a:r>
                    </a:p>
                  </a:txBody>
                  <a:tcPr/>
                </a:tc>
              </a:tr>
              <a:tr h="596359">
                <a:tc>
                  <a:txBody>
                    <a:bodyPr/>
                    <a:lstStyle/>
                    <a:p>
                      <a:r>
                        <a:rPr lang="en-US" sz="1800" i="1" dirty="0" smtClean="0"/>
                        <a:t>10 segments</a:t>
                      </a:r>
                      <a:endParaRPr lang="en-US" sz="18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34%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23%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1.49</a:t>
                      </a:r>
                    </a:p>
                    <a:p>
                      <a:pPr algn="ctr"/>
                      <a:r>
                        <a:rPr lang="en-US" sz="1800" dirty="0" smtClean="0"/>
                        <a:t>(1.07 to 2.07)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1.48</a:t>
                      </a:r>
                    </a:p>
                    <a:p>
                      <a:pPr algn="ctr"/>
                      <a:r>
                        <a:rPr lang="en-US" sz="1800" dirty="0" smtClean="0"/>
                        <a:t>(1.12 to 1.96)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1.39</a:t>
                      </a:r>
                    </a:p>
                    <a:p>
                      <a:pPr algn="ctr"/>
                      <a:r>
                        <a:rPr lang="en-US" sz="1800" dirty="0" smtClean="0"/>
                        <a:t>(1.05 to 1.85)</a:t>
                      </a:r>
                      <a:endParaRPr lang="en-US" sz="1800" dirty="0"/>
                    </a:p>
                  </a:txBody>
                  <a:tcPr/>
                </a:tc>
              </a:tr>
              <a:tr h="596359">
                <a:tc>
                  <a:txBody>
                    <a:bodyPr/>
                    <a:lstStyle/>
                    <a:p>
                      <a:r>
                        <a:rPr lang="en-US" sz="1800" i="1" dirty="0" smtClean="0"/>
                        <a:t>11 segments</a:t>
                      </a:r>
                      <a:endParaRPr lang="en-US" sz="18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6.2%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8.7%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0.71</a:t>
                      </a:r>
                    </a:p>
                    <a:p>
                      <a:pPr algn="ctr"/>
                      <a:r>
                        <a:rPr lang="en-US" sz="1800" dirty="0" smtClean="0"/>
                        <a:t>(0.32 to 1.54)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0.98</a:t>
                      </a:r>
                    </a:p>
                    <a:p>
                      <a:pPr algn="ctr"/>
                      <a:r>
                        <a:rPr lang="en-US" sz="1800" dirty="0" smtClean="0"/>
                        <a:t>(0.55 to 1.76)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0.96</a:t>
                      </a:r>
                    </a:p>
                    <a:p>
                      <a:pPr algn="ctr"/>
                      <a:r>
                        <a:rPr lang="en-US" sz="1800" dirty="0" smtClean="0"/>
                        <a:t>(0.54 to 1.69)</a:t>
                      </a:r>
                      <a:endParaRPr lang="en-US" sz="1800" dirty="0"/>
                    </a:p>
                  </a:txBody>
                  <a:tcPr/>
                </a:tc>
              </a:tr>
              <a:tr h="596359">
                <a:tc>
                  <a:txBody>
                    <a:bodyPr/>
                    <a:lstStyle/>
                    <a:p>
                      <a:r>
                        <a:rPr lang="en-US" sz="1800" i="1" dirty="0" smtClean="0"/>
                        <a:t>12</a:t>
                      </a:r>
                      <a:r>
                        <a:rPr lang="en-US" sz="1800" i="1" baseline="0" dirty="0" smtClean="0"/>
                        <a:t> segments</a:t>
                      </a:r>
                      <a:endParaRPr lang="en-US" sz="18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0.8%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1.1%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0.68</a:t>
                      </a:r>
                    </a:p>
                    <a:p>
                      <a:pPr algn="ctr"/>
                      <a:r>
                        <a:rPr lang="en-US" sz="1800" dirty="0" smtClean="0"/>
                        <a:t>(0.07</a:t>
                      </a:r>
                      <a:r>
                        <a:rPr lang="en-US" sz="1800" baseline="0" dirty="0" smtClean="0"/>
                        <a:t> to 6.44)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0.70</a:t>
                      </a:r>
                    </a:p>
                    <a:p>
                      <a:pPr algn="ctr"/>
                      <a:r>
                        <a:rPr lang="en-US" sz="1800" dirty="0" smtClean="0"/>
                        <a:t>(0.12 to 3.98)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0.66</a:t>
                      </a:r>
                    </a:p>
                    <a:p>
                      <a:pPr algn="ctr"/>
                      <a:r>
                        <a:rPr lang="en-US" sz="1800" dirty="0" smtClean="0"/>
                        <a:t>(0.13 to 3.38)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6200" y="6477000"/>
            <a:ext cx="6707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Model 1 adjusted for age, gender, height, weight, and smoking status.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4587904"/>
            <a:ext cx="9144000" cy="1965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0014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Chronic obstructive pulmonary disease (COPD):</a:t>
            </a:r>
          </a:p>
          <a:p>
            <a:pPr lvl="1"/>
            <a:r>
              <a:rPr lang="en-US" dirty="0" smtClean="0"/>
              <a:t>A leading cause of death in US and globally</a:t>
            </a:r>
          </a:p>
          <a:p>
            <a:pPr lvl="1"/>
            <a:r>
              <a:rPr lang="en-US" dirty="0" smtClean="0"/>
              <a:t>Defined by </a:t>
            </a:r>
            <a:r>
              <a:rPr lang="en-US" i="1" dirty="0" smtClean="0"/>
              <a:t>irreversible </a:t>
            </a:r>
            <a:r>
              <a:rPr lang="en-US" dirty="0" smtClean="0"/>
              <a:t>airflow limitation</a:t>
            </a:r>
          </a:p>
          <a:p>
            <a:pPr lvl="1"/>
            <a:r>
              <a:rPr lang="en-US" dirty="0" smtClean="0"/>
              <a:t>Caused largely by inhaled particulate matter</a:t>
            </a:r>
          </a:p>
          <a:p>
            <a:r>
              <a:rPr lang="en-US" dirty="0" smtClean="0"/>
              <a:t>Asthma: </a:t>
            </a:r>
          </a:p>
          <a:p>
            <a:pPr lvl="1"/>
            <a:r>
              <a:rPr lang="en-US" dirty="0" smtClean="0"/>
              <a:t>Affects 300 million globally</a:t>
            </a:r>
          </a:p>
          <a:p>
            <a:pPr lvl="1"/>
            <a:r>
              <a:rPr lang="en-US" dirty="0" smtClean="0"/>
              <a:t>Defined by </a:t>
            </a:r>
            <a:r>
              <a:rPr lang="en-US" i="1" dirty="0" smtClean="0"/>
              <a:t>intermittent </a:t>
            </a:r>
            <a:r>
              <a:rPr lang="en-US" dirty="0" smtClean="0"/>
              <a:t>airflow limitation</a:t>
            </a:r>
          </a:p>
          <a:p>
            <a:pPr lvl="1"/>
            <a:r>
              <a:rPr lang="en-US" dirty="0" smtClean="0"/>
              <a:t>Reversible with anti-inflammatory therapy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Results: COPD </a:t>
            </a:r>
            <a:r>
              <a:rPr lang="en-US" dirty="0" err="1" smtClean="0"/>
              <a:t>vs</a:t>
            </a:r>
            <a:r>
              <a:rPr lang="en-US" dirty="0" smtClean="0"/>
              <a:t> Controls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03995809"/>
              </p:ext>
            </p:extLst>
          </p:nvPr>
        </p:nvGraphicFramePr>
        <p:xfrm>
          <a:off x="76200" y="914400"/>
          <a:ext cx="8991600" cy="55778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2600"/>
                <a:gridCol w="1412240"/>
                <a:gridCol w="1386970"/>
                <a:gridCol w="1447800"/>
                <a:gridCol w="1447800"/>
                <a:gridCol w="1544190"/>
              </a:tblGrid>
              <a:tr h="340776">
                <a:tc rowSpan="2">
                  <a:txBody>
                    <a:bodyPr/>
                    <a:lstStyle/>
                    <a:p>
                      <a:r>
                        <a:rPr lang="en-US" sz="1800" b="1" dirty="0" smtClean="0"/>
                        <a:t>Lower Lobe Segmental Anatomy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Prevalence by COPD status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Prevalence ratio for COPD</a:t>
                      </a:r>
                      <a:endParaRPr lang="en-US" sz="18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 smtClean="0"/>
                    </a:p>
                  </a:txBody>
                  <a:tcPr anchor="ctr"/>
                </a:tc>
              </a:tr>
              <a:tr h="851941">
                <a:tc vMerge="1">
                  <a:txBody>
                    <a:bodyPr/>
                    <a:lstStyle/>
                    <a:p>
                      <a:endParaRPr lang="en-US" sz="18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COPD</a:t>
                      </a:r>
                    </a:p>
                    <a:p>
                      <a:pPr algn="ctr"/>
                      <a:endParaRPr lang="en-US" sz="1800" b="1" dirty="0" smtClean="0"/>
                    </a:p>
                    <a:p>
                      <a:pPr algn="ctr"/>
                      <a:r>
                        <a:rPr lang="en-US" sz="1800" b="1" dirty="0" smtClean="0"/>
                        <a:t>N=130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No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dirty="0" smtClean="0"/>
                        <a:t>COPD</a:t>
                      </a:r>
                    </a:p>
                    <a:p>
                      <a:pPr algn="ctr"/>
                      <a:endParaRPr lang="en-US" sz="1800" b="1" dirty="0" smtClean="0"/>
                    </a:p>
                    <a:p>
                      <a:pPr algn="ctr"/>
                      <a:r>
                        <a:rPr lang="en-US" sz="1800" b="1" dirty="0" smtClean="0"/>
                        <a:t>N=264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Unadjusted</a:t>
                      </a:r>
                    </a:p>
                    <a:p>
                      <a:pPr algn="ctr"/>
                      <a:endParaRPr lang="en-US" sz="1800" b="1" dirty="0" smtClean="0"/>
                    </a:p>
                    <a:p>
                      <a:pPr algn="ctr"/>
                      <a:r>
                        <a:rPr lang="en-US" sz="1800" b="1" dirty="0" smtClean="0"/>
                        <a:t>(95% CI)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Model</a:t>
                      </a:r>
                      <a:r>
                        <a:rPr lang="en-US" sz="1800" b="1" baseline="0" dirty="0" smtClean="0"/>
                        <a:t> 1</a:t>
                      </a:r>
                    </a:p>
                    <a:p>
                      <a:pPr algn="ctr"/>
                      <a:endParaRPr lang="en-US" sz="1800" b="1" dirty="0" smtClean="0"/>
                    </a:p>
                    <a:p>
                      <a:pPr algn="ctr"/>
                      <a:r>
                        <a:rPr lang="en-US" sz="1800" b="1" dirty="0" smtClean="0"/>
                        <a:t>(95% CI)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Model 1</a:t>
                      </a:r>
                      <a:r>
                        <a:rPr lang="en-US" sz="1800" b="1" baseline="0" dirty="0" smtClean="0"/>
                        <a:t> + race-ethnicity</a:t>
                      </a:r>
                      <a:endParaRPr lang="en-US" sz="1800" b="1" dirty="0" smtClean="0"/>
                    </a:p>
                    <a:p>
                      <a:pPr algn="ctr"/>
                      <a:r>
                        <a:rPr lang="en-US" sz="1800" b="1" dirty="0" smtClean="0"/>
                        <a:t>(95% CI)</a:t>
                      </a:r>
                    </a:p>
                  </a:txBody>
                  <a:tcPr anchor="ctr"/>
                </a:tc>
              </a:tr>
              <a:tr h="340776">
                <a:tc gridSpan="6">
                  <a:txBody>
                    <a:bodyPr/>
                    <a:lstStyle/>
                    <a:p>
                      <a:r>
                        <a:rPr lang="en-US" sz="1800" b="1" dirty="0" smtClean="0"/>
                        <a:t>Normal anatomy: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800" dirty="0" smtClean="0"/>
                    </a:p>
                  </a:txBody>
                  <a:tcPr anchor="ctr"/>
                </a:tc>
              </a:tr>
              <a:tr h="340776">
                <a:tc>
                  <a:txBody>
                    <a:bodyPr/>
                    <a:lstStyle/>
                    <a:p>
                      <a:r>
                        <a:rPr lang="en-US" sz="1800" i="1" dirty="0" smtClean="0"/>
                        <a:t>9 segments</a:t>
                      </a:r>
                      <a:endParaRPr lang="en-US" sz="18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51%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64%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Reference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Reference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Reference</a:t>
                      </a:r>
                      <a:endParaRPr lang="en-US" sz="1800" dirty="0"/>
                    </a:p>
                  </a:txBody>
                  <a:tcPr anchor="ctr"/>
                </a:tc>
              </a:tr>
              <a:tr h="340776">
                <a:tc gridSpan="6">
                  <a:txBody>
                    <a:bodyPr/>
                    <a:lstStyle/>
                    <a:p>
                      <a:r>
                        <a:rPr lang="en-US" sz="1800" b="1" dirty="0" smtClean="0"/>
                        <a:t>Variant anatomy: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800" dirty="0" smtClean="0"/>
                    </a:p>
                  </a:txBody>
                  <a:tcPr anchor="ctr"/>
                </a:tc>
              </a:tr>
              <a:tr h="596359">
                <a:tc>
                  <a:txBody>
                    <a:bodyPr/>
                    <a:lstStyle/>
                    <a:p>
                      <a:r>
                        <a:rPr lang="en-US" sz="1800" i="1" dirty="0" smtClean="0"/>
                        <a:t>Any variant</a:t>
                      </a:r>
                      <a:endParaRPr lang="en-US" sz="18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49%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36%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1.43</a:t>
                      </a:r>
                    </a:p>
                    <a:p>
                      <a:pPr algn="ctr"/>
                      <a:r>
                        <a:rPr lang="en-US" sz="1800" b="1" dirty="0" smtClean="0"/>
                        <a:t>(1.08 to 1.89)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1.41</a:t>
                      </a:r>
                    </a:p>
                    <a:p>
                      <a:pPr algn="ctr"/>
                      <a:r>
                        <a:rPr lang="en-US" sz="1800" b="1" dirty="0" smtClean="0"/>
                        <a:t>(1.09 to 1.83)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1.34</a:t>
                      </a:r>
                    </a:p>
                    <a:p>
                      <a:pPr algn="ctr"/>
                      <a:r>
                        <a:rPr lang="en-US" sz="1800" b="1" dirty="0" smtClean="0"/>
                        <a:t>(1.03 to 1.73)</a:t>
                      </a:r>
                    </a:p>
                  </a:txBody>
                  <a:tcPr anchor="ctr"/>
                </a:tc>
              </a:tr>
              <a:tr h="596359">
                <a:tc>
                  <a:txBody>
                    <a:bodyPr/>
                    <a:lstStyle/>
                    <a:p>
                      <a:r>
                        <a:rPr lang="en-US" sz="1800" i="1" dirty="0" smtClean="0"/>
                        <a:t>     8 segments</a:t>
                      </a:r>
                      <a:endParaRPr lang="en-US" sz="18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8.5%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3.4%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1.96</a:t>
                      </a:r>
                    </a:p>
                    <a:p>
                      <a:pPr algn="ctr"/>
                      <a:r>
                        <a:rPr lang="en-US" sz="1800" b="1" dirty="0" smtClean="0"/>
                        <a:t>(1.25 to 3.06)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1.99</a:t>
                      </a:r>
                    </a:p>
                    <a:p>
                      <a:pPr algn="ctr"/>
                      <a:r>
                        <a:rPr lang="en-US" sz="1800" b="1" dirty="0" smtClean="0"/>
                        <a:t>(1.34 to 2.93)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1.81</a:t>
                      </a:r>
                    </a:p>
                    <a:p>
                      <a:pPr algn="ctr"/>
                      <a:r>
                        <a:rPr lang="en-US" sz="1800" b="1" dirty="0" smtClean="0"/>
                        <a:t>(1.19 to 2.74)</a:t>
                      </a:r>
                    </a:p>
                  </a:txBody>
                  <a:tcPr/>
                </a:tc>
              </a:tr>
              <a:tr h="596359">
                <a:tc>
                  <a:txBody>
                    <a:bodyPr/>
                    <a:lstStyle/>
                    <a:p>
                      <a:r>
                        <a:rPr lang="en-US" sz="1800" i="1" dirty="0" smtClean="0"/>
                        <a:t>     10 segments</a:t>
                      </a:r>
                      <a:endParaRPr lang="en-US" sz="18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34%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23%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1.49</a:t>
                      </a:r>
                    </a:p>
                    <a:p>
                      <a:pPr algn="ctr"/>
                      <a:r>
                        <a:rPr lang="en-US" sz="1800" b="1" dirty="0" smtClean="0"/>
                        <a:t>(1.07 to 2.07)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1.48</a:t>
                      </a:r>
                    </a:p>
                    <a:p>
                      <a:pPr algn="ctr"/>
                      <a:r>
                        <a:rPr lang="en-US" sz="1800" b="1" dirty="0" smtClean="0"/>
                        <a:t>(1.12 to 1.96)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1.39</a:t>
                      </a:r>
                    </a:p>
                    <a:p>
                      <a:pPr algn="ctr"/>
                      <a:r>
                        <a:rPr lang="en-US" sz="1800" b="1" dirty="0" smtClean="0"/>
                        <a:t>(1.05 to 1.85)</a:t>
                      </a:r>
                      <a:endParaRPr lang="en-US" sz="1800" b="1" dirty="0"/>
                    </a:p>
                  </a:txBody>
                  <a:tcPr/>
                </a:tc>
              </a:tr>
              <a:tr h="596359">
                <a:tc>
                  <a:txBody>
                    <a:bodyPr/>
                    <a:lstStyle/>
                    <a:p>
                      <a:r>
                        <a:rPr lang="en-US" sz="1800" i="1" dirty="0" smtClean="0"/>
                        <a:t>11 segments</a:t>
                      </a:r>
                      <a:endParaRPr lang="en-US" sz="18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6.2%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8.7%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0.71</a:t>
                      </a:r>
                    </a:p>
                    <a:p>
                      <a:pPr algn="ctr"/>
                      <a:r>
                        <a:rPr lang="en-US" sz="1800" dirty="0" smtClean="0"/>
                        <a:t>(0.32 to 1.54)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0.98</a:t>
                      </a:r>
                    </a:p>
                    <a:p>
                      <a:pPr algn="ctr"/>
                      <a:r>
                        <a:rPr lang="en-US" sz="1800" dirty="0" smtClean="0"/>
                        <a:t>(0.55 to 1.76)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0.96</a:t>
                      </a:r>
                    </a:p>
                    <a:p>
                      <a:pPr algn="ctr"/>
                      <a:r>
                        <a:rPr lang="en-US" sz="1800" dirty="0" smtClean="0"/>
                        <a:t>(0.54 to 1.69)</a:t>
                      </a:r>
                      <a:endParaRPr lang="en-US" sz="1800" dirty="0"/>
                    </a:p>
                  </a:txBody>
                  <a:tcPr/>
                </a:tc>
              </a:tr>
              <a:tr h="596359">
                <a:tc>
                  <a:txBody>
                    <a:bodyPr/>
                    <a:lstStyle/>
                    <a:p>
                      <a:r>
                        <a:rPr lang="en-US" sz="1800" i="1" dirty="0" smtClean="0"/>
                        <a:t>12</a:t>
                      </a:r>
                      <a:r>
                        <a:rPr lang="en-US" sz="1800" i="1" baseline="0" dirty="0" smtClean="0"/>
                        <a:t> segments</a:t>
                      </a:r>
                      <a:endParaRPr lang="en-US" sz="18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0.8%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1.1%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0.68</a:t>
                      </a:r>
                    </a:p>
                    <a:p>
                      <a:pPr algn="ctr"/>
                      <a:r>
                        <a:rPr lang="en-US" sz="1800" dirty="0" smtClean="0"/>
                        <a:t>(0.07</a:t>
                      </a:r>
                      <a:r>
                        <a:rPr lang="en-US" sz="1800" baseline="0" dirty="0" smtClean="0"/>
                        <a:t> to 6.44)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0.70</a:t>
                      </a:r>
                    </a:p>
                    <a:p>
                      <a:pPr algn="ctr"/>
                      <a:r>
                        <a:rPr lang="en-US" sz="1800" dirty="0" smtClean="0"/>
                        <a:t>(0.12 to 3.98)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0.66</a:t>
                      </a:r>
                    </a:p>
                    <a:p>
                      <a:pPr algn="ctr"/>
                      <a:r>
                        <a:rPr lang="en-US" sz="1800" dirty="0" smtClean="0"/>
                        <a:t>(0.13 to 3.38)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6200" y="6477000"/>
            <a:ext cx="6707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Model 1 adjusted for age, gender, height, weight, and smoking status.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1" y="5225213"/>
            <a:ext cx="9120249" cy="1279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0014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Results: COPD </a:t>
            </a:r>
            <a:r>
              <a:rPr lang="en-US" dirty="0" err="1" smtClean="0"/>
              <a:t>vs</a:t>
            </a:r>
            <a:r>
              <a:rPr lang="en-US" dirty="0" smtClean="0"/>
              <a:t> Controls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88240518"/>
              </p:ext>
            </p:extLst>
          </p:nvPr>
        </p:nvGraphicFramePr>
        <p:xfrm>
          <a:off x="76200" y="914400"/>
          <a:ext cx="8991600" cy="55778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2600"/>
                <a:gridCol w="1412240"/>
                <a:gridCol w="1386970"/>
                <a:gridCol w="1447800"/>
                <a:gridCol w="1447800"/>
                <a:gridCol w="1544190"/>
              </a:tblGrid>
              <a:tr h="340776">
                <a:tc rowSpan="2">
                  <a:txBody>
                    <a:bodyPr/>
                    <a:lstStyle/>
                    <a:p>
                      <a:r>
                        <a:rPr lang="en-US" sz="1800" b="1" dirty="0" smtClean="0"/>
                        <a:t>Lower Lobe Segmental Anatomy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Prevalence by COPD status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Prevalence ratio for COPD</a:t>
                      </a:r>
                      <a:endParaRPr lang="en-US" sz="18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 smtClean="0"/>
                    </a:p>
                  </a:txBody>
                  <a:tcPr anchor="ctr"/>
                </a:tc>
              </a:tr>
              <a:tr h="851941">
                <a:tc vMerge="1">
                  <a:txBody>
                    <a:bodyPr/>
                    <a:lstStyle/>
                    <a:p>
                      <a:endParaRPr lang="en-US" sz="18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COPD</a:t>
                      </a:r>
                    </a:p>
                    <a:p>
                      <a:pPr algn="ctr"/>
                      <a:endParaRPr lang="en-US" sz="1800" b="1" dirty="0" smtClean="0"/>
                    </a:p>
                    <a:p>
                      <a:pPr algn="ctr"/>
                      <a:r>
                        <a:rPr lang="en-US" sz="1800" b="1" dirty="0" smtClean="0"/>
                        <a:t>N=130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No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dirty="0" smtClean="0"/>
                        <a:t>COPD</a:t>
                      </a:r>
                    </a:p>
                    <a:p>
                      <a:pPr algn="ctr"/>
                      <a:endParaRPr lang="en-US" sz="1800" b="1" dirty="0" smtClean="0"/>
                    </a:p>
                    <a:p>
                      <a:pPr algn="ctr"/>
                      <a:r>
                        <a:rPr lang="en-US" sz="1800" b="1" dirty="0" smtClean="0"/>
                        <a:t>N=264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Unadjusted</a:t>
                      </a:r>
                    </a:p>
                    <a:p>
                      <a:pPr algn="ctr"/>
                      <a:endParaRPr lang="en-US" sz="1800" b="1" dirty="0" smtClean="0"/>
                    </a:p>
                    <a:p>
                      <a:pPr algn="ctr"/>
                      <a:r>
                        <a:rPr lang="en-US" sz="1800" b="1" dirty="0" smtClean="0"/>
                        <a:t>(95% CI)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Model</a:t>
                      </a:r>
                      <a:r>
                        <a:rPr lang="en-US" sz="1800" b="1" baseline="0" dirty="0" smtClean="0"/>
                        <a:t> 1</a:t>
                      </a:r>
                    </a:p>
                    <a:p>
                      <a:pPr algn="ctr"/>
                      <a:endParaRPr lang="en-US" sz="1800" b="1" dirty="0" smtClean="0"/>
                    </a:p>
                    <a:p>
                      <a:pPr algn="ctr"/>
                      <a:r>
                        <a:rPr lang="en-US" sz="1800" b="1" dirty="0" smtClean="0"/>
                        <a:t>(95% CI)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Model 1</a:t>
                      </a:r>
                      <a:r>
                        <a:rPr lang="en-US" sz="1800" b="1" baseline="0" dirty="0" smtClean="0"/>
                        <a:t> + race-ethnicity</a:t>
                      </a:r>
                      <a:endParaRPr lang="en-US" sz="1800" b="1" dirty="0" smtClean="0"/>
                    </a:p>
                    <a:p>
                      <a:pPr algn="ctr"/>
                      <a:r>
                        <a:rPr lang="en-US" sz="1800" b="1" dirty="0" smtClean="0"/>
                        <a:t>(95% CI)</a:t>
                      </a:r>
                    </a:p>
                  </a:txBody>
                  <a:tcPr anchor="ctr"/>
                </a:tc>
              </a:tr>
              <a:tr h="340776">
                <a:tc gridSpan="6">
                  <a:txBody>
                    <a:bodyPr/>
                    <a:lstStyle/>
                    <a:p>
                      <a:r>
                        <a:rPr lang="en-US" sz="1800" b="1" dirty="0" smtClean="0"/>
                        <a:t>Normal anatomy: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800" dirty="0" smtClean="0"/>
                    </a:p>
                  </a:txBody>
                  <a:tcPr anchor="ctr"/>
                </a:tc>
              </a:tr>
              <a:tr h="340776">
                <a:tc>
                  <a:txBody>
                    <a:bodyPr/>
                    <a:lstStyle/>
                    <a:p>
                      <a:r>
                        <a:rPr lang="en-US" sz="1800" i="1" dirty="0" smtClean="0"/>
                        <a:t>9 segments</a:t>
                      </a:r>
                      <a:endParaRPr lang="en-US" sz="18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51%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64%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Reference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Reference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Reference</a:t>
                      </a:r>
                      <a:endParaRPr lang="en-US" sz="1800" dirty="0"/>
                    </a:p>
                  </a:txBody>
                  <a:tcPr anchor="ctr"/>
                </a:tc>
              </a:tr>
              <a:tr h="340776">
                <a:tc gridSpan="6">
                  <a:txBody>
                    <a:bodyPr/>
                    <a:lstStyle/>
                    <a:p>
                      <a:r>
                        <a:rPr lang="en-US" sz="1800" b="1" dirty="0" smtClean="0"/>
                        <a:t>Variant anatomy: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800" dirty="0" smtClean="0"/>
                    </a:p>
                  </a:txBody>
                  <a:tcPr anchor="ctr"/>
                </a:tc>
              </a:tr>
              <a:tr h="596359">
                <a:tc>
                  <a:txBody>
                    <a:bodyPr/>
                    <a:lstStyle/>
                    <a:p>
                      <a:r>
                        <a:rPr lang="en-US" sz="1800" i="1" dirty="0" smtClean="0"/>
                        <a:t>Any variant</a:t>
                      </a:r>
                      <a:endParaRPr lang="en-US" sz="18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49%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36%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1.43</a:t>
                      </a:r>
                    </a:p>
                    <a:p>
                      <a:pPr algn="ctr"/>
                      <a:r>
                        <a:rPr lang="en-US" sz="1800" b="1" dirty="0" smtClean="0"/>
                        <a:t>(1.08 to 1.89)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1.41</a:t>
                      </a:r>
                    </a:p>
                    <a:p>
                      <a:pPr algn="ctr"/>
                      <a:r>
                        <a:rPr lang="en-US" sz="1800" b="1" dirty="0" smtClean="0"/>
                        <a:t>(1.09 to 1.83)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1.34</a:t>
                      </a:r>
                    </a:p>
                    <a:p>
                      <a:pPr algn="ctr"/>
                      <a:r>
                        <a:rPr lang="en-US" sz="1800" b="1" dirty="0" smtClean="0"/>
                        <a:t>(1.03 to 1.73)</a:t>
                      </a:r>
                    </a:p>
                  </a:txBody>
                  <a:tcPr anchor="ctr"/>
                </a:tc>
              </a:tr>
              <a:tr h="596359">
                <a:tc>
                  <a:txBody>
                    <a:bodyPr/>
                    <a:lstStyle/>
                    <a:p>
                      <a:r>
                        <a:rPr lang="en-US" sz="1800" i="1" dirty="0" smtClean="0"/>
                        <a:t>     8 segments</a:t>
                      </a:r>
                      <a:endParaRPr lang="en-US" sz="18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8.5%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3.4%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1.96</a:t>
                      </a:r>
                    </a:p>
                    <a:p>
                      <a:pPr algn="ctr"/>
                      <a:r>
                        <a:rPr lang="en-US" sz="1800" b="1" dirty="0" smtClean="0"/>
                        <a:t>(1.25 to 3.06)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1.99</a:t>
                      </a:r>
                    </a:p>
                    <a:p>
                      <a:pPr algn="ctr"/>
                      <a:r>
                        <a:rPr lang="en-US" sz="1800" b="1" dirty="0" smtClean="0"/>
                        <a:t>(1.34 to 2.93)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1.81</a:t>
                      </a:r>
                    </a:p>
                    <a:p>
                      <a:pPr algn="ctr"/>
                      <a:r>
                        <a:rPr lang="en-US" sz="1800" b="1" dirty="0" smtClean="0"/>
                        <a:t>(1.19 to 2.74)</a:t>
                      </a:r>
                    </a:p>
                  </a:txBody>
                  <a:tcPr/>
                </a:tc>
              </a:tr>
              <a:tr h="596359">
                <a:tc>
                  <a:txBody>
                    <a:bodyPr/>
                    <a:lstStyle/>
                    <a:p>
                      <a:r>
                        <a:rPr lang="en-US" sz="1800" i="1" dirty="0" smtClean="0"/>
                        <a:t>     10 segments</a:t>
                      </a:r>
                      <a:endParaRPr lang="en-US" sz="18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34%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23%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1.49</a:t>
                      </a:r>
                    </a:p>
                    <a:p>
                      <a:pPr algn="ctr"/>
                      <a:r>
                        <a:rPr lang="en-US" sz="1800" b="1" dirty="0" smtClean="0"/>
                        <a:t>(1.07 to 2.07)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1.48</a:t>
                      </a:r>
                    </a:p>
                    <a:p>
                      <a:pPr algn="ctr"/>
                      <a:r>
                        <a:rPr lang="en-US" sz="1800" b="1" dirty="0" smtClean="0"/>
                        <a:t>(1.12 to 1.96)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1.39</a:t>
                      </a:r>
                    </a:p>
                    <a:p>
                      <a:pPr algn="ctr"/>
                      <a:r>
                        <a:rPr lang="en-US" sz="1800" b="1" dirty="0" smtClean="0"/>
                        <a:t>(1.05 to 1.85)</a:t>
                      </a:r>
                      <a:endParaRPr lang="en-US" sz="1800" b="1" dirty="0"/>
                    </a:p>
                  </a:txBody>
                  <a:tcPr/>
                </a:tc>
              </a:tr>
              <a:tr h="596359">
                <a:tc>
                  <a:txBody>
                    <a:bodyPr/>
                    <a:lstStyle/>
                    <a:p>
                      <a:r>
                        <a:rPr lang="en-US" sz="1800" i="1" dirty="0" smtClean="0"/>
                        <a:t>     11 segments</a:t>
                      </a:r>
                      <a:endParaRPr lang="en-US" sz="18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6.2%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8.7%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0.71</a:t>
                      </a:r>
                    </a:p>
                    <a:p>
                      <a:pPr algn="ctr"/>
                      <a:r>
                        <a:rPr lang="en-US" sz="1800" dirty="0" smtClean="0"/>
                        <a:t>(0.32 to 1.54)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0.98</a:t>
                      </a:r>
                    </a:p>
                    <a:p>
                      <a:pPr algn="ctr"/>
                      <a:r>
                        <a:rPr lang="en-US" sz="1800" dirty="0" smtClean="0"/>
                        <a:t>(0.55 to 1.76)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0.96</a:t>
                      </a:r>
                    </a:p>
                    <a:p>
                      <a:pPr algn="ctr"/>
                      <a:r>
                        <a:rPr lang="en-US" sz="1800" dirty="0" smtClean="0"/>
                        <a:t>(0.54 to 1.69)</a:t>
                      </a:r>
                      <a:endParaRPr lang="en-US" sz="1800" dirty="0"/>
                    </a:p>
                  </a:txBody>
                  <a:tcPr/>
                </a:tc>
              </a:tr>
              <a:tr h="596359">
                <a:tc>
                  <a:txBody>
                    <a:bodyPr/>
                    <a:lstStyle/>
                    <a:p>
                      <a:r>
                        <a:rPr lang="en-US" sz="1800" i="1" dirty="0" smtClean="0"/>
                        <a:t>     12</a:t>
                      </a:r>
                      <a:r>
                        <a:rPr lang="en-US" sz="1800" i="1" baseline="0" dirty="0" smtClean="0"/>
                        <a:t> segments</a:t>
                      </a:r>
                      <a:endParaRPr lang="en-US" sz="18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0.8%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1.1%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0.68</a:t>
                      </a:r>
                    </a:p>
                    <a:p>
                      <a:pPr algn="ctr"/>
                      <a:r>
                        <a:rPr lang="en-US" sz="1800" dirty="0" smtClean="0"/>
                        <a:t>(0.07</a:t>
                      </a:r>
                      <a:r>
                        <a:rPr lang="en-US" sz="1800" baseline="0" dirty="0" smtClean="0"/>
                        <a:t> to 6.44)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0.70</a:t>
                      </a:r>
                    </a:p>
                    <a:p>
                      <a:pPr algn="ctr"/>
                      <a:r>
                        <a:rPr lang="en-US" sz="1800" dirty="0" smtClean="0"/>
                        <a:t>(0.12 to 3.98)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0.66</a:t>
                      </a:r>
                    </a:p>
                    <a:p>
                      <a:pPr algn="ctr"/>
                      <a:r>
                        <a:rPr lang="en-US" sz="1800" dirty="0" smtClean="0"/>
                        <a:t>(0.13 to 3.38)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6200" y="6477000"/>
            <a:ext cx="6707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Model 1 adjusted for age, gender, height, weight, and smoking status.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0014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6911123"/>
              </p:ext>
            </p:extLst>
          </p:nvPr>
        </p:nvGraphicFramePr>
        <p:xfrm>
          <a:off x="1012687" y="959644"/>
          <a:ext cx="7521714" cy="5060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Results: Variant Anatomy by COPD Severity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40006" y="5746344"/>
            <a:ext cx="13868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Any</a:t>
            </a:r>
          </a:p>
          <a:p>
            <a:pPr algn="ctr"/>
            <a:r>
              <a:rPr lang="en-US" sz="2000" dirty="0" smtClean="0"/>
              <a:t>Lower Lobe</a:t>
            </a:r>
          </a:p>
          <a:p>
            <a:pPr algn="ctr"/>
            <a:r>
              <a:rPr lang="en-US" sz="2000" dirty="0" smtClean="0"/>
              <a:t>Variant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232385" y="5741308"/>
            <a:ext cx="11040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8</a:t>
            </a:r>
          </a:p>
          <a:p>
            <a:pPr algn="ctr"/>
            <a:r>
              <a:rPr lang="en-US" sz="2000" dirty="0" smtClean="0"/>
              <a:t>Segment</a:t>
            </a:r>
          </a:p>
          <a:p>
            <a:pPr algn="ctr"/>
            <a:r>
              <a:rPr lang="en-US" sz="2000" dirty="0" smtClean="0"/>
              <a:t>Variant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558975" y="5746344"/>
            <a:ext cx="11040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10</a:t>
            </a:r>
          </a:p>
          <a:p>
            <a:pPr algn="ctr"/>
            <a:r>
              <a:rPr lang="en-US" sz="2000" dirty="0" smtClean="0"/>
              <a:t>Segment</a:t>
            </a:r>
          </a:p>
          <a:p>
            <a:pPr algn="ctr"/>
            <a:r>
              <a:rPr lang="en-US" sz="2000" dirty="0" smtClean="0"/>
              <a:t>Variant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864702" y="5741307"/>
            <a:ext cx="11040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11</a:t>
            </a:r>
          </a:p>
          <a:p>
            <a:pPr algn="ctr"/>
            <a:r>
              <a:rPr lang="en-US" sz="2000" dirty="0" smtClean="0"/>
              <a:t>Segment</a:t>
            </a:r>
          </a:p>
          <a:p>
            <a:pPr algn="ctr"/>
            <a:r>
              <a:rPr lang="en-US" sz="2000" dirty="0" smtClean="0"/>
              <a:t>Variant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7204478" y="5734468"/>
            <a:ext cx="11040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12</a:t>
            </a:r>
          </a:p>
          <a:p>
            <a:pPr algn="ctr"/>
            <a:r>
              <a:rPr lang="en-US" sz="2000" dirty="0" smtClean="0"/>
              <a:t>Segment</a:t>
            </a:r>
          </a:p>
          <a:p>
            <a:pPr algn="ctr"/>
            <a:r>
              <a:rPr lang="en-US" sz="2000" dirty="0" smtClean="0"/>
              <a:t>Variant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-781876" y="3129767"/>
            <a:ext cx="29427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Prevalence (%)</a:t>
            </a:r>
            <a:endParaRPr lang="en-US" sz="3600" dirty="0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3095501" y="1219200"/>
            <a:ext cx="0" cy="451526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195276" y="1544051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:</a:t>
            </a:r>
            <a:r>
              <a:rPr lang="el-GR" dirty="0" smtClean="0"/>
              <a:t>χ</a:t>
            </a:r>
            <a:r>
              <a:rPr lang="en-US" baseline="30000" dirty="0" smtClean="0"/>
              <a:t>2</a:t>
            </a:r>
            <a:r>
              <a:rPr lang="en-US" dirty="0" smtClean="0"/>
              <a:t> p&lt;0.05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891812" y="1466697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*</a:t>
            </a:r>
            <a:endParaRPr lang="en-US" sz="4400" dirty="0"/>
          </a:p>
        </p:txBody>
      </p:sp>
      <p:sp>
        <p:nvSpPr>
          <p:cNvPr id="15" name="TextBox 14"/>
          <p:cNvSpPr txBox="1"/>
          <p:nvPr/>
        </p:nvSpPr>
        <p:spPr>
          <a:xfrm>
            <a:off x="2200837" y="1203796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*</a:t>
            </a:r>
            <a:endParaRPr lang="en-US" sz="4400" dirty="0"/>
          </a:p>
        </p:txBody>
      </p:sp>
      <p:sp>
        <p:nvSpPr>
          <p:cNvPr id="18" name="TextBox 17"/>
          <p:cNvSpPr txBox="1"/>
          <p:nvPr/>
        </p:nvSpPr>
        <p:spPr>
          <a:xfrm>
            <a:off x="3581400" y="4572000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*</a:t>
            </a:r>
            <a:endParaRPr lang="en-US" sz="4400" dirty="0"/>
          </a:p>
        </p:txBody>
      </p:sp>
      <p:sp>
        <p:nvSpPr>
          <p:cNvPr id="19" name="TextBox 18"/>
          <p:cNvSpPr txBox="1"/>
          <p:nvPr/>
        </p:nvSpPr>
        <p:spPr>
          <a:xfrm>
            <a:off x="4876800" y="2667000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*</a:t>
            </a:r>
            <a:endParaRPr lang="en-US" sz="44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0509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Results: Variant Anatomy by Race-Ethnicity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40006" y="5746344"/>
            <a:ext cx="13868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Any</a:t>
            </a:r>
          </a:p>
          <a:p>
            <a:pPr algn="ctr"/>
            <a:r>
              <a:rPr lang="en-US" sz="2000" dirty="0" smtClean="0"/>
              <a:t>Lower Lobe</a:t>
            </a:r>
          </a:p>
          <a:p>
            <a:pPr algn="ctr"/>
            <a:r>
              <a:rPr lang="en-US" sz="2000" dirty="0" smtClean="0"/>
              <a:t>Variant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232385" y="5741308"/>
            <a:ext cx="11040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8</a:t>
            </a:r>
          </a:p>
          <a:p>
            <a:pPr algn="ctr"/>
            <a:r>
              <a:rPr lang="en-US" sz="2000" dirty="0" smtClean="0"/>
              <a:t>Segment</a:t>
            </a:r>
          </a:p>
          <a:p>
            <a:pPr algn="ctr"/>
            <a:r>
              <a:rPr lang="en-US" sz="2000" dirty="0" smtClean="0"/>
              <a:t>Variant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558975" y="5746344"/>
            <a:ext cx="11040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10</a:t>
            </a:r>
          </a:p>
          <a:p>
            <a:pPr algn="ctr"/>
            <a:r>
              <a:rPr lang="en-US" sz="2000" dirty="0" smtClean="0"/>
              <a:t>Segment</a:t>
            </a:r>
          </a:p>
          <a:p>
            <a:pPr algn="ctr"/>
            <a:r>
              <a:rPr lang="en-US" sz="2000" dirty="0" smtClean="0"/>
              <a:t>Variant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864702" y="5741307"/>
            <a:ext cx="11040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11</a:t>
            </a:r>
          </a:p>
          <a:p>
            <a:pPr algn="ctr"/>
            <a:r>
              <a:rPr lang="en-US" sz="2000" dirty="0" smtClean="0"/>
              <a:t>Segment</a:t>
            </a:r>
          </a:p>
          <a:p>
            <a:pPr algn="ctr"/>
            <a:r>
              <a:rPr lang="en-US" sz="2000" dirty="0" smtClean="0"/>
              <a:t>Variant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7204478" y="5734468"/>
            <a:ext cx="11040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12</a:t>
            </a:r>
          </a:p>
          <a:p>
            <a:pPr algn="ctr"/>
            <a:r>
              <a:rPr lang="en-US" sz="2000" dirty="0" smtClean="0"/>
              <a:t>Segment</a:t>
            </a:r>
          </a:p>
          <a:p>
            <a:pPr algn="ctr"/>
            <a:r>
              <a:rPr lang="en-US" sz="2000" dirty="0" smtClean="0"/>
              <a:t>Variant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-781876" y="3129767"/>
            <a:ext cx="29427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Prevalence (%)</a:t>
            </a:r>
            <a:endParaRPr lang="en-US" sz="3600" dirty="0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3095501" y="1219200"/>
            <a:ext cx="0" cy="451526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11916982"/>
              </p:ext>
            </p:extLst>
          </p:nvPr>
        </p:nvGraphicFramePr>
        <p:xfrm>
          <a:off x="1012687" y="959643"/>
          <a:ext cx="7521713" cy="5060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94918" y="1195271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*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7039590" y="2058889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:</a:t>
            </a:r>
            <a:r>
              <a:rPr lang="el-GR" dirty="0" smtClean="0"/>
              <a:t>χ</a:t>
            </a:r>
            <a:r>
              <a:rPr lang="en-US" baseline="30000" dirty="0" smtClean="0"/>
              <a:t>2</a:t>
            </a:r>
            <a:r>
              <a:rPr lang="en-US" dirty="0" smtClean="0"/>
              <a:t> p&lt;0.05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736126" y="1981535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*</a:t>
            </a:r>
            <a:endParaRPr lang="en-US" sz="44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9079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Results: Asthma </a:t>
            </a:r>
            <a:r>
              <a:rPr lang="en-US" dirty="0" err="1" smtClean="0"/>
              <a:t>vs</a:t>
            </a:r>
            <a:r>
              <a:rPr lang="en-US" dirty="0" smtClean="0"/>
              <a:t> Controls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27654208"/>
              </p:ext>
            </p:extLst>
          </p:nvPr>
        </p:nvGraphicFramePr>
        <p:xfrm>
          <a:off x="457200" y="914400"/>
          <a:ext cx="8229600" cy="5577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29000"/>
                <a:gridCol w="2514600"/>
                <a:gridCol w="2286000"/>
              </a:tblGrid>
              <a:tr h="775741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Asthma</a:t>
                      </a:r>
                    </a:p>
                    <a:p>
                      <a:pPr algn="ctr"/>
                      <a:r>
                        <a:rPr lang="en-US" sz="2400" b="1" dirty="0" smtClean="0"/>
                        <a:t>N=108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No Asthma</a:t>
                      </a:r>
                    </a:p>
                    <a:p>
                      <a:pPr algn="ctr"/>
                      <a:r>
                        <a:rPr lang="en-US" sz="2400" b="1" dirty="0" smtClean="0"/>
                        <a:t>N=216</a:t>
                      </a:r>
                    </a:p>
                  </a:txBody>
                  <a:tcPr/>
                </a:tc>
              </a:tr>
              <a:tr h="373505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Age – year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66±8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66±8</a:t>
                      </a:r>
                    </a:p>
                  </a:txBody>
                  <a:tcPr/>
                </a:tc>
              </a:tr>
              <a:tr h="373505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Male</a:t>
                      </a:r>
                      <a:r>
                        <a:rPr lang="en-US" sz="2000" b="1" baseline="0" dirty="0" smtClean="0"/>
                        <a:t> – %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33</a:t>
                      </a:r>
                      <a:endParaRPr lang="en-US" sz="2000" dirty="0"/>
                    </a:p>
                  </a:txBody>
                  <a:tcPr/>
                </a:tc>
              </a:tr>
              <a:tr h="373505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Race-ethnicity – %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</a:tr>
              <a:tr h="373505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	Caucasian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32</a:t>
                      </a:r>
                      <a:endParaRPr lang="en-US" sz="2000" dirty="0"/>
                    </a:p>
                  </a:txBody>
                  <a:tcPr/>
                </a:tc>
              </a:tr>
              <a:tr h="373505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	African American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31</a:t>
                      </a:r>
                      <a:endParaRPr lang="en-US" sz="2000" dirty="0"/>
                    </a:p>
                  </a:txBody>
                  <a:tcPr/>
                </a:tc>
              </a:tr>
              <a:tr h="373505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	Hispanic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29</a:t>
                      </a:r>
                      <a:endParaRPr lang="en-US" sz="2000" dirty="0"/>
                    </a:p>
                  </a:txBody>
                  <a:tcPr/>
                </a:tc>
              </a:tr>
              <a:tr h="373505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	Asian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9</a:t>
                      </a:r>
                      <a:endParaRPr lang="en-US" sz="2000" dirty="0"/>
                    </a:p>
                  </a:txBody>
                  <a:tcPr/>
                </a:tc>
              </a:tr>
              <a:tr h="373505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Height</a:t>
                      </a:r>
                      <a:r>
                        <a:rPr lang="en-US" sz="2000" b="1" baseline="0" dirty="0" smtClean="0"/>
                        <a:t> – cm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164±9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163±9</a:t>
                      </a:r>
                    </a:p>
                  </a:txBody>
                  <a:tcPr/>
                </a:tc>
              </a:tr>
              <a:tr h="373505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Weight – kg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81±18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77±15</a:t>
                      </a:r>
                    </a:p>
                  </a:txBody>
                  <a:tcPr/>
                </a:tc>
              </a:tr>
              <a:tr h="373505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Former </a:t>
                      </a:r>
                      <a:r>
                        <a:rPr lang="en-US" sz="2000" b="1" baseline="0" dirty="0" smtClean="0"/>
                        <a:t>smoker – %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33</a:t>
                      </a:r>
                      <a:endParaRPr lang="en-US" sz="2000" dirty="0"/>
                    </a:p>
                  </a:txBody>
                  <a:tcPr/>
                </a:tc>
              </a:tr>
              <a:tr h="373505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Pack-years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1.0±2.5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0.8±2.2</a:t>
                      </a:r>
                    </a:p>
                  </a:txBody>
                  <a:tcPr/>
                </a:tc>
              </a:tr>
              <a:tr h="3735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Excessive</a:t>
                      </a:r>
                      <a:r>
                        <a:rPr lang="en-US" sz="2000" b="1" baseline="0" dirty="0" smtClean="0"/>
                        <a:t> motion artifact – n</a:t>
                      </a:r>
                      <a:endParaRPr lang="en-US" sz="20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1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8895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Results: Asthma </a:t>
            </a:r>
            <a:r>
              <a:rPr lang="en-US" dirty="0" err="1" smtClean="0"/>
              <a:t>vs</a:t>
            </a:r>
            <a:r>
              <a:rPr lang="en-US" dirty="0" smtClean="0"/>
              <a:t> Controls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36390853"/>
              </p:ext>
            </p:extLst>
          </p:nvPr>
        </p:nvGraphicFramePr>
        <p:xfrm>
          <a:off x="76200" y="914400"/>
          <a:ext cx="8991600" cy="49225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2600"/>
                <a:gridCol w="1412240"/>
                <a:gridCol w="1386970"/>
                <a:gridCol w="1447800"/>
                <a:gridCol w="1447800"/>
                <a:gridCol w="1544190"/>
              </a:tblGrid>
              <a:tr h="312107">
                <a:tc rowSpan="2">
                  <a:txBody>
                    <a:bodyPr/>
                    <a:lstStyle/>
                    <a:p>
                      <a:r>
                        <a:rPr lang="en-US" sz="1800" b="1" dirty="0" smtClean="0"/>
                        <a:t>Lower Lobe Segmental Anatomy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 smtClean="0"/>
                        <a:t>Prevalence by Asthma status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700" b="1" dirty="0" smtClean="0"/>
                        <a:t>Prevalence ratio for Asthma</a:t>
                      </a:r>
                      <a:endParaRPr lang="en-US" sz="17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 smtClean="0"/>
                    </a:p>
                  </a:txBody>
                  <a:tcPr anchor="ctr"/>
                </a:tc>
              </a:tr>
              <a:tr h="814192">
                <a:tc vMerge="1">
                  <a:txBody>
                    <a:bodyPr/>
                    <a:lstStyle/>
                    <a:p>
                      <a:endParaRPr lang="en-US" sz="18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Asthma</a:t>
                      </a:r>
                    </a:p>
                    <a:p>
                      <a:pPr algn="ctr"/>
                      <a:endParaRPr lang="en-US" sz="1800" b="1" dirty="0" smtClean="0"/>
                    </a:p>
                    <a:p>
                      <a:pPr algn="ctr"/>
                      <a:r>
                        <a:rPr lang="en-US" sz="1800" b="1" dirty="0" smtClean="0"/>
                        <a:t>N=106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No</a:t>
                      </a:r>
                      <a:r>
                        <a:rPr lang="en-US" sz="1800" b="1" baseline="0" dirty="0" smtClean="0"/>
                        <a:t> Asthma</a:t>
                      </a:r>
                      <a:endParaRPr lang="en-US" sz="1800" b="1" dirty="0" smtClean="0"/>
                    </a:p>
                    <a:p>
                      <a:pPr algn="ctr"/>
                      <a:endParaRPr lang="en-US" sz="1800" b="1" dirty="0" smtClean="0"/>
                    </a:p>
                    <a:p>
                      <a:pPr algn="ctr"/>
                      <a:r>
                        <a:rPr lang="en-US" sz="1800" b="1" dirty="0" smtClean="0"/>
                        <a:t>N=215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Unadjusted</a:t>
                      </a:r>
                    </a:p>
                    <a:p>
                      <a:pPr algn="ctr"/>
                      <a:endParaRPr lang="en-US" sz="1800" b="1" dirty="0" smtClean="0"/>
                    </a:p>
                    <a:p>
                      <a:pPr algn="ctr"/>
                      <a:r>
                        <a:rPr lang="en-US" sz="1800" b="1" dirty="0" smtClean="0"/>
                        <a:t>(95% CI)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Model</a:t>
                      </a:r>
                      <a:r>
                        <a:rPr lang="en-US" sz="1800" b="1" baseline="0" dirty="0" smtClean="0"/>
                        <a:t> 1</a:t>
                      </a:r>
                    </a:p>
                    <a:p>
                      <a:pPr algn="ctr"/>
                      <a:endParaRPr lang="en-US" sz="1800" b="1" dirty="0" smtClean="0"/>
                    </a:p>
                    <a:p>
                      <a:pPr algn="ctr"/>
                      <a:r>
                        <a:rPr lang="en-US" sz="1800" b="1" dirty="0" smtClean="0"/>
                        <a:t>(95% CI)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Model 1 + </a:t>
                      </a:r>
                      <a:r>
                        <a:rPr lang="en-US" sz="1800" b="1" baseline="0" dirty="0" smtClean="0"/>
                        <a:t>race-ethnicity</a:t>
                      </a:r>
                      <a:endParaRPr lang="en-US" sz="1800" b="1" dirty="0" smtClean="0"/>
                    </a:p>
                    <a:p>
                      <a:pPr algn="ctr"/>
                      <a:r>
                        <a:rPr lang="en-US" sz="1800" b="1" dirty="0" smtClean="0"/>
                        <a:t>(95% CI)</a:t>
                      </a:r>
                    </a:p>
                  </a:txBody>
                  <a:tcPr anchor="ctr"/>
                </a:tc>
              </a:tr>
              <a:tr h="325677">
                <a:tc gridSpan="6">
                  <a:txBody>
                    <a:bodyPr/>
                    <a:lstStyle/>
                    <a:p>
                      <a:r>
                        <a:rPr lang="en-US" sz="1800" b="1" dirty="0" smtClean="0"/>
                        <a:t>Normal anatomy: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800" dirty="0" smtClean="0"/>
                    </a:p>
                  </a:txBody>
                  <a:tcPr anchor="ctr"/>
                </a:tc>
              </a:tr>
              <a:tr h="325677">
                <a:tc>
                  <a:txBody>
                    <a:bodyPr/>
                    <a:lstStyle/>
                    <a:p>
                      <a:r>
                        <a:rPr lang="en-US" sz="1800" i="1" dirty="0" smtClean="0"/>
                        <a:t>9 segments</a:t>
                      </a:r>
                      <a:endParaRPr lang="en-US" sz="18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59%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56%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Reference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Reference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Reference</a:t>
                      </a:r>
                      <a:endParaRPr lang="en-US" sz="1800" dirty="0"/>
                    </a:p>
                  </a:txBody>
                  <a:tcPr anchor="ctr"/>
                </a:tc>
              </a:tr>
              <a:tr h="325677">
                <a:tc gridSpan="6">
                  <a:txBody>
                    <a:bodyPr/>
                    <a:lstStyle/>
                    <a:p>
                      <a:r>
                        <a:rPr lang="en-US" sz="1800" b="1" dirty="0" smtClean="0"/>
                        <a:t>Variant anatomy: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800" dirty="0" smtClean="0"/>
                    </a:p>
                  </a:txBody>
                  <a:tcPr anchor="ctr"/>
                </a:tc>
              </a:tr>
              <a:tr h="569934">
                <a:tc>
                  <a:txBody>
                    <a:bodyPr/>
                    <a:lstStyle/>
                    <a:p>
                      <a:r>
                        <a:rPr lang="en-US" sz="1800" i="1" dirty="0" smtClean="0"/>
                        <a:t>Any variant</a:t>
                      </a:r>
                      <a:endParaRPr lang="en-US" sz="18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41%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44%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0.91</a:t>
                      </a:r>
                    </a:p>
                    <a:p>
                      <a:pPr algn="ctr"/>
                      <a:r>
                        <a:rPr lang="en-US" sz="1800" b="0" dirty="0" smtClean="0"/>
                        <a:t>(0.66 to 1.24)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0.85</a:t>
                      </a:r>
                    </a:p>
                    <a:p>
                      <a:pPr algn="ctr"/>
                      <a:r>
                        <a:rPr lang="en-US" sz="1800" b="0" dirty="0" smtClean="0"/>
                        <a:t>(0.62 to 1.16)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0.84</a:t>
                      </a:r>
                    </a:p>
                    <a:p>
                      <a:pPr algn="ctr"/>
                      <a:r>
                        <a:rPr lang="en-US" sz="1800" b="0" dirty="0" smtClean="0"/>
                        <a:t>(0.62 to 1.15)</a:t>
                      </a:r>
                    </a:p>
                  </a:txBody>
                  <a:tcPr anchor="ctr"/>
                </a:tc>
              </a:tr>
              <a:tr h="569934">
                <a:tc>
                  <a:txBody>
                    <a:bodyPr/>
                    <a:lstStyle/>
                    <a:p>
                      <a:r>
                        <a:rPr lang="en-US" sz="1800" i="1" dirty="0" smtClean="0"/>
                        <a:t>     8 segments</a:t>
                      </a:r>
                      <a:endParaRPr lang="en-US" sz="18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3.8%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5.1%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0.79</a:t>
                      </a:r>
                    </a:p>
                    <a:p>
                      <a:pPr algn="ctr"/>
                      <a:r>
                        <a:rPr lang="en-US" sz="1800" b="0" dirty="0" smtClean="0"/>
                        <a:t>(0.33 to 1.88)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0.85</a:t>
                      </a:r>
                    </a:p>
                    <a:p>
                      <a:pPr algn="ctr"/>
                      <a:r>
                        <a:rPr lang="en-US" sz="1800" b="0" dirty="0" smtClean="0"/>
                        <a:t>(0.37 to 1.94)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0.78</a:t>
                      </a:r>
                    </a:p>
                    <a:p>
                      <a:pPr algn="ctr"/>
                      <a:r>
                        <a:rPr lang="en-US" sz="1800" b="0" dirty="0" smtClean="0"/>
                        <a:t>(0.32 to 1.88)</a:t>
                      </a:r>
                    </a:p>
                  </a:txBody>
                  <a:tcPr/>
                </a:tc>
              </a:tr>
              <a:tr h="569934">
                <a:tc>
                  <a:txBody>
                    <a:bodyPr/>
                    <a:lstStyle/>
                    <a:p>
                      <a:r>
                        <a:rPr lang="en-US" sz="1800" i="1" dirty="0" smtClean="0"/>
                        <a:t>     10 segments</a:t>
                      </a:r>
                      <a:endParaRPr lang="en-US" sz="18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29%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31%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0.94</a:t>
                      </a:r>
                    </a:p>
                    <a:p>
                      <a:pPr algn="ctr"/>
                      <a:r>
                        <a:rPr lang="en-US" sz="1800" b="0" dirty="0" smtClean="0"/>
                        <a:t>(0.66 to 1.34)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0.87</a:t>
                      </a:r>
                    </a:p>
                    <a:p>
                      <a:pPr algn="ctr"/>
                      <a:r>
                        <a:rPr lang="en-US" sz="1800" b="0" dirty="0" smtClean="0"/>
                        <a:t>(0.61 to 1.23)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0.87</a:t>
                      </a:r>
                    </a:p>
                    <a:p>
                      <a:pPr algn="ctr"/>
                      <a:r>
                        <a:rPr lang="en-US" sz="1800" b="0" dirty="0" smtClean="0"/>
                        <a:t>(0.62 to 1.23)</a:t>
                      </a:r>
                      <a:endParaRPr lang="en-US" sz="1800" b="0" dirty="0"/>
                    </a:p>
                  </a:txBody>
                  <a:tcPr/>
                </a:tc>
              </a:tr>
              <a:tr h="569934">
                <a:tc>
                  <a:txBody>
                    <a:bodyPr/>
                    <a:lstStyle/>
                    <a:p>
                      <a:r>
                        <a:rPr lang="en-US" sz="1800" i="1" dirty="0" smtClean="0"/>
                        <a:t>     11 segments</a:t>
                      </a:r>
                      <a:endParaRPr lang="en-US" sz="18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7.6%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6.1%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1.13</a:t>
                      </a:r>
                    </a:p>
                    <a:p>
                      <a:pPr algn="ctr"/>
                      <a:r>
                        <a:rPr lang="en-US" sz="1800" dirty="0" smtClean="0"/>
                        <a:t>(0.63 to 2.02)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1.06</a:t>
                      </a:r>
                    </a:p>
                    <a:p>
                      <a:pPr algn="ctr"/>
                      <a:r>
                        <a:rPr lang="en-US" sz="1800" dirty="0" smtClean="0"/>
                        <a:t>(0.60 to 1.87)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1.10</a:t>
                      </a:r>
                    </a:p>
                    <a:p>
                      <a:pPr algn="ctr"/>
                      <a:r>
                        <a:rPr lang="en-US" sz="1800" dirty="0" smtClean="0"/>
                        <a:t>(0.64 to 1.91)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6200" y="6477000"/>
            <a:ext cx="6707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Model 1 adjusted for age, gender, height, weight, and smoking status.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3946497"/>
            <a:ext cx="9144000" cy="259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5668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Results: Asthma </a:t>
            </a:r>
            <a:r>
              <a:rPr lang="en-US" dirty="0" err="1" smtClean="0"/>
              <a:t>vs</a:t>
            </a:r>
            <a:r>
              <a:rPr lang="en-US" dirty="0" smtClean="0"/>
              <a:t> Controls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19490687"/>
              </p:ext>
            </p:extLst>
          </p:nvPr>
        </p:nvGraphicFramePr>
        <p:xfrm>
          <a:off x="76200" y="914400"/>
          <a:ext cx="8991600" cy="49225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2600"/>
                <a:gridCol w="1412240"/>
                <a:gridCol w="1386970"/>
                <a:gridCol w="1447800"/>
                <a:gridCol w="1447800"/>
                <a:gridCol w="1544190"/>
              </a:tblGrid>
              <a:tr h="312107">
                <a:tc rowSpan="2">
                  <a:txBody>
                    <a:bodyPr/>
                    <a:lstStyle/>
                    <a:p>
                      <a:r>
                        <a:rPr lang="en-US" sz="1800" b="1" dirty="0" smtClean="0"/>
                        <a:t>Lower Lobe Segmental Anatomy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 smtClean="0"/>
                        <a:t>Prevalence by Asthma status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700" b="1" dirty="0" smtClean="0"/>
                        <a:t>Prevalence ratio for Asthma</a:t>
                      </a:r>
                      <a:endParaRPr lang="en-US" sz="17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 smtClean="0"/>
                    </a:p>
                  </a:txBody>
                  <a:tcPr anchor="ctr"/>
                </a:tc>
              </a:tr>
              <a:tr h="814192">
                <a:tc vMerge="1">
                  <a:txBody>
                    <a:bodyPr/>
                    <a:lstStyle/>
                    <a:p>
                      <a:endParaRPr lang="en-US" sz="18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Asthma</a:t>
                      </a:r>
                    </a:p>
                    <a:p>
                      <a:pPr algn="ctr"/>
                      <a:endParaRPr lang="en-US" sz="1800" b="1" dirty="0" smtClean="0"/>
                    </a:p>
                    <a:p>
                      <a:pPr algn="ctr"/>
                      <a:r>
                        <a:rPr lang="en-US" sz="1800" b="1" dirty="0" smtClean="0"/>
                        <a:t>N=106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No</a:t>
                      </a:r>
                      <a:r>
                        <a:rPr lang="en-US" sz="1800" b="1" baseline="0" dirty="0" smtClean="0"/>
                        <a:t> Asthma</a:t>
                      </a:r>
                      <a:endParaRPr lang="en-US" sz="1800" b="1" dirty="0" smtClean="0"/>
                    </a:p>
                    <a:p>
                      <a:pPr algn="ctr"/>
                      <a:endParaRPr lang="en-US" sz="1800" b="1" dirty="0" smtClean="0"/>
                    </a:p>
                    <a:p>
                      <a:pPr algn="ctr"/>
                      <a:r>
                        <a:rPr lang="en-US" sz="1800" b="1" dirty="0" smtClean="0"/>
                        <a:t>N=215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Unadjusted</a:t>
                      </a:r>
                    </a:p>
                    <a:p>
                      <a:pPr algn="ctr"/>
                      <a:endParaRPr lang="en-US" sz="1800" b="1" dirty="0" smtClean="0"/>
                    </a:p>
                    <a:p>
                      <a:pPr algn="ctr"/>
                      <a:r>
                        <a:rPr lang="en-US" sz="1800" b="1" dirty="0" smtClean="0"/>
                        <a:t>(95% CI)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Model</a:t>
                      </a:r>
                      <a:r>
                        <a:rPr lang="en-US" sz="1800" b="1" baseline="0" dirty="0" smtClean="0"/>
                        <a:t> 1</a:t>
                      </a:r>
                    </a:p>
                    <a:p>
                      <a:pPr algn="ctr"/>
                      <a:endParaRPr lang="en-US" sz="1800" b="1" dirty="0" smtClean="0"/>
                    </a:p>
                    <a:p>
                      <a:pPr algn="ctr"/>
                      <a:r>
                        <a:rPr lang="en-US" sz="1800" b="1" dirty="0" smtClean="0"/>
                        <a:t>(95% CI)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Model 1 + </a:t>
                      </a:r>
                      <a:r>
                        <a:rPr lang="en-US" sz="1800" b="1" baseline="0" dirty="0" smtClean="0"/>
                        <a:t>race-ethnicity</a:t>
                      </a:r>
                      <a:endParaRPr lang="en-US" sz="1800" b="1" dirty="0" smtClean="0"/>
                    </a:p>
                    <a:p>
                      <a:pPr algn="ctr"/>
                      <a:r>
                        <a:rPr lang="en-US" sz="1800" b="1" dirty="0" smtClean="0"/>
                        <a:t>(95% CI)</a:t>
                      </a:r>
                    </a:p>
                  </a:txBody>
                  <a:tcPr anchor="ctr"/>
                </a:tc>
              </a:tr>
              <a:tr h="325677">
                <a:tc gridSpan="6">
                  <a:txBody>
                    <a:bodyPr/>
                    <a:lstStyle/>
                    <a:p>
                      <a:r>
                        <a:rPr lang="en-US" sz="1800" b="1" dirty="0" smtClean="0"/>
                        <a:t>Normal anatomy: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800" dirty="0" smtClean="0"/>
                    </a:p>
                  </a:txBody>
                  <a:tcPr anchor="ctr"/>
                </a:tc>
              </a:tr>
              <a:tr h="325677">
                <a:tc>
                  <a:txBody>
                    <a:bodyPr/>
                    <a:lstStyle/>
                    <a:p>
                      <a:r>
                        <a:rPr lang="en-US" sz="1800" i="1" dirty="0" smtClean="0"/>
                        <a:t>9 segments</a:t>
                      </a:r>
                      <a:endParaRPr lang="en-US" sz="18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59%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56%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Reference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Reference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Reference</a:t>
                      </a:r>
                      <a:endParaRPr lang="en-US" sz="1800" dirty="0"/>
                    </a:p>
                  </a:txBody>
                  <a:tcPr anchor="ctr"/>
                </a:tc>
              </a:tr>
              <a:tr h="325677">
                <a:tc gridSpan="6">
                  <a:txBody>
                    <a:bodyPr/>
                    <a:lstStyle/>
                    <a:p>
                      <a:r>
                        <a:rPr lang="en-US" sz="1800" b="1" dirty="0" smtClean="0"/>
                        <a:t>Variant anatomy: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800" dirty="0" smtClean="0"/>
                    </a:p>
                  </a:txBody>
                  <a:tcPr anchor="ctr"/>
                </a:tc>
              </a:tr>
              <a:tr h="569934">
                <a:tc>
                  <a:txBody>
                    <a:bodyPr/>
                    <a:lstStyle/>
                    <a:p>
                      <a:r>
                        <a:rPr lang="en-US" sz="1800" i="1" dirty="0" smtClean="0"/>
                        <a:t>Any variant</a:t>
                      </a:r>
                      <a:endParaRPr lang="en-US" sz="18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41%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44%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0.91</a:t>
                      </a:r>
                    </a:p>
                    <a:p>
                      <a:pPr algn="ctr"/>
                      <a:r>
                        <a:rPr lang="en-US" sz="1800" b="0" dirty="0" smtClean="0"/>
                        <a:t>(0.66 to 1.24)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0.85</a:t>
                      </a:r>
                    </a:p>
                    <a:p>
                      <a:pPr algn="ctr"/>
                      <a:r>
                        <a:rPr lang="en-US" sz="1800" b="0" dirty="0" smtClean="0"/>
                        <a:t>(0.62 to 1.16)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0.84</a:t>
                      </a:r>
                    </a:p>
                    <a:p>
                      <a:pPr algn="ctr"/>
                      <a:r>
                        <a:rPr lang="en-US" sz="1800" b="0" dirty="0" smtClean="0"/>
                        <a:t>(0.62 to 1.15)</a:t>
                      </a:r>
                    </a:p>
                  </a:txBody>
                  <a:tcPr anchor="ctr"/>
                </a:tc>
              </a:tr>
              <a:tr h="569934">
                <a:tc>
                  <a:txBody>
                    <a:bodyPr/>
                    <a:lstStyle/>
                    <a:p>
                      <a:r>
                        <a:rPr lang="en-US" sz="1800" i="1" dirty="0" smtClean="0"/>
                        <a:t>     8 segments</a:t>
                      </a:r>
                      <a:endParaRPr lang="en-US" sz="18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3.8%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5.1%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0.79</a:t>
                      </a:r>
                    </a:p>
                    <a:p>
                      <a:pPr algn="ctr"/>
                      <a:r>
                        <a:rPr lang="en-US" sz="1800" b="0" dirty="0" smtClean="0"/>
                        <a:t>(0.33 to 1.88)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0.85</a:t>
                      </a:r>
                    </a:p>
                    <a:p>
                      <a:pPr algn="ctr"/>
                      <a:r>
                        <a:rPr lang="en-US" sz="1800" b="0" dirty="0" smtClean="0"/>
                        <a:t>(0.37 to 1.94)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0.78</a:t>
                      </a:r>
                    </a:p>
                    <a:p>
                      <a:pPr algn="ctr"/>
                      <a:r>
                        <a:rPr lang="en-US" sz="1800" b="0" dirty="0" smtClean="0"/>
                        <a:t>(0.32 to 1.88)</a:t>
                      </a:r>
                    </a:p>
                  </a:txBody>
                  <a:tcPr/>
                </a:tc>
              </a:tr>
              <a:tr h="569934">
                <a:tc>
                  <a:txBody>
                    <a:bodyPr/>
                    <a:lstStyle/>
                    <a:p>
                      <a:r>
                        <a:rPr lang="en-US" sz="1800" i="1" dirty="0" smtClean="0"/>
                        <a:t>     10 segments</a:t>
                      </a:r>
                      <a:endParaRPr lang="en-US" sz="18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29%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31%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0.94</a:t>
                      </a:r>
                    </a:p>
                    <a:p>
                      <a:pPr algn="ctr"/>
                      <a:r>
                        <a:rPr lang="en-US" sz="1800" b="0" dirty="0" smtClean="0"/>
                        <a:t>(0.66 to 1.34)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0.87</a:t>
                      </a:r>
                    </a:p>
                    <a:p>
                      <a:pPr algn="ctr"/>
                      <a:r>
                        <a:rPr lang="en-US" sz="1800" b="0" dirty="0" smtClean="0"/>
                        <a:t>(0.61 to 1.23)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0.87</a:t>
                      </a:r>
                    </a:p>
                    <a:p>
                      <a:pPr algn="ctr"/>
                      <a:r>
                        <a:rPr lang="en-US" sz="1800" b="0" dirty="0" smtClean="0"/>
                        <a:t>(0.62 to 1.23)</a:t>
                      </a:r>
                      <a:endParaRPr lang="en-US" sz="1800" b="0" dirty="0"/>
                    </a:p>
                  </a:txBody>
                  <a:tcPr/>
                </a:tc>
              </a:tr>
              <a:tr h="569934">
                <a:tc>
                  <a:txBody>
                    <a:bodyPr/>
                    <a:lstStyle/>
                    <a:p>
                      <a:r>
                        <a:rPr lang="en-US" sz="1800" i="1" dirty="0" smtClean="0"/>
                        <a:t>     11 segments</a:t>
                      </a:r>
                      <a:endParaRPr lang="en-US" sz="18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7.6%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6.1%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1.13</a:t>
                      </a:r>
                    </a:p>
                    <a:p>
                      <a:pPr algn="ctr"/>
                      <a:r>
                        <a:rPr lang="en-US" sz="1800" dirty="0" smtClean="0"/>
                        <a:t>(0.63 to 2.02)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1.06</a:t>
                      </a:r>
                    </a:p>
                    <a:p>
                      <a:pPr algn="ctr"/>
                      <a:r>
                        <a:rPr lang="en-US" sz="1800" dirty="0" smtClean="0"/>
                        <a:t>(0.60 to 1.87)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1.10</a:t>
                      </a:r>
                    </a:p>
                    <a:p>
                      <a:pPr algn="ctr"/>
                      <a:r>
                        <a:rPr lang="en-US" sz="1800" dirty="0" smtClean="0"/>
                        <a:t>(0.64 to 1.91)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6200" y="6477000"/>
            <a:ext cx="6707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Model 1 adjusted for age, gender, height, weight, and smoking status.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6425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2282946"/>
              </p:ext>
            </p:extLst>
          </p:nvPr>
        </p:nvGraphicFramePr>
        <p:xfrm>
          <a:off x="1012687" y="959643"/>
          <a:ext cx="7521713" cy="5060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Results: Variant Anatomy by COPD Severity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05000" y="5734466"/>
            <a:ext cx="13868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Any</a:t>
            </a:r>
          </a:p>
          <a:p>
            <a:pPr algn="ctr"/>
            <a:r>
              <a:rPr lang="en-US" sz="2000" dirty="0" smtClean="0"/>
              <a:t>Lower Lobe</a:t>
            </a:r>
          </a:p>
          <a:p>
            <a:pPr algn="ctr"/>
            <a:r>
              <a:rPr lang="en-US" sz="2000" dirty="0" smtClean="0"/>
              <a:t>Variant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733800" y="5734467"/>
            <a:ext cx="11040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8</a:t>
            </a:r>
          </a:p>
          <a:p>
            <a:pPr algn="ctr"/>
            <a:r>
              <a:rPr lang="en-US" sz="2000" dirty="0" smtClean="0"/>
              <a:t>Segment</a:t>
            </a:r>
          </a:p>
          <a:p>
            <a:pPr algn="ctr"/>
            <a:r>
              <a:rPr lang="en-US" sz="2000" dirty="0" smtClean="0"/>
              <a:t>Variant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334000" y="5746344"/>
            <a:ext cx="11040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10</a:t>
            </a:r>
          </a:p>
          <a:p>
            <a:pPr algn="ctr"/>
            <a:r>
              <a:rPr lang="en-US" sz="2000" dirty="0" smtClean="0"/>
              <a:t>Segment</a:t>
            </a:r>
          </a:p>
          <a:p>
            <a:pPr algn="ctr"/>
            <a:r>
              <a:rPr lang="en-US" sz="2000" dirty="0" smtClean="0"/>
              <a:t>Variant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6991483" y="5741307"/>
            <a:ext cx="11040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11</a:t>
            </a:r>
          </a:p>
          <a:p>
            <a:pPr algn="ctr"/>
            <a:r>
              <a:rPr lang="en-US" sz="2000" dirty="0" smtClean="0"/>
              <a:t>Segment</a:t>
            </a:r>
          </a:p>
          <a:p>
            <a:pPr algn="ctr"/>
            <a:r>
              <a:rPr lang="en-US" sz="2000" dirty="0" smtClean="0"/>
              <a:t>Variant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-781876" y="3129767"/>
            <a:ext cx="29427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Prevalence (%)</a:t>
            </a:r>
            <a:endParaRPr lang="en-US" sz="3600" dirty="0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3429000" y="1231076"/>
            <a:ext cx="0" cy="451526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15398" y="2167440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:</a:t>
            </a:r>
            <a:r>
              <a:rPr lang="el-GR" dirty="0" smtClean="0"/>
              <a:t>χ</a:t>
            </a:r>
            <a:r>
              <a:rPr lang="en-US" baseline="30000" dirty="0" smtClean="0"/>
              <a:t>2</a:t>
            </a:r>
            <a:r>
              <a:rPr lang="en-US" dirty="0" smtClean="0"/>
              <a:t> p&lt;0.05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511934" y="2090086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*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6096000" y="2121720"/>
            <a:ext cx="22860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6272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The prevalence ratio for COPD </a:t>
            </a:r>
            <a:r>
              <a:rPr lang="en-US" dirty="0"/>
              <a:t>i</a:t>
            </a:r>
            <a:r>
              <a:rPr lang="en-US" dirty="0" smtClean="0"/>
              <a:t>s significantly higher with common variants of lower lobe segmental anatomy</a:t>
            </a:r>
          </a:p>
          <a:p>
            <a:r>
              <a:rPr lang="en-US" dirty="0" smtClean="0"/>
              <a:t>The prevalence ratio for asthma is not associated with these variants</a:t>
            </a:r>
          </a:p>
          <a:p>
            <a:endParaRPr lang="en-US" dirty="0" smtClean="0"/>
          </a:p>
          <a:p>
            <a:r>
              <a:rPr lang="en-US" dirty="0" smtClean="0"/>
              <a:t>Variant lower lobe segmental anatomy differs by race-ethnicity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9004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69"/>
            <a:ext cx="8229600" cy="1143000"/>
          </a:xfrm>
        </p:spPr>
        <p:txBody>
          <a:bodyPr/>
          <a:lstStyle/>
          <a:p>
            <a:r>
              <a:rPr lang="en-US" dirty="0" smtClean="0"/>
              <a:t>Interpretation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association between COPD and common lower lobe variants may be due to anatomy-environment interactions (e.g., particulate matter deposition)</a:t>
            </a:r>
          </a:p>
          <a:p>
            <a:endParaRPr lang="en-US" dirty="0" smtClean="0"/>
          </a:p>
          <a:p>
            <a:r>
              <a:rPr lang="en-US" dirty="0" smtClean="0"/>
              <a:t>Race-ethnic differences in COPD prevalence may be related in part to variant lower lobe anatomy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3053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096000" cy="4525963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Hedgehog interacting protein:</a:t>
            </a:r>
          </a:p>
          <a:p>
            <a:pPr lvl="1"/>
            <a:r>
              <a:rPr lang="en-US" dirty="0" smtClean="0"/>
              <a:t>SNP associated with 0.5% change in lung function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Retinoic acid receptor B:</a:t>
            </a:r>
          </a:p>
          <a:p>
            <a:pPr lvl="1"/>
            <a:r>
              <a:rPr lang="en-US" dirty="0" smtClean="0"/>
              <a:t>SNP associated with 0.4% change in lung function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69720"/>
          <a:stretch/>
        </p:blipFill>
        <p:spPr>
          <a:xfrm>
            <a:off x="-16042" y="115791"/>
            <a:ext cx="9160042" cy="876795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65" y="1181111"/>
            <a:ext cx="9144000" cy="967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25938" y="838698"/>
            <a:ext cx="2783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Repapi</a:t>
            </a:r>
            <a:r>
              <a:rPr lang="en-US" sz="1400" dirty="0" smtClean="0"/>
              <a:t> E, et al. Nat Gen 2010:1(42).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-37605" y="1994795"/>
            <a:ext cx="29374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Artigas MS, et al. Nat Gen 2010:1(42).</a:t>
            </a:r>
            <a:endParaRPr lang="en-US" sz="1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7455" y="2715222"/>
            <a:ext cx="2239191" cy="3914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377075" y="6550222"/>
            <a:ext cx="57914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Cardosa</a:t>
            </a:r>
            <a:r>
              <a:rPr lang="en-US" sz="1400" dirty="0" smtClean="0"/>
              <a:t> WV. Regulation of early lung </a:t>
            </a:r>
            <a:r>
              <a:rPr lang="en-US" sz="1400" dirty="0" err="1" smtClean="0"/>
              <a:t>morphogensis</a:t>
            </a:r>
            <a:r>
              <a:rPr lang="en-US" sz="1400" dirty="0" smtClean="0"/>
              <a:t>. Development 2006:133.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Cross-sectional analysis</a:t>
            </a:r>
          </a:p>
          <a:p>
            <a:endParaRPr lang="en-US" dirty="0" smtClean="0"/>
          </a:p>
          <a:p>
            <a:r>
              <a:rPr lang="en-US" dirty="0" smtClean="0"/>
              <a:t>Modest number of cases</a:t>
            </a:r>
          </a:p>
          <a:p>
            <a:endParaRPr lang="en-US" dirty="0" smtClean="0"/>
          </a:p>
          <a:p>
            <a:r>
              <a:rPr lang="en-US" dirty="0" smtClean="0"/>
              <a:t>Asthma defined by self-report</a:t>
            </a:r>
          </a:p>
          <a:p>
            <a:endParaRPr lang="en-US" dirty="0" smtClean="0"/>
          </a:p>
          <a:p>
            <a:r>
              <a:rPr lang="en-US" dirty="0" smtClean="0"/>
              <a:t>Anatomy assessment “</a:t>
            </a:r>
            <a:r>
              <a:rPr lang="en-US" dirty="0" err="1" smtClean="0"/>
              <a:t>unblinded</a:t>
            </a:r>
            <a:r>
              <a:rPr lang="en-US" dirty="0" smtClean="0"/>
              <a:t>”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1106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906"/>
            <a:ext cx="8229600" cy="1143000"/>
          </a:xfrm>
        </p:spPr>
        <p:txBody>
          <a:bodyPr/>
          <a:lstStyle/>
          <a:p>
            <a:r>
              <a:rPr lang="en-US" dirty="0" smtClean="0"/>
              <a:t>Future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Determine if anatomic variants are associated with developmental gene variants</a:t>
            </a:r>
          </a:p>
          <a:p>
            <a:endParaRPr lang="en-US" dirty="0" smtClean="0"/>
          </a:p>
          <a:p>
            <a:r>
              <a:rPr lang="en-US" dirty="0" smtClean="0"/>
              <a:t>Determine particle deposition behavior with computational or fabricated 3D models of variant anatomy</a:t>
            </a:r>
          </a:p>
          <a:p>
            <a:endParaRPr lang="en-US" dirty="0" smtClean="0"/>
          </a:p>
          <a:p>
            <a:r>
              <a:rPr lang="en-US" dirty="0"/>
              <a:t>Determine if segmental anatomy varies over the </a:t>
            </a:r>
            <a:r>
              <a:rPr lang="en-US" dirty="0" smtClean="0"/>
              <a:t>lifespan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69"/>
            <a:ext cx="8229600" cy="1143000"/>
          </a:xfrm>
        </p:spPr>
        <p:txBody>
          <a:bodyPr/>
          <a:lstStyle/>
          <a:p>
            <a:r>
              <a:rPr lang="en-US" dirty="0" smtClean="0"/>
              <a:t>Thanks /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172200" cy="4525963"/>
          </a:xfrm>
        </p:spPr>
        <p:txBody>
          <a:bodyPr/>
          <a:lstStyle/>
          <a:p>
            <a:pPr lvl="1"/>
            <a:r>
              <a:rPr lang="en-US" dirty="0" smtClean="0"/>
              <a:t>R. Graham Barr</a:t>
            </a:r>
          </a:p>
          <a:p>
            <a:pPr lvl="1"/>
            <a:r>
              <a:rPr lang="en-US" dirty="0" smtClean="0"/>
              <a:t>Eric A. Hoffman</a:t>
            </a:r>
          </a:p>
          <a:p>
            <a:pPr lvl="1"/>
            <a:r>
              <a:rPr lang="en-US" dirty="0" smtClean="0"/>
              <a:t>Matt </a:t>
            </a:r>
            <a:r>
              <a:rPr lang="en-US" dirty="0" err="1" smtClean="0"/>
              <a:t>Budoff</a:t>
            </a:r>
            <a:endParaRPr lang="en-US" dirty="0" smtClean="0"/>
          </a:p>
          <a:p>
            <a:pPr lvl="1"/>
            <a:r>
              <a:rPr lang="en-US" dirty="0" smtClean="0"/>
              <a:t>Karen Hansen</a:t>
            </a:r>
          </a:p>
          <a:p>
            <a:pPr lvl="1"/>
            <a:r>
              <a:rPr lang="en-US" dirty="0" smtClean="0"/>
              <a:t>Karen Hinckley </a:t>
            </a:r>
            <a:r>
              <a:rPr lang="en-US" dirty="0" err="1" smtClean="0"/>
              <a:t>Stukovsky</a:t>
            </a:r>
            <a:endParaRPr lang="en-US" dirty="0" smtClean="0"/>
          </a:p>
          <a:p>
            <a:pPr lvl="1"/>
            <a:r>
              <a:rPr lang="en-US" dirty="0" smtClean="0"/>
              <a:t>Dan </a:t>
            </a:r>
            <a:r>
              <a:rPr lang="en-US" dirty="0" err="1" smtClean="0"/>
              <a:t>Rabinowitz</a:t>
            </a:r>
            <a:endParaRPr lang="en-US" dirty="0" smtClean="0"/>
          </a:p>
          <a:p>
            <a:pPr lvl="1"/>
            <a:r>
              <a:rPr lang="en-US" dirty="0" smtClean="0"/>
              <a:t>MESA Collaborators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0" y="1600200"/>
            <a:ext cx="411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5638800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NIH/NHLBI</a:t>
            </a:r>
            <a:r>
              <a:rPr lang="en-US" sz="2400" dirty="0" smtClean="0"/>
              <a:t>: N01-HC-95159 </a:t>
            </a:r>
            <a:r>
              <a:rPr lang="en-US" sz="2400" dirty="0"/>
              <a:t>through N01-HC-95165 and N01-HC-95169 </a:t>
            </a:r>
            <a:r>
              <a:rPr lang="en-US" sz="2400" dirty="0" smtClean="0"/>
              <a:t>and grants </a:t>
            </a:r>
            <a:r>
              <a:rPr lang="en-US" sz="2400" dirty="0"/>
              <a:t>R01 HL-077612, R01 HL-075476 and RC1-HL100543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7439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Results: COPD (&lt;10 pack-years) </a:t>
            </a:r>
            <a:r>
              <a:rPr lang="en-US" dirty="0" err="1" smtClean="0"/>
              <a:t>vs</a:t>
            </a:r>
            <a:r>
              <a:rPr lang="en-US" dirty="0" smtClean="0"/>
              <a:t> Controls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90292555"/>
              </p:ext>
            </p:extLst>
          </p:nvPr>
        </p:nvGraphicFramePr>
        <p:xfrm>
          <a:off x="457200" y="914400"/>
          <a:ext cx="8229600" cy="5577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29000"/>
                <a:gridCol w="2514600"/>
                <a:gridCol w="2286000"/>
              </a:tblGrid>
              <a:tr h="775741"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COPD</a:t>
                      </a:r>
                    </a:p>
                    <a:p>
                      <a:pPr algn="ctr"/>
                      <a:r>
                        <a:rPr lang="en-US" sz="2400" b="1" dirty="0" smtClean="0"/>
                        <a:t>N=96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No COPD</a:t>
                      </a:r>
                    </a:p>
                    <a:p>
                      <a:pPr algn="ctr"/>
                      <a:r>
                        <a:rPr lang="en-US" sz="2400" b="1" dirty="0" smtClean="0"/>
                        <a:t>N=192</a:t>
                      </a:r>
                    </a:p>
                  </a:txBody>
                  <a:tcPr/>
                </a:tc>
              </a:tr>
              <a:tr h="373505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Age – year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72±10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66±9</a:t>
                      </a:r>
                    </a:p>
                  </a:txBody>
                  <a:tcPr/>
                </a:tc>
              </a:tr>
              <a:tr h="373505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Male</a:t>
                      </a:r>
                      <a:r>
                        <a:rPr lang="en-US" sz="2000" b="1" baseline="0" dirty="0" smtClean="0"/>
                        <a:t> – %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46</a:t>
                      </a:r>
                      <a:endParaRPr lang="en-US" sz="2000" dirty="0"/>
                    </a:p>
                  </a:txBody>
                  <a:tcPr/>
                </a:tc>
              </a:tr>
              <a:tr h="373505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Race-ethnicity – %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</a:tr>
              <a:tr h="373505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	Caucasian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16</a:t>
                      </a:r>
                      <a:endParaRPr lang="en-US" sz="2000" dirty="0"/>
                    </a:p>
                  </a:txBody>
                  <a:tcPr/>
                </a:tc>
              </a:tr>
              <a:tr h="373505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	African American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</a:t>
                      </a:r>
                      <a:endParaRPr lang="en-US" sz="2000" dirty="0"/>
                    </a:p>
                  </a:txBody>
                  <a:tcPr/>
                </a:tc>
              </a:tr>
              <a:tr h="373505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	Hispanic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44</a:t>
                      </a:r>
                      <a:endParaRPr lang="en-US" sz="2000" dirty="0"/>
                    </a:p>
                  </a:txBody>
                  <a:tcPr/>
                </a:tc>
              </a:tr>
              <a:tr h="373505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	Asian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</a:t>
                      </a:r>
                      <a:endParaRPr lang="en-US" sz="2000" dirty="0"/>
                    </a:p>
                  </a:txBody>
                  <a:tcPr/>
                </a:tc>
              </a:tr>
              <a:tr h="373505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Height</a:t>
                      </a:r>
                      <a:r>
                        <a:rPr lang="en-US" sz="2000" b="1" baseline="0" dirty="0" smtClean="0"/>
                        <a:t> – cm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167±10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164±9</a:t>
                      </a:r>
                    </a:p>
                  </a:txBody>
                  <a:tcPr/>
                </a:tc>
              </a:tr>
              <a:tr h="373505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Weight – kg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76±17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75±16</a:t>
                      </a:r>
                    </a:p>
                  </a:txBody>
                  <a:tcPr/>
                </a:tc>
              </a:tr>
              <a:tr h="373505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Former </a:t>
                      </a:r>
                      <a:r>
                        <a:rPr lang="en-US" sz="2000" b="1" baseline="0" dirty="0" smtClean="0"/>
                        <a:t>smoker – %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23</a:t>
                      </a:r>
                      <a:endParaRPr lang="en-US" sz="2000" dirty="0"/>
                    </a:p>
                  </a:txBody>
                  <a:tcPr/>
                </a:tc>
              </a:tr>
              <a:tr h="373505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Pack-years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0.8±2.2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0.4±1.6</a:t>
                      </a:r>
                    </a:p>
                  </a:txBody>
                  <a:tcPr/>
                </a:tc>
              </a:tr>
              <a:tr h="3735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Excessive</a:t>
                      </a:r>
                      <a:r>
                        <a:rPr lang="en-US" sz="2000" b="1" baseline="0" dirty="0" smtClean="0"/>
                        <a:t> motion artifact – n</a:t>
                      </a:r>
                      <a:endParaRPr lang="en-US" sz="20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2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6884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26434419"/>
              </p:ext>
            </p:extLst>
          </p:nvPr>
        </p:nvGraphicFramePr>
        <p:xfrm>
          <a:off x="76200" y="914400"/>
          <a:ext cx="8991600" cy="30022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2600"/>
                <a:gridCol w="1412240"/>
                <a:gridCol w="1386970"/>
                <a:gridCol w="4439790"/>
              </a:tblGrid>
              <a:tr h="312107">
                <a:tc rowSpan="2">
                  <a:txBody>
                    <a:bodyPr/>
                    <a:lstStyle/>
                    <a:p>
                      <a:r>
                        <a:rPr lang="en-US" sz="1800" b="1" dirty="0" smtClean="0"/>
                        <a:t>Lower Lobe Segmental Anatomy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 smtClean="0"/>
                        <a:t>Prevalence by COPD status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/>
                        <a:t>Prevalence ratio for COPD</a:t>
                      </a:r>
                      <a:endParaRPr lang="en-US" sz="1700" b="1" dirty="0"/>
                    </a:p>
                  </a:txBody>
                  <a:tcPr anchor="ctr"/>
                </a:tc>
              </a:tr>
              <a:tr h="814192">
                <a:tc vMerge="1">
                  <a:txBody>
                    <a:bodyPr/>
                    <a:lstStyle/>
                    <a:p>
                      <a:endParaRPr lang="en-US" sz="18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COPD</a:t>
                      </a:r>
                    </a:p>
                    <a:p>
                      <a:pPr algn="ctr"/>
                      <a:endParaRPr lang="en-US" sz="1800" b="1" dirty="0" smtClean="0"/>
                    </a:p>
                    <a:p>
                      <a:pPr algn="ctr"/>
                      <a:r>
                        <a:rPr lang="en-US" sz="1800" b="1" dirty="0" smtClean="0"/>
                        <a:t>N=106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No</a:t>
                      </a:r>
                      <a:r>
                        <a:rPr lang="en-US" sz="1800" b="1" baseline="0" dirty="0" smtClean="0"/>
                        <a:t> COPD</a:t>
                      </a:r>
                      <a:endParaRPr lang="en-US" sz="1800" b="1" dirty="0" smtClean="0"/>
                    </a:p>
                    <a:p>
                      <a:pPr algn="ctr"/>
                      <a:endParaRPr lang="en-US" sz="1800" b="1" dirty="0" smtClean="0"/>
                    </a:p>
                    <a:p>
                      <a:pPr algn="ctr"/>
                      <a:r>
                        <a:rPr lang="en-US" sz="1800" b="1" dirty="0" smtClean="0"/>
                        <a:t>N=215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Unadjusted</a:t>
                      </a:r>
                    </a:p>
                    <a:p>
                      <a:pPr algn="ctr"/>
                      <a:endParaRPr lang="en-US" sz="1800" b="1" dirty="0" smtClean="0"/>
                    </a:p>
                    <a:p>
                      <a:pPr algn="ctr"/>
                      <a:r>
                        <a:rPr lang="en-US" sz="1800" b="1" dirty="0" smtClean="0"/>
                        <a:t>(95% CI)</a:t>
                      </a:r>
                      <a:endParaRPr lang="en-US" sz="1800" b="1" dirty="0"/>
                    </a:p>
                  </a:txBody>
                  <a:tcPr anchor="ctr"/>
                </a:tc>
              </a:tr>
              <a:tr h="325677">
                <a:tc gridSpan="4">
                  <a:txBody>
                    <a:bodyPr/>
                    <a:lstStyle/>
                    <a:p>
                      <a:r>
                        <a:rPr lang="en-US" sz="1800" b="1" dirty="0" smtClean="0"/>
                        <a:t>Normal anatomy: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5677">
                <a:tc>
                  <a:txBody>
                    <a:bodyPr/>
                    <a:lstStyle/>
                    <a:p>
                      <a:r>
                        <a:rPr lang="en-US" sz="1800" i="1" dirty="0" smtClean="0"/>
                        <a:t>9 segments</a:t>
                      </a:r>
                      <a:endParaRPr lang="en-US" sz="18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57%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58%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Reference</a:t>
                      </a:r>
                      <a:endParaRPr lang="en-US" sz="1800" dirty="0"/>
                    </a:p>
                  </a:txBody>
                  <a:tcPr anchor="ctr"/>
                </a:tc>
              </a:tr>
              <a:tr h="325677">
                <a:tc gridSpan="4">
                  <a:txBody>
                    <a:bodyPr/>
                    <a:lstStyle/>
                    <a:p>
                      <a:r>
                        <a:rPr lang="en-US" sz="1800" b="1" dirty="0" smtClean="0"/>
                        <a:t>Variant anatomy: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69934">
                <a:tc>
                  <a:txBody>
                    <a:bodyPr/>
                    <a:lstStyle/>
                    <a:p>
                      <a:r>
                        <a:rPr lang="en-US" sz="1800" i="1" dirty="0" smtClean="0"/>
                        <a:t>Any variant</a:t>
                      </a:r>
                      <a:endParaRPr lang="en-US" sz="18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43%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42%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1.02</a:t>
                      </a:r>
                    </a:p>
                    <a:p>
                      <a:pPr algn="ctr"/>
                      <a:r>
                        <a:rPr lang="en-US" sz="1800" b="0" dirty="0" smtClean="0"/>
                        <a:t>(0.73 to 1.43)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6200" y="6477000"/>
            <a:ext cx="6707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Model 1 adjusted for age, gender, height, weight, and smoking status.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Results: COPD (&lt;10 pack-years) vs Controls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3744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tracheobronchial</a:t>
            </a:r>
            <a:r>
              <a:rPr lang="en-US" dirty="0" smtClean="0"/>
              <a:t> tree is a conduit for gas exchange </a:t>
            </a:r>
            <a:r>
              <a:rPr lang="en-US" i="1" dirty="0" smtClean="0"/>
              <a:t>and</a:t>
            </a:r>
            <a:r>
              <a:rPr lang="en-US" dirty="0" smtClean="0"/>
              <a:t> a filter of particulate matter</a:t>
            </a:r>
          </a:p>
          <a:p>
            <a:endParaRPr lang="en-US" dirty="0" smtClean="0"/>
          </a:p>
          <a:p>
            <a:r>
              <a:rPr lang="en-US" dirty="0" smtClean="0"/>
              <a:t>The 3-D structure of the tracheobronchial tree determines airflow resistance and influences the pattern particle deposition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Oval 86"/>
          <p:cNvSpPr/>
          <p:nvPr/>
        </p:nvSpPr>
        <p:spPr>
          <a:xfrm rot="1847722">
            <a:off x="3613069" y="587130"/>
            <a:ext cx="1778733" cy="2725706"/>
          </a:xfrm>
          <a:prstGeom prst="ellipse">
            <a:avLst/>
          </a:prstGeom>
          <a:solidFill>
            <a:schemeClr val="accent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 rot="20216484">
            <a:off x="6991935" y="820708"/>
            <a:ext cx="1820469" cy="2794527"/>
          </a:xfrm>
          <a:prstGeom prst="ellipse">
            <a:avLst/>
          </a:prstGeom>
          <a:solidFill>
            <a:schemeClr val="accent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 rot="1551194">
            <a:off x="2783377" y="3536558"/>
            <a:ext cx="2074965" cy="3106929"/>
          </a:xfrm>
          <a:prstGeom prst="ellipse">
            <a:avLst/>
          </a:prstGeom>
          <a:solidFill>
            <a:schemeClr val="accent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 rot="20216484">
            <a:off x="4998353" y="3342661"/>
            <a:ext cx="1059734" cy="1443362"/>
          </a:xfrm>
          <a:prstGeom prst="ellipse">
            <a:avLst/>
          </a:prstGeom>
          <a:solidFill>
            <a:schemeClr val="accent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6008247" y="32284"/>
            <a:ext cx="0" cy="258535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5017647" y="2617641"/>
            <a:ext cx="990600" cy="838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008247" y="2617641"/>
            <a:ext cx="914400" cy="838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4618959" y="2503342"/>
            <a:ext cx="726619" cy="6778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618958" y="1561726"/>
            <a:ext cx="726620" cy="94705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618957" y="1485526"/>
            <a:ext cx="0" cy="102325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3856957" y="1714126"/>
            <a:ext cx="762001" cy="8001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4522347" y="3453119"/>
            <a:ext cx="495300" cy="7155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758024" y="3784529"/>
            <a:ext cx="318407" cy="851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5050634" y="3709512"/>
            <a:ext cx="457200" cy="16120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047364" y="3860114"/>
            <a:ext cx="384545" cy="2095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3934294" y="4143395"/>
            <a:ext cx="600077" cy="12110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4058344" y="4143395"/>
            <a:ext cx="476027" cy="71109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058344" y="4854494"/>
            <a:ext cx="578303" cy="2667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3722247" y="4854494"/>
            <a:ext cx="336097" cy="5715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2890188" y="5385812"/>
            <a:ext cx="829804" cy="4337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3363199" y="5387894"/>
            <a:ext cx="359048" cy="77531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 flipV="1">
            <a:off x="3716804" y="5406944"/>
            <a:ext cx="495300" cy="4762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6922647" y="2617641"/>
            <a:ext cx="666750" cy="83547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7579192" y="1792506"/>
            <a:ext cx="495300" cy="838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7502991" y="1619634"/>
            <a:ext cx="76201" cy="10110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 flipV="1">
            <a:off x="7589397" y="2630706"/>
            <a:ext cx="532041" cy="29173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8144569" y="2521067"/>
            <a:ext cx="553810" cy="39829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8121437" y="2919365"/>
            <a:ext cx="379978" cy="32258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6922647" y="3455841"/>
            <a:ext cx="323850" cy="84620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 flipV="1">
            <a:off x="7246497" y="4302044"/>
            <a:ext cx="898072" cy="24220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7246497" y="4289797"/>
            <a:ext cx="244928" cy="838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7186625" y="5137521"/>
            <a:ext cx="299357" cy="70213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7491426" y="5127998"/>
            <a:ext cx="409574" cy="90759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 flipV="1">
            <a:off x="7510475" y="5168819"/>
            <a:ext cx="781050" cy="36603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Oval 85"/>
          <p:cNvSpPr/>
          <p:nvPr/>
        </p:nvSpPr>
        <p:spPr>
          <a:xfrm rot="20216484">
            <a:off x="6630194" y="3684083"/>
            <a:ext cx="2132037" cy="3114281"/>
          </a:xfrm>
          <a:prstGeom prst="ellipse">
            <a:avLst/>
          </a:prstGeom>
          <a:solidFill>
            <a:schemeClr val="accent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5454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Human Tracheobronchial Anatomy: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143000"/>
            <a:ext cx="15568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Lungs: 2</a:t>
            </a:r>
            <a:endParaRPr lang="en-US" sz="3200" dirty="0"/>
          </a:p>
        </p:txBody>
      </p:sp>
      <p:sp>
        <p:nvSpPr>
          <p:cNvPr id="73" name="TextBox 72"/>
          <p:cNvSpPr txBox="1"/>
          <p:nvPr/>
        </p:nvSpPr>
        <p:spPr>
          <a:xfrm>
            <a:off x="-9618" y="1728964"/>
            <a:ext cx="15664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Lobes: 5</a:t>
            </a:r>
            <a:endParaRPr lang="en-US" sz="3200" dirty="0"/>
          </a:p>
        </p:txBody>
      </p:sp>
      <p:sp>
        <p:nvSpPr>
          <p:cNvPr id="75" name="TextBox 74"/>
          <p:cNvSpPr txBox="1"/>
          <p:nvPr/>
        </p:nvSpPr>
        <p:spPr>
          <a:xfrm>
            <a:off x="0" y="2290907"/>
            <a:ext cx="2761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/>
              <a:t>Segments: “18”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36602" y="1165153"/>
            <a:ext cx="8082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/>
              <a:t>3</a:t>
            </a:r>
            <a:endParaRPr lang="en-US" sz="9600" b="1" dirty="0"/>
          </a:p>
        </p:txBody>
      </p:sp>
      <p:sp>
        <p:nvSpPr>
          <p:cNvPr id="76" name="TextBox 75"/>
          <p:cNvSpPr txBox="1"/>
          <p:nvPr/>
        </p:nvSpPr>
        <p:spPr>
          <a:xfrm>
            <a:off x="5200012" y="3192785"/>
            <a:ext cx="8082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/>
              <a:t>2</a:t>
            </a:r>
            <a:endParaRPr lang="en-US" sz="9600" b="1" dirty="0"/>
          </a:p>
        </p:txBody>
      </p:sp>
      <p:sp>
        <p:nvSpPr>
          <p:cNvPr id="79" name="TextBox 78"/>
          <p:cNvSpPr txBox="1"/>
          <p:nvPr/>
        </p:nvSpPr>
        <p:spPr>
          <a:xfrm>
            <a:off x="3326621" y="4383989"/>
            <a:ext cx="8082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/>
              <a:t>5</a:t>
            </a:r>
            <a:endParaRPr lang="en-US" sz="9600" b="1" dirty="0"/>
          </a:p>
        </p:txBody>
      </p:sp>
      <p:sp>
        <p:nvSpPr>
          <p:cNvPr id="80" name="TextBox 79"/>
          <p:cNvSpPr txBox="1"/>
          <p:nvPr/>
        </p:nvSpPr>
        <p:spPr>
          <a:xfrm>
            <a:off x="7483290" y="1527549"/>
            <a:ext cx="8082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/>
              <a:t>4</a:t>
            </a:r>
            <a:endParaRPr lang="en-US" sz="9600" b="1" dirty="0"/>
          </a:p>
        </p:txBody>
      </p:sp>
      <p:sp>
        <p:nvSpPr>
          <p:cNvPr id="81" name="TextBox 80"/>
          <p:cNvSpPr txBox="1"/>
          <p:nvPr/>
        </p:nvSpPr>
        <p:spPr>
          <a:xfrm>
            <a:off x="7268725" y="4383989"/>
            <a:ext cx="8082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/>
              <a:t>4</a:t>
            </a:r>
            <a:endParaRPr lang="en-US" sz="9600" b="1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03193411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Lower lobe segmental variants are </a:t>
            </a:r>
            <a:r>
              <a:rPr lang="en-US" i="1" dirty="0" smtClean="0"/>
              <a:t>common</a:t>
            </a:r>
            <a:r>
              <a:rPr lang="en-US" dirty="0" smtClean="0"/>
              <a:t>:</a:t>
            </a:r>
          </a:p>
          <a:p>
            <a:pPr lvl="1"/>
            <a:r>
              <a:rPr lang="en-US" sz="2400" dirty="0" smtClean="0"/>
              <a:t>Accessory right </a:t>
            </a:r>
            <a:r>
              <a:rPr lang="en-US" sz="2400" dirty="0" err="1" smtClean="0"/>
              <a:t>subsuperior</a:t>
            </a:r>
            <a:r>
              <a:rPr lang="en-US" sz="2400" dirty="0" smtClean="0"/>
              <a:t> bronchus: 28-62%</a:t>
            </a:r>
          </a:p>
          <a:p>
            <a:pPr lvl="1"/>
            <a:r>
              <a:rPr lang="en-US" sz="2400" dirty="0" smtClean="0"/>
              <a:t>Accessory left </a:t>
            </a:r>
            <a:r>
              <a:rPr lang="en-US" sz="2400" dirty="0" err="1" smtClean="0"/>
              <a:t>subsuperior</a:t>
            </a:r>
            <a:r>
              <a:rPr lang="en-US" sz="2400" dirty="0" smtClean="0"/>
              <a:t> bronchus: 27-30%</a:t>
            </a:r>
          </a:p>
          <a:p>
            <a:pPr lvl="1"/>
            <a:r>
              <a:rPr lang="en-US" sz="2400" dirty="0" smtClean="0"/>
              <a:t>Accessory left medial basal segment: 7-14%</a:t>
            </a:r>
          </a:p>
          <a:p>
            <a:pPr lvl="1"/>
            <a:r>
              <a:rPr lang="en-US" sz="2400" dirty="0" smtClean="0"/>
              <a:t>Absence of right medial basal segment: 8-14%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relationship between common variants of the lower lobe anatomy and disorders of airflow limitation is unknown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90800" y="3962400"/>
            <a:ext cx="48910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Boyden (USA) 1949 N=60 autopsy specimens</a:t>
            </a:r>
          </a:p>
          <a:p>
            <a:r>
              <a:rPr lang="en-US" dirty="0" smtClean="0"/>
              <a:t>Yamashita (Japan) 1972 N=180 autopsy specimens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5210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Determine relationship between variant lower lobe anatomy and COPD</a:t>
            </a:r>
          </a:p>
          <a:p>
            <a:endParaRPr lang="en-US" dirty="0" smtClean="0"/>
          </a:p>
          <a:p>
            <a:r>
              <a:rPr lang="en-US" dirty="0" smtClean="0"/>
              <a:t>2. Determine relationship between variant lower lobe anatomy and asthma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6773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69"/>
            <a:ext cx="8229600" cy="1143000"/>
          </a:xfrm>
        </p:spPr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686800" cy="4525963"/>
          </a:xfrm>
        </p:spPr>
        <p:txBody>
          <a:bodyPr/>
          <a:lstStyle/>
          <a:p>
            <a:r>
              <a:rPr lang="en-US" dirty="0" smtClean="0"/>
              <a:t>Nested case-controls within MESA Lung E5: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1600199"/>
            <a:ext cx="88392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b="1" dirty="0" smtClean="0"/>
              <a:t>Objective 1: COPD </a:t>
            </a:r>
            <a:r>
              <a:rPr lang="en-US" b="1" dirty="0" err="1" smtClean="0"/>
              <a:t>vs</a:t>
            </a:r>
            <a:r>
              <a:rPr lang="en-US" b="1" dirty="0" smtClean="0"/>
              <a:t> controls</a:t>
            </a:r>
          </a:p>
          <a:p>
            <a:pPr lvl="1"/>
            <a:r>
              <a:rPr lang="en-US" dirty="0" smtClean="0"/>
              <a:t>Inclusion:</a:t>
            </a:r>
          </a:p>
          <a:p>
            <a:pPr lvl="2"/>
            <a:r>
              <a:rPr lang="en-US" dirty="0" smtClean="0"/>
              <a:t>MESA Lung exam 5 participants</a:t>
            </a:r>
          </a:p>
          <a:p>
            <a:pPr lvl="2"/>
            <a:r>
              <a:rPr lang="en-US" dirty="0" smtClean="0"/>
              <a:t>≥10 pack-years of smoking</a:t>
            </a:r>
          </a:p>
          <a:p>
            <a:pPr lvl="1"/>
            <a:r>
              <a:rPr lang="en-US" dirty="0" smtClean="0"/>
              <a:t>Exclusion:</a:t>
            </a:r>
          </a:p>
          <a:p>
            <a:pPr lvl="2"/>
            <a:r>
              <a:rPr lang="en-US" dirty="0" smtClean="0"/>
              <a:t>Self-reported asthma onset before 45 years old</a:t>
            </a:r>
          </a:p>
          <a:p>
            <a:pPr lvl="1"/>
            <a:r>
              <a:rPr lang="en-US" dirty="0" smtClean="0"/>
              <a:t>Cases: All COPD cases</a:t>
            </a:r>
          </a:p>
          <a:p>
            <a:pPr lvl="2"/>
            <a:r>
              <a:rPr lang="en-US" dirty="0"/>
              <a:t>D</a:t>
            </a:r>
            <a:r>
              <a:rPr lang="en-US" dirty="0" smtClean="0"/>
              <a:t>efined by post-bronchodilator spirometry (FEV</a:t>
            </a:r>
            <a:r>
              <a:rPr lang="en-US" baseline="-25000" dirty="0" smtClean="0"/>
              <a:t>1</a:t>
            </a:r>
            <a:r>
              <a:rPr lang="en-US" dirty="0" smtClean="0"/>
              <a:t>/FVC&lt;0.7)</a:t>
            </a:r>
          </a:p>
          <a:p>
            <a:pPr lvl="1"/>
            <a:r>
              <a:rPr lang="en-US" dirty="0" smtClean="0"/>
              <a:t>Controls: No COPD</a:t>
            </a:r>
          </a:p>
          <a:p>
            <a:pPr lvl="2"/>
            <a:r>
              <a:rPr lang="en-US" dirty="0" smtClean="0"/>
              <a:t>2 for each case (unmatched)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5234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69"/>
            <a:ext cx="8229600" cy="1143000"/>
          </a:xfrm>
        </p:spPr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686800" cy="4525963"/>
          </a:xfrm>
        </p:spPr>
        <p:txBody>
          <a:bodyPr/>
          <a:lstStyle/>
          <a:p>
            <a:r>
              <a:rPr lang="en-US" dirty="0" smtClean="0"/>
              <a:t>Nested case-controls within MESA Lung E5: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1600199"/>
            <a:ext cx="88392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b="1" dirty="0" smtClean="0"/>
              <a:t>Objective 2: Asthma </a:t>
            </a:r>
            <a:r>
              <a:rPr lang="en-US" b="1" dirty="0" err="1" smtClean="0"/>
              <a:t>vs</a:t>
            </a:r>
            <a:r>
              <a:rPr lang="en-US" b="1" dirty="0" smtClean="0"/>
              <a:t> controls</a:t>
            </a:r>
          </a:p>
          <a:p>
            <a:pPr lvl="1"/>
            <a:r>
              <a:rPr lang="en-US" dirty="0" smtClean="0"/>
              <a:t>Inclusion:</a:t>
            </a:r>
          </a:p>
          <a:p>
            <a:pPr lvl="2"/>
            <a:r>
              <a:rPr lang="en-US" dirty="0" smtClean="0"/>
              <a:t>MESA Lung exam 5 participants</a:t>
            </a:r>
          </a:p>
          <a:p>
            <a:pPr lvl="2"/>
            <a:r>
              <a:rPr lang="en-US" dirty="0" smtClean="0"/>
              <a:t>&lt;10 pack-years of smoking</a:t>
            </a:r>
          </a:p>
          <a:p>
            <a:pPr lvl="1"/>
            <a:r>
              <a:rPr lang="en-US" dirty="0" smtClean="0"/>
              <a:t>Exclusion:</a:t>
            </a:r>
          </a:p>
          <a:p>
            <a:pPr lvl="2"/>
            <a:r>
              <a:rPr lang="en-US" dirty="0" smtClean="0"/>
              <a:t>Self-reported COPD or emphysema</a:t>
            </a:r>
          </a:p>
          <a:p>
            <a:pPr lvl="1"/>
            <a:r>
              <a:rPr lang="en-US" dirty="0" smtClean="0"/>
              <a:t>Cases: All asthma cases</a:t>
            </a:r>
          </a:p>
          <a:p>
            <a:pPr lvl="2"/>
            <a:r>
              <a:rPr lang="en-US" dirty="0"/>
              <a:t>D</a:t>
            </a:r>
            <a:r>
              <a:rPr lang="en-US" dirty="0" smtClean="0"/>
              <a:t>efined by self-reported asthma onset before age 45 years</a:t>
            </a:r>
          </a:p>
          <a:p>
            <a:pPr lvl="1"/>
            <a:r>
              <a:rPr lang="en-US" dirty="0" smtClean="0"/>
              <a:t>Controls: No </a:t>
            </a:r>
            <a:r>
              <a:rPr lang="en-US" dirty="0"/>
              <a:t>a</a:t>
            </a:r>
            <a:r>
              <a:rPr lang="en-US" dirty="0" smtClean="0"/>
              <a:t>sthma</a:t>
            </a:r>
          </a:p>
          <a:p>
            <a:pPr lvl="2"/>
            <a:r>
              <a:rPr lang="en-US" dirty="0" smtClean="0"/>
              <a:t>2 for each case (matched: age, gender, race, smoking status)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3225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2319</TotalTime>
  <Words>2578</Words>
  <Application>Microsoft Macintosh PowerPoint</Application>
  <PresentationFormat>On-screen Show (4:3)</PresentationFormat>
  <Paragraphs>791</Paragraphs>
  <Slides>34</Slides>
  <Notes>8</Notes>
  <HiddenSlides>1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Common Airway Variants, COPD and Asthma in a Multi-Ethnic Sample:  the MESA Lung Study</vt:lpstr>
      <vt:lpstr>Background</vt:lpstr>
      <vt:lpstr>Slide 3</vt:lpstr>
      <vt:lpstr>Background</vt:lpstr>
      <vt:lpstr>Slide 5</vt:lpstr>
      <vt:lpstr>Background</vt:lpstr>
      <vt:lpstr>Objectives</vt:lpstr>
      <vt:lpstr>Methods</vt:lpstr>
      <vt:lpstr>Methods</vt:lpstr>
      <vt:lpstr>Methods</vt:lpstr>
      <vt:lpstr>Methods</vt:lpstr>
      <vt:lpstr>Methods</vt:lpstr>
      <vt:lpstr>Methods</vt:lpstr>
      <vt:lpstr>Methods</vt:lpstr>
      <vt:lpstr>Methods</vt:lpstr>
      <vt:lpstr>Methods</vt:lpstr>
      <vt:lpstr>Results: COPD vs Controls</vt:lpstr>
      <vt:lpstr>Results: COPD vs Controls</vt:lpstr>
      <vt:lpstr>Results: COPD vs Controls</vt:lpstr>
      <vt:lpstr>Results: COPD vs Controls</vt:lpstr>
      <vt:lpstr>Results: COPD vs Controls</vt:lpstr>
      <vt:lpstr>Results: Variant Anatomy by COPD Severity</vt:lpstr>
      <vt:lpstr>Results: Variant Anatomy by Race-Ethnicity</vt:lpstr>
      <vt:lpstr>Results: Asthma vs Controls</vt:lpstr>
      <vt:lpstr>Results: Asthma vs Controls</vt:lpstr>
      <vt:lpstr>Results: Asthma vs Controls</vt:lpstr>
      <vt:lpstr>Results: Variant Anatomy by COPD Severity</vt:lpstr>
      <vt:lpstr>Summary</vt:lpstr>
      <vt:lpstr>Interpretation</vt:lpstr>
      <vt:lpstr>Limitations</vt:lpstr>
      <vt:lpstr>Future directions</vt:lpstr>
      <vt:lpstr>Thanks / Questions</vt:lpstr>
      <vt:lpstr>Results: COPD (&lt;10 pack-years) vs Controls</vt:lpstr>
      <vt:lpstr>Slide 34</vt:lpstr>
    </vt:vector>
  </TitlesOfParts>
  <Company>Columbia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 Airway Variants, COPD and Asthma in a Multi-Ethnic Sample:  the MESA-Lung Study</dc:title>
  <dc:creator>bsmith</dc:creator>
  <cp:lastModifiedBy>Benjamin Smith</cp:lastModifiedBy>
  <cp:revision>74</cp:revision>
  <dcterms:created xsi:type="dcterms:W3CDTF">2013-10-03T14:52:07Z</dcterms:created>
  <dcterms:modified xsi:type="dcterms:W3CDTF">2013-10-03T14:52:36Z</dcterms:modified>
</cp:coreProperties>
</file>