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7" r:id="rId2"/>
    <p:sldId id="325" r:id="rId3"/>
    <p:sldId id="326" r:id="rId4"/>
    <p:sldId id="338" r:id="rId5"/>
    <p:sldId id="328" r:id="rId6"/>
    <p:sldId id="329" r:id="rId7"/>
    <p:sldId id="332" r:id="rId8"/>
    <p:sldId id="334" r:id="rId9"/>
    <p:sldId id="335" r:id="rId10"/>
    <p:sldId id="337" r:id="rId11"/>
    <p:sldId id="353" r:id="rId12"/>
    <p:sldId id="354" r:id="rId13"/>
    <p:sldId id="342" r:id="rId14"/>
    <p:sldId id="355" r:id="rId15"/>
    <p:sldId id="350" r:id="rId16"/>
    <p:sldId id="344" r:id="rId17"/>
    <p:sldId id="345" r:id="rId18"/>
    <p:sldId id="346" r:id="rId19"/>
    <p:sldId id="349" r:id="rId20"/>
    <p:sldId id="351" r:id="rId21"/>
    <p:sldId id="35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yan Kestenbaum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8E09"/>
    <a:srgbClr val="070E28"/>
    <a:srgbClr val="0E1A46"/>
    <a:srgbClr val="090746"/>
    <a:srgbClr val="06195E"/>
    <a:srgbClr val="002A61"/>
    <a:srgbClr val="3A591E"/>
    <a:srgbClr val="2A3F16"/>
    <a:srgbClr val="483200"/>
    <a:srgbClr val="3A3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28" autoAdjust="0"/>
  </p:normalViewPr>
  <p:slideViewPr>
    <p:cSldViewPr>
      <p:cViewPr>
        <p:scale>
          <a:sx n="100" d="100"/>
          <a:sy n="100" d="100"/>
        </p:scale>
        <p:origin x="-12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notesViewPr>
    <p:cSldViewPr>
      <p:cViewPr varScale="1">
        <p:scale>
          <a:sx n="84" d="100"/>
          <a:sy n="84" d="100"/>
        </p:scale>
        <p:origin x="-28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9-15T15:29:21.058" idx="1">
    <p:pos x="10" y="10"/>
    <p:text>cut off preganncy and relabel bars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62000" y="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HUBIO 530 lecture notes:  Overview and measures of disease frequency </a:t>
            </a:r>
          </a:p>
        </p:txBody>
      </p:sp>
      <p:sp>
        <p:nvSpPr>
          <p:cNvPr id="4608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890AEC3-68B6-864D-A8C3-355CFD8C0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4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623D8D4-00E9-AD42-9652-2220C10BF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44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ED553-E755-AD41-ACCB-61E5ED7F6F2F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7953F-F673-ED44-BD06-A82B1D99B57C}" type="slidenum">
              <a:rPr lang="en-US"/>
              <a:pPr/>
              <a:t>10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7953F-F673-ED44-BD06-A82B1D99B57C}" type="slidenum">
              <a:rPr lang="en-US"/>
              <a:pPr/>
              <a:t>11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7953F-F673-ED44-BD06-A82B1D99B57C}" type="slidenum">
              <a:rPr lang="en-US"/>
              <a:pPr/>
              <a:t>12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Heart and Soul</a:t>
            </a:r>
            <a:r>
              <a:rPr lang="en-US" baseline="0" dirty="0" smtClean="0"/>
              <a:t> data yet?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15AB30-20D2-E948-BFB5-175654770BCA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460500"/>
            <a:ext cx="9144000" cy="46038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0" y="4953000"/>
            <a:ext cx="9144000" cy="46038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/>
          </a:p>
        </p:txBody>
      </p:sp>
      <p:sp>
        <p:nvSpPr>
          <p:cNvPr id="11" name="Oval 10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/>
          </a:p>
        </p:txBody>
      </p:sp>
      <p:sp>
        <p:nvSpPr>
          <p:cNvPr id="12" name="Oval 11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/>
          </a:p>
        </p:txBody>
      </p:sp>
      <p:sp>
        <p:nvSpPr>
          <p:cNvPr id="13" name="Oval 12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anchor="b" anchorCtr="0"/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712FB-EC6D-EC49-82B1-B88B7E78E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1179513"/>
            <a:ext cx="9144000" cy="44450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20"/>
              <a:ext cx="9144000" cy="161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617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5715000"/>
            <a:ext cx="9144000" cy="46038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/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DEB3D-7FE4-0847-831C-5DE369070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F799-594D-3F4B-8F76-736D1C6A6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rot="5400000">
            <a:off x="4065588" y="3406775"/>
            <a:ext cx="6858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-14817" y="1679966"/>
              <a:ext cx="9144001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-14817" y="1636293"/>
              <a:ext cx="9144001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0" y="6356350"/>
            <a:ext cx="1147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6A22-353C-EC44-8069-859B75AC9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062C-AFDB-944D-9A99-FD5FBD129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1460500"/>
            <a:ext cx="9144000" cy="46038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0" y="4953000"/>
            <a:ext cx="9144000" cy="46038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/>
          </a:p>
        </p:txBody>
      </p:sp>
      <p:sp>
        <p:nvSpPr>
          <p:cNvPr id="12" name="Oval 11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/>
          <a:lstStyle>
            <a:lvl1pPr algn="r"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1447800"/>
            <a:ext cx="9144000" cy="46038"/>
            <a:chOff x="0" y="1613647"/>
            <a:chExt cx="9144000" cy="4529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1657376"/>
              <a:ext cx="9144000" cy="1562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1613647"/>
              <a:ext cx="9144000" cy="15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0" y="4940300"/>
            <a:ext cx="9144000" cy="44450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/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9F87-3BA7-1147-8A99-19FA47B2B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A9284-2DDD-F44C-8168-415C8356D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7C3C-78FF-E141-9BB2-62A8B2E14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1584325"/>
            <a:ext cx="9144000" cy="44450"/>
            <a:chOff x="0" y="1613647"/>
            <a:chExt cx="9144000" cy="4529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1657321"/>
              <a:ext cx="9144000" cy="1617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1613647"/>
              <a:ext cx="9144000" cy="161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9960F-459E-7249-873E-FA4ED0301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67684-0490-6C4D-9033-D46D2C7F4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/>
          <a:lstStyle>
            <a:lvl1pPr algn="ct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931CC-D84A-1F40-A089-D7C6F6E8E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066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1850152-1191-E345-9FC2-369B573DE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18" r:id="rId8"/>
    <p:sldLayoutId id="2147483819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"/>
        <a:defRPr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charset="2"/>
        <a:buChar char=""/>
        <a:defRPr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371600" y="152400"/>
            <a:ext cx="7467600" cy="1143000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4040"/>
              </a:lnSpc>
            </a:pPr>
            <a:r>
              <a:rPr lang="en-US" sz="3200" b="0" dirty="0" smtClean="0">
                <a:effectLst/>
                <a:latin typeface="Lucida Sans Unicode"/>
                <a:cs typeface="Lucida Sans Unicode"/>
              </a:rPr>
              <a:t>MINERAL METABOLISM</a:t>
            </a:r>
            <a:br>
              <a:rPr lang="en-US" sz="3200" b="0" dirty="0" smtClean="0">
                <a:effectLst/>
                <a:latin typeface="Lucida Sans Unicode"/>
                <a:cs typeface="Lucida Sans Unicode"/>
              </a:rPr>
            </a:br>
            <a:r>
              <a:rPr lang="en-US" sz="3200" b="0" dirty="0" smtClean="0">
                <a:effectLst/>
                <a:latin typeface="Lucida Sans Unicode"/>
                <a:cs typeface="Lucida Sans Unicode"/>
              </a:rPr>
              <a:t>AND CARDIOVASCULAR HEALTH</a:t>
            </a:r>
            <a:endParaRPr lang="en-US" sz="3200" b="0" dirty="0" smtClean="0">
              <a:effectLst/>
              <a:latin typeface="Lucida Sans Unicode"/>
              <a:ea typeface="Lucida Sans Unicode" charset="0"/>
              <a:cs typeface="Lucida Sans Unicode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3400" y="1752600"/>
            <a:ext cx="8382000" cy="298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>
              <a:lnSpc>
                <a:spcPts val="3780"/>
              </a:lnSpc>
              <a:spcAft>
                <a:spcPts val="0"/>
              </a:spcAft>
            </a:pPr>
            <a:r>
              <a:rPr lang="en-US" dirty="0" smtClean="0">
                <a:latin typeface="Lucida Sans Unicode"/>
                <a:cs typeface="Lucida Sans Unicode"/>
              </a:rPr>
              <a:t>Bryan Kestenbaum, MD MS</a:t>
            </a:r>
          </a:p>
          <a:p>
            <a:pPr algn="r" eaLnBrk="0" hangingPunct="0">
              <a:lnSpc>
                <a:spcPts val="3780"/>
              </a:lnSpc>
              <a:spcAft>
                <a:spcPts val="0"/>
              </a:spcAft>
            </a:pPr>
            <a:r>
              <a:rPr lang="en-US" dirty="0" smtClean="0">
                <a:latin typeface="Lucida Sans Unicode"/>
                <a:cs typeface="Lucida Sans Unicode"/>
              </a:rPr>
              <a:t>Ian H. de Boer, MD MS</a:t>
            </a:r>
            <a:br>
              <a:rPr lang="en-US" dirty="0" smtClean="0">
                <a:latin typeface="Lucida Sans Unicode"/>
                <a:cs typeface="Lucida Sans Unicode"/>
              </a:rPr>
            </a:br>
            <a:r>
              <a:rPr lang="en-US" dirty="0" smtClean="0">
                <a:latin typeface="Lucida Sans Unicode"/>
                <a:cs typeface="Lucida Sans Unicode"/>
              </a:rPr>
              <a:t>Associate Professors</a:t>
            </a:r>
          </a:p>
          <a:p>
            <a:pPr algn="r" eaLnBrk="0" hangingPunct="0">
              <a:lnSpc>
                <a:spcPts val="3780"/>
              </a:lnSpc>
              <a:spcAft>
                <a:spcPts val="600"/>
              </a:spcAft>
            </a:pPr>
            <a:r>
              <a:rPr lang="en-US" dirty="0" smtClean="0">
                <a:latin typeface="Lucida Sans Unicode"/>
                <a:cs typeface="Lucida Sans Unicode"/>
              </a:rPr>
              <a:t>Division of Nephrology</a:t>
            </a:r>
            <a:br>
              <a:rPr lang="en-US" dirty="0" smtClean="0">
                <a:latin typeface="Lucida Sans Unicode"/>
                <a:cs typeface="Lucida Sans Unicode"/>
              </a:rPr>
            </a:br>
            <a:r>
              <a:rPr lang="en-US" dirty="0" smtClean="0">
                <a:latin typeface="Lucida Sans Unicode"/>
                <a:cs typeface="Lucida Sans Unicode"/>
              </a:rPr>
              <a:t>Kidney Research Institute</a:t>
            </a:r>
            <a:br>
              <a:rPr lang="en-US" dirty="0" smtClean="0">
                <a:latin typeface="Lucida Sans Unicode"/>
                <a:cs typeface="Lucida Sans Unicode"/>
              </a:rPr>
            </a:br>
            <a:r>
              <a:rPr lang="en-US" dirty="0" smtClean="0">
                <a:latin typeface="Lucida Sans Unicode"/>
                <a:cs typeface="Lucida Sans Unicode"/>
              </a:rPr>
              <a:t>University of Washington, Seattle</a:t>
            </a:r>
            <a:endParaRPr lang="en-US" dirty="0">
              <a:latin typeface="Lucida Sans Unicode"/>
              <a:ea typeface="Lucida Sans Unicode" charset="0"/>
              <a:cs typeface="Lucida Sans Unicod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5105400"/>
            <a:ext cx="3581400" cy="1676400"/>
          </a:xfrm>
          <a:prstGeom prst="rect">
            <a:avLst/>
          </a:prstGeom>
          <a:solidFill>
            <a:srgbClr val="0038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5" descr="KRI-Logo_col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5257800"/>
            <a:ext cx="274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ages from KESPHOSJASNR2"/>
          <p:cNvPicPr>
            <a:picLocks noChangeAspect="1" noChangeArrowheads="1"/>
          </p:cNvPicPr>
          <p:nvPr/>
        </p:nvPicPr>
        <p:blipFill rotWithShape="1">
          <a:blip r:embed="rId3"/>
          <a:srcRect r="11493"/>
          <a:stretch/>
        </p:blipFill>
        <p:spPr bwMode="auto">
          <a:xfrm>
            <a:off x="1676400" y="1905001"/>
            <a:ext cx="5867400" cy="42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PHOSPHORUS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BALANCE ALTERED </a:t>
            </a:r>
            <a:r>
              <a:rPr lang="en-US" sz="2000" dirty="0" smtClean="0">
                <a:latin typeface="Lucida Sans Unicode" charset="0"/>
                <a:ea typeface="Lucida Sans Unicode" charset="0"/>
                <a:cs typeface="Lucida Sans Unicode" charset="0"/>
              </a:rPr>
              <a:t>IN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EARLY KIDNEY DISEASE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charset="0"/>
              <a:ea typeface="Lucida Sans Unicode" charset="0"/>
              <a:cs typeface="Lucida Sans Unicode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baseline="0" dirty="0" smtClean="0">
                <a:latin typeface="Lucida Sans Unicode" charset="0"/>
                <a:ea typeface="Lucida Sans Unicode" charset="0"/>
                <a:cs typeface="Lucida Sans Unicode" charset="0"/>
              </a:rPr>
              <a:t>SERUM PHOSPHORUS CONCENTRATIONS MAINTAINED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5" name="TextBox 69"/>
          <p:cNvSpPr txBox="1">
            <a:spLocks noChangeArrowheads="1"/>
          </p:cNvSpPr>
          <p:nvPr/>
        </p:nvSpPr>
        <p:spPr bwMode="auto">
          <a:xfrm>
            <a:off x="0" y="6248400"/>
            <a:ext cx="922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 smtClean="0">
                <a:latin typeface="Lucida Sans Unicode"/>
                <a:cs typeface="Lucida Sans Unicode"/>
              </a:rPr>
              <a:t>Kestenbaum et al, JASN 2005</a:t>
            </a:r>
            <a:endParaRPr lang="en-US" sz="1800" i="1" dirty="0">
              <a:latin typeface="Lucida Sans Unicode"/>
              <a:cs typeface="Lucida Sans Unicod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8924" y="2362200"/>
            <a:ext cx="1981200" cy="1058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48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chemeClr val="accent4"/>
                </a:solidFill>
                <a:latin typeface="Lucida Sans Unicode"/>
                <a:cs typeface="Lucida Sans Unicode"/>
              </a:rPr>
              <a:t>PTH</a:t>
            </a:r>
          </a:p>
          <a:p>
            <a:pPr>
              <a:lnSpc>
                <a:spcPts val="348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chemeClr val="accent4"/>
                </a:solidFill>
                <a:latin typeface="Lucida Sans Unicode"/>
                <a:cs typeface="Lucida Sans Unicode"/>
              </a:rPr>
              <a:t>FGF-</a:t>
            </a:r>
            <a:r>
              <a:rPr lang="en-US" dirty="0" smtClean="0">
                <a:solidFill>
                  <a:schemeClr val="accent4"/>
                </a:solidFill>
                <a:latin typeface="Lucida Sans Unicode"/>
                <a:cs typeface="Lucida Sans Unicode"/>
              </a:rPr>
              <a:t>23</a:t>
            </a:r>
            <a:endParaRPr lang="en-US" dirty="0">
              <a:solidFill>
                <a:schemeClr val="accent4"/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17" name="Straight Arrow Connector 16"/>
          <p:cNvCxnSpPr>
            <a:cxnSpLocks noChangeAspect="1"/>
          </p:cNvCxnSpPr>
          <p:nvPr/>
        </p:nvCxnSpPr>
        <p:spPr>
          <a:xfrm rot="5400000" flipH="1" flipV="1">
            <a:off x="3096397" y="2612228"/>
            <a:ext cx="361918" cy="1512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 noChangeAspect="1"/>
          </p:cNvCxnSpPr>
          <p:nvPr/>
        </p:nvCxnSpPr>
        <p:spPr>
          <a:xfrm rot="5400000" flipH="1" flipV="1">
            <a:off x="3096397" y="3144834"/>
            <a:ext cx="361918" cy="1512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7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PHOSPHORUS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BALANCE ALTERED </a:t>
            </a:r>
            <a:r>
              <a:rPr lang="en-US" sz="2000" dirty="0" smtClean="0">
                <a:latin typeface="Lucida Sans Unicode" charset="0"/>
                <a:ea typeface="Lucida Sans Unicode" charset="0"/>
                <a:cs typeface="Lucida Sans Unicode" charset="0"/>
              </a:rPr>
              <a:t>IN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EARLY KIDNEY DISEASE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charset="0"/>
              <a:ea typeface="Lucida Sans Unicode" charset="0"/>
              <a:cs typeface="Lucida Sans Unicode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baseline="0" dirty="0" smtClean="0">
                <a:latin typeface="Lucida Sans Unicode" charset="0"/>
                <a:ea typeface="Lucida Sans Unicode" charset="0"/>
                <a:cs typeface="Lucida Sans Unicode" charset="0"/>
              </a:rPr>
              <a:t>PHOSPHATURIC HORMONES ELEVATED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2" name="TextBox 69"/>
          <p:cNvSpPr txBox="1">
            <a:spLocks noChangeArrowheads="1"/>
          </p:cNvSpPr>
          <p:nvPr/>
        </p:nvSpPr>
        <p:spPr bwMode="auto">
          <a:xfrm>
            <a:off x="-76200" y="6107668"/>
            <a:ext cx="922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 smtClean="0">
                <a:latin typeface="Lucida Sans Unicode"/>
                <a:cs typeface="Lucida Sans Unicode"/>
              </a:rPr>
              <a:t>MESA DATA; N=2,739</a:t>
            </a:r>
            <a:endParaRPr lang="en-US" sz="1800" i="1" dirty="0">
              <a:latin typeface="Lucida Sans Unicode"/>
              <a:cs typeface="Lucida Sans Unicod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88"/>
          <a:stretch/>
        </p:blipFill>
        <p:spPr>
          <a:xfrm>
            <a:off x="76199" y="1905000"/>
            <a:ext cx="4512707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11" r="1746"/>
          <a:stretch/>
        </p:blipFill>
        <p:spPr>
          <a:xfrm>
            <a:off x="4659831" y="1892177"/>
            <a:ext cx="4407969" cy="39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PHOSPHORUS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 Unicode" charset="0"/>
                <a:ea typeface="Lucida Sans Unicode" charset="0"/>
                <a:cs typeface="Lucida Sans Unicode" charset="0"/>
              </a:rPr>
              <a:t> HORMONES ASSOCIATED CV EVENTS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5" name="TextBox 69"/>
          <p:cNvSpPr txBox="1">
            <a:spLocks noChangeArrowheads="1"/>
          </p:cNvSpPr>
          <p:nvPr/>
        </p:nvSpPr>
        <p:spPr bwMode="auto">
          <a:xfrm>
            <a:off x="0" y="6248400"/>
            <a:ext cx="922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 smtClean="0">
                <a:latin typeface="Lucida Sans Unicode"/>
                <a:cs typeface="Lucida Sans Unicode"/>
              </a:rPr>
              <a:t>Parker et al,  Ann </a:t>
            </a:r>
            <a:r>
              <a:rPr lang="en-US" sz="1800" i="1" dirty="0" err="1" smtClean="0">
                <a:latin typeface="Lucida Sans Unicode"/>
                <a:cs typeface="Lucida Sans Unicode"/>
              </a:rPr>
              <a:t>Int</a:t>
            </a:r>
            <a:r>
              <a:rPr lang="en-US" sz="1800" i="1" dirty="0" smtClean="0">
                <a:latin typeface="Lucida Sans Unicode"/>
                <a:cs typeface="Lucida Sans Unicode"/>
              </a:rPr>
              <a:t> Med 2010</a:t>
            </a:r>
            <a:endParaRPr lang="en-US" sz="1800" i="1" dirty="0">
              <a:latin typeface="Lucida Sans Unicode"/>
              <a:cs typeface="Lucida Sans Unicode"/>
            </a:endParaRPr>
          </a:p>
        </p:txBody>
      </p:sp>
      <p:sp>
        <p:nvSpPr>
          <p:cNvPr id="9" name="TextBox 69"/>
          <p:cNvSpPr txBox="1">
            <a:spLocks noChangeArrowheads="1"/>
          </p:cNvSpPr>
          <p:nvPr/>
        </p:nvSpPr>
        <p:spPr bwMode="auto">
          <a:xfrm>
            <a:off x="-76200" y="5562600"/>
            <a:ext cx="922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latin typeface="Lucida Sans Unicode"/>
                <a:cs typeface="Lucida Sans Unicode"/>
              </a:rPr>
              <a:t>863 subjects with established CAD in Heart and Soul study</a:t>
            </a:r>
            <a:endParaRPr lang="en-US" sz="1800" dirty="0">
              <a:latin typeface="Lucida Sans Unicode"/>
              <a:cs typeface="Lucida Sans Unicode"/>
            </a:endParaRPr>
          </a:p>
        </p:txBody>
      </p:sp>
      <p:pic>
        <p:nvPicPr>
          <p:cNvPr id="2" name="Picture 1" descr="nihms212378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7"/>
          <a:stretch/>
        </p:blipFill>
        <p:spPr>
          <a:xfrm>
            <a:off x="609600" y="1752600"/>
            <a:ext cx="7924800" cy="3671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272135"/>
            <a:ext cx="124490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FGF-23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WORKING GROUP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905000"/>
            <a:ext cx="4419600" cy="4419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Matt </a:t>
            </a:r>
            <a:r>
              <a:rPr lang="en-US" b="0" dirty="0" err="1" smtClean="0">
                <a:effectLst/>
                <a:latin typeface="Lucida Sans Unicode"/>
                <a:cs typeface="Lucida Sans Unicode"/>
              </a:rPr>
              <a:t>Budoff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UCLA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Bryan Kestenbaum, U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Washington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Ian de Boer, U Washington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Nancy Jenny, U. Vermont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Michael </a:t>
            </a:r>
            <a:r>
              <a:rPr lang="en-US" b="0" dirty="0" err="1" smtClean="0">
                <a:effectLst/>
                <a:latin typeface="Lucida Sans Unicode"/>
                <a:cs typeface="Lucida Sans Unicode"/>
              </a:rPr>
              <a:t>Criqui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UCSD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Matt Allison, UCSD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Joe Ix, UCSD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Carmen Peralta, UCSF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>
                <a:effectLst/>
                <a:latin typeface="Lucida Sans Unicode"/>
                <a:cs typeface="Lucida Sans Unicode"/>
              </a:rPr>
              <a:t>Russ Tracy, U.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Vermont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>
              <a:effectLst/>
              <a:latin typeface="Lucida Sans Unicode"/>
              <a:cs typeface="Lucida Sans Unicode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4343400" cy="4572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Christine </a:t>
            </a:r>
            <a:r>
              <a:rPr lang="en-US" b="0" dirty="0" err="1" smtClean="0">
                <a:effectLst/>
                <a:latin typeface="Lucida Sans Unicode"/>
                <a:cs typeface="Lucida Sans Unicode"/>
              </a:rPr>
              <a:t>Wassel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UCSD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Erin </a:t>
            </a:r>
            <a:r>
              <a:rPr lang="en-US" b="0" dirty="0" err="1">
                <a:effectLst/>
                <a:latin typeface="Lucida Sans Unicode"/>
                <a:cs typeface="Lucida Sans Unicode"/>
              </a:rPr>
              <a:t>Michos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, Johns Hopkins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err="1">
                <a:effectLst/>
                <a:latin typeface="Lucida Sans Unicode"/>
                <a:cs typeface="Lucida Sans Unicode"/>
              </a:rPr>
              <a:t>Pallav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 </a:t>
            </a:r>
            <a:r>
              <a:rPr lang="en-US" b="0" dirty="0" err="1">
                <a:effectLst/>
                <a:latin typeface="Lucida Sans Unicode"/>
                <a:cs typeface="Lucida Sans Unicode"/>
              </a:rPr>
              <a:t>Bhatnaggar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, Johns Hopkins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>
                <a:effectLst/>
                <a:latin typeface="Lucida Sans Unicode"/>
                <a:cs typeface="Lucida Sans Unicode"/>
              </a:rPr>
              <a:t>Dan </a:t>
            </a:r>
            <a:r>
              <a:rPr lang="en-US" b="0" dirty="0" err="1">
                <a:effectLst/>
                <a:latin typeface="Lucida Sans Unicode"/>
                <a:cs typeface="Lucida Sans Unicode"/>
              </a:rPr>
              <a:t>Arking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, Johns Hopkins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err="1">
                <a:effectLst/>
                <a:latin typeface="Lucida Sans Unicode"/>
                <a:cs typeface="Lucida Sans Unicode"/>
              </a:rPr>
              <a:t>Ronit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 Katz, U. Washington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>
                <a:effectLst/>
                <a:latin typeface="Lucida Sans Unicode"/>
                <a:cs typeface="Lucida Sans Unicode"/>
              </a:rPr>
              <a:t>Sylvia Rosas, U. Pennsylvania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David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Siscovick,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U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Washington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Jennifer Nettleton, U. Texas</a:t>
            </a:r>
          </a:p>
        </p:txBody>
      </p:sp>
    </p:spTree>
    <p:extLst>
      <p:ext uri="{BB962C8B-B14F-4D97-AF65-F5344CB8AC3E}">
        <p14:creationId xmlns:p14="http://schemas.microsoft.com/office/powerpoint/2010/main" val="97085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/>
        </p:blipFill>
        <p:spPr>
          <a:xfrm>
            <a:off x="1917700" y="207233"/>
            <a:ext cx="5299364" cy="6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STUDY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286000"/>
            <a:ext cx="8534400" cy="3733800"/>
          </a:xfrm>
        </p:spPr>
        <p:txBody>
          <a:bodyPr>
            <a:normAutofit/>
          </a:bodyPr>
          <a:lstStyle/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Limitations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of current knowledge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>
                <a:effectLst/>
                <a:latin typeface="Lucida Sans Unicode"/>
                <a:cs typeface="Lucida Sans Unicode"/>
              </a:rPr>
              <a:t>A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vailable biomarkers (25-OHD, serum phosphorus)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Pathophysiology and molecular mechanisms unclear</a:t>
            </a:r>
          </a:p>
        </p:txBody>
      </p:sp>
    </p:spTree>
    <p:extLst>
      <p:ext uri="{BB962C8B-B14F-4D97-AF65-F5344CB8AC3E}">
        <p14:creationId xmlns:p14="http://schemas.microsoft.com/office/powerpoint/2010/main" val="37250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STUDY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209800"/>
            <a:ext cx="8534400" cy="4495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Measure 6 biomarkers of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PO</a:t>
            </a:r>
            <a:r>
              <a:rPr lang="en-US" b="0" baseline="-25000" dirty="0">
                <a:effectLst/>
                <a:latin typeface="Lucida Sans Unicode"/>
                <a:cs typeface="Lucida Sans Unicode"/>
              </a:rPr>
              <a:t>4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 and vitamin D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metabolism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Serum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PO</a:t>
            </a:r>
            <a:r>
              <a:rPr lang="en-US" b="0" baseline="-25000" dirty="0">
                <a:effectLst/>
                <a:latin typeface="Lucida Sans Unicode"/>
                <a:cs typeface="Lucida Sans Unicode"/>
              </a:rPr>
              <a:t>4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serum intact FGF-23, urine Fe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PO</a:t>
            </a:r>
            <a:r>
              <a:rPr lang="en-US" b="0" baseline="-25000" dirty="0">
                <a:effectLst/>
                <a:latin typeface="Lucida Sans Unicode"/>
                <a:cs typeface="Lucida Sans Unicode"/>
              </a:rPr>
              <a:t>4</a:t>
            </a:r>
            <a:endParaRPr lang="en-US" b="0" dirty="0" smtClean="0">
              <a:effectLst/>
              <a:latin typeface="Lucida Sans Unicode"/>
              <a:cs typeface="Lucida Sans Unicode"/>
            </a:endParaRP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Serum 25-OHD*, serum 24,25-OH2D, serum PTH</a:t>
            </a: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in the complete MESA classic at visit 1</a:t>
            </a: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b="0" dirty="0">
              <a:effectLst/>
              <a:latin typeface="Lucida Sans Unicode"/>
              <a:cs typeface="Lucida Sans Unicode"/>
            </a:endParaRP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*25-OHD to be repeated on 400 participants at exam 2</a:t>
            </a:r>
            <a:endParaRPr lang="en-US" b="0" dirty="0">
              <a:effectLst/>
              <a:latin typeface="Lucida Sans Unicode"/>
              <a:cs typeface="Lucida Sans Unicode"/>
            </a:endParaRP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b="0" dirty="0" smtClean="0">
              <a:effectLst/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960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STUDY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209800"/>
            <a:ext cx="8534400" cy="3733800"/>
          </a:xfrm>
        </p:spPr>
        <p:txBody>
          <a:bodyPr>
            <a:normAutofit/>
          </a:bodyPr>
          <a:lstStyle/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Test associations with </a:t>
            </a:r>
            <a:r>
              <a:rPr lang="en-US" b="0" i="1" dirty="0" smtClean="0">
                <a:effectLst/>
                <a:latin typeface="Lucida Sans Unicode"/>
                <a:cs typeface="Lucida Sans Unicode"/>
              </a:rPr>
              <a:t>subclinical disease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such as</a:t>
            </a:r>
            <a:endParaRPr lang="en-US" b="0" i="1" dirty="0" smtClean="0">
              <a:effectLst/>
              <a:latin typeface="Lucida Sans Unicode"/>
              <a:cs typeface="Lucida Sans Unicode"/>
            </a:endParaRP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Change in left ventricular mass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Change in coronary artery calcification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Arterial pulse wave velocity</a:t>
            </a: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b="0" dirty="0" smtClean="0">
              <a:effectLst/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501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STUDY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209800"/>
            <a:ext cx="8534400" cy="37338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Test associations with </a:t>
            </a:r>
            <a:r>
              <a:rPr lang="en-US" b="0" i="1" dirty="0" smtClean="0">
                <a:effectLst/>
                <a:latin typeface="Lucida Sans Unicode"/>
                <a:cs typeface="Lucida Sans Unicode"/>
              </a:rPr>
              <a:t>clinical disease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, such as</a:t>
            </a:r>
            <a:endParaRPr lang="en-US" b="0" i="1" dirty="0" smtClean="0">
              <a:effectLst/>
              <a:latin typeface="Lucida Sans Unicode"/>
              <a:cs typeface="Lucida Sans Unicode"/>
            </a:endParaRP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Incident cardiovascular events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Incident hypertension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Incident diabetes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Incident chronic kidney disease</a:t>
            </a: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b="0" dirty="0" smtClean="0">
              <a:effectLst/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3313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MESA MINERAL METABOLISM STUDY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057400"/>
            <a:ext cx="8534400" cy="3962400"/>
          </a:xfrm>
        </p:spPr>
        <p:txBody>
          <a:bodyPr>
            <a:normAutofit/>
          </a:bodyPr>
          <a:lstStyle/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Progress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3800/6814 (56%) completed to date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Expected completion January 1, 2012</a:t>
            </a:r>
            <a:endParaRPr lang="en-US" b="0" dirty="0">
              <a:effectLst/>
              <a:latin typeface="Lucida Sans Unicode"/>
              <a:cs typeface="Lucida Sans Unicode"/>
            </a:endParaRP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dirty="0">
              <a:effectLst/>
              <a:latin typeface="Lucida Sans Unicode"/>
              <a:cs typeface="Lucida Sans Unicode"/>
            </a:endParaRPr>
          </a:p>
          <a:p>
            <a:pPr marL="0" indent="0">
              <a:spcBef>
                <a:spcPts val="1400"/>
              </a:spcBef>
              <a:spcAft>
                <a:spcPts val="1800"/>
              </a:spcAft>
              <a:buNone/>
            </a:pPr>
            <a:endParaRPr lang="en-US" b="0" dirty="0" smtClean="0">
              <a:effectLst/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2018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RATIONALE FOR STUDYING VITAMIN D IN MESA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81000" y="2286000"/>
            <a:ext cx="8534400" cy="3733800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Deficiency is common in the western world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Complex metabolism varies by race/ethnicity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Biologic links with metabolic disorders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Epidemiologic links with chronic diseases</a:t>
            </a:r>
          </a:p>
        </p:txBody>
      </p:sp>
    </p:spTree>
    <p:extLst>
      <p:ext uri="{BB962C8B-B14F-4D97-AF65-F5344CB8AC3E}">
        <p14:creationId xmlns:p14="http://schemas.microsoft.com/office/powerpoint/2010/main" val="367645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240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FUTURE DIRECTIONS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NOVEL DETERMINANTS OF MINERAL METABOLISM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152400" y="2286000"/>
            <a:ext cx="8839200" cy="3733800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Genetic variants and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mineral metabolism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markers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Mineral metabolism markers and gene expression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Epigenetics (DNA methylation)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Novel dietary assessment and nutritional databases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Novel molecular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markers from animal studies (</a:t>
            </a:r>
            <a:r>
              <a:rPr lang="en-US" b="0" dirty="0" err="1">
                <a:effectLst/>
                <a:latin typeface="Lucida Sans Unicode"/>
                <a:cs typeface="Lucida Sans Unicode"/>
              </a:rPr>
              <a:t>klotho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?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99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6200"/>
            <a:ext cx="9144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FUTURE DIRECTIONS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ADDITIONAL OUTCOMES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304800" y="2286000"/>
            <a:ext cx="8534400" cy="3505200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Vascular structure / function at other anatomic sites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Bone 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phenotypes (</a:t>
            </a:r>
            <a:r>
              <a:rPr lang="en-US" b="0" dirty="0" err="1">
                <a:effectLst/>
                <a:latin typeface="Lucida Sans Unicode"/>
                <a:cs typeface="Lucida Sans Unicode"/>
              </a:rPr>
              <a:t>qCT</a:t>
            </a:r>
            <a:r>
              <a:rPr lang="en-US" b="0" dirty="0">
                <a:effectLst/>
                <a:latin typeface="Lucida Sans Unicode"/>
                <a:cs typeface="Lucida Sans Unicode"/>
              </a:rPr>
              <a:t>, DEXA of hip and spine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)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 smtClean="0">
                <a:effectLst/>
                <a:latin typeface="Lucida Sans Unicode"/>
                <a:cs typeface="Lucida Sans Unicode"/>
              </a:rPr>
              <a:t>Vitamin D and biology of adiposity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b="0" dirty="0">
                <a:effectLst/>
                <a:latin typeface="Lucida Sans Unicode"/>
                <a:cs typeface="Lucida Sans Unicode"/>
              </a:rPr>
              <a:t>Progression of kidney </a:t>
            </a:r>
            <a:r>
              <a:rPr lang="en-US" b="0" dirty="0" smtClean="0">
                <a:effectLst/>
                <a:latin typeface="Lucida Sans Unicode"/>
                <a:cs typeface="Lucida Sans Unicode"/>
              </a:rPr>
              <a:t>disease</a:t>
            </a:r>
            <a:endParaRPr lang="en-US" b="0" dirty="0">
              <a:effectLst/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232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VITAMIN D DEFICIENCY IS COMMON AND VARIES BY RACE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pic>
        <p:nvPicPr>
          <p:cNvPr id="3" name="Picture 2" descr="Pages from NCHS Data Brief, Number 59, March 20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38344" r="35827" b="32601"/>
          <a:stretch/>
        </p:blipFill>
        <p:spPr>
          <a:xfrm>
            <a:off x="228600" y="1976973"/>
            <a:ext cx="6019800" cy="4114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16773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NHANES 2004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2209800"/>
            <a:ext cx="26670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sz="2000" dirty="0" smtClean="0"/>
              <a:t>25-OHD &lt;20 </a:t>
            </a:r>
            <a:r>
              <a:rPr lang="en-US" sz="2000" dirty="0" err="1" smtClean="0"/>
              <a:t>ng</a:t>
            </a:r>
            <a:r>
              <a:rPr lang="en-US" sz="2000" dirty="0" smtClean="0"/>
              <a:t>/ml ”deficient” by current definitions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2286000"/>
            <a:ext cx="1905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3A591E"/>
                </a:solidFill>
              </a:rPr>
              <a:t>12-20 </a:t>
            </a:r>
            <a:r>
              <a:rPr lang="en-US" dirty="0" err="1" smtClean="0">
                <a:solidFill>
                  <a:srgbClr val="3A591E"/>
                </a:solidFill>
              </a:rPr>
              <a:t>ng</a:t>
            </a:r>
            <a:r>
              <a:rPr lang="en-US" dirty="0" smtClean="0">
                <a:solidFill>
                  <a:srgbClr val="3A591E"/>
                </a:solidFill>
              </a:rPr>
              <a:t>/ml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002A61"/>
                </a:solidFill>
              </a:rPr>
              <a:t>&lt;12 </a:t>
            </a:r>
            <a:r>
              <a:rPr lang="en-US" dirty="0" err="1" smtClean="0">
                <a:solidFill>
                  <a:srgbClr val="002A61"/>
                </a:solidFill>
              </a:rPr>
              <a:t>ng</a:t>
            </a:r>
            <a:r>
              <a:rPr lang="en-US" dirty="0" smtClean="0">
                <a:solidFill>
                  <a:srgbClr val="002A61"/>
                </a:solidFill>
              </a:rPr>
              <a:t>/ml</a:t>
            </a:r>
            <a:endParaRPr lang="en-US" dirty="0">
              <a:solidFill>
                <a:srgbClr val="002A6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4876800"/>
            <a:ext cx="76200" cy="76200"/>
          </a:xfrm>
          <a:prstGeom prst="rect">
            <a:avLst/>
          </a:prstGeom>
          <a:solidFill>
            <a:srgbClr val="0E1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0288" y="4572000"/>
            <a:ext cx="76200" cy="76200"/>
          </a:xfrm>
          <a:prstGeom prst="rect">
            <a:avLst/>
          </a:prstGeom>
          <a:solidFill>
            <a:srgbClr val="0E1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04688" y="4901184"/>
            <a:ext cx="76200" cy="76200"/>
          </a:xfrm>
          <a:prstGeom prst="rect">
            <a:avLst/>
          </a:prstGeom>
          <a:solidFill>
            <a:srgbClr val="0E1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6600" y="4928616"/>
            <a:ext cx="252984" cy="1524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57016" y="5010912"/>
            <a:ext cx="228600" cy="76200"/>
          </a:xfrm>
          <a:prstGeom prst="rect">
            <a:avLst/>
          </a:prstGeom>
          <a:solidFill>
            <a:srgbClr val="0E1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99432" y="3593592"/>
            <a:ext cx="76200" cy="76200"/>
          </a:xfrm>
          <a:prstGeom prst="rect">
            <a:avLst/>
          </a:prstGeom>
          <a:solidFill>
            <a:srgbClr val="608E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8968" y="4191000"/>
            <a:ext cx="76200" cy="76200"/>
          </a:xfrm>
          <a:prstGeom prst="rect">
            <a:avLst/>
          </a:prstGeom>
          <a:solidFill>
            <a:srgbClr val="608E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3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4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DEFINING “FUNTIONAL” VITAMIN D DEFICIENCY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pic>
        <p:nvPicPr>
          <p:cNvPr id="6" name="Picture 5" descr="Figu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19865" b="10025"/>
          <a:stretch/>
        </p:blipFill>
        <p:spPr>
          <a:xfrm>
            <a:off x="1468399" y="1902063"/>
            <a:ext cx="4932401" cy="4096011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544599" y="6172200"/>
            <a:ext cx="4856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Lucida Sans Unicode"/>
                <a:cs typeface="Lucida Sans Unicode"/>
              </a:rPr>
              <a:t>25-hydroxyvitamin D (</a:t>
            </a:r>
            <a:r>
              <a:rPr lang="en-US" sz="2400" dirty="0" err="1" smtClean="0">
                <a:latin typeface="Lucida Sans Unicode"/>
                <a:cs typeface="Lucida Sans Unicode"/>
              </a:rPr>
              <a:t>ng</a:t>
            </a:r>
            <a:r>
              <a:rPr lang="en-US" sz="2400" dirty="0" smtClean="0">
                <a:latin typeface="Lucida Sans Unicode"/>
                <a:cs typeface="Lucida Sans Unicode"/>
              </a:rPr>
              <a:t>/mL)</a:t>
            </a:r>
            <a:endParaRPr lang="en-US" sz="2400" dirty="0">
              <a:latin typeface="Lucida Sans Unicode"/>
              <a:cs typeface="Lucida Sans Unicode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5400000">
            <a:off x="-299231" y="3749549"/>
            <a:ext cx="26456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dirty="0" smtClean="0">
                <a:latin typeface="Lucida Sans Unicode"/>
                <a:cs typeface="Lucida Sans Unicode"/>
              </a:rPr>
              <a:t>PTH (</a:t>
            </a:r>
            <a:r>
              <a:rPr lang="en-US" sz="2800" dirty="0" err="1">
                <a:latin typeface="Lucida Sans Unicode"/>
                <a:cs typeface="Lucida Sans Unicode"/>
              </a:rPr>
              <a:t>p</a:t>
            </a:r>
            <a:r>
              <a:rPr lang="en-US" sz="2800" dirty="0" err="1" smtClean="0">
                <a:latin typeface="Lucida Sans Unicode"/>
                <a:cs typeface="Lucida Sans Unicode"/>
              </a:rPr>
              <a:t>g</a:t>
            </a:r>
            <a:r>
              <a:rPr lang="en-US" sz="2800" dirty="0" smtClean="0">
                <a:latin typeface="Lucida Sans Unicode"/>
                <a:cs typeface="Lucida Sans Unicode"/>
              </a:rPr>
              <a:t>/mL)</a:t>
            </a:r>
            <a:endParaRPr lang="en-US" sz="2800" dirty="0">
              <a:latin typeface="Lucida Sans Unicode"/>
              <a:cs typeface="Lucida Sans Unicode"/>
            </a:endParaRPr>
          </a:p>
        </p:txBody>
      </p:sp>
      <p:sp>
        <p:nvSpPr>
          <p:cNvPr id="10" name="Line 36"/>
          <p:cNvSpPr>
            <a:spLocks noChangeShapeType="1"/>
          </p:cNvSpPr>
          <p:nvPr/>
        </p:nvSpPr>
        <p:spPr bwMode="auto">
          <a:xfrm>
            <a:off x="3200400" y="4294859"/>
            <a:ext cx="0" cy="1263275"/>
          </a:xfrm>
          <a:prstGeom prst="line">
            <a:avLst/>
          </a:prstGeom>
          <a:noFill/>
          <a:ln w="38100" cmpd="sng">
            <a:solidFill>
              <a:schemeClr val="accent4"/>
            </a:solidFill>
            <a:prstDash val="sysDash"/>
            <a:round/>
            <a:headEnd type="none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>
              <a:latin typeface="Lucida Sans Unicode"/>
              <a:cs typeface="Lucida Sans Unicod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2989927"/>
            <a:ext cx="2209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i="1" dirty="0" smtClean="0">
                <a:latin typeface="Lucida Sans Unicode"/>
                <a:cs typeface="Lucida Sans Unicode"/>
              </a:rPr>
              <a:t>Cardiovascular</a:t>
            </a:r>
          </a:p>
          <a:p>
            <a:pPr algn="ctr">
              <a:lnSpc>
                <a:spcPct val="130000"/>
              </a:lnSpc>
            </a:pPr>
            <a:r>
              <a:rPr lang="en-US" sz="2000" i="1" dirty="0" smtClean="0">
                <a:latin typeface="Lucida Sans Unicode"/>
                <a:cs typeface="Lucida Sans Unicode"/>
              </a:rPr>
              <a:t>Health Study</a:t>
            </a:r>
          </a:p>
          <a:p>
            <a:pPr algn="ctr">
              <a:lnSpc>
                <a:spcPct val="130000"/>
              </a:lnSpc>
            </a:pPr>
            <a:r>
              <a:rPr lang="en-US" sz="2000" i="1" dirty="0" smtClean="0">
                <a:latin typeface="Lucida Sans Unicode"/>
                <a:cs typeface="Lucida Sans Unicode"/>
              </a:rPr>
              <a:t>N=2,312 </a:t>
            </a:r>
            <a:endParaRPr lang="en-US" sz="2000" i="1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769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>
              <a:spcAft>
                <a:spcPts val="4800"/>
              </a:spcAft>
            </a:pPr>
            <a:r>
              <a:rPr lang="en-US" sz="3111" b="0" dirty="0" smtClean="0">
                <a:effectLst/>
                <a:latin typeface="Lucida Sans Unicode"/>
                <a:cs typeface="Lucida Sans Unicode"/>
              </a:rPr>
              <a:t>VITAMIN D METABOLISM IS COMPLEX</a:t>
            </a:r>
            <a:r>
              <a:rPr lang="en-US" sz="2400" dirty="0" smtClean="0">
                <a:effectLst/>
                <a:latin typeface="Lucida Sans Unicode"/>
                <a:cs typeface="Lucida Sans Unicode"/>
              </a:rPr>
              <a:t/>
            </a:r>
            <a:br>
              <a:rPr lang="en-US" sz="2400" dirty="0" smtClean="0">
                <a:effectLst/>
                <a:latin typeface="Lucida Sans Unicode"/>
                <a:cs typeface="Lucida Sans Unicode"/>
              </a:rPr>
            </a:br>
            <a:endParaRPr lang="en-US" sz="2400" dirty="0" smtClean="0">
              <a:effectLst/>
              <a:latin typeface="Lucida Sans Unicode"/>
              <a:cs typeface="Lucida Sans Unicode"/>
            </a:endParaRPr>
          </a:p>
        </p:txBody>
      </p:sp>
      <p:sp>
        <p:nvSpPr>
          <p:cNvPr id="7" name="Rectangle 41"/>
          <p:cNvSpPr>
            <a:spLocks noChangeArrowheads="1"/>
          </p:cNvSpPr>
          <p:nvPr/>
        </p:nvSpPr>
        <p:spPr bwMode="auto">
          <a:xfrm>
            <a:off x="2743200" y="2838510"/>
            <a:ext cx="2286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Lucida Sans Unicode"/>
                <a:cs typeface="Lucida Sans Unicode"/>
              </a:rPr>
              <a:t>VITAMIN D3</a:t>
            </a:r>
          </a:p>
          <a:p>
            <a:pPr algn="ctr">
              <a:spcAft>
                <a:spcPts val="600"/>
              </a:spcAft>
            </a:pPr>
            <a:r>
              <a:rPr lang="en-US" sz="2000" dirty="0" err="1" smtClean="0">
                <a:latin typeface="Lucida Sans Unicode"/>
                <a:cs typeface="Lucida Sans Unicode"/>
              </a:rPr>
              <a:t>Cholecalciferol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228600" y="279731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Lucida Sans Unicode"/>
                <a:cs typeface="Lucida Sans Unicode"/>
              </a:rPr>
              <a:t>7-dehydro-</a:t>
            </a:r>
          </a:p>
          <a:p>
            <a:r>
              <a:rPr lang="en-US" sz="2000" dirty="0" smtClean="0">
                <a:latin typeface="Lucida Sans Unicode"/>
                <a:cs typeface="Lucida Sans Unicode"/>
              </a:rPr>
              <a:t>cholesterol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12" name="Line 36"/>
          <p:cNvSpPr>
            <a:spLocks noChangeShapeType="1"/>
          </p:cNvSpPr>
          <p:nvPr/>
        </p:nvSpPr>
        <p:spPr bwMode="auto">
          <a:xfrm>
            <a:off x="2043893" y="3067110"/>
            <a:ext cx="775507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pic>
        <p:nvPicPr>
          <p:cNvPr id="14" name="Picture 13" descr="images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EF6"/>
              </a:clrFrom>
              <a:clrTo>
                <a:srgbClr val="FDF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905000"/>
            <a:ext cx="838200" cy="841942"/>
          </a:xfrm>
          <a:prstGeom prst="rect">
            <a:avLst/>
          </a:prstGeom>
        </p:spPr>
      </p:pic>
      <p:sp>
        <p:nvSpPr>
          <p:cNvPr id="17" name="Line 36"/>
          <p:cNvSpPr>
            <a:spLocks noChangeShapeType="1"/>
          </p:cNvSpPr>
          <p:nvPr/>
        </p:nvSpPr>
        <p:spPr bwMode="auto">
          <a:xfrm>
            <a:off x="4876800" y="3048000"/>
            <a:ext cx="685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pic>
        <p:nvPicPr>
          <p:cNvPr id="18" name="Picture 17" descr="Live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6132" y="1981200"/>
            <a:ext cx="1157468" cy="762000"/>
          </a:xfrm>
          <a:prstGeom prst="rect">
            <a:avLst/>
          </a:prstGeom>
        </p:spPr>
      </p:pic>
      <p:sp>
        <p:nvSpPr>
          <p:cNvPr id="19" name="Rectangle 41"/>
          <p:cNvSpPr>
            <a:spLocks noChangeArrowheads="1"/>
          </p:cNvSpPr>
          <p:nvPr/>
        </p:nvSpPr>
        <p:spPr bwMode="auto">
          <a:xfrm>
            <a:off x="5773752" y="2819400"/>
            <a:ext cx="3217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Lucida Sans Unicode"/>
                <a:cs typeface="Lucida Sans Unicode"/>
              </a:rPr>
              <a:t>25-HYDROXYVITAMIN D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21" name="Line 36"/>
          <p:cNvSpPr>
            <a:spLocks noChangeShapeType="1"/>
          </p:cNvSpPr>
          <p:nvPr/>
        </p:nvSpPr>
        <p:spPr bwMode="auto">
          <a:xfrm flipH="1">
            <a:off x="7162799" y="3429000"/>
            <a:ext cx="199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pic>
        <p:nvPicPr>
          <p:cNvPr id="22" name="Picture 20" descr="kidney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9354" y="3352800"/>
            <a:ext cx="98484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5257800" y="4572000"/>
            <a:ext cx="37271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/>
                <a:cs typeface="Lucida Sans Unicode"/>
              </a:rPr>
              <a:t>1,25-DIHYDROXYVITAMIN D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6629401" y="5562600"/>
            <a:ext cx="1142999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Lucida Sans Unicode"/>
                <a:cs typeface="Lucida Sans Unicode"/>
              </a:rPr>
              <a:t>VDR</a:t>
            </a:r>
            <a:endParaRPr lang="en-US" sz="2800" dirty="0">
              <a:latin typeface="Lucida Sans Unicode"/>
              <a:cs typeface="Lucida Sans Unicode"/>
            </a:endParaRPr>
          </a:p>
        </p:txBody>
      </p:sp>
      <p:sp>
        <p:nvSpPr>
          <p:cNvPr id="26" name="Line 36"/>
          <p:cNvSpPr>
            <a:spLocks noChangeShapeType="1"/>
          </p:cNvSpPr>
          <p:nvPr/>
        </p:nvSpPr>
        <p:spPr bwMode="auto">
          <a:xfrm flipH="1">
            <a:off x="7162800" y="50292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sp>
        <p:nvSpPr>
          <p:cNvPr id="27" name="Line 36"/>
          <p:cNvSpPr>
            <a:spLocks noChangeShapeType="1"/>
          </p:cNvSpPr>
          <p:nvPr/>
        </p:nvSpPr>
        <p:spPr bwMode="auto">
          <a:xfrm flipH="1">
            <a:off x="4572000" y="5105400"/>
            <a:ext cx="533400" cy="533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609600" y="5791200"/>
            <a:ext cx="39887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smtClean="0">
                <a:latin typeface="Lucida Sans Unicode"/>
                <a:cs typeface="Lucida Sans Unicode"/>
              </a:rPr>
              <a:t>24,25-DIHYDROXYVITAMIN D</a:t>
            </a:r>
          </a:p>
          <a:p>
            <a:pPr algn="ctr"/>
            <a:r>
              <a:rPr lang="en-US" sz="2000" i="1" dirty="0" smtClean="0">
                <a:latin typeface="Lucida Sans Unicode"/>
                <a:cs typeface="Lucida Sans Unicode"/>
              </a:rPr>
              <a:t>metabolite</a:t>
            </a:r>
            <a:endParaRPr lang="en-US" sz="2000" i="1" dirty="0">
              <a:latin typeface="Lucida Sans Unicode"/>
              <a:cs typeface="Lucida Sans Unicod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352" y="4324290"/>
            <a:ext cx="1790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Lucida Sans Unicode"/>
                <a:cs typeface="Lucida Sans Unicode"/>
              </a:rPr>
              <a:t>Supplements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flipV="1">
            <a:off x="2057400" y="3810000"/>
            <a:ext cx="762000" cy="533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5925010" y="6096000"/>
            <a:ext cx="2533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/>
                <a:cs typeface="Lucida Sans Unicode"/>
              </a:rPr>
              <a:t>Vitamin D receptor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38361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4800"/>
              </a:spcAft>
            </a:pPr>
            <a:r>
              <a:rPr lang="en-US" sz="2800" b="0" dirty="0" smtClean="0">
                <a:effectLst/>
                <a:latin typeface="Lucida Sans Unicode"/>
                <a:cs typeface="Lucida Sans Unicode"/>
              </a:rPr>
              <a:t>VITAMIN D AFFECTS MUTIPLE TARGET TISSUES</a:t>
            </a:r>
            <a:endParaRPr lang="en-US" sz="2800" dirty="0" smtClean="0">
              <a:effectLst/>
              <a:latin typeface="Lucida Sans Unicode"/>
              <a:cs typeface="Lucida Sans Unicode"/>
            </a:endParaRPr>
          </a:p>
        </p:txBody>
      </p:sp>
      <p:pic>
        <p:nvPicPr>
          <p:cNvPr id="20" name="Picture 19" descr="dna_50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3412954"/>
            <a:ext cx="2738282" cy="930446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658678"/>
            <a:ext cx="1371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36453"/>
            <a:ext cx="16002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648200"/>
            <a:ext cx="167640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0" y="57912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0" dirty="0" smtClean="0">
                <a:latin typeface="Lucida Sans Unicode"/>
                <a:cs typeface="Lucida Sans Unicode"/>
              </a:rPr>
              <a:t>Immune</a:t>
            </a:r>
            <a:endParaRPr lang="en-US" sz="2000" b="0" dirty="0">
              <a:latin typeface="Lucida Sans Unicode"/>
              <a:cs typeface="Lucida Sans Unicode"/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3352800" y="5791200"/>
            <a:ext cx="129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0" dirty="0">
                <a:latin typeface="Lucida Sans Unicode"/>
                <a:cs typeface="Lucida Sans Unicode"/>
              </a:rPr>
              <a:t>VSMC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7620000" y="5791200"/>
            <a:ext cx="152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err="1" smtClean="0">
                <a:latin typeface="Lucida Sans Unicode"/>
                <a:cs typeface="Lucida Sans Unicode"/>
              </a:rPr>
              <a:t>M</a:t>
            </a:r>
            <a:r>
              <a:rPr lang="en-US" sz="2000" b="0" dirty="0" err="1" smtClean="0">
                <a:latin typeface="Lucida Sans Unicode"/>
                <a:cs typeface="Lucida Sans Unicode"/>
              </a:rPr>
              <a:t>yocytes</a:t>
            </a:r>
            <a:endParaRPr lang="en-US" sz="2000" b="0" dirty="0">
              <a:latin typeface="Lucida Sans Unicode"/>
              <a:cs typeface="Lucida Sans Unicode"/>
            </a:endParaRP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6019800" y="5791200"/>
            <a:ext cx="190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Lucida Sans Unicode"/>
                <a:cs typeface="Lucida Sans Unicode"/>
              </a:rPr>
              <a:t>⁭ </a:t>
            </a:r>
            <a:r>
              <a:rPr lang="en-US" sz="2000" b="0" dirty="0" smtClean="0">
                <a:latin typeface="Lucida Sans Unicode"/>
                <a:cs typeface="Lucida Sans Unicode"/>
              </a:rPr>
              <a:t>RAAS</a:t>
            </a:r>
            <a:endParaRPr lang="en-US" sz="2000" b="0" dirty="0">
              <a:latin typeface="Lucida Sans Unicode"/>
              <a:cs typeface="Lucida Sans Unicode"/>
            </a:endParaRPr>
          </a:p>
        </p:txBody>
      </p:sp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4663440"/>
            <a:ext cx="144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2" descr="hdc_0001_0003_0_img019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4663440"/>
            <a:ext cx="14478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1752600" y="5791200"/>
            <a:ext cx="144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0" dirty="0">
                <a:latin typeface="Lucida Sans Unicode"/>
                <a:cs typeface="Lucida Sans Unicode"/>
              </a:rPr>
              <a:t>Glucose</a:t>
            </a:r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4724400" y="5791200"/>
            <a:ext cx="1600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 smtClean="0">
                <a:latin typeface="Lucida Sans Unicode"/>
                <a:cs typeface="Lucida Sans Unicode"/>
              </a:rPr>
              <a:t>Parathyroid</a:t>
            </a:r>
            <a:endParaRPr lang="en-US" sz="2000" b="0" dirty="0">
              <a:latin typeface="Lucida Sans Unicode"/>
              <a:cs typeface="Lucida Sans Unicode"/>
            </a:endParaRPr>
          </a:p>
        </p:txBody>
      </p:sp>
      <p:pic>
        <p:nvPicPr>
          <p:cNvPr id="40" name="Picture 6" descr="pth"/>
          <p:cNvPicPr>
            <a:picLocks noChangeAspect="1" noChangeArrowheads="1"/>
          </p:cNvPicPr>
          <p:nvPr/>
        </p:nvPicPr>
        <p:blipFill>
          <a:blip r:embed="rId9"/>
          <a:srcRect l="14706" t="15152" r="64706" b="75000"/>
          <a:stretch>
            <a:fillRect/>
          </a:stretch>
        </p:blipFill>
        <p:spPr bwMode="auto">
          <a:xfrm>
            <a:off x="4876801" y="4663440"/>
            <a:ext cx="1371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3810000" y="2667000"/>
            <a:ext cx="0" cy="3810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3200400" y="1905000"/>
            <a:ext cx="1142999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latin typeface="Lucida Sans Unicode"/>
                <a:cs typeface="Lucida Sans Unicode"/>
              </a:rPr>
              <a:t>VDR</a:t>
            </a:r>
            <a:endParaRPr lang="en-US" sz="2800" dirty="0">
              <a:latin typeface="Lucida Sans Unicode"/>
              <a:cs typeface="Lucida Sans Unicode"/>
            </a:endParaRPr>
          </a:p>
        </p:txBody>
      </p:sp>
      <p:sp>
        <p:nvSpPr>
          <p:cNvPr id="19" name="Rectangle 41"/>
          <p:cNvSpPr>
            <a:spLocks noChangeArrowheads="1"/>
          </p:cNvSpPr>
          <p:nvPr/>
        </p:nvSpPr>
        <p:spPr bwMode="auto">
          <a:xfrm>
            <a:off x="3429000" y="3124200"/>
            <a:ext cx="68580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Lucida Sans Unicode"/>
                <a:cs typeface="Lucida Sans Unicode"/>
              </a:rPr>
              <a:t>VRE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4401010" y="1981200"/>
            <a:ext cx="2533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/>
                <a:cs typeface="Lucida Sans Unicode"/>
              </a:rPr>
              <a:t>Vitamin D receptor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4401010" y="3181290"/>
            <a:ext cx="370012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Lucida Sans Unicode"/>
                <a:cs typeface="Lucida Sans Unicode"/>
              </a:rPr>
              <a:t>Vitamin D response element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0901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>
                <a:latin typeface="Lucida Sans Unicode"/>
                <a:cs typeface="Lucida Sans Unicode"/>
              </a:rPr>
              <a:t>INCIDENT EVENTS IN CARDIOVASCULAR HEALTH STUDY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95723"/>
              </p:ext>
            </p:extLst>
          </p:nvPr>
        </p:nvGraphicFramePr>
        <p:xfrm>
          <a:off x="140420" y="1600200"/>
          <a:ext cx="8927380" cy="335280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916980"/>
                <a:gridCol w="2438400"/>
                <a:gridCol w="2133600"/>
                <a:gridCol w="2438400"/>
              </a:tblGrid>
              <a:tr h="365162">
                <a:tc>
                  <a:txBody>
                    <a:bodyPr/>
                    <a:lstStyle/>
                    <a:p>
                      <a:endParaRPr lang="en-US" sz="1800" b="1" i="1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25400" cmpd="sng">
                      <a:noFill/>
                    </a:lnB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25400" cmpd="sng">
                      <a:noFill/>
                    </a:lnB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ADJUSTED HR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25400" cmpd="sng">
                      <a:noFill/>
                    </a:lnB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ADJUSTED HR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B w="25400" cmpd="sng">
                      <a:noFill/>
                    </a:lnB>
                    <a:solidFill>
                      <a:srgbClr val="483200"/>
                    </a:solidFill>
                  </a:tcPr>
                </a:tc>
              </a:tr>
              <a:tr h="547744">
                <a:tc>
                  <a:txBody>
                    <a:bodyPr/>
                    <a:lstStyle/>
                    <a:p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>
                    <a:lnT w="25400" cmpd="sng">
                      <a:noFill/>
                    </a:lnT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25400" cmpd="sng">
                      <a:noFill/>
                    </a:lnT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95% CI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25400" cmpd="sng">
                      <a:noFill/>
                    </a:lnT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95% CI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T w="25400" cmpd="sng">
                      <a:noFill/>
                    </a:lnT>
                    <a:solidFill>
                      <a:srgbClr val="483200"/>
                    </a:solidFill>
                  </a:tcPr>
                </a:tc>
              </a:tr>
              <a:tr h="49105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MI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cs typeface="Arial"/>
                        </a:rPr>
                        <a:t>230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1.52 (1.10, 2.09)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cs typeface="Arial"/>
                        </a:rPr>
                        <a:t>1.34 (0.95, 1.89)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</a:tr>
              <a:tr h="49105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CANCER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cs typeface="Arial"/>
                        </a:rPr>
                        <a:t>372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1.26 (0.97, 1.63)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cs typeface="Arial"/>
                        </a:rPr>
                        <a:t>1.15 (0.88, 1.50)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</a:tr>
              <a:tr h="49105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HIP FRACTURE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cs typeface="Arial"/>
                        </a:rPr>
                        <a:t>196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1.29 (0.93, 1.79)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cs typeface="Arial"/>
                        </a:rPr>
                        <a:t>1.27 (0.90, 1.79)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</a:tr>
              <a:tr h="49105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DEATH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cs typeface="Arial"/>
                        </a:rPr>
                        <a:t>847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1.36 (1.16, 1.60)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/>
                          <a:cs typeface="Arial"/>
                        </a:rPr>
                        <a:t>1.25 (1.06, 1.47)</a:t>
                      </a:r>
                      <a:endParaRPr lang="en-US" sz="1800" b="1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</a:tr>
              <a:tr h="47507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COMPOSITE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808</a:t>
                      </a:r>
                      <a:endParaRPr lang="en-US" sz="1800" b="1" dirty="0">
                        <a:solidFill>
                          <a:srgbClr val="FFFF00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1.29 (1.11, 1.51)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1.18 (1.01, 1.38)</a:t>
                      </a:r>
                    </a:p>
                  </a:txBody>
                  <a:tcPr marL="68580" marR="68580" marT="0" marB="0" anchor="ctr">
                    <a:solidFill>
                      <a:srgbClr val="483200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5181600"/>
            <a:ext cx="8915400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baseline="30000" dirty="0" smtClean="0">
                <a:latin typeface="Lucida Sans Unicode"/>
                <a:cs typeface="Lucida Sans Unicode"/>
              </a:rPr>
              <a:t>1 </a:t>
            </a:r>
            <a:r>
              <a:rPr lang="en-US" sz="1800" i="1" dirty="0" smtClean="0">
                <a:latin typeface="Lucida Sans Unicode"/>
                <a:cs typeface="Lucida Sans Unicode"/>
              </a:rPr>
              <a:t>Adjusted </a:t>
            </a:r>
            <a:r>
              <a:rPr lang="en-US" sz="1800" i="1" dirty="0">
                <a:latin typeface="Lucida Sans Unicode"/>
                <a:cs typeface="Lucida Sans Unicode"/>
              </a:rPr>
              <a:t>for </a:t>
            </a:r>
            <a:r>
              <a:rPr lang="en-US" sz="1800" i="1" dirty="0"/>
              <a:t>age, sex, </a:t>
            </a:r>
            <a:r>
              <a:rPr lang="en-US" sz="1800" i="1" dirty="0" smtClean="0"/>
              <a:t>and clinic site</a:t>
            </a:r>
            <a:endParaRPr lang="en-US" sz="1800" i="1" dirty="0" smtClean="0">
              <a:latin typeface="Lucida Sans Unicode"/>
              <a:cs typeface="Lucida Sans Unicode"/>
            </a:endParaRPr>
          </a:p>
          <a:p>
            <a:pPr>
              <a:lnSpc>
                <a:spcPct val="150000"/>
              </a:lnSpc>
            </a:pPr>
            <a:r>
              <a:rPr lang="en-US" sz="1800" i="1" baseline="30000" dirty="0" smtClean="0">
                <a:latin typeface="Lucida Sans Unicode"/>
                <a:cs typeface="Lucida Sans Unicode"/>
              </a:rPr>
              <a:t>2 </a:t>
            </a:r>
            <a:r>
              <a:rPr lang="en-US" sz="1800" i="1" dirty="0" smtClean="0">
                <a:latin typeface="Lucida Sans Unicode"/>
                <a:cs typeface="Lucida Sans Unicode"/>
              </a:rPr>
              <a:t>Adds</a:t>
            </a:r>
            <a:r>
              <a:rPr lang="en-US" sz="1800" i="1" dirty="0" smtClean="0"/>
              <a:t> </a:t>
            </a:r>
            <a:r>
              <a:rPr lang="en-US" sz="1800" i="1" dirty="0"/>
              <a:t>smoking, </a:t>
            </a:r>
            <a:r>
              <a:rPr lang="en-US" sz="1800" i="1" dirty="0" smtClean="0"/>
              <a:t>alcohol, BMI, </a:t>
            </a:r>
            <a:r>
              <a:rPr lang="en-US" sz="1800" i="1" dirty="0"/>
              <a:t>physical </a:t>
            </a:r>
            <a:r>
              <a:rPr lang="en-US" sz="1800" i="1" dirty="0" smtClean="0"/>
              <a:t>activity, diabetes</a:t>
            </a:r>
            <a:r>
              <a:rPr lang="en-US" sz="1800" i="1" dirty="0"/>
              <a:t>, hypertension, and </a:t>
            </a:r>
            <a:r>
              <a:rPr lang="en-US" sz="1800" i="1" dirty="0" err="1" smtClean="0"/>
              <a:t>eGFR</a:t>
            </a:r>
            <a:endParaRPr lang="en-US" sz="1800" i="1" dirty="0" smtClean="0"/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Lucida Sans Unicode"/>
                <a:cs typeface="Lucida Sans Unicode"/>
              </a:rPr>
              <a:t>Low 25-OHD: </a:t>
            </a:r>
            <a:r>
              <a:rPr lang="en-US" sz="1800" i="1" dirty="0" smtClean="0">
                <a:latin typeface="Lucida Sans Unicode"/>
                <a:cs typeface="Lucida Sans Unicode"/>
              </a:rPr>
              <a:t> &lt;</a:t>
            </a:r>
            <a:r>
              <a:rPr lang="en-US" sz="1800" i="1" dirty="0">
                <a:latin typeface="Lucida Sans Unicode"/>
                <a:cs typeface="Lucida Sans Unicode"/>
              </a:rPr>
              <a:t>14 </a:t>
            </a:r>
            <a:r>
              <a:rPr lang="en-US" sz="1800" i="1" dirty="0" err="1">
                <a:latin typeface="Lucida Sans Unicode"/>
                <a:cs typeface="Lucida Sans Unicode"/>
              </a:rPr>
              <a:t>ng</a:t>
            </a:r>
            <a:r>
              <a:rPr lang="en-US" sz="1800" i="1" dirty="0">
                <a:latin typeface="Lucida Sans Unicode"/>
                <a:cs typeface="Lucida Sans Unicode"/>
              </a:rPr>
              <a:t>/ml winter; &lt;18 </a:t>
            </a:r>
            <a:r>
              <a:rPr lang="en-US" sz="1800" i="1" dirty="0" err="1">
                <a:latin typeface="Lucida Sans Unicode"/>
                <a:cs typeface="Lucida Sans Unicode"/>
              </a:rPr>
              <a:t>ng</a:t>
            </a:r>
            <a:r>
              <a:rPr lang="en-US" sz="1800" i="1" dirty="0">
                <a:latin typeface="Lucida Sans Unicode"/>
                <a:cs typeface="Lucida Sans Unicode"/>
              </a:rPr>
              <a:t>/ml spring-fall; &lt;22 </a:t>
            </a:r>
            <a:r>
              <a:rPr lang="en-US" sz="1800" i="1" dirty="0" err="1">
                <a:latin typeface="Lucida Sans Unicode"/>
                <a:cs typeface="Lucida Sans Unicode"/>
              </a:rPr>
              <a:t>ng</a:t>
            </a:r>
            <a:r>
              <a:rPr lang="en-US" sz="1800" i="1" dirty="0">
                <a:latin typeface="Lucida Sans Unicode"/>
                <a:cs typeface="Lucida Sans Unicode"/>
              </a:rPr>
              <a:t>/ml </a:t>
            </a:r>
            <a:r>
              <a:rPr lang="en-US" sz="1800" i="1" dirty="0" smtClean="0">
                <a:latin typeface="Lucida Sans Unicode"/>
                <a:cs typeface="Lucida Sans Unicode"/>
              </a:rPr>
              <a:t>summer</a:t>
            </a:r>
            <a:endParaRPr lang="en-US" sz="1800" i="1" dirty="0">
              <a:latin typeface="Lucida Sans Unicode"/>
              <a:cs typeface="Lucida Sans Unicod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89529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smtClean="0">
                <a:latin typeface="Lucida Sans Unicode"/>
                <a:cs typeface="Lucida Sans Unicode"/>
              </a:rPr>
              <a:t>1,662 CHS participants free of CVD, cancer, and fracture at baseline</a:t>
            </a:r>
          </a:p>
        </p:txBody>
      </p:sp>
    </p:spTree>
    <p:extLst>
      <p:ext uri="{BB962C8B-B14F-4D97-AF65-F5344CB8AC3E}">
        <p14:creationId xmlns:p14="http://schemas.microsoft.com/office/powerpoint/2010/main" val="11138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0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Lucida Sans Unicode"/>
                <a:cs typeface="Lucida Sans Unicode"/>
              </a:rPr>
              <a:t>RATIONALE FOR STUDYING </a:t>
            </a: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PHOSPHORUS </a:t>
            </a:r>
            <a:r>
              <a:rPr lang="en-US" dirty="0">
                <a:solidFill>
                  <a:srgbClr val="FFFFFF"/>
                </a:solidFill>
                <a:latin typeface="Lucida Sans Unicode"/>
                <a:cs typeface="Lucida Sans Unicode"/>
              </a:rPr>
              <a:t>IN MESA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4294967295"/>
          </p:nvPr>
        </p:nvSpPr>
        <p:spPr>
          <a:xfrm>
            <a:off x="228600" y="2286000"/>
            <a:ext cx="8610600" cy="3733800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sz="2200" b="0" dirty="0" smtClean="0">
                <a:effectLst/>
                <a:latin typeface="Lucida Sans Unicode"/>
                <a:cs typeface="Lucida Sans Unicode"/>
              </a:rPr>
              <a:t>PO</a:t>
            </a:r>
            <a:r>
              <a:rPr lang="en-US" sz="2200" b="0" baseline="-25000" dirty="0" smtClean="0">
                <a:effectLst/>
                <a:latin typeface="Lucida Sans Unicode"/>
                <a:cs typeface="Lucida Sans Unicode"/>
              </a:rPr>
              <a:t>4</a:t>
            </a:r>
            <a:r>
              <a:rPr lang="en-US" sz="2200" b="0" dirty="0" smtClean="0">
                <a:effectLst/>
                <a:latin typeface="Lucida Sans Unicode"/>
                <a:cs typeface="Lucida Sans Unicode"/>
              </a:rPr>
              <a:t> homeostasis:  balance between intake and excretion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sz="2200" b="0" dirty="0" smtClean="0">
                <a:effectLst/>
                <a:latin typeface="Lucida Sans Unicode"/>
                <a:cs typeface="Lucida Sans Unicode"/>
              </a:rPr>
              <a:t>Dietary phosphorus consumption increasing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sz="2200" b="0" dirty="0" smtClean="0">
                <a:effectLst/>
                <a:latin typeface="Lucida Sans Unicode"/>
                <a:cs typeface="Lucida Sans Unicode"/>
              </a:rPr>
              <a:t>Kidney function declining (older age)</a:t>
            </a:r>
          </a:p>
          <a:p>
            <a:pPr>
              <a:spcBef>
                <a:spcPts val="1400"/>
              </a:spcBef>
              <a:spcAft>
                <a:spcPts val="1800"/>
              </a:spcAft>
            </a:pPr>
            <a:r>
              <a:rPr lang="en-US" sz="2200" b="0" dirty="0" smtClean="0">
                <a:effectLst/>
                <a:latin typeface="Lucida Sans Unicode"/>
                <a:cs typeface="Lucida Sans Unicode"/>
              </a:rPr>
              <a:t>Altered PO4 balance associated with cardiovascular disease</a:t>
            </a:r>
          </a:p>
        </p:txBody>
      </p:sp>
    </p:spTree>
    <p:extLst>
      <p:ext uri="{BB962C8B-B14F-4D97-AF65-F5344CB8AC3E}">
        <p14:creationId xmlns:p14="http://schemas.microsoft.com/office/powerpoint/2010/main" val="10844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6200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cs typeface="Lucida Sans Unicode"/>
              </a:rPr>
              <a:t>PHOSPHATURIC HORMONES FGF-23 AND PTH</a:t>
            </a:r>
          </a:p>
          <a:p>
            <a:pPr algn="ctr">
              <a:lnSpc>
                <a:spcPct val="15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INCREASE PO</a:t>
            </a:r>
            <a:r>
              <a:rPr lang="en-US" baseline="-25000" dirty="0" smtClean="0">
                <a:solidFill>
                  <a:srgbClr val="FFFFFF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 EXCRETION THROUGH THE KIDNEY</a:t>
            </a:r>
            <a:endParaRPr lang="en-US" dirty="0">
              <a:solidFill>
                <a:srgbClr val="FFFFFF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pic>
        <p:nvPicPr>
          <p:cNvPr id="4" name="Picture 52" descr="nephr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56" t="2942" r="7889" b="981"/>
          <a:stretch>
            <a:fillRect/>
          </a:stretch>
        </p:blipFill>
        <p:spPr bwMode="auto">
          <a:xfrm>
            <a:off x="5667375" y="4343400"/>
            <a:ext cx="962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7"/>
          <p:cNvSpPr>
            <a:spLocks noChangeArrowheads="1"/>
          </p:cNvSpPr>
          <p:nvPr/>
        </p:nvSpPr>
        <p:spPr bwMode="auto">
          <a:xfrm>
            <a:off x="5334000" y="2492514"/>
            <a:ext cx="137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ＭＳ Ｐゴシック" pitchFamily="-106" charset="-128"/>
                <a:cs typeface="Lucida Sans Unicode"/>
              </a:rPr>
              <a:t>PO</a:t>
            </a:r>
            <a:r>
              <a:rPr lang="en-US" sz="4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/>
                <a:ea typeface="ＭＳ Ｐゴシック" pitchFamily="-106" charset="-128"/>
                <a:cs typeface="Lucida Sans Unicode"/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pic>
        <p:nvPicPr>
          <p:cNvPr id="7" name="Picture 14" descr="tes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CE2E"/>
              </a:clrFrom>
              <a:clrTo>
                <a:srgbClr val="F8CE2E">
                  <a:alpha val="0"/>
                </a:srgbClr>
              </a:clrTo>
            </a:clrChange>
          </a:blip>
          <a:srcRect l="9804" t="7576" r="11765" b="23485"/>
          <a:stretch>
            <a:fillRect/>
          </a:stretch>
        </p:blipFill>
        <p:spPr bwMode="auto">
          <a:xfrm>
            <a:off x="1981200" y="1925240"/>
            <a:ext cx="1143000" cy="81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0" descr="Netter Medical Illustrations - Digestive Tract"/>
          <p:cNvPicPr>
            <a:picLocks noChangeAspect="1" noChangeArrowheads="1"/>
          </p:cNvPicPr>
          <p:nvPr/>
        </p:nvPicPr>
        <p:blipFill>
          <a:blip r:embed="rId5"/>
          <a:srcRect l="8824" t="17055" r="57080" b="49724"/>
          <a:stretch>
            <a:fillRect/>
          </a:stretch>
        </p:blipFill>
        <p:spPr bwMode="auto">
          <a:xfrm>
            <a:off x="1981200" y="2711053"/>
            <a:ext cx="1134666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>
            <a:off x="5867400" y="3256360"/>
            <a:ext cx="0" cy="914400"/>
          </a:xfrm>
          <a:prstGeom prst="line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52" descr="nephr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4456" t="2942" r="7889" b="981"/>
          <a:stretch>
            <a:fillRect/>
          </a:stretch>
        </p:blipFill>
        <p:spPr bwMode="auto">
          <a:xfrm>
            <a:off x="2695575" y="4800600"/>
            <a:ext cx="962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2" descr="nephr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4456" t="2942" r="7889" b="981"/>
          <a:stretch>
            <a:fillRect/>
          </a:stretch>
        </p:blipFill>
        <p:spPr bwMode="auto">
          <a:xfrm>
            <a:off x="1524000" y="4800600"/>
            <a:ext cx="962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2" descr="nephr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4456" t="2942" r="7889" b="981"/>
          <a:stretch>
            <a:fillRect/>
          </a:stretch>
        </p:blipFill>
        <p:spPr bwMode="auto">
          <a:xfrm>
            <a:off x="304800" y="4800600"/>
            <a:ext cx="962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12"/>
          <p:cNvSpPr>
            <a:spLocks noChangeArrowheads="1"/>
          </p:cNvSpPr>
          <p:nvPr/>
        </p:nvSpPr>
        <p:spPr bwMode="auto">
          <a:xfrm>
            <a:off x="595312" y="4267200"/>
            <a:ext cx="2909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Lucida Sans Unicode"/>
                <a:cs typeface="Lucida Sans Unicode"/>
              </a:rPr>
              <a:t>DAMAGED NEPHRONS</a:t>
            </a:r>
          </a:p>
        </p:txBody>
      </p:sp>
      <p:sp>
        <p:nvSpPr>
          <p:cNvPr id="20" name="Rectangle 112"/>
          <p:cNvSpPr>
            <a:spLocks noChangeArrowheads="1"/>
          </p:cNvSpPr>
          <p:nvPr/>
        </p:nvSpPr>
        <p:spPr bwMode="auto">
          <a:xfrm>
            <a:off x="4572000" y="5467290"/>
            <a:ext cx="1040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>
                <a:latin typeface="Lucida Sans Unicode"/>
                <a:cs typeface="Lucida Sans Unicode"/>
              </a:rPr>
              <a:t>PTH</a:t>
            </a:r>
          </a:p>
        </p:txBody>
      </p:sp>
      <p:sp>
        <p:nvSpPr>
          <p:cNvPr id="21" name="Line 111"/>
          <p:cNvSpPr>
            <a:spLocks noChangeShapeType="1"/>
          </p:cNvSpPr>
          <p:nvPr/>
        </p:nvSpPr>
        <p:spPr bwMode="auto">
          <a:xfrm flipV="1">
            <a:off x="5702172" y="5101589"/>
            <a:ext cx="398990" cy="0"/>
          </a:xfrm>
          <a:prstGeom prst="line">
            <a:avLst/>
          </a:prstGeom>
          <a:noFill/>
          <a:ln w="38100">
            <a:solidFill>
              <a:schemeClr val="accent3">
                <a:alpha val="94000"/>
              </a:schemeClr>
            </a:solidFill>
            <a:prstDash val="solid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ea typeface="+mn-ea"/>
              <a:cs typeface="Lucida Sans Unicode"/>
            </a:endParaRPr>
          </a:p>
        </p:txBody>
      </p:sp>
      <p:sp>
        <p:nvSpPr>
          <p:cNvPr id="22" name="Line 111"/>
          <p:cNvSpPr>
            <a:spLocks noChangeShapeType="1"/>
          </p:cNvSpPr>
          <p:nvPr/>
        </p:nvSpPr>
        <p:spPr bwMode="auto">
          <a:xfrm flipV="1">
            <a:off x="5686932" y="5715000"/>
            <a:ext cx="398990" cy="0"/>
          </a:xfrm>
          <a:prstGeom prst="line">
            <a:avLst/>
          </a:prstGeom>
          <a:noFill/>
          <a:ln w="38100">
            <a:solidFill>
              <a:schemeClr val="accent3">
                <a:alpha val="94000"/>
              </a:schemeClr>
            </a:solidFill>
            <a:prstDash val="solid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ea typeface="+mn-ea"/>
              <a:cs typeface="Lucida Sans Unicode"/>
            </a:endParaRPr>
          </a:p>
        </p:txBody>
      </p:sp>
      <p:sp>
        <p:nvSpPr>
          <p:cNvPr id="23" name="Rectangle 126"/>
          <p:cNvSpPr>
            <a:spLocks noChangeArrowheads="1"/>
          </p:cNvSpPr>
          <p:nvPr/>
        </p:nvSpPr>
        <p:spPr bwMode="auto">
          <a:xfrm>
            <a:off x="6400800" y="60915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URINE PO</a:t>
            </a:r>
            <a:r>
              <a:rPr lang="en-US" baseline="-25000" dirty="0" smtClean="0">
                <a:solidFill>
                  <a:srgbClr val="FFFF00"/>
                </a:solidFill>
                <a:latin typeface="Lucida Sans Unicode"/>
                <a:ea typeface="ＭＳ Ｐゴシック" pitchFamily="-106" charset="-128"/>
                <a:cs typeface="Lucida Sans Unicode"/>
              </a:rPr>
              <a:t>4</a:t>
            </a:r>
            <a:endParaRPr lang="en-US" dirty="0">
              <a:solidFill>
                <a:srgbClr val="FFFF00"/>
              </a:solidFill>
              <a:latin typeface="Lucida Sans Unicode"/>
              <a:ea typeface="ＭＳ Ｐゴシック" pitchFamily="-106" charset="-128"/>
              <a:cs typeface="Lucida Sans Unicode"/>
            </a:endParaRPr>
          </a:p>
        </p:txBody>
      </p:sp>
      <p:sp>
        <p:nvSpPr>
          <p:cNvPr id="24" name="Rectangle 113"/>
          <p:cNvSpPr>
            <a:spLocks noChangeArrowheads="1"/>
          </p:cNvSpPr>
          <p:nvPr/>
        </p:nvSpPr>
        <p:spPr bwMode="auto">
          <a:xfrm>
            <a:off x="4419600" y="4883339"/>
            <a:ext cx="1219343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dirty="0">
                <a:latin typeface="Lucida Sans Unicode"/>
                <a:cs typeface="Lucida Sans Unicode"/>
              </a:rPr>
              <a:t>FGF-</a:t>
            </a:r>
            <a:r>
              <a:rPr lang="en-US" sz="2000" dirty="0" smtClean="0">
                <a:latin typeface="Lucida Sans Unicode"/>
                <a:cs typeface="Lucida Sans Unicode"/>
              </a:rPr>
              <a:t>23</a:t>
            </a:r>
            <a:endParaRPr lang="en-US" sz="2000" dirty="0">
              <a:latin typeface="Lucida Sans Unicode"/>
              <a:cs typeface="Lucida Sans Unicode"/>
            </a:endParaRPr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>
            <a:off x="3657600" y="2951560"/>
            <a:ext cx="1371600" cy="202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en-US" sz="2000"/>
          </a:p>
        </p:txBody>
      </p:sp>
      <p:pic>
        <p:nvPicPr>
          <p:cNvPr id="2" name="Picture 1" descr="coca-cola-bottl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9" y="1905000"/>
            <a:ext cx="849201" cy="2209800"/>
          </a:xfrm>
          <a:prstGeom prst="rect">
            <a:avLst/>
          </a:prstGeom>
        </p:spPr>
      </p:pic>
      <p:sp>
        <p:nvSpPr>
          <p:cNvPr id="25" name="Rectangle 112"/>
          <p:cNvSpPr>
            <a:spLocks noChangeArrowheads="1"/>
          </p:cNvSpPr>
          <p:nvPr/>
        </p:nvSpPr>
        <p:spPr bwMode="auto">
          <a:xfrm>
            <a:off x="4495800" y="516249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Lucida Sans Unicode"/>
                <a:cs typeface="Lucida Sans Unicode"/>
              </a:rPr>
              <a:t>+++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6093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15952</TotalTime>
  <Words>715</Words>
  <Application>Microsoft Office PowerPoint</Application>
  <PresentationFormat>On-screen Show (4:3)</PresentationFormat>
  <Paragraphs>181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Focus</vt:lpstr>
      <vt:lpstr>MINERAL METABOLISM AND CARDIOVASCULAR HEALTH</vt:lpstr>
      <vt:lpstr>PowerPoint Presentation</vt:lpstr>
      <vt:lpstr>PowerPoint Presentation</vt:lpstr>
      <vt:lpstr>PowerPoint Presentation</vt:lpstr>
      <vt:lpstr>VITAMIN D METABOLISM IS COMPLEX </vt:lpstr>
      <vt:lpstr>VITAMIN D AFFECTS MUTIPLE TARGET TISSUES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HUBIO 530</dc:title>
  <dc:creator>Bryan Kestenbaum</dc:creator>
  <cp:lastModifiedBy>UW CHRU</cp:lastModifiedBy>
  <cp:revision>214</cp:revision>
  <cp:lastPrinted>2005-01-13T23:11:27Z</cp:lastPrinted>
  <dcterms:created xsi:type="dcterms:W3CDTF">2010-09-14T09:09:23Z</dcterms:created>
  <dcterms:modified xsi:type="dcterms:W3CDTF">2011-09-23T03:02:58Z</dcterms:modified>
</cp:coreProperties>
</file>