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C2408-27F2-4454-8664-801C4A5DA89D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3D217-09AB-421B-BFBB-CB9CF176C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CE860-A1C1-4CF3-8C53-701291DC87A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This does not include Genetics or Air</a:t>
            </a:r>
            <a:r>
              <a:rPr lang="en-US" baseline="0" dirty="0" smtClean="0"/>
              <a:t> Publications  (as they are not reviewed by our committee).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would</a:t>
            </a:r>
            <a:r>
              <a:rPr lang="en-US" baseline="0" dirty="0" smtClean="0"/>
              <a:t> miss any papers that did not use </a:t>
            </a:r>
            <a:r>
              <a:rPr lang="en-US" sz="1200" dirty="0" smtClean="0"/>
              <a:t>Multi-Ethnic Study of Atherosclerosis in the</a:t>
            </a:r>
            <a:r>
              <a:rPr lang="en-US" sz="1200" baseline="0" dirty="0" smtClean="0"/>
              <a:t> title including those that only used “MESA”.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8A85B-3F71-43D9-9F4D-4BE3FD089D6E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D1FE4-A4CA-447B-BF19-F7EB04014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MESA P&amp;P REPORT 10/3/13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b="1" dirty="0" smtClean="0"/>
          </a:p>
          <a:p>
            <a:pPr algn="ctr">
              <a:buFontTx/>
              <a:buNone/>
            </a:pPr>
            <a:r>
              <a:rPr lang="en-US" b="1" dirty="0" smtClean="0"/>
              <a:t>Steve Shea</a:t>
            </a:r>
          </a:p>
          <a:p>
            <a:pPr algn="ctr">
              <a:buFontTx/>
              <a:buNone/>
            </a:pPr>
            <a:r>
              <a:rPr lang="en-US" b="1" dirty="0" smtClean="0"/>
              <a:t>Moyses Szklo</a:t>
            </a:r>
          </a:p>
          <a:p>
            <a:pPr algn="ctr">
              <a:buFontTx/>
              <a:buNone/>
            </a:pPr>
            <a:r>
              <a:rPr lang="en-US" b="1" dirty="0" smtClean="0"/>
              <a:t>Robyn McClelland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166843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MESA now has 1,209 approved paper proposals:</a:t>
            </a:r>
          </a:p>
          <a:p>
            <a:r>
              <a:rPr lang="en-US" sz="2400" b="1" dirty="0" smtClean="0"/>
              <a:t>	564 papers published or in press</a:t>
            </a:r>
          </a:p>
          <a:p>
            <a:r>
              <a:rPr lang="en-US" sz="2400" b="1" dirty="0" smtClean="0"/>
              <a:t>	142 penultimate drafts approved for submission</a:t>
            </a:r>
          </a:p>
          <a:p>
            <a:r>
              <a:rPr lang="en-US" sz="2400" b="1" dirty="0" smtClean="0"/>
              <a:t>	  15 penultimate drafts in revision and review process</a:t>
            </a:r>
          </a:p>
          <a:p>
            <a:r>
              <a:rPr lang="en-US" sz="2400" b="1" dirty="0" smtClean="0"/>
              <a:t>	488 papers in progress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14 MESA abstracts were submitted to the AHA Scientific Sessions 2013 meeting scheduled for November 16-23, 2013.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8 MESA abstracts were submitted to 5 different conferences other than the AHA meeting.  These 5 conferences will be held between December 2013 and February 2014.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166843"/>
            <a:ext cx="8001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Complete and up-to-date website listing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It is the responsibility of all first and Senior MESA authors to maintain accurate author lists and to notify P&amp;P of any changes to these.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Website updates and changes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	Published papers additions</a:t>
            </a:r>
          </a:p>
          <a:p>
            <a:r>
              <a:rPr lang="en-US" sz="2400" b="1" dirty="0" smtClean="0"/>
              <a:t>	P&amp;P policy and procedural information updated</a:t>
            </a:r>
          </a:p>
          <a:p>
            <a:r>
              <a:rPr lang="en-US" sz="2400" b="1" dirty="0" smtClean="0"/>
              <a:t>	Presentations (from approved abstracts) added online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533396"/>
          <a:ext cx="7315199" cy="5791207"/>
        </p:xfrm>
        <a:graphic>
          <a:graphicData uri="http://schemas.openxmlformats.org/drawingml/2006/table">
            <a:tbl>
              <a:tblPr/>
              <a:tblGrid>
                <a:gridCol w="1548473"/>
                <a:gridCol w="961121"/>
                <a:gridCol w="961121"/>
                <a:gridCol w="961121"/>
                <a:gridCol w="961121"/>
                <a:gridCol w="961121"/>
                <a:gridCol w="961121"/>
              </a:tblGrid>
              <a:tr h="4927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Number of first authors represented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Number of authors represented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Number of papers on which site is represented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27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(N = 575)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1,237)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575)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1,237)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575)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1,237)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Coordinating Center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253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540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Project Office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Field Centers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Wake Forest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249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404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Columbia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146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341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Johns Hopkins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145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271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524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Minnesota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168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271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Northwestern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180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299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UCLA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145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Reading Centers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CT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115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252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MRI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214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405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/>
                          <a:ea typeface="Times New Roman"/>
                          <a:cs typeface="Times New Roman"/>
                        </a:rPr>
                        <a:t>Tufts-NEMC Ultrasound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107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/>
                          <a:ea typeface="Times New Roman"/>
                          <a:cs typeface="Times New Roman"/>
                        </a:rPr>
                        <a:t>Wisc. Ultrasound Blood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117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238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USC Nutrition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ECG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Retinal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1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Other*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177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340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494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879</a:t>
                      </a:r>
                      <a:endParaRPr lang="en-US" sz="11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503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>1,116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Approved Paper Proposals (n=1221)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64912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0" y="6575425"/>
            <a:ext cx="35349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September 24, 2013</a:t>
            </a:r>
            <a:endParaRPr lang="en-US" sz="12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7162800" cy="524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410200" y="6550223"/>
            <a:ext cx="3472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Slide courtesy of Robyn McClelland</a:t>
            </a:r>
            <a:endParaRPr lang="en-US" sz="1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Abstracts (n=840)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3534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</a:t>
            </a:r>
            <a:r>
              <a:rPr lang="en-US" sz="1200" b="1" i="1" dirty="0" smtClean="0"/>
              <a:t>Through September 24, 2013</a:t>
            </a:r>
          </a:p>
          <a:p>
            <a:endParaRPr lang="en-US" sz="1200" b="1" i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371600"/>
            <a:ext cx="6705600" cy="490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57800" y="6477000"/>
            <a:ext cx="279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Slide courtesy of Robyn McClelland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Publications (n=568)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3578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</a:t>
            </a:r>
            <a:r>
              <a:rPr lang="en-US" sz="1200" b="1" i="1" dirty="0" smtClean="0"/>
              <a:t>Through September 24, 2013</a:t>
            </a:r>
          </a:p>
          <a:p>
            <a:endParaRPr lang="en-US" sz="1200" b="1" i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295399"/>
            <a:ext cx="7162800" cy="524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57800" y="6553200"/>
            <a:ext cx="279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Slide courtesy of Robyn McClelland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/>
          <a:lstStyle/>
          <a:p>
            <a:r>
              <a:rPr lang="en-US" sz="2000" dirty="0" smtClean="0"/>
              <a:t>Citations by Year (with Multi-Ethnic Study of Atherosclerosis in title)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62000" y="5380672"/>
            <a:ext cx="678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Sum of times cited:   8954</a:t>
            </a:r>
          </a:p>
          <a:p>
            <a:r>
              <a:rPr lang="en-US" dirty="0" smtClean="0"/>
              <a:t>Without self citation:  7681</a:t>
            </a:r>
          </a:p>
          <a:p>
            <a:r>
              <a:rPr lang="en-US" dirty="0" smtClean="0"/>
              <a:t>Average citations per article:  12.5  		h-index: 44</a:t>
            </a:r>
          </a:p>
          <a:p>
            <a:endParaRPr lang="en-US" dirty="0"/>
          </a:p>
        </p:txBody>
      </p:sp>
      <p:pic>
        <p:nvPicPr>
          <p:cNvPr id="21508" name="Picture 4" descr="http://charts.webofknowledge.com/ChartServer/draw?SessionID=1BWQT47CpWgQFeF8MLj&amp;Product=UA&amp;GraphID=TC_BarChart_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762000"/>
            <a:ext cx="5562600" cy="4635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86400" y="6400800"/>
            <a:ext cx="279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Slide courtesy of Robyn McClelland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368</Words>
  <Application>Microsoft Office PowerPoint</Application>
  <PresentationFormat>On-screen Show (4:3)</PresentationFormat>
  <Paragraphs>172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MESA P&amp;P REPORT 10/3/13</vt:lpstr>
      <vt:lpstr>Slide 2</vt:lpstr>
      <vt:lpstr>Slide 3</vt:lpstr>
      <vt:lpstr>Slide 4</vt:lpstr>
      <vt:lpstr>Approved Paper Proposals (n=1221) Cumulative by Year</vt:lpstr>
      <vt:lpstr>Abstracts (n=840) Cumulative by Year</vt:lpstr>
      <vt:lpstr>Publications (n=568) Cumulative by Year</vt:lpstr>
      <vt:lpstr>Citations by Year (with Multi-Ethnic Study of Atherosclerosis in title)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P&amp;P REPORT 10/3/13</dc:title>
  <dc:creator>ss35</dc:creator>
  <cp:lastModifiedBy>ss35</cp:lastModifiedBy>
  <cp:revision>3</cp:revision>
  <dcterms:created xsi:type="dcterms:W3CDTF">2013-09-09T15:50:17Z</dcterms:created>
  <dcterms:modified xsi:type="dcterms:W3CDTF">2013-09-25T14:24:26Z</dcterms:modified>
</cp:coreProperties>
</file>