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1">
  <p:sldMasterIdLst>
    <p:sldMasterId id="2147483648" r:id="rId1"/>
  </p:sldMasterIdLst>
  <p:notesMasterIdLst>
    <p:notesMasterId r:id="rId10"/>
  </p:notesMasterIdLst>
  <p:sldIdLst>
    <p:sldId id="261" r:id="rId2"/>
    <p:sldId id="262" r:id="rId3"/>
    <p:sldId id="263" r:id="rId4"/>
    <p:sldId id="265" r:id="rId5"/>
    <p:sldId id="264" r:id="rId6"/>
    <p:sldId id="257" r:id="rId7"/>
    <p:sldId id="260" r:id="rId8"/>
    <p:sldId id="25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B50E3A-5AF9-4C06-84DF-4C1CD50E9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1CE860-A1C1-4CF3-8C53-701291DC87A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A685E-CA13-4899-B201-E6F6C6E360F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7341BD-F721-4946-AB63-7C3A442A266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5E2A-7806-475B-A336-5E9EAA9DC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0922F-7A3F-4B44-9CF8-35F290AC0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EE31C-E752-429F-BDB3-0C07E9ABC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EC886-962C-4744-BBF9-8D804DD56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0931B-B29C-4CB4-9495-A45B8B5C0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373A4-0E07-48CE-866A-DA87C5FFD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A2949-D39F-4E02-A52D-B7C848463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C393D-4217-4C1B-BCA5-5A4CF14D0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E3252-7414-4D41-A028-66ACDF55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36518-F79B-4246-B65C-5B3384D21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1A488-2B42-4E04-983C-D55E55666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634732A-9586-470E-8664-4568807FE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MESA P&amp;P REPORT 4/26/13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b="1" dirty="0" smtClean="0"/>
          </a:p>
          <a:p>
            <a:pPr algn="ctr">
              <a:buFontTx/>
              <a:buNone/>
            </a:pPr>
            <a:r>
              <a:rPr lang="en-US" b="1" dirty="0" smtClean="0"/>
              <a:t>Steve Shea</a:t>
            </a:r>
          </a:p>
          <a:p>
            <a:pPr algn="ctr">
              <a:buFontTx/>
              <a:buNone/>
            </a:pPr>
            <a:r>
              <a:rPr lang="en-US" b="1" dirty="0" smtClean="0"/>
              <a:t>Moyses Szklo</a:t>
            </a:r>
          </a:p>
          <a:p>
            <a:pPr algn="ctr">
              <a:buFontTx/>
              <a:buNone/>
            </a:pPr>
            <a:r>
              <a:rPr lang="en-US" b="1" dirty="0" smtClean="0"/>
              <a:t>Robyn McClelland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P&amp;P Members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 smtClean="0"/>
              <a:t>Moyses Szklo, MD, </a:t>
            </a:r>
            <a:r>
              <a:rPr lang="en-US" sz="1400" b="1" dirty="0" err="1" smtClean="0"/>
              <a:t>DrPH</a:t>
            </a:r>
            <a:r>
              <a:rPr lang="en-US" sz="1400" b="1" dirty="0" smtClean="0"/>
              <a:t> -  Chair		Johns Hopkins</a:t>
            </a:r>
          </a:p>
          <a:p>
            <a:r>
              <a:rPr lang="en-US" sz="1400" b="1" dirty="0" smtClean="0"/>
              <a:t>Alain </a:t>
            </a:r>
            <a:r>
              <a:rPr lang="en-US" sz="1400" b="1" dirty="0" smtClean="0"/>
              <a:t>G. Bertoni, MD			Wake Forest </a:t>
            </a:r>
          </a:p>
          <a:p>
            <a:r>
              <a:rPr lang="en-US" sz="1400" b="1" dirty="0" smtClean="0"/>
              <a:t>Diane Bild, MD, MPH 			NHLBI</a:t>
            </a:r>
          </a:p>
          <a:p>
            <a:r>
              <a:rPr lang="en-US" sz="1400" b="1" dirty="0" smtClean="0"/>
              <a:t>David A. Bluemke, MD, PhD			NIH/Johns Hopkins </a:t>
            </a:r>
            <a:endParaRPr lang="en-US" sz="1400" b="1" dirty="0" smtClean="0"/>
          </a:p>
          <a:p>
            <a:r>
              <a:rPr lang="en-US" sz="1400" b="1" dirty="0" smtClean="0"/>
              <a:t>J. Jeffrey Carr, MD, </a:t>
            </a:r>
            <a:r>
              <a:rPr lang="en-US" sz="1400" b="1" dirty="0" err="1" smtClean="0"/>
              <a:t>MSc</a:t>
            </a:r>
            <a:r>
              <a:rPr lang="en-US" sz="1400" b="1" dirty="0" smtClean="0"/>
              <a:t>			Wake Forest</a:t>
            </a:r>
            <a:endParaRPr lang="en-US" sz="1400" b="1" dirty="0" smtClean="0"/>
          </a:p>
          <a:p>
            <a:r>
              <a:rPr lang="en-US" sz="1400" b="1" dirty="0" smtClean="0"/>
              <a:t>Rachel Huxley, </a:t>
            </a:r>
            <a:r>
              <a:rPr lang="en-US" sz="1400" b="1" dirty="0" err="1" smtClean="0"/>
              <a:t>Dphil</a:t>
            </a:r>
            <a:r>
              <a:rPr lang="en-US" sz="1400" b="1" dirty="0" smtClean="0"/>
              <a:t>			Minnesota</a:t>
            </a:r>
          </a:p>
          <a:p>
            <a:r>
              <a:rPr lang="en-US" sz="1400" b="1" dirty="0" smtClean="0"/>
              <a:t>Joao Lima, MD				Johns Hopkins</a:t>
            </a:r>
            <a:endParaRPr lang="en-US" sz="1400" b="1" dirty="0" smtClean="0"/>
          </a:p>
          <a:p>
            <a:r>
              <a:rPr lang="en-US" sz="1400" b="1" dirty="0" smtClean="0"/>
              <a:t>Kiang </a:t>
            </a:r>
            <a:r>
              <a:rPr lang="en-US" sz="1400" b="1" dirty="0" smtClean="0"/>
              <a:t>Liu, PhD				Northwestern</a:t>
            </a:r>
          </a:p>
          <a:p>
            <a:r>
              <a:rPr lang="en-US" sz="1400" b="1" dirty="0" smtClean="0"/>
              <a:t>Robyn McClelland, </a:t>
            </a:r>
            <a:r>
              <a:rPr lang="en-US" sz="1400" b="1" dirty="0" smtClean="0"/>
              <a:t>PhD </a:t>
            </a:r>
            <a:r>
              <a:rPr lang="en-US" sz="1400" b="1" dirty="0" smtClean="0"/>
              <a:t>			University of Washington </a:t>
            </a:r>
          </a:p>
          <a:p>
            <a:r>
              <a:rPr lang="en-US" sz="1400" b="1" dirty="0" smtClean="0"/>
              <a:t>Joseph F. Polak, MD, MPH 			Tufts-New England Medical Center </a:t>
            </a:r>
          </a:p>
          <a:p>
            <a:r>
              <a:rPr lang="en-US" sz="1400" b="1" dirty="0" smtClean="0"/>
              <a:t>Wendy Post,  MD, MS			Johns Hopkins</a:t>
            </a:r>
          </a:p>
          <a:p>
            <a:r>
              <a:rPr lang="en-US" sz="1400" b="1" dirty="0" smtClean="0"/>
              <a:t>Steven </a:t>
            </a:r>
            <a:r>
              <a:rPr lang="en-US" sz="1400" b="1" dirty="0" smtClean="0"/>
              <a:t>Shea, MD, MS 			</a:t>
            </a:r>
            <a:r>
              <a:rPr lang="en-US" sz="1400" b="1" dirty="0" smtClean="0"/>
              <a:t>Columbia</a:t>
            </a:r>
          </a:p>
          <a:p>
            <a:r>
              <a:rPr lang="en-US" sz="1400" b="1" dirty="0" smtClean="0"/>
              <a:t>Michael Tsai, PhD			University of Minnesota</a:t>
            </a:r>
            <a:endParaRPr lang="en-US" sz="1400" b="1" dirty="0" smtClean="0"/>
          </a:p>
          <a:p>
            <a:r>
              <a:rPr lang="en-US" sz="1400" b="1" dirty="0" smtClean="0"/>
              <a:t>Karol E.  Watson, MD, PhD			UCLA</a:t>
            </a:r>
          </a:p>
          <a:p>
            <a:pPr>
              <a:buFontTx/>
              <a:buNone/>
            </a:pPr>
            <a:r>
              <a:rPr lang="en-US" sz="1400" b="1" dirty="0" smtClean="0"/>
              <a:t>______________________________</a:t>
            </a:r>
          </a:p>
          <a:p>
            <a:r>
              <a:rPr lang="en-US" sz="1400" b="1" dirty="0" smtClean="0"/>
              <a:t>Karen Hansen				University of Washington </a:t>
            </a:r>
          </a:p>
          <a:p>
            <a:endParaRPr lang="en-US" sz="14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83915"/>
            <a:ext cx="838200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8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R</a:t>
            </a:r>
            <a:r>
              <a:rPr kumimoji="0" lang="en-US" sz="2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ecent P&amp;P Activities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38200" algn="l"/>
              </a:tabLst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8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Review and approval of proposals, abstracts, and penultimate drafts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838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MESA now has 1,125 approved paper proposals: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>
                <a:tab pos="838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490 papers published or in press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>
                <a:tab pos="838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166 penultimate drafts approved for submission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>
                <a:tab pos="838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14 penultimate drafts in revision and review process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>
                <a:tab pos="838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455 papers in progress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838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20 MESA abstracts were submitted to the AHA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Epi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/NPAM 2013 meeting scheduled for March 19-22, 2013.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838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61 MESA abstracts were submitted to 20 different conferences other than the AHA meeting.  These 20 conferences will be held between January – September, 2013.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838200" algn="l"/>
              </a:tabLst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8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Complete and up-to-date website listing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838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It is the responsibility of all first and Senior MESA authors to maintain accurate author lists and to notify P&amp;P of any changes to these.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838200" algn="l"/>
              </a:tabLst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8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Website updates and changes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838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Published papers additions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838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P&amp;P policy and procedural information updated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838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Presentations (from approved abstracts) added online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838200" algn="l"/>
              </a:tabLst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8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Conducted an audit of proposals aged over 12 months in November 2012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8382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The November 2012 P&amp;P audit summary information is provided on the following two pages.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71600" y="1523998"/>
          <a:ext cx="6553201" cy="3901440"/>
        </p:xfrm>
        <a:graphic>
          <a:graphicData uri="http://schemas.openxmlformats.org/drawingml/2006/table">
            <a:tbl>
              <a:tblPr/>
              <a:tblGrid>
                <a:gridCol w="2736947"/>
                <a:gridCol w="1424609"/>
                <a:gridCol w="1018926"/>
                <a:gridCol w="1372719"/>
              </a:tblGrid>
              <a:tr h="3869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600" b="1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Main &amp; Ancillary</a:t>
                      </a:r>
                      <a:endParaRPr lang="en-US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Main </a:t>
                      </a:r>
                      <a:endParaRPr lang="en-US" sz="1600" b="1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Study</a:t>
                      </a:r>
                      <a:endParaRPr lang="en-US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Ancillary Studies</a:t>
                      </a:r>
                      <a:endParaRPr lang="en-US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6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Papers Published or In Press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490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249</a:t>
                      </a:r>
                      <a:endParaRPr lang="en-US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241</a:t>
                      </a:r>
                      <a:endParaRPr lang="en-US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6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Pen Drafts Approved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166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en-US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102</a:t>
                      </a:r>
                      <a:endParaRPr lang="en-US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6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Pen Drafts in Review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6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Pen Drafts Pending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455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204</a:t>
                      </a:r>
                      <a:endParaRPr lang="en-US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251</a:t>
                      </a:r>
                      <a:endParaRPr lang="en-US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060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   </a:t>
                      </a:r>
                      <a:endParaRPr lang="en-US" sz="1600" b="1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 0 – 3 months (from approval)</a:t>
                      </a:r>
                      <a:endParaRPr lang="en-US" sz="1600" b="1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    &gt;3 – 6 months</a:t>
                      </a:r>
                      <a:endParaRPr lang="en-US" sz="1600" b="1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    &gt;6 – 9 months</a:t>
                      </a:r>
                      <a:endParaRPr lang="en-US" sz="1600" b="1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    &gt;9 – 12 months</a:t>
                      </a:r>
                      <a:endParaRPr lang="en-US" sz="1600" b="1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    &gt;12 months</a:t>
                      </a:r>
                      <a:endParaRPr lang="en-US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272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122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6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Total Papers Approved</a:t>
                      </a:r>
                      <a:endParaRPr lang="en-US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1,125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524</a:t>
                      </a:r>
                      <a:endParaRPr lang="en-US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601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-61428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 bmk="_Toc351700497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 bmk="_Toc351700497"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 bmk="_Toc351700497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Table: Summary of Manuscripts as of March 22, 2013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14800" y="2286000"/>
            <a:ext cx="1447800" cy="457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14800" y="5105400"/>
            <a:ext cx="1447800" cy="381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1371600"/>
          <a:ext cx="7696204" cy="5213393"/>
        </p:xfrm>
        <a:graphic>
          <a:graphicData uri="http://schemas.openxmlformats.org/drawingml/2006/table">
            <a:tbl>
              <a:tblPr/>
              <a:tblGrid>
                <a:gridCol w="1629124"/>
                <a:gridCol w="1011180"/>
                <a:gridCol w="1011180"/>
                <a:gridCol w="1011180"/>
                <a:gridCol w="1011180"/>
                <a:gridCol w="1011180"/>
                <a:gridCol w="1011180"/>
              </a:tblGrid>
              <a:tr h="405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Number of first authors represented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Number of authors represented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Number of papers on which site is represented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Main papers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(N = 536)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All papers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(N = 1,143)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Main papers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(N = 536)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All papers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(N = 1,143)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Main papers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(N = 536)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All papers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(N = 1,143)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Coordinating Center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242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508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2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Project Office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104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Field Centers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2777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Wake Forest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253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429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777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Columbia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137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312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777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Johns Hopkins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91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141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252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493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777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Minnesota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254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777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Northwestern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176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285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777">
                <a:tc>
                  <a:txBody>
                    <a:bodyPr/>
                    <a:lstStyle/>
                    <a:p>
                      <a:pPr marL="91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UCLA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137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Reading Centers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2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CT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108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239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MRI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202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379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0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Tufts-NEMC Ultrasound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104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Wisc. Ultrasound Blood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115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228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USC Nutrition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ECG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Retinal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6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3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Other*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156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306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461</a:t>
                      </a:r>
                      <a:endParaRPr lang="en-US" sz="1200" b="1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806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453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1,005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36321"/>
            <a:ext cx="853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1" algn="ctr"/>
            <a:r>
              <a:rPr kumimoji="0" lang="en-US" b="1" i="0" u="none" strike="noStrike" cap="none" normalizeH="0" baseline="0" dirty="0" smtClean="0" bmk="_Toc351700493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Summary of MESA Authorship: Approved Proposals, as of March 22, 2013</a:t>
            </a:r>
            <a:endParaRPr lang="en-US" b="1" dirty="0" smtClean="0" bmk="">
              <a:latin typeface="Times New Roman" pitchFamily="18" charset="0"/>
              <a:cs typeface="Arial" pitchFamily="34" charset="0"/>
            </a:endParaRPr>
          </a:p>
          <a:p>
            <a:pPr lvl="1" algn="ctr"/>
            <a:r>
              <a:rPr kumimoji="0" lang="en-US" altLang="zh-CN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“Site is represented” counts papers with authors, coauthors, sponsors, and analysts from a site; “authors represented” counts only first authors and coauthors from a site.</a:t>
            </a:r>
            <a:endParaRPr kumimoji="0" lang="en-US" altLang="zh-CN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algn="ctr" eaLnBrk="0" hangingPunct="0"/>
            <a:r>
              <a:rPr kumimoji="0" lang="en-US" altLang="zh-CN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		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Approved Paper Proposals (n=1354)</a:t>
            </a:r>
            <a:br>
              <a:rPr lang="en-US" sz="3200" b="1" dirty="0" smtClean="0"/>
            </a:br>
            <a:r>
              <a:rPr lang="en-US" sz="3200" b="1" dirty="0" smtClean="0"/>
              <a:t>Cumulative by Year</a:t>
            </a:r>
          </a:p>
        </p:txBody>
      </p:sp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0" y="64912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0" y="6575425"/>
            <a:ext cx="30868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Through </a:t>
            </a:r>
            <a:r>
              <a:rPr lang="en-US" sz="1200" b="1" i="1" dirty="0" smtClean="0"/>
              <a:t>April 10, 2013</a:t>
            </a:r>
            <a:endParaRPr lang="en-US" sz="1200" b="1" i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143000"/>
            <a:ext cx="6978247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953000" y="640080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Graph courtesy of Robyn McClelland</a:t>
            </a:r>
            <a:endParaRPr lang="en-US" sz="1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Abstracts (n=797)</a:t>
            </a:r>
            <a:br>
              <a:rPr lang="en-US" sz="3200" b="1" dirty="0" smtClean="0"/>
            </a:br>
            <a:r>
              <a:rPr lang="en-US" sz="3200" b="1" dirty="0" smtClean="0"/>
              <a:t>Cumulative by Year</a:t>
            </a:r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0" y="6473825"/>
            <a:ext cx="30868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</a:t>
            </a:r>
            <a:r>
              <a:rPr lang="en-US" sz="1200" b="1" i="1" dirty="0" smtClean="0"/>
              <a:t>Through April 10, 2013</a:t>
            </a:r>
          </a:p>
          <a:p>
            <a:endParaRPr lang="en-US" sz="1200" b="1" i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19200"/>
            <a:ext cx="6934200" cy="50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953000" y="6400800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Graph courtesy of Robyn McClelland</a:t>
            </a:r>
            <a:endParaRPr lang="en-US" sz="1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Publications (n=556)</a:t>
            </a:r>
            <a:br>
              <a:rPr lang="en-US" sz="3200" dirty="0" smtClean="0"/>
            </a:br>
            <a:r>
              <a:rPr lang="en-US" sz="3200" dirty="0" smtClean="0"/>
              <a:t>Cumulative by Year</a:t>
            </a: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76200" y="6564313"/>
            <a:ext cx="30868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 dirty="0"/>
              <a:t>Data Cumulative </a:t>
            </a:r>
            <a:r>
              <a:rPr lang="en-US" sz="1200" b="1" i="1" dirty="0" smtClean="0"/>
              <a:t>Through April 10, 2013</a:t>
            </a:r>
          </a:p>
          <a:p>
            <a:endParaRPr lang="en-US" sz="12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066800"/>
            <a:ext cx="7010400" cy="512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953000" y="6400800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Graph courtesy of Robyn McClelland</a:t>
            </a:r>
            <a:endParaRPr lang="en-US" sz="1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583</Words>
  <Application>Microsoft Office PowerPoint</Application>
  <PresentationFormat>On-screen Show (4:3)</PresentationFormat>
  <Paragraphs>239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MESA P&amp;P REPORT 4/26/13</vt:lpstr>
      <vt:lpstr>P&amp;P Members</vt:lpstr>
      <vt:lpstr>Slide 3</vt:lpstr>
      <vt:lpstr>Slide 4</vt:lpstr>
      <vt:lpstr>Slide 5</vt:lpstr>
      <vt:lpstr>Approved Paper Proposals (n=1354) Cumulative by Year</vt:lpstr>
      <vt:lpstr>Abstracts (n=797) Cumulative by Year</vt:lpstr>
      <vt:lpstr>Publications (n=556) Cumulative by Year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Proposals (n=417)</dc:title>
  <dc:creator>rmcclell</dc:creator>
  <cp:lastModifiedBy>CUIR-Support</cp:lastModifiedBy>
  <cp:revision>47</cp:revision>
  <dcterms:created xsi:type="dcterms:W3CDTF">2008-01-18T21:20:36Z</dcterms:created>
  <dcterms:modified xsi:type="dcterms:W3CDTF">2013-04-19T18:51:57Z</dcterms:modified>
</cp:coreProperties>
</file>