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Default Extension="emf" ContentType="image/x-emf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8"/>
  </p:notesMasterIdLst>
  <p:sldIdLst>
    <p:sldId id="257" r:id="rId2"/>
    <p:sldId id="260" r:id="rId3"/>
    <p:sldId id="259" r:id="rId4"/>
    <p:sldId id="263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10" Type="http://schemas.openxmlformats.org/officeDocument/2006/relationships/presProps" Target="presProps.xml"/><Relationship Id="rId5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printerSettings" Target="printerSettings/printerSettings1.bin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EB50E3A-5AF9-4C06-84DF-4C1CD50E9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1CE860-A1C1-4CF3-8C53-701291DC87A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6A685E-CA13-4899-B201-E6F6C6E360F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7341BD-F721-4946-AB63-7C3A442A266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45E2A-7806-475B-A336-5E9EAA9DC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0922F-7A3F-4B44-9CF8-35F290AC0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EE31C-E752-429F-BDB3-0C07E9ABC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EC886-962C-4744-BBF9-8D804DD56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0931B-B29C-4CB4-9495-A45B8B5C0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373A4-0E07-48CE-866A-DA87C5FFDB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A2949-D39F-4E02-A52D-B7C848463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C393D-4217-4C1B-BCA5-5A4CF14D0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E3252-7414-4D41-A028-66ACDF550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36518-F79B-4246-B65C-5B3384D21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1A488-2B42-4E04-983C-D55E55666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634732A-9586-470E-8664-4568807FE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en-US" sz="3200" dirty="0" smtClean="0"/>
              <a:t>Approved Paper Proposals (n=784)</a:t>
            </a:r>
            <a:br>
              <a:rPr lang="en-US" sz="3200" dirty="0" smtClean="0"/>
            </a:br>
            <a:r>
              <a:rPr lang="en-US" sz="3200" dirty="0" smtClean="0"/>
              <a:t>Cumulative by Year</a:t>
            </a:r>
          </a:p>
        </p:txBody>
      </p:sp>
      <p:sp>
        <p:nvSpPr>
          <p:cNvPr id="2051" name="Text Box 9"/>
          <p:cNvSpPr txBox="1">
            <a:spLocks noChangeArrowheads="1"/>
          </p:cNvSpPr>
          <p:nvPr/>
        </p:nvSpPr>
        <p:spPr bwMode="auto">
          <a:xfrm>
            <a:off x="0" y="64912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2" name="Text Box 10"/>
          <p:cNvSpPr txBox="1">
            <a:spLocks noChangeArrowheads="1"/>
          </p:cNvSpPr>
          <p:nvPr/>
        </p:nvSpPr>
        <p:spPr bwMode="auto">
          <a:xfrm>
            <a:off x="0" y="6575425"/>
            <a:ext cx="307327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i="1" dirty="0"/>
              <a:t>Data Cumulative Through </a:t>
            </a:r>
            <a:r>
              <a:rPr lang="en-US" sz="1200" b="1" i="1" dirty="0" smtClean="0"/>
              <a:t>January 2011</a:t>
            </a:r>
            <a:endParaRPr lang="en-US" sz="1200" b="1" i="1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295400"/>
            <a:ext cx="6705600" cy="490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Abstracts (n=520)</a:t>
            </a:r>
            <a:br>
              <a:rPr lang="en-US" sz="3200" dirty="0" smtClean="0"/>
            </a:br>
            <a:r>
              <a:rPr lang="en-US" sz="3200" dirty="0" smtClean="0"/>
              <a:t>Cumulative by Year</a:t>
            </a:r>
          </a:p>
        </p:txBody>
      </p:sp>
      <p:sp>
        <p:nvSpPr>
          <p:cNvPr id="3075" name="Rectangle 8"/>
          <p:cNvSpPr>
            <a:spLocks noChangeArrowheads="1"/>
          </p:cNvSpPr>
          <p:nvPr/>
        </p:nvSpPr>
        <p:spPr bwMode="auto">
          <a:xfrm>
            <a:off x="0" y="6473825"/>
            <a:ext cx="30618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i="1" dirty="0"/>
              <a:t>Data Cumulative Through </a:t>
            </a:r>
            <a:r>
              <a:rPr lang="en-US" sz="1200" b="1" i="1" dirty="0" smtClean="0"/>
              <a:t>January 2011</a:t>
            </a:r>
            <a:endParaRPr lang="en-US" sz="1200" b="1" i="1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219200"/>
            <a:ext cx="6934200" cy="507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Publications (n=333)</a:t>
            </a:r>
            <a:br>
              <a:rPr lang="en-US" sz="3200" dirty="0" smtClean="0"/>
            </a:br>
            <a:r>
              <a:rPr lang="en-US" sz="3200" dirty="0" smtClean="0"/>
              <a:t>Cumulative by Year</a:t>
            </a:r>
          </a:p>
        </p:txBody>
      </p:sp>
      <p:sp>
        <p:nvSpPr>
          <p:cNvPr id="4099" name="Rectangle 7"/>
          <p:cNvSpPr>
            <a:spLocks noChangeArrowheads="1"/>
          </p:cNvSpPr>
          <p:nvPr/>
        </p:nvSpPr>
        <p:spPr bwMode="auto">
          <a:xfrm>
            <a:off x="76200" y="6564313"/>
            <a:ext cx="30618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i="1" dirty="0"/>
              <a:t>Data Cumulative Through </a:t>
            </a:r>
            <a:r>
              <a:rPr lang="en-US" sz="1200" b="1" i="1" dirty="0" smtClean="0"/>
              <a:t>January 2011</a:t>
            </a:r>
            <a:endParaRPr lang="en-US" sz="1200" b="1" i="1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219200"/>
            <a:ext cx="7239000" cy="5297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/>
          <a:lstStyle/>
          <a:p>
            <a:r>
              <a:rPr lang="en-US" dirty="0" smtClean="0"/>
              <a:t>Emerging Risk Factors Collaborative (ERFC)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P&amp;P Meta-Analysis Policy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en-US" b="1" dirty="0" smtClean="0"/>
              <a:t>The </a:t>
            </a:r>
            <a:r>
              <a:rPr lang="en-US" b="1" dirty="0"/>
              <a:t>proposal will still need to be submitted online per the usual procedures for review in a P&amp;P meeting. </a:t>
            </a:r>
            <a:r>
              <a:rPr lang="en-US" b="1" dirty="0" smtClean="0">
                <a:solidFill>
                  <a:srgbClr val="FF0000"/>
                </a:solidFill>
              </a:rPr>
              <a:t> Who? </a:t>
            </a:r>
            <a:r>
              <a:rPr lang="en-US" b="1" smtClean="0">
                <a:solidFill>
                  <a:srgbClr val="FF0000"/>
                </a:solidFill>
              </a:rPr>
              <a:t>What?</a:t>
            </a:r>
            <a:endParaRPr lang="en-US" b="1" dirty="0"/>
          </a:p>
          <a:p>
            <a:pPr lvl="0"/>
            <a:r>
              <a:rPr lang="en-US" b="1" dirty="0"/>
              <a:t>Once P&amp;P approval is received, the author can begin work on the pen draft. </a:t>
            </a:r>
          </a:p>
          <a:p>
            <a:pPr lvl="0"/>
            <a:r>
              <a:rPr lang="en-US" b="1" dirty="0"/>
              <a:t>An informational copy of the proposal will be sent along with the P&amp;P comments to the Steering Committee (SC).  </a:t>
            </a:r>
          </a:p>
          <a:p>
            <a:pPr lvl="0"/>
            <a:r>
              <a:rPr lang="en-US" b="1" dirty="0"/>
              <a:t>The pen draft should be submitted per the usual process with a note in the submission e-mail that it is a pooled/meta-analysis paper. </a:t>
            </a:r>
            <a:r>
              <a:rPr lang="en-US" b="1" dirty="0" smtClean="0">
                <a:solidFill>
                  <a:srgbClr val="FF0000"/>
                </a:solidFill>
              </a:rPr>
              <a:t> ERFC needs single point of contact for all MESA-related publications</a:t>
            </a:r>
            <a:endParaRPr lang="en-US" b="1" dirty="0"/>
          </a:p>
          <a:p>
            <a:pPr lvl="0"/>
            <a:r>
              <a:rPr lang="en-US" b="1" dirty="0"/>
              <a:t>The pen draft will receive electronic P&amp;P review by a subset of committee members.  The main focus will be to ensure that MESA isn’t misrepresented and that there aren’t any major mistakes. </a:t>
            </a:r>
          </a:p>
          <a:p>
            <a:pPr lvl="0"/>
            <a:r>
              <a:rPr lang="en-US" b="1" dirty="0"/>
              <a:t>Once P&amp;P approval is received, the author can submit his/her manuscript to a journal. </a:t>
            </a:r>
          </a:p>
          <a:p>
            <a:pPr lvl="0"/>
            <a:r>
              <a:rPr lang="en-US" b="1" dirty="0"/>
              <a:t>An informational copy of the pen draft along with the P&amp;P reviewers’ comments will be sent to the SC. </a:t>
            </a:r>
          </a:p>
          <a:p>
            <a:pPr lvl="0"/>
            <a:r>
              <a:rPr lang="en-US" b="1" dirty="0"/>
              <a:t>If there are any NHLBI staff members in the author list, an informational copy of the pen draft along with the P&amp;P reviewers’ comments will be sent to the NHLBI.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609599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Possible Alternative(s)</a:t>
            </a:r>
            <a:endParaRPr lang="en-US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71600"/>
            <a:ext cx="6400800" cy="4267200"/>
          </a:xfrm>
        </p:spPr>
        <p:txBody>
          <a:bodyPr>
            <a:normAutofit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Single point of contact at CC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Shell proposal?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Benefits – comprehensive list, overlap issues</a:t>
            </a:r>
          </a:p>
          <a:p>
            <a:pPr lvl="1" algn="l">
              <a:buFont typeface="Arial" pitchFamily="34" charset="0"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</a:rPr>
              <a:t>Costs – someone has to do it</a:t>
            </a:r>
            <a:endParaRPr lang="en-US" sz="2000" b="1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 Review of individual proposals vs. blanket approval for the collaborative to use MESA data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Review of papers by named MESA representatives (“authors”) vs. P&amp;P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Notification of CC when papers published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361</Words>
  <Application>Microsoft Macintosh PowerPoint</Application>
  <PresentationFormat>On-screen Show (4:3)</PresentationFormat>
  <Paragraphs>27</Paragraphs>
  <Slides>6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Design</vt:lpstr>
      <vt:lpstr>Approved Paper Proposals (n=784) Cumulative by Year</vt:lpstr>
      <vt:lpstr>Abstracts (n=520) Cumulative by Year</vt:lpstr>
      <vt:lpstr>Publications (n=333) Cumulative by Year</vt:lpstr>
      <vt:lpstr>Emerging Risk Factors Collaborative (ERFC)</vt:lpstr>
      <vt:lpstr>P&amp;P Meta-Analysis Policy</vt:lpstr>
      <vt:lpstr>Possible Alternative(s)</vt:lpstr>
    </vt:vector>
  </TitlesOfParts>
  <Company> University of Washington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Proposals (n=417)</dc:title>
  <dc:creator>rmcclell</dc:creator>
  <cp:lastModifiedBy>Steven Shea</cp:lastModifiedBy>
  <cp:revision>31</cp:revision>
  <dcterms:created xsi:type="dcterms:W3CDTF">2011-03-05T22:14:25Z</dcterms:created>
  <dcterms:modified xsi:type="dcterms:W3CDTF">2011-03-05T22:16:39Z</dcterms:modified>
</cp:coreProperties>
</file>