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9" autoAdjust="0"/>
  </p:normalViewPr>
  <p:slideViewPr>
    <p:cSldViewPr>
      <p:cViewPr varScale="1">
        <p:scale>
          <a:sx n="71" d="100"/>
          <a:sy n="71" d="100"/>
        </p:scale>
        <p:origin x="-11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33FE7-5B7E-49F3-A178-559F3219E571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47DFE-5523-4825-AAAA-4B5D26B02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CE860-A1C1-4CF3-8C53-701291DC87A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936D4-6B67-494A-AAC9-F9A7AE82710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282EE-4E04-4CD6-A706-8F955BEB1F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Recent P&amp;P Activities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b="1" dirty="0"/>
          </a:p>
          <a:p>
            <a:pPr lvl="0">
              <a:buNone/>
            </a:pPr>
            <a:r>
              <a:rPr lang="en-US" b="1" dirty="0" smtClean="0"/>
              <a:t>Review </a:t>
            </a:r>
            <a:r>
              <a:rPr lang="en-US" b="1" dirty="0"/>
              <a:t>and approval of proposals, abstracts, and penultimate drafts</a:t>
            </a:r>
          </a:p>
          <a:p>
            <a:pPr>
              <a:buNone/>
            </a:pPr>
            <a:r>
              <a:rPr lang="en-US" b="1" dirty="0"/>
              <a:t> </a:t>
            </a:r>
          </a:p>
          <a:p>
            <a:pPr lvl="1"/>
            <a:r>
              <a:rPr lang="en-US" b="1" dirty="0"/>
              <a:t>MESA now has 1,044 approved paper proposals:</a:t>
            </a:r>
          </a:p>
          <a:p>
            <a:pPr lvl="2"/>
            <a:r>
              <a:rPr lang="en-US" b="1" dirty="0"/>
              <a:t>440 papers published or in press</a:t>
            </a:r>
          </a:p>
          <a:p>
            <a:pPr lvl="2"/>
            <a:r>
              <a:rPr lang="en-US" b="1" dirty="0"/>
              <a:t>144 penultimate drafts approved for submission</a:t>
            </a:r>
          </a:p>
          <a:p>
            <a:pPr lvl="2"/>
            <a:r>
              <a:rPr lang="en-US" b="1" dirty="0"/>
              <a:t> 10 penultimate drafts in revision and review process</a:t>
            </a:r>
          </a:p>
          <a:p>
            <a:pPr lvl="2"/>
            <a:r>
              <a:rPr lang="en-US" b="1" dirty="0"/>
              <a:t>  450 papers in progress</a:t>
            </a:r>
          </a:p>
          <a:p>
            <a:pPr>
              <a:buNone/>
            </a:pPr>
            <a:r>
              <a:rPr lang="en-US" b="1" dirty="0"/>
              <a:t> </a:t>
            </a:r>
          </a:p>
          <a:p>
            <a:pPr lvl="1"/>
            <a:r>
              <a:rPr lang="en-US" b="1" dirty="0"/>
              <a:t>34 MESA abstracts were submitted to the AHA Scientific Sessions 2012 meeting scheduled for November 3-7, 2012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29 of 34 accepted</a:t>
            </a:r>
          </a:p>
          <a:p>
            <a:pPr lvl="1">
              <a:buNone/>
            </a:pPr>
            <a:endParaRPr lang="en-US" b="1" dirty="0"/>
          </a:p>
          <a:p>
            <a:pPr lvl="1"/>
            <a:r>
              <a:rPr lang="en-US" b="1" dirty="0"/>
              <a:t>18 MESA abstracts were submitted to 8 different conferences other than the AHA Scientific Sessions 2012 meeting.  These 8 conferences will be held between August  – November 2012.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Recent P&amp;P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/>
              <a:t>Complete and up-to-date website listing</a:t>
            </a:r>
          </a:p>
          <a:p>
            <a:pPr>
              <a:buNone/>
            </a:pPr>
            <a:r>
              <a:rPr lang="en-US" b="1" dirty="0"/>
              <a:t> </a:t>
            </a:r>
          </a:p>
          <a:p>
            <a:pPr lvl="1"/>
            <a:r>
              <a:rPr lang="en-US" b="1" dirty="0"/>
              <a:t>It is the responsibility of all first and Senior MESA authors to maintain accurate author lists and to notify P&amp;P of any changes to these.</a:t>
            </a:r>
          </a:p>
          <a:p>
            <a:pPr>
              <a:buNone/>
            </a:pPr>
            <a:r>
              <a:rPr lang="en-US" b="1" dirty="0"/>
              <a:t> </a:t>
            </a:r>
          </a:p>
          <a:p>
            <a:pPr lvl="0">
              <a:buNone/>
            </a:pPr>
            <a:r>
              <a:rPr lang="en-US" b="1" dirty="0"/>
              <a:t>Website updates and changes</a:t>
            </a:r>
          </a:p>
          <a:p>
            <a:pPr>
              <a:buNone/>
            </a:pPr>
            <a:r>
              <a:rPr lang="en-US" b="1" dirty="0"/>
              <a:t> </a:t>
            </a:r>
          </a:p>
          <a:p>
            <a:pPr lvl="1"/>
            <a:r>
              <a:rPr lang="en-US" b="1" dirty="0"/>
              <a:t>Published papers additions</a:t>
            </a:r>
          </a:p>
          <a:p>
            <a:pPr lvl="1"/>
            <a:r>
              <a:rPr lang="en-US" b="1" dirty="0"/>
              <a:t>P&amp;P policy and procedural information updated</a:t>
            </a:r>
          </a:p>
          <a:p>
            <a:pPr lvl="1"/>
            <a:r>
              <a:rPr lang="en-US" b="1" dirty="0"/>
              <a:t>Presentations (from approved abstracts) added online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Summary of MESA Authorship: Approved Proposals, as of August 9, 2012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524000"/>
          <a:ext cx="8305801" cy="5263107"/>
        </p:xfrm>
        <a:graphic>
          <a:graphicData uri="http://schemas.openxmlformats.org/drawingml/2006/table">
            <a:tbl>
              <a:tblPr/>
              <a:tblGrid>
                <a:gridCol w="1758163"/>
                <a:gridCol w="1091273"/>
                <a:gridCol w="1091273"/>
                <a:gridCol w="1091273"/>
                <a:gridCol w="1091273"/>
                <a:gridCol w="1091273"/>
                <a:gridCol w="1091273"/>
              </a:tblGrid>
              <a:tr h="4214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Number of first authors represented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Number of authors represented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Number of papers on which site is represented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14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497 )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1,067 )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497 )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1,067)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497)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1,067)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Coordinating Center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226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475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Project Office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Field Centers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Wake Forest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246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420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Columbia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130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296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Johns Hopkins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139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232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467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Minnesota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146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231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Northwestern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169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267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UCLA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134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Reading Centers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CT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227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MRI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194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368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Tufts-NEMC Ultrasound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Wisc. Ultrasound Blood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121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226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USC Nutrition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ECG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Retinal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5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Other*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146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286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406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728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418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925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Paper Status as of August 9, 2012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447800"/>
          <a:ext cx="6705600" cy="3941198"/>
        </p:xfrm>
        <a:graphic>
          <a:graphicData uri="http://schemas.openxmlformats.org/drawingml/2006/table">
            <a:tbl>
              <a:tblPr/>
              <a:tblGrid>
                <a:gridCol w="2800597"/>
                <a:gridCol w="1457738"/>
                <a:gridCol w="1042622"/>
                <a:gridCol w="1404643"/>
              </a:tblGrid>
              <a:tr h="6658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Main &amp; Ancillary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Main 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Study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Ancillary Studies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Papers Published or In Press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440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223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217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Pen Drafts Approved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Pen Drafts in Review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Pen Drafts Pending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450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188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262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65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  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0 – 3 months (from approval)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   &gt;3 – 6 months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   &gt;6 – 9 months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   &gt;9 – 12 months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    &gt;12 months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61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276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120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39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156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Total Papers Approved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1,044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Times New Roman"/>
                          <a:cs typeface="Times New Roman"/>
                        </a:rPr>
                        <a:t>482</a:t>
                      </a:r>
                      <a:endParaRPr lang="en-US" sz="1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Times New Roman"/>
                          <a:cs typeface="Times New Roman"/>
                        </a:rPr>
                        <a:t>562</a:t>
                      </a: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Approved Paper Proposals (n=1063)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64912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0" y="6575425"/>
            <a:ext cx="89793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September 5, 2012                                                                                                          Slide courtesy of Robyn </a:t>
            </a:r>
            <a:r>
              <a:rPr lang="en-US" sz="1200" b="1" i="1" dirty="0" err="1" smtClean="0"/>
              <a:t>McLelland</a:t>
            </a:r>
            <a:endParaRPr lang="en-US" sz="1200" b="1" i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142999"/>
            <a:ext cx="7010400" cy="512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Abstracts (n=713)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9328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September 5, 2012 2012                                                                                                Slide courtesy of Robyn </a:t>
            </a:r>
            <a:r>
              <a:rPr lang="en-US" sz="1200" b="1" i="1" dirty="0" err="1" smtClean="0"/>
              <a:t>McLelland</a:t>
            </a:r>
            <a:endParaRPr lang="en-US" sz="1200" b="1" i="1" dirty="0" smtClean="0"/>
          </a:p>
          <a:p>
            <a:endParaRPr lang="en-US" sz="1200" b="1" i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295400"/>
            <a:ext cx="6705600" cy="490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Publications (n=451)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8940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</a:t>
            </a:r>
            <a:r>
              <a:rPr lang="en-US" sz="1200" b="1" i="1" dirty="0" smtClean="0"/>
              <a:t>Through September 5, 2012 2012                                                                                               Slide courtesy of Robyn </a:t>
            </a:r>
            <a:r>
              <a:rPr lang="en-US" sz="1200" b="1" i="1" dirty="0" err="1" smtClean="0"/>
              <a:t>McLelland</a:t>
            </a:r>
            <a:endParaRPr lang="en-US" sz="1200" b="1" i="1" dirty="0" smtClean="0"/>
          </a:p>
          <a:p>
            <a:endParaRPr lang="en-US" sz="1200" b="1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7162800" cy="52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350</Words>
  <Application>Microsoft Office PowerPoint</Application>
  <PresentationFormat>On-screen Show (4:3)</PresentationFormat>
  <Paragraphs>213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Recent P&amp;P Activities </vt:lpstr>
      <vt:lpstr>Recent P&amp;P Activities</vt:lpstr>
      <vt:lpstr> Summary of MESA Authorship: Approved Proposals, as of August 9, 2012 </vt:lpstr>
      <vt:lpstr> Paper Status as of August 9, 2012 </vt:lpstr>
      <vt:lpstr>Approved Paper Proposals (n=1063) Cumulative by Year</vt:lpstr>
      <vt:lpstr>Abstracts (n=713) Cumulative by Year</vt:lpstr>
      <vt:lpstr>Publications (n=451) Cumulative by Year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ss35</dc:creator>
  <cp:lastModifiedBy>CUIR-Support</cp:lastModifiedBy>
  <cp:revision>8</cp:revision>
  <dcterms:created xsi:type="dcterms:W3CDTF">2012-08-09T17:01:11Z</dcterms:created>
  <dcterms:modified xsi:type="dcterms:W3CDTF">2012-09-06T20:44:03Z</dcterms:modified>
</cp:coreProperties>
</file>