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tiff" ContentType="image/tif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handoutMasterIdLst>
    <p:handoutMasterId r:id="rId59"/>
  </p:handoutMasterIdLst>
  <p:sldIdLst>
    <p:sldId id="499" r:id="rId2"/>
    <p:sldId id="501" r:id="rId3"/>
    <p:sldId id="502" r:id="rId4"/>
    <p:sldId id="503" r:id="rId5"/>
    <p:sldId id="504" r:id="rId6"/>
    <p:sldId id="510" r:id="rId7"/>
    <p:sldId id="511" r:id="rId8"/>
    <p:sldId id="561" r:id="rId9"/>
    <p:sldId id="574" r:id="rId10"/>
    <p:sldId id="512" r:id="rId11"/>
    <p:sldId id="513" r:id="rId12"/>
    <p:sldId id="514" r:id="rId13"/>
    <p:sldId id="515" r:id="rId14"/>
    <p:sldId id="516" r:id="rId15"/>
    <p:sldId id="517" r:id="rId16"/>
    <p:sldId id="544" r:id="rId17"/>
    <p:sldId id="545" r:id="rId18"/>
    <p:sldId id="546" r:id="rId19"/>
    <p:sldId id="547" r:id="rId20"/>
    <p:sldId id="548" r:id="rId21"/>
    <p:sldId id="549" r:id="rId22"/>
    <p:sldId id="550" r:id="rId23"/>
    <p:sldId id="551" r:id="rId24"/>
    <p:sldId id="552" r:id="rId25"/>
    <p:sldId id="553" r:id="rId26"/>
    <p:sldId id="554" r:id="rId27"/>
    <p:sldId id="555" r:id="rId28"/>
    <p:sldId id="556" r:id="rId29"/>
    <p:sldId id="557" r:id="rId30"/>
    <p:sldId id="558" r:id="rId31"/>
    <p:sldId id="559" r:id="rId32"/>
    <p:sldId id="560" r:id="rId33"/>
    <p:sldId id="394" r:id="rId34"/>
    <p:sldId id="395" r:id="rId35"/>
    <p:sldId id="396" r:id="rId36"/>
    <p:sldId id="455" r:id="rId37"/>
    <p:sldId id="456" r:id="rId38"/>
    <p:sldId id="457" r:id="rId39"/>
    <p:sldId id="458" r:id="rId40"/>
    <p:sldId id="460" r:id="rId41"/>
    <p:sldId id="532" r:id="rId42"/>
    <p:sldId id="533" r:id="rId43"/>
    <p:sldId id="534" r:id="rId44"/>
    <p:sldId id="535" r:id="rId45"/>
    <p:sldId id="562" r:id="rId46"/>
    <p:sldId id="563" r:id="rId47"/>
    <p:sldId id="564" r:id="rId48"/>
    <p:sldId id="565" r:id="rId49"/>
    <p:sldId id="566" r:id="rId50"/>
    <p:sldId id="567" r:id="rId51"/>
    <p:sldId id="568" r:id="rId52"/>
    <p:sldId id="569" r:id="rId53"/>
    <p:sldId id="570" r:id="rId54"/>
    <p:sldId id="571" r:id="rId55"/>
    <p:sldId id="572" r:id="rId56"/>
    <p:sldId id="573"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14" d="100"/>
          <a:sy n="114" d="100"/>
        </p:scale>
        <p:origin x="-312" y="9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10.208.129.41\pub\Projects\MESA%20SHARe\PUBLICATIONS\Chart%20of%20MESA%20Genetics%20publications%20by%20year_20130416.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defRPr/>
            </a:pPr>
            <a:r>
              <a:rPr lang="en-US"/>
              <a:t>MESA Genetics Publications</a:t>
            </a:r>
          </a:p>
        </c:rich>
      </c:tx>
      <c:layout/>
    </c:title>
    <c:plotArea>
      <c:layout>
        <c:manualLayout>
          <c:layoutTarget val="inner"/>
          <c:xMode val="edge"/>
          <c:yMode val="edge"/>
          <c:x val="2.1447718161221332E-2"/>
          <c:y val="0.18939724237527125"/>
          <c:w val="0.9606791833710957"/>
          <c:h val="0.73476097147245245"/>
        </c:manualLayout>
      </c:layout>
      <c:barChart>
        <c:barDir val="col"/>
        <c:grouping val="clustered"/>
        <c:ser>
          <c:idx val="0"/>
          <c:order val="0"/>
          <c:tx>
            <c:strRef>
              <c:f>Publications_Cumulative!$A$2</c:f>
              <c:strCache>
                <c:ptCount val="1"/>
                <c:pt idx="0">
                  <c:v>MESA SHARe</c:v>
                </c:pt>
              </c:strCache>
            </c:strRef>
          </c:tx>
          <c:dLbls>
            <c:showVal val="1"/>
          </c:dLbls>
          <c:cat>
            <c:numRef>
              <c:f>Publications_Cumulative!$B$1:$G$1</c:f>
              <c:numCache>
                <c:formatCode>General</c:formatCode>
                <c:ptCount val="6"/>
                <c:pt idx="0">
                  <c:v>2008</c:v>
                </c:pt>
                <c:pt idx="1">
                  <c:v>2009</c:v>
                </c:pt>
                <c:pt idx="2">
                  <c:v>2010</c:v>
                </c:pt>
                <c:pt idx="3">
                  <c:v>2011</c:v>
                </c:pt>
                <c:pt idx="4">
                  <c:v>2012</c:v>
                </c:pt>
                <c:pt idx="5">
                  <c:v>2013</c:v>
                </c:pt>
              </c:numCache>
            </c:numRef>
          </c:cat>
          <c:val>
            <c:numRef>
              <c:f>Publications_Cumulative!$B$2:$G$2</c:f>
              <c:numCache>
                <c:formatCode>General</c:formatCode>
                <c:ptCount val="6"/>
                <c:pt idx="0">
                  <c:v>0</c:v>
                </c:pt>
                <c:pt idx="1">
                  <c:v>0</c:v>
                </c:pt>
                <c:pt idx="2">
                  <c:v>1</c:v>
                </c:pt>
                <c:pt idx="3">
                  <c:v>7</c:v>
                </c:pt>
                <c:pt idx="4">
                  <c:v>21</c:v>
                </c:pt>
                <c:pt idx="5">
                  <c:v>27</c:v>
                </c:pt>
              </c:numCache>
            </c:numRef>
          </c:val>
        </c:ser>
        <c:ser>
          <c:idx val="1"/>
          <c:order val="1"/>
          <c:tx>
            <c:strRef>
              <c:f>Publications_Cumulative!$A$3</c:f>
              <c:strCache>
                <c:ptCount val="1"/>
                <c:pt idx="0">
                  <c:v>Candidate Gene</c:v>
                </c:pt>
              </c:strCache>
            </c:strRef>
          </c:tx>
          <c:dLbls>
            <c:showVal val="1"/>
          </c:dLbls>
          <c:cat>
            <c:numRef>
              <c:f>Publications_Cumulative!$B$1:$G$1</c:f>
              <c:numCache>
                <c:formatCode>General</c:formatCode>
                <c:ptCount val="6"/>
                <c:pt idx="0">
                  <c:v>2008</c:v>
                </c:pt>
                <c:pt idx="1">
                  <c:v>2009</c:v>
                </c:pt>
                <c:pt idx="2">
                  <c:v>2010</c:v>
                </c:pt>
                <c:pt idx="3">
                  <c:v>2011</c:v>
                </c:pt>
                <c:pt idx="4">
                  <c:v>2012</c:v>
                </c:pt>
                <c:pt idx="5">
                  <c:v>2013</c:v>
                </c:pt>
              </c:numCache>
            </c:numRef>
          </c:cat>
          <c:val>
            <c:numRef>
              <c:f>Publications_Cumulative!$B$3:$G$3</c:f>
              <c:numCache>
                <c:formatCode>General</c:formatCode>
                <c:ptCount val="6"/>
                <c:pt idx="0">
                  <c:v>1</c:v>
                </c:pt>
                <c:pt idx="1">
                  <c:v>4</c:v>
                </c:pt>
                <c:pt idx="2">
                  <c:v>11</c:v>
                </c:pt>
                <c:pt idx="3">
                  <c:v>15</c:v>
                </c:pt>
                <c:pt idx="4">
                  <c:v>18</c:v>
                </c:pt>
                <c:pt idx="5">
                  <c:v>18</c:v>
                </c:pt>
              </c:numCache>
            </c:numRef>
          </c:val>
        </c:ser>
        <c:ser>
          <c:idx val="2"/>
          <c:order val="2"/>
          <c:tx>
            <c:strRef>
              <c:f>Publications_Cumulative!$A$4</c:f>
              <c:strCache>
                <c:ptCount val="1"/>
                <c:pt idx="0">
                  <c:v>CARe</c:v>
                </c:pt>
              </c:strCache>
            </c:strRef>
          </c:tx>
          <c:dLbls>
            <c:showVal val="1"/>
          </c:dLbls>
          <c:cat>
            <c:numRef>
              <c:f>Publications_Cumulative!$B$1:$G$1</c:f>
              <c:numCache>
                <c:formatCode>General</c:formatCode>
                <c:ptCount val="6"/>
                <c:pt idx="0">
                  <c:v>2008</c:v>
                </c:pt>
                <c:pt idx="1">
                  <c:v>2009</c:v>
                </c:pt>
                <c:pt idx="2">
                  <c:v>2010</c:v>
                </c:pt>
                <c:pt idx="3">
                  <c:v>2011</c:v>
                </c:pt>
                <c:pt idx="4">
                  <c:v>2012</c:v>
                </c:pt>
                <c:pt idx="5">
                  <c:v>2013</c:v>
                </c:pt>
              </c:numCache>
            </c:numRef>
          </c:cat>
          <c:val>
            <c:numRef>
              <c:f>Publications_Cumulative!$B$4:$G$4</c:f>
              <c:numCache>
                <c:formatCode>General</c:formatCode>
                <c:ptCount val="6"/>
                <c:pt idx="0">
                  <c:v>1</c:v>
                </c:pt>
                <c:pt idx="1">
                  <c:v>1</c:v>
                </c:pt>
                <c:pt idx="2">
                  <c:v>2</c:v>
                </c:pt>
                <c:pt idx="3">
                  <c:v>17</c:v>
                </c:pt>
                <c:pt idx="4">
                  <c:v>25</c:v>
                </c:pt>
                <c:pt idx="5">
                  <c:v>25</c:v>
                </c:pt>
              </c:numCache>
            </c:numRef>
          </c:val>
        </c:ser>
        <c:dLbls/>
        <c:overlap val="-25"/>
        <c:axId val="41473920"/>
        <c:axId val="41475456"/>
      </c:barChart>
      <c:catAx>
        <c:axId val="41473920"/>
        <c:scaling>
          <c:orientation val="minMax"/>
        </c:scaling>
        <c:axPos val="b"/>
        <c:numFmt formatCode="General" sourceLinked="1"/>
        <c:majorTickMark val="none"/>
        <c:tickLblPos val="nextTo"/>
        <c:txPr>
          <a:bodyPr rot="0" vert="horz"/>
          <a:lstStyle/>
          <a:p>
            <a:pPr>
              <a:defRPr/>
            </a:pPr>
            <a:endParaRPr lang="en-US"/>
          </a:p>
        </c:txPr>
        <c:crossAx val="41475456"/>
        <c:crosses val="autoZero"/>
        <c:auto val="1"/>
        <c:lblAlgn val="ctr"/>
        <c:lblOffset val="100"/>
      </c:catAx>
      <c:valAx>
        <c:axId val="41475456"/>
        <c:scaling>
          <c:orientation val="minMax"/>
        </c:scaling>
        <c:delete val="1"/>
        <c:axPos val="l"/>
        <c:numFmt formatCode="General" sourceLinked="1"/>
        <c:tickLblPos val="none"/>
        <c:crossAx val="41473920"/>
        <c:crosses val="autoZero"/>
        <c:crossBetween val="between"/>
      </c:valAx>
    </c:plotArea>
    <c:legend>
      <c:legendPos val="t"/>
      <c:layout/>
    </c:legend>
    <c:plotVisOnly val="1"/>
    <c:dispBlanksAs val="gap"/>
  </c:chart>
  <c:txPr>
    <a:bodyPr/>
    <a:lstStyle/>
    <a:p>
      <a:pPr>
        <a:defRPr sz="1800"/>
      </a:pPr>
      <a:endParaRPr lang="en-US"/>
    </a:p>
  </c:tx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6FE404-A202-4D48-8179-B62D308DBDA0}" type="datetimeFigureOut">
              <a:rPr lang="en-US" smtClean="0"/>
              <a:pPr/>
              <a:t>4/24/2013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26B36E2-8731-5D4D-B8E2-7975857FBBDF}" type="slidenum">
              <a:rPr lang="en-US" smtClean="0"/>
              <a:pPr/>
              <a:t>‹#›</a:t>
            </a:fld>
            <a:endParaRPr lang="en-US"/>
          </a:p>
        </p:txBody>
      </p:sp>
    </p:spTree>
    <p:extLst>
      <p:ext uri="{BB962C8B-B14F-4D97-AF65-F5344CB8AC3E}">
        <p14:creationId xmlns:p14="http://schemas.microsoft.com/office/powerpoint/2010/main" xmlns="" val="119842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1CA591-48E9-1D46-91A2-54BD8D5EBE16}" type="datetimeFigureOut">
              <a:rPr lang="en-US" smtClean="0"/>
              <a:pPr/>
              <a:t>4/24/2013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15D254-0B2B-F341-BF3C-D955E5610CA4}" type="slidenum">
              <a:rPr lang="en-US" smtClean="0"/>
              <a:pPr/>
              <a:t>‹#›</a:t>
            </a:fld>
            <a:endParaRPr lang="en-US"/>
          </a:p>
        </p:txBody>
      </p:sp>
    </p:spTree>
    <p:extLst>
      <p:ext uri="{BB962C8B-B14F-4D97-AF65-F5344CB8AC3E}">
        <p14:creationId xmlns:p14="http://schemas.microsoft.com/office/powerpoint/2010/main" xmlns="" val="14710312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ea typeface="ＭＳ Ｐゴシック" pitchFamily="34" charset="-128"/>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02756" indent="-270291" eaLnBrk="0" hangingPunct="0">
              <a:defRPr>
                <a:solidFill>
                  <a:schemeClr val="tx1"/>
                </a:solidFill>
                <a:latin typeface="Arial" charset="0"/>
                <a:ea typeface="ＭＳ Ｐゴシック" pitchFamily="34" charset="-128"/>
              </a:defRPr>
            </a:lvl2pPr>
            <a:lvl3pPr marL="1081164" indent="-216233" eaLnBrk="0" hangingPunct="0">
              <a:defRPr>
                <a:solidFill>
                  <a:schemeClr val="tx1"/>
                </a:solidFill>
                <a:latin typeface="Arial" charset="0"/>
                <a:ea typeface="ＭＳ Ｐゴシック" pitchFamily="34" charset="-128"/>
              </a:defRPr>
            </a:lvl3pPr>
            <a:lvl4pPr marL="1513629" indent="-216233" eaLnBrk="0" hangingPunct="0">
              <a:defRPr>
                <a:solidFill>
                  <a:schemeClr val="tx1"/>
                </a:solidFill>
                <a:latin typeface="Arial" charset="0"/>
                <a:ea typeface="ＭＳ Ｐゴシック" pitchFamily="34" charset="-128"/>
              </a:defRPr>
            </a:lvl4pPr>
            <a:lvl5pPr marL="1946095" indent="-216233" eaLnBrk="0" hangingPunct="0">
              <a:defRPr>
                <a:solidFill>
                  <a:schemeClr val="tx1"/>
                </a:solidFill>
                <a:latin typeface="Arial" charset="0"/>
                <a:ea typeface="ＭＳ Ｐゴシック" pitchFamily="34" charset="-128"/>
              </a:defRPr>
            </a:lvl5pPr>
            <a:lvl6pPr marL="2378560" indent="-216233" defTabSz="432465" eaLnBrk="0" fontAlgn="base" hangingPunct="0">
              <a:spcBef>
                <a:spcPct val="0"/>
              </a:spcBef>
              <a:spcAft>
                <a:spcPct val="0"/>
              </a:spcAft>
              <a:defRPr>
                <a:solidFill>
                  <a:schemeClr val="tx1"/>
                </a:solidFill>
                <a:latin typeface="Arial" charset="0"/>
                <a:ea typeface="ＭＳ Ｐゴシック" pitchFamily="34" charset="-128"/>
              </a:defRPr>
            </a:lvl6pPr>
            <a:lvl7pPr marL="2811026" indent="-216233" defTabSz="432465" eaLnBrk="0" fontAlgn="base" hangingPunct="0">
              <a:spcBef>
                <a:spcPct val="0"/>
              </a:spcBef>
              <a:spcAft>
                <a:spcPct val="0"/>
              </a:spcAft>
              <a:defRPr>
                <a:solidFill>
                  <a:schemeClr val="tx1"/>
                </a:solidFill>
                <a:latin typeface="Arial" charset="0"/>
                <a:ea typeface="ＭＳ Ｐゴシック" pitchFamily="34" charset="-128"/>
              </a:defRPr>
            </a:lvl7pPr>
            <a:lvl8pPr marL="3243491" indent="-216233" defTabSz="432465" eaLnBrk="0" fontAlgn="base" hangingPunct="0">
              <a:spcBef>
                <a:spcPct val="0"/>
              </a:spcBef>
              <a:spcAft>
                <a:spcPct val="0"/>
              </a:spcAft>
              <a:defRPr>
                <a:solidFill>
                  <a:schemeClr val="tx1"/>
                </a:solidFill>
                <a:latin typeface="Arial" charset="0"/>
                <a:ea typeface="ＭＳ Ｐゴシック" pitchFamily="34" charset="-128"/>
              </a:defRPr>
            </a:lvl8pPr>
            <a:lvl9pPr marL="3675957" indent="-216233" defTabSz="43246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A17F1AC-6FF0-4EF5-BFF5-CEE4DABBCC61}" type="slidenum">
              <a:rPr lang="en-US" smtClean="0">
                <a:latin typeface="Calibri" pitchFamily="34" charset="0"/>
              </a:rPr>
              <a:pPr eaLnBrk="1" hangingPunct="1"/>
              <a:t>2</a:t>
            </a:fld>
            <a:endParaRPr lang="en-US"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00505">
              <a:defRPr/>
            </a:pPr>
            <a:r>
              <a:rPr lang="en-US" dirty="0" smtClean="0"/>
              <a:t>.005*774=4</a:t>
            </a:r>
          </a:p>
          <a:p>
            <a:pPr defTabSz="900505">
              <a:defRPr/>
            </a:pPr>
            <a:endParaRPr lang="en-US" dirty="0"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31660" indent="-281408" eaLnBrk="0" hangingPunct="0">
              <a:defRPr>
                <a:solidFill>
                  <a:schemeClr val="tx1"/>
                </a:solidFill>
                <a:latin typeface="Arial" charset="0"/>
              </a:defRPr>
            </a:lvl2pPr>
            <a:lvl3pPr marL="1125631" indent="-225126" eaLnBrk="0" hangingPunct="0">
              <a:defRPr>
                <a:solidFill>
                  <a:schemeClr val="tx1"/>
                </a:solidFill>
                <a:latin typeface="Arial" charset="0"/>
              </a:defRPr>
            </a:lvl3pPr>
            <a:lvl4pPr marL="1575884" indent="-225126" eaLnBrk="0" hangingPunct="0">
              <a:defRPr>
                <a:solidFill>
                  <a:schemeClr val="tx1"/>
                </a:solidFill>
                <a:latin typeface="Arial" charset="0"/>
              </a:defRPr>
            </a:lvl4pPr>
            <a:lvl5pPr marL="2026136" indent="-225126" eaLnBrk="0" hangingPunct="0">
              <a:defRPr>
                <a:solidFill>
                  <a:schemeClr val="tx1"/>
                </a:solidFill>
                <a:latin typeface="Arial" charset="0"/>
              </a:defRPr>
            </a:lvl5pPr>
            <a:lvl6pPr marL="2476389" indent="-225126" eaLnBrk="0" fontAlgn="base" hangingPunct="0">
              <a:spcBef>
                <a:spcPct val="0"/>
              </a:spcBef>
              <a:spcAft>
                <a:spcPct val="0"/>
              </a:spcAft>
              <a:defRPr>
                <a:solidFill>
                  <a:schemeClr val="tx1"/>
                </a:solidFill>
                <a:latin typeface="Arial" charset="0"/>
              </a:defRPr>
            </a:lvl6pPr>
            <a:lvl7pPr marL="2926641" indent="-225126" eaLnBrk="0" fontAlgn="base" hangingPunct="0">
              <a:spcBef>
                <a:spcPct val="0"/>
              </a:spcBef>
              <a:spcAft>
                <a:spcPct val="0"/>
              </a:spcAft>
              <a:defRPr>
                <a:solidFill>
                  <a:schemeClr val="tx1"/>
                </a:solidFill>
                <a:latin typeface="Arial" charset="0"/>
              </a:defRPr>
            </a:lvl7pPr>
            <a:lvl8pPr marL="3376894" indent="-225126" eaLnBrk="0" fontAlgn="base" hangingPunct="0">
              <a:spcBef>
                <a:spcPct val="0"/>
              </a:spcBef>
              <a:spcAft>
                <a:spcPct val="0"/>
              </a:spcAft>
              <a:defRPr>
                <a:solidFill>
                  <a:schemeClr val="tx1"/>
                </a:solidFill>
                <a:latin typeface="Arial" charset="0"/>
              </a:defRPr>
            </a:lvl8pPr>
            <a:lvl9pPr marL="3827147" indent="-225126" eaLnBrk="0" fontAlgn="base" hangingPunct="0">
              <a:spcBef>
                <a:spcPct val="0"/>
              </a:spcBef>
              <a:spcAft>
                <a:spcPct val="0"/>
              </a:spcAft>
              <a:defRPr>
                <a:solidFill>
                  <a:schemeClr val="tx1"/>
                </a:solidFill>
                <a:latin typeface="Arial" charset="0"/>
              </a:defRPr>
            </a:lvl9pPr>
          </a:lstStyle>
          <a:p>
            <a:pPr eaLnBrk="1" hangingPunct="1"/>
            <a:fld id="{CF3BE6B1-FC31-432E-91B3-4E7F30F4F5F6}" type="slidenum">
              <a:rPr lang="en-US" smtClean="0"/>
              <a:pPr eaLnBrk="1" hangingPunct="1"/>
              <a:t>24</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00505">
              <a:defRPr/>
            </a:pPr>
            <a:r>
              <a:rPr lang="en-US" dirty="0"/>
              <a:t>To support the hypothesis of a causal association between our </a:t>
            </a:r>
            <a:r>
              <a:rPr lang="en-US" i="1" dirty="0"/>
              <a:t>LPA</a:t>
            </a:r>
            <a:r>
              <a:rPr lang="en-US" dirty="0"/>
              <a:t> SNP and AVC, an instrumental variable analysis was performed. </a:t>
            </a:r>
            <a:endParaRPr lang="en-US" dirty="0" smtClean="0"/>
          </a:p>
          <a:p>
            <a:endParaRPr lang="en-US" dirty="0"/>
          </a:p>
          <a:p>
            <a:r>
              <a:rPr lang="en-US" dirty="0"/>
              <a:t>In our analyses, genetically elevated </a:t>
            </a:r>
            <a:r>
              <a:rPr lang="en-US" dirty="0" err="1"/>
              <a:t>Lp</a:t>
            </a:r>
            <a:r>
              <a:rPr lang="en-US" dirty="0"/>
              <a:t>(a) concentrations (predicted by SNP data) were regressed against AVC presence.</a:t>
            </a:r>
          </a:p>
          <a:p>
            <a:endParaRPr lang="en-US" dirty="0"/>
          </a:p>
          <a:p>
            <a:r>
              <a:rPr lang="en-US" dirty="0"/>
              <a:t>[A 2-stage Murphy-</a:t>
            </a:r>
            <a:r>
              <a:rPr lang="en-US" dirty="0" err="1"/>
              <a:t>Topel</a:t>
            </a:r>
            <a:r>
              <a:rPr lang="en-US" dirty="0"/>
              <a:t> variance estimator was used to compute 95% confidence intervals (CI).  Individual study results were then combined using a random effects meta-analysis with inverse variance weighting, due to heterogeneity across cohorts.]</a:t>
            </a:r>
          </a:p>
          <a:p>
            <a:endParaRPr lang="en-US" dirty="0"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31660" indent="-281408" eaLnBrk="0" hangingPunct="0">
              <a:defRPr>
                <a:solidFill>
                  <a:schemeClr val="tx1"/>
                </a:solidFill>
                <a:latin typeface="Arial" charset="0"/>
              </a:defRPr>
            </a:lvl2pPr>
            <a:lvl3pPr marL="1125631" indent="-225126" eaLnBrk="0" hangingPunct="0">
              <a:defRPr>
                <a:solidFill>
                  <a:schemeClr val="tx1"/>
                </a:solidFill>
                <a:latin typeface="Arial" charset="0"/>
              </a:defRPr>
            </a:lvl3pPr>
            <a:lvl4pPr marL="1575884" indent="-225126" eaLnBrk="0" hangingPunct="0">
              <a:defRPr>
                <a:solidFill>
                  <a:schemeClr val="tx1"/>
                </a:solidFill>
                <a:latin typeface="Arial" charset="0"/>
              </a:defRPr>
            </a:lvl4pPr>
            <a:lvl5pPr marL="2026136" indent="-225126" eaLnBrk="0" hangingPunct="0">
              <a:defRPr>
                <a:solidFill>
                  <a:schemeClr val="tx1"/>
                </a:solidFill>
                <a:latin typeface="Arial" charset="0"/>
              </a:defRPr>
            </a:lvl5pPr>
            <a:lvl6pPr marL="2476389" indent="-225126" eaLnBrk="0" fontAlgn="base" hangingPunct="0">
              <a:spcBef>
                <a:spcPct val="0"/>
              </a:spcBef>
              <a:spcAft>
                <a:spcPct val="0"/>
              </a:spcAft>
              <a:defRPr>
                <a:solidFill>
                  <a:schemeClr val="tx1"/>
                </a:solidFill>
                <a:latin typeface="Arial" charset="0"/>
              </a:defRPr>
            </a:lvl6pPr>
            <a:lvl7pPr marL="2926641" indent="-225126" eaLnBrk="0" fontAlgn="base" hangingPunct="0">
              <a:spcBef>
                <a:spcPct val="0"/>
              </a:spcBef>
              <a:spcAft>
                <a:spcPct val="0"/>
              </a:spcAft>
              <a:defRPr>
                <a:solidFill>
                  <a:schemeClr val="tx1"/>
                </a:solidFill>
                <a:latin typeface="Arial" charset="0"/>
              </a:defRPr>
            </a:lvl7pPr>
            <a:lvl8pPr marL="3376894" indent="-225126" eaLnBrk="0" fontAlgn="base" hangingPunct="0">
              <a:spcBef>
                <a:spcPct val="0"/>
              </a:spcBef>
              <a:spcAft>
                <a:spcPct val="0"/>
              </a:spcAft>
              <a:defRPr>
                <a:solidFill>
                  <a:schemeClr val="tx1"/>
                </a:solidFill>
                <a:latin typeface="Arial" charset="0"/>
              </a:defRPr>
            </a:lvl8pPr>
            <a:lvl9pPr marL="3827147" indent="-225126" eaLnBrk="0" fontAlgn="base" hangingPunct="0">
              <a:spcBef>
                <a:spcPct val="0"/>
              </a:spcBef>
              <a:spcAft>
                <a:spcPct val="0"/>
              </a:spcAft>
              <a:defRPr>
                <a:solidFill>
                  <a:schemeClr val="tx1"/>
                </a:solidFill>
                <a:latin typeface="Arial" charset="0"/>
              </a:defRPr>
            </a:lvl9pPr>
          </a:lstStyle>
          <a:p>
            <a:pPr eaLnBrk="1" hangingPunct="1"/>
            <a:fld id="{C852E2BB-B138-4735-AF11-4304A95AB893}" type="slidenum">
              <a:rPr lang="en-US" smtClean="0"/>
              <a:pPr eaLnBrk="1" hangingPunct="1"/>
              <a:t>25</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table</a:t>
            </a:r>
            <a:r>
              <a:rPr lang="en-US" baseline="0" dirty="0" smtClean="0"/>
              <a:t> shows the results of our instrumental variable analysis of lipoprotein a and presence of aortic valve calcium.  </a:t>
            </a:r>
          </a:p>
          <a:p>
            <a:endParaRPr lang="en-US" baseline="0" dirty="0" smtClean="0"/>
          </a:p>
          <a:p>
            <a:pPr defTabSz="900505">
              <a:defRPr/>
            </a:pPr>
            <a:r>
              <a:rPr lang="en-US" dirty="0"/>
              <a:t>In FHS and AGES-RS, where </a:t>
            </a:r>
            <a:r>
              <a:rPr lang="en-US" dirty="0" err="1"/>
              <a:t>Lp</a:t>
            </a:r>
            <a:r>
              <a:rPr lang="en-US" dirty="0"/>
              <a:t>(a) concentrations were available, our top SNP was strongly associated with </a:t>
            </a:r>
            <a:r>
              <a:rPr lang="en-US" dirty="0" err="1"/>
              <a:t>Lp</a:t>
            </a:r>
            <a:r>
              <a:rPr lang="en-US" dirty="0"/>
              <a:t>(a) levels and </a:t>
            </a:r>
            <a:r>
              <a:rPr lang="en-US" dirty="0" err="1"/>
              <a:t>Lp</a:t>
            </a:r>
            <a:r>
              <a:rPr lang="en-US" dirty="0"/>
              <a:t>(a) was associated with presence of AVC .  After adjustment for </a:t>
            </a:r>
            <a:r>
              <a:rPr lang="en-US" dirty="0" err="1"/>
              <a:t>Lp</a:t>
            </a:r>
            <a:r>
              <a:rPr lang="en-US" dirty="0"/>
              <a:t>(a), the association between rs10455872 SNP and AVC was attenuated in both cohorts and became non-significant when cohorts were pooled (meta-analytic </a:t>
            </a:r>
            <a:r>
              <a:rPr lang="en-US" dirty="0" smtClean="0"/>
              <a:t>p=0.085).  </a:t>
            </a:r>
            <a:r>
              <a:rPr lang="en-US" dirty="0"/>
              <a:t>Genetically elevated </a:t>
            </a:r>
            <a:r>
              <a:rPr lang="en-US" dirty="0" err="1"/>
              <a:t>Lp</a:t>
            </a:r>
            <a:r>
              <a:rPr lang="en-US" dirty="0"/>
              <a:t>(a) levels are the plasma </a:t>
            </a:r>
            <a:r>
              <a:rPr lang="en-US" dirty="0" err="1"/>
              <a:t>Lp</a:t>
            </a:r>
            <a:r>
              <a:rPr lang="en-US" dirty="0"/>
              <a:t>(a) levels predicted based on the genotype.  Based on pooled data across both cohorts, the “causal” effect of genetically elevated </a:t>
            </a:r>
            <a:r>
              <a:rPr lang="en-US" dirty="0" err="1"/>
              <a:t>Lp</a:t>
            </a:r>
            <a:r>
              <a:rPr lang="en-US" dirty="0"/>
              <a:t>(a) levels was estimated as a 62% increase in the prevalence of AVC per log-unit increase in plasma </a:t>
            </a:r>
            <a:r>
              <a:rPr lang="en-US" dirty="0" err="1"/>
              <a:t>Lp</a:t>
            </a:r>
            <a:r>
              <a:rPr lang="en-US" dirty="0"/>
              <a:t>(a) (p=1x10</a:t>
            </a:r>
            <a:r>
              <a:rPr lang="en-US" baseline="30000" dirty="0"/>
              <a:t>-4</a:t>
            </a:r>
            <a:r>
              <a:rPr lang="en-US" dirty="0"/>
              <a:t>; meta-analytic OR, 1.62).   </a:t>
            </a:r>
          </a:p>
          <a:p>
            <a:endParaRPr lang="en-US" baseline="0" dirty="0" smtClean="0"/>
          </a:p>
        </p:txBody>
      </p:sp>
      <p:sp>
        <p:nvSpPr>
          <p:cNvPr id="4" name="Slide Number Placeholder 3"/>
          <p:cNvSpPr>
            <a:spLocks noGrp="1"/>
          </p:cNvSpPr>
          <p:nvPr>
            <p:ph type="sldNum" sz="quarter" idx="10"/>
          </p:nvPr>
        </p:nvSpPr>
        <p:spPr/>
        <p:txBody>
          <a:bodyPr/>
          <a:lstStyle/>
          <a:p>
            <a:fld id="{0CFA5E18-AA01-4474-8CB4-8DB1DAA6109C}" type="slidenum">
              <a:rPr lang="en-US" smtClean="0"/>
              <a:pPr/>
              <a:t>26</a:t>
            </a:fld>
            <a:endParaRPr lang="en-US"/>
          </a:p>
        </p:txBody>
      </p:sp>
    </p:spTree>
    <p:extLst>
      <p:ext uri="{BB962C8B-B14F-4D97-AF65-F5344CB8AC3E}">
        <p14:creationId xmlns:p14="http://schemas.microsoft.com/office/powerpoint/2010/main" xmlns="" val="2215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table</a:t>
            </a:r>
            <a:r>
              <a:rPr lang="en-US" baseline="0" dirty="0" smtClean="0"/>
              <a:t> shows the results of our instrumental variable analysis of lipoprotein a and presence of aortic valve calcium.  </a:t>
            </a:r>
          </a:p>
          <a:p>
            <a:endParaRPr lang="en-US" baseline="0" dirty="0" smtClean="0"/>
          </a:p>
          <a:p>
            <a:pPr defTabSz="900505">
              <a:defRPr/>
            </a:pPr>
            <a:r>
              <a:rPr lang="en-US" dirty="0"/>
              <a:t>In FHS and AGES-RS, where </a:t>
            </a:r>
            <a:r>
              <a:rPr lang="en-US" dirty="0" err="1"/>
              <a:t>Lp</a:t>
            </a:r>
            <a:r>
              <a:rPr lang="en-US" dirty="0"/>
              <a:t>(a) concentrations were available, our top SNP was strongly associated with </a:t>
            </a:r>
            <a:r>
              <a:rPr lang="en-US" dirty="0" err="1"/>
              <a:t>Lp</a:t>
            </a:r>
            <a:r>
              <a:rPr lang="en-US" dirty="0"/>
              <a:t>(a) levels and </a:t>
            </a:r>
            <a:r>
              <a:rPr lang="en-US" dirty="0" err="1"/>
              <a:t>Lp</a:t>
            </a:r>
            <a:r>
              <a:rPr lang="en-US" dirty="0"/>
              <a:t>(a) was associated with presence of AVC .  After adjustment for </a:t>
            </a:r>
            <a:r>
              <a:rPr lang="en-US" dirty="0" err="1"/>
              <a:t>Lp</a:t>
            </a:r>
            <a:r>
              <a:rPr lang="en-US" dirty="0"/>
              <a:t>(a), the association between rs10455872 SNP and AVC was attenuated in both cohorts and became non-significant when cohorts were pooled (meta-analytic </a:t>
            </a:r>
            <a:r>
              <a:rPr lang="en-US" dirty="0" smtClean="0"/>
              <a:t>p=0.085).  </a:t>
            </a:r>
            <a:r>
              <a:rPr lang="en-US" dirty="0"/>
              <a:t>Genetically elevated </a:t>
            </a:r>
            <a:r>
              <a:rPr lang="en-US" dirty="0" err="1"/>
              <a:t>Lp</a:t>
            </a:r>
            <a:r>
              <a:rPr lang="en-US" dirty="0"/>
              <a:t>(a) levels are the plasma </a:t>
            </a:r>
            <a:r>
              <a:rPr lang="en-US" dirty="0" err="1"/>
              <a:t>Lp</a:t>
            </a:r>
            <a:r>
              <a:rPr lang="en-US" dirty="0"/>
              <a:t>(a) levels predicted based on the genotype.  Based on pooled data across both cohorts, the “causal” effect of genetically elevated </a:t>
            </a:r>
            <a:r>
              <a:rPr lang="en-US" dirty="0" err="1"/>
              <a:t>Lp</a:t>
            </a:r>
            <a:r>
              <a:rPr lang="en-US" dirty="0"/>
              <a:t>(a) levels was estimated as a 62% increase in the prevalence of AVC per log-unit increase in plasma </a:t>
            </a:r>
            <a:r>
              <a:rPr lang="en-US" dirty="0" err="1"/>
              <a:t>Lp</a:t>
            </a:r>
            <a:r>
              <a:rPr lang="en-US" dirty="0"/>
              <a:t>(a) (p=1x10</a:t>
            </a:r>
            <a:r>
              <a:rPr lang="en-US" baseline="30000" dirty="0"/>
              <a:t>-4</a:t>
            </a:r>
            <a:r>
              <a:rPr lang="en-US" dirty="0"/>
              <a:t>; meta-analytic OR, 1.62).   </a:t>
            </a:r>
          </a:p>
          <a:p>
            <a:endParaRPr lang="en-US" baseline="0" dirty="0" smtClean="0"/>
          </a:p>
        </p:txBody>
      </p:sp>
      <p:sp>
        <p:nvSpPr>
          <p:cNvPr id="4" name="Slide Number Placeholder 3"/>
          <p:cNvSpPr>
            <a:spLocks noGrp="1"/>
          </p:cNvSpPr>
          <p:nvPr>
            <p:ph type="sldNum" sz="quarter" idx="10"/>
          </p:nvPr>
        </p:nvSpPr>
        <p:spPr/>
        <p:txBody>
          <a:bodyPr/>
          <a:lstStyle/>
          <a:p>
            <a:fld id="{0CFA5E18-AA01-4474-8CB4-8DB1DAA6109C}" type="slidenum">
              <a:rPr lang="en-US" smtClean="0"/>
              <a:pPr/>
              <a:t>27</a:t>
            </a:fld>
            <a:endParaRPr lang="en-US"/>
          </a:p>
        </p:txBody>
      </p:sp>
    </p:spTree>
    <p:extLst>
      <p:ext uri="{BB962C8B-B14F-4D97-AF65-F5344CB8AC3E}">
        <p14:creationId xmlns:p14="http://schemas.microsoft.com/office/powerpoint/2010/main" xmlns="" val="2215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table</a:t>
            </a:r>
            <a:r>
              <a:rPr lang="en-US" baseline="0" dirty="0" smtClean="0"/>
              <a:t> shows the results of our instrumental variable analysis of lipoprotein a and presence of aortic valve calcium.  </a:t>
            </a:r>
          </a:p>
          <a:p>
            <a:endParaRPr lang="en-US" baseline="0" dirty="0" smtClean="0"/>
          </a:p>
          <a:p>
            <a:pPr defTabSz="900505">
              <a:defRPr/>
            </a:pPr>
            <a:r>
              <a:rPr lang="en-US" dirty="0"/>
              <a:t>In FHS and AGES-RS, where </a:t>
            </a:r>
            <a:r>
              <a:rPr lang="en-US" dirty="0" err="1"/>
              <a:t>Lp</a:t>
            </a:r>
            <a:r>
              <a:rPr lang="en-US" dirty="0"/>
              <a:t>(a) concentrations were available, our top SNP was strongly associated with </a:t>
            </a:r>
            <a:r>
              <a:rPr lang="en-US" dirty="0" err="1"/>
              <a:t>Lp</a:t>
            </a:r>
            <a:r>
              <a:rPr lang="en-US" dirty="0"/>
              <a:t>(a) levels and </a:t>
            </a:r>
            <a:r>
              <a:rPr lang="en-US" dirty="0" err="1"/>
              <a:t>Lp</a:t>
            </a:r>
            <a:r>
              <a:rPr lang="en-US" dirty="0"/>
              <a:t>(a) was associated with presence of AVC .  After adjustment for </a:t>
            </a:r>
            <a:r>
              <a:rPr lang="en-US" dirty="0" err="1"/>
              <a:t>Lp</a:t>
            </a:r>
            <a:r>
              <a:rPr lang="en-US" dirty="0"/>
              <a:t>(a), the association between rs10455872 SNP and AVC was attenuated in both cohorts and became non-significant when cohorts were pooled (meta-analytic </a:t>
            </a:r>
            <a:r>
              <a:rPr lang="en-US" dirty="0" smtClean="0"/>
              <a:t>p=0.085).  </a:t>
            </a:r>
            <a:r>
              <a:rPr lang="en-US" dirty="0"/>
              <a:t>Genetically elevated </a:t>
            </a:r>
            <a:r>
              <a:rPr lang="en-US" dirty="0" err="1"/>
              <a:t>Lp</a:t>
            </a:r>
            <a:r>
              <a:rPr lang="en-US" dirty="0"/>
              <a:t>(a) levels are the plasma </a:t>
            </a:r>
            <a:r>
              <a:rPr lang="en-US" dirty="0" err="1"/>
              <a:t>Lp</a:t>
            </a:r>
            <a:r>
              <a:rPr lang="en-US" dirty="0"/>
              <a:t>(a) levels predicted based on the genotype.  Based on pooled data across both cohorts, the “causal” effect of genetically elevated </a:t>
            </a:r>
            <a:r>
              <a:rPr lang="en-US" dirty="0" err="1"/>
              <a:t>Lp</a:t>
            </a:r>
            <a:r>
              <a:rPr lang="en-US" dirty="0"/>
              <a:t>(a) levels was estimated as a 62% increase in the prevalence of AVC per log-unit increase in plasma </a:t>
            </a:r>
            <a:r>
              <a:rPr lang="en-US" dirty="0" err="1"/>
              <a:t>Lp</a:t>
            </a:r>
            <a:r>
              <a:rPr lang="en-US" dirty="0"/>
              <a:t>(a) (p=1x10</a:t>
            </a:r>
            <a:r>
              <a:rPr lang="en-US" baseline="30000" dirty="0"/>
              <a:t>-4</a:t>
            </a:r>
            <a:r>
              <a:rPr lang="en-US" dirty="0"/>
              <a:t>; meta-analytic OR, 1.62).   </a:t>
            </a:r>
          </a:p>
          <a:p>
            <a:endParaRPr lang="en-US" baseline="0" dirty="0" smtClean="0"/>
          </a:p>
        </p:txBody>
      </p:sp>
      <p:sp>
        <p:nvSpPr>
          <p:cNvPr id="4" name="Slide Number Placeholder 3"/>
          <p:cNvSpPr>
            <a:spLocks noGrp="1"/>
          </p:cNvSpPr>
          <p:nvPr>
            <p:ph type="sldNum" sz="quarter" idx="10"/>
          </p:nvPr>
        </p:nvSpPr>
        <p:spPr/>
        <p:txBody>
          <a:bodyPr/>
          <a:lstStyle/>
          <a:p>
            <a:fld id="{0CFA5E18-AA01-4474-8CB4-8DB1DAA6109C}" type="slidenum">
              <a:rPr lang="en-US" smtClean="0"/>
              <a:pPr/>
              <a:t>28</a:t>
            </a:fld>
            <a:endParaRPr lang="en-US"/>
          </a:p>
        </p:txBody>
      </p:sp>
    </p:spTree>
    <p:extLst>
      <p:ext uri="{BB962C8B-B14F-4D97-AF65-F5344CB8AC3E}">
        <p14:creationId xmlns:p14="http://schemas.microsoft.com/office/powerpoint/2010/main" xmlns="" val="2215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table</a:t>
            </a:r>
            <a:r>
              <a:rPr lang="en-US" baseline="0" dirty="0" smtClean="0"/>
              <a:t> shows the results of our instrumental variable analysis of lipoprotein a and presence of aortic valve calcium.  </a:t>
            </a:r>
          </a:p>
          <a:p>
            <a:endParaRPr lang="en-US" baseline="0" dirty="0" smtClean="0"/>
          </a:p>
          <a:p>
            <a:pPr defTabSz="900505">
              <a:defRPr/>
            </a:pPr>
            <a:r>
              <a:rPr lang="en-US" dirty="0"/>
              <a:t>In FHS and AGES-RS, where </a:t>
            </a:r>
            <a:r>
              <a:rPr lang="en-US" dirty="0" err="1"/>
              <a:t>Lp</a:t>
            </a:r>
            <a:r>
              <a:rPr lang="en-US" dirty="0"/>
              <a:t>(a) concentrations were available, our top SNP was strongly associated with </a:t>
            </a:r>
            <a:r>
              <a:rPr lang="en-US" dirty="0" err="1"/>
              <a:t>Lp</a:t>
            </a:r>
            <a:r>
              <a:rPr lang="en-US" dirty="0"/>
              <a:t>(a) levels and </a:t>
            </a:r>
            <a:r>
              <a:rPr lang="en-US" dirty="0" err="1"/>
              <a:t>Lp</a:t>
            </a:r>
            <a:r>
              <a:rPr lang="en-US" dirty="0"/>
              <a:t>(a) was associated with presence of AVC .  After adjustment for </a:t>
            </a:r>
            <a:r>
              <a:rPr lang="en-US" dirty="0" err="1"/>
              <a:t>Lp</a:t>
            </a:r>
            <a:r>
              <a:rPr lang="en-US" dirty="0"/>
              <a:t>(a), the association between rs10455872 SNP and AVC was attenuated in both cohorts and became non-significant when cohorts were pooled (meta-analytic </a:t>
            </a:r>
            <a:r>
              <a:rPr lang="en-US" dirty="0" smtClean="0"/>
              <a:t>p=0.085).  </a:t>
            </a:r>
            <a:r>
              <a:rPr lang="en-US" dirty="0"/>
              <a:t>Genetically elevated </a:t>
            </a:r>
            <a:r>
              <a:rPr lang="en-US" dirty="0" err="1"/>
              <a:t>Lp</a:t>
            </a:r>
            <a:r>
              <a:rPr lang="en-US" dirty="0"/>
              <a:t>(a) levels are the plasma </a:t>
            </a:r>
            <a:r>
              <a:rPr lang="en-US" dirty="0" err="1"/>
              <a:t>Lp</a:t>
            </a:r>
            <a:r>
              <a:rPr lang="en-US" dirty="0"/>
              <a:t>(a) levels predicted based on the genotype.  Based on pooled data across both cohorts, the “causal” effect of genetically elevated </a:t>
            </a:r>
            <a:r>
              <a:rPr lang="en-US" dirty="0" err="1"/>
              <a:t>Lp</a:t>
            </a:r>
            <a:r>
              <a:rPr lang="en-US" dirty="0"/>
              <a:t>(a) levels was estimated as a 62% increase in the prevalence of AVC per log-unit increase in plasma </a:t>
            </a:r>
            <a:r>
              <a:rPr lang="en-US" dirty="0" err="1"/>
              <a:t>Lp</a:t>
            </a:r>
            <a:r>
              <a:rPr lang="en-US" dirty="0"/>
              <a:t>(a) (p=1x10</a:t>
            </a:r>
            <a:r>
              <a:rPr lang="en-US" baseline="30000" dirty="0"/>
              <a:t>-4</a:t>
            </a:r>
            <a:r>
              <a:rPr lang="en-US" dirty="0"/>
              <a:t>; meta-analytic OR, 1.62).   </a:t>
            </a:r>
          </a:p>
          <a:p>
            <a:endParaRPr lang="en-US" baseline="0" dirty="0" smtClean="0"/>
          </a:p>
        </p:txBody>
      </p:sp>
      <p:sp>
        <p:nvSpPr>
          <p:cNvPr id="4" name="Slide Number Placeholder 3"/>
          <p:cNvSpPr>
            <a:spLocks noGrp="1"/>
          </p:cNvSpPr>
          <p:nvPr>
            <p:ph type="sldNum" sz="quarter" idx="10"/>
          </p:nvPr>
        </p:nvSpPr>
        <p:spPr/>
        <p:txBody>
          <a:bodyPr/>
          <a:lstStyle/>
          <a:p>
            <a:fld id="{0CFA5E18-AA01-4474-8CB4-8DB1DAA6109C}" type="slidenum">
              <a:rPr lang="en-US" smtClean="0"/>
              <a:pPr/>
              <a:t>29</a:t>
            </a:fld>
            <a:endParaRPr lang="en-US"/>
          </a:p>
        </p:txBody>
      </p:sp>
    </p:spTree>
    <p:extLst>
      <p:ext uri="{BB962C8B-B14F-4D97-AF65-F5344CB8AC3E}">
        <p14:creationId xmlns:p14="http://schemas.microsoft.com/office/powerpoint/2010/main" xmlns="" val="2215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table</a:t>
            </a:r>
            <a:r>
              <a:rPr lang="en-US" baseline="0" dirty="0" smtClean="0"/>
              <a:t> shows the results of our instrumental variable analysis of lipoprotein a and presence of aortic valve calcium.  </a:t>
            </a:r>
          </a:p>
          <a:p>
            <a:endParaRPr lang="en-US" baseline="0" dirty="0" smtClean="0"/>
          </a:p>
          <a:p>
            <a:pPr defTabSz="900505">
              <a:defRPr/>
            </a:pPr>
            <a:r>
              <a:rPr lang="en-US" dirty="0"/>
              <a:t>In FHS and AGES-RS, where </a:t>
            </a:r>
            <a:r>
              <a:rPr lang="en-US" dirty="0" err="1"/>
              <a:t>Lp</a:t>
            </a:r>
            <a:r>
              <a:rPr lang="en-US" dirty="0"/>
              <a:t>(a) concentrations were available, our top SNP was strongly associated with </a:t>
            </a:r>
            <a:r>
              <a:rPr lang="en-US" dirty="0" err="1"/>
              <a:t>Lp</a:t>
            </a:r>
            <a:r>
              <a:rPr lang="en-US" dirty="0"/>
              <a:t>(a) levels and </a:t>
            </a:r>
            <a:r>
              <a:rPr lang="en-US" dirty="0" err="1"/>
              <a:t>Lp</a:t>
            </a:r>
            <a:r>
              <a:rPr lang="en-US" dirty="0"/>
              <a:t>(a) was associated with presence of AVC .  After adjustment for </a:t>
            </a:r>
            <a:r>
              <a:rPr lang="en-US" dirty="0" err="1"/>
              <a:t>Lp</a:t>
            </a:r>
            <a:r>
              <a:rPr lang="en-US" dirty="0"/>
              <a:t>(a), the association between rs10455872 SNP and AVC was attenuated in both cohorts and became non-significant when cohorts were pooled (meta-analytic </a:t>
            </a:r>
            <a:r>
              <a:rPr lang="en-US" dirty="0" smtClean="0"/>
              <a:t>p=0.085).  </a:t>
            </a:r>
            <a:r>
              <a:rPr lang="en-US" dirty="0"/>
              <a:t>Genetically elevated </a:t>
            </a:r>
            <a:r>
              <a:rPr lang="en-US" dirty="0" err="1"/>
              <a:t>Lp</a:t>
            </a:r>
            <a:r>
              <a:rPr lang="en-US" dirty="0"/>
              <a:t>(a) levels are the plasma </a:t>
            </a:r>
            <a:r>
              <a:rPr lang="en-US" dirty="0" err="1"/>
              <a:t>Lp</a:t>
            </a:r>
            <a:r>
              <a:rPr lang="en-US" dirty="0"/>
              <a:t>(a) levels predicted based on the genotype.  Based on pooled data across both cohorts, the “causal” effect of genetically elevated </a:t>
            </a:r>
            <a:r>
              <a:rPr lang="en-US" dirty="0" err="1"/>
              <a:t>Lp</a:t>
            </a:r>
            <a:r>
              <a:rPr lang="en-US" dirty="0"/>
              <a:t>(a) levels was estimated as a 62% increase in the prevalence of AVC per log-unit increase in plasma </a:t>
            </a:r>
            <a:r>
              <a:rPr lang="en-US" dirty="0" err="1"/>
              <a:t>Lp</a:t>
            </a:r>
            <a:r>
              <a:rPr lang="en-US" dirty="0"/>
              <a:t>(a) (p=1x10</a:t>
            </a:r>
            <a:r>
              <a:rPr lang="en-US" baseline="30000" dirty="0"/>
              <a:t>-4</a:t>
            </a:r>
            <a:r>
              <a:rPr lang="en-US" dirty="0"/>
              <a:t>; meta-analytic OR, 1.62).   </a:t>
            </a:r>
          </a:p>
          <a:p>
            <a:endParaRPr lang="en-US" baseline="0" dirty="0" smtClean="0"/>
          </a:p>
        </p:txBody>
      </p:sp>
      <p:sp>
        <p:nvSpPr>
          <p:cNvPr id="4" name="Slide Number Placeholder 3"/>
          <p:cNvSpPr>
            <a:spLocks noGrp="1"/>
          </p:cNvSpPr>
          <p:nvPr>
            <p:ph type="sldNum" sz="quarter" idx="10"/>
          </p:nvPr>
        </p:nvSpPr>
        <p:spPr/>
        <p:txBody>
          <a:bodyPr/>
          <a:lstStyle/>
          <a:p>
            <a:fld id="{0CFA5E18-AA01-4474-8CB4-8DB1DAA6109C}" type="slidenum">
              <a:rPr lang="en-US" smtClean="0"/>
              <a:pPr/>
              <a:t>30</a:t>
            </a:fld>
            <a:endParaRPr lang="en-US"/>
          </a:p>
        </p:txBody>
      </p:sp>
    </p:spTree>
    <p:extLst>
      <p:ext uri="{BB962C8B-B14F-4D97-AF65-F5344CB8AC3E}">
        <p14:creationId xmlns:p14="http://schemas.microsoft.com/office/powerpoint/2010/main" xmlns="" val="2215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Bullet</a:t>
            </a:r>
            <a:r>
              <a:rPr lang="en-US" baseline="0" dirty="0" smtClean="0"/>
              <a:t> 2 has cases only. The total number of cases AND controls:</a:t>
            </a:r>
          </a:p>
          <a:p>
            <a:r>
              <a:rPr lang="en-US" baseline="0" dirty="0" smtClean="0"/>
              <a:t>COPD (N=626)</a:t>
            </a:r>
          </a:p>
          <a:p>
            <a:r>
              <a:rPr lang="en-US" baseline="0" dirty="0" smtClean="0"/>
              <a:t>EOMI (N=1718)</a:t>
            </a:r>
            <a:endParaRPr lang="en-US" dirty="0"/>
          </a:p>
        </p:txBody>
      </p:sp>
      <p:sp>
        <p:nvSpPr>
          <p:cNvPr id="4" name="Slide Number Placeholder 3"/>
          <p:cNvSpPr>
            <a:spLocks noGrp="1"/>
          </p:cNvSpPr>
          <p:nvPr>
            <p:ph type="sldNum" sz="quarter" idx="10"/>
          </p:nvPr>
        </p:nvSpPr>
        <p:spPr/>
        <p:txBody>
          <a:bodyPr/>
          <a:lstStyle/>
          <a:p>
            <a:fld id="{E70EBA96-BC46-45CD-B7EF-C772D9526FFA}" type="slidenum">
              <a:rPr lang="en-US" smtClean="0"/>
              <a:pPr/>
              <a:t>34</a:t>
            </a:fld>
            <a:endParaRPr lang="en-US" dirty="0"/>
          </a:p>
        </p:txBody>
      </p:sp>
    </p:spTree>
    <p:extLst>
      <p:ext uri="{BB962C8B-B14F-4D97-AF65-F5344CB8AC3E}">
        <p14:creationId xmlns:p14="http://schemas.microsoft.com/office/powerpoint/2010/main" xmlns="" val="2598182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Disease Traits</a:t>
            </a:r>
            <a:r>
              <a:rPr lang="en-US" baseline="0" dirty="0" smtClean="0"/>
              <a:t> counted both cases and controls</a:t>
            </a:r>
            <a:endParaRPr lang="en-US" dirty="0"/>
          </a:p>
        </p:txBody>
      </p:sp>
      <p:sp>
        <p:nvSpPr>
          <p:cNvPr id="4" name="Slide Number Placeholder 3"/>
          <p:cNvSpPr>
            <a:spLocks noGrp="1"/>
          </p:cNvSpPr>
          <p:nvPr>
            <p:ph type="sldNum" sz="quarter" idx="10"/>
          </p:nvPr>
        </p:nvSpPr>
        <p:spPr/>
        <p:txBody>
          <a:bodyPr/>
          <a:lstStyle/>
          <a:p>
            <a:fld id="{4F5E036E-4CFF-4634-BA51-52539E836CE9}" type="slidenum">
              <a:rPr lang="en-US" smtClean="0"/>
              <a:pPr/>
              <a:t>35</a:t>
            </a:fld>
            <a:endParaRPr lang="en-US" dirty="0"/>
          </a:p>
        </p:txBody>
      </p:sp>
    </p:spTree>
    <p:extLst>
      <p:ext uri="{BB962C8B-B14F-4D97-AF65-F5344CB8AC3E}">
        <p14:creationId xmlns:p14="http://schemas.microsoft.com/office/powerpoint/2010/main" xmlns="" val="879623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578ADDDE-9440-4C73-B449-04C23B9F0B21}" type="slidenum">
              <a:rPr lang="en-US">
                <a:latin typeface="Calibri" pitchFamily="34" charset="0"/>
                <a:cs typeface="Arial" charset="0"/>
              </a:rPr>
              <a:pPr eaLnBrk="1" hangingPunct="1"/>
              <a:t>47</a:t>
            </a:fld>
            <a:endParaRPr lang="en-US">
              <a:latin typeface="Calibri" pitchFamily="34"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02756" indent="-270291" eaLnBrk="0" hangingPunct="0">
              <a:defRPr>
                <a:solidFill>
                  <a:schemeClr val="tx1"/>
                </a:solidFill>
                <a:latin typeface="Arial" charset="0"/>
                <a:ea typeface="ＭＳ Ｐゴシック" pitchFamily="34" charset="-128"/>
              </a:defRPr>
            </a:lvl2pPr>
            <a:lvl3pPr marL="1081164" indent="-216233" eaLnBrk="0" hangingPunct="0">
              <a:defRPr>
                <a:solidFill>
                  <a:schemeClr val="tx1"/>
                </a:solidFill>
                <a:latin typeface="Arial" charset="0"/>
                <a:ea typeface="ＭＳ Ｐゴシック" pitchFamily="34" charset="-128"/>
              </a:defRPr>
            </a:lvl3pPr>
            <a:lvl4pPr marL="1513629" indent="-216233" eaLnBrk="0" hangingPunct="0">
              <a:defRPr>
                <a:solidFill>
                  <a:schemeClr val="tx1"/>
                </a:solidFill>
                <a:latin typeface="Arial" charset="0"/>
                <a:ea typeface="ＭＳ Ｐゴシック" pitchFamily="34" charset="-128"/>
              </a:defRPr>
            </a:lvl4pPr>
            <a:lvl5pPr marL="1946095" indent="-216233" eaLnBrk="0" hangingPunct="0">
              <a:defRPr>
                <a:solidFill>
                  <a:schemeClr val="tx1"/>
                </a:solidFill>
                <a:latin typeface="Arial" charset="0"/>
                <a:ea typeface="ＭＳ Ｐゴシック" pitchFamily="34" charset="-128"/>
              </a:defRPr>
            </a:lvl5pPr>
            <a:lvl6pPr marL="2378560" indent="-216233" defTabSz="432465" eaLnBrk="0" fontAlgn="base" hangingPunct="0">
              <a:spcBef>
                <a:spcPct val="0"/>
              </a:spcBef>
              <a:spcAft>
                <a:spcPct val="0"/>
              </a:spcAft>
              <a:defRPr>
                <a:solidFill>
                  <a:schemeClr val="tx1"/>
                </a:solidFill>
                <a:latin typeface="Arial" charset="0"/>
                <a:ea typeface="ＭＳ Ｐゴシック" pitchFamily="34" charset="-128"/>
              </a:defRPr>
            </a:lvl6pPr>
            <a:lvl7pPr marL="2811026" indent="-216233" defTabSz="432465" eaLnBrk="0" fontAlgn="base" hangingPunct="0">
              <a:spcBef>
                <a:spcPct val="0"/>
              </a:spcBef>
              <a:spcAft>
                <a:spcPct val="0"/>
              </a:spcAft>
              <a:defRPr>
                <a:solidFill>
                  <a:schemeClr val="tx1"/>
                </a:solidFill>
                <a:latin typeface="Arial" charset="0"/>
                <a:ea typeface="ＭＳ Ｐゴシック" pitchFamily="34" charset="-128"/>
              </a:defRPr>
            </a:lvl7pPr>
            <a:lvl8pPr marL="3243491" indent="-216233" defTabSz="432465" eaLnBrk="0" fontAlgn="base" hangingPunct="0">
              <a:spcBef>
                <a:spcPct val="0"/>
              </a:spcBef>
              <a:spcAft>
                <a:spcPct val="0"/>
              </a:spcAft>
              <a:defRPr>
                <a:solidFill>
                  <a:schemeClr val="tx1"/>
                </a:solidFill>
                <a:latin typeface="Arial" charset="0"/>
                <a:ea typeface="ＭＳ Ｐゴシック" pitchFamily="34" charset="-128"/>
              </a:defRPr>
            </a:lvl8pPr>
            <a:lvl9pPr marL="3675957" indent="-216233" defTabSz="43246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1BBBB87-6AD0-41A9-ACE2-DB215EFF817E}" type="slidenum">
              <a:rPr lang="en-US" smtClean="0">
                <a:latin typeface="Calibri" pitchFamily="34" charset="0"/>
              </a:rPr>
              <a:pPr eaLnBrk="1" hangingPunct="1"/>
              <a:t>3</a:t>
            </a:fld>
            <a:endParaRPr lang="en-US" smtClean="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5D254-0B2B-F341-BF3C-D955E5610CA4}" type="slidenum">
              <a:rPr lang="en-US" smtClean="0"/>
              <a:pPr/>
              <a:t>48</a:t>
            </a:fld>
            <a:endParaRPr lang="en-US"/>
          </a:p>
        </p:txBody>
      </p:sp>
    </p:spTree>
    <p:extLst>
      <p:ext uri="{BB962C8B-B14F-4D97-AF65-F5344CB8AC3E}">
        <p14:creationId xmlns:p14="http://schemas.microsoft.com/office/powerpoint/2010/main" xmlns="" val="4087533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ea typeface="ＭＳ Ｐゴシック" pitchFamily="34" charset="-128"/>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02756" indent="-270291" eaLnBrk="0" hangingPunct="0">
              <a:defRPr>
                <a:solidFill>
                  <a:schemeClr val="tx1"/>
                </a:solidFill>
                <a:latin typeface="Arial" charset="0"/>
                <a:ea typeface="ＭＳ Ｐゴシック" pitchFamily="34" charset="-128"/>
              </a:defRPr>
            </a:lvl2pPr>
            <a:lvl3pPr marL="1081164" indent="-216233" eaLnBrk="0" hangingPunct="0">
              <a:defRPr>
                <a:solidFill>
                  <a:schemeClr val="tx1"/>
                </a:solidFill>
                <a:latin typeface="Arial" charset="0"/>
                <a:ea typeface="ＭＳ Ｐゴシック" pitchFamily="34" charset="-128"/>
              </a:defRPr>
            </a:lvl3pPr>
            <a:lvl4pPr marL="1513629" indent="-216233" eaLnBrk="0" hangingPunct="0">
              <a:defRPr>
                <a:solidFill>
                  <a:schemeClr val="tx1"/>
                </a:solidFill>
                <a:latin typeface="Arial" charset="0"/>
                <a:ea typeface="ＭＳ Ｐゴシック" pitchFamily="34" charset="-128"/>
              </a:defRPr>
            </a:lvl4pPr>
            <a:lvl5pPr marL="1946095" indent="-216233" eaLnBrk="0" hangingPunct="0">
              <a:defRPr>
                <a:solidFill>
                  <a:schemeClr val="tx1"/>
                </a:solidFill>
                <a:latin typeface="Arial" charset="0"/>
                <a:ea typeface="ＭＳ Ｐゴシック" pitchFamily="34" charset="-128"/>
              </a:defRPr>
            </a:lvl5pPr>
            <a:lvl6pPr marL="2378560" indent="-216233" defTabSz="432465" eaLnBrk="0" fontAlgn="base" hangingPunct="0">
              <a:spcBef>
                <a:spcPct val="0"/>
              </a:spcBef>
              <a:spcAft>
                <a:spcPct val="0"/>
              </a:spcAft>
              <a:defRPr>
                <a:solidFill>
                  <a:schemeClr val="tx1"/>
                </a:solidFill>
                <a:latin typeface="Arial" charset="0"/>
                <a:ea typeface="ＭＳ Ｐゴシック" pitchFamily="34" charset="-128"/>
              </a:defRPr>
            </a:lvl6pPr>
            <a:lvl7pPr marL="2811026" indent="-216233" defTabSz="432465" eaLnBrk="0" fontAlgn="base" hangingPunct="0">
              <a:spcBef>
                <a:spcPct val="0"/>
              </a:spcBef>
              <a:spcAft>
                <a:spcPct val="0"/>
              </a:spcAft>
              <a:defRPr>
                <a:solidFill>
                  <a:schemeClr val="tx1"/>
                </a:solidFill>
                <a:latin typeface="Arial" charset="0"/>
                <a:ea typeface="ＭＳ Ｐゴシック" pitchFamily="34" charset="-128"/>
              </a:defRPr>
            </a:lvl7pPr>
            <a:lvl8pPr marL="3243491" indent="-216233" defTabSz="432465" eaLnBrk="0" fontAlgn="base" hangingPunct="0">
              <a:spcBef>
                <a:spcPct val="0"/>
              </a:spcBef>
              <a:spcAft>
                <a:spcPct val="0"/>
              </a:spcAft>
              <a:defRPr>
                <a:solidFill>
                  <a:schemeClr val="tx1"/>
                </a:solidFill>
                <a:latin typeface="Arial" charset="0"/>
                <a:ea typeface="ＭＳ Ｐゴシック" pitchFamily="34" charset="-128"/>
              </a:defRPr>
            </a:lvl8pPr>
            <a:lvl9pPr marL="3675957" indent="-216233" defTabSz="43246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FB5499-E264-4F61-BD8B-1DD23B4E387D}" type="slidenum">
              <a:rPr lang="en-US" smtClean="0">
                <a:latin typeface="Calibri" pitchFamily="34" charset="0"/>
              </a:rPr>
              <a:pPr eaLnBrk="1" hangingPunct="1"/>
              <a:t>4</a:t>
            </a:fld>
            <a:endParaRPr 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1600">
              <a:ea typeface="ＭＳ Ｐゴシック" pitchFamily="34" charset="-128"/>
            </a:endParaRP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02756" indent="-270291" eaLnBrk="0" hangingPunct="0">
              <a:defRPr>
                <a:solidFill>
                  <a:schemeClr val="tx1"/>
                </a:solidFill>
                <a:latin typeface="Arial" charset="0"/>
                <a:ea typeface="ＭＳ Ｐゴシック" pitchFamily="34" charset="-128"/>
              </a:defRPr>
            </a:lvl2pPr>
            <a:lvl3pPr marL="1081164" indent="-216233" eaLnBrk="0" hangingPunct="0">
              <a:defRPr>
                <a:solidFill>
                  <a:schemeClr val="tx1"/>
                </a:solidFill>
                <a:latin typeface="Arial" charset="0"/>
                <a:ea typeface="ＭＳ Ｐゴシック" pitchFamily="34" charset="-128"/>
              </a:defRPr>
            </a:lvl3pPr>
            <a:lvl4pPr marL="1513629" indent="-216233" eaLnBrk="0" hangingPunct="0">
              <a:defRPr>
                <a:solidFill>
                  <a:schemeClr val="tx1"/>
                </a:solidFill>
                <a:latin typeface="Arial" charset="0"/>
                <a:ea typeface="ＭＳ Ｐゴシック" pitchFamily="34" charset="-128"/>
              </a:defRPr>
            </a:lvl4pPr>
            <a:lvl5pPr marL="1946095" indent="-216233" eaLnBrk="0" hangingPunct="0">
              <a:defRPr>
                <a:solidFill>
                  <a:schemeClr val="tx1"/>
                </a:solidFill>
                <a:latin typeface="Arial" charset="0"/>
                <a:ea typeface="ＭＳ Ｐゴシック" pitchFamily="34" charset="-128"/>
              </a:defRPr>
            </a:lvl5pPr>
            <a:lvl6pPr marL="2378560" indent="-216233" defTabSz="432465" eaLnBrk="0" fontAlgn="base" hangingPunct="0">
              <a:spcBef>
                <a:spcPct val="0"/>
              </a:spcBef>
              <a:spcAft>
                <a:spcPct val="0"/>
              </a:spcAft>
              <a:defRPr>
                <a:solidFill>
                  <a:schemeClr val="tx1"/>
                </a:solidFill>
                <a:latin typeface="Arial" charset="0"/>
                <a:ea typeface="ＭＳ Ｐゴシック" pitchFamily="34" charset="-128"/>
              </a:defRPr>
            </a:lvl6pPr>
            <a:lvl7pPr marL="2811026" indent="-216233" defTabSz="432465" eaLnBrk="0" fontAlgn="base" hangingPunct="0">
              <a:spcBef>
                <a:spcPct val="0"/>
              </a:spcBef>
              <a:spcAft>
                <a:spcPct val="0"/>
              </a:spcAft>
              <a:defRPr>
                <a:solidFill>
                  <a:schemeClr val="tx1"/>
                </a:solidFill>
                <a:latin typeface="Arial" charset="0"/>
                <a:ea typeface="ＭＳ Ｐゴシック" pitchFamily="34" charset="-128"/>
              </a:defRPr>
            </a:lvl7pPr>
            <a:lvl8pPr marL="3243491" indent="-216233" defTabSz="432465" eaLnBrk="0" fontAlgn="base" hangingPunct="0">
              <a:spcBef>
                <a:spcPct val="0"/>
              </a:spcBef>
              <a:spcAft>
                <a:spcPct val="0"/>
              </a:spcAft>
              <a:defRPr>
                <a:solidFill>
                  <a:schemeClr val="tx1"/>
                </a:solidFill>
                <a:latin typeface="Arial" charset="0"/>
                <a:ea typeface="ＭＳ Ｐゴシック" pitchFamily="34" charset="-128"/>
              </a:defRPr>
            </a:lvl8pPr>
            <a:lvl9pPr marL="3675957" indent="-216233" defTabSz="43246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E8C3FA0C-79ED-41F9-AE1E-94B3159A58AE}" type="slidenum">
              <a:rPr lang="en-US" smtClean="0">
                <a:latin typeface="Calibri" pitchFamily="34" charset="0"/>
              </a:rPr>
              <a:pPr eaLnBrk="1" hangingPunct="1"/>
              <a:t>5</a:t>
            </a:fld>
            <a:endParaRPr 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3C92523-0967-46A8-973B-0AD0FC876319}" type="slidenum">
              <a:rPr lang="en-US">
                <a:latin typeface="Calibri" pitchFamily="34" charset="0"/>
              </a:rPr>
              <a:pPr eaLnBrk="1" hangingPunct="1"/>
              <a:t>8</a:t>
            </a:fld>
            <a:endParaRPr 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E633606D-EC9F-4E15-AF18-B9F1F823AA65}" type="slidenum">
              <a:rPr lang="en-US">
                <a:latin typeface="Calibri" pitchFamily="34" charset="0"/>
              </a:rPr>
              <a:pPr eaLnBrk="1" hangingPunct="1"/>
              <a:t>13</a:t>
            </a:fld>
            <a:endParaRPr lang="en-US">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0D460B1-D73E-49AE-9153-7904782C5B5D}" type="slidenum">
              <a:rPr lang="en-US">
                <a:latin typeface="Calibri" pitchFamily="34" charset="0"/>
              </a:rPr>
              <a:pPr eaLnBrk="1" hangingPunct="1"/>
              <a:t>14</a:t>
            </a:fld>
            <a:endParaRPr lang="en-US">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731B77BA-F451-496B-B692-EA0DA6E7D8AE}" type="slidenum">
              <a:rPr lang="en-US">
                <a:latin typeface="Calibri" pitchFamily="34" charset="0"/>
              </a:rPr>
              <a:pPr eaLnBrk="1" hangingPunct="1"/>
              <a:t>15</a:t>
            </a:fld>
            <a:endParaRPr lang="en-US">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00505">
              <a:defRPr/>
            </a:pPr>
            <a:endParaRPr lang="en-US" dirty="0"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31660" indent="-281408" eaLnBrk="0" hangingPunct="0">
              <a:defRPr>
                <a:solidFill>
                  <a:schemeClr val="tx1"/>
                </a:solidFill>
                <a:latin typeface="Arial" charset="0"/>
              </a:defRPr>
            </a:lvl2pPr>
            <a:lvl3pPr marL="1125631" indent="-225126" eaLnBrk="0" hangingPunct="0">
              <a:defRPr>
                <a:solidFill>
                  <a:schemeClr val="tx1"/>
                </a:solidFill>
                <a:latin typeface="Arial" charset="0"/>
              </a:defRPr>
            </a:lvl3pPr>
            <a:lvl4pPr marL="1575884" indent="-225126" eaLnBrk="0" hangingPunct="0">
              <a:defRPr>
                <a:solidFill>
                  <a:schemeClr val="tx1"/>
                </a:solidFill>
                <a:latin typeface="Arial" charset="0"/>
              </a:defRPr>
            </a:lvl4pPr>
            <a:lvl5pPr marL="2026136" indent="-225126" eaLnBrk="0" hangingPunct="0">
              <a:defRPr>
                <a:solidFill>
                  <a:schemeClr val="tx1"/>
                </a:solidFill>
                <a:latin typeface="Arial" charset="0"/>
              </a:defRPr>
            </a:lvl5pPr>
            <a:lvl6pPr marL="2476389" indent="-225126" eaLnBrk="0" fontAlgn="base" hangingPunct="0">
              <a:spcBef>
                <a:spcPct val="0"/>
              </a:spcBef>
              <a:spcAft>
                <a:spcPct val="0"/>
              </a:spcAft>
              <a:defRPr>
                <a:solidFill>
                  <a:schemeClr val="tx1"/>
                </a:solidFill>
                <a:latin typeface="Arial" charset="0"/>
              </a:defRPr>
            </a:lvl6pPr>
            <a:lvl7pPr marL="2926641" indent="-225126" eaLnBrk="0" fontAlgn="base" hangingPunct="0">
              <a:spcBef>
                <a:spcPct val="0"/>
              </a:spcBef>
              <a:spcAft>
                <a:spcPct val="0"/>
              </a:spcAft>
              <a:defRPr>
                <a:solidFill>
                  <a:schemeClr val="tx1"/>
                </a:solidFill>
                <a:latin typeface="Arial" charset="0"/>
              </a:defRPr>
            </a:lvl7pPr>
            <a:lvl8pPr marL="3376894" indent="-225126" eaLnBrk="0" fontAlgn="base" hangingPunct="0">
              <a:spcBef>
                <a:spcPct val="0"/>
              </a:spcBef>
              <a:spcAft>
                <a:spcPct val="0"/>
              </a:spcAft>
              <a:defRPr>
                <a:solidFill>
                  <a:schemeClr val="tx1"/>
                </a:solidFill>
                <a:latin typeface="Arial" charset="0"/>
              </a:defRPr>
            </a:lvl8pPr>
            <a:lvl9pPr marL="3827147" indent="-225126" eaLnBrk="0" fontAlgn="base" hangingPunct="0">
              <a:spcBef>
                <a:spcPct val="0"/>
              </a:spcBef>
              <a:spcAft>
                <a:spcPct val="0"/>
              </a:spcAft>
              <a:defRPr>
                <a:solidFill>
                  <a:schemeClr val="tx1"/>
                </a:solidFill>
                <a:latin typeface="Arial" charset="0"/>
              </a:defRPr>
            </a:lvl9pPr>
          </a:lstStyle>
          <a:p>
            <a:pPr eaLnBrk="1" hangingPunct="1"/>
            <a:fld id="{CF3BE6B1-FC31-432E-91B3-4E7F30F4F5F6}" type="slidenum">
              <a:rPr lang="en-US" smtClean="0"/>
              <a:pPr eaLnBrk="1" hangingPunct="1"/>
              <a:t>23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EF804B-BA86-0743-9687-3F8678EFC806}" type="datetimeFigureOut">
              <a:rPr lang="en-US" smtClean="0"/>
              <a:pPr/>
              <a:t>4/24/2013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F35317-E949-EA4D-AC2C-41879FDDD9F8}" type="slidenum">
              <a:rPr lang="en-US" smtClean="0"/>
              <a:pPr/>
              <a:t>‹#›</a:t>
            </a:fld>
            <a:endParaRPr lang="en-US"/>
          </a:p>
        </p:txBody>
      </p:sp>
    </p:spTree>
    <p:extLst>
      <p:ext uri="{BB962C8B-B14F-4D97-AF65-F5344CB8AC3E}">
        <p14:creationId xmlns:p14="http://schemas.microsoft.com/office/powerpoint/2010/main" xmlns="" val="3590056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EF804B-BA86-0743-9687-3F8678EFC806}" type="datetimeFigureOut">
              <a:rPr lang="en-US" smtClean="0"/>
              <a:pPr/>
              <a:t>4/24/2013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F35317-E949-EA4D-AC2C-41879FDDD9F8}" type="slidenum">
              <a:rPr lang="en-US" smtClean="0"/>
              <a:pPr/>
              <a:t>‹#›</a:t>
            </a:fld>
            <a:endParaRPr lang="en-US"/>
          </a:p>
        </p:txBody>
      </p:sp>
    </p:spTree>
    <p:extLst>
      <p:ext uri="{BB962C8B-B14F-4D97-AF65-F5344CB8AC3E}">
        <p14:creationId xmlns:p14="http://schemas.microsoft.com/office/powerpoint/2010/main" xmlns="" val="1052391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EF804B-BA86-0743-9687-3F8678EFC806}" type="datetimeFigureOut">
              <a:rPr lang="en-US" smtClean="0"/>
              <a:pPr/>
              <a:t>4/24/2013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F35317-E949-EA4D-AC2C-41879FDDD9F8}" type="slidenum">
              <a:rPr lang="en-US" smtClean="0"/>
              <a:pPr/>
              <a:t>‹#›</a:t>
            </a:fld>
            <a:endParaRPr lang="en-US"/>
          </a:p>
        </p:txBody>
      </p:sp>
    </p:spTree>
    <p:extLst>
      <p:ext uri="{BB962C8B-B14F-4D97-AF65-F5344CB8AC3E}">
        <p14:creationId xmlns:p14="http://schemas.microsoft.com/office/powerpoint/2010/main" xmlns="" val="1483332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EBC65E99-4C33-4E6D-BBC6-0125B05ACED4}" type="slidenum">
              <a:rPr lang="en-US"/>
              <a:pPr>
                <a:defRPr/>
              </a:pPr>
              <a:t>‹#›</a:t>
            </a:fld>
            <a:endParaRPr lang="en-US"/>
          </a:p>
        </p:txBody>
      </p:sp>
    </p:spTree>
    <p:extLst>
      <p:ext uri="{BB962C8B-B14F-4D97-AF65-F5344CB8AC3E}">
        <p14:creationId xmlns:p14="http://schemas.microsoft.com/office/powerpoint/2010/main" xmlns="" val="17067038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EF804B-BA86-0743-9687-3F8678EFC806}" type="datetimeFigureOut">
              <a:rPr lang="en-US" smtClean="0"/>
              <a:pPr/>
              <a:t>4/24/2013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F35317-E949-EA4D-AC2C-41879FDDD9F8}" type="slidenum">
              <a:rPr lang="en-US" smtClean="0"/>
              <a:pPr/>
              <a:t>‹#›</a:t>
            </a:fld>
            <a:endParaRPr lang="en-US"/>
          </a:p>
        </p:txBody>
      </p:sp>
    </p:spTree>
    <p:extLst>
      <p:ext uri="{BB962C8B-B14F-4D97-AF65-F5344CB8AC3E}">
        <p14:creationId xmlns:p14="http://schemas.microsoft.com/office/powerpoint/2010/main" xmlns="" val="2663351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EF804B-BA86-0743-9687-3F8678EFC806}" type="datetimeFigureOut">
              <a:rPr lang="en-US" smtClean="0"/>
              <a:pPr/>
              <a:t>4/24/2013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F35317-E949-EA4D-AC2C-41879FDDD9F8}" type="slidenum">
              <a:rPr lang="en-US" smtClean="0"/>
              <a:pPr/>
              <a:t>‹#›</a:t>
            </a:fld>
            <a:endParaRPr lang="en-US"/>
          </a:p>
        </p:txBody>
      </p:sp>
    </p:spTree>
    <p:extLst>
      <p:ext uri="{BB962C8B-B14F-4D97-AF65-F5344CB8AC3E}">
        <p14:creationId xmlns:p14="http://schemas.microsoft.com/office/powerpoint/2010/main" xmlns="" val="1970842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EF804B-BA86-0743-9687-3F8678EFC806}" type="datetimeFigureOut">
              <a:rPr lang="en-US" smtClean="0"/>
              <a:pPr/>
              <a:t>4/24/2013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F35317-E949-EA4D-AC2C-41879FDDD9F8}" type="slidenum">
              <a:rPr lang="en-US" smtClean="0"/>
              <a:pPr/>
              <a:t>‹#›</a:t>
            </a:fld>
            <a:endParaRPr lang="en-US"/>
          </a:p>
        </p:txBody>
      </p:sp>
    </p:spTree>
    <p:extLst>
      <p:ext uri="{BB962C8B-B14F-4D97-AF65-F5344CB8AC3E}">
        <p14:creationId xmlns:p14="http://schemas.microsoft.com/office/powerpoint/2010/main" xmlns="" val="2149529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EF804B-BA86-0743-9687-3F8678EFC806}" type="datetimeFigureOut">
              <a:rPr lang="en-US" smtClean="0"/>
              <a:pPr/>
              <a:t>4/24/2013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F35317-E949-EA4D-AC2C-41879FDDD9F8}" type="slidenum">
              <a:rPr lang="en-US" smtClean="0"/>
              <a:pPr/>
              <a:t>‹#›</a:t>
            </a:fld>
            <a:endParaRPr lang="en-US"/>
          </a:p>
        </p:txBody>
      </p:sp>
    </p:spTree>
    <p:extLst>
      <p:ext uri="{BB962C8B-B14F-4D97-AF65-F5344CB8AC3E}">
        <p14:creationId xmlns:p14="http://schemas.microsoft.com/office/powerpoint/2010/main" xmlns="" val="3462091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EF804B-BA86-0743-9687-3F8678EFC806}" type="datetimeFigureOut">
              <a:rPr lang="en-US" smtClean="0"/>
              <a:pPr/>
              <a:t>4/24/2013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F35317-E949-EA4D-AC2C-41879FDDD9F8}" type="slidenum">
              <a:rPr lang="en-US" smtClean="0"/>
              <a:pPr/>
              <a:t>‹#›</a:t>
            </a:fld>
            <a:endParaRPr lang="en-US"/>
          </a:p>
        </p:txBody>
      </p:sp>
    </p:spTree>
    <p:extLst>
      <p:ext uri="{BB962C8B-B14F-4D97-AF65-F5344CB8AC3E}">
        <p14:creationId xmlns:p14="http://schemas.microsoft.com/office/powerpoint/2010/main" xmlns="" val="1129862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EF804B-BA86-0743-9687-3F8678EFC806}" type="datetimeFigureOut">
              <a:rPr lang="en-US" smtClean="0"/>
              <a:pPr/>
              <a:t>4/24/2013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F35317-E949-EA4D-AC2C-41879FDDD9F8}" type="slidenum">
              <a:rPr lang="en-US" smtClean="0"/>
              <a:pPr/>
              <a:t>‹#›</a:t>
            </a:fld>
            <a:endParaRPr lang="en-US"/>
          </a:p>
        </p:txBody>
      </p:sp>
    </p:spTree>
    <p:extLst>
      <p:ext uri="{BB962C8B-B14F-4D97-AF65-F5344CB8AC3E}">
        <p14:creationId xmlns:p14="http://schemas.microsoft.com/office/powerpoint/2010/main" xmlns="" val="4256079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EF804B-BA86-0743-9687-3F8678EFC806}" type="datetimeFigureOut">
              <a:rPr lang="en-US" smtClean="0"/>
              <a:pPr/>
              <a:t>4/24/2013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F35317-E949-EA4D-AC2C-41879FDDD9F8}" type="slidenum">
              <a:rPr lang="en-US" smtClean="0"/>
              <a:pPr/>
              <a:t>‹#›</a:t>
            </a:fld>
            <a:endParaRPr lang="en-US"/>
          </a:p>
        </p:txBody>
      </p:sp>
    </p:spTree>
    <p:extLst>
      <p:ext uri="{BB962C8B-B14F-4D97-AF65-F5344CB8AC3E}">
        <p14:creationId xmlns:p14="http://schemas.microsoft.com/office/powerpoint/2010/main" xmlns="" val="4221274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EF804B-BA86-0743-9687-3F8678EFC806}" type="datetimeFigureOut">
              <a:rPr lang="en-US" smtClean="0"/>
              <a:pPr/>
              <a:t>4/24/2013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F35317-E949-EA4D-AC2C-41879FDDD9F8}" type="slidenum">
              <a:rPr lang="en-US" smtClean="0"/>
              <a:pPr/>
              <a:t>‹#›</a:t>
            </a:fld>
            <a:endParaRPr lang="en-US"/>
          </a:p>
        </p:txBody>
      </p:sp>
    </p:spTree>
    <p:extLst>
      <p:ext uri="{BB962C8B-B14F-4D97-AF65-F5344CB8AC3E}">
        <p14:creationId xmlns:p14="http://schemas.microsoft.com/office/powerpoint/2010/main" xmlns="" val="1643897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EF804B-BA86-0743-9687-3F8678EFC806}" type="datetimeFigureOut">
              <a:rPr lang="en-US" smtClean="0"/>
              <a:pPr/>
              <a:t>4/24/2013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35317-E949-EA4D-AC2C-41879FDDD9F8}" type="slidenum">
              <a:rPr lang="en-US" smtClean="0"/>
              <a:pPr/>
              <a:t>‹#›</a:t>
            </a:fld>
            <a:endParaRPr lang="en-US"/>
          </a:p>
        </p:txBody>
      </p:sp>
    </p:spTree>
    <p:extLst>
      <p:ext uri="{BB962C8B-B14F-4D97-AF65-F5344CB8AC3E}">
        <p14:creationId xmlns:p14="http://schemas.microsoft.com/office/powerpoint/2010/main" xmlns="" val="905793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tif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genome.sph.umich.edu/wiki/Exome_Chip_Design" TargetMode="External"/><Relationship Id="rId2" Type="http://schemas.openxmlformats.org/officeDocument/2006/relationships/hyperlink" Target="http://www.illumina.com/" TargetMode="Externa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itle 4"/>
          <p:cNvSpPr>
            <a:spLocks noGrp="1"/>
          </p:cNvSpPr>
          <p:nvPr>
            <p:ph type="subTitle" idx="1"/>
          </p:nvPr>
        </p:nvSpPr>
        <p:spPr>
          <a:xfrm>
            <a:off x="5029200" y="5080000"/>
            <a:ext cx="3962400" cy="609600"/>
          </a:xfrm>
        </p:spPr>
        <p:txBody>
          <a:bodyPr>
            <a:normAutofit lnSpcReduction="10000"/>
          </a:bodyPr>
          <a:lstStyle/>
          <a:p>
            <a:pPr algn="l" eaLnBrk="1" hangingPunct="1">
              <a:buFont typeface="Wingdings 3" pitchFamily="18" charset="2"/>
              <a:buNone/>
            </a:pPr>
            <a:r>
              <a:rPr lang="en-US" sz="1600" b="1" dirty="0" smtClean="0">
                <a:solidFill>
                  <a:srgbClr val="898989"/>
                </a:solidFill>
                <a:ea typeface="ＭＳ Ｐゴシック" pitchFamily="34" charset="-128"/>
              </a:rPr>
              <a:t>April 25, 2014</a:t>
            </a:r>
          </a:p>
          <a:p>
            <a:pPr algn="l" eaLnBrk="1" hangingPunct="1">
              <a:buFont typeface="Wingdings 3" pitchFamily="18" charset="2"/>
              <a:buNone/>
            </a:pPr>
            <a:r>
              <a:rPr lang="en-US" sz="1600" b="1" dirty="0" smtClean="0">
                <a:solidFill>
                  <a:srgbClr val="898989"/>
                </a:solidFill>
                <a:ea typeface="ＭＳ Ｐゴシック" pitchFamily="34" charset="-128"/>
              </a:rPr>
              <a:t>Jerome I. Rotter</a:t>
            </a:r>
          </a:p>
        </p:txBody>
      </p:sp>
      <p:pic>
        <p:nvPicPr>
          <p:cNvPr id="3075" name="Picture 7" descr="logocolor.gif"/>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 y="6248400"/>
            <a:ext cx="990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6" name="Picture 8" descr="MesaFamily_logo.bmp"/>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8153400" y="6324600"/>
            <a:ext cx="83820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7" name="Picture 3" descr="C:\Documents and Settings\wcraigj\Local Settings\Temporary Internet Files\Content.IE5\MKQQJSMW\MPj03901310000[1].jpg"/>
          <p:cNvPicPr>
            <a:picLocks noChangeAspect="1" noChangeArrowheads="1"/>
          </p:cNvPicPr>
          <p:nvPr/>
        </p:nvPicPr>
        <p:blipFill>
          <a:blip r:embed="rId4">
            <a:lum bright="32000" contrast="-20000"/>
            <a:extLst>
              <a:ext uri="{28A0092B-C50C-407E-A947-70E740481C1C}">
                <a14:useLocalDpi xmlns:a14="http://schemas.microsoft.com/office/drawing/2010/main" xmlns="" val="0"/>
              </a:ext>
            </a:extLst>
          </a:blip>
          <a:srcRect/>
          <a:stretch>
            <a:fillRect/>
          </a:stretch>
        </p:blipFill>
        <p:spPr bwMode="auto">
          <a:xfrm>
            <a:off x="0" y="0"/>
            <a:ext cx="4953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8" name="Title 3"/>
          <p:cNvSpPr>
            <a:spLocks noGrp="1"/>
          </p:cNvSpPr>
          <p:nvPr>
            <p:ph type="ctrTitle"/>
          </p:nvPr>
        </p:nvSpPr>
        <p:spPr>
          <a:xfrm>
            <a:off x="1611313" y="1427163"/>
            <a:ext cx="7456487" cy="990600"/>
          </a:xfrm>
        </p:spPr>
        <p:txBody>
          <a:bodyPr>
            <a:normAutofit fontScale="90000"/>
          </a:bodyPr>
          <a:lstStyle/>
          <a:p>
            <a:pPr algn="l" eaLnBrk="1" hangingPunct="1"/>
            <a:r>
              <a:rPr lang="en-US" sz="4200" b="1" dirty="0" smtClean="0">
                <a:ea typeface="ＭＳ Ｐゴシック" pitchFamily="34" charset="-128"/>
              </a:rPr>
              <a:t>MESA Genetics Committee Report</a:t>
            </a:r>
          </a:p>
        </p:txBody>
      </p:sp>
      <p:sp>
        <p:nvSpPr>
          <p:cNvPr id="7" name="Rectangle 6"/>
          <p:cNvSpPr/>
          <p:nvPr/>
        </p:nvSpPr>
        <p:spPr>
          <a:xfrm>
            <a:off x="7315200" y="6324600"/>
            <a:ext cx="1752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34" charset="-128"/>
            </a:endParaRPr>
          </a:p>
        </p:txBody>
      </p:sp>
    </p:spTree>
    <p:extLst>
      <p:ext uri="{BB962C8B-B14F-4D97-AF65-F5344CB8AC3E}">
        <p14:creationId xmlns:p14="http://schemas.microsoft.com/office/powerpoint/2010/main" xmlns="" val="1747717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fontScale="90000"/>
          </a:bodyPr>
          <a:lstStyle/>
          <a:p>
            <a:r>
              <a:rPr lang="en-US" smtClean="0">
                <a:ea typeface="ＭＳ Ｐゴシック" pitchFamily="34" charset="-128"/>
              </a:rPr>
              <a:t>MESA SHARe Published Papers: Recent</a:t>
            </a:r>
          </a:p>
        </p:txBody>
      </p:sp>
      <p:graphicFrame>
        <p:nvGraphicFramePr>
          <p:cNvPr id="4" name="Table 3"/>
          <p:cNvGraphicFramePr>
            <a:graphicFrameLocks noGrp="1"/>
          </p:cNvGraphicFramePr>
          <p:nvPr/>
        </p:nvGraphicFramePr>
        <p:xfrm>
          <a:off x="563563" y="1627188"/>
          <a:ext cx="8037512" cy="1554240"/>
        </p:xfrm>
        <a:graphic>
          <a:graphicData uri="http://schemas.openxmlformats.org/drawingml/2006/table">
            <a:tbl>
              <a:tblPr firstRow="1" bandRow="1">
                <a:tableStyleId>{5C22544A-7EE6-4342-B048-85BDC9FD1C3A}</a:tableStyleId>
              </a:tblPr>
              <a:tblGrid>
                <a:gridCol w="2679171"/>
                <a:gridCol w="1581899"/>
                <a:gridCol w="3776442"/>
              </a:tblGrid>
              <a:tr h="639929">
                <a:tc>
                  <a:txBody>
                    <a:bodyPr/>
                    <a:lstStyle/>
                    <a:p>
                      <a:r>
                        <a:rPr lang="en-US" sz="1800" b="1" dirty="0" smtClean="0">
                          <a:ea typeface="ＭＳ Ｐゴシック" pitchFamily="34" charset="-128"/>
                        </a:rPr>
                        <a:t>Shah SA et al. </a:t>
                      </a:r>
                      <a:endParaRPr lang="en-US" sz="1800" b="1" dirty="0"/>
                    </a:p>
                  </a:txBody>
                  <a:tcPr marL="91439" marR="91439" marT="45660" marB="45660"/>
                </a:tc>
                <a:tc>
                  <a:txBody>
                    <a:bodyPr/>
                    <a:lstStyle/>
                    <a:p>
                      <a:r>
                        <a:rPr kumimoji="0" lang="en-US" sz="1800" b="1" i="0" u="none" strike="noStrike" cap="none" normalizeH="0" baseline="0" dirty="0" smtClean="0">
                          <a:ln>
                            <a:noFill/>
                          </a:ln>
                          <a:solidFill>
                            <a:schemeClr val="bg1"/>
                          </a:solidFill>
                          <a:effectLst/>
                          <a:latin typeface="Calibri" pitchFamily="34" charset="0"/>
                          <a:ea typeface="ＭＳ Ｐゴシック" pitchFamily="34" charset="-128"/>
                        </a:rPr>
                        <a:t>Standard</a:t>
                      </a:r>
                      <a:endParaRPr lang="en-US" sz="1800" dirty="0">
                        <a:solidFill>
                          <a:schemeClr val="bg1"/>
                        </a:solidFill>
                      </a:endParaRPr>
                    </a:p>
                  </a:txBody>
                  <a:tcPr marL="91439" marR="91439" marT="45660" marB="45660"/>
                </a:tc>
                <a:tc>
                  <a:txBody>
                    <a:bodyPr/>
                    <a:lstStyle/>
                    <a:p>
                      <a:r>
                        <a:rPr lang="en-US" sz="1800" dirty="0" smtClean="0">
                          <a:ea typeface="ＭＳ Ｐゴシック" pitchFamily="34" charset="-128"/>
                        </a:rPr>
                        <a:t>Published </a:t>
                      </a:r>
                      <a:r>
                        <a:rPr lang="en-US" sz="1800" i="1" dirty="0" smtClean="0"/>
                        <a:t>Ann Noninvasive </a:t>
                      </a:r>
                      <a:r>
                        <a:rPr lang="en-US" sz="1800" i="1" dirty="0" err="1" smtClean="0"/>
                        <a:t>Electrocardiol</a:t>
                      </a:r>
                      <a:r>
                        <a:rPr lang="en-US" sz="1800" i="1" baseline="0" dirty="0" smtClean="0"/>
                        <a:t> </a:t>
                      </a:r>
                      <a:r>
                        <a:rPr lang="en-US" sz="1800" baseline="0" dirty="0" smtClean="0"/>
                        <a:t>Jan 2013</a:t>
                      </a:r>
                      <a:endParaRPr lang="en-US" sz="1800" dirty="0"/>
                    </a:p>
                  </a:txBody>
                  <a:tcPr marL="91439" marR="91439" marT="45660" marB="45660"/>
                </a:tc>
              </a:tr>
              <a:tr h="914233">
                <a:tc gridSpan="3">
                  <a:txBody>
                    <a:bodyPr/>
                    <a:lstStyle/>
                    <a:p>
                      <a:pPr marL="0" indent="0"/>
                      <a:r>
                        <a:rPr lang="en-US" sz="1800" b="0" dirty="0" smtClean="0"/>
                        <a:t>Associations Between NOS1AP Single Nucleotide Polymorphisms (SNPs) and QT Interval Duration in Four Racial/Ethnic Groups in the Multi-Ethnic Study of Atherosclerosis (MESA)</a:t>
                      </a:r>
                      <a:endParaRPr lang="en-US" sz="1800" b="0" dirty="0"/>
                    </a:p>
                  </a:txBody>
                  <a:tcPr marL="91439" marR="91439" marT="45660" marB="45660"/>
                </a:tc>
                <a:tc hMerge="1">
                  <a:txBody>
                    <a:bodyPr/>
                    <a:lstStyle/>
                    <a:p>
                      <a:endParaRPr lang="en-US" dirty="0"/>
                    </a:p>
                  </a:txBody>
                  <a:tcPr/>
                </a:tc>
                <a:tc hMerge="1">
                  <a:txBody>
                    <a:bodyPr/>
                    <a:lstStyle/>
                    <a:p>
                      <a:endParaRPr lang="en-US" dirty="0"/>
                    </a:p>
                  </a:txBody>
                  <a:tcPr/>
                </a:tc>
              </a:tr>
            </a:tbl>
          </a:graphicData>
        </a:graphic>
      </p:graphicFrame>
      <p:graphicFrame>
        <p:nvGraphicFramePr>
          <p:cNvPr id="5" name="Table 4"/>
          <p:cNvGraphicFramePr>
            <a:graphicFrameLocks noGrp="1"/>
          </p:cNvGraphicFramePr>
          <p:nvPr/>
        </p:nvGraphicFramePr>
        <p:xfrm>
          <a:off x="563563" y="3403600"/>
          <a:ext cx="8037512" cy="796925"/>
        </p:xfrm>
        <a:graphic>
          <a:graphicData uri="http://schemas.openxmlformats.org/drawingml/2006/table">
            <a:tbl>
              <a:tblPr firstRow="1" bandRow="1">
                <a:tableStyleId>{5C22544A-7EE6-4342-B048-85BDC9FD1C3A}</a:tableStyleId>
              </a:tblPr>
              <a:tblGrid>
                <a:gridCol w="2679171"/>
                <a:gridCol w="1581899"/>
                <a:gridCol w="3776442"/>
              </a:tblGrid>
              <a:tr h="365718">
                <a:tc>
                  <a:txBody>
                    <a:bodyPr/>
                    <a:lstStyle/>
                    <a:p>
                      <a:r>
                        <a:rPr lang="en-US" sz="1800" b="1" dirty="0" smtClean="0">
                          <a:ea typeface="ＭＳ Ｐゴシック" pitchFamily="34" charset="-128"/>
                        </a:rPr>
                        <a:t>Richard A. Jensen et al. </a:t>
                      </a:r>
                      <a:endParaRPr lang="en-US" sz="1800" b="1" dirty="0"/>
                    </a:p>
                  </a:txBody>
                  <a:tcPr marL="91439" marR="91439" marT="45699" marB="45699"/>
                </a:tc>
                <a:tc>
                  <a:txBody>
                    <a:bodyPr/>
                    <a:lstStyle/>
                    <a:p>
                      <a:r>
                        <a:rPr lang="en-US" sz="1800" dirty="0" smtClean="0">
                          <a:solidFill>
                            <a:schemeClr val="bg1"/>
                          </a:solidFill>
                          <a:ea typeface="ＭＳ Ｐゴシック" pitchFamily="34" charset="-128"/>
                        </a:rPr>
                        <a:t>Meta-analysis</a:t>
                      </a:r>
                      <a:endParaRPr lang="en-US" sz="1800" dirty="0">
                        <a:solidFill>
                          <a:schemeClr val="bg1"/>
                        </a:solidFill>
                      </a:endParaRPr>
                    </a:p>
                  </a:txBody>
                  <a:tcPr marL="91439" marR="91439" marT="45699" marB="45699"/>
                </a:tc>
                <a:tc>
                  <a:txBody>
                    <a:bodyPr/>
                    <a:lstStyle/>
                    <a:p>
                      <a:r>
                        <a:rPr lang="en-US" sz="1800" dirty="0" smtClean="0">
                          <a:ea typeface="ＭＳ Ｐゴシック" pitchFamily="34" charset="-128"/>
                        </a:rPr>
                        <a:t>Published </a:t>
                      </a:r>
                      <a:r>
                        <a:rPr lang="en-US" sz="1800" i="1" dirty="0" err="1" smtClean="0">
                          <a:ea typeface="ＭＳ Ｐゴシック" pitchFamily="34" charset="-128"/>
                        </a:rPr>
                        <a:t>PLoS</a:t>
                      </a:r>
                      <a:r>
                        <a:rPr lang="en-US" sz="1800" i="1" dirty="0" smtClean="0">
                          <a:ea typeface="ＭＳ Ｐゴシック" pitchFamily="34" charset="-128"/>
                        </a:rPr>
                        <a:t> One </a:t>
                      </a:r>
                      <a:r>
                        <a:rPr lang="en-US" sz="1800" dirty="0" smtClean="0">
                          <a:ea typeface="ＭＳ Ｐゴシック" pitchFamily="34" charset="-128"/>
                        </a:rPr>
                        <a:t>Feb 2013</a:t>
                      </a:r>
                      <a:endParaRPr lang="en-US" sz="1800" dirty="0"/>
                    </a:p>
                  </a:txBody>
                  <a:tcPr marL="91439" marR="91439" marT="45699" marB="45699"/>
                </a:tc>
              </a:tr>
              <a:tr h="431207">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smtClean="0"/>
                        <a:t>Genome-Wide Association Study of Retinopathy in Individuals without Diabetes</a:t>
                      </a:r>
                    </a:p>
                  </a:txBody>
                  <a:tcPr marL="91439" marR="91439" marT="45699" marB="45699"/>
                </a:tc>
                <a:tc hMerge="1">
                  <a:txBody>
                    <a:bodyPr/>
                    <a:lstStyle/>
                    <a:p>
                      <a:endParaRPr lang="en-US" dirty="0"/>
                    </a:p>
                  </a:txBody>
                  <a:tcPr/>
                </a:tc>
                <a:tc hMerge="1">
                  <a:txBody>
                    <a:bodyPr/>
                    <a:lstStyle/>
                    <a:p>
                      <a:endParaRPr lang="en-US" dirty="0"/>
                    </a:p>
                  </a:txBody>
                  <a:tcPr/>
                </a:tc>
              </a:tr>
            </a:tbl>
          </a:graphicData>
        </a:graphic>
      </p:graphicFrame>
      <p:graphicFrame>
        <p:nvGraphicFramePr>
          <p:cNvPr id="9" name="Table 8"/>
          <p:cNvGraphicFramePr>
            <a:graphicFrameLocks noGrp="1"/>
          </p:cNvGraphicFramePr>
          <p:nvPr/>
        </p:nvGraphicFramePr>
        <p:xfrm>
          <a:off x="561975" y="4478338"/>
          <a:ext cx="8037512" cy="1006475"/>
        </p:xfrm>
        <a:graphic>
          <a:graphicData uri="http://schemas.openxmlformats.org/drawingml/2006/table">
            <a:tbl>
              <a:tblPr firstRow="1" bandRow="1">
                <a:tableStyleId>{5C22544A-7EE6-4342-B048-85BDC9FD1C3A}</a:tableStyleId>
              </a:tblPr>
              <a:tblGrid>
                <a:gridCol w="2679171"/>
                <a:gridCol w="1581899"/>
                <a:gridCol w="3776442"/>
              </a:tblGrid>
              <a:tr h="365979">
                <a:tc>
                  <a:txBody>
                    <a:bodyPr/>
                    <a:lstStyle/>
                    <a:p>
                      <a:r>
                        <a:rPr lang="en-US" sz="1800" b="1" dirty="0" smtClean="0">
                          <a:ea typeface="ＭＳ Ｐゴシック" pitchFamily="34" charset="-128"/>
                        </a:rPr>
                        <a:t>Katie</a:t>
                      </a:r>
                      <a:r>
                        <a:rPr lang="en-US" sz="1800" b="1" baseline="0" dirty="0" smtClean="0">
                          <a:ea typeface="ＭＳ Ｐゴシック" pitchFamily="34" charset="-128"/>
                        </a:rPr>
                        <a:t> Kerr </a:t>
                      </a:r>
                      <a:r>
                        <a:rPr lang="en-US" sz="1800" b="1" dirty="0" smtClean="0">
                          <a:ea typeface="ＭＳ Ｐゴシック" pitchFamily="34" charset="-128"/>
                        </a:rPr>
                        <a:t>et al. </a:t>
                      </a:r>
                      <a:endParaRPr lang="en-US" sz="1800" b="1" dirty="0"/>
                    </a:p>
                  </a:txBody>
                  <a:tcPr marL="91439" marR="91439" marT="45732" marB="45732"/>
                </a:tc>
                <a:tc>
                  <a:txBody>
                    <a:bodyPr/>
                    <a:lstStyle/>
                    <a:p>
                      <a:r>
                        <a:rPr lang="en-US" sz="1800" dirty="0" smtClean="0">
                          <a:solidFill>
                            <a:schemeClr val="bg1"/>
                          </a:solidFill>
                          <a:ea typeface="ＭＳ Ｐゴシック" pitchFamily="34" charset="-128"/>
                        </a:rPr>
                        <a:t>Meta-analysis</a:t>
                      </a:r>
                      <a:endParaRPr lang="en-US" sz="1800" dirty="0">
                        <a:solidFill>
                          <a:schemeClr val="bg1"/>
                        </a:solidFill>
                      </a:endParaRPr>
                    </a:p>
                  </a:txBody>
                  <a:tcPr marL="91439" marR="91439" marT="45732" marB="45732"/>
                </a:tc>
                <a:tc>
                  <a:txBody>
                    <a:bodyPr/>
                    <a:lstStyle/>
                    <a:p>
                      <a:r>
                        <a:rPr lang="en-US" sz="1800" dirty="0" smtClean="0">
                          <a:ea typeface="ＭＳ Ｐゴシック" pitchFamily="34" charset="-128"/>
                        </a:rPr>
                        <a:t>Published </a:t>
                      </a:r>
                      <a:r>
                        <a:rPr lang="en-US" sz="1800" i="1" dirty="0" smtClean="0">
                          <a:ea typeface="ＭＳ Ｐゴシック" pitchFamily="34" charset="-128"/>
                        </a:rPr>
                        <a:t>Nature Genetics </a:t>
                      </a:r>
                      <a:r>
                        <a:rPr lang="en-US" sz="1800" i="0" dirty="0" smtClean="0">
                          <a:ea typeface="ＭＳ Ｐゴシック" pitchFamily="34" charset="-128"/>
                        </a:rPr>
                        <a:t>April </a:t>
                      </a:r>
                      <a:r>
                        <a:rPr lang="en-US" sz="1800" dirty="0" smtClean="0">
                          <a:ea typeface="ＭＳ Ｐゴシック" pitchFamily="34" charset="-128"/>
                        </a:rPr>
                        <a:t>2013</a:t>
                      </a:r>
                      <a:endParaRPr lang="en-US" sz="1800" dirty="0"/>
                    </a:p>
                  </a:txBody>
                  <a:tcPr marL="91439" marR="91439" marT="45732" marB="45732"/>
                </a:tc>
              </a:tr>
              <a:tr h="640496">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smtClean="0"/>
                        <a:t>Identification of heart rate–associated loci and their effects on cardiac conduction and rhythm disorders</a:t>
                      </a:r>
                    </a:p>
                  </a:txBody>
                  <a:tcPr marL="91439" marR="91439" marT="45732" marB="45732"/>
                </a:tc>
                <a:tc hMerge="1">
                  <a:txBody>
                    <a:bodyPr/>
                    <a:lstStyle/>
                    <a:p>
                      <a:endParaRPr lang="en-US" dirty="0"/>
                    </a:p>
                  </a:txBody>
                  <a:tcPr/>
                </a:tc>
                <a:tc hMerge="1">
                  <a:txBody>
                    <a:bodyPr/>
                    <a:lstStyle/>
                    <a:p>
                      <a:endParaRPr lang="en-US" dirty="0"/>
                    </a:p>
                  </a:txBody>
                  <a:tcPr/>
                </a:tc>
              </a:tr>
            </a:tbl>
          </a:graphicData>
        </a:graphic>
      </p:graphicFrame>
    </p:spTree>
    <p:extLst>
      <p:ext uri="{BB962C8B-B14F-4D97-AF65-F5344CB8AC3E}">
        <p14:creationId xmlns:p14="http://schemas.microsoft.com/office/powerpoint/2010/main" xmlns="" val="34899358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r>
              <a:rPr lang="en-US" smtClean="0">
                <a:ea typeface="ＭＳ Ｐゴシック" pitchFamily="34" charset="-128"/>
              </a:rPr>
              <a:t>MESA SHARe Published Papers: Recent</a:t>
            </a:r>
          </a:p>
        </p:txBody>
      </p:sp>
      <p:graphicFrame>
        <p:nvGraphicFramePr>
          <p:cNvPr id="8" name="Table 7"/>
          <p:cNvGraphicFramePr>
            <a:graphicFrameLocks noGrp="1"/>
          </p:cNvGraphicFramePr>
          <p:nvPr/>
        </p:nvGraphicFramePr>
        <p:xfrm>
          <a:off x="687388" y="1716088"/>
          <a:ext cx="7837488" cy="1317627"/>
        </p:xfrm>
        <a:graphic>
          <a:graphicData uri="http://schemas.openxmlformats.org/drawingml/2006/table">
            <a:tbl>
              <a:tblPr/>
              <a:tblGrid>
                <a:gridCol w="2646362"/>
                <a:gridCol w="1609725"/>
                <a:gridCol w="3581401"/>
              </a:tblGrid>
              <a:tr h="64004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ea typeface="ＭＳ Ｐゴシック" pitchFamily="34" charset="-128"/>
                        </a:rPr>
                        <a:t>(Mychaleckyj )  </a:t>
                      </a:r>
                      <a:r>
                        <a:rPr kumimoji="0" lang="en-US" sz="1800" b="0" i="0" u="none" strike="noStrike" cap="none" normalizeH="0" baseline="0" dirty="0" smtClean="0">
                          <a:ln>
                            <a:noFill/>
                          </a:ln>
                          <a:solidFill>
                            <a:srgbClr val="FFFFFF"/>
                          </a:solidFill>
                          <a:effectLst/>
                          <a:latin typeface="Calibri" pitchFamily="34" charset="0"/>
                          <a:ea typeface="ＭＳ Ｐゴシック" pitchFamily="34" charset="-128"/>
                        </a:rPr>
                        <a:t>Huang et al.</a:t>
                      </a:r>
                    </a:p>
                  </a:txBody>
                  <a:tcPr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Calibri" pitchFamily="34" charset="0"/>
                          <a:ea typeface="ＭＳ Ｐゴシック" pitchFamily="34" charset="-128"/>
                        </a:rPr>
                        <a:t>Standard</a:t>
                      </a:r>
                    </a:p>
                  </a:txBody>
                  <a:tcPr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ea typeface="ＭＳ Ｐゴシック" pitchFamily="34" charset="-128"/>
                        </a:rPr>
                        <a:t>Published </a:t>
                      </a:r>
                      <a:r>
                        <a:rPr kumimoji="0" lang="en-US" sz="1800" b="1" i="1" u="none" strike="noStrike" cap="none" normalizeH="0" baseline="0" dirty="0" smtClean="0">
                          <a:ln>
                            <a:noFill/>
                          </a:ln>
                          <a:solidFill>
                            <a:srgbClr val="FFFFFF"/>
                          </a:solidFill>
                          <a:effectLst/>
                          <a:latin typeface="Calibri" pitchFamily="34" charset="0"/>
                          <a:ea typeface="ＭＳ Ｐゴシック" pitchFamily="34" charset="-128"/>
                        </a:rPr>
                        <a:t>Blood  </a:t>
                      </a:r>
                      <a:r>
                        <a:rPr kumimoji="0" lang="en-US" sz="1800" b="1" i="0" u="none" strike="noStrike" cap="none" normalizeH="0" baseline="0" dirty="0" smtClean="0">
                          <a:ln>
                            <a:noFill/>
                          </a:ln>
                          <a:solidFill>
                            <a:srgbClr val="FFFFFF"/>
                          </a:solidFill>
                          <a:effectLst/>
                          <a:latin typeface="Calibri" pitchFamily="34" charset="0"/>
                          <a:ea typeface="ＭＳ Ｐゴシック" pitchFamily="34" charset="-128"/>
                        </a:rPr>
                        <a:t>Dec 2012</a:t>
                      </a:r>
                    </a:p>
                  </a:txBody>
                  <a:tcPr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77585">
                <a:tc grid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ea typeface="ＭＳ Ｐゴシック" pitchFamily="34" charset="-128"/>
                        </a:rPr>
                        <a:t>Genome-wide association study for circulating levels of PAI-1 provides novel insights into its regulation</a:t>
                      </a:r>
                    </a:p>
                  </a:txBody>
                  <a:tcPr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en-US"/>
                    </a:p>
                  </a:txBody>
                  <a:tcPr/>
                </a:tc>
                <a:tc hMerge="1">
                  <a:txBody>
                    <a:bodyPr/>
                    <a:lstStyle/>
                    <a:p>
                      <a:endParaRPr lang="en-US"/>
                    </a:p>
                  </a:txBody>
                  <a:tcPr/>
                </a:tc>
              </a:tr>
            </a:tbl>
          </a:graphicData>
        </a:graphic>
      </p:graphicFrame>
      <p:graphicFrame>
        <p:nvGraphicFramePr>
          <p:cNvPr id="9" name="Table 8"/>
          <p:cNvGraphicFramePr>
            <a:graphicFrameLocks noGrp="1"/>
          </p:cNvGraphicFramePr>
          <p:nvPr/>
        </p:nvGraphicFramePr>
        <p:xfrm>
          <a:off x="677863" y="3395663"/>
          <a:ext cx="7885113" cy="1554280"/>
        </p:xfrm>
        <a:graphic>
          <a:graphicData uri="http://schemas.openxmlformats.org/drawingml/2006/table">
            <a:tbl>
              <a:tblPr firstRow="1" bandRow="1">
                <a:tableStyleId>{5C22544A-7EE6-4342-B048-85BDC9FD1C3A}</a:tableStyleId>
              </a:tblPr>
              <a:tblGrid>
                <a:gridCol w="2628371"/>
                <a:gridCol w="1551905"/>
                <a:gridCol w="3704837"/>
              </a:tblGrid>
              <a:tr h="639933">
                <a:tc>
                  <a:txBody>
                    <a:bodyPr/>
                    <a:lstStyle/>
                    <a:p>
                      <a:r>
                        <a:rPr lang="en-US" sz="1800" b="1" dirty="0" smtClean="0">
                          <a:ea typeface="ＭＳ Ｐゴシック" pitchFamily="34" charset="-128"/>
                        </a:rPr>
                        <a:t>Jason H.Y. Wu </a:t>
                      </a:r>
                      <a:r>
                        <a:rPr lang="en-US" sz="1800" dirty="0" smtClean="0">
                          <a:ea typeface="ＭＳ Ｐゴシック" pitchFamily="34" charset="-128"/>
                        </a:rPr>
                        <a:t>et al. </a:t>
                      </a:r>
                      <a:endParaRPr lang="en-US" sz="1800" dirty="0"/>
                    </a:p>
                  </a:txBody>
                  <a:tcPr marL="91439" marR="91439" marT="45670" marB="45670"/>
                </a:tc>
                <a:tc>
                  <a:txBody>
                    <a:bodyPr/>
                    <a:lstStyle/>
                    <a:p>
                      <a:r>
                        <a:rPr lang="en-US" sz="1800" dirty="0" smtClean="0">
                          <a:solidFill>
                            <a:schemeClr val="bg1"/>
                          </a:solidFill>
                          <a:ea typeface="ＭＳ Ｐゴシック" pitchFamily="34" charset="-128"/>
                        </a:rPr>
                        <a:t>Meta-analysis</a:t>
                      </a:r>
                    </a:p>
                  </a:txBody>
                  <a:tcPr marL="91439" marR="91439" marT="45670" marB="45670"/>
                </a:tc>
                <a:tc>
                  <a:txBody>
                    <a:bodyPr/>
                    <a:lstStyle/>
                    <a:p>
                      <a:pPr>
                        <a:spcAft>
                          <a:spcPts val="600"/>
                        </a:spcAft>
                      </a:pPr>
                      <a:r>
                        <a:rPr lang="en-US" sz="1800" dirty="0" smtClean="0">
                          <a:ea typeface="ＭＳ Ｐゴシック" pitchFamily="34" charset="-128"/>
                        </a:rPr>
                        <a:t>Published </a:t>
                      </a:r>
                      <a:r>
                        <a:rPr lang="en-US" sz="1800" i="1" dirty="0" smtClean="0">
                          <a:ea typeface="ＭＳ Ｐゴシック" pitchFamily="34" charset="-128"/>
                        </a:rPr>
                        <a:t>Circ </a:t>
                      </a:r>
                      <a:r>
                        <a:rPr lang="en-US" sz="1800" i="1" dirty="0" err="1" smtClean="0">
                          <a:ea typeface="ＭＳ Ｐゴシック" pitchFamily="34" charset="-128"/>
                        </a:rPr>
                        <a:t>Cardiovasc</a:t>
                      </a:r>
                      <a:r>
                        <a:rPr lang="en-US" sz="1800" i="1" dirty="0" smtClean="0">
                          <a:ea typeface="ＭＳ Ｐゴシック" pitchFamily="34" charset="-128"/>
                        </a:rPr>
                        <a:t> Genet </a:t>
                      </a:r>
                      <a:r>
                        <a:rPr lang="en-US" sz="1800" i="0" dirty="0" smtClean="0">
                          <a:ea typeface="ＭＳ Ｐゴシック" pitchFamily="34" charset="-128"/>
                        </a:rPr>
                        <a:t>Jan </a:t>
                      </a:r>
                      <a:r>
                        <a:rPr lang="en-US" sz="1800" dirty="0" smtClean="0">
                          <a:ea typeface="ＭＳ Ｐゴシック" pitchFamily="34" charset="-128"/>
                        </a:rPr>
                        <a:t>2013</a:t>
                      </a:r>
                    </a:p>
                  </a:txBody>
                  <a:tcPr marL="91439" marR="91439" marT="45670" marB="45670"/>
                </a:tc>
              </a:tr>
              <a:tr h="914229">
                <a:tc gridSpan="3">
                  <a:txBody>
                    <a:bodyPr/>
                    <a:lstStyle/>
                    <a:p>
                      <a:r>
                        <a:rPr lang="en-US" sz="1800" dirty="0" smtClean="0">
                          <a:ea typeface="ＭＳ Ｐゴシック" pitchFamily="34" charset="-128"/>
                        </a:rPr>
                        <a:t>Genome-Wide Association Study Identifies Novel Loci Associated With Concentrations of Four Plasma Phospholipid Fatty Acids in the De Novo </a:t>
                      </a:r>
                      <a:r>
                        <a:rPr lang="en-US" sz="1800" dirty="0" err="1" smtClean="0">
                          <a:ea typeface="ＭＳ Ｐゴシック" pitchFamily="34" charset="-128"/>
                        </a:rPr>
                        <a:t>Lipogenesis</a:t>
                      </a:r>
                      <a:r>
                        <a:rPr lang="en-US" sz="1800" dirty="0" smtClean="0">
                          <a:ea typeface="ＭＳ Ｐゴシック" pitchFamily="34" charset="-128"/>
                        </a:rPr>
                        <a:t> Pathway: Results from the CHARGE Consortium</a:t>
                      </a:r>
                      <a:endParaRPr lang="en-US" sz="1800" dirty="0"/>
                    </a:p>
                  </a:txBody>
                  <a:tcPr marL="91439" marR="91439" marT="45670" marB="45670"/>
                </a:tc>
                <a:tc hMerge="1">
                  <a:txBody>
                    <a:bodyPr/>
                    <a:lstStyle/>
                    <a:p>
                      <a:endParaRPr lang="en-US" dirty="0"/>
                    </a:p>
                  </a:txBody>
                  <a:tcPr/>
                </a:tc>
                <a:tc hMerge="1">
                  <a:txBody>
                    <a:bodyPr/>
                    <a:lstStyle/>
                    <a:p>
                      <a:endParaRPr lang="en-US" dirty="0"/>
                    </a:p>
                  </a:txBody>
                  <a:tcPr/>
                </a:tc>
              </a:tr>
            </a:tbl>
          </a:graphicData>
        </a:graphic>
      </p:graphicFrame>
    </p:spTree>
    <p:extLst>
      <p:ext uri="{BB962C8B-B14F-4D97-AF65-F5344CB8AC3E}">
        <p14:creationId xmlns:p14="http://schemas.microsoft.com/office/powerpoint/2010/main" xmlns="" val="3230995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r>
              <a:rPr lang="en-US" sz="3600" dirty="0" smtClean="0">
                <a:ea typeface="ＭＳ Ｐゴシック" pitchFamily="34" charset="-128"/>
              </a:rPr>
              <a:t>MESA </a:t>
            </a:r>
            <a:r>
              <a:rPr lang="en-US" sz="3600" dirty="0" err="1" smtClean="0">
                <a:ea typeface="ＭＳ Ｐゴシック" pitchFamily="34" charset="-128"/>
              </a:rPr>
              <a:t>SHARe</a:t>
            </a:r>
            <a:r>
              <a:rPr lang="en-US" sz="3600" dirty="0" smtClean="0">
                <a:ea typeface="ＭＳ Ｐゴシック" pitchFamily="34" charset="-128"/>
              </a:rPr>
              <a:t> Published Papers : Recent</a:t>
            </a:r>
          </a:p>
        </p:txBody>
      </p:sp>
      <p:graphicFrame>
        <p:nvGraphicFramePr>
          <p:cNvPr id="6" name="Table 5"/>
          <p:cNvGraphicFramePr>
            <a:graphicFrameLocks noGrp="1"/>
          </p:cNvGraphicFramePr>
          <p:nvPr/>
        </p:nvGraphicFramePr>
        <p:xfrm>
          <a:off x="639763" y="1666875"/>
          <a:ext cx="8037512" cy="1279526"/>
        </p:xfrm>
        <a:graphic>
          <a:graphicData uri="http://schemas.openxmlformats.org/drawingml/2006/table">
            <a:tbl>
              <a:tblPr firstRow="1" bandRow="1">
                <a:tableStyleId>{5C22544A-7EE6-4342-B048-85BDC9FD1C3A}</a:tableStyleId>
              </a:tblPr>
              <a:tblGrid>
                <a:gridCol w="2655887"/>
                <a:gridCol w="1581150"/>
                <a:gridCol w="3800475"/>
              </a:tblGrid>
              <a:tr h="639696">
                <a:tc>
                  <a:txBody>
                    <a:bodyPr/>
                    <a:lstStyle/>
                    <a:p>
                      <a:r>
                        <a:rPr lang="en-US" sz="1800" b="1" dirty="0" smtClean="0">
                          <a:ea typeface="ＭＳ Ｐゴシック" pitchFamily="34" charset="-128"/>
                        </a:rPr>
                        <a:t>Smith CE</a:t>
                      </a:r>
                      <a:r>
                        <a:rPr lang="en-US" sz="1800" b="0" dirty="0" smtClean="0">
                          <a:ea typeface="ＭＳ Ｐゴシック" pitchFamily="34" charset="-128"/>
                        </a:rPr>
                        <a:t> et al. </a:t>
                      </a:r>
                      <a:endParaRPr lang="en-US" sz="1800" b="0" dirty="0"/>
                    </a:p>
                  </a:txBody>
                  <a:tcPr marL="91439" marR="91439" marT="45595" marB="45595"/>
                </a:tc>
                <a:tc>
                  <a:txBody>
                    <a:bodyPr/>
                    <a:lstStyle/>
                    <a:p>
                      <a:r>
                        <a:rPr lang="en-US" sz="1800" dirty="0" smtClean="0">
                          <a:solidFill>
                            <a:schemeClr val="bg1"/>
                          </a:solidFill>
                          <a:ea typeface="ＭＳ Ｐゴシック" pitchFamily="34" charset="-128"/>
                        </a:rPr>
                        <a:t>Meta-analysis</a:t>
                      </a:r>
                      <a:endParaRPr lang="en-US" sz="1800" dirty="0">
                        <a:solidFill>
                          <a:schemeClr val="bg1"/>
                        </a:solidFill>
                      </a:endParaRPr>
                    </a:p>
                  </a:txBody>
                  <a:tcPr marL="91439" marR="91439" marT="45595" marB="45595"/>
                </a:tc>
                <a:tc>
                  <a:txBody>
                    <a:bodyPr/>
                    <a:lstStyle/>
                    <a:p>
                      <a:r>
                        <a:rPr lang="en-US" sz="1800" dirty="0" smtClean="0">
                          <a:ea typeface="ＭＳ Ｐゴシック" pitchFamily="34" charset="-128"/>
                        </a:rPr>
                        <a:t>Published </a:t>
                      </a:r>
                      <a:r>
                        <a:rPr lang="en-US" sz="1800" i="1" dirty="0" err="1" smtClean="0">
                          <a:ea typeface="ＭＳ Ｐゴシック" pitchFamily="34" charset="-128"/>
                        </a:rPr>
                        <a:t>Int</a:t>
                      </a:r>
                      <a:r>
                        <a:rPr lang="en-US" sz="1800" i="1" dirty="0" smtClean="0">
                          <a:ea typeface="ＭＳ Ｐゴシック" pitchFamily="34" charset="-128"/>
                        </a:rPr>
                        <a:t> J </a:t>
                      </a:r>
                      <a:r>
                        <a:rPr lang="en-US" sz="1800" i="1" dirty="0" err="1" smtClean="0">
                          <a:ea typeface="ＭＳ Ｐゴシック" pitchFamily="34" charset="-128"/>
                        </a:rPr>
                        <a:t>Obes</a:t>
                      </a:r>
                      <a:r>
                        <a:rPr lang="en-US" sz="1800" i="1" dirty="0" smtClean="0">
                          <a:ea typeface="ＭＳ Ｐゴシック" pitchFamily="34" charset="-128"/>
                        </a:rPr>
                        <a:t> (</a:t>
                      </a:r>
                      <a:r>
                        <a:rPr lang="en-US" sz="1800" i="1" dirty="0" err="1" smtClean="0">
                          <a:ea typeface="ＭＳ Ｐゴシック" pitchFamily="34" charset="-128"/>
                        </a:rPr>
                        <a:t>Lond</a:t>
                      </a:r>
                      <a:r>
                        <a:rPr lang="en-US" sz="1800" i="1" dirty="0" smtClean="0">
                          <a:ea typeface="ＭＳ Ｐゴシック" pitchFamily="34" charset="-128"/>
                        </a:rPr>
                        <a:t>) </a:t>
                      </a:r>
                      <a:r>
                        <a:rPr lang="en-US" sz="1800" i="0" dirty="0" smtClean="0">
                          <a:ea typeface="ＭＳ Ｐゴシック" pitchFamily="34" charset="-128"/>
                        </a:rPr>
                        <a:t>Jan </a:t>
                      </a:r>
                      <a:r>
                        <a:rPr lang="en-US" sz="1800" dirty="0" smtClean="0">
                          <a:ea typeface="ＭＳ Ｐゴシック" pitchFamily="34" charset="-128"/>
                        </a:rPr>
                        <a:t>2013 </a:t>
                      </a:r>
                      <a:endParaRPr lang="en-US" sz="1800" dirty="0"/>
                    </a:p>
                  </a:txBody>
                  <a:tcPr marL="91439" marR="91439" marT="45595" marB="45595"/>
                </a:tc>
              </a:tr>
              <a:tr h="639829">
                <a:tc gridSpan="3">
                  <a:txBody>
                    <a:bodyPr/>
                    <a:lstStyle/>
                    <a:p>
                      <a:r>
                        <a:rPr lang="en-US" sz="1800" dirty="0" smtClean="0">
                          <a:ea typeface="ＭＳ Ｐゴシック" pitchFamily="34" charset="-128"/>
                        </a:rPr>
                        <a:t>Lipoprotein receptor-related protein 1 variants and dietary fatty acids: meta-analysis of European origin and African American studies.</a:t>
                      </a:r>
                      <a:endParaRPr lang="en-US" sz="1800" b="0" dirty="0"/>
                    </a:p>
                  </a:txBody>
                  <a:tcPr marL="91439" marR="91439" marT="45595" marB="45595"/>
                </a:tc>
                <a:tc hMerge="1">
                  <a:txBody>
                    <a:bodyPr/>
                    <a:lstStyle/>
                    <a:p>
                      <a:endParaRPr lang="en-US" dirty="0"/>
                    </a:p>
                  </a:txBody>
                  <a:tcPr/>
                </a:tc>
                <a:tc hMerge="1">
                  <a:txBody>
                    <a:bodyPr/>
                    <a:lstStyle/>
                    <a:p>
                      <a:endParaRPr lang="en-US" dirty="0"/>
                    </a:p>
                  </a:txBody>
                  <a:tcPr/>
                </a:tc>
              </a:tr>
            </a:tbl>
          </a:graphicData>
        </a:graphic>
      </p:graphicFrame>
      <p:graphicFrame>
        <p:nvGraphicFramePr>
          <p:cNvPr id="8" name="Table 7"/>
          <p:cNvGraphicFramePr>
            <a:graphicFrameLocks noGrp="1"/>
          </p:cNvGraphicFramePr>
          <p:nvPr/>
        </p:nvGraphicFramePr>
        <p:xfrm>
          <a:off x="639763" y="3195638"/>
          <a:ext cx="8037512" cy="1285875"/>
        </p:xfrm>
        <a:graphic>
          <a:graphicData uri="http://schemas.openxmlformats.org/drawingml/2006/table">
            <a:tbl>
              <a:tblPr firstRow="1" bandRow="1">
                <a:tableStyleId>{5C22544A-7EE6-4342-B048-85BDC9FD1C3A}</a:tableStyleId>
              </a:tblPr>
              <a:tblGrid>
                <a:gridCol w="2679171"/>
                <a:gridCol w="1581899"/>
                <a:gridCol w="3776442"/>
              </a:tblGrid>
              <a:tr h="371098">
                <a:tc>
                  <a:txBody>
                    <a:bodyPr/>
                    <a:lstStyle/>
                    <a:p>
                      <a:r>
                        <a:rPr lang="en-US" sz="1800" b="1" dirty="0" smtClean="0">
                          <a:ea typeface="ＭＳ Ｐゴシック" pitchFamily="34" charset="-128"/>
                        </a:rPr>
                        <a:t>(</a:t>
                      </a:r>
                      <a:r>
                        <a:rPr lang="en-US" sz="1800" b="1" dirty="0" err="1" smtClean="0">
                          <a:ea typeface="ＭＳ Ｐゴシック" pitchFamily="34" charset="-128"/>
                        </a:rPr>
                        <a:t>McKeown</a:t>
                      </a:r>
                      <a:r>
                        <a:rPr lang="en-US" sz="1800" b="1" dirty="0" smtClean="0">
                          <a:ea typeface="ＭＳ Ｐゴシック" pitchFamily="34" charset="-128"/>
                        </a:rPr>
                        <a:t>)</a:t>
                      </a:r>
                      <a:r>
                        <a:rPr lang="en-US" sz="1800" dirty="0" smtClean="0">
                          <a:ea typeface="ＭＳ Ｐゴシック" pitchFamily="34" charset="-128"/>
                        </a:rPr>
                        <a:t> </a:t>
                      </a:r>
                      <a:r>
                        <a:rPr lang="en-US" sz="1800" b="0" dirty="0" err="1" smtClean="0">
                          <a:ea typeface="ＭＳ Ｐゴシック" pitchFamily="34" charset="-128"/>
                        </a:rPr>
                        <a:t>Hruby</a:t>
                      </a:r>
                      <a:r>
                        <a:rPr lang="en-US" sz="1800" b="0" dirty="0" smtClean="0">
                          <a:ea typeface="ＭＳ Ｐゴシック" pitchFamily="34" charset="-128"/>
                        </a:rPr>
                        <a:t> A et al. </a:t>
                      </a:r>
                      <a:endParaRPr lang="en-US" sz="1800" b="0" dirty="0"/>
                    </a:p>
                  </a:txBody>
                  <a:tcPr marL="91439" marR="91439" marT="45751" marB="45751"/>
                </a:tc>
                <a:tc>
                  <a:txBody>
                    <a:bodyPr/>
                    <a:lstStyle/>
                    <a:p>
                      <a:r>
                        <a:rPr lang="en-US" sz="1800" dirty="0" smtClean="0">
                          <a:solidFill>
                            <a:schemeClr val="bg1"/>
                          </a:solidFill>
                          <a:ea typeface="ＭＳ Ｐゴシック" pitchFamily="34" charset="-128"/>
                        </a:rPr>
                        <a:t>Meta-analysis</a:t>
                      </a:r>
                      <a:endParaRPr lang="en-US" sz="1800" dirty="0">
                        <a:solidFill>
                          <a:schemeClr val="bg1"/>
                        </a:solidFill>
                      </a:endParaRPr>
                    </a:p>
                  </a:txBody>
                  <a:tcPr marL="91439" marR="91439" marT="45751" marB="45751"/>
                </a:tc>
                <a:tc>
                  <a:txBody>
                    <a:bodyPr/>
                    <a:lstStyle/>
                    <a:p>
                      <a:r>
                        <a:rPr lang="en-US" sz="1800" i="0" dirty="0" smtClean="0">
                          <a:ea typeface="ＭＳ Ｐゴシック" pitchFamily="34" charset="-128"/>
                        </a:rPr>
                        <a:t>Published</a:t>
                      </a:r>
                      <a:r>
                        <a:rPr lang="en-US" sz="1800" i="0" baseline="0" dirty="0" smtClean="0">
                          <a:ea typeface="ＭＳ Ｐゴシック" pitchFamily="34" charset="-128"/>
                        </a:rPr>
                        <a:t> </a:t>
                      </a:r>
                      <a:r>
                        <a:rPr lang="en-US" sz="1800" i="1" dirty="0" smtClean="0">
                          <a:ea typeface="ＭＳ Ｐゴシック" pitchFamily="34" charset="-128"/>
                        </a:rPr>
                        <a:t>J </a:t>
                      </a:r>
                      <a:r>
                        <a:rPr lang="en-US" sz="1800" i="1" dirty="0" err="1" smtClean="0">
                          <a:ea typeface="ＭＳ Ｐゴシック" pitchFamily="34" charset="-128"/>
                        </a:rPr>
                        <a:t>Nutr</a:t>
                      </a:r>
                      <a:r>
                        <a:rPr lang="en-US" sz="1800" i="1" dirty="0" smtClean="0">
                          <a:ea typeface="ＭＳ Ｐゴシック" pitchFamily="34" charset="-128"/>
                        </a:rPr>
                        <a:t> </a:t>
                      </a:r>
                      <a:r>
                        <a:rPr lang="en-US" sz="1800" i="0" dirty="0" smtClean="0">
                          <a:ea typeface="ＭＳ Ｐゴシック" pitchFamily="34" charset="-128"/>
                        </a:rPr>
                        <a:t>Mar</a:t>
                      </a:r>
                      <a:r>
                        <a:rPr lang="en-US" sz="1800" i="0" baseline="0" dirty="0" smtClean="0">
                          <a:ea typeface="ＭＳ Ｐゴシック" pitchFamily="34" charset="-128"/>
                        </a:rPr>
                        <a:t> </a:t>
                      </a:r>
                      <a:r>
                        <a:rPr lang="en-US" sz="1800" i="0" dirty="0" smtClean="0">
                          <a:ea typeface="ＭＳ Ｐゴシック" pitchFamily="34" charset="-128"/>
                        </a:rPr>
                        <a:t>2013</a:t>
                      </a:r>
                      <a:endParaRPr lang="en-US" sz="1800" i="0" dirty="0"/>
                    </a:p>
                  </a:txBody>
                  <a:tcPr marL="91439" marR="91439" marT="45751" marB="45751"/>
                </a:tc>
              </a:tr>
              <a:tr h="914777">
                <a:tc gridSpan="3">
                  <a:txBody>
                    <a:bodyPr/>
                    <a:lstStyle/>
                    <a:p>
                      <a:r>
                        <a:rPr lang="en-US" sz="1800" dirty="0" smtClean="0">
                          <a:ea typeface="ＭＳ Ｐゴシック" pitchFamily="34" charset="-128"/>
                        </a:rPr>
                        <a:t>Higher Magnesium Intake Is Associated with Lower Fasting Glucose and Insulin, with No Evidence of Interaction with Select Genetic Loci, in a Meta-Analysis of 15 CHARGE Consortium Studies.</a:t>
                      </a:r>
                      <a:endParaRPr lang="en-US" sz="1800" dirty="0"/>
                    </a:p>
                  </a:txBody>
                  <a:tcPr marL="91439" marR="91439" marT="45751" marB="45751"/>
                </a:tc>
                <a:tc hMerge="1">
                  <a:txBody>
                    <a:bodyPr/>
                    <a:lstStyle/>
                    <a:p>
                      <a:endParaRPr lang="en-US" dirty="0"/>
                    </a:p>
                  </a:txBody>
                  <a:tcPr/>
                </a:tc>
                <a:tc hMerge="1">
                  <a:txBody>
                    <a:bodyPr/>
                    <a:lstStyle/>
                    <a:p>
                      <a:endParaRPr lang="en-US" dirty="0"/>
                    </a:p>
                  </a:txBody>
                  <a:tcPr/>
                </a:tc>
              </a:tr>
            </a:tbl>
          </a:graphicData>
        </a:graphic>
      </p:graphicFrame>
      <p:graphicFrame>
        <p:nvGraphicFramePr>
          <p:cNvPr id="9" name="Table 8"/>
          <p:cNvGraphicFramePr>
            <a:graphicFrameLocks noGrp="1"/>
          </p:cNvGraphicFramePr>
          <p:nvPr/>
        </p:nvGraphicFramePr>
        <p:xfrm>
          <a:off x="628650" y="4718050"/>
          <a:ext cx="8048625" cy="1081223"/>
        </p:xfrm>
        <a:graphic>
          <a:graphicData uri="http://schemas.openxmlformats.org/drawingml/2006/table">
            <a:tbl>
              <a:tblPr/>
              <a:tblGrid>
                <a:gridCol w="2682875"/>
                <a:gridCol w="1582738"/>
                <a:gridCol w="3783012"/>
              </a:tblGrid>
              <a:tr h="63987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ea typeface="ＭＳ Ｐゴシック" pitchFamily="34" charset="-128"/>
                        </a:rPr>
                        <a:t>(Campbell) </a:t>
                      </a:r>
                      <a:r>
                        <a:rPr kumimoji="0" lang="en-US" sz="1800" b="0" i="0" u="none" strike="noStrike" cap="none" normalizeH="0" baseline="0" smtClean="0">
                          <a:ln>
                            <a:noFill/>
                          </a:ln>
                          <a:solidFill>
                            <a:srgbClr val="FFFFFF"/>
                          </a:solidFill>
                          <a:effectLst/>
                          <a:latin typeface="Calibri" pitchFamily="34" charset="0"/>
                          <a:ea typeface="ＭＳ Ｐゴシック" pitchFamily="34" charset="-128"/>
                        </a:rPr>
                        <a:t>Thanassoulis et al.</a:t>
                      </a:r>
                      <a:endParaRPr kumimoji="0" lang="en-US" sz="1800" b="1" i="0" u="none" strike="noStrike" cap="none" normalizeH="0" baseline="0" smtClean="0">
                        <a:ln>
                          <a:noFill/>
                        </a:ln>
                        <a:solidFill>
                          <a:srgbClr val="FFFFFF"/>
                        </a:solidFill>
                        <a:effectLst/>
                        <a:latin typeface="Calibri" pitchFamily="34" charset="0"/>
                        <a:ea typeface="ＭＳ Ｐゴシック" pitchFamily="34" charset="-128"/>
                      </a:endParaRPr>
                    </a:p>
                  </a:txBody>
                  <a:tcPr marT="45683" marB="456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Calibri" pitchFamily="34" charset="0"/>
                          <a:ea typeface="ＭＳ Ｐゴシック" pitchFamily="34" charset="-128"/>
                        </a:rPr>
                        <a:t>Standard</a:t>
                      </a:r>
                    </a:p>
                  </a:txBody>
                  <a:tcPr marT="45683" marB="456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en-US" sz="1800" b="1" i="0" u="none" strike="noStrike" cap="none" normalizeH="0" baseline="0" smtClean="0">
                          <a:ln>
                            <a:noFill/>
                          </a:ln>
                          <a:solidFill>
                            <a:srgbClr val="FFFFFF"/>
                          </a:solidFill>
                          <a:effectLst/>
                          <a:latin typeface="Calibri" pitchFamily="34" charset="0"/>
                          <a:ea typeface="ＭＳ Ｐゴシック" pitchFamily="34" charset="-128"/>
                        </a:rPr>
                        <a:t>Published </a:t>
                      </a:r>
                      <a:r>
                        <a:rPr kumimoji="0" lang="en-US" sz="1800" b="1" i="1" u="none" strike="noStrike" cap="none" normalizeH="0" baseline="0" smtClean="0">
                          <a:ln>
                            <a:noFill/>
                          </a:ln>
                          <a:solidFill>
                            <a:srgbClr val="FFFFFF"/>
                          </a:solidFill>
                          <a:effectLst/>
                          <a:latin typeface="Calibri" pitchFamily="34" charset="0"/>
                          <a:ea typeface="ＭＳ Ｐゴシック" pitchFamily="34" charset="-128"/>
                        </a:rPr>
                        <a:t>N Engl J Med </a:t>
                      </a:r>
                      <a:r>
                        <a:rPr kumimoji="0" lang="en-US" sz="1800" b="1" i="0" u="none" strike="noStrike" cap="none" normalizeH="0" baseline="0" smtClean="0">
                          <a:ln>
                            <a:noFill/>
                          </a:ln>
                          <a:solidFill>
                            <a:srgbClr val="FFFFFF"/>
                          </a:solidFill>
                          <a:effectLst/>
                          <a:latin typeface="Calibri" pitchFamily="34" charset="0"/>
                          <a:ea typeface="ＭＳ Ｐゴシック" pitchFamily="34" charset="-128"/>
                        </a:rPr>
                        <a:t>Feb 2013</a:t>
                      </a:r>
                    </a:p>
                  </a:txBody>
                  <a:tcPr marT="45683" marB="456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41217">
                <a:tc grid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ＭＳ Ｐゴシック" pitchFamily="34" charset="-128"/>
                        </a:rPr>
                        <a:t>Genetic Associations with Valvular Calcification and Aortic Stenosis</a:t>
                      </a:r>
                    </a:p>
                  </a:txBody>
                  <a:tcPr marT="45683" marB="456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xmlns="" val="29167295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r>
              <a:rPr lang="en-US" sz="3600" dirty="0" smtClean="0">
                <a:ea typeface="ＭＳ Ｐゴシック" pitchFamily="34" charset="-128"/>
              </a:rPr>
              <a:t>MESA </a:t>
            </a:r>
            <a:r>
              <a:rPr lang="en-US" sz="3600" dirty="0" err="1" smtClean="0">
                <a:ea typeface="ＭＳ Ｐゴシック" pitchFamily="34" charset="-128"/>
              </a:rPr>
              <a:t>SHARe</a:t>
            </a:r>
            <a:r>
              <a:rPr lang="en-US" sz="3600" dirty="0" smtClean="0">
                <a:ea typeface="ＭＳ Ｐゴシック" pitchFamily="34" charset="-128"/>
              </a:rPr>
              <a:t> Published Papers : Recent</a:t>
            </a:r>
          </a:p>
        </p:txBody>
      </p:sp>
      <p:sp>
        <p:nvSpPr>
          <p:cNvPr id="8195" name="Content Placeholder 2"/>
          <p:cNvSpPr>
            <a:spLocks noGrp="1"/>
          </p:cNvSpPr>
          <p:nvPr>
            <p:ph idx="1"/>
          </p:nvPr>
        </p:nvSpPr>
        <p:spPr/>
        <p:txBody>
          <a:bodyPr/>
          <a:lstStyle/>
          <a:p>
            <a:pPr eaLnBrk="1" fontAlgn="t" hangingPunct="1"/>
            <a:endParaRPr lang="en-US" b="1" smtClean="0">
              <a:ea typeface="ＭＳ Ｐゴシック" pitchFamily="34" charset="-128"/>
            </a:endParaRPr>
          </a:p>
          <a:p>
            <a:pPr eaLnBrk="1" fontAlgn="t" hangingPunct="1"/>
            <a:endParaRPr lang="en-US" b="1" smtClean="0">
              <a:ea typeface="ＭＳ Ｐゴシック" pitchFamily="34" charset="-128"/>
            </a:endParaRPr>
          </a:p>
          <a:p>
            <a:pPr eaLnBrk="1" fontAlgn="t" hangingPunct="1"/>
            <a:endParaRPr lang="en-US" b="1" smtClean="0">
              <a:ea typeface="ＭＳ Ｐゴシック" pitchFamily="34" charset="-128"/>
            </a:endParaRPr>
          </a:p>
          <a:p>
            <a:pPr eaLnBrk="1" fontAlgn="t" hangingPunct="1"/>
            <a:endParaRPr lang="en-US" smtClean="0">
              <a:ea typeface="ＭＳ Ｐゴシック" pitchFamily="34" charset="-128"/>
            </a:endParaRPr>
          </a:p>
          <a:p>
            <a:pPr eaLnBrk="1" fontAlgn="t" hangingPunct="1"/>
            <a:endParaRPr lang="en-US" b="1" smtClean="0">
              <a:ea typeface="ＭＳ Ｐゴシック" pitchFamily="34" charset="-128"/>
            </a:endParaRPr>
          </a:p>
          <a:p>
            <a:pPr eaLnBrk="1" fontAlgn="t" hangingPunct="1"/>
            <a:endParaRPr lang="en-US" b="1" smtClean="0">
              <a:ea typeface="ＭＳ Ｐゴシック" pitchFamily="34" charset="-128"/>
            </a:endParaRPr>
          </a:p>
          <a:p>
            <a:pPr eaLnBrk="1" fontAlgn="t" hangingPunct="1"/>
            <a:endParaRPr lang="en-US" b="1" smtClean="0">
              <a:ea typeface="ＭＳ Ｐゴシック" pitchFamily="34" charset="-128"/>
            </a:endParaRPr>
          </a:p>
          <a:p>
            <a:pPr eaLnBrk="1" fontAlgn="t" hangingPunct="1"/>
            <a:endParaRPr lang="en-US" smtClean="0">
              <a:ea typeface="ＭＳ Ｐゴシック" pitchFamily="34" charset="-128"/>
            </a:endParaRPr>
          </a:p>
          <a:p>
            <a:pPr eaLnBrk="1" fontAlgn="t" hangingPunct="1"/>
            <a:endParaRPr lang="en-US" b="1" smtClean="0">
              <a:ea typeface="ＭＳ Ｐゴシック" pitchFamily="34" charset="-128"/>
            </a:endParaRPr>
          </a:p>
          <a:p>
            <a:pPr eaLnBrk="1" fontAlgn="t" hangingPunct="1"/>
            <a:endParaRPr lang="en-US" b="1" smtClean="0">
              <a:ea typeface="ＭＳ Ｐゴシック" pitchFamily="34" charset="-128"/>
            </a:endParaRPr>
          </a:p>
          <a:p>
            <a:pPr eaLnBrk="1" fontAlgn="t" hangingPunct="1"/>
            <a:endParaRPr lang="en-US" b="1" smtClean="0">
              <a:ea typeface="ＭＳ Ｐゴシック" pitchFamily="34" charset="-128"/>
            </a:endParaRPr>
          </a:p>
          <a:p>
            <a:pPr eaLnBrk="1" fontAlgn="t" hangingPunct="1"/>
            <a:endParaRPr lang="en-US" smtClean="0">
              <a:ea typeface="ＭＳ Ｐゴシック" pitchFamily="34" charset="-128"/>
            </a:endParaRPr>
          </a:p>
          <a:p>
            <a:endParaRPr lang="en-US" smtClean="0">
              <a:ea typeface="ＭＳ Ｐゴシック" pitchFamily="34" charset="-128"/>
            </a:endParaRPr>
          </a:p>
        </p:txBody>
      </p:sp>
      <p:graphicFrame>
        <p:nvGraphicFramePr>
          <p:cNvPr id="8" name="Table 7"/>
          <p:cNvGraphicFramePr>
            <a:graphicFrameLocks noGrp="1"/>
          </p:cNvGraphicFramePr>
          <p:nvPr/>
        </p:nvGraphicFramePr>
        <p:xfrm>
          <a:off x="638175" y="1716088"/>
          <a:ext cx="7924800" cy="1554280"/>
        </p:xfrm>
        <a:graphic>
          <a:graphicData uri="http://schemas.openxmlformats.org/drawingml/2006/table">
            <a:tbl>
              <a:tblPr firstRow="1" bandRow="1">
                <a:tableStyleId>{5C22544A-7EE6-4342-B048-85BDC9FD1C3A}</a:tableStyleId>
              </a:tblPr>
              <a:tblGrid>
                <a:gridCol w="2641600"/>
                <a:gridCol w="1559716"/>
                <a:gridCol w="3723484"/>
              </a:tblGrid>
              <a:tr h="639933">
                <a:tc>
                  <a:txBody>
                    <a:bodyPr/>
                    <a:lstStyle/>
                    <a:p>
                      <a:r>
                        <a:rPr lang="en-US" sz="1800" dirty="0" smtClean="0"/>
                        <a:t>Nettleton et al.</a:t>
                      </a:r>
                      <a:endParaRPr lang="en-US" sz="1800" dirty="0"/>
                    </a:p>
                  </a:txBody>
                  <a:tcPr marT="45670" marB="45670"/>
                </a:tc>
                <a:tc>
                  <a:txBody>
                    <a:bodyPr/>
                    <a:lstStyle/>
                    <a:p>
                      <a:r>
                        <a:rPr lang="en-US" sz="1800" dirty="0" smtClean="0">
                          <a:solidFill>
                            <a:schemeClr val="bg1"/>
                          </a:solidFill>
                        </a:rPr>
                        <a:t>Meta-analysis</a:t>
                      </a:r>
                      <a:endParaRPr lang="en-US" sz="1800" dirty="0">
                        <a:solidFill>
                          <a:schemeClr val="bg1"/>
                        </a:solidFill>
                      </a:endParaRPr>
                    </a:p>
                  </a:txBody>
                  <a:tcPr marT="45670" marB="45670"/>
                </a:tc>
                <a:tc>
                  <a:txBody>
                    <a:bodyPr/>
                    <a:lstStyle/>
                    <a:p>
                      <a:pPr>
                        <a:spcAft>
                          <a:spcPts val="600"/>
                        </a:spcAft>
                      </a:pPr>
                      <a:r>
                        <a:rPr lang="en-US" sz="1800" dirty="0" smtClean="0">
                          <a:ea typeface="ＭＳ Ｐゴシック" pitchFamily="34" charset="-128"/>
                        </a:rPr>
                        <a:t>Published </a:t>
                      </a:r>
                      <a:r>
                        <a:rPr lang="en-US" sz="1800" i="1" baseline="0" dirty="0" smtClean="0">
                          <a:ea typeface="ＭＳ Ｐゴシック" pitchFamily="34" charset="-128"/>
                        </a:rPr>
                        <a:t>Am. Journal of </a:t>
                      </a:r>
                      <a:r>
                        <a:rPr lang="en-US" sz="1800" i="1" baseline="0" dirty="0" err="1" smtClean="0">
                          <a:ea typeface="ＭＳ Ｐゴシック" pitchFamily="34" charset="-128"/>
                        </a:rPr>
                        <a:t>Epi</a:t>
                      </a:r>
                      <a:r>
                        <a:rPr lang="en-US" sz="1800" i="0" baseline="0" dirty="0" smtClean="0">
                          <a:ea typeface="ＭＳ Ｐゴシック" pitchFamily="34" charset="-128"/>
                        </a:rPr>
                        <a:t>. Jan 2013</a:t>
                      </a:r>
                      <a:endParaRPr lang="en-US" sz="1800" i="0" dirty="0" smtClean="0">
                        <a:ea typeface="ＭＳ Ｐゴシック" pitchFamily="34" charset="-128"/>
                      </a:endParaRPr>
                    </a:p>
                  </a:txBody>
                  <a:tcPr marT="45670" marB="45670"/>
                </a:tc>
              </a:tr>
              <a:tr h="914229">
                <a:tc gridSpan="3">
                  <a:txBody>
                    <a:bodyPr/>
                    <a:lstStyle/>
                    <a:p>
                      <a:r>
                        <a:rPr lang="en-US" sz="1800" dirty="0" smtClean="0"/>
                        <a:t>Meta-analysis investigating associations between healthy diet and fasting glucose and insulin levels and modification by loci associated with glucose homeostasis in data from 15 cohorts.</a:t>
                      </a:r>
                      <a:endParaRPr lang="en-US" sz="1800" dirty="0"/>
                    </a:p>
                  </a:txBody>
                  <a:tcPr marT="45670" marB="45670"/>
                </a:tc>
                <a:tc hMerge="1">
                  <a:txBody>
                    <a:bodyPr/>
                    <a:lstStyle/>
                    <a:p>
                      <a:endParaRPr lang="en-US" dirty="0"/>
                    </a:p>
                  </a:txBody>
                  <a:tcPr/>
                </a:tc>
                <a:tc hMerge="1">
                  <a:txBody>
                    <a:bodyPr/>
                    <a:lstStyle/>
                    <a:p>
                      <a:endParaRPr lang="en-US" dirty="0"/>
                    </a:p>
                  </a:txBody>
                  <a:tcPr/>
                </a:tc>
              </a:tr>
            </a:tbl>
          </a:graphicData>
        </a:graphic>
      </p:graphicFrame>
      <p:graphicFrame>
        <p:nvGraphicFramePr>
          <p:cNvPr id="9" name="Table 8"/>
          <p:cNvGraphicFramePr>
            <a:graphicFrameLocks noGrp="1"/>
          </p:cNvGraphicFramePr>
          <p:nvPr/>
        </p:nvGraphicFramePr>
        <p:xfrm>
          <a:off x="638175" y="3486150"/>
          <a:ext cx="7924800" cy="790575"/>
        </p:xfrm>
        <a:graphic>
          <a:graphicData uri="http://schemas.openxmlformats.org/drawingml/2006/table">
            <a:tbl>
              <a:tblPr/>
              <a:tblGrid>
                <a:gridCol w="2641600"/>
                <a:gridCol w="1558925"/>
                <a:gridCol w="3724275"/>
              </a:tblGrid>
              <a:tr h="3810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ea typeface="ＭＳ Ｐゴシック" pitchFamily="34" charset="-128"/>
                        </a:rPr>
                        <a:t>(Bakshis) </a:t>
                      </a:r>
                      <a:r>
                        <a:rPr kumimoji="0" lang="en-US" sz="1800" b="0" i="0" u="none" strike="noStrike" cap="none" normalizeH="0" baseline="0" smtClean="0">
                          <a:ln>
                            <a:noFill/>
                          </a:ln>
                          <a:solidFill>
                            <a:srgbClr val="FFFFFF"/>
                          </a:solidFill>
                          <a:effectLst/>
                          <a:latin typeface="Calibri" pitchFamily="34" charset="0"/>
                          <a:ea typeface="ＭＳ Ｐゴシック" pitchFamily="34" charset="-128"/>
                        </a:rPr>
                        <a:t>Hek et al.</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Calibri" pitchFamily="34" charset="0"/>
                          <a:ea typeface="ＭＳ Ｐゴシック" pitchFamily="34" charset="-128"/>
                        </a:rPr>
                        <a:t>Meta-analysis</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en-US" sz="1800" b="1" i="0" u="none" strike="noStrike" cap="none" normalizeH="0" baseline="0" smtClean="0">
                          <a:ln>
                            <a:noFill/>
                          </a:ln>
                          <a:solidFill>
                            <a:srgbClr val="FFFFFF"/>
                          </a:solidFill>
                          <a:effectLst/>
                          <a:latin typeface="Calibri" pitchFamily="34" charset="0"/>
                          <a:ea typeface="ＭＳ Ｐゴシック" pitchFamily="34" charset="-128"/>
                        </a:rPr>
                        <a:t>Published </a:t>
                      </a:r>
                      <a:r>
                        <a:rPr kumimoji="0" lang="en-US" sz="1800" b="1" i="1" u="none" strike="noStrike" cap="none" normalizeH="0" baseline="0" smtClean="0">
                          <a:ln>
                            <a:noFill/>
                          </a:ln>
                          <a:solidFill>
                            <a:srgbClr val="FFFFFF"/>
                          </a:solidFill>
                          <a:effectLst/>
                          <a:latin typeface="Calibri" pitchFamily="34" charset="0"/>
                          <a:ea typeface="ＭＳ Ｐゴシック" pitchFamily="34" charset="-128"/>
                        </a:rPr>
                        <a:t>Biol Psychiatry </a:t>
                      </a:r>
                      <a:r>
                        <a:rPr kumimoji="0" lang="en-US" sz="1800" b="1" i="0" u="none" strike="noStrike" cap="none" normalizeH="0" baseline="0" smtClean="0">
                          <a:ln>
                            <a:noFill/>
                          </a:ln>
                          <a:solidFill>
                            <a:srgbClr val="FFFFFF"/>
                          </a:solidFill>
                          <a:effectLst/>
                          <a:latin typeface="Calibri" pitchFamily="34" charset="0"/>
                          <a:ea typeface="ＭＳ Ｐゴシック" pitchFamily="34" charset="-128"/>
                        </a:rPr>
                        <a:t>Apr 2013</a:t>
                      </a:r>
                      <a:endParaRPr kumimoji="0" lang="en-US" sz="1800" b="1" i="1" u="none" strike="noStrike" cap="none" normalizeH="0" baseline="0" smtClean="0">
                        <a:ln>
                          <a:noFill/>
                        </a:ln>
                        <a:solidFill>
                          <a:srgbClr val="FFFFFF"/>
                        </a:solidFill>
                        <a:effectLst/>
                        <a:latin typeface="Calibri" pitchFamily="34" charset="0"/>
                        <a:ea typeface="ＭＳ Ｐゴシック" pitchFamily="34" charset="-128"/>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09575">
                <a:tc grid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ＭＳ Ｐゴシック" pitchFamily="34" charset="-128"/>
                        </a:rPr>
                        <a:t>A Genome-Wide Association Study of Depressive Symptoms</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en-US"/>
                    </a:p>
                  </a:txBody>
                  <a:tcPr/>
                </a:tc>
                <a:tc hMerge="1">
                  <a:txBody>
                    <a:bodyPr/>
                    <a:lstStyle/>
                    <a:p>
                      <a:endParaRPr lang="en-US"/>
                    </a:p>
                  </a:txBody>
                  <a:tcPr/>
                </a:tc>
              </a:tr>
            </a:tbl>
          </a:graphicData>
        </a:graphic>
      </p:graphicFrame>
      <p:graphicFrame>
        <p:nvGraphicFramePr>
          <p:cNvPr id="10" name="Table 9"/>
          <p:cNvGraphicFramePr>
            <a:graphicFrameLocks noGrp="1"/>
          </p:cNvGraphicFramePr>
          <p:nvPr/>
        </p:nvGraphicFramePr>
        <p:xfrm>
          <a:off x="638175" y="4451350"/>
          <a:ext cx="7924800" cy="1006671"/>
        </p:xfrm>
        <a:graphic>
          <a:graphicData uri="http://schemas.openxmlformats.org/drawingml/2006/table">
            <a:tbl>
              <a:tblPr/>
              <a:tblGrid>
                <a:gridCol w="2641600"/>
                <a:gridCol w="1558925"/>
                <a:gridCol w="3724275"/>
              </a:tblGrid>
              <a:tr h="36658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ea typeface="ＭＳ Ｐゴシック" pitchFamily="34" charset="-128"/>
                        </a:rPr>
                        <a:t>Subramanyam et al.</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Calibri" pitchFamily="34" charset="0"/>
                          <a:ea typeface="ＭＳ Ｐゴシック" pitchFamily="34" charset="-128"/>
                        </a:rPr>
                        <a:t>Standard</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en-US" sz="1800" b="1" i="0" u="none" strike="noStrike" cap="none" normalizeH="0" baseline="0" smtClean="0">
                          <a:ln>
                            <a:noFill/>
                          </a:ln>
                          <a:solidFill>
                            <a:srgbClr val="FFFFFF"/>
                          </a:solidFill>
                          <a:effectLst/>
                          <a:latin typeface="Calibri" pitchFamily="34" charset="0"/>
                          <a:ea typeface="ＭＳ Ｐゴシック" pitchFamily="34" charset="-128"/>
                        </a:rPr>
                        <a:t>Published </a:t>
                      </a:r>
                      <a:r>
                        <a:rPr kumimoji="0" lang="en-US" sz="1800" b="1" i="1" u="none" strike="noStrike" cap="none" normalizeH="0" baseline="0" smtClean="0">
                          <a:ln>
                            <a:noFill/>
                          </a:ln>
                          <a:solidFill>
                            <a:srgbClr val="FFFFFF"/>
                          </a:solidFill>
                          <a:effectLst/>
                          <a:latin typeface="Calibri" pitchFamily="34" charset="0"/>
                          <a:ea typeface="ＭＳ Ｐゴシック" pitchFamily="34" charset="-128"/>
                        </a:rPr>
                        <a:t>PLoS One </a:t>
                      </a:r>
                      <a:r>
                        <a:rPr kumimoji="0" lang="en-US" sz="1800" b="1" i="0" u="none" strike="noStrike" cap="none" normalizeH="0" baseline="0" smtClean="0">
                          <a:ln>
                            <a:noFill/>
                          </a:ln>
                          <a:solidFill>
                            <a:srgbClr val="FFFFFF"/>
                          </a:solidFill>
                          <a:effectLst/>
                          <a:latin typeface="Calibri" pitchFamily="34" charset="0"/>
                          <a:ea typeface="ＭＳ Ｐゴシック" pitchFamily="34" charset="-128"/>
                        </a:rPr>
                        <a:t>Jan 2013</a:t>
                      </a:r>
                      <a:endParaRPr kumimoji="0" lang="en-US" sz="1800" b="1" i="1" u="none" strike="noStrike" cap="none" normalizeH="0" baseline="0" smtClean="0">
                        <a:ln>
                          <a:noFill/>
                        </a:ln>
                        <a:solidFill>
                          <a:srgbClr val="FFFFFF"/>
                        </a:solidFill>
                        <a:effectLst/>
                        <a:latin typeface="Calibri" pitchFamily="34" charset="0"/>
                        <a:ea typeface="ＭＳ Ｐゴシック" pitchFamily="34" charset="-128"/>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39892">
                <a:tc grid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ＭＳ Ｐゴシック" pitchFamily="34" charset="-128"/>
                        </a:rPr>
                        <a:t>Social factors and leukocyte DNA methylation of repetitive sequences: the multi-ethnic study of atherosclerosis</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xmlns="" val="32274385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r>
              <a:rPr lang="en-US" smtClean="0">
                <a:ea typeface="ＭＳ Ｐゴシック" pitchFamily="34" charset="-128"/>
              </a:rPr>
              <a:t>MESA SHARe Published Papers: Recent</a:t>
            </a:r>
          </a:p>
        </p:txBody>
      </p:sp>
      <p:graphicFrame>
        <p:nvGraphicFramePr>
          <p:cNvPr id="9" name="Table 8"/>
          <p:cNvGraphicFramePr>
            <a:graphicFrameLocks noGrp="1"/>
          </p:cNvGraphicFramePr>
          <p:nvPr/>
        </p:nvGraphicFramePr>
        <p:xfrm>
          <a:off x="563563" y="2870200"/>
          <a:ext cx="8037512" cy="1279700"/>
        </p:xfrm>
        <a:graphic>
          <a:graphicData uri="http://schemas.openxmlformats.org/drawingml/2006/table">
            <a:tbl>
              <a:tblPr/>
              <a:tblGrid>
                <a:gridCol w="2679700"/>
                <a:gridCol w="1581150"/>
                <a:gridCol w="3776662"/>
              </a:tblGrid>
              <a:tr h="6397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ea typeface="ＭＳ Ｐゴシック" pitchFamily="34" charset="-128"/>
                        </a:rPr>
                        <a:t>Divers et al.</a:t>
                      </a:r>
                      <a:endParaRPr kumimoji="0" lang="en-US" sz="1800" b="0" i="0" u="none" strike="noStrike" cap="none" normalizeH="0" baseline="0" smtClean="0">
                        <a:ln>
                          <a:noFill/>
                        </a:ln>
                        <a:solidFill>
                          <a:srgbClr val="FFFFFF"/>
                        </a:solidFill>
                        <a:effectLst/>
                        <a:latin typeface="Calibri" pitchFamily="34" charset="0"/>
                        <a:ea typeface="ＭＳ Ｐゴシック" pitchFamily="34" charset="-128"/>
                      </a:endParaRPr>
                    </a:p>
                  </a:txBody>
                  <a:tcPr marT="45605" marB="456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Calibri" pitchFamily="34" charset="0"/>
                          <a:ea typeface="ＭＳ Ｐゴシック" pitchFamily="34" charset="-128"/>
                        </a:rPr>
                        <a:t>Non-Standard</a:t>
                      </a:r>
                    </a:p>
                  </a:txBody>
                  <a:tcPr marT="45605" marB="456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ea typeface="ＭＳ Ｐゴシック" pitchFamily="34" charset="-128"/>
                        </a:rPr>
                        <a:t>Published </a:t>
                      </a:r>
                      <a:r>
                        <a:rPr kumimoji="0" lang="en-US" sz="1800" b="1" i="1" u="none" strike="noStrike" cap="none" normalizeH="0" baseline="0" smtClean="0">
                          <a:ln>
                            <a:noFill/>
                          </a:ln>
                          <a:solidFill>
                            <a:srgbClr val="FFFFFF"/>
                          </a:solidFill>
                          <a:effectLst/>
                          <a:latin typeface="Calibri" pitchFamily="34" charset="0"/>
                          <a:ea typeface="ＭＳ Ｐゴシック" pitchFamily="34" charset="-128"/>
                        </a:rPr>
                        <a:t>Circ Cardiovasc Genet </a:t>
                      </a:r>
                      <a:r>
                        <a:rPr kumimoji="0" lang="en-US" sz="1800" b="1" i="0" u="none" strike="noStrike" cap="none" normalizeH="0" baseline="0" smtClean="0">
                          <a:ln>
                            <a:noFill/>
                          </a:ln>
                          <a:solidFill>
                            <a:srgbClr val="FFFFFF"/>
                          </a:solidFill>
                          <a:effectLst/>
                          <a:latin typeface="Calibri" pitchFamily="34" charset="0"/>
                          <a:ea typeface="ＭＳ Ｐゴシック" pitchFamily="34" charset="-128"/>
                        </a:rPr>
                        <a:t>Feb 2013</a:t>
                      </a:r>
                    </a:p>
                  </a:txBody>
                  <a:tcPr marT="45605" marB="456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39763">
                <a:tc grid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ＭＳ Ｐゴシック" pitchFamily="34" charset="-128"/>
                        </a:rPr>
                        <a:t>Admixture mapping of coronary artery calcified plaque in African Americans with type 2 diabetes </a:t>
                      </a:r>
                    </a:p>
                  </a:txBody>
                  <a:tcPr marT="45605" marB="456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en-US"/>
                    </a:p>
                  </a:txBody>
                  <a:tcPr/>
                </a:tc>
                <a:tc hMerge="1">
                  <a:txBody>
                    <a:bodyPr/>
                    <a:lstStyle/>
                    <a:p>
                      <a:endParaRPr lang="en-US"/>
                    </a:p>
                  </a:txBody>
                  <a:tcPr/>
                </a:tc>
              </a:tr>
            </a:tbl>
          </a:graphicData>
        </a:graphic>
      </p:graphicFrame>
      <p:graphicFrame>
        <p:nvGraphicFramePr>
          <p:cNvPr id="10" name="Table 9"/>
          <p:cNvGraphicFramePr>
            <a:graphicFrameLocks noGrp="1"/>
          </p:cNvGraphicFramePr>
          <p:nvPr/>
        </p:nvGraphicFramePr>
        <p:xfrm>
          <a:off x="577850" y="4311650"/>
          <a:ext cx="8037512" cy="1011238"/>
        </p:xfrm>
        <a:graphic>
          <a:graphicData uri="http://schemas.openxmlformats.org/drawingml/2006/table">
            <a:tbl>
              <a:tblPr firstRow="1" bandRow="1">
                <a:tableStyleId>{5C22544A-7EE6-4342-B048-85BDC9FD1C3A}</a:tableStyleId>
              </a:tblPr>
              <a:tblGrid>
                <a:gridCol w="2679171"/>
                <a:gridCol w="1581899"/>
                <a:gridCol w="3776442"/>
              </a:tblGrid>
              <a:tr h="370956">
                <a:tc>
                  <a:txBody>
                    <a:bodyPr/>
                    <a:lstStyle/>
                    <a:p>
                      <a:r>
                        <a:rPr lang="en-US" sz="1800" b="1" dirty="0" smtClean="0">
                          <a:ea typeface="ＭＳ Ｐゴシック" pitchFamily="34" charset="-128"/>
                        </a:rPr>
                        <a:t>Liang </a:t>
                      </a:r>
                      <a:r>
                        <a:rPr lang="en-US" sz="1800" dirty="0" smtClean="0">
                          <a:ea typeface="ＭＳ Ｐゴシック" pitchFamily="34" charset="-128"/>
                        </a:rPr>
                        <a:t>et al. </a:t>
                      </a:r>
                      <a:endParaRPr lang="en-US" sz="1800" dirty="0"/>
                    </a:p>
                  </a:txBody>
                  <a:tcPr marL="91439" marR="91439" marT="45734" marB="45734"/>
                </a:tc>
                <a:tc>
                  <a:txBody>
                    <a:bodyPr/>
                    <a:lstStyle/>
                    <a:p>
                      <a:r>
                        <a:rPr lang="en-US" sz="1800" dirty="0" smtClean="0">
                          <a:solidFill>
                            <a:schemeClr val="bg1"/>
                          </a:solidFill>
                          <a:ea typeface="ＭＳ Ｐゴシック" pitchFamily="34" charset="-128"/>
                        </a:rPr>
                        <a:t>Standard</a:t>
                      </a:r>
                    </a:p>
                  </a:txBody>
                  <a:tcPr marL="91439" marR="91439" marT="45734" marB="45734"/>
                </a:tc>
                <a:tc>
                  <a:txBody>
                    <a:bodyPr/>
                    <a:lstStyle/>
                    <a:p>
                      <a:pPr>
                        <a:spcAft>
                          <a:spcPts val="600"/>
                        </a:spcAft>
                      </a:pPr>
                      <a:r>
                        <a:rPr lang="en-US" sz="1800" dirty="0" err="1" smtClean="0">
                          <a:ea typeface="ＭＳ Ｐゴシック" pitchFamily="34" charset="-128"/>
                        </a:rPr>
                        <a:t>Epub</a:t>
                      </a:r>
                      <a:r>
                        <a:rPr lang="en-US" sz="1800" dirty="0" smtClean="0">
                          <a:ea typeface="ＭＳ Ｐゴシック" pitchFamily="34" charset="-128"/>
                        </a:rPr>
                        <a:t> </a:t>
                      </a:r>
                      <a:r>
                        <a:rPr lang="en-US" sz="1800" i="1" dirty="0" smtClean="0">
                          <a:ea typeface="ＭＳ Ｐゴシック" pitchFamily="34" charset="-128"/>
                        </a:rPr>
                        <a:t>Atherosclerosis </a:t>
                      </a:r>
                      <a:r>
                        <a:rPr lang="en-US" sz="1800" i="0" dirty="0" smtClean="0">
                          <a:ea typeface="ＭＳ Ｐゴシック" pitchFamily="34" charset="-128"/>
                        </a:rPr>
                        <a:t>Feb </a:t>
                      </a:r>
                      <a:r>
                        <a:rPr lang="en-US" sz="1800" dirty="0" smtClean="0">
                          <a:ea typeface="ＭＳ Ｐゴシック" pitchFamily="34" charset="-128"/>
                        </a:rPr>
                        <a:t>2013</a:t>
                      </a:r>
                    </a:p>
                  </a:txBody>
                  <a:tcPr marL="91439" marR="91439" marT="45734" marB="45734"/>
                </a:tc>
              </a:tr>
              <a:tr h="640282">
                <a:tc gridSpan="3">
                  <a:txBody>
                    <a:bodyPr/>
                    <a:lstStyle/>
                    <a:p>
                      <a:r>
                        <a:rPr lang="en-US" sz="1800" dirty="0" smtClean="0">
                          <a:ea typeface="ＭＳ Ｐゴシック" pitchFamily="34" charset="-128"/>
                        </a:rPr>
                        <a:t>APOE genotype modifies the association between plasma omega-3 fatty acids and plasma lipids in the Multi-Ethnic Study of Atherosclerosis (MESA)</a:t>
                      </a:r>
                      <a:endParaRPr lang="en-US" sz="1800" dirty="0"/>
                    </a:p>
                  </a:txBody>
                  <a:tcPr marL="91439" marR="91439" marT="45734" marB="45734"/>
                </a:tc>
                <a:tc hMerge="1">
                  <a:txBody>
                    <a:bodyPr/>
                    <a:lstStyle/>
                    <a:p>
                      <a:endParaRPr lang="en-US" dirty="0"/>
                    </a:p>
                  </a:txBody>
                  <a:tcPr/>
                </a:tc>
                <a:tc hMerge="1">
                  <a:txBody>
                    <a:bodyPr/>
                    <a:lstStyle/>
                    <a:p>
                      <a:endParaRPr lang="en-US" dirty="0"/>
                    </a:p>
                  </a:txBody>
                  <a:tcPr/>
                </a:tc>
              </a:tr>
            </a:tbl>
          </a:graphicData>
        </a:graphic>
      </p:graphicFrame>
      <p:graphicFrame>
        <p:nvGraphicFramePr>
          <p:cNvPr id="11" name="Table 10"/>
          <p:cNvGraphicFramePr>
            <a:graphicFrameLocks noGrp="1"/>
          </p:cNvGraphicFramePr>
          <p:nvPr/>
        </p:nvGraphicFramePr>
        <p:xfrm>
          <a:off x="577850" y="1316038"/>
          <a:ext cx="7837488" cy="1319212"/>
        </p:xfrm>
        <a:graphic>
          <a:graphicData uri="http://schemas.openxmlformats.org/drawingml/2006/table">
            <a:tbl>
              <a:tblPr firstRow="1" bandRow="1">
                <a:tableStyleId>{5C22544A-7EE6-4342-B048-85BDC9FD1C3A}</a:tableStyleId>
              </a:tblPr>
              <a:tblGrid>
                <a:gridCol w="2612496"/>
                <a:gridCol w="1542532"/>
                <a:gridCol w="3682460"/>
              </a:tblGrid>
              <a:tr h="640388">
                <a:tc>
                  <a:txBody>
                    <a:bodyPr/>
                    <a:lstStyle/>
                    <a:p>
                      <a:r>
                        <a:rPr lang="en-US" sz="1800" dirty="0" smtClean="0"/>
                        <a:t>(Richardson)</a:t>
                      </a:r>
                      <a:r>
                        <a:rPr lang="en-US" sz="1800" baseline="0" dirty="0" smtClean="0"/>
                        <a:t> </a:t>
                      </a:r>
                      <a:r>
                        <a:rPr lang="en-US" sz="1800" b="0" baseline="0" dirty="0" err="1" smtClean="0"/>
                        <a:t>Subramanyam</a:t>
                      </a:r>
                      <a:r>
                        <a:rPr lang="en-US" sz="1800" b="0" baseline="0" dirty="0" smtClean="0"/>
                        <a:t> et al.</a:t>
                      </a:r>
                      <a:endParaRPr lang="en-US" sz="1800" b="0" dirty="0"/>
                    </a:p>
                  </a:txBody>
                  <a:tcPr marL="91439" marR="91439" marT="45742" marB="45742"/>
                </a:tc>
                <a:tc>
                  <a:txBody>
                    <a:bodyPr/>
                    <a:lstStyle/>
                    <a:p>
                      <a:r>
                        <a:rPr lang="en-US" sz="1800" dirty="0" smtClean="0">
                          <a:solidFill>
                            <a:schemeClr val="bg1"/>
                          </a:solidFill>
                        </a:rPr>
                        <a:t>Meta-analysis</a:t>
                      </a:r>
                      <a:endParaRPr lang="en-US" sz="1800" dirty="0">
                        <a:solidFill>
                          <a:schemeClr val="bg1"/>
                        </a:solidFill>
                      </a:endParaRPr>
                    </a:p>
                  </a:txBody>
                  <a:tcPr marL="91439" marR="91439" marT="45742" marB="45742"/>
                </a:tc>
                <a:tc>
                  <a:txBody>
                    <a:bodyPr/>
                    <a:lstStyle/>
                    <a:p>
                      <a:pPr>
                        <a:spcAft>
                          <a:spcPts val="600"/>
                        </a:spcAft>
                      </a:pPr>
                      <a:r>
                        <a:rPr lang="en-US" sz="1800" dirty="0" smtClean="0">
                          <a:ea typeface="ＭＳ Ｐゴシック" pitchFamily="34" charset="-128"/>
                        </a:rPr>
                        <a:t>Published </a:t>
                      </a:r>
                      <a:r>
                        <a:rPr lang="en-US" sz="1800" i="1" baseline="0" dirty="0" smtClean="0">
                          <a:ea typeface="ＭＳ Ｐゴシック" pitchFamily="34" charset="-128"/>
                        </a:rPr>
                        <a:t>Am J Hum Genet </a:t>
                      </a:r>
                      <a:r>
                        <a:rPr lang="en-US" sz="1800" i="0" baseline="0" dirty="0" smtClean="0">
                          <a:ea typeface="ＭＳ Ｐゴシック" pitchFamily="34" charset="-128"/>
                        </a:rPr>
                        <a:t>Jan 2013</a:t>
                      </a:r>
                      <a:endParaRPr lang="en-US" sz="1800" dirty="0" smtClean="0">
                        <a:ea typeface="ＭＳ Ｐゴシック" pitchFamily="34" charset="-128"/>
                      </a:endParaRPr>
                    </a:p>
                  </a:txBody>
                  <a:tcPr marL="91439" marR="91439" marT="45742" marB="45742"/>
                </a:tc>
              </a:tr>
              <a:tr h="678824">
                <a:tc gridSpan="3">
                  <a:txBody>
                    <a:bodyPr/>
                    <a:lstStyle/>
                    <a:p>
                      <a:r>
                        <a:rPr lang="en-US" sz="1800" dirty="0" smtClean="0"/>
                        <a:t>Gain-of-function Lipoprotein Lipase variant rs13702 modulates lipid traits through disruption of a microRNA-410 seed site</a:t>
                      </a:r>
                      <a:endParaRPr lang="en-US" sz="1800" dirty="0"/>
                    </a:p>
                  </a:txBody>
                  <a:tcPr marL="91439" marR="91439" marT="45742" marB="45742"/>
                </a:tc>
                <a:tc hMerge="1">
                  <a:txBody>
                    <a:bodyPr/>
                    <a:lstStyle/>
                    <a:p>
                      <a:endParaRPr lang="en-US" dirty="0"/>
                    </a:p>
                  </a:txBody>
                  <a:tcPr/>
                </a:tc>
                <a:tc hMerge="1">
                  <a:txBody>
                    <a:bodyPr/>
                    <a:lstStyle/>
                    <a:p>
                      <a:endParaRPr lang="en-US" dirty="0"/>
                    </a:p>
                  </a:txBody>
                  <a:tcPr/>
                </a:tc>
              </a:tr>
            </a:tbl>
          </a:graphicData>
        </a:graphic>
      </p:graphicFrame>
    </p:spTree>
    <p:extLst>
      <p:ext uri="{BB962C8B-B14F-4D97-AF65-F5344CB8AC3E}">
        <p14:creationId xmlns:p14="http://schemas.microsoft.com/office/powerpoint/2010/main" xmlns="" val="33057703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fontScale="90000"/>
          </a:bodyPr>
          <a:lstStyle/>
          <a:p>
            <a:r>
              <a:rPr lang="en-US" smtClean="0">
                <a:ea typeface="ＭＳ Ｐゴシック" pitchFamily="34" charset="-128"/>
              </a:rPr>
              <a:t>MESA SHARe Published Papers: Recent</a:t>
            </a:r>
          </a:p>
        </p:txBody>
      </p:sp>
      <p:graphicFrame>
        <p:nvGraphicFramePr>
          <p:cNvPr id="4" name="Table 3"/>
          <p:cNvGraphicFramePr>
            <a:graphicFrameLocks noGrp="1"/>
          </p:cNvGraphicFramePr>
          <p:nvPr/>
        </p:nvGraphicFramePr>
        <p:xfrm>
          <a:off x="638175" y="2855913"/>
          <a:ext cx="7924800" cy="1317716"/>
        </p:xfrm>
        <a:graphic>
          <a:graphicData uri="http://schemas.openxmlformats.org/drawingml/2006/table">
            <a:tbl>
              <a:tblPr/>
              <a:tblGrid>
                <a:gridCol w="2641600"/>
                <a:gridCol w="1558925"/>
                <a:gridCol w="3724275"/>
              </a:tblGrid>
              <a:tr h="63987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ea typeface="ＭＳ Ｐゴシック" pitchFamily="34" charset="-128"/>
                        </a:rPr>
                        <a:t>(Manichaikul) </a:t>
                      </a:r>
                      <a:r>
                        <a:rPr kumimoji="0" lang="en-US" sz="1800" b="0" i="0" u="none" strike="noStrike" cap="none" normalizeH="0" baseline="0" smtClean="0">
                          <a:ln>
                            <a:noFill/>
                          </a:ln>
                          <a:solidFill>
                            <a:srgbClr val="FFFFFF"/>
                          </a:solidFill>
                          <a:effectLst/>
                          <a:latin typeface="Calibri" pitchFamily="34" charset="0"/>
                          <a:ea typeface="ＭＳ Ｐゴシック" pitchFamily="34" charset="-128"/>
                        </a:rPr>
                        <a:t>Wilk et al.</a:t>
                      </a:r>
                      <a:endParaRPr kumimoji="0" lang="en-US" sz="1800" b="1" i="0" u="none" strike="noStrike" cap="none" normalizeH="0" baseline="0" smtClean="0">
                        <a:ln>
                          <a:noFill/>
                        </a:ln>
                        <a:solidFill>
                          <a:srgbClr val="FFFFFF"/>
                        </a:solidFill>
                        <a:effectLst/>
                        <a:latin typeface="Calibri" pitchFamily="34" charset="0"/>
                        <a:ea typeface="ＭＳ Ｐゴシック" pitchFamily="34" charset="-128"/>
                      </a:endParaRPr>
                    </a:p>
                  </a:txBody>
                  <a:tcPr marT="45662" marB="456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Calibri" pitchFamily="34" charset="0"/>
                          <a:ea typeface="ＭＳ Ｐゴシック" pitchFamily="34" charset="-128"/>
                        </a:rPr>
                        <a:t>Meta-analysis</a:t>
                      </a:r>
                    </a:p>
                  </a:txBody>
                  <a:tcPr marT="45662" marB="456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en-US" sz="1800" b="1" i="0" u="none" strike="noStrike" cap="none" normalizeH="0" baseline="0" smtClean="0">
                          <a:ln>
                            <a:noFill/>
                          </a:ln>
                          <a:solidFill>
                            <a:srgbClr val="FFFFFF"/>
                          </a:solidFill>
                          <a:effectLst/>
                          <a:latin typeface="Calibri" pitchFamily="34" charset="0"/>
                          <a:ea typeface="ＭＳ Ｐゴシック" pitchFamily="34" charset="-128"/>
                        </a:rPr>
                        <a:t>Published </a:t>
                      </a:r>
                      <a:r>
                        <a:rPr kumimoji="0" lang="en-US" sz="1800" b="1" i="1" u="none" strike="noStrike" cap="none" normalizeH="0" baseline="0" smtClean="0">
                          <a:ln>
                            <a:noFill/>
                          </a:ln>
                          <a:solidFill>
                            <a:srgbClr val="FFFFFF"/>
                          </a:solidFill>
                          <a:effectLst/>
                          <a:latin typeface="Calibri" pitchFamily="34" charset="0"/>
                          <a:ea typeface="ＭＳ Ｐゴシック" pitchFamily="34" charset="-128"/>
                        </a:rPr>
                        <a:t>Am. J. Respir. and Crit. Care Med.</a:t>
                      </a:r>
                      <a:r>
                        <a:rPr kumimoji="0" lang="en-US" sz="1800" b="1" i="0" u="none" strike="noStrike" cap="none" normalizeH="0" baseline="0" smtClean="0">
                          <a:ln>
                            <a:noFill/>
                          </a:ln>
                          <a:solidFill>
                            <a:srgbClr val="FFFFFF"/>
                          </a:solidFill>
                          <a:effectLst/>
                          <a:latin typeface="Calibri" pitchFamily="34" charset="0"/>
                          <a:ea typeface="ＭＳ Ｐゴシック" pitchFamily="34" charset="-128"/>
                        </a:rPr>
                        <a:t> Oct 2012</a:t>
                      </a:r>
                    </a:p>
                  </a:txBody>
                  <a:tcPr marT="45662" marB="456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77752">
                <a:tc grid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ＭＳ Ｐゴシック" pitchFamily="34" charset="-128"/>
                        </a:rPr>
                        <a:t>Genome-wide association studies identify CHRNA5/3 and HTR4 in the development of airflow obstruction</a:t>
                      </a:r>
                    </a:p>
                  </a:txBody>
                  <a:tcPr marT="45662" marB="456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en-US"/>
                    </a:p>
                  </a:txBody>
                  <a:tcPr/>
                </a:tc>
                <a:tc hMerge="1">
                  <a:txBody>
                    <a:bodyPr/>
                    <a:lstStyle/>
                    <a:p>
                      <a:endParaRPr lang="en-US"/>
                    </a:p>
                  </a:txBody>
                  <a:tcPr/>
                </a:tc>
              </a:tr>
            </a:tbl>
          </a:graphicData>
        </a:graphic>
      </p:graphicFrame>
      <p:graphicFrame>
        <p:nvGraphicFramePr>
          <p:cNvPr id="5" name="Table 4"/>
          <p:cNvGraphicFramePr>
            <a:graphicFrameLocks noGrp="1"/>
          </p:cNvGraphicFramePr>
          <p:nvPr/>
        </p:nvGraphicFramePr>
        <p:xfrm>
          <a:off x="638175" y="1330325"/>
          <a:ext cx="7924800" cy="1319213"/>
        </p:xfrm>
        <a:graphic>
          <a:graphicData uri="http://schemas.openxmlformats.org/drawingml/2006/table">
            <a:tbl>
              <a:tblPr/>
              <a:tblGrid>
                <a:gridCol w="2641600"/>
                <a:gridCol w="1558925"/>
                <a:gridCol w="3724275"/>
              </a:tblGrid>
              <a:tr h="64077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ea typeface="ＭＳ Ｐゴシック" pitchFamily="34" charset="-128"/>
                        </a:rPr>
                        <a:t>Frazier-Wood et al.</a:t>
                      </a:r>
                    </a:p>
                  </a:txBody>
                  <a:tcPr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Calibri" pitchFamily="34" charset="0"/>
                          <a:ea typeface="ＭＳ Ｐゴシック" pitchFamily="34" charset="-128"/>
                        </a:rPr>
                        <a:t>Meta- analysis</a:t>
                      </a:r>
                    </a:p>
                  </a:txBody>
                  <a:tcPr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ea typeface="ＭＳ Ｐゴシック" pitchFamily="34" charset="-128"/>
                        </a:rPr>
                        <a:t>Published </a:t>
                      </a:r>
                      <a:r>
                        <a:rPr kumimoji="0" lang="en-US" sz="1800" b="1" i="1" u="none" strike="noStrike" cap="none" normalizeH="0" baseline="0" dirty="0" smtClean="0">
                          <a:ln>
                            <a:noFill/>
                          </a:ln>
                          <a:solidFill>
                            <a:srgbClr val="FFFFFF"/>
                          </a:solidFill>
                          <a:effectLst/>
                          <a:latin typeface="Calibri" pitchFamily="34" charset="0"/>
                          <a:ea typeface="ＭＳ Ｐゴシック" pitchFamily="34" charset="-128"/>
                        </a:rPr>
                        <a:t>Hum </a:t>
                      </a:r>
                      <a:r>
                        <a:rPr kumimoji="0" lang="en-US" sz="1800" b="1" i="1" u="none" strike="noStrike" cap="none" normalizeH="0" baseline="0" smtClean="0">
                          <a:ln>
                            <a:noFill/>
                          </a:ln>
                          <a:solidFill>
                            <a:srgbClr val="FFFFFF"/>
                          </a:solidFill>
                          <a:effectLst/>
                          <a:latin typeface="Calibri" pitchFamily="34" charset="0"/>
                          <a:ea typeface="ＭＳ Ｐゴシック" pitchFamily="34" charset="-128"/>
                        </a:rPr>
                        <a:t>Genet</a:t>
                      </a:r>
                      <a:r>
                        <a:rPr kumimoji="0" lang="en-US" sz="1800" b="1" i="0" u="none" strike="noStrike" cap="none" normalizeH="0" baseline="0" smtClean="0">
                          <a:ln>
                            <a:noFill/>
                          </a:ln>
                          <a:solidFill>
                            <a:srgbClr val="FFFFFF"/>
                          </a:solidFill>
                          <a:effectLst/>
                          <a:latin typeface="Calibri" pitchFamily="34" charset="0"/>
                          <a:ea typeface="ＭＳ Ｐゴシック" pitchFamily="34" charset="-128"/>
                        </a:rPr>
                        <a:t> Apr 2013. </a:t>
                      </a:r>
                      <a:endParaRPr kumimoji="0" lang="en-US" sz="1800" b="1" i="0" u="none" strike="noStrike" cap="none" normalizeH="0" baseline="0" dirty="0" smtClean="0">
                        <a:ln>
                          <a:noFill/>
                        </a:ln>
                        <a:solidFill>
                          <a:srgbClr val="FFFFFF"/>
                        </a:solidFill>
                        <a:effectLst/>
                        <a:latin typeface="Calibri" pitchFamily="34" charset="0"/>
                        <a:ea typeface="ＭＳ Ｐゴシック" pitchFamily="34" charset="-128"/>
                      </a:endParaRPr>
                    </a:p>
                  </a:txBody>
                  <a:tcPr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78437">
                <a:tc grid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ea typeface="ＭＳ Ｐゴシック" pitchFamily="34" charset="-128"/>
                        </a:rPr>
                        <a:t>Genetic variants associated with VLDL, LDL and HDL particle size differ with race/ethnicity</a:t>
                      </a:r>
                    </a:p>
                  </a:txBody>
                  <a:tcPr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xmlns="" val="17855369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3886199"/>
          </a:xfrm>
        </p:spPr>
        <p:txBody>
          <a:bodyPr/>
          <a:lstStyle/>
          <a:p>
            <a:r>
              <a:rPr lang="en-US" dirty="0" smtClean="0"/>
              <a:t>Journal Club:  “Genetic Associations with </a:t>
            </a:r>
            <a:r>
              <a:rPr lang="en-US" dirty="0" err="1" smtClean="0"/>
              <a:t>Valvular</a:t>
            </a:r>
            <a:r>
              <a:rPr lang="en-US" dirty="0" smtClean="0"/>
              <a:t> Calcification and Aortic Stenosis”</a:t>
            </a:r>
            <a:br>
              <a:rPr lang="en-US" dirty="0" smtClean="0"/>
            </a:br>
            <a:r>
              <a:rPr lang="en-US" sz="1800" dirty="0" err="1" smtClean="0"/>
              <a:t>Thanassoulis</a:t>
            </a:r>
            <a:r>
              <a:rPr lang="en-US" sz="1800" dirty="0" smtClean="0"/>
              <a:t>, </a:t>
            </a:r>
            <a:r>
              <a:rPr lang="en-US" sz="1800" i="1" dirty="0" smtClean="0"/>
              <a:t>et.al., </a:t>
            </a:r>
            <a:r>
              <a:rPr lang="en-US" sz="1800" b="1" i="1" dirty="0" smtClean="0"/>
              <a:t>NEJM</a:t>
            </a:r>
            <a:r>
              <a:rPr lang="en-US" sz="1800" dirty="0" smtClean="0"/>
              <a:t> 2013; 368: 503-512  (February 7, 2013)</a:t>
            </a:r>
            <a:endParaRPr lang="en-US" sz="1800" dirty="0"/>
          </a:p>
        </p:txBody>
      </p:sp>
      <p:sp>
        <p:nvSpPr>
          <p:cNvPr id="3" name="Subtitle 2"/>
          <p:cNvSpPr>
            <a:spLocks noGrp="1"/>
          </p:cNvSpPr>
          <p:nvPr>
            <p:ph type="subTitle" idx="1"/>
          </p:nvPr>
        </p:nvSpPr>
        <p:spPr>
          <a:xfrm>
            <a:off x="914400" y="4724400"/>
            <a:ext cx="6858000" cy="1828800"/>
          </a:xfrm>
        </p:spPr>
        <p:txBody>
          <a:bodyPr>
            <a:normAutofit/>
          </a:bodyPr>
          <a:lstStyle/>
          <a:p>
            <a:pPr algn="l"/>
            <a:r>
              <a:rPr lang="en-US" sz="2400" dirty="0" smtClean="0">
                <a:latin typeface="Baskerville Old Face" pitchFamily="18" charset="0"/>
              </a:rPr>
              <a:t>Medical Genetics Seminar Series</a:t>
            </a:r>
          </a:p>
          <a:p>
            <a:pPr algn="l"/>
            <a:r>
              <a:rPr lang="en-US" sz="2400" dirty="0" smtClean="0">
                <a:latin typeface="Baskerville Old Face" pitchFamily="18" charset="0"/>
              </a:rPr>
              <a:t>Michael A. </a:t>
            </a:r>
            <a:r>
              <a:rPr lang="en-US" sz="2400" dirty="0" err="1" smtClean="0">
                <a:latin typeface="Baskerville Old Face" pitchFamily="18" charset="0"/>
              </a:rPr>
              <a:t>Nasiak</a:t>
            </a:r>
            <a:r>
              <a:rPr lang="en-US" sz="2400" dirty="0" smtClean="0">
                <a:latin typeface="Baskerville Old Face" pitchFamily="18" charset="0"/>
              </a:rPr>
              <a:t>, M.D.</a:t>
            </a:r>
          </a:p>
          <a:p>
            <a:pPr algn="l"/>
            <a:r>
              <a:rPr lang="en-US" sz="2400" dirty="0" smtClean="0">
                <a:latin typeface="Baskerville Old Face" pitchFamily="18" charset="0"/>
              </a:rPr>
              <a:t>April 18, 2013</a:t>
            </a:r>
            <a:endParaRPr lang="en-US" sz="2400" dirty="0">
              <a:latin typeface="Baskerville Old Face" pitchFamily="18" charset="0"/>
            </a:endParaRPr>
          </a:p>
        </p:txBody>
      </p:sp>
    </p:spTree>
    <p:extLst>
      <p:ext uri="{BB962C8B-B14F-4D97-AF65-F5344CB8AC3E}">
        <p14:creationId xmlns:p14="http://schemas.microsoft.com/office/powerpoint/2010/main" xmlns="" val="16239014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a:bodyPr>
          <a:lstStyle/>
          <a:p>
            <a:r>
              <a:rPr lang="en-US" sz="1050" dirty="0" smtClean="0"/>
              <a:t>…What we’ll be talking about…</a:t>
            </a:r>
            <a:endParaRPr lang="en-US" sz="1050" dirty="0"/>
          </a:p>
        </p:txBody>
      </p:sp>
      <p:sp>
        <p:nvSpPr>
          <p:cNvPr id="3" name="Text Placeholder 2"/>
          <p:cNvSpPr>
            <a:spLocks noGrp="1"/>
          </p:cNvSpPr>
          <p:nvPr>
            <p:ph type="body" idx="1"/>
          </p:nvPr>
        </p:nvSpPr>
        <p:spPr/>
        <p:txBody>
          <a:bodyPr/>
          <a:lstStyle/>
          <a:p>
            <a:pPr algn="ctr"/>
            <a:r>
              <a:rPr lang="en-US" dirty="0" smtClean="0"/>
              <a:t>Normal Aortic Valve</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xmlns="" val="0"/>
              </a:ext>
            </a:extLst>
          </a:blip>
          <a:stretch>
            <a:fillRect/>
          </a:stretch>
        </p:blipFill>
        <p:spPr>
          <a:xfrm>
            <a:off x="728293" y="2514600"/>
            <a:ext cx="3421625" cy="3200400"/>
          </a:xfrm>
        </p:spPr>
      </p:pic>
      <p:sp>
        <p:nvSpPr>
          <p:cNvPr id="5" name="Text Placeholder 4"/>
          <p:cNvSpPr>
            <a:spLocks noGrp="1"/>
          </p:cNvSpPr>
          <p:nvPr>
            <p:ph type="body" sz="quarter" idx="3"/>
          </p:nvPr>
        </p:nvSpPr>
        <p:spPr/>
        <p:txBody>
          <a:bodyPr/>
          <a:lstStyle/>
          <a:p>
            <a:r>
              <a:rPr lang="en-US" dirty="0" err="1" smtClean="0"/>
              <a:t>Stenotic</a:t>
            </a:r>
            <a:r>
              <a:rPr lang="en-US" dirty="0" smtClean="0"/>
              <a:t> </a:t>
            </a:r>
            <a:r>
              <a:rPr lang="en-US" dirty="0"/>
              <a:t>C</a:t>
            </a:r>
            <a:r>
              <a:rPr lang="en-US" dirty="0" smtClean="0"/>
              <a:t>alcified </a:t>
            </a:r>
            <a:r>
              <a:rPr lang="en-US" dirty="0"/>
              <a:t>A</a:t>
            </a:r>
            <a:r>
              <a:rPr lang="en-US" dirty="0" smtClean="0"/>
              <a:t>ortic Valve</a:t>
            </a:r>
            <a:endParaRPr lang="en-US"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xmlns="" val="0"/>
              </a:ext>
            </a:extLst>
          </a:blip>
          <a:stretch>
            <a:fillRect/>
          </a:stretch>
        </p:blipFill>
        <p:spPr>
          <a:xfrm>
            <a:off x="4800600" y="2466864"/>
            <a:ext cx="4159120" cy="3171936"/>
          </a:xfrm>
        </p:spPr>
      </p:pic>
    </p:spTree>
    <p:extLst>
      <p:ext uri="{BB962C8B-B14F-4D97-AF65-F5344CB8AC3E}">
        <p14:creationId xmlns:p14="http://schemas.microsoft.com/office/powerpoint/2010/main" xmlns="" val="20925821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a:bodyPr>
          <a:lstStyle/>
          <a:p>
            <a:r>
              <a:rPr lang="en-US" sz="1050" dirty="0" smtClean="0"/>
              <a:t>…and this is how the aortic valve behaves…</a:t>
            </a:r>
            <a:endParaRPr lang="en-US" sz="105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72007" y="990600"/>
            <a:ext cx="8314793" cy="5637093"/>
          </a:xfrm>
        </p:spPr>
      </p:pic>
    </p:spTree>
    <p:extLst>
      <p:ext uri="{BB962C8B-B14F-4D97-AF65-F5344CB8AC3E}">
        <p14:creationId xmlns:p14="http://schemas.microsoft.com/office/powerpoint/2010/main" xmlns="" val="38331354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200400" cy="1327150"/>
          </a:xfrm>
        </p:spPr>
        <p:txBody>
          <a:bodyPr>
            <a:normAutofit/>
          </a:bodyPr>
          <a:lstStyle/>
          <a:p>
            <a:r>
              <a:rPr lang="en-US" sz="3200" dirty="0" smtClean="0"/>
              <a:t>Let’s now look at this article…</a:t>
            </a:r>
            <a:endParaRPr lang="en-US" sz="3200"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4" name="Text Placeholder 3"/>
          <p:cNvSpPr>
            <a:spLocks noGrp="1"/>
          </p:cNvSpPr>
          <p:nvPr>
            <p:ph type="body" sz="half" idx="2"/>
          </p:nvPr>
        </p:nvSpPr>
        <p:spPr>
          <a:xfrm>
            <a:off x="457200" y="2286000"/>
            <a:ext cx="3276600" cy="3840163"/>
          </a:xfrm>
        </p:spPr>
        <p:txBody>
          <a:bodyPr>
            <a:normAutofit/>
          </a:bodyPr>
          <a:lstStyle/>
          <a:p>
            <a:endParaRPr lang="en-US" sz="1800" dirty="0" smtClean="0"/>
          </a:p>
          <a:p>
            <a:endParaRPr lang="en-US" sz="1800" dirty="0" smtClean="0"/>
          </a:p>
          <a:p>
            <a:r>
              <a:rPr lang="en-US" sz="1800" dirty="0" smtClean="0"/>
              <a:t> </a:t>
            </a:r>
            <a:r>
              <a:rPr lang="en-US" sz="1800" dirty="0" err="1"/>
              <a:t>Thanassoulis</a:t>
            </a:r>
            <a:r>
              <a:rPr lang="en-US" sz="1800" dirty="0"/>
              <a:t>, </a:t>
            </a:r>
            <a:r>
              <a:rPr lang="en-US" sz="1800" i="1" dirty="0"/>
              <a:t>et.al., </a:t>
            </a:r>
            <a:r>
              <a:rPr lang="en-US" sz="1800" b="1" i="1" dirty="0"/>
              <a:t>NEJM</a:t>
            </a:r>
            <a:r>
              <a:rPr lang="en-US" sz="1800" dirty="0"/>
              <a:t> 2013; 368: 503-512 </a:t>
            </a:r>
            <a:r>
              <a:rPr lang="en-US" sz="1800" dirty="0" smtClean="0"/>
              <a:t>, February 7, 2013</a:t>
            </a:r>
            <a:endParaRPr lang="en-US" sz="18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67199" y="158261"/>
            <a:ext cx="4673593" cy="64711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82635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ea typeface="ＭＳ Ｐゴシック" pitchFamily="34" charset="-128"/>
              </a:rPr>
              <a:t>Genetics in MESA</a:t>
            </a:r>
          </a:p>
        </p:txBody>
      </p:sp>
      <p:sp>
        <p:nvSpPr>
          <p:cNvPr id="5123" name="Content Placeholder 2"/>
          <p:cNvSpPr>
            <a:spLocks noGrp="1"/>
          </p:cNvSpPr>
          <p:nvPr>
            <p:ph idx="1"/>
          </p:nvPr>
        </p:nvSpPr>
        <p:spPr/>
        <p:txBody>
          <a:bodyPr/>
          <a:lstStyle/>
          <a:p>
            <a:pPr eaLnBrk="1" hangingPunct="1">
              <a:spcBef>
                <a:spcPct val="0"/>
              </a:spcBef>
            </a:pPr>
            <a:r>
              <a:rPr lang="en-US" smtClean="0">
                <a:ea typeface="ＭＳ Ｐゴシック" pitchFamily="34" charset="-128"/>
              </a:rPr>
              <a:t>MESA Candidate Genes/MESA Family</a:t>
            </a:r>
          </a:p>
          <a:p>
            <a:pPr eaLnBrk="1" hangingPunct="1">
              <a:spcBef>
                <a:spcPct val="0"/>
              </a:spcBef>
            </a:pPr>
            <a:r>
              <a:rPr lang="en-US" smtClean="0">
                <a:ea typeface="ＭＳ Ｐゴシック" pitchFamily="34" charset="-128"/>
              </a:rPr>
              <a:t>MESA CARe</a:t>
            </a:r>
          </a:p>
          <a:p>
            <a:pPr eaLnBrk="1" hangingPunct="1">
              <a:spcBef>
                <a:spcPct val="0"/>
              </a:spcBef>
            </a:pPr>
            <a:r>
              <a:rPr lang="en-US" smtClean="0">
                <a:ea typeface="ＭＳ Ｐゴシック" pitchFamily="34" charset="-128"/>
              </a:rPr>
              <a:t>MESA SHARe</a:t>
            </a:r>
          </a:p>
          <a:p>
            <a:pPr eaLnBrk="1" hangingPunct="1">
              <a:spcBef>
                <a:spcPct val="0"/>
              </a:spcBef>
            </a:pPr>
            <a:r>
              <a:rPr lang="en-US" smtClean="0">
                <a:ea typeface="ＭＳ Ｐゴシック" pitchFamily="34" charset="-128"/>
              </a:rPr>
              <a:t>MESA CNV</a:t>
            </a:r>
          </a:p>
          <a:p>
            <a:pPr eaLnBrk="1" hangingPunct="1">
              <a:spcBef>
                <a:spcPct val="0"/>
              </a:spcBef>
            </a:pPr>
            <a:r>
              <a:rPr lang="en-US" smtClean="0">
                <a:ea typeface="ＭＳ Ｐゴシック" pitchFamily="34" charset="-128"/>
              </a:rPr>
              <a:t>MESA HeartGO/ESP</a:t>
            </a:r>
          </a:p>
          <a:p>
            <a:pPr eaLnBrk="1" hangingPunct="1">
              <a:spcBef>
                <a:spcPct val="0"/>
              </a:spcBef>
            </a:pPr>
            <a:r>
              <a:rPr lang="en-US" smtClean="0">
                <a:ea typeface="ＭＳ Ｐゴシック" pitchFamily="34" charset="-128"/>
              </a:rPr>
              <a:t>MESA Epigenetics</a:t>
            </a:r>
          </a:p>
          <a:p>
            <a:pPr eaLnBrk="1" hangingPunct="1">
              <a:spcBef>
                <a:spcPct val="0"/>
              </a:spcBef>
            </a:pPr>
            <a:r>
              <a:rPr lang="en-US" smtClean="0">
                <a:ea typeface="ＭＳ Ｐゴシック" pitchFamily="34" charset="-128"/>
              </a:rPr>
              <a:t>MESA Exome Chip</a:t>
            </a:r>
          </a:p>
          <a:p>
            <a:pPr eaLnBrk="1" hangingPunct="1">
              <a:spcBef>
                <a:spcPct val="0"/>
              </a:spcBef>
            </a:pPr>
            <a:r>
              <a:rPr lang="en-US" smtClean="0">
                <a:ea typeface="ＭＳ Ｐゴシック" pitchFamily="34" charset="-128"/>
              </a:rPr>
              <a:t>MESA Metabochip</a:t>
            </a:r>
          </a:p>
          <a:p>
            <a:pPr eaLnBrk="1" hangingPunct="1">
              <a:spcBef>
                <a:spcPct val="0"/>
              </a:spcBef>
            </a:pPr>
            <a:r>
              <a:rPr lang="en-US" smtClean="0">
                <a:ea typeface="ＭＳ Ｐゴシック" pitchFamily="34" charset="-128"/>
              </a:rPr>
              <a:t>?MESA Microbiome?</a:t>
            </a:r>
          </a:p>
          <a:p>
            <a:endParaRPr lang="en-US" smtClean="0">
              <a:ea typeface="ＭＳ Ｐゴシック" pitchFamily="34" charset="-128"/>
            </a:endParaRPr>
          </a:p>
        </p:txBody>
      </p:sp>
    </p:spTree>
    <p:extLst>
      <p:ext uri="{BB962C8B-B14F-4D97-AF65-F5344CB8AC3E}">
        <p14:creationId xmlns:p14="http://schemas.microsoft.com/office/powerpoint/2010/main" xmlns="" val="318453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Purpose</a:t>
            </a:r>
            <a:endParaRPr lang="en-US" dirty="0"/>
          </a:p>
        </p:txBody>
      </p:sp>
      <p:sp>
        <p:nvSpPr>
          <p:cNvPr id="3" name="Content Placeholder 2"/>
          <p:cNvSpPr>
            <a:spLocks noGrp="1"/>
          </p:cNvSpPr>
          <p:nvPr>
            <p:ph idx="1"/>
          </p:nvPr>
        </p:nvSpPr>
        <p:spPr>
          <a:xfrm>
            <a:off x="457200" y="1143000"/>
            <a:ext cx="8382000" cy="5410200"/>
          </a:xfrm>
        </p:spPr>
        <p:txBody>
          <a:bodyPr>
            <a:normAutofit/>
          </a:bodyPr>
          <a:lstStyle/>
          <a:p>
            <a:pPr marL="0" indent="0">
              <a:buNone/>
            </a:pPr>
            <a:endParaRPr lang="en-US" dirty="0"/>
          </a:p>
          <a:p>
            <a:r>
              <a:rPr lang="en-US" dirty="0" smtClean="0"/>
              <a:t>Assess for any genetic contributions to </a:t>
            </a:r>
            <a:r>
              <a:rPr lang="en-US" dirty="0" err="1" smtClean="0"/>
              <a:t>valvular</a:t>
            </a:r>
            <a:r>
              <a:rPr lang="en-US" dirty="0" smtClean="0"/>
              <a:t> calcification/sclerosis (as presumed precursor to </a:t>
            </a:r>
            <a:r>
              <a:rPr lang="en-US" dirty="0" err="1" smtClean="0"/>
              <a:t>valvular</a:t>
            </a:r>
            <a:r>
              <a:rPr lang="en-US" dirty="0" smtClean="0"/>
              <a:t> stenosis)</a:t>
            </a:r>
          </a:p>
          <a:p>
            <a:pPr marL="0" indent="0">
              <a:buNone/>
            </a:pPr>
            <a:r>
              <a:rPr lang="en-US" sz="2000" i="1" dirty="0" smtClean="0"/>
              <a:t>…or, as the authors put it…</a:t>
            </a:r>
          </a:p>
          <a:p>
            <a:r>
              <a:rPr lang="en-US" dirty="0" smtClean="0"/>
              <a:t>“To identify common genetic variants </a:t>
            </a:r>
            <a:r>
              <a:rPr lang="en-US" dirty="0" err="1" smtClean="0"/>
              <a:t>associ-ated</a:t>
            </a:r>
            <a:r>
              <a:rPr lang="en-US" dirty="0" smtClean="0"/>
              <a:t> with aortic valve calcium (AVC), mitral annular calcium (MAC), and clinical valve disease”</a:t>
            </a:r>
            <a:endParaRPr lang="en-US" dirty="0"/>
          </a:p>
        </p:txBody>
      </p:sp>
    </p:spTree>
    <p:extLst>
      <p:ext uri="{BB962C8B-B14F-4D97-AF65-F5344CB8AC3E}">
        <p14:creationId xmlns:p14="http://schemas.microsoft.com/office/powerpoint/2010/main" xmlns="" val="901050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Purpose</a:t>
            </a:r>
            <a:endParaRPr lang="en-US" dirty="0"/>
          </a:p>
        </p:txBody>
      </p:sp>
      <p:sp>
        <p:nvSpPr>
          <p:cNvPr id="3" name="Content Placeholder 2"/>
          <p:cNvSpPr>
            <a:spLocks noGrp="1"/>
          </p:cNvSpPr>
          <p:nvPr>
            <p:ph idx="1"/>
          </p:nvPr>
        </p:nvSpPr>
        <p:spPr>
          <a:xfrm>
            <a:off x="457200" y="1143000"/>
            <a:ext cx="8382000" cy="5410200"/>
          </a:xfrm>
        </p:spPr>
        <p:txBody>
          <a:bodyPr>
            <a:normAutofit/>
          </a:bodyPr>
          <a:lstStyle/>
          <a:p>
            <a:pPr marL="0" indent="0">
              <a:buNone/>
            </a:pPr>
            <a:endParaRPr lang="en-US" dirty="0"/>
          </a:p>
          <a:p>
            <a:r>
              <a:rPr lang="en-US" dirty="0" smtClean="0"/>
              <a:t>Assess for any genetic contributions to </a:t>
            </a:r>
            <a:r>
              <a:rPr lang="en-US" dirty="0" err="1" smtClean="0"/>
              <a:t>valvular</a:t>
            </a:r>
            <a:r>
              <a:rPr lang="en-US" dirty="0" smtClean="0"/>
              <a:t> calcification/sclerosis (as presumed precursor to </a:t>
            </a:r>
            <a:r>
              <a:rPr lang="en-US" dirty="0" err="1" smtClean="0"/>
              <a:t>valvular</a:t>
            </a:r>
            <a:r>
              <a:rPr lang="en-US" dirty="0" smtClean="0"/>
              <a:t> stenosis)</a:t>
            </a:r>
          </a:p>
          <a:p>
            <a:pPr marL="0" indent="0">
              <a:buNone/>
            </a:pPr>
            <a:r>
              <a:rPr lang="en-US" sz="2000" i="1" dirty="0" smtClean="0"/>
              <a:t>…or, as the authors put it…</a:t>
            </a:r>
          </a:p>
          <a:p>
            <a:r>
              <a:rPr lang="en-US" dirty="0" smtClean="0"/>
              <a:t>“To identify common genetic variants </a:t>
            </a:r>
            <a:r>
              <a:rPr lang="en-US" dirty="0" err="1" smtClean="0"/>
              <a:t>associ-ated</a:t>
            </a:r>
            <a:r>
              <a:rPr lang="en-US" dirty="0" smtClean="0"/>
              <a:t> with aortic valve calcium (AVC), mitral annular calcium (MAC), and clinical valve disease”</a:t>
            </a:r>
          </a:p>
          <a:p>
            <a:pPr marL="0" indent="0">
              <a:buNone/>
            </a:pPr>
            <a:r>
              <a:rPr lang="en-US" i="1" dirty="0">
                <a:solidFill>
                  <a:srgbClr val="FFFF00"/>
                </a:solidFill>
              </a:rPr>
              <a:t> </a:t>
            </a:r>
            <a:r>
              <a:rPr lang="en-US" i="1" dirty="0" smtClean="0">
                <a:solidFill>
                  <a:srgbClr val="FFFF00"/>
                </a:solidFill>
              </a:rPr>
              <a:t>   …i.e.  Let’s do a GWAS!</a:t>
            </a:r>
            <a:endParaRPr lang="en-US" i="1" dirty="0">
              <a:solidFill>
                <a:srgbClr val="FFFF00"/>
              </a:solidFill>
            </a:endParaRPr>
          </a:p>
        </p:txBody>
      </p:sp>
    </p:spTree>
    <p:extLst>
      <p:ext uri="{BB962C8B-B14F-4D97-AF65-F5344CB8AC3E}">
        <p14:creationId xmlns:p14="http://schemas.microsoft.com/office/powerpoint/2010/main" xmlns="" val="3961494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400" dirty="0" smtClean="0"/>
              <a:t>Aortic Valve Calcium Manhattan Plot</a:t>
            </a:r>
            <a:endParaRPr lang="en-US" sz="2400"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t="9390" b="7838"/>
          <a:stretch/>
        </p:blipFill>
        <p:spPr>
          <a:xfrm>
            <a:off x="537030" y="1219200"/>
            <a:ext cx="8077200" cy="4862286"/>
          </a:xfrm>
          <a:prstGeom prst="rect">
            <a:avLst/>
          </a:prstGeom>
        </p:spPr>
      </p:pic>
      <p:sp>
        <p:nvSpPr>
          <p:cNvPr id="5" name="Text Box 239"/>
          <p:cNvSpPr txBox="1">
            <a:spLocks noChangeArrowheads="1"/>
          </p:cNvSpPr>
          <p:nvPr/>
        </p:nvSpPr>
        <p:spPr bwMode="auto">
          <a:xfrm>
            <a:off x="537030" y="6245423"/>
            <a:ext cx="8077200" cy="307777"/>
          </a:xfrm>
          <a:prstGeom prst="rect">
            <a:avLst/>
          </a:prstGeom>
          <a:solidFill>
            <a:schemeClr val="tx1"/>
          </a:solidFill>
          <a:ln w="9525">
            <a:noFill/>
            <a:miter lim="800000"/>
            <a:headEnd/>
            <a:tailEnd/>
          </a:ln>
          <a:extLst/>
        </p:spPr>
        <p:txBody>
          <a:bodyPr wrap="square">
            <a:spAutoFit/>
          </a:bodyPr>
          <a:lstStyle>
            <a:lvl1pPr defTabSz="1028700" eaLnBrk="0" hangingPunct="0">
              <a:defRPr>
                <a:solidFill>
                  <a:schemeClr val="tx1"/>
                </a:solidFill>
                <a:latin typeface="Arial" charset="0"/>
              </a:defRPr>
            </a:lvl1pPr>
            <a:lvl2pPr marL="742950" indent="-285750" defTabSz="1028700" eaLnBrk="0" hangingPunct="0">
              <a:defRPr>
                <a:solidFill>
                  <a:schemeClr val="tx1"/>
                </a:solidFill>
                <a:latin typeface="Arial" charset="0"/>
              </a:defRPr>
            </a:lvl2pPr>
            <a:lvl3pPr marL="1143000" indent="-228600" defTabSz="1028700" eaLnBrk="0" hangingPunct="0">
              <a:defRPr>
                <a:solidFill>
                  <a:schemeClr val="tx1"/>
                </a:solidFill>
                <a:latin typeface="Arial" charset="0"/>
              </a:defRPr>
            </a:lvl3pPr>
            <a:lvl4pPr marL="1600200" indent="-228600" defTabSz="1028700" eaLnBrk="0" hangingPunct="0">
              <a:defRPr>
                <a:solidFill>
                  <a:schemeClr val="tx1"/>
                </a:solidFill>
                <a:latin typeface="Arial" charset="0"/>
              </a:defRPr>
            </a:lvl4pPr>
            <a:lvl5pPr marL="2057400" indent="-228600" defTabSz="1028700" eaLnBrk="0" hangingPunct="0">
              <a:defRPr>
                <a:solidFill>
                  <a:schemeClr val="tx1"/>
                </a:solidFill>
                <a:latin typeface="Arial" charset="0"/>
              </a:defRPr>
            </a:lvl5pPr>
            <a:lvl6pPr marL="2514600" indent="-228600" defTabSz="1028700" eaLnBrk="0" fontAlgn="base" hangingPunct="0">
              <a:spcBef>
                <a:spcPct val="0"/>
              </a:spcBef>
              <a:spcAft>
                <a:spcPct val="0"/>
              </a:spcAft>
              <a:defRPr>
                <a:solidFill>
                  <a:schemeClr val="tx1"/>
                </a:solidFill>
                <a:latin typeface="Arial" charset="0"/>
              </a:defRPr>
            </a:lvl6pPr>
            <a:lvl7pPr marL="2971800" indent="-228600" defTabSz="1028700" eaLnBrk="0" fontAlgn="base" hangingPunct="0">
              <a:spcBef>
                <a:spcPct val="0"/>
              </a:spcBef>
              <a:spcAft>
                <a:spcPct val="0"/>
              </a:spcAft>
              <a:defRPr>
                <a:solidFill>
                  <a:schemeClr val="tx1"/>
                </a:solidFill>
                <a:latin typeface="Arial" charset="0"/>
              </a:defRPr>
            </a:lvl7pPr>
            <a:lvl8pPr marL="3429000" indent="-228600" defTabSz="1028700" eaLnBrk="0" fontAlgn="base" hangingPunct="0">
              <a:spcBef>
                <a:spcPct val="0"/>
              </a:spcBef>
              <a:spcAft>
                <a:spcPct val="0"/>
              </a:spcAft>
              <a:defRPr>
                <a:solidFill>
                  <a:schemeClr val="tx1"/>
                </a:solidFill>
                <a:latin typeface="Arial" charset="0"/>
              </a:defRPr>
            </a:lvl8pPr>
            <a:lvl9pPr marL="3886200" indent="-228600" defTabSz="10287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dirty="0">
                <a:solidFill>
                  <a:srgbClr val="000000"/>
                </a:solidFill>
              </a:rPr>
              <a:t>Chromosomal Position</a:t>
            </a:r>
          </a:p>
        </p:txBody>
      </p:sp>
      <p:sp>
        <p:nvSpPr>
          <p:cNvPr id="6" name="Oval 5"/>
          <p:cNvSpPr/>
          <p:nvPr/>
        </p:nvSpPr>
        <p:spPr>
          <a:xfrm>
            <a:off x="3918858" y="2286000"/>
            <a:ext cx="381000" cy="304800"/>
          </a:xfrm>
          <a:prstGeom prst="ellipse">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ight Arrow 8"/>
          <p:cNvSpPr>
            <a:spLocks noChangeArrowheads="1"/>
          </p:cNvSpPr>
          <p:nvPr/>
        </p:nvSpPr>
        <p:spPr bwMode="auto">
          <a:xfrm rot="9922018">
            <a:off x="4331340" y="2020311"/>
            <a:ext cx="1624068" cy="216458"/>
          </a:xfrm>
          <a:prstGeom prst="rightArrow">
            <a:avLst>
              <a:gd name="adj1" fmla="val 50000"/>
              <a:gd name="adj2" fmla="val 49781"/>
            </a:avLst>
          </a:prstGeom>
          <a:solidFill>
            <a:srgbClr val="FF9900"/>
          </a:solidFill>
          <a:ln w="19050" algn="ctr">
            <a:solidFill>
              <a:schemeClr val="bg1"/>
            </a:solidFill>
            <a:round/>
            <a:headEnd/>
            <a:tailEnd/>
          </a:ln>
        </p:spPr>
        <p:txBody>
          <a:bodyPr rot="10800000" anchor="ctr" anchorCtr="1"/>
          <a:lstStyle/>
          <a:p>
            <a:pPr algn="ctr"/>
            <a:endParaRPr lang="en-US" sz="200" b="1">
              <a:solidFill>
                <a:srgbClr val="000000"/>
              </a:solidFill>
              <a:latin typeface="Tahoma" pitchFamily="34" charset="0"/>
              <a:cs typeface="Arial" charset="0"/>
            </a:endParaRPr>
          </a:p>
        </p:txBody>
      </p:sp>
      <p:sp>
        <p:nvSpPr>
          <p:cNvPr id="8" name="TextBox 13"/>
          <p:cNvSpPr txBox="1">
            <a:spLocks noChangeArrowheads="1"/>
          </p:cNvSpPr>
          <p:nvPr/>
        </p:nvSpPr>
        <p:spPr bwMode="auto">
          <a:xfrm>
            <a:off x="6096000" y="1907263"/>
            <a:ext cx="838200" cy="523220"/>
          </a:xfrm>
          <a:prstGeom prst="rect">
            <a:avLst/>
          </a:prstGeom>
          <a:gradFill>
            <a:gsLst>
              <a:gs pos="0">
                <a:schemeClr val="accent2">
                  <a:lumMod val="20000"/>
                  <a:lumOff val="8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spAutoFit/>
          </a:bodyPr>
          <a:lstStyle/>
          <a:p>
            <a:pPr>
              <a:defRPr/>
            </a:pPr>
            <a:r>
              <a:rPr lang="en-US" sz="2400" b="1" dirty="0">
                <a:solidFill>
                  <a:srgbClr val="000000"/>
                </a:solidFill>
                <a:latin typeface="Calibri" pitchFamily="34" charset="0"/>
                <a:cs typeface="Arial" charset="0"/>
              </a:rPr>
              <a:t> </a:t>
            </a:r>
            <a:r>
              <a:rPr lang="en-US" sz="2800" b="1" dirty="0" smtClean="0">
                <a:solidFill>
                  <a:srgbClr val="000000"/>
                </a:solidFill>
                <a:latin typeface="Calibri" pitchFamily="34" charset="0"/>
                <a:cs typeface="Arial" charset="0"/>
              </a:rPr>
              <a:t>LPA</a:t>
            </a:r>
            <a:endParaRPr lang="en-US" sz="2800" b="1" dirty="0">
              <a:solidFill>
                <a:srgbClr val="000000"/>
              </a:solidFill>
              <a:latin typeface="Calibri" pitchFamily="34" charset="0"/>
              <a:cs typeface="Arial" charset="0"/>
            </a:endParaRPr>
          </a:p>
        </p:txBody>
      </p:sp>
    </p:spTree>
    <p:extLst>
      <p:ext uri="{BB962C8B-B14F-4D97-AF65-F5344CB8AC3E}">
        <p14:creationId xmlns:p14="http://schemas.microsoft.com/office/powerpoint/2010/main" xmlns="" val="33709744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2400" y="274638"/>
            <a:ext cx="8991600" cy="1143000"/>
          </a:xfrm>
        </p:spPr>
        <p:txBody>
          <a:bodyPr anchor="b" anchorCtr="0">
            <a:noAutofit/>
          </a:bodyPr>
          <a:lstStyle/>
          <a:p>
            <a:r>
              <a:rPr lang="en-US" sz="3200" b="1" dirty="0"/>
              <a:t>Results from Discovery and Replication Stages for SNP rs10455872 </a:t>
            </a:r>
            <a:r>
              <a:rPr lang="en-US" sz="3200" b="1" dirty="0" smtClean="0"/>
              <a:t>in </a:t>
            </a:r>
            <a:r>
              <a:rPr lang="en-US" sz="3200" b="1" i="1" dirty="0" smtClean="0"/>
              <a:t>LPA</a:t>
            </a:r>
            <a:r>
              <a:rPr lang="en-US" sz="3200" b="1" dirty="0" smtClean="0"/>
              <a:t> in </a:t>
            </a:r>
            <a:r>
              <a:rPr lang="en-US" sz="3200" b="1" dirty="0"/>
              <a:t>White Europeans</a:t>
            </a:r>
            <a:endParaRPr lang="en-US" sz="3200" dirty="0" smtClean="0"/>
          </a:p>
        </p:txBody>
      </p:sp>
      <p:graphicFrame>
        <p:nvGraphicFramePr>
          <p:cNvPr id="4" name="Table 3"/>
          <p:cNvGraphicFramePr>
            <a:graphicFrameLocks noGrp="1"/>
          </p:cNvGraphicFramePr>
          <p:nvPr>
            <p:extLst>
              <p:ext uri="{D42A27DB-BD31-4B8C-83A1-F6EECF244321}">
                <p14:modId xmlns:p14="http://schemas.microsoft.com/office/powerpoint/2010/main" xmlns="" val="216555188"/>
              </p:ext>
            </p:extLst>
          </p:nvPr>
        </p:nvGraphicFramePr>
        <p:xfrm>
          <a:off x="438149" y="1627697"/>
          <a:ext cx="8305801" cy="5123603"/>
        </p:xfrm>
        <a:graphic>
          <a:graphicData uri="http://schemas.openxmlformats.org/drawingml/2006/table">
            <a:tbl>
              <a:tblPr/>
              <a:tblGrid>
                <a:gridCol w="3276601"/>
                <a:gridCol w="914400"/>
                <a:gridCol w="914400"/>
                <a:gridCol w="1752600"/>
                <a:gridCol w="1447800"/>
              </a:tblGrid>
              <a:tr h="346648">
                <a:tc>
                  <a:txBody>
                    <a:bodyPr/>
                    <a:lstStyle/>
                    <a:p>
                      <a:pPr marL="0" marR="0">
                        <a:lnSpc>
                          <a:spcPct val="200000"/>
                        </a:lnSpc>
                        <a:spcBef>
                          <a:spcPts val="0"/>
                        </a:spcBef>
                        <a:spcAft>
                          <a:spcPts val="0"/>
                        </a:spcAft>
                      </a:pPr>
                      <a:r>
                        <a:rPr lang="en-US" sz="1400" b="1" dirty="0">
                          <a:solidFill>
                            <a:srgbClr val="FFFF00"/>
                          </a:solidFill>
                          <a:effectLst/>
                          <a:latin typeface="+mj-lt"/>
                          <a:ea typeface="Times New Roman"/>
                        </a:rPr>
                        <a:t>Study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200000"/>
                        </a:lnSpc>
                        <a:spcBef>
                          <a:spcPts val="0"/>
                        </a:spcBef>
                        <a:spcAft>
                          <a:spcPts val="0"/>
                        </a:spcAft>
                      </a:pPr>
                      <a:r>
                        <a:rPr lang="en-US" sz="1400" b="1" dirty="0">
                          <a:solidFill>
                            <a:srgbClr val="FFFF00"/>
                          </a:solidFill>
                          <a:effectLst/>
                          <a:latin typeface="+mj-lt"/>
                          <a:ea typeface="Times New Roman"/>
                        </a:rPr>
                        <a:t>MAF</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200000"/>
                        </a:lnSpc>
                        <a:spcBef>
                          <a:spcPts val="0"/>
                        </a:spcBef>
                        <a:spcAft>
                          <a:spcPts val="0"/>
                        </a:spcAft>
                      </a:pPr>
                      <a:r>
                        <a:rPr lang="en-US" sz="1400" b="1" dirty="0">
                          <a:solidFill>
                            <a:srgbClr val="FFFF00"/>
                          </a:solidFill>
                          <a:effectLst/>
                          <a:latin typeface="+mj-lt"/>
                          <a:ea typeface="Times New Roman"/>
                        </a:rPr>
                        <a:t>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200000"/>
                        </a:lnSpc>
                        <a:spcBef>
                          <a:spcPts val="0"/>
                        </a:spcBef>
                        <a:spcAft>
                          <a:spcPts val="0"/>
                        </a:spcAft>
                      </a:pPr>
                      <a:r>
                        <a:rPr lang="en-US" sz="1400" b="1" dirty="0">
                          <a:solidFill>
                            <a:srgbClr val="FFFF00"/>
                          </a:solidFill>
                          <a:effectLst/>
                          <a:latin typeface="+mj-lt"/>
                          <a:ea typeface="Times New Roman"/>
                        </a:rPr>
                        <a:t>OR (95% CI)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200000"/>
                        </a:lnSpc>
                        <a:spcBef>
                          <a:spcPts val="0"/>
                        </a:spcBef>
                        <a:spcAft>
                          <a:spcPts val="0"/>
                        </a:spcAft>
                      </a:pPr>
                      <a:r>
                        <a:rPr lang="en-US" sz="1400" b="1" dirty="0">
                          <a:solidFill>
                            <a:srgbClr val="FFFF00"/>
                          </a:solidFill>
                          <a:effectLst/>
                          <a:latin typeface="+mj-lt"/>
                          <a:ea typeface="Times New Roman"/>
                        </a:rPr>
                        <a:t>P-value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462">
                <a:tc>
                  <a:txBody>
                    <a:bodyPr/>
                    <a:lstStyle/>
                    <a:p>
                      <a:pPr marL="0" marR="0">
                        <a:lnSpc>
                          <a:spcPct val="200000"/>
                        </a:lnSpc>
                        <a:spcBef>
                          <a:spcPts val="0"/>
                        </a:spcBef>
                        <a:spcAft>
                          <a:spcPts val="0"/>
                        </a:spcAft>
                      </a:pPr>
                      <a:r>
                        <a:rPr lang="en-US" sz="1400" b="1" dirty="0">
                          <a:solidFill>
                            <a:srgbClr val="FFFF00"/>
                          </a:solidFill>
                          <a:effectLst/>
                          <a:latin typeface="+mj-lt"/>
                          <a:ea typeface="Times New Roman"/>
                        </a:rPr>
                        <a:t>Discovery Cohort Results</a:t>
                      </a:r>
                      <a:endParaRPr lang="en-US" sz="1400" dirty="0">
                        <a:solidFill>
                          <a:srgbClr val="FFFF00"/>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nSpc>
                          <a:spcPct val="200000"/>
                        </a:lnSpc>
                        <a:spcBef>
                          <a:spcPts val="0"/>
                        </a:spcBef>
                        <a:spcAft>
                          <a:spcPts val="0"/>
                        </a:spcAft>
                      </a:pPr>
                      <a:r>
                        <a:rPr lang="en-US" sz="1400" dirty="0">
                          <a:solidFill>
                            <a:schemeClr val="tx1"/>
                          </a:solidFill>
                          <a:effectLst/>
                          <a:latin typeface="+mj-lt"/>
                          <a:ea typeface="Times New Roman"/>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nSpc>
                          <a:spcPct val="200000"/>
                        </a:lnSpc>
                        <a:spcBef>
                          <a:spcPts val="0"/>
                        </a:spcBef>
                        <a:spcAft>
                          <a:spcPts val="0"/>
                        </a:spcAft>
                      </a:pPr>
                      <a:r>
                        <a:rPr lang="en-US" sz="1400" dirty="0">
                          <a:solidFill>
                            <a:schemeClr val="tx1"/>
                          </a:solidFill>
                          <a:effectLst/>
                          <a:latin typeface="+mj-lt"/>
                          <a:ea typeface="Times New Roman"/>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nSpc>
                          <a:spcPct val="200000"/>
                        </a:lnSpc>
                        <a:spcBef>
                          <a:spcPts val="0"/>
                        </a:spcBef>
                        <a:spcAft>
                          <a:spcPts val="0"/>
                        </a:spcAft>
                      </a:pPr>
                      <a:r>
                        <a:rPr lang="en-US" sz="1400" dirty="0">
                          <a:solidFill>
                            <a:schemeClr val="tx1"/>
                          </a:solidFill>
                          <a:effectLst/>
                          <a:latin typeface="+mj-lt"/>
                          <a:ea typeface="Times New Roman"/>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nSpc>
                          <a:spcPct val="200000"/>
                        </a:lnSpc>
                        <a:spcBef>
                          <a:spcPts val="0"/>
                        </a:spcBef>
                        <a:spcAft>
                          <a:spcPts val="0"/>
                        </a:spcAft>
                      </a:pPr>
                      <a:r>
                        <a:rPr lang="en-US" sz="1400">
                          <a:solidFill>
                            <a:schemeClr val="tx1"/>
                          </a:solidFill>
                          <a:effectLst/>
                          <a:latin typeface="+mj-lt"/>
                          <a:ea typeface="Times New Roman"/>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9211">
                <a:tc>
                  <a:txBody>
                    <a:bodyPr/>
                    <a:lstStyle/>
                    <a:p>
                      <a:pPr marL="0" marR="0">
                        <a:lnSpc>
                          <a:spcPct val="200000"/>
                        </a:lnSpc>
                        <a:spcBef>
                          <a:spcPts val="0"/>
                        </a:spcBef>
                        <a:spcAft>
                          <a:spcPts val="0"/>
                        </a:spcAft>
                      </a:pPr>
                      <a:r>
                        <a:rPr lang="en-US" sz="1400" dirty="0">
                          <a:solidFill>
                            <a:schemeClr val="tx1"/>
                          </a:solidFill>
                          <a:effectLst/>
                          <a:latin typeface="+mj-lt"/>
                          <a:ea typeface="Times New Roman"/>
                        </a:rPr>
                        <a:t>    FHS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200000"/>
                        </a:lnSpc>
                        <a:spcBef>
                          <a:spcPts val="0"/>
                        </a:spcBef>
                        <a:spcAft>
                          <a:spcPts val="0"/>
                        </a:spcAft>
                      </a:pPr>
                      <a:r>
                        <a:rPr lang="en-US" sz="1400" dirty="0">
                          <a:solidFill>
                            <a:schemeClr val="tx1"/>
                          </a:solidFill>
                          <a:effectLst/>
                          <a:latin typeface="+mj-lt"/>
                          <a:ea typeface="Times New Roman"/>
                        </a:rPr>
                        <a:t>0.07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200000"/>
                        </a:lnSpc>
                        <a:spcBef>
                          <a:spcPts val="0"/>
                        </a:spcBef>
                        <a:spcAft>
                          <a:spcPts val="0"/>
                        </a:spcAft>
                      </a:pPr>
                      <a:r>
                        <a:rPr lang="en-US" sz="1400" dirty="0">
                          <a:solidFill>
                            <a:schemeClr val="tx1"/>
                          </a:solidFill>
                          <a:effectLst/>
                          <a:latin typeface="+mj-lt"/>
                          <a:ea typeface="Times New Roman"/>
                        </a:rPr>
                        <a:t>1298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200000"/>
                        </a:lnSpc>
                        <a:spcBef>
                          <a:spcPts val="0"/>
                        </a:spcBef>
                        <a:spcAft>
                          <a:spcPts val="0"/>
                        </a:spcAft>
                      </a:pPr>
                      <a:r>
                        <a:rPr lang="en-US" sz="1400" dirty="0">
                          <a:solidFill>
                            <a:schemeClr val="tx1"/>
                          </a:solidFill>
                          <a:effectLst/>
                          <a:latin typeface="+mj-lt"/>
                          <a:ea typeface="Times New Roman"/>
                        </a:rPr>
                        <a:t>2.33 (1.42-3.81)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200000"/>
                        </a:lnSpc>
                        <a:spcBef>
                          <a:spcPts val="0"/>
                        </a:spcBef>
                        <a:spcAft>
                          <a:spcPts val="0"/>
                        </a:spcAft>
                      </a:pPr>
                      <a:r>
                        <a:rPr lang="en-US" sz="1400">
                          <a:solidFill>
                            <a:schemeClr val="tx1"/>
                          </a:solidFill>
                          <a:effectLst/>
                          <a:latin typeface="+mj-lt"/>
                          <a:ea typeface="Times New Roman"/>
                        </a:rPr>
                        <a:t>7.9 x 10</a:t>
                      </a:r>
                      <a:r>
                        <a:rPr lang="en-US" sz="1400" baseline="30000">
                          <a:solidFill>
                            <a:schemeClr val="tx1"/>
                          </a:solidFill>
                          <a:effectLst/>
                          <a:latin typeface="+mj-lt"/>
                          <a:ea typeface="Times New Roman"/>
                        </a:rPr>
                        <a:t>-4</a:t>
                      </a:r>
                      <a:endParaRPr lang="en-US" sz="1400">
                        <a:solidFill>
                          <a:schemeClr val="tx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6505">
                <a:tc>
                  <a:txBody>
                    <a:bodyPr/>
                    <a:lstStyle/>
                    <a:p>
                      <a:pPr marL="0" marR="0">
                        <a:lnSpc>
                          <a:spcPct val="200000"/>
                        </a:lnSpc>
                        <a:spcBef>
                          <a:spcPts val="0"/>
                        </a:spcBef>
                        <a:spcAft>
                          <a:spcPts val="0"/>
                        </a:spcAft>
                      </a:pPr>
                      <a:r>
                        <a:rPr lang="en-US" sz="1400">
                          <a:solidFill>
                            <a:schemeClr val="tx1"/>
                          </a:solidFill>
                          <a:effectLst/>
                          <a:latin typeface="+mj-lt"/>
                          <a:ea typeface="Times New Roman"/>
                        </a:rPr>
                        <a:t>    AGES-RS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200000"/>
                        </a:lnSpc>
                        <a:spcBef>
                          <a:spcPts val="0"/>
                        </a:spcBef>
                        <a:spcAft>
                          <a:spcPts val="0"/>
                        </a:spcAft>
                      </a:pPr>
                      <a:r>
                        <a:rPr lang="en-US" sz="1400">
                          <a:solidFill>
                            <a:schemeClr val="tx1"/>
                          </a:solidFill>
                          <a:effectLst/>
                          <a:latin typeface="+mj-lt"/>
                          <a:ea typeface="Times New Roman"/>
                        </a:rPr>
                        <a:t>0.06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200000"/>
                        </a:lnSpc>
                        <a:spcBef>
                          <a:spcPts val="0"/>
                        </a:spcBef>
                        <a:spcAft>
                          <a:spcPts val="0"/>
                        </a:spcAft>
                      </a:pPr>
                      <a:r>
                        <a:rPr lang="en-US" sz="1400">
                          <a:solidFill>
                            <a:schemeClr val="tx1"/>
                          </a:solidFill>
                          <a:effectLst/>
                          <a:latin typeface="+mj-lt"/>
                          <a:ea typeface="Times New Roman"/>
                        </a:rPr>
                        <a:t>3117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200000"/>
                        </a:lnSpc>
                        <a:spcBef>
                          <a:spcPts val="0"/>
                        </a:spcBef>
                        <a:spcAft>
                          <a:spcPts val="0"/>
                        </a:spcAft>
                      </a:pPr>
                      <a:r>
                        <a:rPr lang="en-US" sz="1400" dirty="0">
                          <a:solidFill>
                            <a:schemeClr val="tx1"/>
                          </a:solidFill>
                          <a:effectLst/>
                          <a:latin typeface="+mj-lt"/>
                          <a:ea typeface="Times New Roman"/>
                        </a:rPr>
                        <a:t>2.04 (1.52-2.74)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200000"/>
                        </a:lnSpc>
                        <a:spcBef>
                          <a:spcPts val="0"/>
                        </a:spcBef>
                        <a:spcAft>
                          <a:spcPts val="0"/>
                        </a:spcAft>
                      </a:pPr>
                      <a:r>
                        <a:rPr lang="en-US" sz="1400">
                          <a:solidFill>
                            <a:schemeClr val="tx1"/>
                          </a:solidFill>
                          <a:effectLst/>
                          <a:latin typeface="+mj-lt"/>
                          <a:ea typeface="Times New Roman"/>
                        </a:rPr>
                        <a:t>1.9 x 10</a:t>
                      </a:r>
                      <a:r>
                        <a:rPr lang="en-US" sz="1400" baseline="30000">
                          <a:solidFill>
                            <a:schemeClr val="tx1"/>
                          </a:solidFill>
                          <a:effectLst/>
                          <a:latin typeface="+mj-lt"/>
                          <a:ea typeface="Times New Roman"/>
                        </a:rPr>
                        <a:t>-6</a:t>
                      </a:r>
                      <a:endParaRPr lang="en-US" sz="1400">
                        <a:solidFill>
                          <a:schemeClr val="tx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6505">
                <a:tc>
                  <a:txBody>
                    <a:bodyPr/>
                    <a:lstStyle/>
                    <a:p>
                      <a:pPr marL="0" marR="0">
                        <a:lnSpc>
                          <a:spcPct val="200000"/>
                        </a:lnSpc>
                        <a:spcBef>
                          <a:spcPts val="0"/>
                        </a:spcBef>
                        <a:spcAft>
                          <a:spcPts val="0"/>
                        </a:spcAft>
                      </a:pPr>
                      <a:r>
                        <a:rPr lang="en-US" sz="1400" dirty="0">
                          <a:solidFill>
                            <a:schemeClr val="tx1"/>
                          </a:solidFill>
                          <a:effectLst/>
                          <a:latin typeface="+mj-lt"/>
                          <a:ea typeface="Times New Roman"/>
                        </a:rPr>
                        <a:t>    MESA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200000"/>
                        </a:lnSpc>
                        <a:spcBef>
                          <a:spcPts val="0"/>
                        </a:spcBef>
                        <a:spcAft>
                          <a:spcPts val="0"/>
                        </a:spcAft>
                      </a:pPr>
                      <a:r>
                        <a:rPr lang="en-US" sz="1400">
                          <a:solidFill>
                            <a:schemeClr val="tx1"/>
                          </a:solidFill>
                          <a:effectLst/>
                          <a:latin typeface="+mj-lt"/>
                          <a:ea typeface="Times New Roman"/>
                        </a:rPr>
                        <a:t>0.06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200000"/>
                        </a:lnSpc>
                        <a:spcBef>
                          <a:spcPts val="0"/>
                        </a:spcBef>
                        <a:spcAft>
                          <a:spcPts val="0"/>
                        </a:spcAft>
                      </a:pPr>
                      <a:r>
                        <a:rPr lang="en-US" sz="1400">
                          <a:solidFill>
                            <a:schemeClr val="tx1"/>
                          </a:solidFill>
                          <a:effectLst/>
                          <a:latin typeface="+mj-lt"/>
                          <a:ea typeface="Times New Roman"/>
                        </a:rPr>
                        <a:t>2527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200000"/>
                        </a:lnSpc>
                        <a:spcBef>
                          <a:spcPts val="0"/>
                        </a:spcBef>
                        <a:spcAft>
                          <a:spcPts val="0"/>
                        </a:spcAft>
                      </a:pPr>
                      <a:r>
                        <a:rPr lang="en-US" sz="1400" dirty="0">
                          <a:solidFill>
                            <a:schemeClr val="tx1"/>
                          </a:solidFill>
                          <a:effectLst/>
                          <a:latin typeface="+mj-lt"/>
                          <a:ea typeface="Times New Roman"/>
                        </a:rPr>
                        <a:t>1.80 (1.09-2.97)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200000"/>
                        </a:lnSpc>
                        <a:spcBef>
                          <a:spcPts val="0"/>
                        </a:spcBef>
                        <a:spcAft>
                          <a:spcPts val="0"/>
                        </a:spcAft>
                      </a:pPr>
                      <a:r>
                        <a:rPr lang="en-US" sz="1400" dirty="0">
                          <a:solidFill>
                            <a:schemeClr val="tx1"/>
                          </a:solidFill>
                          <a:effectLst/>
                          <a:latin typeface="+mj-lt"/>
                          <a:ea typeface="Times New Roman"/>
                        </a:rPr>
                        <a:t>0.022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754">
                <a:tc>
                  <a:txBody>
                    <a:bodyPr/>
                    <a:lstStyle/>
                    <a:p>
                      <a:pPr marL="0" marR="0">
                        <a:lnSpc>
                          <a:spcPct val="200000"/>
                        </a:lnSpc>
                        <a:spcBef>
                          <a:spcPts val="0"/>
                        </a:spcBef>
                        <a:spcAft>
                          <a:spcPts val="0"/>
                        </a:spcAft>
                      </a:pPr>
                      <a:r>
                        <a:rPr lang="en-US" sz="1400" b="1" dirty="0">
                          <a:solidFill>
                            <a:srgbClr val="FFFF00"/>
                          </a:solidFill>
                          <a:effectLst/>
                          <a:latin typeface="+mj-lt"/>
                          <a:ea typeface="Times New Roman"/>
                        </a:rPr>
                        <a:t>Discovery Meta-analysis</a:t>
                      </a:r>
                      <a:endParaRPr lang="en-US" sz="1400" dirty="0">
                        <a:solidFill>
                          <a:srgbClr val="FFFF00"/>
                        </a:solidFill>
                        <a:effectLst/>
                        <a:latin typeface="+mj-lt"/>
                        <a:ea typeface="Times New Roman"/>
                      </a:endParaRPr>
                    </a:p>
                    <a:p>
                      <a:pPr marL="0" marR="0">
                        <a:lnSpc>
                          <a:spcPct val="200000"/>
                        </a:lnSpc>
                        <a:spcBef>
                          <a:spcPts val="0"/>
                        </a:spcBef>
                        <a:spcAft>
                          <a:spcPts val="0"/>
                        </a:spcAft>
                      </a:pPr>
                      <a:r>
                        <a:rPr lang="en-US" sz="1400" dirty="0">
                          <a:solidFill>
                            <a:schemeClr val="tx1"/>
                          </a:solidFill>
                          <a:effectLst/>
                          <a:latin typeface="+mj-lt"/>
                          <a:ea typeface="Times New Roman"/>
                        </a:rPr>
                        <a:t>    (FHS, AGES-RS, and MESA)*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200000"/>
                        </a:lnSpc>
                        <a:spcBef>
                          <a:spcPts val="0"/>
                        </a:spcBef>
                        <a:spcAft>
                          <a:spcPts val="0"/>
                        </a:spcAft>
                      </a:pPr>
                      <a:r>
                        <a:rPr lang="en-US" sz="1400" dirty="0">
                          <a:solidFill>
                            <a:schemeClr val="tx1"/>
                          </a:solidFill>
                          <a:effectLst/>
                          <a:latin typeface="+mj-lt"/>
                          <a:ea typeface="Times New Roman"/>
                        </a:rPr>
                        <a:t>0.07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200000"/>
                        </a:lnSpc>
                        <a:spcBef>
                          <a:spcPts val="0"/>
                        </a:spcBef>
                        <a:spcAft>
                          <a:spcPts val="0"/>
                        </a:spcAft>
                      </a:pPr>
                      <a:r>
                        <a:rPr lang="en-US" sz="1400" dirty="0">
                          <a:solidFill>
                            <a:schemeClr val="tx1"/>
                          </a:solidFill>
                          <a:effectLst/>
                          <a:latin typeface="+mj-lt"/>
                          <a:ea typeface="Times New Roman"/>
                        </a:rPr>
                        <a:t>6942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200000"/>
                        </a:lnSpc>
                        <a:spcBef>
                          <a:spcPts val="0"/>
                        </a:spcBef>
                        <a:spcAft>
                          <a:spcPts val="0"/>
                        </a:spcAft>
                      </a:pPr>
                      <a:r>
                        <a:rPr lang="en-US" sz="1400" dirty="0">
                          <a:solidFill>
                            <a:schemeClr val="tx1"/>
                          </a:solidFill>
                          <a:effectLst/>
                          <a:latin typeface="+mj-lt"/>
                          <a:ea typeface="Times New Roman"/>
                        </a:rPr>
                        <a:t>2.05 (1.63-2.57)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200000"/>
                        </a:lnSpc>
                        <a:spcBef>
                          <a:spcPts val="0"/>
                        </a:spcBef>
                        <a:spcAft>
                          <a:spcPts val="0"/>
                        </a:spcAft>
                      </a:pPr>
                      <a:r>
                        <a:rPr lang="en-US" sz="1400" dirty="0">
                          <a:solidFill>
                            <a:schemeClr val="tx1"/>
                          </a:solidFill>
                          <a:effectLst/>
                          <a:latin typeface="+mj-lt"/>
                          <a:ea typeface="Times New Roman"/>
                        </a:rPr>
                        <a:t>9.0 x 10</a:t>
                      </a:r>
                      <a:r>
                        <a:rPr lang="en-US" sz="1400" baseline="30000" dirty="0">
                          <a:solidFill>
                            <a:schemeClr val="tx1"/>
                          </a:solidFill>
                          <a:effectLst/>
                          <a:latin typeface="+mj-lt"/>
                          <a:ea typeface="Times New Roman"/>
                        </a:rPr>
                        <a:t>-10</a:t>
                      </a:r>
                      <a:endParaRPr lang="en-US" sz="1400" dirty="0">
                        <a:solidFill>
                          <a:schemeClr val="tx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0">
                <a:tc>
                  <a:txBody>
                    <a:bodyPr/>
                    <a:lstStyle/>
                    <a:p>
                      <a:pPr marL="0" marR="0">
                        <a:lnSpc>
                          <a:spcPct val="200000"/>
                        </a:lnSpc>
                        <a:spcBef>
                          <a:spcPts val="0"/>
                        </a:spcBef>
                        <a:spcAft>
                          <a:spcPts val="0"/>
                        </a:spcAft>
                      </a:pPr>
                      <a:r>
                        <a:rPr lang="en-US" sz="1400" b="1" dirty="0">
                          <a:solidFill>
                            <a:srgbClr val="FFFF00"/>
                          </a:solidFill>
                          <a:effectLst/>
                          <a:latin typeface="+mj-lt"/>
                          <a:ea typeface="Times New Roman"/>
                        </a:rPr>
                        <a:t>Replication </a:t>
                      </a:r>
                      <a:r>
                        <a:rPr lang="en-US" sz="1400" dirty="0">
                          <a:solidFill>
                            <a:schemeClr val="tx1"/>
                          </a:solidFill>
                          <a:effectLst/>
                          <a:latin typeface="+mj-lt"/>
                          <a:ea typeface="Times New Roman"/>
                        </a:rPr>
                        <a:t>(HNR)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200000"/>
                        </a:lnSpc>
                        <a:spcBef>
                          <a:spcPts val="0"/>
                        </a:spcBef>
                        <a:spcAft>
                          <a:spcPts val="0"/>
                        </a:spcAft>
                      </a:pPr>
                      <a:r>
                        <a:rPr lang="en-US" sz="1400" dirty="0">
                          <a:solidFill>
                            <a:schemeClr val="tx1"/>
                          </a:solidFill>
                          <a:effectLst/>
                          <a:latin typeface="+mj-lt"/>
                          <a:ea typeface="Times New Roman"/>
                        </a:rPr>
                        <a:t>0.06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200000"/>
                        </a:lnSpc>
                        <a:spcBef>
                          <a:spcPts val="0"/>
                        </a:spcBef>
                        <a:spcAft>
                          <a:spcPts val="0"/>
                        </a:spcAft>
                      </a:pPr>
                      <a:r>
                        <a:rPr lang="en-US" sz="1400" dirty="0">
                          <a:solidFill>
                            <a:schemeClr val="tx1"/>
                          </a:solidFill>
                          <a:effectLst/>
                          <a:latin typeface="+mj-lt"/>
                          <a:ea typeface="Times New Roman"/>
                        </a:rPr>
                        <a:t>745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200000"/>
                        </a:lnSpc>
                        <a:spcBef>
                          <a:spcPts val="0"/>
                        </a:spcBef>
                        <a:spcAft>
                          <a:spcPts val="0"/>
                        </a:spcAft>
                      </a:pPr>
                      <a:r>
                        <a:rPr lang="en-US" sz="1400" dirty="0">
                          <a:solidFill>
                            <a:schemeClr val="tx1"/>
                          </a:solidFill>
                          <a:effectLst/>
                          <a:latin typeface="+mj-lt"/>
                          <a:ea typeface="Times New Roman"/>
                        </a:rPr>
                        <a:t>2.04 (1.13-3.67)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200000"/>
                        </a:lnSpc>
                        <a:spcBef>
                          <a:spcPts val="0"/>
                        </a:spcBef>
                        <a:spcAft>
                          <a:spcPts val="0"/>
                        </a:spcAft>
                      </a:pPr>
                      <a:r>
                        <a:rPr lang="en-US" sz="1400" dirty="0">
                          <a:solidFill>
                            <a:schemeClr val="tx1"/>
                          </a:solidFill>
                          <a:effectLst/>
                          <a:latin typeface="+mj-lt"/>
                          <a:ea typeface="Times New Roman"/>
                        </a:rPr>
                        <a:t>0.018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754">
                <a:tc>
                  <a:txBody>
                    <a:bodyPr/>
                    <a:lstStyle/>
                    <a:p>
                      <a:pPr marL="0" marR="0">
                        <a:lnSpc>
                          <a:spcPct val="200000"/>
                        </a:lnSpc>
                        <a:spcBef>
                          <a:spcPts val="0"/>
                        </a:spcBef>
                        <a:spcAft>
                          <a:spcPts val="0"/>
                        </a:spcAft>
                      </a:pPr>
                      <a:r>
                        <a:rPr lang="en-US" sz="1400" b="1" dirty="0">
                          <a:solidFill>
                            <a:srgbClr val="FFFF00"/>
                          </a:solidFill>
                          <a:effectLst/>
                          <a:latin typeface="+mj-lt"/>
                          <a:ea typeface="Times New Roman"/>
                        </a:rPr>
                        <a:t>Combined </a:t>
                      </a:r>
                      <a:r>
                        <a:rPr lang="en-US" sz="1400" b="1" dirty="0" smtClean="0">
                          <a:solidFill>
                            <a:srgbClr val="FFFF00"/>
                          </a:solidFill>
                          <a:effectLst/>
                          <a:latin typeface="+mj-lt"/>
                          <a:ea typeface="Times New Roman"/>
                        </a:rPr>
                        <a:t>Meta-analysis (Replication)</a:t>
                      </a:r>
                      <a:endParaRPr lang="en-US" sz="1400" dirty="0">
                        <a:solidFill>
                          <a:srgbClr val="FFFF00"/>
                        </a:solidFill>
                        <a:effectLst/>
                        <a:latin typeface="+mj-lt"/>
                        <a:ea typeface="Times New Roman"/>
                      </a:endParaRPr>
                    </a:p>
                    <a:p>
                      <a:pPr marL="0" marR="0">
                        <a:lnSpc>
                          <a:spcPct val="200000"/>
                        </a:lnSpc>
                        <a:spcBef>
                          <a:spcPts val="0"/>
                        </a:spcBef>
                        <a:spcAft>
                          <a:spcPts val="0"/>
                        </a:spcAft>
                      </a:pPr>
                      <a:r>
                        <a:rPr lang="en-US" sz="1400" b="1" dirty="0">
                          <a:solidFill>
                            <a:schemeClr val="tx1"/>
                          </a:solidFill>
                          <a:effectLst/>
                          <a:latin typeface="+mj-lt"/>
                          <a:ea typeface="Times New Roman"/>
                        </a:rPr>
                        <a:t>    </a:t>
                      </a:r>
                      <a:r>
                        <a:rPr lang="en-US" sz="1400" dirty="0">
                          <a:solidFill>
                            <a:schemeClr val="tx1"/>
                          </a:solidFill>
                          <a:effectLst/>
                          <a:latin typeface="+mj-lt"/>
                          <a:ea typeface="Times New Roman"/>
                        </a:rPr>
                        <a:t>(FHS, AGES-RS, MESA, and HNR)†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200000"/>
                        </a:lnSpc>
                        <a:spcBef>
                          <a:spcPts val="0"/>
                        </a:spcBef>
                        <a:spcAft>
                          <a:spcPts val="0"/>
                        </a:spcAft>
                      </a:pPr>
                      <a:r>
                        <a:rPr lang="en-US" sz="1400" dirty="0">
                          <a:solidFill>
                            <a:schemeClr val="tx1"/>
                          </a:solidFill>
                          <a:effectLst/>
                          <a:latin typeface="+mj-lt"/>
                          <a:ea typeface="Times New Roman"/>
                        </a:rPr>
                        <a:t>0.07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200000"/>
                        </a:lnSpc>
                        <a:spcBef>
                          <a:spcPts val="0"/>
                        </a:spcBef>
                        <a:spcAft>
                          <a:spcPts val="0"/>
                        </a:spcAft>
                      </a:pPr>
                      <a:r>
                        <a:rPr lang="en-US" sz="1400" dirty="0">
                          <a:solidFill>
                            <a:schemeClr val="tx1"/>
                          </a:solidFill>
                          <a:effectLst/>
                          <a:latin typeface="+mj-lt"/>
                          <a:ea typeface="Times New Roman"/>
                        </a:rPr>
                        <a:t>7687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200000"/>
                        </a:lnSpc>
                        <a:spcBef>
                          <a:spcPts val="0"/>
                        </a:spcBef>
                        <a:spcAft>
                          <a:spcPts val="0"/>
                        </a:spcAft>
                      </a:pPr>
                      <a:r>
                        <a:rPr lang="en-US" sz="1400" dirty="0">
                          <a:solidFill>
                            <a:schemeClr val="tx1"/>
                          </a:solidFill>
                          <a:effectLst/>
                          <a:latin typeface="+mj-lt"/>
                          <a:ea typeface="Times New Roman"/>
                        </a:rPr>
                        <a:t>2.05 (1.66-2.53)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200000"/>
                        </a:lnSpc>
                        <a:spcBef>
                          <a:spcPts val="0"/>
                        </a:spcBef>
                        <a:spcAft>
                          <a:spcPts val="0"/>
                        </a:spcAft>
                      </a:pPr>
                      <a:r>
                        <a:rPr lang="en-US" sz="1400" dirty="0">
                          <a:solidFill>
                            <a:schemeClr val="tx1"/>
                          </a:solidFill>
                          <a:effectLst/>
                          <a:latin typeface="+mj-lt"/>
                          <a:ea typeface="Times New Roman"/>
                        </a:rPr>
                        <a:t>2.8 x 10</a:t>
                      </a:r>
                      <a:r>
                        <a:rPr lang="en-US" sz="1400" baseline="30000" dirty="0">
                          <a:solidFill>
                            <a:schemeClr val="tx1"/>
                          </a:solidFill>
                          <a:effectLst/>
                          <a:latin typeface="+mj-lt"/>
                          <a:ea typeface="Times New Roman"/>
                        </a:rPr>
                        <a:t>-11</a:t>
                      </a:r>
                      <a:endParaRPr lang="en-US" sz="1400" dirty="0">
                        <a:solidFill>
                          <a:schemeClr val="tx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0754">
                <a:tc gridSpan="5">
                  <a:txBody>
                    <a:bodyPr/>
                    <a:lstStyle/>
                    <a:p>
                      <a:r>
                        <a:rPr kumimoji="0" lang="en-US" sz="1400" kern="1200" dirty="0" smtClean="0">
                          <a:solidFill>
                            <a:schemeClr val="tx1"/>
                          </a:solidFill>
                          <a:effectLst/>
                          <a:latin typeface="+mn-lt"/>
                          <a:ea typeface="+mn-ea"/>
                          <a:cs typeface="+mn-cs"/>
                        </a:rPr>
                        <a:t>*Genomic control correction</a:t>
                      </a:r>
                    </a:p>
                    <a:p>
                      <a:r>
                        <a:rPr kumimoji="0" lang="en-US" sz="1400" kern="1200" dirty="0" smtClean="0">
                          <a:solidFill>
                            <a:schemeClr val="tx1"/>
                          </a:solidFill>
                          <a:effectLst/>
                          <a:latin typeface="+mn-lt"/>
                          <a:ea typeface="+mn-ea"/>
                          <a:cs typeface="+mn-cs"/>
                        </a:rPr>
                        <a:t>†No genomic control correction</a:t>
                      </a:r>
                      <a:endParaRPr kumimoji="0" lang="en-US" sz="1400" b="0" i="0" u="none" strike="noStrike" cap="none" normalizeH="0" baseline="0" dirty="0" smtClean="0">
                        <a:ln>
                          <a:noFill/>
                        </a:ln>
                        <a:solidFill>
                          <a:schemeClr val="tx1"/>
                        </a:solidFill>
                        <a:effectLst/>
                        <a:latin typeface="+mj-lt"/>
                        <a:ea typeface="Times New Roman" pitchFamily="18" charset="0"/>
                        <a:cs typeface="Arial" charset="0"/>
                      </a:endParaRPr>
                    </a:p>
                  </a:txBody>
                  <a:tcPr marL="91433" marR="91433" marT="45710" marB="4571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xmlns="" val="2314670334"/>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2400" y="274638"/>
            <a:ext cx="8991600" cy="1143000"/>
          </a:xfrm>
        </p:spPr>
        <p:txBody>
          <a:bodyPr anchor="b" anchorCtr="0">
            <a:noAutofit/>
          </a:bodyPr>
          <a:lstStyle/>
          <a:p>
            <a:r>
              <a:rPr lang="en-US" sz="3200" b="1" dirty="0"/>
              <a:t>Cross-ethnicity Replication in MESA of </a:t>
            </a:r>
            <a:r>
              <a:rPr lang="en-US" sz="3200" b="1" dirty="0" smtClean="0"/>
              <a:t>rs10455872 and Aortic </a:t>
            </a:r>
            <a:r>
              <a:rPr lang="en-US" sz="3200" b="1" dirty="0"/>
              <a:t>Valve </a:t>
            </a:r>
            <a:r>
              <a:rPr lang="en-US" sz="3200" b="1" dirty="0" smtClean="0"/>
              <a:t>Calcium </a:t>
            </a:r>
            <a:endParaRPr lang="en-US" sz="3200" dirty="0" smtClean="0"/>
          </a:p>
        </p:txBody>
      </p:sp>
      <p:graphicFrame>
        <p:nvGraphicFramePr>
          <p:cNvPr id="4" name="Table 3"/>
          <p:cNvGraphicFramePr>
            <a:graphicFrameLocks noGrp="1"/>
          </p:cNvGraphicFramePr>
          <p:nvPr>
            <p:extLst>
              <p:ext uri="{D42A27DB-BD31-4B8C-83A1-F6EECF244321}">
                <p14:modId xmlns:p14="http://schemas.microsoft.com/office/powerpoint/2010/main" xmlns="" val="2742508729"/>
              </p:ext>
            </p:extLst>
          </p:nvPr>
        </p:nvGraphicFramePr>
        <p:xfrm>
          <a:off x="152400" y="2362200"/>
          <a:ext cx="8534400" cy="2245131"/>
        </p:xfrm>
        <a:graphic>
          <a:graphicData uri="http://schemas.openxmlformats.org/drawingml/2006/table">
            <a:tbl>
              <a:tblPr/>
              <a:tblGrid>
                <a:gridCol w="2362200"/>
                <a:gridCol w="2057400"/>
                <a:gridCol w="1221206"/>
                <a:gridCol w="1826794"/>
                <a:gridCol w="1066800"/>
              </a:tblGrid>
              <a:tr h="346648">
                <a:tc>
                  <a:txBody>
                    <a:bodyPr/>
                    <a:lstStyle/>
                    <a:p>
                      <a:pPr marL="0" marR="0">
                        <a:lnSpc>
                          <a:spcPct val="200000"/>
                        </a:lnSpc>
                        <a:spcBef>
                          <a:spcPts val="0"/>
                        </a:spcBef>
                        <a:spcAft>
                          <a:spcPts val="1000"/>
                        </a:spcAft>
                      </a:pPr>
                      <a:r>
                        <a:rPr lang="en-US" sz="1800" b="1" dirty="0">
                          <a:solidFill>
                            <a:srgbClr val="FFFF00"/>
                          </a:solidFill>
                          <a:effectLst/>
                          <a:latin typeface="Arial"/>
                          <a:ea typeface="Times New Roman"/>
                        </a:rPr>
                        <a:t>Ethnicity (cohort)</a:t>
                      </a:r>
                      <a:endParaRPr lang="en-US" sz="1800" b="1" dirty="0">
                        <a:solidFill>
                          <a:srgbClr val="FFFF00"/>
                        </a:solidFill>
                        <a:effectLst/>
                        <a:latin typeface="Calibri"/>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200000"/>
                        </a:lnSpc>
                        <a:spcBef>
                          <a:spcPts val="0"/>
                        </a:spcBef>
                        <a:spcAft>
                          <a:spcPts val="1000"/>
                        </a:spcAft>
                      </a:pPr>
                      <a:r>
                        <a:rPr lang="en-US" sz="1800" b="1" dirty="0">
                          <a:solidFill>
                            <a:srgbClr val="FFFF00"/>
                          </a:solidFill>
                          <a:effectLst/>
                          <a:latin typeface="Arial"/>
                          <a:ea typeface="Times New Roman"/>
                        </a:rPr>
                        <a:t>N</a:t>
                      </a:r>
                      <a:endParaRPr lang="en-US" sz="1800" b="1" dirty="0">
                        <a:solidFill>
                          <a:srgbClr val="FFFF00"/>
                        </a:solidFill>
                        <a:effectLst/>
                        <a:latin typeface="Calibri"/>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200000"/>
                        </a:lnSpc>
                        <a:spcBef>
                          <a:spcPts val="0"/>
                        </a:spcBef>
                        <a:spcAft>
                          <a:spcPts val="1000"/>
                        </a:spcAft>
                      </a:pPr>
                      <a:r>
                        <a:rPr lang="en-US" sz="1800" b="1" dirty="0">
                          <a:solidFill>
                            <a:srgbClr val="FFFF00"/>
                          </a:solidFill>
                          <a:effectLst/>
                          <a:latin typeface="Arial"/>
                          <a:ea typeface="Times New Roman"/>
                        </a:rPr>
                        <a:t>MAF</a:t>
                      </a:r>
                      <a:endParaRPr lang="en-US" sz="1800" b="1" dirty="0">
                        <a:solidFill>
                          <a:srgbClr val="FFFF00"/>
                        </a:solidFill>
                        <a:effectLst/>
                        <a:latin typeface="Calibri"/>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200000"/>
                        </a:lnSpc>
                        <a:spcBef>
                          <a:spcPts val="0"/>
                        </a:spcBef>
                        <a:spcAft>
                          <a:spcPts val="1000"/>
                        </a:spcAft>
                      </a:pPr>
                      <a:r>
                        <a:rPr lang="en-US" sz="1800" b="1" dirty="0">
                          <a:solidFill>
                            <a:srgbClr val="FFFF00"/>
                          </a:solidFill>
                          <a:effectLst/>
                          <a:latin typeface="Arial"/>
                          <a:ea typeface="Times New Roman"/>
                        </a:rPr>
                        <a:t>OR (95% CI)</a:t>
                      </a:r>
                      <a:endParaRPr lang="en-US" sz="1800" b="1" dirty="0">
                        <a:solidFill>
                          <a:srgbClr val="FFFF00"/>
                        </a:solidFill>
                        <a:effectLst/>
                        <a:latin typeface="Calibri"/>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200000"/>
                        </a:lnSpc>
                        <a:spcBef>
                          <a:spcPts val="0"/>
                        </a:spcBef>
                        <a:spcAft>
                          <a:spcPts val="1000"/>
                        </a:spcAft>
                      </a:pPr>
                      <a:r>
                        <a:rPr lang="en-US" sz="1800" b="1" dirty="0">
                          <a:solidFill>
                            <a:srgbClr val="FFFF00"/>
                          </a:solidFill>
                          <a:effectLst/>
                          <a:latin typeface="Arial"/>
                          <a:ea typeface="Times New Roman"/>
                        </a:rPr>
                        <a:t>P-value</a:t>
                      </a:r>
                      <a:endParaRPr lang="en-US" sz="1800" b="1" dirty="0">
                        <a:solidFill>
                          <a:srgbClr val="FFFF00"/>
                        </a:solidFill>
                        <a:effectLst/>
                        <a:latin typeface="Calibri"/>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462">
                <a:tc>
                  <a:txBody>
                    <a:bodyPr/>
                    <a:lstStyle/>
                    <a:p>
                      <a:pPr marL="0" marR="0">
                        <a:lnSpc>
                          <a:spcPct val="200000"/>
                        </a:lnSpc>
                        <a:spcBef>
                          <a:spcPts val="0"/>
                        </a:spcBef>
                        <a:spcAft>
                          <a:spcPts val="1000"/>
                        </a:spcAft>
                      </a:pPr>
                      <a:r>
                        <a:rPr lang="en-US" sz="1800" dirty="0">
                          <a:solidFill>
                            <a:schemeClr val="tx1"/>
                          </a:solidFill>
                          <a:effectLst/>
                          <a:latin typeface="Arial"/>
                          <a:ea typeface="Times New Roman"/>
                        </a:rPr>
                        <a:t>African-American</a:t>
                      </a:r>
                      <a:endParaRPr lang="en-US" sz="1800" dirty="0">
                        <a:solidFill>
                          <a:schemeClr val="tx1"/>
                        </a:solidFill>
                        <a:effectLst/>
                        <a:latin typeface="Calibri"/>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200000"/>
                        </a:lnSpc>
                        <a:spcBef>
                          <a:spcPts val="0"/>
                        </a:spcBef>
                        <a:spcAft>
                          <a:spcPts val="1000"/>
                        </a:spcAft>
                      </a:pPr>
                      <a:r>
                        <a:rPr lang="en-US" sz="1800" dirty="0" smtClean="0">
                          <a:solidFill>
                            <a:schemeClr val="tx1"/>
                          </a:solidFill>
                          <a:effectLst/>
                          <a:latin typeface="Arial"/>
                          <a:ea typeface="Times New Roman"/>
                        </a:rPr>
                        <a:t>2497</a:t>
                      </a:r>
                      <a:endParaRPr lang="en-US" sz="1800" dirty="0">
                        <a:solidFill>
                          <a:schemeClr val="tx1"/>
                        </a:solidFill>
                        <a:effectLst/>
                        <a:latin typeface="Calibri"/>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200000"/>
                        </a:lnSpc>
                        <a:spcBef>
                          <a:spcPts val="0"/>
                        </a:spcBef>
                        <a:spcAft>
                          <a:spcPts val="1000"/>
                        </a:spcAft>
                      </a:pPr>
                      <a:r>
                        <a:rPr lang="en-US" sz="1800" dirty="0">
                          <a:solidFill>
                            <a:schemeClr val="tx1"/>
                          </a:solidFill>
                          <a:effectLst/>
                          <a:latin typeface="Arial"/>
                          <a:ea typeface="Times New Roman"/>
                        </a:rPr>
                        <a:t>0.02</a:t>
                      </a:r>
                      <a:endParaRPr lang="en-US" sz="1800" dirty="0">
                        <a:solidFill>
                          <a:schemeClr val="tx1"/>
                        </a:solidFill>
                        <a:effectLst/>
                        <a:latin typeface="Calibri"/>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200000"/>
                        </a:lnSpc>
                        <a:spcBef>
                          <a:spcPts val="0"/>
                        </a:spcBef>
                        <a:spcAft>
                          <a:spcPts val="1000"/>
                        </a:spcAft>
                      </a:pPr>
                      <a:r>
                        <a:rPr lang="en-US" sz="1800">
                          <a:solidFill>
                            <a:schemeClr val="tx1"/>
                          </a:solidFill>
                          <a:effectLst/>
                          <a:latin typeface="Arial"/>
                          <a:ea typeface="Times New Roman"/>
                        </a:rPr>
                        <a:t>3.57 (1.42-8.99)</a:t>
                      </a:r>
                      <a:endParaRPr lang="en-US" sz="1800">
                        <a:solidFill>
                          <a:schemeClr val="tx1"/>
                        </a:solidFill>
                        <a:effectLst/>
                        <a:latin typeface="Calibri"/>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200000"/>
                        </a:lnSpc>
                        <a:spcBef>
                          <a:spcPts val="0"/>
                        </a:spcBef>
                        <a:spcAft>
                          <a:spcPts val="1000"/>
                        </a:spcAft>
                      </a:pPr>
                      <a:r>
                        <a:rPr lang="en-US" sz="1800">
                          <a:solidFill>
                            <a:schemeClr val="tx1"/>
                          </a:solidFill>
                          <a:effectLst/>
                          <a:latin typeface="Arial"/>
                          <a:ea typeface="Times New Roman"/>
                        </a:rPr>
                        <a:t>0.0068</a:t>
                      </a:r>
                      <a:endParaRPr lang="en-US" sz="1800">
                        <a:solidFill>
                          <a:schemeClr val="tx1"/>
                        </a:solidFill>
                        <a:effectLst/>
                        <a:latin typeface="Calibri"/>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9211">
                <a:tc>
                  <a:txBody>
                    <a:bodyPr/>
                    <a:lstStyle/>
                    <a:p>
                      <a:pPr marL="0" marR="0">
                        <a:lnSpc>
                          <a:spcPct val="200000"/>
                        </a:lnSpc>
                        <a:spcBef>
                          <a:spcPts val="0"/>
                        </a:spcBef>
                        <a:spcAft>
                          <a:spcPts val="1000"/>
                        </a:spcAft>
                      </a:pPr>
                      <a:r>
                        <a:rPr lang="en-US" sz="1800" dirty="0" smtClean="0">
                          <a:solidFill>
                            <a:schemeClr val="tx1"/>
                          </a:solidFill>
                          <a:effectLst/>
                          <a:latin typeface="Arial"/>
                          <a:ea typeface="Times New Roman"/>
                        </a:rPr>
                        <a:t>Hispanic-American</a:t>
                      </a:r>
                      <a:endParaRPr lang="en-US" sz="1800" dirty="0">
                        <a:solidFill>
                          <a:schemeClr val="tx1"/>
                        </a:solidFill>
                        <a:effectLst/>
                        <a:latin typeface="Calibri"/>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200000"/>
                        </a:lnSpc>
                        <a:spcBef>
                          <a:spcPts val="0"/>
                        </a:spcBef>
                        <a:spcAft>
                          <a:spcPts val="1000"/>
                        </a:spcAft>
                      </a:pPr>
                      <a:r>
                        <a:rPr lang="en-US" sz="1800" dirty="0" smtClean="0">
                          <a:solidFill>
                            <a:schemeClr val="tx1"/>
                          </a:solidFill>
                          <a:effectLst/>
                          <a:latin typeface="Arial"/>
                          <a:ea typeface="Times New Roman"/>
                        </a:rPr>
                        <a:t>2026</a:t>
                      </a:r>
                      <a:endParaRPr lang="en-US" sz="1800" dirty="0">
                        <a:solidFill>
                          <a:schemeClr val="tx1"/>
                        </a:solidFill>
                        <a:effectLst/>
                        <a:latin typeface="Calibri"/>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200000"/>
                        </a:lnSpc>
                        <a:spcBef>
                          <a:spcPts val="0"/>
                        </a:spcBef>
                        <a:spcAft>
                          <a:spcPts val="1000"/>
                        </a:spcAft>
                      </a:pPr>
                      <a:r>
                        <a:rPr lang="en-US" sz="1800" dirty="0" smtClean="0">
                          <a:solidFill>
                            <a:schemeClr val="tx1"/>
                          </a:solidFill>
                          <a:effectLst/>
                          <a:latin typeface="Arial"/>
                          <a:ea typeface="Times New Roman"/>
                        </a:rPr>
                        <a:t>0.02</a:t>
                      </a:r>
                      <a:endParaRPr lang="en-US" sz="1800" dirty="0">
                        <a:solidFill>
                          <a:schemeClr val="tx1"/>
                        </a:solidFill>
                        <a:effectLst/>
                        <a:latin typeface="Calibri"/>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200000"/>
                        </a:lnSpc>
                        <a:spcBef>
                          <a:spcPts val="0"/>
                        </a:spcBef>
                        <a:spcAft>
                          <a:spcPts val="1000"/>
                        </a:spcAft>
                      </a:pPr>
                      <a:r>
                        <a:rPr lang="en-US" sz="1800" dirty="0" smtClean="0">
                          <a:solidFill>
                            <a:schemeClr val="tx1"/>
                          </a:solidFill>
                          <a:effectLst/>
                          <a:latin typeface="Arial"/>
                          <a:ea typeface="Times New Roman"/>
                        </a:rPr>
                        <a:t>2.75 (1.39-5.45)</a:t>
                      </a:r>
                      <a:endParaRPr lang="en-US" sz="1800" dirty="0">
                        <a:solidFill>
                          <a:schemeClr val="tx1"/>
                        </a:solidFill>
                        <a:effectLst/>
                        <a:latin typeface="Calibri"/>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200000"/>
                        </a:lnSpc>
                        <a:spcBef>
                          <a:spcPts val="0"/>
                        </a:spcBef>
                        <a:spcAft>
                          <a:spcPts val="1000"/>
                        </a:spcAft>
                      </a:pPr>
                      <a:r>
                        <a:rPr lang="en-US" sz="1800" dirty="0" smtClean="0">
                          <a:solidFill>
                            <a:schemeClr val="tx1"/>
                          </a:solidFill>
                          <a:effectLst/>
                          <a:latin typeface="Arial"/>
                          <a:ea typeface="Times New Roman"/>
                        </a:rPr>
                        <a:t>0.0037</a:t>
                      </a:r>
                      <a:endParaRPr lang="en-US" sz="1800" dirty="0">
                        <a:solidFill>
                          <a:schemeClr val="tx1"/>
                        </a:solidFill>
                        <a:effectLst/>
                        <a:latin typeface="Calibri"/>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6505">
                <a:tc>
                  <a:txBody>
                    <a:bodyPr/>
                    <a:lstStyle/>
                    <a:p>
                      <a:pPr marL="0" marR="0">
                        <a:lnSpc>
                          <a:spcPct val="200000"/>
                        </a:lnSpc>
                        <a:spcBef>
                          <a:spcPts val="0"/>
                        </a:spcBef>
                        <a:spcAft>
                          <a:spcPts val="1000"/>
                        </a:spcAft>
                      </a:pPr>
                      <a:r>
                        <a:rPr lang="en-US" sz="1800" dirty="0" smtClean="0">
                          <a:solidFill>
                            <a:schemeClr val="tx1"/>
                          </a:solidFill>
                          <a:effectLst/>
                          <a:latin typeface="Arial"/>
                          <a:ea typeface="Times New Roman"/>
                        </a:rPr>
                        <a:t>Chinese-American</a:t>
                      </a:r>
                      <a:endParaRPr lang="en-US" sz="1800" dirty="0">
                        <a:solidFill>
                          <a:schemeClr val="tx1"/>
                        </a:solidFill>
                        <a:effectLst/>
                        <a:latin typeface="Calibri"/>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200000"/>
                        </a:lnSpc>
                        <a:spcBef>
                          <a:spcPts val="0"/>
                        </a:spcBef>
                        <a:spcAft>
                          <a:spcPts val="1000"/>
                        </a:spcAft>
                      </a:pPr>
                      <a:r>
                        <a:rPr lang="en-US" sz="1800" dirty="0" smtClean="0">
                          <a:solidFill>
                            <a:schemeClr val="tx1"/>
                          </a:solidFill>
                          <a:effectLst/>
                          <a:latin typeface="Arial"/>
                          <a:ea typeface="Times New Roman"/>
                        </a:rPr>
                        <a:t>774</a:t>
                      </a:r>
                      <a:endParaRPr lang="en-US" sz="1800" dirty="0">
                        <a:solidFill>
                          <a:schemeClr val="tx1"/>
                        </a:solidFill>
                        <a:effectLst/>
                        <a:latin typeface="Calibri"/>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200000"/>
                        </a:lnSpc>
                        <a:spcBef>
                          <a:spcPts val="0"/>
                        </a:spcBef>
                        <a:spcAft>
                          <a:spcPts val="1000"/>
                        </a:spcAft>
                      </a:pPr>
                      <a:r>
                        <a:rPr lang="en-US" sz="1800" dirty="0" smtClean="0">
                          <a:solidFill>
                            <a:schemeClr val="tx1"/>
                          </a:solidFill>
                          <a:effectLst/>
                          <a:latin typeface="Arial"/>
                          <a:ea typeface="Times New Roman"/>
                        </a:rPr>
                        <a:t>0.005</a:t>
                      </a:r>
                      <a:endParaRPr lang="en-US" sz="1800" dirty="0">
                        <a:solidFill>
                          <a:schemeClr val="tx1"/>
                        </a:solidFill>
                        <a:effectLst/>
                        <a:latin typeface="Calibri"/>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200000"/>
                        </a:lnSpc>
                        <a:spcBef>
                          <a:spcPts val="0"/>
                        </a:spcBef>
                        <a:spcAft>
                          <a:spcPts val="1000"/>
                        </a:spcAft>
                      </a:pPr>
                      <a:r>
                        <a:rPr lang="en-US" sz="1800" dirty="0" smtClean="0">
                          <a:solidFill>
                            <a:schemeClr val="tx1"/>
                          </a:solidFill>
                          <a:effectLst/>
                          <a:latin typeface="Arial"/>
                          <a:ea typeface="Times New Roman"/>
                        </a:rPr>
                        <a:t>1.13</a:t>
                      </a:r>
                      <a:endParaRPr lang="en-US" sz="1800" dirty="0">
                        <a:solidFill>
                          <a:schemeClr val="tx1"/>
                        </a:solidFill>
                        <a:effectLst/>
                        <a:latin typeface="Calibri"/>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200000"/>
                        </a:lnSpc>
                        <a:spcBef>
                          <a:spcPts val="0"/>
                        </a:spcBef>
                        <a:spcAft>
                          <a:spcPts val="1000"/>
                        </a:spcAft>
                      </a:pPr>
                      <a:r>
                        <a:rPr lang="en-US" sz="1800" dirty="0" smtClean="0">
                          <a:solidFill>
                            <a:schemeClr val="tx1"/>
                          </a:solidFill>
                          <a:effectLst/>
                          <a:latin typeface="Arial"/>
                          <a:ea typeface="Times New Roman"/>
                        </a:rPr>
                        <a:t>0.96</a:t>
                      </a:r>
                      <a:endParaRPr lang="en-US" sz="1800" dirty="0">
                        <a:solidFill>
                          <a:schemeClr val="tx1"/>
                        </a:solidFill>
                        <a:effectLst/>
                        <a:latin typeface="Calibri"/>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Rectangle 4"/>
          <p:cNvSpPr/>
          <p:nvPr/>
        </p:nvSpPr>
        <p:spPr>
          <a:xfrm>
            <a:off x="1717845" y="5404922"/>
            <a:ext cx="1409360" cy="369332"/>
          </a:xfrm>
          <a:prstGeom prst="rect">
            <a:avLst/>
          </a:prstGeom>
        </p:spPr>
        <p:txBody>
          <a:bodyPr wrap="none">
            <a:spAutoFit/>
          </a:bodyPr>
          <a:lstStyle/>
          <a:p>
            <a:pPr lvl="0" defTabSz="914311">
              <a:defRPr/>
            </a:pPr>
            <a:r>
              <a:rPr lang="en-US" dirty="0">
                <a:solidFill>
                  <a:prstClr val="white"/>
                </a:solidFill>
              </a:rPr>
              <a:t>0.005*774=4</a:t>
            </a:r>
          </a:p>
        </p:txBody>
      </p:sp>
    </p:spTree>
    <p:extLst>
      <p:ext uri="{BB962C8B-B14F-4D97-AF65-F5344CB8AC3E}">
        <p14:creationId xmlns:p14="http://schemas.microsoft.com/office/powerpoint/2010/main" xmlns="" val="3197722781"/>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52400" y="152400"/>
            <a:ext cx="8839200" cy="685800"/>
          </a:xfrm>
        </p:spPr>
        <p:txBody>
          <a:bodyPr>
            <a:noAutofit/>
          </a:bodyPr>
          <a:lstStyle/>
          <a:p>
            <a:r>
              <a:rPr lang="en-US" sz="3200" dirty="0" err="1" smtClean="0"/>
              <a:t>Mendelian</a:t>
            </a:r>
            <a:r>
              <a:rPr lang="en-US" sz="3200" dirty="0" smtClean="0"/>
              <a:t> Randomization: How it was applied:</a:t>
            </a:r>
          </a:p>
        </p:txBody>
      </p:sp>
      <p:sp>
        <p:nvSpPr>
          <p:cNvPr id="32771" name="Content Placeholder 2"/>
          <p:cNvSpPr>
            <a:spLocks noGrp="1"/>
          </p:cNvSpPr>
          <p:nvPr>
            <p:ph idx="1"/>
          </p:nvPr>
        </p:nvSpPr>
        <p:spPr>
          <a:xfrm>
            <a:off x="228600" y="1295400"/>
            <a:ext cx="8534400" cy="4264222"/>
          </a:xfrm>
        </p:spPr>
        <p:txBody>
          <a:bodyPr>
            <a:noAutofit/>
          </a:bodyPr>
          <a:lstStyle/>
          <a:p>
            <a:pPr>
              <a:spcAft>
                <a:spcPts val="1000"/>
              </a:spcAft>
            </a:pPr>
            <a:r>
              <a:rPr lang="en-US" sz="2400" dirty="0" smtClean="0"/>
              <a:t>If all of the effect of rs10455872 on AVC is through </a:t>
            </a:r>
            <a:r>
              <a:rPr lang="en-US" sz="2400" dirty="0" err="1" smtClean="0"/>
              <a:t>Lp</a:t>
            </a:r>
            <a:r>
              <a:rPr lang="en-US" sz="2400" dirty="0" smtClean="0"/>
              <a:t>(a), then can estimate causal effect of </a:t>
            </a:r>
            <a:r>
              <a:rPr lang="en-US" sz="2400" dirty="0" err="1" smtClean="0"/>
              <a:t>Lp</a:t>
            </a:r>
            <a:r>
              <a:rPr lang="en-US" sz="2400" dirty="0" smtClean="0"/>
              <a:t>(a) on AVC by the ratio of co-</a:t>
            </a:r>
            <a:r>
              <a:rPr lang="en-US" sz="2400" dirty="0" err="1" smtClean="0"/>
              <a:t>efficients</a:t>
            </a:r>
            <a:r>
              <a:rPr lang="en-US" sz="2400" dirty="0" smtClean="0"/>
              <a:t> for regression of AVC on rs10455872 and </a:t>
            </a:r>
            <a:r>
              <a:rPr lang="en-US" sz="2400" dirty="0" err="1" smtClean="0"/>
              <a:t>Lp</a:t>
            </a:r>
            <a:r>
              <a:rPr lang="en-US" sz="2400" dirty="0" smtClean="0"/>
              <a:t>(a) on rs10455872</a:t>
            </a:r>
          </a:p>
          <a:p>
            <a:pPr>
              <a:spcAft>
                <a:spcPts val="1000"/>
              </a:spcAft>
            </a:pPr>
            <a:r>
              <a:rPr lang="en-US" sz="2400" dirty="0" smtClean="0"/>
              <a:t>Associations between AVC, plasma </a:t>
            </a:r>
            <a:r>
              <a:rPr lang="en-US" sz="2400" dirty="0" err="1" smtClean="0"/>
              <a:t>Lp</a:t>
            </a:r>
            <a:r>
              <a:rPr lang="en-US" sz="2400" dirty="0" smtClean="0"/>
              <a:t>(a), and rs10455872 were performed in FHS and AGES, separately</a:t>
            </a:r>
          </a:p>
          <a:p>
            <a:pPr>
              <a:spcAft>
                <a:spcPts val="1000"/>
              </a:spcAft>
            </a:pPr>
            <a:r>
              <a:rPr lang="en-US" sz="2400" dirty="0" smtClean="0"/>
              <a:t>Instrumental variable analysis performed</a:t>
            </a:r>
            <a:endParaRPr lang="en-US" sz="2400" dirty="0"/>
          </a:p>
          <a:p>
            <a:pPr>
              <a:spcAft>
                <a:spcPts val="1000"/>
              </a:spcAft>
            </a:pPr>
            <a:r>
              <a:rPr lang="en-US" sz="2400" dirty="0" smtClean="0"/>
              <a:t>Results were meta-analyzed using random effects meta-analysis</a:t>
            </a:r>
          </a:p>
        </p:txBody>
      </p:sp>
      <p:sp>
        <p:nvSpPr>
          <p:cNvPr id="2" name="TextBox 1"/>
          <p:cNvSpPr txBox="1"/>
          <p:nvPr/>
        </p:nvSpPr>
        <p:spPr>
          <a:xfrm>
            <a:off x="2667000" y="4953000"/>
            <a:ext cx="659155" cy="369332"/>
          </a:xfrm>
          <a:prstGeom prst="rect">
            <a:avLst/>
          </a:prstGeom>
          <a:noFill/>
        </p:spPr>
        <p:txBody>
          <a:bodyPr wrap="none" rtlCol="0">
            <a:spAutoFit/>
          </a:bodyPr>
          <a:lstStyle/>
          <a:p>
            <a:r>
              <a:rPr lang="en-US" dirty="0" smtClean="0">
                <a:solidFill>
                  <a:srgbClr val="FFFF00"/>
                </a:solidFill>
              </a:rPr>
              <a:t>SNP</a:t>
            </a:r>
            <a:endParaRPr lang="en-US" dirty="0">
              <a:solidFill>
                <a:srgbClr val="FFFF00"/>
              </a:solidFill>
            </a:endParaRPr>
          </a:p>
        </p:txBody>
      </p:sp>
      <p:sp>
        <p:nvSpPr>
          <p:cNvPr id="5" name="TextBox 4"/>
          <p:cNvSpPr txBox="1"/>
          <p:nvPr/>
        </p:nvSpPr>
        <p:spPr>
          <a:xfrm>
            <a:off x="1828800" y="5574268"/>
            <a:ext cx="723275" cy="369332"/>
          </a:xfrm>
          <a:prstGeom prst="rect">
            <a:avLst/>
          </a:prstGeom>
          <a:noFill/>
        </p:spPr>
        <p:txBody>
          <a:bodyPr wrap="none" rtlCol="0">
            <a:spAutoFit/>
          </a:bodyPr>
          <a:lstStyle/>
          <a:p>
            <a:r>
              <a:rPr lang="en-US" dirty="0" err="1" smtClean="0">
                <a:solidFill>
                  <a:srgbClr val="FFFF00"/>
                </a:solidFill>
              </a:rPr>
              <a:t>Lp</a:t>
            </a:r>
            <a:r>
              <a:rPr lang="en-US" dirty="0" smtClean="0">
                <a:solidFill>
                  <a:srgbClr val="FFFF00"/>
                </a:solidFill>
              </a:rPr>
              <a:t>(a)</a:t>
            </a:r>
            <a:endParaRPr lang="en-US" dirty="0">
              <a:solidFill>
                <a:srgbClr val="FFFF00"/>
              </a:solidFill>
            </a:endParaRPr>
          </a:p>
        </p:txBody>
      </p:sp>
      <p:sp>
        <p:nvSpPr>
          <p:cNvPr id="6" name="TextBox 5"/>
          <p:cNvSpPr txBox="1"/>
          <p:nvPr/>
        </p:nvSpPr>
        <p:spPr>
          <a:xfrm>
            <a:off x="2684120" y="6248400"/>
            <a:ext cx="642035" cy="369332"/>
          </a:xfrm>
          <a:prstGeom prst="rect">
            <a:avLst/>
          </a:prstGeom>
          <a:noFill/>
        </p:spPr>
        <p:txBody>
          <a:bodyPr wrap="none" rtlCol="0">
            <a:spAutoFit/>
          </a:bodyPr>
          <a:lstStyle/>
          <a:p>
            <a:r>
              <a:rPr lang="en-US" dirty="0" smtClean="0">
                <a:solidFill>
                  <a:srgbClr val="FFFF00"/>
                </a:solidFill>
              </a:rPr>
              <a:t>AVC</a:t>
            </a:r>
            <a:endParaRPr lang="en-US" dirty="0">
              <a:solidFill>
                <a:srgbClr val="FFFF00"/>
              </a:solidFill>
            </a:endParaRPr>
          </a:p>
        </p:txBody>
      </p:sp>
      <p:cxnSp>
        <p:nvCxnSpPr>
          <p:cNvPr id="4" name="Straight Arrow Connector 3"/>
          <p:cNvCxnSpPr>
            <a:stCxn id="2" idx="1"/>
            <a:endCxn id="5" idx="0"/>
          </p:cNvCxnSpPr>
          <p:nvPr/>
        </p:nvCxnSpPr>
        <p:spPr>
          <a:xfrm flipH="1">
            <a:off x="2190438" y="5137666"/>
            <a:ext cx="476562" cy="43660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2"/>
            <a:endCxn id="6" idx="1"/>
          </p:cNvCxnSpPr>
          <p:nvPr/>
        </p:nvCxnSpPr>
        <p:spPr>
          <a:xfrm>
            <a:off x="2190438" y="5943600"/>
            <a:ext cx="493682" cy="48946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2" idx="2"/>
            <a:endCxn id="6" idx="0"/>
          </p:cNvCxnSpPr>
          <p:nvPr/>
        </p:nvCxnSpPr>
        <p:spPr>
          <a:xfrm>
            <a:off x="2996578" y="5322332"/>
            <a:ext cx="8560" cy="92606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237658" y="5105400"/>
            <a:ext cx="304892" cy="307777"/>
          </a:xfrm>
          <a:prstGeom prst="rect">
            <a:avLst/>
          </a:prstGeom>
          <a:noFill/>
        </p:spPr>
        <p:txBody>
          <a:bodyPr wrap="none" rtlCol="0">
            <a:spAutoFit/>
          </a:bodyPr>
          <a:lstStyle/>
          <a:p>
            <a:r>
              <a:rPr lang="en-US" sz="1400" dirty="0" smtClean="0"/>
              <a:t>A</a:t>
            </a:r>
            <a:endParaRPr lang="en-US" sz="1400" dirty="0"/>
          </a:p>
        </p:txBody>
      </p:sp>
      <p:sp>
        <p:nvSpPr>
          <p:cNvPr id="26" name="TextBox 25"/>
          <p:cNvSpPr txBox="1"/>
          <p:nvPr/>
        </p:nvSpPr>
        <p:spPr>
          <a:xfrm>
            <a:off x="2132387" y="6034444"/>
            <a:ext cx="314510" cy="307777"/>
          </a:xfrm>
          <a:prstGeom prst="rect">
            <a:avLst/>
          </a:prstGeom>
          <a:noFill/>
        </p:spPr>
        <p:txBody>
          <a:bodyPr wrap="none" rtlCol="0">
            <a:spAutoFit/>
          </a:bodyPr>
          <a:lstStyle/>
          <a:p>
            <a:r>
              <a:rPr lang="en-US" sz="1400" dirty="0" smtClean="0"/>
              <a:t>C</a:t>
            </a:r>
            <a:endParaRPr lang="en-US" sz="1400" dirty="0"/>
          </a:p>
        </p:txBody>
      </p:sp>
      <p:sp>
        <p:nvSpPr>
          <p:cNvPr id="27" name="TextBox 26"/>
          <p:cNvSpPr txBox="1"/>
          <p:nvPr/>
        </p:nvSpPr>
        <p:spPr>
          <a:xfrm>
            <a:off x="2996577" y="5574268"/>
            <a:ext cx="314510" cy="307777"/>
          </a:xfrm>
          <a:prstGeom prst="rect">
            <a:avLst/>
          </a:prstGeom>
          <a:noFill/>
        </p:spPr>
        <p:txBody>
          <a:bodyPr wrap="none" rtlCol="0">
            <a:spAutoFit/>
          </a:bodyPr>
          <a:lstStyle/>
          <a:p>
            <a:r>
              <a:rPr lang="en-US" sz="1400" dirty="0" smtClean="0"/>
              <a:t>B</a:t>
            </a:r>
            <a:endParaRPr lang="en-US" sz="1400" dirty="0"/>
          </a:p>
        </p:txBody>
      </p:sp>
      <p:sp>
        <p:nvSpPr>
          <p:cNvPr id="28" name="TextBox 27"/>
          <p:cNvSpPr txBox="1"/>
          <p:nvPr/>
        </p:nvSpPr>
        <p:spPr>
          <a:xfrm>
            <a:off x="3733800" y="5559623"/>
            <a:ext cx="3378361" cy="307777"/>
          </a:xfrm>
          <a:prstGeom prst="rect">
            <a:avLst/>
          </a:prstGeom>
          <a:noFill/>
        </p:spPr>
        <p:txBody>
          <a:bodyPr wrap="none" rtlCol="0">
            <a:spAutoFit/>
          </a:bodyPr>
          <a:lstStyle/>
          <a:p>
            <a:r>
              <a:rPr lang="en-US" sz="1400" dirty="0" smtClean="0"/>
              <a:t>C (causal effect of </a:t>
            </a:r>
            <a:r>
              <a:rPr lang="en-US" sz="1400" dirty="0" err="1" smtClean="0"/>
              <a:t>Lp</a:t>
            </a:r>
            <a:r>
              <a:rPr lang="en-US" sz="1400" dirty="0" smtClean="0"/>
              <a:t>(a) on AVC) = B / A</a:t>
            </a:r>
            <a:endParaRPr lang="en-US" sz="1400" dirty="0"/>
          </a:p>
        </p:txBody>
      </p:sp>
    </p:spTree>
    <p:extLst>
      <p:ext uri="{BB962C8B-B14F-4D97-AF65-F5344CB8AC3E}">
        <p14:creationId xmlns:p14="http://schemas.microsoft.com/office/powerpoint/2010/main" xmlns="" val="4010420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
          <p:cNvGraphicFramePr>
            <a:graphicFrameLocks/>
          </p:cNvGraphicFramePr>
          <p:nvPr>
            <p:extLst>
              <p:ext uri="{D42A27DB-BD31-4B8C-83A1-F6EECF244321}">
                <p14:modId xmlns:p14="http://schemas.microsoft.com/office/powerpoint/2010/main" xmlns="" val="3525286026"/>
              </p:ext>
            </p:extLst>
          </p:nvPr>
        </p:nvGraphicFramePr>
        <p:xfrm>
          <a:off x="228600" y="1432230"/>
          <a:ext cx="8686800" cy="3938016"/>
        </p:xfrm>
        <a:graphic>
          <a:graphicData uri="http://schemas.openxmlformats.org/drawingml/2006/table">
            <a:tbl>
              <a:tblPr/>
              <a:tblGrid>
                <a:gridCol w="3168832"/>
                <a:gridCol w="3673272"/>
                <a:gridCol w="1844696"/>
              </a:tblGrid>
              <a:tr h="347472">
                <a:tc>
                  <a:txBody>
                    <a:bodyPr/>
                    <a:lstStyle/>
                    <a:p>
                      <a:pPr marL="0" marR="0" algn="l">
                        <a:lnSpc>
                          <a:spcPct val="200000"/>
                        </a:lnSpc>
                        <a:spcBef>
                          <a:spcPts val="0"/>
                        </a:spcBef>
                        <a:spcAft>
                          <a:spcPts val="0"/>
                        </a:spcAft>
                      </a:pPr>
                      <a:r>
                        <a:rPr lang="en-US" sz="1600" b="1" dirty="0">
                          <a:solidFill>
                            <a:schemeClr val="bg1"/>
                          </a:solidFill>
                          <a:effectLst/>
                          <a:latin typeface="+mj-lt"/>
                          <a:ea typeface="Times New Roman"/>
                        </a:rPr>
                        <a:t> </a:t>
                      </a:r>
                      <a:r>
                        <a:rPr lang="en-US" sz="2000" b="1" i="1" dirty="0" smtClean="0">
                          <a:solidFill>
                            <a:schemeClr val="tx1"/>
                          </a:solidFill>
                          <a:effectLst/>
                          <a:latin typeface="+mj-lt"/>
                          <a:ea typeface="Times New Roman"/>
                        </a:rPr>
                        <a:t>Condensed Table 4</a:t>
                      </a:r>
                      <a:endParaRPr lang="en-US" sz="2000" i="1" dirty="0">
                        <a:solidFill>
                          <a:schemeClr val="tx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algn="ctr">
                        <a:lnSpc>
                          <a:spcPct val="200000"/>
                        </a:lnSpc>
                        <a:spcBef>
                          <a:spcPts val="0"/>
                        </a:spcBef>
                        <a:spcAft>
                          <a:spcPts val="0"/>
                        </a:spcAft>
                      </a:pPr>
                      <a:r>
                        <a:rPr lang="en-US" sz="1600" b="1" dirty="0">
                          <a:solidFill>
                            <a:srgbClr val="FFFF00"/>
                          </a:solidFill>
                          <a:effectLst/>
                          <a:latin typeface="+mj-lt"/>
                          <a:ea typeface="Times New Roman"/>
                        </a:rPr>
                        <a:t>Meta-analysis</a:t>
                      </a:r>
                      <a:endParaRPr lang="en-US" sz="1600" dirty="0">
                        <a:solidFill>
                          <a:srgbClr val="FFFF00"/>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472">
                <a:tc>
                  <a:txBody>
                    <a:bodyPr/>
                    <a:lstStyle/>
                    <a:p>
                      <a:pPr marL="0" marR="0" algn="l">
                        <a:lnSpc>
                          <a:spcPct val="200000"/>
                        </a:lnSpc>
                        <a:spcBef>
                          <a:spcPts val="0"/>
                        </a:spcBef>
                        <a:spcAft>
                          <a:spcPts val="0"/>
                        </a:spcAft>
                      </a:pPr>
                      <a:r>
                        <a:rPr lang="en-US" sz="1800" b="1" dirty="0">
                          <a:solidFill>
                            <a:srgbClr val="FFFF00"/>
                          </a:solidFill>
                          <a:effectLst/>
                          <a:latin typeface="+mj-lt"/>
                          <a:ea typeface="Times New Roman"/>
                        </a:rPr>
                        <a:t>Association with plasma </a:t>
                      </a:r>
                      <a:r>
                        <a:rPr lang="en-US" sz="1800" b="1" dirty="0" err="1">
                          <a:solidFill>
                            <a:srgbClr val="FFFF00"/>
                          </a:solidFill>
                          <a:effectLst/>
                          <a:latin typeface="+mj-lt"/>
                          <a:ea typeface="Times New Roman"/>
                        </a:rPr>
                        <a:t>Lp</a:t>
                      </a:r>
                      <a:r>
                        <a:rPr lang="en-US" sz="1800" b="1" dirty="0">
                          <a:solidFill>
                            <a:srgbClr val="FFFF00"/>
                          </a:solidFill>
                          <a:effectLst/>
                          <a:latin typeface="+mj-lt"/>
                          <a:ea typeface="Times New Roman"/>
                        </a:rPr>
                        <a:t>(a)*</a:t>
                      </a:r>
                      <a:endParaRPr lang="en-US" sz="1800" dirty="0">
                        <a:solidFill>
                          <a:srgbClr val="FFFF00"/>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200000"/>
                        </a:lnSpc>
                        <a:spcBef>
                          <a:spcPts val="0"/>
                        </a:spcBef>
                        <a:spcAft>
                          <a:spcPts val="0"/>
                        </a:spcAft>
                      </a:pPr>
                      <a:r>
                        <a:rPr lang="en-US" sz="1800" b="1" u="sng" dirty="0" smtClean="0">
                          <a:solidFill>
                            <a:srgbClr val="FFFF00"/>
                          </a:solidFill>
                          <a:effectLst/>
                          <a:latin typeface="+mj-lt"/>
                          <a:ea typeface="Times New Roman"/>
                        </a:rPr>
                        <a:t>OR </a:t>
                      </a:r>
                      <a:r>
                        <a:rPr lang="en-US" sz="1800" b="1" u="sng" dirty="0">
                          <a:solidFill>
                            <a:srgbClr val="FFFF00"/>
                          </a:solidFill>
                          <a:effectLst/>
                          <a:latin typeface="+mj-lt"/>
                          <a:ea typeface="Times New Roman"/>
                        </a:rPr>
                        <a:t>(95% CI)</a:t>
                      </a:r>
                      <a:endParaRPr lang="en-US" sz="1800" dirty="0">
                        <a:solidFill>
                          <a:srgbClr val="FFFF00"/>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200000"/>
                        </a:lnSpc>
                        <a:spcBef>
                          <a:spcPts val="0"/>
                        </a:spcBef>
                        <a:spcAft>
                          <a:spcPts val="0"/>
                        </a:spcAft>
                      </a:pPr>
                      <a:r>
                        <a:rPr lang="en-US" sz="1800" b="1" u="sng" dirty="0">
                          <a:solidFill>
                            <a:srgbClr val="FFFF00"/>
                          </a:solidFill>
                          <a:effectLst/>
                          <a:latin typeface="+mj-lt"/>
                          <a:ea typeface="Times New Roman"/>
                        </a:rPr>
                        <a:t>p-value</a:t>
                      </a:r>
                      <a:endParaRPr lang="en-US" sz="1800" dirty="0">
                        <a:solidFill>
                          <a:srgbClr val="FFFF00"/>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472">
                <a:tc>
                  <a:txBody>
                    <a:bodyPr/>
                    <a:lstStyle/>
                    <a:p>
                      <a:pPr marL="0" marR="0" algn="l">
                        <a:lnSpc>
                          <a:spcPct val="100000"/>
                        </a:lnSpc>
                        <a:spcBef>
                          <a:spcPts val="0"/>
                        </a:spcBef>
                        <a:spcAft>
                          <a:spcPts val="0"/>
                        </a:spcAft>
                      </a:pPr>
                      <a:r>
                        <a:rPr lang="en-US" sz="1800" dirty="0">
                          <a:solidFill>
                            <a:schemeClr val="tx1"/>
                          </a:solidFill>
                          <a:effectLst/>
                          <a:latin typeface="+mj-lt"/>
                          <a:ea typeface="Times New Roman"/>
                        </a:rPr>
                        <a:t>rs10455872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dirty="0">
                          <a:solidFill>
                            <a:schemeClr val="tx1"/>
                          </a:solidFill>
                          <a:effectLst/>
                          <a:latin typeface="+mj-lt"/>
                          <a:ea typeface="Times New Roman"/>
                        </a:rPr>
                        <a:t>1.58 (1.21-1.94)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dirty="0">
                          <a:solidFill>
                            <a:schemeClr val="tx1"/>
                          </a:solidFill>
                          <a:effectLst/>
                          <a:latin typeface="+mj-lt"/>
                          <a:ea typeface="Times New Roman"/>
                        </a:rPr>
                        <a:t>&lt;0.0001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472">
                <a:tc>
                  <a:txBody>
                    <a:bodyPr/>
                    <a:lstStyle/>
                    <a:p>
                      <a:pPr marL="0" marR="0" algn="l">
                        <a:lnSpc>
                          <a:spcPct val="100000"/>
                        </a:lnSpc>
                        <a:spcBef>
                          <a:spcPts val="0"/>
                        </a:spcBef>
                        <a:spcAft>
                          <a:spcPts val="0"/>
                        </a:spcAft>
                      </a:pPr>
                      <a:r>
                        <a:rPr lang="en-US" sz="1800" b="1" dirty="0">
                          <a:solidFill>
                            <a:schemeClr val="bg1"/>
                          </a:solidFill>
                          <a:effectLst/>
                          <a:latin typeface="+mj-lt"/>
                          <a:ea typeface="Times New Roman"/>
                        </a:rPr>
                        <a:t> </a:t>
                      </a:r>
                      <a:endParaRPr lang="en-US" sz="1800" dirty="0">
                        <a:solidFill>
                          <a:schemeClr val="bg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b="1" dirty="0">
                          <a:solidFill>
                            <a:schemeClr val="bg1"/>
                          </a:solidFill>
                          <a:effectLst/>
                          <a:latin typeface="+mj-lt"/>
                          <a:ea typeface="Times New Roman"/>
                        </a:rPr>
                        <a:t> </a:t>
                      </a:r>
                      <a:endParaRPr lang="en-US" sz="1800" dirty="0">
                        <a:solidFill>
                          <a:schemeClr val="bg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b="1" dirty="0">
                          <a:solidFill>
                            <a:schemeClr val="bg1"/>
                          </a:solidFill>
                          <a:effectLst/>
                          <a:latin typeface="+mj-lt"/>
                          <a:ea typeface="Times New Roman"/>
                        </a:rPr>
                        <a:t> </a:t>
                      </a:r>
                      <a:endParaRPr lang="en-US" sz="1800" dirty="0">
                        <a:solidFill>
                          <a:schemeClr val="bg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472">
                <a:tc>
                  <a:txBody>
                    <a:bodyPr/>
                    <a:lstStyle/>
                    <a:p>
                      <a:pPr marL="0" marR="0" algn="l">
                        <a:lnSpc>
                          <a:spcPct val="100000"/>
                        </a:lnSpc>
                        <a:spcBef>
                          <a:spcPts val="0"/>
                        </a:spcBef>
                        <a:spcAft>
                          <a:spcPts val="0"/>
                        </a:spcAft>
                      </a:pPr>
                      <a:r>
                        <a:rPr lang="en-US" sz="1800" b="1" dirty="0">
                          <a:solidFill>
                            <a:srgbClr val="FFFF00"/>
                          </a:solidFill>
                          <a:effectLst/>
                          <a:latin typeface="+mj-lt"/>
                          <a:ea typeface="Times New Roman"/>
                        </a:rPr>
                        <a:t>Associations with AVC</a:t>
                      </a:r>
                      <a:endParaRPr lang="en-US" sz="1800" dirty="0">
                        <a:solidFill>
                          <a:srgbClr val="FFFF00"/>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b="1" u="sng" dirty="0">
                          <a:solidFill>
                            <a:srgbClr val="FFFF00"/>
                          </a:solidFill>
                          <a:effectLst/>
                          <a:latin typeface="+mj-lt"/>
                          <a:ea typeface="Times New Roman"/>
                        </a:rPr>
                        <a:t>OR (95% CI)</a:t>
                      </a:r>
                      <a:endParaRPr lang="en-US" sz="1800" dirty="0">
                        <a:solidFill>
                          <a:srgbClr val="FFFF00"/>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b="1" u="sng" dirty="0">
                          <a:solidFill>
                            <a:srgbClr val="FFFF00"/>
                          </a:solidFill>
                          <a:effectLst/>
                          <a:latin typeface="+mj-lt"/>
                          <a:ea typeface="Times New Roman"/>
                        </a:rPr>
                        <a:t>p-value</a:t>
                      </a:r>
                      <a:endParaRPr lang="en-US" sz="1800" dirty="0">
                        <a:solidFill>
                          <a:srgbClr val="FFFF00"/>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472">
                <a:tc>
                  <a:txBody>
                    <a:bodyPr/>
                    <a:lstStyle/>
                    <a:p>
                      <a:pPr marL="0" marR="0" algn="l">
                        <a:lnSpc>
                          <a:spcPct val="100000"/>
                        </a:lnSpc>
                        <a:spcBef>
                          <a:spcPts val="0"/>
                        </a:spcBef>
                        <a:spcAft>
                          <a:spcPts val="0"/>
                        </a:spcAft>
                      </a:pPr>
                      <a:r>
                        <a:rPr lang="en-US" sz="1800" dirty="0">
                          <a:solidFill>
                            <a:schemeClr val="tx1"/>
                          </a:solidFill>
                          <a:effectLst/>
                          <a:latin typeface="+mj-lt"/>
                          <a:ea typeface="Times New Roman"/>
                        </a:rPr>
                        <a:t>rs10455872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dirty="0">
                          <a:solidFill>
                            <a:schemeClr val="tx1"/>
                          </a:solidFill>
                          <a:effectLst/>
                          <a:latin typeface="+mj-lt"/>
                          <a:ea typeface="Times New Roman"/>
                        </a:rPr>
                        <a:t>2.17 (1.66-2.83)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dirty="0">
                          <a:solidFill>
                            <a:schemeClr val="tx1"/>
                          </a:solidFill>
                          <a:effectLst/>
                          <a:latin typeface="+mj-lt"/>
                          <a:ea typeface="Times New Roman"/>
                        </a:rPr>
                        <a:t>&lt;0.0001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472">
                <a:tc>
                  <a:txBody>
                    <a:bodyPr/>
                    <a:lstStyle/>
                    <a:p>
                      <a:pPr marL="0" marR="0" algn="l">
                        <a:lnSpc>
                          <a:spcPct val="100000"/>
                        </a:lnSpc>
                        <a:spcBef>
                          <a:spcPts val="0"/>
                        </a:spcBef>
                        <a:spcAft>
                          <a:spcPts val="0"/>
                        </a:spcAft>
                      </a:pPr>
                      <a:r>
                        <a:rPr lang="it-IT" sz="1800" dirty="0">
                          <a:solidFill>
                            <a:schemeClr val="tx1"/>
                          </a:solidFill>
                          <a:effectLst/>
                          <a:latin typeface="+mj-lt"/>
                          <a:ea typeface="Times New Roman"/>
                        </a:rPr>
                        <a:t>Plasma Lp(a)*</a:t>
                      </a:r>
                      <a:endParaRPr lang="en-US" sz="1800" dirty="0">
                        <a:solidFill>
                          <a:schemeClr val="tx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dirty="0">
                          <a:solidFill>
                            <a:schemeClr val="tx1"/>
                          </a:solidFill>
                          <a:effectLst/>
                          <a:latin typeface="+mj-lt"/>
                          <a:ea typeface="Times New Roman"/>
                        </a:rPr>
                        <a:t>1.29 (1.18-1.42)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dirty="0">
                          <a:solidFill>
                            <a:schemeClr val="tx1"/>
                          </a:solidFill>
                          <a:effectLst/>
                          <a:latin typeface="+mj-lt"/>
                          <a:ea typeface="Times New Roman"/>
                        </a:rPr>
                        <a:t>&lt;0.0001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472">
                <a:tc>
                  <a:txBody>
                    <a:bodyPr/>
                    <a:lstStyle/>
                    <a:p>
                      <a:pPr marL="0" marR="0" algn="l">
                        <a:lnSpc>
                          <a:spcPct val="100000"/>
                        </a:lnSpc>
                        <a:spcBef>
                          <a:spcPts val="0"/>
                        </a:spcBef>
                        <a:spcAft>
                          <a:spcPts val="0"/>
                        </a:spcAft>
                      </a:pPr>
                      <a:r>
                        <a:rPr lang="en-US" sz="1800" dirty="0">
                          <a:solidFill>
                            <a:schemeClr val="tx1"/>
                          </a:solidFill>
                          <a:effectLst/>
                          <a:latin typeface="+mj-lt"/>
                          <a:ea typeface="Times New Roman"/>
                        </a:rPr>
                        <a:t>Genetically-elevated </a:t>
                      </a:r>
                      <a:r>
                        <a:rPr lang="en-US" sz="1800" dirty="0" err="1">
                          <a:solidFill>
                            <a:schemeClr val="tx1"/>
                          </a:solidFill>
                          <a:effectLst/>
                          <a:latin typeface="+mj-lt"/>
                          <a:ea typeface="Times New Roman"/>
                        </a:rPr>
                        <a:t>Lp</a:t>
                      </a:r>
                      <a:r>
                        <a:rPr lang="en-US" sz="1800" dirty="0">
                          <a:solidFill>
                            <a:schemeClr val="tx1"/>
                          </a:solidFill>
                          <a:effectLst/>
                          <a:latin typeface="+mj-lt"/>
                          <a:ea typeface="Times New Roman"/>
                        </a:rPr>
                        <a:t>(a)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b="0" dirty="0">
                          <a:solidFill>
                            <a:schemeClr val="tx1"/>
                          </a:solidFill>
                          <a:effectLst/>
                          <a:latin typeface="+mj-lt"/>
                          <a:ea typeface="Times New Roman"/>
                        </a:rPr>
                        <a:t>1.62 (1.27-2.06)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dirty="0">
                          <a:solidFill>
                            <a:schemeClr val="tx1"/>
                          </a:solidFill>
                          <a:effectLst/>
                          <a:latin typeface="+mj-lt"/>
                          <a:ea typeface="Times New Roman"/>
                        </a:rPr>
                        <a:t>&lt;0.0001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472">
                <a:tc>
                  <a:txBody>
                    <a:bodyPr/>
                    <a:lstStyle/>
                    <a:p>
                      <a:pPr marL="0" marR="0" algn="l">
                        <a:lnSpc>
                          <a:spcPct val="100000"/>
                        </a:lnSpc>
                        <a:spcBef>
                          <a:spcPts val="0"/>
                        </a:spcBef>
                        <a:spcAft>
                          <a:spcPts val="0"/>
                        </a:spcAft>
                      </a:pPr>
                      <a:r>
                        <a:rPr lang="en-US" sz="1800" dirty="0">
                          <a:solidFill>
                            <a:schemeClr val="tx1"/>
                          </a:solidFill>
                          <a:effectLst/>
                          <a:latin typeface="+mj-lt"/>
                          <a:ea typeface="Times New Roman"/>
                        </a:rPr>
                        <a:t>rs10455872, adjusted for </a:t>
                      </a:r>
                      <a:r>
                        <a:rPr lang="en-US" sz="1800" dirty="0" err="1">
                          <a:solidFill>
                            <a:schemeClr val="tx1"/>
                          </a:solidFill>
                          <a:effectLst/>
                          <a:latin typeface="+mj-lt"/>
                          <a:ea typeface="Times New Roman"/>
                        </a:rPr>
                        <a:t>Lp</a:t>
                      </a:r>
                      <a:r>
                        <a:rPr lang="en-US" sz="1800" dirty="0">
                          <a:solidFill>
                            <a:schemeClr val="tx1"/>
                          </a:solidFill>
                          <a:effectLst/>
                          <a:latin typeface="+mj-lt"/>
                          <a:ea typeface="Times New Roman"/>
                        </a:rPr>
                        <a:t>(a)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dirty="0">
                          <a:solidFill>
                            <a:schemeClr val="tx1"/>
                          </a:solidFill>
                          <a:effectLst/>
                          <a:latin typeface="+mj-lt"/>
                          <a:ea typeface="Times New Roman"/>
                        </a:rPr>
                        <a:t>1.62 (0.94-2.81)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dirty="0">
                          <a:solidFill>
                            <a:schemeClr val="tx1"/>
                          </a:solidFill>
                          <a:effectLst/>
                          <a:latin typeface="+mj-lt"/>
                          <a:ea typeface="Times New Roman"/>
                        </a:rPr>
                        <a:t>0.085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472">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tx1"/>
                          </a:solidFill>
                          <a:effectLst/>
                          <a:latin typeface="+mj-lt"/>
                          <a:ea typeface="+mn-ea"/>
                          <a:cs typeface="+mn-cs"/>
                        </a:rPr>
                        <a:t>* Plasma </a:t>
                      </a:r>
                      <a:r>
                        <a:rPr kumimoji="0" lang="en-US" sz="1600" kern="1200" dirty="0" err="1" smtClean="0">
                          <a:solidFill>
                            <a:schemeClr val="tx1"/>
                          </a:solidFill>
                          <a:effectLst/>
                          <a:latin typeface="+mj-lt"/>
                          <a:ea typeface="+mn-ea"/>
                          <a:cs typeface="+mn-cs"/>
                        </a:rPr>
                        <a:t>Lp</a:t>
                      </a:r>
                      <a:r>
                        <a:rPr kumimoji="0" lang="en-US" sz="1600" kern="1200" dirty="0" smtClean="0">
                          <a:solidFill>
                            <a:schemeClr val="tx1"/>
                          </a:solidFill>
                          <a:effectLst/>
                          <a:latin typeface="+mj-lt"/>
                          <a:ea typeface="+mn-ea"/>
                          <a:cs typeface="+mn-cs"/>
                        </a:rPr>
                        <a:t>(a) levels were non-normally distributed and log-transformed.</a:t>
                      </a:r>
                      <a:endParaRPr lang="en-US" sz="1600" dirty="0">
                        <a:solidFill>
                          <a:schemeClr val="bg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algn="ctr">
                        <a:lnSpc>
                          <a:spcPct val="200000"/>
                        </a:lnSpc>
                        <a:spcBef>
                          <a:spcPts val="0"/>
                        </a:spcBef>
                        <a:spcAft>
                          <a:spcPts val="0"/>
                        </a:spcAft>
                      </a:pPr>
                      <a:endParaRPr lang="en-US" sz="1100" dirty="0">
                        <a:solidFill>
                          <a:schemeClr val="bg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algn="ctr">
                        <a:lnSpc>
                          <a:spcPct val="200000"/>
                        </a:lnSpc>
                        <a:spcBef>
                          <a:spcPts val="0"/>
                        </a:spcBef>
                        <a:spcAft>
                          <a:spcPts val="0"/>
                        </a:spcAft>
                      </a:pPr>
                      <a:endParaRPr lang="en-US" sz="1100" dirty="0">
                        <a:solidFill>
                          <a:schemeClr val="bg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Title 1"/>
          <p:cNvSpPr txBox="1">
            <a:spLocks/>
          </p:cNvSpPr>
          <p:nvPr/>
        </p:nvSpPr>
        <p:spPr>
          <a:xfrm>
            <a:off x="457200" y="0"/>
            <a:ext cx="8229600" cy="1143000"/>
          </a:xfrm>
          <a:prstGeom prst="rect">
            <a:avLst/>
          </a:prstGeom>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dirty="0" smtClean="0"/>
              <a:t>Instrumental Variable Analysis of </a:t>
            </a:r>
            <a:r>
              <a:rPr lang="en-US" sz="3200" dirty="0" err="1" smtClean="0"/>
              <a:t>Lp</a:t>
            </a:r>
            <a:r>
              <a:rPr lang="en-US" sz="3200" dirty="0" smtClean="0"/>
              <a:t>(a) and Presence of Aortic Valve Calcium</a:t>
            </a:r>
            <a:br>
              <a:rPr lang="en-US" sz="3200" dirty="0" smtClean="0"/>
            </a:br>
            <a:endParaRPr lang="en-US" sz="3200"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29000" y="5381367"/>
            <a:ext cx="1485384" cy="13484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715000" y="5838890"/>
            <a:ext cx="2662239" cy="433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718246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
          <p:cNvGraphicFramePr>
            <a:graphicFrameLocks/>
          </p:cNvGraphicFramePr>
          <p:nvPr>
            <p:extLst>
              <p:ext uri="{D42A27DB-BD31-4B8C-83A1-F6EECF244321}">
                <p14:modId xmlns:p14="http://schemas.microsoft.com/office/powerpoint/2010/main" xmlns="" val="3096831236"/>
              </p:ext>
            </p:extLst>
          </p:nvPr>
        </p:nvGraphicFramePr>
        <p:xfrm>
          <a:off x="228600" y="1432230"/>
          <a:ext cx="8686800" cy="3938016"/>
        </p:xfrm>
        <a:graphic>
          <a:graphicData uri="http://schemas.openxmlformats.org/drawingml/2006/table">
            <a:tbl>
              <a:tblPr/>
              <a:tblGrid>
                <a:gridCol w="3168832"/>
                <a:gridCol w="3673272"/>
                <a:gridCol w="1844696"/>
              </a:tblGrid>
              <a:tr h="347472">
                <a:tc>
                  <a:txBody>
                    <a:bodyPr/>
                    <a:lstStyle/>
                    <a:p>
                      <a:pPr marL="0" marR="0" algn="l">
                        <a:lnSpc>
                          <a:spcPct val="200000"/>
                        </a:lnSpc>
                        <a:spcBef>
                          <a:spcPts val="0"/>
                        </a:spcBef>
                        <a:spcAft>
                          <a:spcPts val="0"/>
                        </a:spcAft>
                      </a:pPr>
                      <a:r>
                        <a:rPr lang="en-US" sz="1600" b="1" dirty="0">
                          <a:solidFill>
                            <a:schemeClr val="bg1"/>
                          </a:solidFill>
                          <a:effectLst/>
                          <a:latin typeface="+mj-lt"/>
                          <a:ea typeface="Times New Roman"/>
                        </a:rPr>
                        <a:t> </a:t>
                      </a:r>
                      <a:r>
                        <a:rPr lang="en-US" sz="2000" b="1" i="1" dirty="0" smtClean="0">
                          <a:solidFill>
                            <a:schemeClr val="tx1"/>
                          </a:solidFill>
                          <a:effectLst/>
                          <a:latin typeface="+mj-lt"/>
                          <a:ea typeface="Times New Roman"/>
                        </a:rPr>
                        <a:t>Condensed Table 4</a:t>
                      </a:r>
                      <a:endParaRPr lang="en-US" sz="2000" i="1" dirty="0">
                        <a:solidFill>
                          <a:schemeClr val="tx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algn="ctr">
                        <a:lnSpc>
                          <a:spcPct val="200000"/>
                        </a:lnSpc>
                        <a:spcBef>
                          <a:spcPts val="0"/>
                        </a:spcBef>
                        <a:spcAft>
                          <a:spcPts val="0"/>
                        </a:spcAft>
                      </a:pPr>
                      <a:r>
                        <a:rPr lang="en-US" sz="1600" b="1" dirty="0">
                          <a:solidFill>
                            <a:srgbClr val="FFFF00"/>
                          </a:solidFill>
                          <a:effectLst/>
                          <a:latin typeface="+mj-lt"/>
                          <a:ea typeface="Times New Roman"/>
                        </a:rPr>
                        <a:t>Meta-analysis</a:t>
                      </a:r>
                      <a:endParaRPr lang="en-US" sz="1600" dirty="0">
                        <a:solidFill>
                          <a:srgbClr val="FFFF00"/>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472">
                <a:tc>
                  <a:txBody>
                    <a:bodyPr/>
                    <a:lstStyle/>
                    <a:p>
                      <a:pPr marL="0" marR="0" algn="l">
                        <a:lnSpc>
                          <a:spcPct val="200000"/>
                        </a:lnSpc>
                        <a:spcBef>
                          <a:spcPts val="0"/>
                        </a:spcBef>
                        <a:spcAft>
                          <a:spcPts val="0"/>
                        </a:spcAft>
                      </a:pPr>
                      <a:r>
                        <a:rPr lang="en-US" sz="1800" b="1" dirty="0">
                          <a:solidFill>
                            <a:srgbClr val="FFFF00"/>
                          </a:solidFill>
                          <a:effectLst/>
                          <a:latin typeface="+mj-lt"/>
                          <a:ea typeface="Times New Roman"/>
                        </a:rPr>
                        <a:t>Association with plasma </a:t>
                      </a:r>
                      <a:r>
                        <a:rPr lang="en-US" sz="1800" b="1" dirty="0" err="1">
                          <a:solidFill>
                            <a:srgbClr val="FFFF00"/>
                          </a:solidFill>
                          <a:effectLst/>
                          <a:latin typeface="+mj-lt"/>
                          <a:ea typeface="Times New Roman"/>
                        </a:rPr>
                        <a:t>Lp</a:t>
                      </a:r>
                      <a:r>
                        <a:rPr lang="en-US" sz="1800" b="1" dirty="0">
                          <a:solidFill>
                            <a:srgbClr val="FFFF00"/>
                          </a:solidFill>
                          <a:effectLst/>
                          <a:latin typeface="+mj-lt"/>
                          <a:ea typeface="Times New Roman"/>
                        </a:rPr>
                        <a:t>(a)*</a:t>
                      </a:r>
                      <a:endParaRPr lang="en-US" sz="1800" dirty="0">
                        <a:solidFill>
                          <a:srgbClr val="FFFF00"/>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200000"/>
                        </a:lnSpc>
                        <a:spcBef>
                          <a:spcPts val="0"/>
                        </a:spcBef>
                        <a:spcAft>
                          <a:spcPts val="0"/>
                        </a:spcAft>
                      </a:pPr>
                      <a:r>
                        <a:rPr lang="en-US" sz="1800" b="1" u="sng" dirty="0" smtClean="0">
                          <a:solidFill>
                            <a:srgbClr val="FFFF00"/>
                          </a:solidFill>
                          <a:effectLst/>
                          <a:latin typeface="+mj-lt"/>
                          <a:ea typeface="Times New Roman"/>
                        </a:rPr>
                        <a:t>OR </a:t>
                      </a:r>
                      <a:r>
                        <a:rPr lang="en-US" sz="1800" b="1" u="sng" dirty="0">
                          <a:solidFill>
                            <a:srgbClr val="FFFF00"/>
                          </a:solidFill>
                          <a:effectLst/>
                          <a:latin typeface="+mj-lt"/>
                          <a:ea typeface="Times New Roman"/>
                        </a:rPr>
                        <a:t>(95% CI)</a:t>
                      </a:r>
                      <a:endParaRPr lang="en-US" sz="1800" dirty="0">
                        <a:solidFill>
                          <a:srgbClr val="FFFF00"/>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200000"/>
                        </a:lnSpc>
                        <a:spcBef>
                          <a:spcPts val="0"/>
                        </a:spcBef>
                        <a:spcAft>
                          <a:spcPts val="0"/>
                        </a:spcAft>
                      </a:pPr>
                      <a:r>
                        <a:rPr lang="en-US" sz="1800" b="1" u="sng" dirty="0">
                          <a:solidFill>
                            <a:srgbClr val="FFFF00"/>
                          </a:solidFill>
                          <a:effectLst/>
                          <a:latin typeface="+mj-lt"/>
                          <a:ea typeface="Times New Roman"/>
                        </a:rPr>
                        <a:t>p-value</a:t>
                      </a:r>
                      <a:endParaRPr lang="en-US" sz="1800" dirty="0">
                        <a:solidFill>
                          <a:srgbClr val="FFFF00"/>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472">
                <a:tc>
                  <a:txBody>
                    <a:bodyPr/>
                    <a:lstStyle/>
                    <a:p>
                      <a:pPr marL="0" marR="0" algn="l">
                        <a:lnSpc>
                          <a:spcPct val="100000"/>
                        </a:lnSpc>
                        <a:spcBef>
                          <a:spcPts val="0"/>
                        </a:spcBef>
                        <a:spcAft>
                          <a:spcPts val="0"/>
                        </a:spcAft>
                      </a:pPr>
                      <a:r>
                        <a:rPr lang="en-US" sz="1800" dirty="0">
                          <a:solidFill>
                            <a:srgbClr val="FFC000"/>
                          </a:solidFill>
                          <a:effectLst/>
                          <a:latin typeface="+mj-lt"/>
                          <a:ea typeface="Times New Roman"/>
                        </a:rPr>
                        <a:t>rs10455872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dirty="0">
                          <a:solidFill>
                            <a:srgbClr val="FFC000"/>
                          </a:solidFill>
                          <a:effectLst/>
                          <a:latin typeface="+mj-lt"/>
                          <a:ea typeface="Times New Roman"/>
                        </a:rPr>
                        <a:t>1.58 (1.21-1.94)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dirty="0">
                          <a:solidFill>
                            <a:srgbClr val="FFC000"/>
                          </a:solidFill>
                          <a:effectLst/>
                          <a:latin typeface="+mj-lt"/>
                          <a:ea typeface="Times New Roman"/>
                        </a:rPr>
                        <a:t>&lt;0.0001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472">
                <a:tc>
                  <a:txBody>
                    <a:bodyPr/>
                    <a:lstStyle/>
                    <a:p>
                      <a:pPr marL="0" marR="0" algn="l">
                        <a:lnSpc>
                          <a:spcPct val="100000"/>
                        </a:lnSpc>
                        <a:spcBef>
                          <a:spcPts val="0"/>
                        </a:spcBef>
                        <a:spcAft>
                          <a:spcPts val="0"/>
                        </a:spcAft>
                      </a:pPr>
                      <a:r>
                        <a:rPr lang="en-US" sz="1800" b="1" dirty="0">
                          <a:solidFill>
                            <a:schemeClr val="bg1"/>
                          </a:solidFill>
                          <a:effectLst/>
                          <a:latin typeface="+mj-lt"/>
                          <a:ea typeface="Times New Roman"/>
                        </a:rPr>
                        <a:t> </a:t>
                      </a:r>
                      <a:endParaRPr lang="en-US" sz="1800" dirty="0">
                        <a:solidFill>
                          <a:schemeClr val="bg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b="1" dirty="0">
                          <a:solidFill>
                            <a:schemeClr val="bg1"/>
                          </a:solidFill>
                          <a:effectLst/>
                          <a:latin typeface="+mj-lt"/>
                          <a:ea typeface="Times New Roman"/>
                        </a:rPr>
                        <a:t> </a:t>
                      </a:r>
                      <a:endParaRPr lang="en-US" sz="1800" dirty="0">
                        <a:solidFill>
                          <a:schemeClr val="bg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b="1" dirty="0">
                          <a:solidFill>
                            <a:schemeClr val="bg1"/>
                          </a:solidFill>
                          <a:effectLst/>
                          <a:latin typeface="+mj-lt"/>
                          <a:ea typeface="Times New Roman"/>
                        </a:rPr>
                        <a:t> </a:t>
                      </a:r>
                      <a:endParaRPr lang="en-US" sz="1800" dirty="0">
                        <a:solidFill>
                          <a:schemeClr val="bg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472">
                <a:tc>
                  <a:txBody>
                    <a:bodyPr/>
                    <a:lstStyle/>
                    <a:p>
                      <a:pPr marL="0" marR="0" algn="l">
                        <a:lnSpc>
                          <a:spcPct val="100000"/>
                        </a:lnSpc>
                        <a:spcBef>
                          <a:spcPts val="0"/>
                        </a:spcBef>
                        <a:spcAft>
                          <a:spcPts val="0"/>
                        </a:spcAft>
                      </a:pPr>
                      <a:r>
                        <a:rPr lang="en-US" sz="1800" b="1" dirty="0">
                          <a:solidFill>
                            <a:srgbClr val="FFFF00"/>
                          </a:solidFill>
                          <a:effectLst/>
                          <a:latin typeface="+mj-lt"/>
                          <a:ea typeface="Times New Roman"/>
                        </a:rPr>
                        <a:t>Associations with AVC</a:t>
                      </a:r>
                      <a:endParaRPr lang="en-US" sz="1800" dirty="0">
                        <a:solidFill>
                          <a:srgbClr val="FFFF00"/>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b="1" u="sng" dirty="0">
                          <a:solidFill>
                            <a:srgbClr val="FFFF00"/>
                          </a:solidFill>
                          <a:effectLst/>
                          <a:latin typeface="+mj-lt"/>
                          <a:ea typeface="Times New Roman"/>
                        </a:rPr>
                        <a:t>OR (95% CI)</a:t>
                      </a:r>
                      <a:endParaRPr lang="en-US" sz="1800" dirty="0">
                        <a:solidFill>
                          <a:srgbClr val="FFFF00"/>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b="1" u="sng" dirty="0">
                          <a:solidFill>
                            <a:srgbClr val="FFFF00"/>
                          </a:solidFill>
                          <a:effectLst/>
                          <a:latin typeface="+mj-lt"/>
                          <a:ea typeface="Times New Roman"/>
                        </a:rPr>
                        <a:t>p-value</a:t>
                      </a:r>
                      <a:endParaRPr lang="en-US" sz="1800" dirty="0">
                        <a:solidFill>
                          <a:srgbClr val="FFFF00"/>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472">
                <a:tc>
                  <a:txBody>
                    <a:bodyPr/>
                    <a:lstStyle/>
                    <a:p>
                      <a:pPr marL="0" marR="0" algn="l">
                        <a:lnSpc>
                          <a:spcPct val="100000"/>
                        </a:lnSpc>
                        <a:spcBef>
                          <a:spcPts val="0"/>
                        </a:spcBef>
                        <a:spcAft>
                          <a:spcPts val="0"/>
                        </a:spcAft>
                      </a:pPr>
                      <a:r>
                        <a:rPr lang="en-US" sz="1800" dirty="0">
                          <a:solidFill>
                            <a:schemeClr val="tx1"/>
                          </a:solidFill>
                          <a:effectLst/>
                          <a:latin typeface="+mj-lt"/>
                          <a:ea typeface="Times New Roman"/>
                        </a:rPr>
                        <a:t>rs10455872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dirty="0">
                          <a:solidFill>
                            <a:schemeClr val="tx1"/>
                          </a:solidFill>
                          <a:effectLst/>
                          <a:latin typeface="+mj-lt"/>
                          <a:ea typeface="Times New Roman"/>
                        </a:rPr>
                        <a:t>2.17 (1.66-2.83)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dirty="0">
                          <a:solidFill>
                            <a:schemeClr val="tx1"/>
                          </a:solidFill>
                          <a:effectLst/>
                          <a:latin typeface="+mj-lt"/>
                          <a:ea typeface="Times New Roman"/>
                        </a:rPr>
                        <a:t>&lt;0.0001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472">
                <a:tc>
                  <a:txBody>
                    <a:bodyPr/>
                    <a:lstStyle/>
                    <a:p>
                      <a:pPr marL="0" marR="0" algn="l">
                        <a:lnSpc>
                          <a:spcPct val="100000"/>
                        </a:lnSpc>
                        <a:spcBef>
                          <a:spcPts val="0"/>
                        </a:spcBef>
                        <a:spcAft>
                          <a:spcPts val="0"/>
                        </a:spcAft>
                      </a:pPr>
                      <a:r>
                        <a:rPr lang="it-IT" sz="1800" dirty="0">
                          <a:solidFill>
                            <a:schemeClr val="tx1"/>
                          </a:solidFill>
                          <a:effectLst/>
                          <a:latin typeface="+mj-lt"/>
                          <a:ea typeface="Times New Roman"/>
                        </a:rPr>
                        <a:t>Plasma Lp(a)*</a:t>
                      </a:r>
                      <a:endParaRPr lang="en-US" sz="1800" dirty="0">
                        <a:solidFill>
                          <a:schemeClr val="tx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dirty="0">
                          <a:solidFill>
                            <a:schemeClr val="tx1"/>
                          </a:solidFill>
                          <a:effectLst/>
                          <a:latin typeface="+mj-lt"/>
                          <a:ea typeface="Times New Roman"/>
                        </a:rPr>
                        <a:t>1.29 (1.18-1.42)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dirty="0">
                          <a:solidFill>
                            <a:schemeClr val="tx1"/>
                          </a:solidFill>
                          <a:effectLst/>
                          <a:latin typeface="+mj-lt"/>
                          <a:ea typeface="Times New Roman"/>
                        </a:rPr>
                        <a:t>&lt;0.0001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472">
                <a:tc>
                  <a:txBody>
                    <a:bodyPr/>
                    <a:lstStyle/>
                    <a:p>
                      <a:pPr marL="0" marR="0" algn="l">
                        <a:lnSpc>
                          <a:spcPct val="100000"/>
                        </a:lnSpc>
                        <a:spcBef>
                          <a:spcPts val="0"/>
                        </a:spcBef>
                        <a:spcAft>
                          <a:spcPts val="0"/>
                        </a:spcAft>
                      </a:pPr>
                      <a:r>
                        <a:rPr lang="en-US" sz="1800" dirty="0">
                          <a:solidFill>
                            <a:schemeClr val="tx1"/>
                          </a:solidFill>
                          <a:effectLst/>
                          <a:latin typeface="+mj-lt"/>
                          <a:ea typeface="Times New Roman"/>
                        </a:rPr>
                        <a:t>Genetically-elevated </a:t>
                      </a:r>
                      <a:r>
                        <a:rPr lang="en-US" sz="1800" dirty="0" err="1">
                          <a:solidFill>
                            <a:schemeClr val="tx1"/>
                          </a:solidFill>
                          <a:effectLst/>
                          <a:latin typeface="+mj-lt"/>
                          <a:ea typeface="Times New Roman"/>
                        </a:rPr>
                        <a:t>Lp</a:t>
                      </a:r>
                      <a:r>
                        <a:rPr lang="en-US" sz="1800" dirty="0">
                          <a:solidFill>
                            <a:schemeClr val="tx1"/>
                          </a:solidFill>
                          <a:effectLst/>
                          <a:latin typeface="+mj-lt"/>
                          <a:ea typeface="Times New Roman"/>
                        </a:rPr>
                        <a:t>(a)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b="0" dirty="0">
                          <a:solidFill>
                            <a:schemeClr val="tx1"/>
                          </a:solidFill>
                          <a:effectLst/>
                          <a:latin typeface="+mj-lt"/>
                          <a:ea typeface="Times New Roman"/>
                        </a:rPr>
                        <a:t>1.62 (1.27-2.06)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dirty="0">
                          <a:solidFill>
                            <a:schemeClr val="tx1"/>
                          </a:solidFill>
                          <a:effectLst/>
                          <a:latin typeface="+mj-lt"/>
                          <a:ea typeface="Times New Roman"/>
                        </a:rPr>
                        <a:t>&lt;0.0001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472">
                <a:tc>
                  <a:txBody>
                    <a:bodyPr/>
                    <a:lstStyle/>
                    <a:p>
                      <a:pPr marL="0" marR="0" algn="l">
                        <a:lnSpc>
                          <a:spcPct val="100000"/>
                        </a:lnSpc>
                        <a:spcBef>
                          <a:spcPts val="0"/>
                        </a:spcBef>
                        <a:spcAft>
                          <a:spcPts val="0"/>
                        </a:spcAft>
                      </a:pPr>
                      <a:r>
                        <a:rPr lang="en-US" sz="1800" dirty="0">
                          <a:solidFill>
                            <a:schemeClr val="tx1"/>
                          </a:solidFill>
                          <a:effectLst/>
                          <a:latin typeface="+mj-lt"/>
                          <a:ea typeface="Times New Roman"/>
                        </a:rPr>
                        <a:t>rs10455872, adjusted for </a:t>
                      </a:r>
                      <a:r>
                        <a:rPr lang="en-US" sz="1800" dirty="0" err="1">
                          <a:solidFill>
                            <a:schemeClr val="tx1"/>
                          </a:solidFill>
                          <a:effectLst/>
                          <a:latin typeface="+mj-lt"/>
                          <a:ea typeface="Times New Roman"/>
                        </a:rPr>
                        <a:t>Lp</a:t>
                      </a:r>
                      <a:r>
                        <a:rPr lang="en-US" sz="1800" dirty="0">
                          <a:solidFill>
                            <a:schemeClr val="tx1"/>
                          </a:solidFill>
                          <a:effectLst/>
                          <a:latin typeface="+mj-lt"/>
                          <a:ea typeface="Times New Roman"/>
                        </a:rPr>
                        <a:t>(a)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dirty="0">
                          <a:solidFill>
                            <a:schemeClr val="tx1"/>
                          </a:solidFill>
                          <a:effectLst/>
                          <a:latin typeface="+mj-lt"/>
                          <a:ea typeface="Times New Roman"/>
                        </a:rPr>
                        <a:t>1.62 (0.94-2.81)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dirty="0">
                          <a:solidFill>
                            <a:schemeClr val="tx1"/>
                          </a:solidFill>
                          <a:effectLst/>
                          <a:latin typeface="+mj-lt"/>
                          <a:ea typeface="Times New Roman"/>
                        </a:rPr>
                        <a:t>0.085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472">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tx1"/>
                          </a:solidFill>
                          <a:effectLst/>
                          <a:latin typeface="+mj-lt"/>
                          <a:ea typeface="+mn-ea"/>
                          <a:cs typeface="+mn-cs"/>
                        </a:rPr>
                        <a:t>* Plasma </a:t>
                      </a:r>
                      <a:r>
                        <a:rPr kumimoji="0" lang="en-US" sz="1600" kern="1200" dirty="0" err="1" smtClean="0">
                          <a:solidFill>
                            <a:schemeClr val="tx1"/>
                          </a:solidFill>
                          <a:effectLst/>
                          <a:latin typeface="+mj-lt"/>
                          <a:ea typeface="+mn-ea"/>
                          <a:cs typeface="+mn-cs"/>
                        </a:rPr>
                        <a:t>Lp</a:t>
                      </a:r>
                      <a:r>
                        <a:rPr kumimoji="0" lang="en-US" sz="1600" kern="1200" dirty="0" smtClean="0">
                          <a:solidFill>
                            <a:schemeClr val="tx1"/>
                          </a:solidFill>
                          <a:effectLst/>
                          <a:latin typeface="+mj-lt"/>
                          <a:ea typeface="+mn-ea"/>
                          <a:cs typeface="+mn-cs"/>
                        </a:rPr>
                        <a:t>(a) levels were non-normally distributed and log-transformed.</a:t>
                      </a:r>
                      <a:endParaRPr lang="en-US" sz="1600" dirty="0">
                        <a:solidFill>
                          <a:schemeClr val="bg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algn="ctr">
                        <a:lnSpc>
                          <a:spcPct val="200000"/>
                        </a:lnSpc>
                        <a:spcBef>
                          <a:spcPts val="0"/>
                        </a:spcBef>
                        <a:spcAft>
                          <a:spcPts val="0"/>
                        </a:spcAft>
                      </a:pPr>
                      <a:endParaRPr lang="en-US" sz="1100" dirty="0">
                        <a:solidFill>
                          <a:schemeClr val="bg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algn="ctr">
                        <a:lnSpc>
                          <a:spcPct val="200000"/>
                        </a:lnSpc>
                        <a:spcBef>
                          <a:spcPts val="0"/>
                        </a:spcBef>
                        <a:spcAft>
                          <a:spcPts val="0"/>
                        </a:spcAft>
                      </a:pPr>
                      <a:endParaRPr lang="en-US" sz="1100" dirty="0">
                        <a:solidFill>
                          <a:schemeClr val="bg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Title 1"/>
          <p:cNvSpPr txBox="1">
            <a:spLocks/>
          </p:cNvSpPr>
          <p:nvPr/>
        </p:nvSpPr>
        <p:spPr>
          <a:xfrm>
            <a:off x="457200" y="0"/>
            <a:ext cx="8229600" cy="1143000"/>
          </a:xfrm>
          <a:prstGeom prst="rect">
            <a:avLst/>
          </a:prstGeom>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dirty="0" smtClean="0"/>
              <a:t>Instrumental Variable Analysis of </a:t>
            </a:r>
            <a:r>
              <a:rPr lang="en-US" sz="3200" dirty="0" err="1" smtClean="0"/>
              <a:t>Lp</a:t>
            </a:r>
            <a:r>
              <a:rPr lang="en-US" sz="3200" dirty="0" smtClean="0"/>
              <a:t>(a) and Presence of Aortic Valve Calcium</a:t>
            </a:r>
            <a:br>
              <a:rPr lang="en-US" sz="3200" dirty="0" smtClean="0"/>
            </a:br>
            <a:endParaRPr lang="en-US" sz="3200"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29000" y="5381367"/>
            <a:ext cx="1485384" cy="13484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715000" y="5838890"/>
            <a:ext cx="2662239" cy="433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Oval 6"/>
          <p:cNvSpPr/>
          <p:nvPr/>
        </p:nvSpPr>
        <p:spPr>
          <a:xfrm rot="19475072">
            <a:off x="3271963" y="5307938"/>
            <a:ext cx="1528022" cy="758091"/>
          </a:xfrm>
          <a:prstGeom prst="ellipse">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xmlns="" val="36027222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
          <p:cNvGraphicFramePr>
            <a:graphicFrameLocks/>
          </p:cNvGraphicFramePr>
          <p:nvPr>
            <p:extLst>
              <p:ext uri="{D42A27DB-BD31-4B8C-83A1-F6EECF244321}">
                <p14:modId xmlns:p14="http://schemas.microsoft.com/office/powerpoint/2010/main" xmlns="" val="3172242539"/>
              </p:ext>
            </p:extLst>
          </p:nvPr>
        </p:nvGraphicFramePr>
        <p:xfrm>
          <a:off x="228600" y="1432230"/>
          <a:ext cx="8686800" cy="3938016"/>
        </p:xfrm>
        <a:graphic>
          <a:graphicData uri="http://schemas.openxmlformats.org/drawingml/2006/table">
            <a:tbl>
              <a:tblPr/>
              <a:tblGrid>
                <a:gridCol w="3168832"/>
                <a:gridCol w="3673272"/>
                <a:gridCol w="1844696"/>
              </a:tblGrid>
              <a:tr h="347472">
                <a:tc>
                  <a:txBody>
                    <a:bodyPr/>
                    <a:lstStyle/>
                    <a:p>
                      <a:pPr marL="0" marR="0" algn="l">
                        <a:lnSpc>
                          <a:spcPct val="200000"/>
                        </a:lnSpc>
                        <a:spcBef>
                          <a:spcPts val="0"/>
                        </a:spcBef>
                        <a:spcAft>
                          <a:spcPts val="0"/>
                        </a:spcAft>
                      </a:pPr>
                      <a:r>
                        <a:rPr lang="en-US" sz="1600" b="1" dirty="0">
                          <a:solidFill>
                            <a:schemeClr val="bg1"/>
                          </a:solidFill>
                          <a:effectLst/>
                          <a:latin typeface="+mj-lt"/>
                          <a:ea typeface="Times New Roman"/>
                        </a:rPr>
                        <a:t> </a:t>
                      </a:r>
                      <a:r>
                        <a:rPr lang="en-US" sz="2000" b="1" i="1" dirty="0" smtClean="0">
                          <a:solidFill>
                            <a:schemeClr val="tx1"/>
                          </a:solidFill>
                          <a:effectLst/>
                          <a:latin typeface="+mj-lt"/>
                          <a:ea typeface="Times New Roman"/>
                        </a:rPr>
                        <a:t>Condensed Table 4</a:t>
                      </a:r>
                      <a:endParaRPr lang="en-US" sz="2000" i="1" dirty="0">
                        <a:solidFill>
                          <a:schemeClr val="tx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algn="ctr">
                        <a:lnSpc>
                          <a:spcPct val="200000"/>
                        </a:lnSpc>
                        <a:spcBef>
                          <a:spcPts val="0"/>
                        </a:spcBef>
                        <a:spcAft>
                          <a:spcPts val="0"/>
                        </a:spcAft>
                      </a:pPr>
                      <a:r>
                        <a:rPr lang="en-US" sz="1600" b="1" dirty="0">
                          <a:solidFill>
                            <a:srgbClr val="FFFF00"/>
                          </a:solidFill>
                          <a:effectLst/>
                          <a:latin typeface="+mj-lt"/>
                          <a:ea typeface="Times New Roman"/>
                        </a:rPr>
                        <a:t>Meta-analysis</a:t>
                      </a:r>
                      <a:endParaRPr lang="en-US" sz="1600" dirty="0">
                        <a:solidFill>
                          <a:srgbClr val="FFFF00"/>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472">
                <a:tc>
                  <a:txBody>
                    <a:bodyPr/>
                    <a:lstStyle/>
                    <a:p>
                      <a:pPr marL="0" marR="0" algn="l">
                        <a:lnSpc>
                          <a:spcPct val="200000"/>
                        </a:lnSpc>
                        <a:spcBef>
                          <a:spcPts val="0"/>
                        </a:spcBef>
                        <a:spcAft>
                          <a:spcPts val="0"/>
                        </a:spcAft>
                      </a:pPr>
                      <a:r>
                        <a:rPr lang="en-US" sz="1800" b="1" dirty="0">
                          <a:solidFill>
                            <a:srgbClr val="FFFF00"/>
                          </a:solidFill>
                          <a:effectLst/>
                          <a:latin typeface="+mj-lt"/>
                          <a:ea typeface="Times New Roman"/>
                        </a:rPr>
                        <a:t>Association with plasma </a:t>
                      </a:r>
                      <a:r>
                        <a:rPr lang="en-US" sz="1800" b="1" dirty="0" err="1">
                          <a:solidFill>
                            <a:srgbClr val="FFFF00"/>
                          </a:solidFill>
                          <a:effectLst/>
                          <a:latin typeface="+mj-lt"/>
                          <a:ea typeface="Times New Roman"/>
                        </a:rPr>
                        <a:t>Lp</a:t>
                      </a:r>
                      <a:r>
                        <a:rPr lang="en-US" sz="1800" b="1" dirty="0">
                          <a:solidFill>
                            <a:srgbClr val="FFFF00"/>
                          </a:solidFill>
                          <a:effectLst/>
                          <a:latin typeface="+mj-lt"/>
                          <a:ea typeface="Times New Roman"/>
                        </a:rPr>
                        <a:t>(a)*</a:t>
                      </a:r>
                      <a:endParaRPr lang="en-US" sz="1800" dirty="0">
                        <a:solidFill>
                          <a:srgbClr val="FFFF00"/>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200000"/>
                        </a:lnSpc>
                        <a:spcBef>
                          <a:spcPts val="0"/>
                        </a:spcBef>
                        <a:spcAft>
                          <a:spcPts val="0"/>
                        </a:spcAft>
                      </a:pPr>
                      <a:r>
                        <a:rPr lang="en-US" sz="1800" b="1" u="sng" dirty="0" smtClean="0">
                          <a:solidFill>
                            <a:srgbClr val="FFFF00"/>
                          </a:solidFill>
                          <a:effectLst/>
                          <a:latin typeface="+mj-lt"/>
                          <a:ea typeface="Times New Roman"/>
                        </a:rPr>
                        <a:t>OR </a:t>
                      </a:r>
                      <a:r>
                        <a:rPr lang="en-US" sz="1800" b="1" u="sng" dirty="0">
                          <a:solidFill>
                            <a:srgbClr val="FFFF00"/>
                          </a:solidFill>
                          <a:effectLst/>
                          <a:latin typeface="+mj-lt"/>
                          <a:ea typeface="Times New Roman"/>
                        </a:rPr>
                        <a:t>(95% CI)</a:t>
                      </a:r>
                      <a:endParaRPr lang="en-US" sz="1800" dirty="0">
                        <a:solidFill>
                          <a:srgbClr val="FFFF00"/>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200000"/>
                        </a:lnSpc>
                        <a:spcBef>
                          <a:spcPts val="0"/>
                        </a:spcBef>
                        <a:spcAft>
                          <a:spcPts val="0"/>
                        </a:spcAft>
                      </a:pPr>
                      <a:r>
                        <a:rPr lang="en-US" sz="1800" b="1" u="sng" dirty="0">
                          <a:solidFill>
                            <a:srgbClr val="FFFF00"/>
                          </a:solidFill>
                          <a:effectLst/>
                          <a:latin typeface="+mj-lt"/>
                          <a:ea typeface="Times New Roman"/>
                        </a:rPr>
                        <a:t>p-value</a:t>
                      </a:r>
                      <a:endParaRPr lang="en-US" sz="1800" dirty="0">
                        <a:solidFill>
                          <a:srgbClr val="FFFF00"/>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472">
                <a:tc>
                  <a:txBody>
                    <a:bodyPr/>
                    <a:lstStyle/>
                    <a:p>
                      <a:pPr marL="0" marR="0" algn="l">
                        <a:lnSpc>
                          <a:spcPct val="100000"/>
                        </a:lnSpc>
                        <a:spcBef>
                          <a:spcPts val="0"/>
                        </a:spcBef>
                        <a:spcAft>
                          <a:spcPts val="0"/>
                        </a:spcAft>
                      </a:pPr>
                      <a:r>
                        <a:rPr lang="en-US" sz="1800" dirty="0">
                          <a:solidFill>
                            <a:schemeClr val="tx1"/>
                          </a:solidFill>
                          <a:effectLst/>
                          <a:latin typeface="+mj-lt"/>
                          <a:ea typeface="Times New Roman"/>
                        </a:rPr>
                        <a:t>rs10455872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dirty="0">
                          <a:solidFill>
                            <a:schemeClr val="tx1"/>
                          </a:solidFill>
                          <a:effectLst/>
                          <a:latin typeface="+mj-lt"/>
                          <a:ea typeface="Times New Roman"/>
                        </a:rPr>
                        <a:t>1.58 (1.21-1.94)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dirty="0">
                          <a:solidFill>
                            <a:schemeClr val="tx1"/>
                          </a:solidFill>
                          <a:effectLst/>
                          <a:latin typeface="+mj-lt"/>
                          <a:ea typeface="Times New Roman"/>
                        </a:rPr>
                        <a:t>&lt;0.0001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472">
                <a:tc>
                  <a:txBody>
                    <a:bodyPr/>
                    <a:lstStyle/>
                    <a:p>
                      <a:pPr marL="0" marR="0" algn="l">
                        <a:lnSpc>
                          <a:spcPct val="100000"/>
                        </a:lnSpc>
                        <a:spcBef>
                          <a:spcPts val="0"/>
                        </a:spcBef>
                        <a:spcAft>
                          <a:spcPts val="0"/>
                        </a:spcAft>
                      </a:pPr>
                      <a:r>
                        <a:rPr lang="en-US" sz="1800" b="1" dirty="0">
                          <a:solidFill>
                            <a:schemeClr val="bg1"/>
                          </a:solidFill>
                          <a:effectLst/>
                          <a:latin typeface="+mj-lt"/>
                          <a:ea typeface="Times New Roman"/>
                        </a:rPr>
                        <a:t> </a:t>
                      </a:r>
                      <a:endParaRPr lang="en-US" sz="1800" dirty="0">
                        <a:solidFill>
                          <a:schemeClr val="bg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b="1">
                          <a:solidFill>
                            <a:schemeClr val="bg1"/>
                          </a:solidFill>
                          <a:effectLst/>
                          <a:latin typeface="+mj-lt"/>
                          <a:ea typeface="Times New Roman"/>
                        </a:rPr>
                        <a:t> </a:t>
                      </a:r>
                      <a:endParaRPr lang="en-US" sz="1800">
                        <a:solidFill>
                          <a:schemeClr val="bg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b="1" dirty="0">
                          <a:solidFill>
                            <a:schemeClr val="bg1"/>
                          </a:solidFill>
                          <a:effectLst/>
                          <a:latin typeface="+mj-lt"/>
                          <a:ea typeface="Times New Roman"/>
                        </a:rPr>
                        <a:t> </a:t>
                      </a:r>
                      <a:endParaRPr lang="en-US" sz="1800" dirty="0">
                        <a:solidFill>
                          <a:schemeClr val="bg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472">
                <a:tc>
                  <a:txBody>
                    <a:bodyPr/>
                    <a:lstStyle/>
                    <a:p>
                      <a:pPr marL="0" marR="0" algn="l">
                        <a:lnSpc>
                          <a:spcPct val="100000"/>
                        </a:lnSpc>
                        <a:spcBef>
                          <a:spcPts val="0"/>
                        </a:spcBef>
                        <a:spcAft>
                          <a:spcPts val="0"/>
                        </a:spcAft>
                      </a:pPr>
                      <a:r>
                        <a:rPr lang="en-US" sz="1800" b="1" dirty="0">
                          <a:solidFill>
                            <a:srgbClr val="FFFF00"/>
                          </a:solidFill>
                          <a:effectLst/>
                          <a:latin typeface="+mj-lt"/>
                          <a:ea typeface="Times New Roman"/>
                        </a:rPr>
                        <a:t>Associations with AVC</a:t>
                      </a:r>
                      <a:endParaRPr lang="en-US" sz="1800" dirty="0">
                        <a:solidFill>
                          <a:srgbClr val="FFFF00"/>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b="1" u="sng" dirty="0">
                          <a:solidFill>
                            <a:srgbClr val="FFFF00"/>
                          </a:solidFill>
                          <a:effectLst/>
                          <a:latin typeface="+mj-lt"/>
                          <a:ea typeface="Times New Roman"/>
                        </a:rPr>
                        <a:t>OR (95% CI)</a:t>
                      </a:r>
                      <a:endParaRPr lang="en-US" sz="1800" dirty="0">
                        <a:solidFill>
                          <a:srgbClr val="FFFF00"/>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b="1" u="sng" dirty="0">
                          <a:solidFill>
                            <a:srgbClr val="FFFF00"/>
                          </a:solidFill>
                          <a:effectLst/>
                          <a:latin typeface="+mj-lt"/>
                          <a:ea typeface="Times New Roman"/>
                        </a:rPr>
                        <a:t>p-value</a:t>
                      </a:r>
                      <a:endParaRPr lang="en-US" sz="1800" dirty="0">
                        <a:solidFill>
                          <a:srgbClr val="FFFF00"/>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472">
                <a:tc>
                  <a:txBody>
                    <a:bodyPr/>
                    <a:lstStyle/>
                    <a:p>
                      <a:pPr marL="0" marR="0" algn="l">
                        <a:lnSpc>
                          <a:spcPct val="100000"/>
                        </a:lnSpc>
                        <a:spcBef>
                          <a:spcPts val="0"/>
                        </a:spcBef>
                        <a:spcAft>
                          <a:spcPts val="0"/>
                        </a:spcAft>
                      </a:pPr>
                      <a:r>
                        <a:rPr lang="en-US" sz="1800" dirty="0">
                          <a:solidFill>
                            <a:srgbClr val="FFC000"/>
                          </a:solidFill>
                          <a:effectLst/>
                          <a:latin typeface="+mj-lt"/>
                          <a:ea typeface="Times New Roman"/>
                        </a:rPr>
                        <a:t>rs10455872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dirty="0">
                          <a:solidFill>
                            <a:srgbClr val="FFC000"/>
                          </a:solidFill>
                          <a:effectLst/>
                          <a:latin typeface="+mj-lt"/>
                          <a:ea typeface="Times New Roman"/>
                        </a:rPr>
                        <a:t>2.17 (1.66-2.83)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dirty="0">
                          <a:solidFill>
                            <a:srgbClr val="FFC000"/>
                          </a:solidFill>
                          <a:effectLst/>
                          <a:latin typeface="+mj-lt"/>
                          <a:ea typeface="Times New Roman"/>
                        </a:rPr>
                        <a:t>&lt;0.0001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472">
                <a:tc>
                  <a:txBody>
                    <a:bodyPr/>
                    <a:lstStyle/>
                    <a:p>
                      <a:pPr marL="0" marR="0" algn="l">
                        <a:lnSpc>
                          <a:spcPct val="100000"/>
                        </a:lnSpc>
                        <a:spcBef>
                          <a:spcPts val="0"/>
                        </a:spcBef>
                        <a:spcAft>
                          <a:spcPts val="0"/>
                        </a:spcAft>
                      </a:pPr>
                      <a:r>
                        <a:rPr lang="it-IT" sz="1800" dirty="0">
                          <a:solidFill>
                            <a:schemeClr val="tx1"/>
                          </a:solidFill>
                          <a:effectLst/>
                          <a:latin typeface="+mj-lt"/>
                          <a:ea typeface="Times New Roman"/>
                        </a:rPr>
                        <a:t>Plasma Lp(a)*</a:t>
                      </a:r>
                      <a:endParaRPr lang="en-US" sz="1800" dirty="0">
                        <a:solidFill>
                          <a:schemeClr val="tx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dirty="0">
                          <a:solidFill>
                            <a:schemeClr val="tx1"/>
                          </a:solidFill>
                          <a:effectLst/>
                          <a:latin typeface="+mj-lt"/>
                          <a:ea typeface="Times New Roman"/>
                        </a:rPr>
                        <a:t>1.29 (1.18-1.42)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dirty="0">
                          <a:solidFill>
                            <a:schemeClr val="tx1"/>
                          </a:solidFill>
                          <a:effectLst/>
                          <a:latin typeface="+mj-lt"/>
                          <a:ea typeface="Times New Roman"/>
                        </a:rPr>
                        <a:t>&lt;0.0001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472">
                <a:tc>
                  <a:txBody>
                    <a:bodyPr/>
                    <a:lstStyle/>
                    <a:p>
                      <a:pPr marL="0" marR="0" algn="l">
                        <a:lnSpc>
                          <a:spcPct val="100000"/>
                        </a:lnSpc>
                        <a:spcBef>
                          <a:spcPts val="0"/>
                        </a:spcBef>
                        <a:spcAft>
                          <a:spcPts val="0"/>
                        </a:spcAft>
                      </a:pPr>
                      <a:r>
                        <a:rPr lang="en-US" sz="1800" dirty="0">
                          <a:solidFill>
                            <a:schemeClr val="tx1"/>
                          </a:solidFill>
                          <a:effectLst/>
                          <a:latin typeface="+mj-lt"/>
                          <a:ea typeface="Times New Roman"/>
                        </a:rPr>
                        <a:t>Genetically-elevated </a:t>
                      </a:r>
                      <a:r>
                        <a:rPr lang="en-US" sz="1800" dirty="0" err="1">
                          <a:solidFill>
                            <a:schemeClr val="tx1"/>
                          </a:solidFill>
                          <a:effectLst/>
                          <a:latin typeface="+mj-lt"/>
                          <a:ea typeface="Times New Roman"/>
                        </a:rPr>
                        <a:t>Lp</a:t>
                      </a:r>
                      <a:r>
                        <a:rPr lang="en-US" sz="1800" dirty="0">
                          <a:solidFill>
                            <a:schemeClr val="tx1"/>
                          </a:solidFill>
                          <a:effectLst/>
                          <a:latin typeface="+mj-lt"/>
                          <a:ea typeface="Times New Roman"/>
                        </a:rPr>
                        <a:t>(a)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b="0" dirty="0">
                          <a:solidFill>
                            <a:schemeClr val="tx1"/>
                          </a:solidFill>
                          <a:effectLst/>
                          <a:latin typeface="+mj-lt"/>
                          <a:ea typeface="Times New Roman"/>
                        </a:rPr>
                        <a:t>1.62 (1.27-2.06)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dirty="0">
                          <a:solidFill>
                            <a:schemeClr val="tx1"/>
                          </a:solidFill>
                          <a:effectLst/>
                          <a:latin typeface="+mj-lt"/>
                          <a:ea typeface="Times New Roman"/>
                        </a:rPr>
                        <a:t>&lt;0.0001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472">
                <a:tc>
                  <a:txBody>
                    <a:bodyPr/>
                    <a:lstStyle/>
                    <a:p>
                      <a:pPr marL="0" marR="0" algn="l">
                        <a:lnSpc>
                          <a:spcPct val="100000"/>
                        </a:lnSpc>
                        <a:spcBef>
                          <a:spcPts val="0"/>
                        </a:spcBef>
                        <a:spcAft>
                          <a:spcPts val="0"/>
                        </a:spcAft>
                      </a:pPr>
                      <a:r>
                        <a:rPr lang="en-US" sz="1800" dirty="0">
                          <a:solidFill>
                            <a:schemeClr val="tx1"/>
                          </a:solidFill>
                          <a:effectLst/>
                          <a:latin typeface="+mj-lt"/>
                          <a:ea typeface="Times New Roman"/>
                        </a:rPr>
                        <a:t>rs10455872, adjusted for </a:t>
                      </a:r>
                      <a:r>
                        <a:rPr lang="en-US" sz="1800" dirty="0" err="1">
                          <a:solidFill>
                            <a:schemeClr val="tx1"/>
                          </a:solidFill>
                          <a:effectLst/>
                          <a:latin typeface="+mj-lt"/>
                          <a:ea typeface="Times New Roman"/>
                        </a:rPr>
                        <a:t>Lp</a:t>
                      </a:r>
                      <a:r>
                        <a:rPr lang="en-US" sz="1800" dirty="0">
                          <a:solidFill>
                            <a:schemeClr val="tx1"/>
                          </a:solidFill>
                          <a:effectLst/>
                          <a:latin typeface="+mj-lt"/>
                          <a:ea typeface="Times New Roman"/>
                        </a:rPr>
                        <a:t>(a)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dirty="0">
                          <a:solidFill>
                            <a:schemeClr val="tx1"/>
                          </a:solidFill>
                          <a:effectLst/>
                          <a:latin typeface="+mj-lt"/>
                          <a:ea typeface="Times New Roman"/>
                        </a:rPr>
                        <a:t>1.62 (0.94-2.81)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dirty="0">
                          <a:solidFill>
                            <a:schemeClr val="tx1"/>
                          </a:solidFill>
                          <a:effectLst/>
                          <a:latin typeface="+mj-lt"/>
                          <a:ea typeface="Times New Roman"/>
                        </a:rPr>
                        <a:t>0.085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472">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tx1"/>
                          </a:solidFill>
                          <a:effectLst/>
                          <a:latin typeface="+mj-lt"/>
                          <a:ea typeface="+mn-ea"/>
                          <a:cs typeface="+mn-cs"/>
                        </a:rPr>
                        <a:t>* Plasma </a:t>
                      </a:r>
                      <a:r>
                        <a:rPr kumimoji="0" lang="en-US" sz="1600" kern="1200" dirty="0" err="1" smtClean="0">
                          <a:solidFill>
                            <a:schemeClr val="tx1"/>
                          </a:solidFill>
                          <a:effectLst/>
                          <a:latin typeface="+mj-lt"/>
                          <a:ea typeface="+mn-ea"/>
                          <a:cs typeface="+mn-cs"/>
                        </a:rPr>
                        <a:t>Lp</a:t>
                      </a:r>
                      <a:r>
                        <a:rPr kumimoji="0" lang="en-US" sz="1600" kern="1200" dirty="0" smtClean="0">
                          <a:solidFill>
                            <a:schemeClr val="tx1"/>
                          </a:solidFill>
                          <a:effectLst/>
                          <a:latin typeface="+mj-lt"/>
                          <a:ea typeface="+mn-ea"/>
                          <a:cs typeface="+mn-cs"/>
                        </a:rPr>
                        <a:t>(a) levels were non-normally distributed and log-transformed.</a:t>
                      </a:r>
                      <a:endParaRPr lang="en-US" sz="1600" dirty="0">
                        <a:solidFill>
                          <a:schemeClr val="bg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algn="ctr">
                        <a:lnSpc>
                          <a:spcPct val="200000"/>
                        </a:lnSpc>
                        <a:spcBef>
                          <a:spcPts val="0"/>
                        </a:spcBef>
                        <a:spcAft>
                          <a:spcPts val="0"/>
                        </a:spcAft>
                      </a:pPr>
                      <a:endParaRPr lang="en-US" sz="1100" dirty="0">
                        <a:solidFill>
                          <a:schemeClr val="bg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algn="ctr">
                        <a:lnSpc>
                          <a:spcPct val="200000"/>
                        </a:lnSpc>
                        <a:spcBef>
                          <a:spcPts val="0"/>
                        </a:spcBef>
                        <a:spcAft>
                          <a:spcPts val="0"/>
                        </a:spcAft>
                      </a:pPr>
                      <a:endParaRPr lang="en-US" sz="1100" dirty="0">
                        <a:solidFill>
                          <a:schemeClr val="bg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Title 1"/>
          <p:cNvSpPr txBox="1">
            <a:spLocks/>
          </p:cNvSpPr>
          <p:nvPr/>
        </p:nvSpPr>
        <p:spPr>
          <a:xfrm>
            <a:off x="457200" y="0"/>
            <a:ext cx="8229600" cy="1143000"/>
          </a:xfrm>
          <a:prstGeom prst="rect">
            <a:avLst/>
          </a:prstGeom>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dirty="0" smtClean="0"/>
              <a:t>Instrumental Variable Analysis of </a:t>
            </a:r>
            <a:r>
              <a:rPr lang="en-US" sz="3200" dirty="0" err="1" smtClean="0"/>
              <a:t>Lp</a:t>
            </a:r>
            <a:r>
              <a:rPr lang="en-US" sz="3200" dirty="0" smtClean="0"/>
              <a:t>(a) and Presence of Aortic Valve Calcium</a:t>
            </a:r>
            <a:br>
              <a:rPr lang="en-US" sz="3200" dirty="0" smtClean="0"/>
            </a:br>
            <a:endParaRPr lang="en-US" sz="3200"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29000" y="5381367"/>
            <a:ext cx="1485384" cy="13484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715000" y="5838890"/>
            <a:ext cx="2662239" cy="433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Oval 6"/>
          <p:cNvSpPr/>
          <p:nvPr/>
        </p:nvSpPr>
        <p:spPr>
          <a:xfrm rot="16200000">
            <a:off x="3771329" y="5634435"/>
            <a:ext cx="1528022" cy="758090"/>
          </a:xfrm>
          <a:prstGeom prst="ellipse">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xmlns="" val="11762992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
          <p:cNvGraphicFramePr>
            <a:graphicFrameLocks/>
          </p:cNvGraphicFramePr>
          <p:nvPr>
            <p:extLst>
              <p:ext uri="{D42A27DB-BD31-4B8C-83A1-F6EECF244321}">
                <p14:modId xmlns:p14="http://schemas.microsoft.com/office/powerpoint/2010/main" xmlns="" val="389940363"/>
              </p:ext>
            </p:extLst>
          </p:nvPr>
        </p:nvGraphicFramePr>
        <p:xfrm>
          <a:off x="228600" y="1432230"/>
          <a:ext cx="8686800" cy="3938016"/>
        </p:xfrm>
        <a:graphic>
          <a:graphicData uri="http://schemas.openxmlformats.org/drawingml/2006/table">
            <a:tbl>
              <a:tblPr/>
              <a:tblGrid>
                <a:gridCol w="3168832"/>
                <a:gridCol w="3673272"/>
                <a:gridCol w="1844696"/>
              </a:tblGrid>
              <a:tr h="347472">
                <a:tc>
                  <a:txBody>
                    <a:bodyPr/>
                    <a:lstStyle/>
                    <a:p>
                      <a:pPr marL="0" marR="0" algn="l">
                        <a:lnSpc>
                          <a:spcPct val="200000"/>
                        </a:lnSpc>
                        <a:spcBef>
                          <a:spcPts val="0"/>
                        </a:spcBef>
                        <a:spcAft>
                          <a:spcPts val="0"/>
                        </a:spcAft>
                      </a:pPr>
                      <a:r>
                        <a:rPr lang="en-US" sz="1600" b="1" dirty="0">
                          <a:solidFill>
                            <a:schemeClr val="bg1"/>
                          </a:solidFill>
                          <a:effectLst/>
                          <a:latin typeface="+mj-lt"/>
                          <a:ea typeface="Times New Roman"/>
                        </a:rPr>
                        <a:t> </a:t>
                      </a:r>
                      <a:r>
                        <a:rPr lang="en-US" sz="2000" b="1" i="1" dirty="0" smtClean="0">
                          <a:solidFill>
                            <a:schemeClr val="tx1"/>
                          </a:solidFill>
                          <a:effectLst/>
                          <a:latin typeface="+mj-lt"/>
                          <a:ea typeface="Times New Roman"/>
                        </a:rPr>
                        <a:t>Condensed Table 4</a:t>
                      </a:r>
                      <a:endParaRPr lang="en-US" sz="2000" i="1" dirty="0">
                        <a:solidFill>
                          <a:schemeClr val="tx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algn="ctr">
                        <a:lnSpc>
                          <a:spcPct val="200000"/>
                        </a:lnSpc>
                        <a:spcBef>
                          <a:spcPts val="0"/>
                        </a:spcBef>
                        <a:spcAft>
                          <a:spcPts val="0"/>
                        </a:spcAft>
                      </a:pPr>
                      <a:r>
                        <a:rPr lang="en-US" sz="1600" b="1" dirty="0">
                          <a:solidFill>
                            <a:srgbClr val="FFFF00"/>
                          </a:solidFill>
                          <a:effectLst/>
                          <a:latin typeface="+mj-lt"/>
                          <a:ea typeface="Times New Roman"/>
                        </a:rPr>
                        <a:t>Meta-analysis</a:t>
                      </a:r>
                      <a:endParaRPr lang="en-US" sz="1600" dirty="0">
                        <a:solidFill>
                          <a:srgbClr val="FFFF00"/>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472">
                <a:tc>
                  <a:txBody>
                    <a:bodyPr/>
                    <a:lstStyle/>
                    <a:p>
                      <a:pPr marL="0" marR="0" algn="l">
                        <a:lnSpc>
                          <a:spcPct val="200000"/>
                        </a:lnSpc>
                        <a:spcBef>
                          <a:spcPts val="0"/>
                        </a:spcBef>
                        <a:spcAft>
                          <a:spcPts val="0"/>
                        </a:spcAft>
                      </a:pPr>
                      <a:r>
                        <a:rPr lang="en-US" sz="1800" b="1" dirty="0">
                          <a:solidFill>
                            <a:srgbClr val="FFFF00"/>
                          </a:solidFill>
                          <a:effectLst/>
                          <a:latin typeface="+mj-lt"/>
                          <a:ea typeface="Times New Roman"/>
                        </a:rPr>
                        <a:t>Association with plasma </a:t>
                      </a:r>
                      <a:r>
                        <a:rPr lang="en-US" sz="1800" b="1" dirty="0" err="1">
                          <a:solidFill>
                            <a:srgbClr val="FFFF00"/>
                          </a:solidFill>
                          <a:effectLst/>
                          <a:latin typeface="+mj-lt"/>
                          <a:ea typeface="Times New Roman"/>
                        </a:rPr>
                        <a:t>Lp</a:t>
                      </a:r>
                      <a:r>
                        <a:rPr lang="en-US" sz="1800" b="1" dirty="0">
                          <a:solidFill>
                            <a:srgbClr val="FFFF00"/>
                          </a:solidFill>
                          <a:effectLst/>
                          <a:latin typeface="+mj-lt"/>
                          <a:ea typeface="Times New Roman"/>
                        </a:rPr>
                        <a:t>(a)*</a:t>
                      </a:r>
                      <a:endParaRPr lang="en-US" sz="1800" dirty="0">
                        <a:solidFill>
                          <a:srgbClr val="FFFF00"/>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200000"/>
                        </a:lnSpc>
                        <a:spcBef>
                          <a:spcPts val="0"/>
                        </a:spcBef>
                        <a:spcAft>
                          <a:spcPts val="0"/>
                        </a:spcAft>
                      </a:pPr>
                      <a:r>
                        <a:rPr lang="en-US" sz="1800" b="1" u="sng" dirty="0" smtClean="0">
                          <a:solidFill>
                            <a:srgbClr val="FFFF00"/>
                          </a:solidFill>
                          <a:effectLst/>
                          <a:latin typeface="+mj-lt"/>
                          <a:ea typeface="Times New Roman"/>
                        </a:rPr>
                        <a:t>OR </a:t>
                      </a:r>
                      <a:r>
                        <a:rPr lang="en-US" sz="1800" b="1" u="sng" dirty="0">
                          <a:solidFill>
                            <a:srgbClr val="FFFF00"/>
                          </a:solidFill>
                          <a:effectLst/>
                          <a:latin typeface="+mj-lt"/>
                          <a:ea typeface="Times New Roman"/>
                        </a:rPr>
                        <a:t>(95% CI)</a:t>
                      </a:r>
                      <a:endParaRPr lang="en-US" sz="1800" dirty="0">
                        <a:solidFill>
                          <a:srgbClr val="FFFF00"/>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200000"/>
                        </a:lnSpc>
                        <a:spcBef>
                          <a:spcPts val="0"/>
                        </a:spcBef>
                        <a:spcAft>
                          <a:spcPts val="0"/>
                        </a:spcAft>
                      </a:pPr>
                      <a:r>
                        <a:rPr lang="en-US" sz="1800" b="1" u="sng" dirty="0">
                          <a:solidFill>
                            <a:srgbClr val="FFFF00"/>
                          </a:solidFill>
                          <a:effectLst/>
                          <a:latin typeface="+mj-lt"/>
                          <a:ea typeface="Times New Roman"/>
                        </a:rPr>
                        <a:t>p-value</a:t>
                      </a:r>
                      <a:endParaRPr lang="en-US" sz="1800" dirty="0">
                        <a:solidFill>
                          <a:srgbClr val="FFFF00"/>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472">
                <a:tc>
                  <a:txBody>
                    <a:bodyPr/>
                    <a:lstStyle/>
                    <a:p>
                      <a:pPr marL="0" marR="0" algn="l">
                        <a:lnSpc>
                          <a:spcPct val="100000"/>
                        </a:lnSpc>
                        <a:spcBef>
                          <a:spcPts val="0"/>
                        </a:spcBef>
                        <a:spcAft>
                          <a:spcPts val="0"/>
                        </a:spcAft>
                      </a:pPr>
                      <a:r>
                        <a:rPr lang="en-US" sz="1800" dirty="0">
                          <a:solidFill>
                            <a:schemeClr val="tx1"/>
                          </a:solidFill>
                          <a:effectLst/>
                          <a:latin typeface="+mj-lt"/>
                          <a:ea typeface="Times New Roman"/>
                        </a:rPr>
                        <a:t>rs10455872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dirty="0">
                          <a:solidFill>
                            <a:schemeClr val="tx1"/>
                          </a:solidFill>
                          <a:effectLst/>
                          <a:latin typeface="+mj-lt"/>
                          <a:ea typeface="Times New Roman"/>
                        </a:rPr>
                        <a:t>1.58 (1.21-1.94)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dirty="0">
                          <a:solidFill>
                            <a:schemeClr val="tx1"/>
                          </a:solidFill>
                          <a:effectLst/>
                          <a:latin typeface="+mj-lt"/>
                          <a:ea typeface="Times New Roman"/>
                        </a:rPr>
                        <a:t>&lt;0.0001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472">
                <a:tc>
                  <a:txBody>
                    <a:bodyPr/>
                    <a:lstStyle/>
                    <a:p>
                      <a:pPr marL="0" marR="0" algn="l">
                        <a:lnSpc>
                          <a:spcPct val="100000"/>
                        </a:lnSpc>
                        <a:spcBef>
                          <a:spcPts val="0"/>
                        </a:spcBef>
                        <a:spcAft>
                          <a:spcPts val="0"/>
                        </a:spcAft>
                      </a:pPr>
                      <a:r>
                        <a:rPr lang="en-US" sz="1800" b="1" dirty="0">
                          <a:solidFill>
                            <a:schemeClr val="bg1"/>
                          </a:solidFill>
                          <a:effectLst/>
                          <a:latin typeface="+mj-lt"/>
                          <a:ea typeface="Times New Roman"/>
                        </a:rPr>
                        <a:t> </a:t>
                      </a:r>
                      <a:endParaRPr lang="en-US" sz="1800" dirty="0">
                        <a:solidFill>
                          <a:schemeClr val="bg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b="1">
                          <a:solidFill>
                            <a:schemeClr val="bg1"/>
                          </a:solidFill>
                          <a:effectLst/>
                          <a:latin typeface="+mj-lt"/>
                          <a:ea typeface="Times New Roman"/>
                        </a:rPr>
                        <a:t> </a:t>
                      </a:r>
                      <a:endParaRPr lang="en-US" sz="1800">
                        <a:solidFill>
                          <a:schemeClr val="bg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b="1" dirty="0">
                          <a:solidFill>
                            <a:schemeClr val="bg1"/>
                          </a:solidFill>
                          <a:effectLst/>
                          <a:latin typeface="+mj-lt"/>
                          <a:ea typeface="Times New Roman"/>
                        </a:rPr>
                        <a:t> </a:t>
                      </a:r>
                      <a:endParaRPr lang="en-US" sz="1800" dirty="0">
                        <a:solidFill>
                          <a:schemeClr val="bg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472">
                <a:tc>
                  <a:txBody>
                    <a:bodyPr/>
                    <a:lstStyle/>
                    <a:p>
                      <a:pPr marL="0" marR="0" algn="l">
                        <a:lnSpc>
                          <a:spcPct val="100000"/>
                        </a:lnSpc>
                        <a:spcBef>
                          <a:spcPts val="0"/>
                        </a:spcBef>
                        <a:spcAft>
                          <a:spcPts val="0"/>
                        </a:spcAft>
                      </a:pPr>
                      <a:r>
                        <a:rPr lang="en-US" sz="1800" b="1" dirty="0">
                          <a:solidFill>
                            <a:srgbClr val="FFFF00"/>
                          </a:solidFill>
                          <a:effectLst/>
                          <a:latin typeface="+mj-lt"/>
                          <a:ea typeface="Times New Roman"/>
                        </a:rPr>
                        <a:t>Associations with AVC</a:t>
                      </a:r>
                      <a:endParaRPr lang="en-US" sz="1800" dirty="0">
                        <a:solidFill>
                          <a:srgbClr val="FFFF00"/>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b="1" u="sng" dirty="0">
                          <a:solidFill>
                            <a:srgbClr val="FFFF00"/>
                          </a:solidFill>
                          <a:effectLst/>
                          <a:latin typeface="+mj-lt"/>
                          <a:ea typeface="Times New Roman"/>
                        </a:rPr>
                        <a:t>OR (95% CI)</a:t>
                      </a:r>
                      <a:endParaRPr lang="en-US" sz="1800" dirty="0">
                        <a:solidFill>
                          <a:srgbClr val="FFFF00"/>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b="1" u="sng" dirty="0">
                          <a:solidFill>
                            <a:srgbClr val="FFFF00"/>
                          </a:solidFill>
                          <a:effectLst/>
                          <a:latin typeface="+mj-lt"/>
                          <a:ea typeface="Times New Roman"/>
                        </a:rPr>
                        <a:t>p-value</a:t>
                      </a:r>
                      <a:endParaRPr lang="en-US" sz="1800" dirty="0">
                        <a:solidFill>
                          <a:srgbClr val="FFFF00"/>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472">
                <a:tc>
                  <a:txBody>
                    <a:bodyPr/>
                    <a:lstStyle/>
                    <a:p>
                      <a:pPr marL="0" marR="0" algn="l">
                        <a:lnSpc>
                          <a:spcPct val="100000"/>
                        </a:lnSpc>
                        <a:spcBef>
                          <a:spcPts val="0"/>
                        </a:spcBef>
                        <a:spcAft>
                          <a:spcPts val="0"/>
                        </a:spcAft>
                      </a:pPr>
                      <a:r>
                        <a:rPr lang="en-US" sz="1800" dirty="0">
                          <a:solidFill>
                            <a:schemeClr val="tx1"/>
                          </a:solidFill>
                          <a:effectLst/>
                          <a:latin typeface="+mj-lt"/>
                          <a:ea typeface="Times New Roman"/>
                        </a:rPr>
                        <a:t>rs10455872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dirty="0">
                          <a:solidFill>
                            <a:schemeClr val="tx1"/>
                          </a:solidFill>
                          <a:effectLst/>
                          <a:latin typeface="+mj-lt"/>
                          <a:ea typeface="Times New Roman"/>
                        </a:rPr>
                        <a:t>2.17 (1.66-2.83)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dirty="0">
                          <a:solidFill>
                            <a:schemeClr val="tx1"/>
                          </a:solidFill>
                          <a:effectLst/>
                          <a:latin typeface="+mj-lt"/>
                          <a:ea typeface="Times New Roman"/>
                        </a:rPr>
                        <a:t>&lt;0.0001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472">
                <a:tc>
                  <a:txBody>
                    <a:bodyPr/>
                    <a:lstStyle/>
                    <a:p>
                      <a:pPr marL="0" marR="0" algn="l">
                        <a:lnSpc>
                          <a:spcPct val="100000"/>
                        </a:lnSpc>
                        <a:spcBef>
                          <a:spcPts val="0"/>
                        </a:spcBef>
                        <a:spcAft>
                          <a:spcPts val="0"/>
                        </a:spcAft>
                      </a:pPr>
                      <a:r>
                        <a:rPr lang="it-IT" sz="1800" dirty="0">
                          <a:solidFill>
                            <a:srgbClr val="FFC000"/>
                          </a:solidFill>
                          <a:effectLst/>
                          <a:latin typeface="+mj-lt"/>
                          <a:ea typeface="Times New Roman"/>
                        </a:rPr>
                        <a:t>Plasma Lp(a)*</a:t>
                      </a:r>
                      <a:endParaRPr lang="en-US" sz="1800" dirty="0">
                        <a:solidFill>
                          <a:srgbClr val="FFC000"/>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dirty="0">
                          <a:solidFill>
                            <a:srgbClr val="FFC000"/>
                          </a:solidFill>
                          <a:effectLst/>
                          <a:latin typeface="+mj-lt"/>
                          <a:ea typeface="Times New Roman"/>
                        </a:rPr>
                        <a:t>1.29 (1.18-1.42)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dirty="0">
                          <a:solidFill>
                            <a:srgbClr val="FFC000"/>
                          </a:solidFill>
                          <a:effectLst/>
                          <a:latin typeface="+mj-lt"/>
                          <a:ea typeface="Times New Roman"/>
                        </a:rPr>
                        <a:t>&lt;0.0001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472">
                <a:tc>
                  <a:txBody>
                    <a:bodyPr/>
                    <a:lstStyle/>
                    <a:p>
                      <a:pPr marL="0" marR="0" algn="l">
                        <a:lnSpc>
                          <a:spcPct val="100000"/>
                        </a:lnSpc>
                        <a:spcBef>
                          <a:spcPts val="0"/>
                        </a:spcBef>
                        <a:spcAft>
                          <a:spcPts val="0"/>
                        </a:spcAft>
                      </a:pPr>
                      <a:r>
                        <a:rPr lang="en-US" sz="1800" dirty="0">
                          <a:solidFill>
                            <a:schemeClr val="tx1"/>
                          </a:solidFill>
                          <a:effectLst/>
                          <a:latin typeface="+mj-lt"/>
                          <a:ea typeface="Times New Roman"/>
                        </a:rPr>
                        <a:t>Genetically-elevated </a:t>
                      </a:r>
                      <a:r>
                        <a:rPr lang="en-US" sz="1800" dirty="0" err="1">
                          <a:solidFill>
                            <a:schemeClr val="tx1"/>
                          </a:solidFill>
                          <a:effectLst/>
                          <a:latin typeface="+mj-lt"/>
                          <a:ea typeface="Times New Roman"/>
                        </a:rPr>
                        <a:t>Lp</a:t>
                      </a:r>
                      <a:r>
                        <a:rPr lang="en-US" sz="1800" dirty="0">
                          <a:solidFill>
                            <a:schemeClr val="tx1"/>
                          </a:solidFill>
                          <a:effectLst/>
                          <a:latin typeface="+mj-lt"/>
                          <a:ea typeface="Times New Roman"/>
                        </a:rPr>
                        <a:t>(a)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b="0" dirty="0">
                          <a:solidFill>
                            <a:schemeClr val="tx1"/>
                          </a:solidFill>
                          <a:effectLst/>
                          <a:latin typeface="+mj-lt"/>
                          <a:ea typeface="Times New Roman"/>
                        </a:rPr>
                        <a:t>1.62 (1.27-2.06)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dirty="0">
                          <a:solidFill>
                            <a:schemeClr val="tx1"/>
                          </a:solidFill>
                          <a:effectLst/>
                          <a:latin typeface="+mj-lt"/>
                          <a:ea typeface="Times New Roman"/>
                        </a:rPr>
                        <a:t>&lt;0.0001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472">
                <a:tc>
                  <a:txBody>
                    <a:bodyPr/>
                    <a:lstStyle/>
                    <a:p>
                      <a:pPr marL="0" marR="0" algn="l">
                        <a:lnSpc>
                          <a:spcPct val="100000"/>
                        </a:lnSpc>
                        <a:spcBef>
                          <a:spcPts val="0"/>
                        </a:spcBef>
                        <a:spcAft>
                          <a:spcPts val="0"/>
                        </a:spcAft>
                      </a:pPr>
                      <a:r>
                        <a:rPr lang="en-US" sz="1800" dirty="0">
                          <a:solidFill>
                            <a:schemeClr val="tx1"/>
                          </a:solidFill>
                          <a:effectLst/>
                          <a:latin typeface="+mj-lt"/>
                          <a:ea typeface="Times New Roman"/>
                        </a:rPr>
                        <a:t>rs10455872, adjusted for </a:t>
                      </a:r>
                      <a:r>
                        <a:rPr lang="en-US" sz="1800" dirty="0" err="1">
                          <a:solidFill>
                            <a:schemeClr val="tx1"/>
                          </a:solidFill>
                          <a:effectLst/>
                          <a:latin typeface="+mj-lt"/>
                          <a:ea typeface="Times New Roman"/>
                        </a:rPr>
                        <a:t>Lp</a:t>
                      </a:r>
                      <a:r>
                        <a:rPr lang="en-US" sz="1800" dirty="0">
                          <a:solidFill>
                            <a:schemeClr val="tx1"/>
                          </a:solidFill>
                          <a:effectLst/>
                          <a:latin typeface="+mj-lt"/>
                          <a:ea typeface="Times New Roman"/>
                        </a:rPr>
                        <a:t>(a)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dirty="0">
                          <a:solidFill>
                            <a:schemeClr val="tx1"/>
                          </a:solidFill>
                          <a:effectLst/>
                          <a:latin typeface="+mj-lt"/>
                          <a:ea typeface="Times New Roman"/>
                        </a:rPr>
                        <a:t>1.62 (0.94-2.81)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dirty="0">
                          <a:solidFill>
                            <a:schemeClr val="tx1"/>
                          </a:solidFill>
                          <a:effectLst/>
                          <a:latin typeface="+mj-lt"/>
                          <a:ea typeface="Times New Roman"/>
                        </a:rPr>
                        <a:t>0.085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472">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tx1"/>
                          </a:solidFill>
                          <a:effectLst/>
                          <a:latin typeface="+mj-lt"/>
                          <a:ea typeface="+mn-ea"/>
                          <a:cs typeface="+mn-cs"/>
                        </a:rPr>
                        <a:t>* Plasma </a:t>
                      </a:r>
                      <a:r>
                        <a:rPr kumimoji="0" lang="en-US" sz="1600" kern="1200" dirty="0" err="1" smtClean="0">
                          <a:solidFill>
                            <a:schemeClr val="tx1"/>
                          </a:solidFill>
                          <a:effectLst/>
                          <a:latin typeface="+mj-lt"/>
                          <a:ea typeface="+mn-ea"/>
                          <a:cs typeface="+mn-cs"/>
                        </a:rPr>
                        <a:t>Lp</a:t>
                      </a:r>
                      <a:r>
                        <a:rPr kumimoji="0" lang="en-US" sz="1600" kern="1200" dirty="0" smtClean="0">
                          <a:solidFill>
                            <a:schemeClr val="tx1"/>
                          </a:solidFill>
                          <a:effectLst/>
                          <a:latin typeface="+mj-lt"/>
                          <a:ea typeface="+mn-ea"/>
                          <a:cs typeface="+mn-cs"/>
                        </a:rPr>
                        <a:t>(a) levels were non-normally distributed and log-transformed.</a:t>
                      </a:r>
                      <a:endParaRPr lang="en-US" sz="1600" dirty="0">
                        <a:solidFill>
                          <a:schemeClr val="bg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algn="ctr">
                        <a:lnSpc>
                          <a:spcPct val="200000"/>
                        </a:lnSpc>
                        <a:spcBef>
                          <a:spcPts val="0"/>
                        </a:spcBef>
                        <a:spcAft>
                          <a:spcPts val="0"/>
                        </a:spcAft>
                      </a:pPr>
                      <a:endParaRPr lang="en-US" sz="1100" dirty="0">
                        <a:solidFill>
                          <a:schemeClr val="bg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algn="ctr">
                        <a:lnSpc>
                          <a:spcPct val="200000"/>
                        </a:lnSpc>
                        <a:spcBef>
                          <a:spcPts val="0"/>
                        </a:spcBef>
                        <a:spcAft>
                          <a:spcPts val="0"/>
                        </a:spcAft>
                      </a:pPr>
                      <a:endParaRPr lang="en-US" sz="1100" dirty="0">
                        <a:solidFill>
                          <a:schemeClr val="bg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Title 1"/>
          <p:cNvSpPr txBox="1">
            <a:spLocks/>
          </p:cNvSpPr>
          <p:nvPr/>
        </p:nvSpPr>
        <p:spPr>
          <a:xfrm>
            <a:off x="457200" y="0"/>
            <a:ext cx="8229600" cy="1143000"/>
          </a:xfrm>
          <a:prstGeom prst="rect">
            <a:avLst/>
          </a:prstGeom>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dirty="0" smtClean="0"/>
              <a:t>Instrumental Variable Analysis of </a:t>
            </a:r>
            <a:r>
              <a:rPr lang="en-US" sz="3200" dirty="0" err="1" smtClean="0"/>
              <a:t>Lp</a:t>
            </a:r>
            <a:r>
              <a:rPr lang="en-US" sz="3200" dirty="0" smtClean="0"/>
              <a:t>(a) and Presence of Aortic Valve Calcium</a:t>
            </a:r>
            <a:br>
              <a:rPr lang="en-US" sz="3200" dirty="0" smtClean="0"/>
            </a:br>
            <a:endParaRPr lang="en-US" sz="3200"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29000" y="5381367"/>
            <a:ext cx="1485384" cy="13484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715000" y="5838890"/>
            <a:ext cx="2662239" cy="433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Oval 6"/>
          <p:cNvSpPr/>
          <p:nvPr/>
        </p:nvSpPr>
        <p:spPr>
          <a:xfrm rot="13462126">
            <a:off x="3243996" y="5811185"/>
            <a:ext cx="1589205" cy="772731"/>
          </a:xfrm>
          <a:prstGeom prst="ellipse">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xmlns="" val="1394293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76200"/>
            <a:ext cx="8229600" cy="914400"/>
          </a:xfrm>
        </p:spPr>
        <p:txBody>
          <a:bodyPr>
            <a:normAutofit fontScale="90000"/>
          </a:bodyPr>
          <a:lstStyle/>
          <a:p>
            <a:pPr eaLnBrk="1" hangingPunct="1"/>
            <a:r>
              <a:rPr lang="en-US" smtClean="0">
                <a:ea typeface="ＭＳ Ｐゴシック" pitchFamily="34" charset="-128"/>
              </a:rPr>
              <a:t>MESA SNP Health Association Resource (SHARe) Progress Report</a:t>
            </a:r>
          </a:p>
        </p:txBody>
      </p:sp>
      <p:sp>
        <p:nvSpPr>
          <p:cNvPr id="6147" name="Rectangle 3"/>
          <p:cNvSpPr>
            <a:spLocks noGrp="1" noChangeArrowheads="1"/>
          </p:cNvSpPr>
          <p:nvPr>
            <p:ph type="body" idx="1"/>
          </p:nvPr>
        </p:nvSpPr>
        <p:spPr>
          <a:xfrm>
            <a:off x="171450" y="1233488"/>
            <a:ext cx="8639175" cy="2455862"/>
          </a:xfrm>
        </p:spPr>
        <p:txBody>
          <a:bodyPr/>
          <a:lstStyle/>
          <a:p>
            <a:pPr eaLnBrk="1" hangingPunct="1">
              <a:buFont typeface="Arial" charset="0"/>
              <a:buNone/>
            </a:pPr>
            <a:r>
              <a:rPr lang="en-US" sz="2400" smtClean="0">
                <a:ea typeface="ＭＳ Ｐゴシック" pitchFamily="34" charset="-128"/>
              </a:rPr>
              <a:t>Study Timeline</a:t>
            </a:r>
          </a:p>
          <a:p>
            <a:pPr lvl="1" eaLnBrk="1" hangingPunct="1">
              <a:buFont typeface="Arial" charset="0"/>
              <a:buNone/>
            </a:pPr>
            <a:endParaRPr lang="en-US" sz="2000" smtClean="0">
              <a:solidFill>
                <a:srgbClr val="FF0000"/>
              </a:solidFill>
              <a:ea typeface="ＭＳ Ｐゴシック" pitchFamily="34" charset="-128"/>
            </a:endParaRPr>
          </a:p>
        </p:txBody>
      </p:sp>
      <p:sp>
        <p:nvSpPr>
          <p:cNvPr id="6148" name="Rectangle 3"/>
          <p:cNvSpPr txBox="1">
            <a:spLocks noChangeArrowheads="1"/>
          </p:cNvSpPr>
          <p:nvPr/>
        </p:nvSpPr>
        <p:spPr bwMode="auto">
          <a:xfrm>
            <a:off x="171450" y="4527550"/>
            <a:ext cx="8639175" cy="213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lvl="1" eaLnBrk="1" hangingPunct="1">
              <a:spcBef>
                <a:spcPct val="20000"/>
              </a:spcBef>
              <a:buFont typeface="Arial" charset="0"/>
              <a:buChar char="•"/>
            </a:pPr>
            <a:r>
              <a:rPr lang="en-US" sz="2400">
                <a:latin typeface="Calibri" pitchFamily="34" charset="0"/>
              </a:rPr>
              <a:t>Working Groups continue to be supported where analysts are available</a:t>
            </a:r>
          </a:p>
          <a:p>
            <a:pPr lvl="1" eaLnBrk="1" hangingPunct="1">
              <a:spcBef>
                <a:spcPct val="20000"/>
              </a:spcBef>
              <a:buFont typeface="Arial" charset="0"/>
              <a:buChar char="•"/>
            </a:pPr>
            <a:r>
              <a:rPr lang="en-US" sz="2400">
                <a:latin typeface="Calibri" pitchFamily="34" charset="0"/>
              </a:rPr>
              <a:t>dbGaP period of exclusivity may be reduced to 6 months sometime in 2013.</a:t>
            </a:r>
            <a:endParaRPr lang="en-US">
              <a:latin typeface="Calibri" pitchFamily="34" charset="0"/>
            </a:endParaRPr>
          </a:p>
          <a:p>
            <a:pPr lvl="1" eaLnBrk="1" hangingPunct="1">
              <a:spcBef>
                <a:spcPct val="20000"/>
              </a:spcBef>
              <a:buFont typeface="Arial" charset="0"/>
              <a:buChar char="•"/>
            </a:pPr>
            <a:endParaRPr lang="en-US" sz="2000">
              <a:solidFill>
                <a:srgbClr val="FF0000"/>
              </a:solidFill>
              <a:latin typeface="Calibri" pitchFamily="34" charset="0"/>
            </a:endParaRPr>
          </a:p>
        </p:txBody>
      </p:sp>
      <p:pic>
        <p:nvPicPr>
          <p:cNvPr id="6149"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23900" y="1651000"/>
            <a:ext cx="7277100" cy="2873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3" name="Straight Connector 2"/>
          <p:cNvCxnSpPr>
            <a:endCxn id="6149" idx="2"/>
          </p:cNvCxnSpPr>
          <p:nvPr/>
        </p:nvCxnSpPr>
        <p:spPr>
          <a:xfrm>
            <a:off x="4362450" y="1798638"/>
            <a:ext cx="0" cy="272573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6151" name="TextBox 3"/>
          <p:cNvSpPr txBox="1">
            <a:spLocks noChangeArrowheads="1"/>
          </p:cNvSpPr>
          <p:nvPr/>
        </p:nvSpPr>
        <p:spPr bwMode="auto">
          <a:xfrm>
            <a:off x="3638550" y="1490663"/>
            <a:ext cx="13985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1400"/>
              <a:t>Funding Ended</a:t>
            </a:r>
          </a:p>
        </p:txBody>
      </p:sp>
    </p:spTree>
    <p:extLst>
      <p:ext uri="{BB962C8B-B14F-4D97-AF65-F5344CB8AC3E}">
        <p14:creationId xmlns:p14="http://schemas.microsoft.com/office/powerpoint/2010/main" xmlns="" val="3174802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
          <p:cNvGraphicFramePr>
            <a:graphicFrameLocks/>
          </p:cNvGraphicFramePr>
          <p:nvPr>
            <p:extLst>
              <p:ext uri="{D42A27DB-BD31-4B8C-83A1-F6EECF244321}">
                <p14:modId xmlns:p14="http://schemas.microsoft.com/office/powerpoint/2010/main" xmlns="" val="996411338"/>
              </p:ext>
            </p:extLst>
          </p:nvPr>
        </p:nvGraphicFramePr>
        <p:xfrm>
          <a:off x="228600" y="1432230"/>
          <a:ext cx="8686800" cy="3938016"/>
        </p:xfrm>
        <a:graphic>
          <a:graphicData uri="http://schemas.openxmlformats.org/drawingml/2006/table">
            <a:tbl>
              <a:tblPr/>
              <a:tblGrid>
                <a:gridCol w="3168832"/>
                <a:gridCol w="3673272"/>
                <a:gridCol w="1844696"/>
              </a:tblGrid>
              <a:tr h="347472">
                <a:tc>
                  <a:txBody>
                    <a:bodyPr/>
                    <a:lstStyle/>
                    <a:p>
                      <a:pPr marL="0" marR="0" algn="l">
                        <a:lnSpc>
                          <a:spcPct val="200000"/>
                        </a:lnSpc>
                        <a:spcBef>
                          <a:spcPts val="0"/>
                        </a:spcBef>
                        <a:spcAft>
                          <a:spcPts val="0"/>
                        </a:spcAft>
                      </a:pPr>
                      <a:r>
                        <a:rPr lang="en-US" sz="1600" b="1" dirty="0">
                          <a:solidFill>
                            <a:schemeClr val="bg1"/>
                          </a:solidFill>
                          <a:effectLst/>
                          <a:latin typeface="+mj-lt"/>
                          <a:ea typeface="Times New Roman"/>
                        </a:rPr>
                        <a:t> </a:t>
                      </a:r>
                      <a:r>
                        <a:rPr lang="en-US" sz="2000" b="1" i="1" dirty="0" smtClean="0">
                          <a:solidFill>
                            <a:schemeClr val="tx1"/>
                          </a:solidFill>
                          <a:effectLst/>
                          <a:latin typeface="+mj-lt"/>
                          <a:ea typeface="Times New Roman"/>
                        </a:rPr>
                        <a:t>Condensed Table 4</a:t>
                      </a:r>
                      <a:endParaRPr lang="en-US" sz="2000" i="1" dirty="0">
                        <a:solidFill>
                          <a:schemeClr val="tx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algn="ctr">
                        <a:lnSpc>
                          <a:spcPct val="200000"/>
                        </a:lnSpc>
                        <a:spcBef>
                          <a:spcPts val="0"/>
                        </a:spcBef>
                        <a:spcAft>
                          <a:spcPts val="0"/>
                        </a:spcAft>
                      </a:pPr>
                      <a:r>
                        <a:rPr lang="en-US" sz="1600" b="1" dirty="0">
                          <a:solidFill>
                            <a:srgbClr val="FFFF00"/>
                          </a:solidFill>
                          <a:effectLst/>
                          <a:latin typeface="+mj-lt"/>
                          <a:ea typeface="Times New Roman"/>
                        </a:rPr>
                        <a:t>Meta-analysis</a:t>
                      </a:r>
                      <a:endParaRPr lang="en-US" sz="1600" dirty="0">
                        <a:solidFill>
                          <a:srgbClr val="FFFF00"/>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472">
                <a:tc>
                  <a:txBody>
                    <a:bodyPr/>
                    <a:lstStyle/>
                    <a:p>
                      <a:pPr marL="0" marR="0" algn="l">
                        <a:lnSpc>
                          <a:spcPct val="200000"/>
                        </a:lnSpc>
                        <a:spcBef>
                          <a:spcPts val="0"/>
                        </a:spcBef>
                        <a:spcAft>
                          <a:spcPts val="0"/>
                        </a:spcAft>
                      </a:pPr>
                      <a:r>
                        <a:rPr lang="en-US" sz="1800" b="1" dirty="0">
                          <a:solidFill>
                            <a:srgbClr val="FFFF00"/>
                          </a:solidFill>
                          <a:effectLst/>
                          <a:latin typeface="+mj-lt"/>
                          <a:ea typeface="Times New Roman"/>
                        </a:rPr>
                        <a:t>Association with plasma </a:t>
                      </a:r>
                      <a:r>
                        <a:rPr lang="en-US" sz="1800" b="1" dirty="0" err="1">
                          <a:solidFill>
                            <a:srgbClr val="FFFF00"/>
                          </a:solidFill>
                          <a:effectLst/>
                          <a:latin typeface="+mj-lt"/>
                          <a:ea typeface="Times New Roman"/>
                        </a:rPr>
                        <a:t>Lp</a:t>
                      </a:r>
                      <a:r>
                        <a:rPr lang="en-US" sz="1800" b="1" dirty="0">
                          <a:solidFill>
                            <a:srgbClr val="FFFF00"/>
                          </a:solidFill>
                          <a:effectLst/>
                          <a:latin typeface="+mj-lt"/>
                          <a:ea typeface="Times New Roman"/>
                        </a:rPr>
                        <a:t>(a)*</a:t>
                      </a:r>
                      <a:endParaRPr lang="en-US" sz="1800" dirty="0">
                        <a:solidFill>
                          <a:srgbClr val="FFFF00"/>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200000"/>
                        </a:lnSpc>
                        <a:spcBef>
                          <a:spcPts val="0"/>
                        </a:spcBef>
                        <a:spcAft>
                          <a:spcPts val="0"/>
                        </a:spcAft>
                      </a:pPr>
                      <a:r>
                        <a:rPr lang="en-US" sz="1800" b="1" u="sng" dirty="0" smtClean="0">
                          <a:solidFill>
                            <a:srgbClr val="FFFF00"/>
                          </a:solidFill>
                          <a:effectLst/>
                          <a:latin typeface="+mj-lt"/>
                          <a:ea typeface="Times New Roman"/>
                        </a:rPr>
                        <a:t>OR </a:t>
                      </a:r>
                      <a:r>
                        <a:rPr lang="en-US" sz="1800" b="1" u="sng" dirty="0">
                          <a:solidFill>
                            <a:srgbClr val="FFFF00"/>
                          </a:solidFill>
                          <a:effectLst/>
                          <a:latin typeface="+mj-lt"/>
                          <a:ea typeface="Times New Roman"/>
                        </a:rPr>
                        <a:t>(95% CI)</a:t>
                      </a:r>
                      <a:endParaRPr lang="en-US" sz="1800" dirty="0">
                        <a:solidFill>
                          <a:srgbClr val="FFFF00"/>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200000"/>
                        </a:lnSpc>
                        <a:spcBef>
                          <a:spcPts val="0"/>
                        </a:spcBef>
                        <a:spcAft>
                          <a:spcPts val="0"/>
                        </a:spcAft>
                      </a:pPr>
                      <a:r>
                        <a:rPr lang="en-US" sz="1800" b="1" u="sng" dirty="0">
                          <a:solidFill>
                            <a:srgbClr val="FFFF00"/>
                          </a:solidFill>
                          <a:effectLst/>
                          <a:latin typeface="+mj-lt"/>
                          <a:ea typeface="Times New Roman"/>
                        </a:rPr>
                        <a:t>p-value</a:t>
                      </a:r>
                      <a:endParaRPr lang="en-US" sz="1800" dirty="0">
                        <a:solidFill>
                          <a:srgbClr val="FFFF00"/>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472">
                <a:tc>
                  <a:txBody>
                    <a:bodyPr/>
                    <a:lstStyle/>
                    <a:p>
                      <a:pPr marL="0" marR="0" algn="l">
                        <a:lnSpc>
                          <a:spcPct val="100000"/>
                        </a:lnSpc>
                        <a:spcBef>
                          <a:spcPts val="0"/>
                        </a:spcBef>
                        <a:spcAft>
                          <a:spcPts val="0"/>
                        </a:spcAft>
                      </a:pPr>
                      <a:r>
                        <a:rPr lang="en-US" sz="1800" dirty="0">
                          <a:solidFill>
                            <a:schemeClr val="tx1"/>
                          </a:solidFill>
                          <a:effectLst/>
                          <a:latin typeface="+mj-lt"/>
                          <a:ea typeface="Times New Roman"/>
                        </a:rPr>
                        <a:t>rs10455872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dirty="0">
                          <a:solidFill>
                            <a:schemeClr val="tx1"/>
                          </a:solidFill>
                          <a:effectLst/>
                          <a:latin typeface="+mj-lt"/>
                          <a:ea typeface="Times New Roman"/>
                        </a:rPr>
                        <a:t>1.58 (1.21-1.94)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dirty="0">
                          <a:solidFill>
                            <a:schemeClr val="tx1"/>
                          </a:solidFill>
                          <a:effectLst/>
                          <a:latin typeface="+mj-lt"/>
                          <a:ea typeface="Times New Roman"/>
                        </a:rPr>
                        <a:t>&lt;0.0001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472">
                <a:tc>
                  <a:txBody>
                    <a:bodyPr/>
                    <a:lstStyle/>
                    <a:p>
                      <a:pPr marL="0" marR="0" algn="l">
                        <a:lnSpc>
                          <a:spcPct val="100000"/>
                        </a:lnSpc>
                        <a:spcBef>
                          <a:spcPts val="0"/>
                        </a:spcBef>
                        <a:spcAft>
                          <a:spcPts val="0"/>
                        </a:spcAft>
                      </a:pPr>
                      <a:r>
                        <a:rPr lang="en-US" sz="1800" b="1" dirty="0">
                          <a:solidFill>
                            <a:schemeClr val="bg1"/>
                          </a:solidFill>
                          <a:effectLst/>
                          <a:latin typeface="+mj-lt"/>
                          <a:ea typeface="Times New Roman"/>
                        </a:rPr>
                        <a:t> </a:t>
                      </a:r>
                      <a:endParaRPr lang="en-US" sz="1800" dirty="0">
                        <a:solidFill>
                          <a:schemeClr val="bg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b="1">
                          <a:solidFill>
                            <a:schemeClr val="bg1"/>
                          </a:solidFill>
                          <a:effectLst/>
                          <a:latin typeface="+mj-lt"/>
                          <a:ea typeface="Times New Roman"/>
                        </a:rPr>
                        <a:t> </a:t>
                      </a:r>
                      <a:endParaRPr lang="en-US" sz="1800">
                        <a:solidFill>
                          <a:schemeClr val="bg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b="1" dirty="0">
                          <a:solidFill>
                            <a:schemeClr val="bg1"/>
                          </a:solidFill>
                          <a:effectLst/>
                          <a:latin typeface="+mj-lt"/>
                          <a:ea typeface="Times New Roman"/>
                        </a:rPr>
                        <a:t> </a:t>
                      </a:r>
                      <a:endParaRPr lang="en-US" sz="1800" dirty="0">
                        <a:solidFill>
                          <a:schemeClr val="bg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472">
                <a:tc>
                  <a:txBody>
                    <a:bodyPr/>
                    <a:lstStyle/>
                    <a:p>
                      <a:pPr marL="0" marR="0" algn="l">
                        <a:lnSpc>
                          <a:spcPct val="100000"/>
                        </a:lnSpc>
                        <a:spcBef>
                          <a:spcPts val="0"/>
                        </a:spcBef>
                        <a:spcAft>
                          <a:spcPts val="0"/>
                        </a:spcAft>
                      </a:pPr>
                      <a:r>
                        <a:rPr lang="en-US" sz="1800" b="1" dirty="0">
                          <a:solidFill>
                            <a:srgbClr val="FFFF00"/>
                          </a:solidFill>
                          <a:effectLst/>
                          <a:latin typeface="+mj-lt"/>
                          <a:ea typeface="Times New Roman"/>
                        </a:rPr>
                        <a:t>Associations with AVC</a:t>
                      </a:r>
                      <a:endParaRPr lang="en-US" sz="1800" dirty="0">
                        <a:solidFill>
                          <a:srgbClr val="FFFF00"/>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b="1" u="sng" dirty="0">
                          <a:solidFill>
                            <a:srgbClr val="FFFF00"/>
                          </a:solidFill>
                          <a:effectLst/>
                          <a:latin typeface="+mj-lt"/>
                          <a:ea typeface="Times New Roman"/>
                        </a:rPr>
                        <a:t>OR (95% CI)</a:t>
                      </a:r>
                      <a:endParaRPr lang="en-US" sz="1800" dirty="0">
                        <a:solidFill>
                          <a:srgbClr val="FFFF00"/>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b="1" u="sng" dirty="0">
                          <a:solidFill>
                            <a:srgbClr val="FFFF00"/>
                          </a:solidFill>
                          <a:effectLst/>
                          <a:latin typeface="+mj-lt"/>
                          <a:ea typeface="Times New Roman"/>
                        </a:rPr>
                        <a:t>p-value</a:t>
                      </a:r>
                      <a:endParaRPr lang="en-US" sz="1800" dirty="0">
                        <a:solidFill>
                          <a:srgbClr val="FFFF00"/>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472">
                <a:tc>
                  <a:txBody>
                    <a:bodyPr/>
                    <a:lstStyle/>
                    <a:p>
                      <a:pPr marL="0" marR="0" algn="l">
                        <a:lnSpc>
                          <a:spcPct val="100000"/>
                        </a:lnSpc>
                        <a:spcBef>
                          <a:spcPts val="0"/>
                        </a:spcBef>
                        <a:spcAft>
                          <a:spcPts val="0"/>
                        </a:spcAft>
                      </a:pPr>
                      <a:r>
                        <a:rPr lang="en-US" sz="1800" dirty="0">
                          <a:solidFill>
                            <a:schemeClr val="tx1"/>
                          </a:solidFill>
                          <a:effectLst/>
                          <a:latin typeface="+mj-lt"/>
                          <a:ea typeface="Times New Roman"/>
                        </a:rPr>
                        <a:t>rs10455872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dirty="0">
                          <a:solidFill>
                            <a:schemeClr val="tx1"/>
                          </a:solidFill>
                          <a:effectLst/>
                          <a:latin typeface="+mj-lt"/>
                          <a:ea typeface="Times New Roman"/>
                        </a:rPr>
                        <a:t>2.17 (1.66-2.83)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dirty="0">
                          <a:solidFill>
                            <a:schemeClr val="tx1"/>
                          </a:solidFill>
                          <a:effectLst/>
                          <a:latin typeface="+mj-lt"/>
                          <a:ea typeface="Times New Roman"/>
                        </a:rPr>
                        <a:t>&lt;0.0001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472">
                <a:tc>
                  <a:txBody>
                    <a:bodyPr/>
                    <a:lstStyle/>
                    <a:p>
                      <a:pPr marL="0" marR="0" algn="l">
                        <a:lnSpc>
                          <a:spcPct val="100000"/>
                        </a:lnSpc>
                        <a:spcBef>
                          <a:spcPts val="0"/>
                        </a:spcBef>
                        <a:spcAft>
                          <a:spcPts val="0"/>
                        </a:spcAft>
                      </a:pPr>
                      <a:r>
                        <a:rPr lang="it-IT" sz="1800" dirty="0">
                          <a:solidFill>
                            <a:schemeClr val="tx1"/>
                          </a:solidFill>
                          <a:effectLst/>
                          <a:latin typeface="+mj-lt"/>
                          <a:ea typeface="Times New Roman"/>
                        </a:rPr>
                        <a:t>Plasma Lp(a)*</a:t>
                      </a:r>
                      <a:endParaRPr lang="en-US" sz="1800" dirty="0">
                        <a:solidFill>
                          <a:schemeClr val="tx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dirty="0">
                          <a:solidFill>
                            <a:schemeClr val="tx1"/>
                          </a:solidFill>
                          <a:effectLst/>
                          <a:latin typeface="+mj-lt"/>
                          <a:ea typeface="Times New Roman"/>
                        </a:rPr>
                        <a:t>1.29 (1.18-1.42)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dirty="0">
                          <a:solidFill>
                            <a:schemeClr val="tx1"/>
                          </a:solidFill>
                          <a:effectLst/>
                          <a:latin typeface="+mj-lt"/>
                          <a:ea typeface="Times New Roman"/>
                        </a:rPr>
                        <a:t>&lt;0.0001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472">
                <a:tc>
                  <a:txBody>
                    <a:bodyPr/>
                    <a:lstStyle/>
                    <a:p>
                      <a:pPr marL="0" marR="0" algn="l">
                        <a:lnSpc>
                          <a:spcPct val="100000"/>
                        </a:lnSpc>
                        <a:spcBef>
                          <a:spcPts val="0"/>
                        </a:spcBef>
                        <a:spcAft>
                          <a:spcPts val="0"/>
                        </a:spcAft>
                      </a:pPr>
                      <a:r>
                        <a:rPr lang="en-US" sz="1800" dirty="0">
                          <a:solidFill>
                            <a:schemeClr val="tx1"/>
                          </a:solidFill>
                          <a:effectLst/>
                          <a:latin typeface="+mj-lt"/>
                          <a:ea typeface="Times New Roman"/>
                        </a:rPr>
                        <a:t>Genetically-elevated </a:t>
                      </a:r>
                      <a:r>
                        <a:rPr lang="en-US" sz="1800" dirty="0" err="1">
                          <a:solidFill>
                            <a:schemeClr val="tx1"/>
                          </a:solidFill>
                          <a:effectLst/>
                          <a:latin typeface="+mj-lt"/>
                          <a:ea typeface="Times New Roman"/>
                        </a:rPr>
                        <a:t>Lp</a:t>
                      </a:r>
                      <a:r>
                        <a:rPr lang="en-US" sz="1800" dirty="0">
                          <a:solidFill>
                            <a:schemeClr val="tx1"/>
                          </a:solidFill>
                          <a:effectLst/>
                          <a:latin typeface="+mj-lt"/>
                          <a:ea typeface="Times New Roman"/>
                        </a:rPr>
                        <a:t>(a)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b="0" dirty="0">
                          <a:solidFill>
                            <a:schemeClr val="tx1"/>
                          </a:solidFill>
                          <a:effectLst/>
                          <a:latin typeface="+mj-lt"/>
                          <a:ea typeface="Times New Roman"/>
                        </a:rPr>
                        <a:t>1.62 (1.27-2.06)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dirty="0">
                          <a:solidFill>
                            <a:schemeClr val="tx1"/>
                          </a:solidFill>
                          <a:effectLst/>
                          <a:latin typeface="+mj-lt"/>
                          <a:ea typeface="Times New Roman"/>
                        </a:rPr>
                        <a:t>&lt;0.0001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472">
                <a:tc>
                  <a:txBody>
                    <a:bodyPr/>
                    <a:lstStyle/>
                    <a:p>
                      <a:pPr marL="0" marR="0" algn="l">
                        <a:lnSpc>
                          <a:spcPct val="100000"/>
                        </a:lnSpc>
                        <a:spcBef>
                          <a:spcPts val="0"/>
                        </a:spcBef>
                        <a:spcAft>
                          <a:spcPts val="0"/>
                        </a:spcAft>
                      </a:pPr>
                      <a:r>
                        <a:rPr lang="en-US" sz="1800" dirty="0">
                          <a:solidFill>
                            <a:srgbClr val="FFC000"/>
                          </a:solidFill>
                          <a:effectLst/>
                          <a:latin typeface="+mj-lt"/>
                          <a:ea typeface="Times New Roman"/>
                        </a:rPr>
                        <a:t>rs10455872, adjusted for </a:t>
                      </a:r>
                      <a:r>
                        <a:rPr lang="en-US" sz="1800" dirty="0" err="1">
                          <a:solidFill>
                            <a:srgbClr val="FFC000"/>
                          </a:solidFill>
                          <a:effectLst/>
                          <a:latin typeface="+mj-lt"/>
                          <a:ea typeface="Times New Roman"/>
                        </a:rPr>
                        <a:t>Lp</a:t>
                      </a:r>
                      <a:r>
                        <a:rPr lang="en-US" sz="1800" dirty="0">
                          <a:solidFill>
                            <a:srgbClr val="FFC000"/>
                          </a:solidFill>
                          <a:effectLst/>
                          <a:latin typeface="+mj-lt"/>
                          <a:ea typeface="Times New Roman"/>
                        </a:rPr>
                        <a:t>(a)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dirty="0">
                          <a:solidFill>
                            <a:srgbClr val="FFC000"/>
                          </a:solidFill>
                          <a:effectLst/>
                          <a:latin typeface="+mj-lt"/>
                          <a:ea typeface="Times New Roman"/>
                        </a:rPr>
                        <a:t>1.62 (0.94-2.81)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800" dirty="0">
                          <a:solidFill>
                            <a:srgbClr val="FFC000"/>
                          </a:solidFill>
                          <a:effectLst/>
                          <a:latin typeface="+mj-lt"/>
                          <a:ea typeface="Times New Roman"/>
                        </a:rPr>
                        <a:t>0.085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472">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tx1"/>
                          </a:solidFill>
                          <a:effectLst/>
                          <a:latin typeface="+mj-lt"/>
                          <a:ea typeface="+mn-ea"/>
                          <a:cs typeface="+mn-cs"/>
                        </a:rPr>
                        <a:t>* Plasma </a:t>
                      </a:r>
                      <a:r>
                        <a:rPr kumimoji="0" lang="en-US" sz="1600" kern="1200" dirty="0" err="1" smtClean="0">
                          <a:solidFill>
                            <a:schemeClr val="tx1"/>
                          </a:solidFill>
                          <a:effectLst/>
                          <a:latin typeface="+mj-lt"/>
                          <a:ea typeface="+mn-ea"/>
                          <a:cs typeface="+mn-cs"/>
                        </a:rPr>
                        <a:t>Lp</a:t>
                      </a:r>
                      <a:r>
                        <a:rPr kumimoji="0" lang="en-US" sz="1600" kern="1200" dirty="0" smtClean="0">
                          <a:solidFill>
                            <a:schemeClr val="tx1"/>
                          </a:solidFill>
                          <a:effectLst/>
                          <a:latin typeface="+mj-lt"/>
                          <a:ea typeface="+mn-ea"/>
                          <a:cs typeface="+mn-cs"/>
                        </a:rPr>
                        <a:t>(a) levels were non-normally distributed and log-transformed.</a:t>
                      </a:r>
                      <a:endParaRPr lang="en-US" sz="1600" dirty="0">
                        <a:solidFill>
                          <a:schemeClr val="bg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algn="ctr">
                        <a:lnSpc>
                          <a:spcPct val="200000"/>
                        </a:lnSpc>
                        <a:spcBef>
                          <a:spcPts val="0"/>
                        </a:spcBef>
                        <a:spcAft>
                          <a:spcPts val="0"/>
                        </a:spcAft>
                      </a:pPr>
                      <a:endParaRPr lang="en-US" sz="1100" dirty="0">
                        <a:solidFill>
                          <a:schemeClr val="bg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algn="ctr">
                        <a:lnSpc>
                          <a:spcPct val="200000"/>
                        </a:lnSpc>
                        <a:spcBef>
                          <a:spcPts val="0"/>
                        </a:spcBef>
                        <a:spcAft>
                          <a:spcPts val="0"/>
                        </a:spcAft>
                      </a:pPr>
                      <a:endParaRPr lang="en-US" sz="1100" dirty="0">
                        <a:solidFill>
                          <a:schemeClr val="bg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Title 1"/>
          <p:cNvSpPr txBox="1">
            <a:spLocks/>
          </p:cNvSpPr>
          <p:nvPr/>
        </p:nvSpPr>
        <p:spPr>
          <a:xfrm>
            <a:off x="457200" y="0"/>
            <a:ext cx="8229600" cy="1143000"/>
          </a:xfrm>
          <a:prstGeom prst="rect">
            <a:avLst/>
          </a:prstGeom>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dirty="0" smtClean="0"/>
              <a:t>Instrumental Variable Analysis of </a:t>
            </a:r>
            <a:r>
              <a:rPr lang="en-US" sz="3200" dirty="0" err="1" smtClean="0"/>
              <a:t>Lp</a:t>
            </a:r>
            <a:r>
              <a:rPr lang="en-US" sz="3200" dirty="0" smtClean="0"/>
              <a:t>(a) and Presence of Aortic Valve Calcium</a:t>
            </a:r>
            <a:br>
              <a:rPr lang="en-US" sz="3200" dirty="0" smtClean="0"/>
            </a:br>
            <a:endParaRPr lang="en-US" sz="3200"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29000" y="5381367"/>
            <a:ext cx="1485384" cy="13484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715000" y="5838890"/>
            <a:ext cx="2662239" cy="433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Multiply 3"/>
          <p:cNvSpPr/>
          <p:nvPr/>
        </p:nvSpPr>
        <p:spPr>
          <a:xfrm>
            <a:off x="3505200" y="5929778"/>
            <a:ext cx="457200" cy="337190"/>
          </a:xfrm>
          <a:prstGeom prst="mathMultipl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Minus 4"/>
          <p:cNvSpPr/>
          <p:nvPr/>
        </p:nvSpPr>
        <p:spPr>
          <a:xfrm>
            <a:off x="4149921" y="5983467"/>
            <a:ext cx="648216" cy="229811"/>
          </a:xfrm>
          <a:prstGeom prst="mathMinus">
            <a:avLst>
              <a:gd name="adj1" fmla="val 2828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7587868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a:xfrm>
            <a:off x="152400" y="1600200"/>
            <a:ext cx="8839200" cy="4525963"/>
          </a:xfrm>
        </p:spPr>
        <p:txBody>
          <a:bodyPr/>
          <a:lstStyle/>
          <a:p>
            <a:r>
              <a:rPr lang="en-US" dirty="0" smtClean="0"/>
              <a:t>Using </a:t>
            </a:r>
            <a:r>
              <a:rPr lang="en-US" dirty="0" err="1"/>
              <a:t>M</a:t>
            </a:r>
            <a:r>
              <a:rPr lang="en-US" dirty="0" err="1" smtClean="0"/>
              <a:t>endelian</a:t>
            </a:r>
            <a:r>
              <a:rPr lang="en-US" dirty="0" smtClean="0"/>
              <a:t> Randomization, the genetically determined </a:t>
            </a:r>
            <a:r>
              <a:rPr lang="en-US" dirty="0" err="1" smtClean="0"/>
              <a:t>Lp</a:t>
            </a:r>
            <a:r>
              <a:rPr lang="en-US" dirty="0" smtClean="0"/>
              <a:t>(a) values were causally associated with a </a:t>
            </a:r>
            <a:r>
              <a:rPr lang="en-US" dirty="0" smtClean="0">
                <a:solidFill>
                  <a:srgbClr val="FFC000"/>
                </a:solidFill>
              </a:rPr>
              <a:t>62%</a:t>
            </a:r>
            <a:r>
              <a:rPr lang="en-US" dirty="0" smtClean="0"/>
              <a:t> increase in the odds of AVC per log-unit increment in </a:t>
            </a:r>
            <a:r>
              <a:rPr lang="en-US" dirty="0" err="1" smtClean="0"/>
              <a:t>Lp</a:t>
            </a:r>
            <a:r>
              <a:rPr lang="en-US" dirty="0" smtClean="0"/>
              <a:t>(a) levels</a:t>
            </a:r>
          </a:p>
          <a:p>
            <a:r>
              <a:rPr lang="en-US" dirty="0" smtClean="0"/>
              <a:t>This data suggests that lifelong elevations in </a:t>
            </a:r>
            <a:r>
              <a:rPr lang="en-US" dirty="0" err="1" smtClean="0"/>
              <a:t>Lp</a:t>
            </a:r>
            <a:r>
              <a:rPr lang="en-US" dirty="0" smtClean="0"/>
              <a:t>(a) levels lead to a markedly increased prevalence of AVC in adulthood, and implicate </a:t>
            </a:r>
            <a:r>
              <a:rPr lang="en-US" dirty="0" err="1" smtClean="0"/>
              <a:t>Lp</a:t>
            </a:r>
            <a:r>
              <a:rPr lang="en-US" dirty="0" smtClean="0"/>
              <a:t>(a) in the development of aortic stenosis</a:t>
            </a:r>
            <a:endParaRPr lang="en-US" dirty="0"/>
          </a:p>
        </p:txBody>
      </p:sp>
    </p:spTree>
    <p:extLst>
      <p:ext uri="{BB962C8B-B14F-4D97-AF65-F5344CB8AC3E}">
        <p14:creationId xmlns:p14="http://schemas.microsoft.com/office/powerpoint/2010/main" xmlns="" val="20599017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rPr lang="en-US" dirty="0" smtClean="0"/>
              <a:t>Comments</a:t>
            </a:r>
            <a:endParaRPr lang="en-US" dirty="0"/>
          </a:p>
        </p:txBody>
      </p:sp>
      <p:sp>
        <p:nvSpPr>
          <p:cNvPr id="3" name="Content Placeholder 2"/>
          <p:cNvSpPr>
            <a:spLocks noGrp="1"/>
          </p:cNvSpPr>
          <p:nvPr>
            <p:ph idx="1"/>
          </p:nvPr>
        </p:nvSpPr>
        <p:spPr>
          <a:xfrm>
            <a:off x="152400" y="990600"/>
            <a:ext cx="8763000" cy="5638800"/>
          </a:xfrm>
        </p:spPr>
        <p:txBody>
          <a:bodyPr>
            <a:normAutofit/>
          </a:bodyPr>
          <a:lstStyle/>
          <a:p>
            <a:r>
              <a:rPr lang="en-US" dirty="0" smtClean="0"/>
              <a:t>This is why we do GWAS</a:t>
            </a:r>
          </a:p>
          <a:p>
            <a:r>
              <a:rPr lang="en-US" dirty="0" smtClean="0"/>
              <a:t>The study’s results are firm…and Important!</a:t>
            </a:r>
          </a:p>
          <a:p>
            <a:r>
              <a:rPr lang="en-US" dirty="0" smtClean="0"/>
              <a:t>That’s Good!  Finally, there is some direction to go in terms of addressing aortic stenosis</a:t>
            </a:r>
          </a:p>
          <a:p>
            <a:r>
              <a:rPr lang="en-US" dirty="0" smtClean="0"/>
              <a:t>If AVC is the precursor of AS, and </a:t>
            </a:r>
            <a:r>
              <a:rPr lang="en-US" dirty="0" err="1" smtClean="0"/>
              <a:t>Lp</a:t>
            </a:r>
            <a:r>
              <a:rPr lang="en-US" dirty="0" smtClean="0"/>
              <a:t>(a) levels are causally associated with the risk of both (through established </a:t>
            </a:r>
            <a:r>
              <a:rPr lang="en-US" i="1" dirty="0" smtClean="0"/>
              <a:t>LPA</a:t>
            </a:r>
            <a:r>
              <a:rPr lang="en-US" dirty="0" smtClean="0"/>
              <a:t> gene expression), then focused therapy can be delivered presumably during the latent period…once one exists…</a:t>
            </a:r>
          </a:p>
          <a:p>
            <a:r>
              <a:rPr lang="en-US" dirty="0" smtClean="0"/>
              <a:t>Treatment against </a:t>
            </a:r>
            <a:r>
              <a:rPr lang="en-US" dirty="0" err="1" smtClean="0"/>
              <a:t>Lp</a:t>
            </a:r>
            <a:r>
              <a:rPr lang="en-US" dirty="0" smtClean="0"/>
              <a:t>(a) can be direct or indirect</a:t>
            </a:r>
          </a:p>
          <a:p>
            <a:endParaRPr lang="en-US" dirty="0"/>
          </a:p>
        </p:txBody>
      </p:sp>
    </p:spTree>
    <p:extLst>
      <p:ext uri="{BB962C8B-B14F-4D97-AF65-F5344CB8AC3E}">
        <p14:creationId xmlns:p14="http://schemas.microsoft.com/office/powerpoint/2010/main" xmlns="" val="4144683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6" name="Flowchart: Process 3085"/>
          <p:cNvSpPr/>
          <p:nvPr/>
        </p:nvSpPr>
        <p:spPr>
          <a:xfrm>
            <a:off x="2248494" y="6201752"/>
            <a:ext cx="4648200" cy="503846"/>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solidFill>
                  <a:schemeClr val="tx1"/>
                </a:solidFill>
              </a:rPr>
              <a:t>6800 Exomes</a:t>
            </a:r>
            <a:endParaRPr lang="en-US" sz="2600" dirty="0">
              <a:solidFill>
                <a:schemeClr val="tx1"/>
              </a:solidFill>
            </a:endParaRPr>
          </a:p>
        </p:txBody>
      </p:sp>
      <p:sp>
        <p:nvSpPr>
          <p:cNvPr id="57" name="Right Arrow 56"/>
          <p:cNvSpPr/>
          <p:nvPr/>
        </p:nvSpPr>
        <p:spPr>
          <a:xfrm rot="5400000">
            <a:off x="2175992" y="3497525"/>
            <a:ext cx="4962992" cy="365760"/>
          </a:xfrm>
          <a:prstGeom prst="rightArrow">
            <a:avLst>
              <a:gd name="adj1" fmla="val 52166"/>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ight Arrow 45"/>
          <p:cNvSpPr/>
          <p:nvPr/>
        </p:nvSpPr>
        <p:spPr>
          <a:xfrm rot="5400000">
            <a:off x="6129362" y="2650409"/>
            <a:ext cx="2926080" cy="182880"/>
          </a:xfrm>
          <a:prstGeom prst="rightArrow">
            <a:avLst>
              <a:gd name="adj1" fmla="val 52166"/>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ight Arrow 44"/>
          <p:cNvSpPr/>
          <p:nvPr/>
        </p:nvSpPr>
        <p:spPr>
          <a:xfrm rot="5400000">
            <a:off x="-127487" y="2650409"/>
            <a:ext cx="2941073" cy="182880"/>
          </a:xfrm>
          <a:prstGeom prst="rightArrow">
            <a:avLst>
              <a:gd name="adj1" fmla="val 52166"/>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97475" y="-152400"/>
            <a:ext cx="8653849" cy="828461"/>
          </a:xfrm>
        </p:spPr>
        <p:txBody>
          <a:bodyPr>
            <a:noAutofit/>
          </a:bodyPr>
          <a:lstStyle/>
          <a:p>
            <a:r>
              <a:rPr lang="en-US" sz="3600" dirty="0" smtClean="0"/>
              <a:t>NHLBI-ESP Study Design</a:t>
            </a:r>
            <a:endParaRPr lang="en-US" sz="3600" dirty="0"/>
          </a:p>
        </p:txBody>
      </p:sp>
      <p:sp>
        <p:nvSpPr>
          <p:cNvPr id="19" name="Oval 18"/>
          <p:cNvSpPr/>
          <p:nvPr/>
        </p:nvSpPr>
        <p:spPr>
          <a:xfrm>
            <a:off x="291490" y="1742196"/>
            <a:ext cx="2286000" cy="91028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solidFill>
                  <a:schemeClr val="tx1"/>
                </a:solidFill>
              </a:rPr>
              <a:t>HeartGO</a:t>
            </a:r>
          </a:p>
          <a:p>
            <a:pPr algn="ctr"/>
            <a:r>
              <a:rPr lang="en-US" sz="2000" dirty="0" smtClean="0">
                <a:solidFill>
                  <a:schemeClr val="tx1"/>
                </a:solidFill>
              </a:rPr>
              <a:t>N&gt;60,000</a:t>
            </a:r>
            <a:endParaRPr lang="en-US" sz="2000" dirty="0">
              <a:solidFill>
                <a:schemeClr val="tx1"/>
              </a:solidFill>
            </a:endParaRPr>
          </a:p>
        </p:txBody>
      </p:sp>
      <p:sp>
        <p:nvSpPr>
          <p:cNvPr id="20" name="Oval 19"/>
          <p:cNvSpPr/>
          <p:nvPr/>
        </p:nvSpPr>
        <p:spPr>
          <a:xfrm>
            <a:off x="3514488" y="1738077"/>
            <a:ext cx="2286000" cy="9144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solidFill>
                  <a:schemeClr val="tx1"/>
                </a:solidFill>
              </a:rPr>
              <a:t>LungGO</a:t>
            </a:r>
          </a:p>
          <a:p>
            <a:pPr algn="ctr"/>
            <a:r>
              <a:rPr lang="en-US" sz="2000" dirty="0" smtClean="0">
                <a:solidFill>
                  <a:schemeClr val="tx1"/>
                </a:solidFill>
              </a:rPr>
              <a:t>N&gt;19,000</a:t>
            </a:r>
            <a:endParaRPr lang="en-US" sz="2000" dirty="0">
              <a:solidFill>
                <a:schemeClr val="tx1"/>
              </a:solidFill>
            </a:endParaRPr>
          </a:p>
        </p:txBody>
      </p:sp>
      <p:sp>
        <p:nvSpPr>
          <p:cNvPr id="21" name="Oval 20"/>
          <p:cNvSpPr/>
          <p:nvPr/>
        </p:nvSpPr>
        <p:spPr>
          <a:xfrm>
            <a:off x="6481355" y="1740136"/>
            <a:ext cx="2286000" cy="9144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solidFill>
                  <a:sysClr val="windowText" lastClr="000000"/>
                </a:solidFill>
              </a:rPr>
              <a:t>WHISP</a:t>
            </a:r>
          </a:p>
          <a:p>
            <a:pPr algn="ctr"/>
            <a:r>
              <a:rPr lang="en-US" sz="2000" dirty="0" smtClean="0">
                <a:solidFill>
                  <a:sysClr val="windowText" lastClr="000000"/>
                </a:solidFill>
              </a:rPr>
              <a:t>N&gt;142,000</a:t>
            </a:r>
            <a:endParaRPr lang="en-US" sz="2000" dirty="0">
              <a:solidFill>
                <a:sysClr val="windowText" lastClr="000000"/>
              </a:solidFill>
            </a:endParaRPr>
          </a:p>
        </p:txBody>
      </p:sp>
      <p:sp>
        <p:nvSpPr>
          <p:cNvPr id="24" name="Rectangle 23"/>
          <p:cNvSpPr/>
          <p:nvPr/>
        </p:nvSpPr>
        <p:spPr>
          <a:xfrm>
            <a:off x="184656" y="2933388"/>
            <a:ext cx="2743200" cy="64008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ARIC, CARDIA, CHS, </a:t>
            </a:r>
          </a:p>
          <a:p>
            <a:pPr algn="ctr"/>
            <a:r>
              <a:rPr lang="en-US" sz="2000" dirty="0" smtClean="0">
                <a:solidFill>
                  <a:schemeClr val="tx1"/>
                </a:solidFill>
              </a:rPr>
              <a:t>FHS, JHS, MESA</a:t>
            </a:r>
            <a:endParaRPr lang="en-US" sz="2000" dirty="0">
              <a:solidFill>
                <a:schemeClr val="tx1"/>
              </a:solidFill>
            </a:endParaRPr>
          </a:p>
        </p:txBody>
      </p:sp>
      <p:sp>
        <p:nvSpPr>
          <p:cNvPr id="25" name="Rectangle 24"/>
          <p:cNvSpPr/>
          <p:nvPr/>
        </p:nvSpPr>
        <p:spPr>
          <a:xfrm>
            <a:off x="3257535" y="2895600"/>
            <a:ext cx="2743200" cy="64008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smtClean="0">
                <a:solidFill>
                  <a:schemeClr val="tx1"/>
                </a:solidFill>
              </a:rPr>
              <a:t>e.g</a:t>
            </a:r>
            <a:r>
              <a:rPr lang="en-US" sz="2000" dirty="0" smtClean="0">
                <a:solidFill>
                  <a:schemeClr val="tx1"/>
                </a:solidFill>
              </a:rPr>
              <a:t>., Lung </a:t>
            </a:r>
            <a:r>
              <a:rPr lang="en-US" sz="2000" dirty="0">
                <a:solidFill>
                  <a:schemeClr val="tx1"/>
                </a:solidFill>
              </a:rPr>
              <a:t>Health Study, Acute Lung Injury </a:t>
            </a:r>
          </a:p>
        </p:txBody>
      </p:sp>
      <p:sp>
        <p:nvSpPr>
          <p:cNvPr id="27" name="Rectangle 26"/>
          <p:cNvSpPr/>
          <p:nvPr/>
        </p:nvSpPr>
        <p:spPr>
          <a:xfrm>
            <a:off x="6312242" y="2892511"/>
            <a:ext cx="2743200" cy="6400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ysClr val="windowText" lastClr="000000"/>
                </a:solidFill>
              </a:rPr>
              <a:t> Women’s Health Initiative </a:t>
            </a:r>
            <a:endParaRPr lang="en-US" sz="2000" dirty="0">
              <a:solidFill>
                <a:sysClr val="windowText" lastClr="000000"/>
              </a:solidFill>
            </a:endParaRPr>
          </a:p>
        </p:txBody>
      </p:sp>
      <p:sp>
        <p:nvSpPr>
          <p:cNvPr id="23" name="Rectangle 22"/>
          <p:cNvSpPr/>
          <p:nvPr/>
        </p:nvSpPr>
        <p:spPr>
          <a:xfrm>
            <a:off x="1274208" y="762001"/>
            <a:ext cx="6400800" cy="63843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Samples Selected from </a:t>
            </a:r>
            <a:r>
              <a:rPr lang="en-US" sz="2800" dirty="0" smtClean="0">
                <a:solidFill>
                  <a:schemeClr val="tx1"/>
                </a:solidFill>
              </a:rPr>
              <a:t>Large </a:t>
            </a:r>
            <a:r>
              <a:rPr lang="en-US" sz="2800" dirty="0">
                <a:solidFill>
                  <a:schemeClr val="tx1"/>
                </a:solidFill>
              </a:rPr>
              <a:t>Studies</a:t>
            </a:r>
          </a:p>
        </p:txBody>
      </p:sp>
      <p:sp>
        <p:nvSpPr>
          <p:cNvPr id="26" name="Rectangle 25"/>
          <p:cNvSpPr/>
          <p:nvPr/>
        </p:nvSpPr>
        <p:spPr>
          <a:xfrm>
            <a:off x="55602" y="4212385"/>
            <a:ext cx="8991599" cy="4439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solidFill>
                  <a:schemeClr val="tx1"/>
                </a:solidFill>
              </a:rPr>
              <a:t>Sequencing Performed at the Broad &amp; University of Washington</a:t>
            </a:r>
            <a:endParaRPr lang="en-US" sz="2600" dirty="0">
              <a:solidFill>
                <a:schemeClr val="tx1"/>
              </a:solidFill>
            </a:endParaRPr>
          </a:p>
        </p:txBody>
      </p:sp>
      <p:sp>
        <p:nvSpPr>
          <p:cNvPr id="3077" name="TextBox 3076"/>
          <p:cNvSpPr txBox="1"/>
          <p:nvPr/>
        </p:nvSpPr>
        <p:spPr>
          <a:xfrm>
            <a:off x="2715970" y="4969062"/>
            <a:ext cx="3826331" cy="430887"/>
          </a:xfrm>
          <a:prstGeom prst="rect">
            <a:avLst/>
          </a:prstGeom>
          <a:solidFill>
            <a:schemeClr val="accent5">
              <a:lumMod val="40000"/>
              <a:lumOff val="60000"/>
            </a:schemeClr>
          </a:solidFill>
        </p:spPr>
        <p:txBody>
          <a:bodyPr wrap="square" rtlCol="0">
            <a:spAutoFit/>
          </a:bodyPr>
          <a:lstStyle/>
          <a:p>
            <a:pPr algn="ctr"/>
            <a:r>
              <a:rPr lang="en-US" sz="2200" dirty="0" smtClean="0"/>
              <a:t>Multi-Sample Variant Calling</a:t>
            </a:r>
            <a:endParaRPr lang="en-US" sz="2200" dirty="0"/>
          </a:p>
        </p:txBody>
      </p:sp>
      <p:cxnSp>
        <p:nvCxnSpPr>
          <p:cNvPr id="3079" name="Straight Connector 3078"/>
          <p:cNvCxnSpPr/>
          <p:nvPr/>
        </p:nvCxnSpPr>
        <p:spPr>
          <a:xfrm>
            <a:off x="468615" y="533400"/>
            <a:ext cx="8321040" cy="0"/>
          </a:xfrm>
          <a:prstGeom prst="line">
            <a:avLst/>
          </a:prstGeom>
          <a:ln/>
        </p:spPr>
        <p:style>
          <a:lnRef idx="3">
            <a:schemeClr val="accent4"/>
          </a:lnRef>
          <a:fillRef idx="0">
            <a:schemeClr val="accent4"/>
          </a:fillRef>
          <a:effectRef idx="2">
            <a:schemeClr val="accent4"/>
          </a:effectRef>
          <a:fontRef idx="minor">
            <a:schemeClr val="tx1"/>
          </a:fontRef>
        </p:style>
      </p:cxnSp>
      <p:sp>
        <p:nvSpPr>
          <p:cNvPr id="3087" name="Oval 3086"/>
          <p:cNvSpPr/>
          <p:nvPr/>
        </p:nvSpPr>
        <p:spPr>
          <a:xfrm>
            <a:off x="6252755" y="5594314"/>
            <a:ext cx="2743200" cy="1188720"/>
          </a:xfrm>
          <a:prstGeom prst="ellipse">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solidFill>
                  <a:schemeClr val="tx1"/>
                </a:solidFill>
              </a:rPr>
              <a:t>African</a:t>
            </a:r>
            <a:r>
              <a:rPr lang="en-US" sz="2600" b="1" dirty="0" smtClean="0">
                <a:solidFill>
                  <a:schemeClr val="tx1"/>
                </a:solidFill>
              </a:rPr>
              <a:t> </a:t>
            </a:r>
            <a:r>
              <a:rPr lang="en-US" sz="2600" dirty="0" smtClean="0">
                <a:solidFill>
                  <a:schemeClr val="tx1"/>
                </a:solidFill>
              </a:rPr>
              <a:t>Americans </a:t>
            </a:r>
          </a:p>
          <a:p>
            <a:pPr algn="ctr"/>
            <a:r>
              <a:rPr lang="en-US" dirty="0" smtClean="0">
                <a:solidFill>
                  <a:schemeClr val="tx1"/>
                </a:solidFill>
              </a:rPr>
              <a:t>N=2312</a:t>
            </a:r>
            <a:endParaRPr lang="en-US" dirty="0">
              <a:solidFill>
                <a:schemeClr val="tx1"/>
              </a:solidFill>
            </a:endParaRPr>
          </a:p>
        </p:txBody>
      </p:sp>
      <p:sp>
        <p:nvSpPr>
          <p:cNvPr id="58" name="Oval 57"/>
          <p:cNvSpPr/>
          <p:nvPr/>
        </p:nvSpPr>
        <p:spPr>
          <a:xfrm>
            <a:off x="184656" y="5608319"/>
            <a:ext cx="2743200" cy="1188720"/>
          </a:xfrm>
          <a:prstGeom prst="ellipse">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solidFill>
                  <a:schemeClr val="tx1"/>
                </a:solidFill>
              </a:rPr>
              <a:t>European Americans </a:t>
            </a:r>
          </a:p>
          <a:p>
            <a:pPr algn="ctr"/>
            <a:r>
              <a:rPr lang="en-US" dirty="0" smtClean="0">
                <a:solidFill>
                  <a:schemeClr val="tx1"/>
                </a:solidFill>
              </a:rPr>
              <a:t>N=4420</a:t>
            </a:r>
            <a:endParaRPr lang="en-US" dirty="0">
              <a:solidFill>
                <a:schemeClr val="tx1"/>
              </a:solidFill>
            </a:endParaRPr>
          </a:p>
        </p:txBody>
      </p:sp>
    </p:spTree>
    <p:extLst>
      <p:ext uri="{BB962C8B-B14F-4D97-AF65-F5344CB8AC3E}">
        <p14:creationId xmlns:p14="http://schemas.microsoft.com/office/powerpoint/2010/main" xmlns="" val="31277775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915" y="81839"/>
            <a:ext cx="8915400" cy="1133476"/>
          </a:xfrm>
        </p:spPr>
        <p:txBody>
          <a:bodyPr>
            <a:normAutofit fontScale="90000"/>
          </a:bodyPr>
          <a:lstStyle/>
          <a:p>
            <a:r>
              <a:rPr lang="en-US" sz="3800" dirty="0" smtClean="0"/>
              <a:t>Samples Selected for a Variety of Traits</a:t>
            </a:r>
            <a:br>
              <a:rPr lang="en-US" sz="3800" dirty="0" smtClean="0"/>
            </a:br>
            <a:r>
              <a:rPr lang="en-US" sz="3800" dirty="0" smtClean="0"/>
              <a:t>from ~220,000 Individuals</a:t>
            </a:r>
            <a:endParaRPr lang="en-US" sz="3800" dirty="0"/>
          </a:p>
        </p:txBody>
      </p:sp>
      <p:sp>
        <p:nvSpPr>
          <p:cNvPr id="3" name="Content Placeholder 2"/>
          <p:cNvSpPr>
            <a:spLocks noGrp="1"/>
          </p:cNvSpPr>
          <p:nvPr>
            <p:ph idx="1"/>
          </p:nvPr>
        </p:nvSpPr>
        <p:spPr>
          <a:xfrm>
            <a:off x="-1567455" y="822240"/>
            <a:ext cx="9164595" cy="6000749"/>
          </a:xfrm>
        </p:spPr>
        <p:txBody>
          <a:bodyPr>
            <a:normAutofit/>
          </a:bodyPr>
          <a:lstStyle/>
          <a:p>
            <a:pPr marL="0" indent="0">
              <a:buNone/>
            </a:pPr>
            <a:endParaRPr lang="en-US" b="1" dirty="0" smtClean="0">
              <a:solidFill>
                <a:srgbClr val="FF0000"/>
              </a:solidFill>
            </a:endParaRPr>
          </a:p>
          <a:p>
            <a:pPr algn="r"/>
            <a:r>
              <a:rPr lang="en-US" sz="2800" dirty="0" smtClean="0">
                <a:latin typeface="+mj-lt"/>
              </a:rPr>
              <a:t> </a:t>
            </a:r>
          </a:p>
          <a:p>
            <a:pPr marL="0" indent="0">
              <a:buNone/>
            </a:pPr>
            <a:r>
              <a:rPr lang="en-US" sz="2800" dirty="0" smtClean="0">
                <a:latin typeface="+mj-lt"/>
              </a:rPr>
              <a:t> </a:t>
            </a:r>
          </a:p>
          <a:p>
            <a:pPr marL="0" indent="0">
              <a:buNone/>
            </a:pPr>
            <a:endParaRPr lang="en-US" sz="2800" dirty="0">
              <a:latin typeface="+mj-lt"/>
            </a:endParaRPr>
          </a:p>
          <a:p>
            <a:pPr marL="0" indent="0">
              <a:buNone/>
            </a:pPr>
            <a:endParaRPr lang="en-US" sz="2800" dirty="0" smtClean="0">
              <a:latin typeface="+mj-lt"/>
            </a:endParaRPr>
          </a:p>
          <a:p>
            <a:pPr marL="0" indent="0">
              <a:buNone/>
            </a:pPr>
            <a:endParaRPr lang="en-US" sz="2800" dirty="0">
              <a:latin typeface="+mj-lt"/>
            </a:endParaRPr>
          </a:p>
          <a:p>
            <a:pPr marL="0" indent="0">
              <a:buNone/>
            </a:pPr>
            <a:endParaRPr lang="en-US" sz="2800" dirty="0" smtClean="0">
              <a:latin typeface="+mj-lt"/>
            </a:endParaRPr>
          </a:p>
          <a:p>
            <a:pPr marL="0" indent="0">
              <a:buNone/>
            </a:pPr>
            <a:endParaRPr lang="en-US" sz="2800" dirty="0" smtClean="0">
              <a:latin typeface="+mj-lt"/>
            </a:endParaRPr>
          </a:p>
          <a:p>
            <a:pPr marL="0" indent="0">
              <a:buNone/>
            </a:pPr>
            <a:endParaRPr lang="en-US" sz="2800" dirty="0" smtClean="0">
              <a:latin typeface="+mj-lt"/>
            </a:endParaRPr>
          </a:p>
          <a:p>
            <a:pPr marL="457200" lvl="1" indent="0">
              <a:buNone/>
            </a:pPr>
            <a:endParaRPr lang="en-US" dirty="0"/>
          </a:p>
          <a:p>
            <a:pPr marL="457200" lvl="1" indent="0">
              <a:buNone/>
            </a:pPr>
            <a:endParaRPr lang="en-US" dirty="0"/>
          </a:p>
          <a:p>
            <a:pPr marL="457200" lvl="1" indent="0">
              <a:buNone/>
            </a:pPr>
            <a:endParaRPr lang="en-US" dirty="0" smtClean="0"/>
          </a:p>
        </p:txBody>
      </p:sp>
      <p:cxnSp>
        <p:nvCxnSpPr>
          <p:cNvPr id="8" name="Straight Connector 7"/>
          <p:cNvCxnSpPr/>
          <p:nvPr/>
        </p:nvCxnSpPr>
        <p:spPr>
          <a:xfrm>
            <a:off x="533400" y="1153640"/>
            <a:ext cx="8321040" cy="0"/>
          </a:xfrm>
          <a:prstGeom prst="line">
            <a:avLst/>
          </a:prstGeom>
          <a:ln/>
        </p:spPr>
        <p:style>
          <a:lnRef idx="3">
            <a:schemeClr val="accent4"/>
          </a:lnRef>
          <a:fillRef idx="0">
            <a:schemeClr val="accent4"/>
          </a:fillRef>
          <a:effectRef idx="2">
            <a:schemeClr val="accent4"/>
          </a:effectRef>
          <a:fontRef idx="minor">
            <a:schemeClr val="tx1"/>
          </a:fontRef>
        </p:style>
      </p:cxnSp>
      <p:sp>
        <p:nvSpPr>
          <p:cNvPr id="10" name="TextBox 9"/>
          <p:cNvSpPr txBox="1"/>
          <p:nvPr/>
        </p:nvSpPr>
        <p:spPr>
          <a:xfrm>
            <a:off x="-5685" y="1295400"/>
            <a:ext cx="9144000" cy="1969770"/>
          </a:xfrm>
          <a:prstGeom prst="rect">
            <a:avLst/>
          </a:prstGeom>
          <a:solidFill>
            <a:schemeClr val="accent5">
              <a:lumMod val="20000"/>
              <a:lumOff val="80000"/>
            </a:schemeClr>
          </a:solidFill>
        </p:spPr>
        <p:txBody>
          <a:bodyPr wrap="square" rtlCol="0">
            <a:spAutoFit/>
          </a:bodyPr>
          <a:lstStyle/>
          <a:p>
            <a:endParaRPr lang="en-US" sz="1000" dirty="0" smtClean="0"/>
          </a:p>
          <a:p>
            <a:r>
              <a:rPr lang="en-US" sz="2800" dirty="0" smtClean="0"/>
              <a:t>Traits with extreme quantitative values</a:t>
            </a:r>
          </a:p>
          <a:p>
            <a:pPr lvl="1"/>
            <a:r>
              <a:rPr lang="en-US" sz="2200" dirty="0"/>
              <a:t>Low-density lipoprotein  (N=657)</a:t>
            </a:r>
          </a:p>
          <a:p>
            <a:pPr lvl="1"/>
            <a:r>
              <a:rPr lang="en-US" sz="2200" dirty="0"/>
              <a:t>Blood pressure  (N=812</a:t>
            </a:r>
            <a:r>
              <a:rPr lang="en-US" sz="2200" dirty="0" smtClean="0"/>
              <a:t>)</a:t>
            </a:r>
          </a:p>
          <a:p>
            <a:pPr marL="742950" lvl="1" indent="-285750">
              <a:buFont typeface="Arial" pitchFamily="34" charset="0"/>
              <a:buChar char="•"/>
            </a:pPr>
            <a:endParaRPr lang="en-US" sz="2200" dirty="0"/>
          </a:p>
          <a:p>
            <a:pPr lvl="1"/>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22593" y="1203067"/>
            <a:ext cx="2846389" cy="1908215"/>
          </a:xfrm>
          <a:prstGeom prst="rect">
            <a:avLst/>
          </a:prstGeom>
        </p:spPr>
      </p:pic>
      <p:sp>
        <p:nvSpPr>
          <p:cNvPr id="14" name="TextBox 13"/>
          <p:cNvSpPr txBox="1"/>
          <p:nvPr/>
        </p:nvSpPr>
        <p:spPr>
          <a:xfrm>
            <a:off x="-5685" y="3061021"/>
            <a:ext cx="9162176" cy="1969770"/>
          </a:xfrm>
          <a:prstGeom prst="rect">
            <a:avLst/>
          </a:prstGeom>
          <a:solidFill>
            <a:schemeClr val="accent4">
              <a:lumMod val="20000"/>
              <a:lumOff val="80000"/>
            </a:schemeClr>
          </a:solidFill>
        </p:spPr>
        <p:txBody>
          <a:bodyPr wrap="square" rtlCol="0">
            <a:spAutoFit/>
          </a:bodyPr>
          <a:lstStyle/>
          <a:p>
            <a:endParaRPr lang="en-US" sz="1000" dirty="0" smtClean="0"/>
          </a:p>
          <a:p>
            <a:r>
              <a:rPr lang="en-US" sz="2800" dirty="0" smtClean="0"/>
              <a:t>Disease </a:t>
            </a:r>
            <a:r>
              <a:rPr lang="en-US" sz="2800" dirty="0"/>
              <a:t>e</a:t>
            </a:r>
            <a:r>
              <a:rPr lang="en-US" sz="2800" dirty="0" smtClean="0"/>
              <a:t>ndpoints</a:t>
            </a:r>
          </a:p>
          <a:p>
            <a:pPr lvl="1"/>
            <a:r>
              <a:rPr lang="en-US" sz="2200" dirty="0" smtClean="0"/>
              <a:t>Stroke (N=551)</a:t>
            </a:r>
          </a:p>
          <a:p>
            <a:pPr lvl="1"/>
            <a:r>
              <a:rPr lang="en-US" sz="2200" dirty="0" smtClean="0"/>
              <a:t>Chronic obstructive pulmonary disease (N=500)</a:t>
            </a:r>
          </a:p>
          <a:p>
            <a:pPr lvl="1"/>
            <a:r>
              <a:rPr lang="en-US" sz="2200" dirty="0"/>
              <a:t>Early onset myocardial infarction (N=1007</a:t>
            </a:r>
            <a:r>
              <a:rPr lang="en-US" sz="2200" dirty="0" smtClean="0"/>
              <a:t>)</a:t>
            </a:r>
            <a:endParaRPr lang="en-US" sz="2200" dirty="0"/>
          </a:p>
          <a:p>
            <a:pPr lvl="1"/>
            <a:endParaRPr lang="en-US" dirty="0"/>
          </a:p>
        </p:txBody>
      </p:sp>
      <p:sp>
        <p:nvSpPr>
          <p:cNvPr id="15" name="TextBox 14"/>
          <p:cNvSpPr txBox="1"/>
          <p:nvPr/>
        </p:nvSpPr>
        <p:spPr>
          <a:xfrm>
            <a:off x="0" y="4876902"/>
            <a:ext cx="8516358" cy="1661993"/>
          </a:xfrm>
          <a:prstGeom prst="rect">
            <a:avLst/>
          </a:prstGeom>
          <a:solidFill>
            <a:schemeClr val="accent3">
              <a:lumMod val="20000"/>
              <a:lumOff val="80000"/>
            </a:schemeClr>
          </a:solidFill>
        </p:spPr>
        <p:txBody>
          <a:bodyPr wrap="square" rtlCol="0">
            <a:spAutoFit/>
          </a:bodyPr>
          <a:lstStyle/>
          <a:p>
            <a:endParaRPr lang="en-US" sz="1000" dirty="0" smtClean="0"/>
          </a:p>
          <a:p>
            <a:r>
              <a:rPr lang="en-US" sz="2800" dirty="0" smtClean="0"/>
              <a:t>Deeply phenotyped individuals</a:t>
            </a:r>
          </a:p>
          <a:p>
            <a:pPr lvl="1"/>
            <a:r>
              <a:rPr lang="en-US" sz="2200" dirty="0" smtClean="0"/>
              <a:t>Randomly selected to be used as controls (N=964)</a:t>
            </a:r>
          </a:p>
          <a:p>
            <a:pPr lvl="1"/>
            <a:endParaRPr lang="en-US" sz="2400" dirty="0"/>
          </a:p>
          <a:p>
            <a:pPr lvl="1"/>
            <a:endParaRPr lang="en-US"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293626" y="5029200"/>
            <a:ext cx="2844689" cy="1834978"/>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322593" y="3061021"/>
            <a:ext cx="2833898" cy="2073862"/>
          </a:xfrm>
          <a:prstGeom prst="rect">
            <a:avLst/>
          </a:prstGeom>
        </p:spPr>
      </p:pic>
    </p:spTree>
    <p:extLst>
      <p:ext uri="{BB962C8B-B14F-4D97-AF65-F5344CB8AC3E}">
        <p14:creationId xmlns:p14="http://schemas.microsoft.com/office/powerpoint/2010/main" xmlns="" val="7954119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t>Extensive Secondary Phenotypic </a:t>
            </a:r>
            <a:r>
              <a:rPr lang="en-US" dirty="0"/>
              <a:t>Data</a:t>
            </a:r>
          </a:p>
        </p:txBody>
      </p:sp>
      <p:sp>
        <p:nvSpPr>
          <p:cNvPr id="9" name="Content Placeholder 8"/>
          <p:cNvSpPr>
            <a:spLocks noGrp="1"/>
          </p:cNvSpPr>
          <p:nvPr>
            <p:ph sz="quarter" idx="4294967295"/>
          </p:nvPr>
        </p:nvSpPr>
        <p:spPr>
          <a:xfrm>
            <a:off x="4724400" y="1659924"/>
            <a:ext cx="4434016" cy="3200400"/>
          </a:xfrm>
          <a:solidFill>
            <a:srgbClr val="FFF3FF"/>
          </a:solidFill>
        </p:spPr>
        <p:txBody>
          <a:bodyPr>
            <a:normAutofit/>
          </a:bodyPr>
          <a:lstStyle/>
          <a:p>
            <a:pPr>
              <a:buClr>
                <a:srgbClr val="7030A0"/>
              </a:buClr>
              <a:buFont typeface="Wingdings" pitchFamily="2" charset="2"/>
              <a:buChar char="Ø"/>
            </a:pPr>
            <a:r>
              <a:rPr lang="en-US" sz="2300" dirty="0" smtClean="0"/>
              <a:t>Red blood cell count (N=1103)</a:t>
            </a:r>
          </a:p>
          <a:p>
            <a:pPr>
              <a:buClr>
                <a:srgbClr val="7030A0"/>
              </a:buClr>
              <a:buFont typeface="Wingdings" pitchFamily="2" charset="2"/>
              <a:buChar char="Ø"/>
            </a:pPr>
            <a:r>
              <a:rPr lang="en-US" sz="2300" dirty="0"/>
              <a:t>Systolic Blood </a:t>
            </a:r>
            <a:r>
              <a:rPr lang="en-US" sz="2300" dirty="0" smtClean="0"/>
              <a:t>Pressure </a:t>
            </a:r>
            <a:r>
              <a:rPr lang="en-US" sz="2300" dirty="0"/>
              <a:t>(N=4423</a:t>
            </a:r>
            <a:r>
              <a:rPr lang="en-US" sz="2300" dirty="0" smtClean="0"/>
              <a:t>)</a:t>
            </a:r>
          </a:p>
          <a:p>
            <a:pPr>
              <a:buClr>
                <a:srgbClr val="7030A0"/>
              </a:buClr>
              <a:buFont typeface="Wingdings" pitchFamily="2" charset="2"/>
              <a:buChar char="Ø"/>
            </a:pPr>
            <a:r>
              <a:rPr lang="en-US" sz="2300" dirty="0"/>
              <a:t>Triglycerides (N=3728</a:t>
            </a:r>
            <a:r>
              <a:rPr lang="en-US" sz="2300" dirty="0" smtClean="0"/>
              <a:t>)</a:t>
            </a:r>
          </a:p>
          <a:p>
            <a:pPr>
              <a:buClr>
                <a:srgbClr val="7030A0"/>
              </a:buClr>
              <a:buFont typeface="Wingdings" pitchFamily="2" charset="2"/>
              <a:buChar char="Ø"/>
            </a:pPr>
            <a:r>
              <a:rPr lang="en-US" sz="2300" dirty="0"/>
              <a:t>Uric Acid (N=2169</a:t>
            </a:r>
            <a:r>
              <a:rPr lang="en-US" sz="2300" dirty="0" smtClean="0"/>
              <a:t>)</a:t>
            </a:r>
          </a:p>
          <a:p>
            <a:pPr>
              <a:buClr>
                <a:srgbClr val="7030A0"/>
              </a:buClr>
              <a:buFont typeface="Wingdings" pitchFamily="2" charset="2"/>
              <a:buChar char="Ø"/>
            </a:pPr>
            <a:r>
              <a:rPr lang="en-US" sz="2300" dirty="0"/>
              <a:t>Waist-to-hip ratio (N=3853)</a:t>
            </a:r>
          </a:p>
          <a:p>
            <a:pPr>
              <a:buClr>
                <a:srgbClr val="7030A0"/>
              </a:buClr>
              <a:buFont typeface="Wingdings" pitchFamily="2" charset="2"/>
              <a:buChar char="Ø"/>
            </a:pPr>
            <a:r>
              <a:rPr lang="en-US" sz="2300" dirty="0"/>
              <a:t>White blood cell count (N=3792</a:t>
            </a:r>
            <a:r>
              <a:rPr lang="en-US" sz="2300" dirty="0" smtClean="0"/>
              <a:t>)</a:t>
            </a:r>
          </a:p>
          <a:p>
            <a:pPr>
              <a:buClr>
                <a:srgbClr val="7030A0"/>
              </a:buClr>
              <a:buFont typeface="Wingdings" pitchFamily="2" charset="2"/>
              <a:buChar char="Ø"/>
            </a:pPr>
            <a:r>
              <a:rPr lang="en-US" sz="2300" dirty="0"/>
              <a:t>von Willebrand Factor (N=1587</a:t>
            </a:r>
            <a:r>
              <a:rPr lang="en-US" sz="2300" dirty="0" smtClean="0"/>
              <a:t>)</a:t>
            </a:r>
          </a:p>
          <a:p>
            <a:pPr>
              <a:buClr>
                <a:srgbClr val="0070C0"/>
              </a:buClr>
              <a:buFont typeface="Wingdings" pitchFamily="2" charset="2"/>
              <a:buChar char="Ø"/>
            </a:pPr>
            <a:endParaRPr lang="en-US" sz="2200" dirty="0" smtClean="0"/>
          </a:p>
          <a:p>
            <a:pPr>
              <a:buFontTx/>
              <a:buChar char="-"/>
            </a:pPr>
            <a:endParaRPr lang="en-US" sz="2200" dirty="0"/>
          </a:p>
        </p:txBody>
      </p:sp>
      <p:sp>
        <p:nvSpPr>
          <p:cNvPr id="10" name="TextBox 9"/>
          <p:cNvSpPr txBox="1"/>
          <p:nvPr/>
        </p:nvSpPr>
        <p:spPr>
          <a:xfrm>
            <a:off x="1019433" y="5125994"/>
            <a:ext cx="6858000" cy="584775"/>
          </a:xfrm>
          <a:prstGeom prst="rect">
            <a:avLst/>
          </a:prstGeom>
          <a:solidFill>
            <a:schemeClr val="accent4">
              <a:lumMod val="20000"/>
              <a:lumOff val="80000"/>
            </a:schemeClr>
          </a:solidFill>
        </p:spPr>
        <p:txBody>
          <a:bodyPr wrap="square" rtlCol="0">
            <a:spAutoFit/>
          </a:bodyPr>
          <a:lstStyle/>
          <a:p>
            <a:pPr algn="ctr"/>
            <a:r>
              <a:rPr lang="en-US" sz="3200" b="1" dirty="0" smtClean="0">
                <a:solidFill>
                  <a:schemeClr val="accent1">
                    <a:lumMod val="50000"/>
                  </a:schemeClr>
                </a:solidFill>
              </a:rPr>
              <a:t>&gt;80 Traits Available for Analysis</a:t>
            </a:r>
            <a:endParaRPr lang="en-US" sz="3200" b="1" dirty="0">
              <a:solidFill>
                <a:schemeClr val="accent1">
                  <a:lumMod val="50000"/>
                </a:schemeClr>
              </a:solidFill>
            </a:endParaRPr>
          </a:p>
        </p:txBody>
      </p:sp>
      <p:sp>
        <p:nvSpPr>
          <p:cNvPr id="12" name="Content Placeholder 8"/>
          <p:cNvSpPr txBox="1">
            <a:spLocks/>
          </p:cNvSpPr>
          <p:nvPr/>
        </p:nvSpPr>
        <p:spPr>
          <a:xfrm>
            <a:off x="30892" y="1659924"/>
            <a:ext cx="4693508" cy="3200400"/>
          </a:xfrm>
          <a:prstGeom prst="rect">
            <a:avLst/>
          </a:prstGeom>
          <a:solidFill>
            <a:srgbClr val="FFF3FF"/>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7030A0"/>
              </a:buClr>
              <a:buFont typeface="Wingdings" pitchFamily="2" charset="2"/>
              <a:buChar char="Ø"/>
            </a:pPr>
            <a:r>
              <a:rPr lang="en-US" sz="2300" dirty="0"/>
              <a:t>C-reactive protein (N=3379</a:t>
            </a:r>
            <a:r>
              <a:rPr lang="en-US" sz="2300" dirty="0" smtClean="0"/>
              <a:t>)</a:t>
            </a:r>
          </a:p>
          <a:p>
            <a:pPr>
              <a:buClr>
                <a:srgbClr val="7030A0"/>
              </a:buClr>
              <a:buFont typeface="Wingdings" pitchFamily="2" charset="2"/>
              <a:buChar char="Ø"/>
            </a:pPr>
            <a:r>
              <a:rPr lang="en-US" sz="2300" dirty="0"/>
              <a:t>EKG measurements(N</a:t>
            </a:r>
            <a:r>
              <a:rPr lang="en-US" sz="2300" baseline="-25000" dirty="0"/>
              <a:t>EKG-QT</a:t>
            </a:r>
            <a:r>
              <a:rPr lang="en-US" sz="2300" dirty="0"/>
              <a:t>= 3442)</a:t>
            </a:r>
          </a:p>
          <a:p>
            <a:pPr>
              <a:buClr>
                <a:srgbClr val="7030A0"/>
              </a:buClr>
              <a:buFont typeface="Wingdings" pitchFamily="2" charset="2"/>
              <a:buChar char="Ø"/>
            </a:pPr>
            <a:r>
              <a:rPr lang="en-US" sz="2300" dirty="0"/>
              <a:t>Fasting Blood Glucose (N=2470</a:t>
            </a:r>
            <a:r>
              <a:rPr lang="en-US" sz="2300" dirty="0" smtClean="0"/>
              <a:t>)</a:t>
            </a:r>
          </a:p>
          <a:p>
            <a:pPr>
              <a:buClr>
                <a:srgbClr val="7030A0"/>
              </a:buClr>
              <a:buFont typeface="Wingdings" pitchFamily="2" charset="2"/>
              <a:buChar char="Ø"/>
            </a:pPr>
            <a:r>
              <a:rPr lang="en-US" sz="2300" dirty="0" smtClean="0"/>
              <a:t>Fibrinogen </a:t>
            </a:r>
            <a:r>
              <a:rPr lang="en-US" sz="2300" dirty="0"/>
              <a:t>(N=2915</a:t>
            </a:r>
            <a:r>
              <a:rPr lang="en-US" sz="2300" dirty="0" smtClean="0"/>
              <a:t>)</a:t>
            </a:r>
          </a:p>
          <a:p>
            <a:pPr>
              <a:buClr>
                <a:srgbClr val="7030A0"/>
              </a:buClr>
              <a:buFont typeface="Wingdings" pitchFamily="2" charset="2"/>
              <a:buChar char="Ø"/>
            </a:pPr>
            <a:r>
              <a:rPr lang="en-US" sz="2300" dirty="0"/>
              <a:t>High-density lipoprotein (N=3770</a:t>
            </a:r>
            <a:r>
              <a:rPr lang="en-US" sz="2300" dirty="0" smtClean="0"/>
              <a:t>)</a:t>
            </a:r>
          </a:p>
          <a:p>
            <a:pPr>
              <a:buClr>
                <a:srgbClr val="7030A0"/>
              </a:buClr>
              <a:buFont typeface="Wingdings" pitchFamily="2" charset="2"/>
              <a:buChar char="Ø"/>
            </a:pPr>
            <a:r>
              <a:rPr lang="en-US" sz="2300" dirty="0"/>
              <a:t>Intima-Media Thickness (N=2079 </a:t>
            </a:r>
            <a:r>
              <a:rPr lang="en-US" sz="2300" dirty="0" smtClean="0"/>
              <a:t>)</a:t>
            </a:r>
          </a:p>
          <a:p>
            <a:pPr>
              <a:buClr>
                <a:srgbClr val="7030A0"/>
              </a:buClr>
              <a:buFont typeface="Wingdings" pitchFamily="2" charset="2"/>
              <a:buChar char="Ø"/>
            </a:pPr>
            <a:r>
              <a:rPr lang="en-US" sz="2300" dirty="0"/>
              <a:t>Low-density lipoprotein (N=2685)</a:t>
            </a:r>
            <a:endParaRPr lang="en-US" sz="2300" dirty="0" smtClean="0"/>
          </a:p>
          <a:p>
            <a:pPr>
              <a:buClr>
                <a:srgbClr val="7030A0"/>
              </a:buClr>
              <a:buFont typeface="Wingdings" pitchFamily="2" charset="2"/>
              <a:buChar char="Ø"/>
            </a:pPr>
            <a:endParaRPr lang="en-US" sz="2400" dirty="0"/>
          </a:p>
        </p:txBody>
      </p:sp>
      <p:cxnSp>
        <p:nvCxnSpPr>
          <p:cNvPr id="7" name="Straight Connector 6"/>
          <p:cNvCxnSpPr/>
          <p:nvPr/>
        </p:nvCxnSpPr>
        <p:spPr>
          <a:xfrm>
            <a:off x="457200" y="1143000"/>
            <a:ext cx="8321040" cy="0"/>
          </a:xfrm>
          <a:prstGeom prst="line">
            <a:avLst/>
          </a:prstGeom>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xmlns="" val="4288658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LDL Study: Statistical Analysis</a:t>
            </a:r>
            <a:br>
              <a:rPr lang="en-US" dirty="0" smtClean="0"/>
            </a:br>
            <a:r>
              <a:rPr lang="en-US" sz="3600" dirty="0" smtClean="0"/>
              <a:t>LDL ESP Working Group courtesy of Russ Tracy</a:t>
            </a:r>
            <a:endParaRPr lang="en-US" sz="3600" dirty="0"/>
          </a:p>
        </p:txBody>
      </p:sp>
      <p:sp>
        <p:nvSpPr>
          <p:cNvPr id="3" name="Content Placeholder 2"/>
          <p:cNvSpPr>
            <a:spLocks noGrp="1"/>
          </p:cNvSpPr>
          <p:nvPr>
            <p:ph idx="1"/>
          </p:nvPr>
        </p:nvSpPr>
        <p:spPr>
          <a:xfrm>
            <a:off x="457200" y="1600200"/>
            <a:ext cx="8458200" cy="4876800"/>
          </a:xfrm>
        </p:spPr>
        <p:txBody>
          <a:bodyPr>
            <a:normAutofit fontScale="77500" lnSpcReduction="20000"/>
          </a:bodyPr>
          <a:lstStyle/>
          <a:p>
            <a:r>
              <a:rPr lang="en-US" dirty="0" err="1" smtClean="0"/>
              <a:t>Exome</a:t>
            </a:r>
            <a:r>
              <a:rPr lang="en-US" dirty="0" smtClean="0"/>
              <a:t> Sequencing performed at Broad Institute and University of Washington</a:t>
            </a:r>
          </a:p>
          <a:p>
            <a:r>
              <a:rPr lang="en-US" dirty="0" smtClean="0"/>
              <a:t>Read mapping, variant filtering, sample QC done at the University of Michigan</a:t>
            </a:r>
          </a:p>
          <a:p>
            <a:r>
              <a:rPr lang="en-US" b="1" dirty="0" smtClean="0"/>
              <a:t>Single variant association test</a:t>
            </a:r>
          </a:p>
          <a:p>
            <a:r>
              <a:rPr lang="en-US" b="1" dirty="0" smtClean="0"/>
              <a:t>Several different burden tests </a:t>
            </a:r>
          </a:p>
          <a:p>
            <a:pPr lvl="1"/>
            <a:r>
              <a:rPr lang="en-US" dirty="0" smtClean="0"/>
              <a:t>Aggregate evidence for variants that meet thresholds to select ‘functional’ coding variants</a:t>
            </a:r>
          </a:p>
          <a:p>
            <a:pPr lvl="2"/>
            <a:r>
              <a:rPr lang="en-US" dirty="0" smtClean="0"/>
              <a:t>Frequency</a:t>
            </a:r>
          </a:p>
          <a:p>
            <a:pPr lvl="2"/>
            <a:r>
              <a:rPr lang="en-US" dirty="0" smtClean="0"/>
              <a:t>Loss-of-function (nonsense, splice, read-through) </a:t>
            </a:r>
            <a:r>
              <a:rPr lang="en-US" dirty="0" err="1" smtClean="0"/>
              <a:t>vs</a:t>
            </a:r>
            <a:r>
              <a:rPr lang="en-US" dirty="0" smtClean="0"/>
              <a:t> missense</a:t>
            </a:r>
          </a:p>
          <a:p>
            <a:pPr lvl="2"/>
            <a:r>
              <a:rPr lang="en-US" dirty="0" smtClean="0"/>
              <a:t>Prediction of deleteriousness</a:t>
            </a:r>
          </a:p>
          <a:p>
            <a:r>
              <a:rPr lang="en-US" dirty="0" smtClean="0"/>
              <a:t>Selected 17 genes with most promising burden tests in stage 1 (P &lt; 5 x 10</a:t>
            </a:r>
            <a:r>
              <a:rPr lang="en-US" baseline="30000" dirty="0" smtClean="0"/>
              <a:t>-4</a:t>
            </a:r>
            <a:r>
              <a:rPr lang="en-US" dirty="0" smtClean="0"/>
              <a:t>)</a:t>
            </a:r>
          </a:p>
          <a:p>
            <a:r>
              <a:rPr lang="en-US" dirty="0" smtClean="0"/>
              <a:t>Examined these genes in additional 1302 samples</a:t>
            </a:r>
            <a:endParaRPr lang="en-US" dirty="0"/>
          </a:p>
        </p:txBody>
      </p:sp>
    </p:spTree>
    <p:extLst>
      <p:ext uri="{BB962C8B-B14F-4D97-AF65-F5344CB8AC3E}">
        <p14:creationId xmlns:p14="http://schemas.microsoft.com/office/powerpoint/2010/main" xmlns="" val="8684505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0"/>
          <p:cNvGrpSpPr>
            <a:grpSpLocks/>
          </p:cNvGrpSpPr>
          <p:nvPr/>
        </p:nvGrpSpPr>
        <p:grpSpPr bwMode="auto">
          <a:xfrm>
            <a:off x="1719363" y="2139457"/>
            <a:ext cx="5852738" cy="1295400"/>
            <a:chOff x="6355670" y="3200401"/>
            <a:chExt cx="2256518" cy="1449634"/>
          </a:xfrm>
        </p:grpSpPr>
        <p:sp>
          <p:nvSpPr>
            <p:cNvPr id="21" name="Right Triangle 78"/>
            <p:cNvSpPr>
              <a:spLocks noChangeArrowheads="1"/>
            </p:cNvSpPr>
            <p:nvPr/>
          </p:nvSpPr>
          <p:spPr bwMode="auto">
            <a:xfrm flipH="1">
              <a:off x="6400799" y="4550582"/>
              <a:ext cx="354506" cy="96441"/>
            </a:xfrm>
            <a:prstGeom prst="rtTriangle">
              <a:avLst/>
            </a:prstGeom>
            <a:solidFill>
              <a:schemeClr val="tx1"/>
            </a:solidFill>
            <a:ln w="9525">
              <a:noFill/>
              <a:miter lim="800000"/>
              <a:headEnd/>
              <a:tailEnd/>
            </a:ln>
          </p:spPr>
          <p:txBody>
            <a:bodyPr anchor="ctr">
              <a:prstTxWarp prst="textNoShape">
                <a:avLst/>
              </a:prstTxWarp>
            </a:bodyPr>
            <a:lstStyle/>
            <a:p>
              <a:pPr algn="ctr"/>
              <a:endParaRPr lang="en-US" sz="2400">
                <a:solidFill>
                  <a:srgbClr val="FFFFFF"/>
                </a:solidFill>
                <a:latin typeface="Times New Roman" pitchFamily="-112" charset="0"/>
                <a:ea typeface="Arial" pitchFamily="-112" charset="0"/>
                <a:cs typeface="Arial" pitchFamily="-112" charset="0"/>
              </a:endParaRPr>
            </a:p>
          </p:txBody>
        </p:sp>
        <p:grpSp>
          <p:nvGrpSpPr>
            <p:cNvPr id="4" name="Group 3"/>
            <p:cNvGrpSpPr>
              <a:grpSpLocks/>
            </p:cNvGrpSpPr>
            <p:nvPr/>
          </p:nvGrpSpPr>
          <p:grpSpPr bwMode="auto">
            <a:xfrm>
              <a:off x="6554791" y="3705225"/>
              <a:ext cx="1746251" cy="866775"/>
              <a:chOff x="4766427" y="3124718"/>
              <a:chExt cx="1745775" cy="866300"/>
            </a:xfrm>
          </p:grpSpPr>
          <p:sp>
            <p:nvSpPr>
              <p:cNvPr id="26" name="Freeform 83"/>
              <p:cNvSpPr>
                <a:spLocks noChangeArrowheads="1"/>
              </p:cNvSpPr>
              <p:nvPr/>
            </p:nvSpPr>
            <p:spPr bwMode="auto">
              <a:xfrm>
                <a:off x="4766427" y="3124718"/>
                <a:ext cx="872888" cy="866300"/>
              </a:xfrm>
              <a:custGeom>
                <a:avLst/>
                <a:gdLst>
                  <a:gd name="T0" fmla="*/ 0 w 873125"/>
                  <a:gd name="T1" fmla="*/ 861565 h 866775"/>
                  <a:gd name="T2" fmla="*/ 468501 w 873125"/>
                  <a:gd name="T3" fmla="*/ 662742 h 866775"/>
                  <a:gd name="T4" fmla="*/ 661595 w 873125"/>
                  <a:gd name="T5" fmla="*/ 126238 h 866775"/>
                  <a:gd name="T6" fmla="*/ 870521 w 873125"/>
                  <a:gd name="T7" fmla="*/ 0 h 866775"/>
                  <a:gd name="T8" fmla="*/ 0 60000 65536"/>
                  <a:gd name="T9" fmla="*/ 0 60000 65536"/>
                  <a:gd name="T10" fmla="*/ 0 60000 65536"/>
                  <a:gd name="T11" fmla="*/ 0 60000 65536"/>
                  <a:gd name="T12" fmla="*/ 0 w 873125"/>
                  <a:gd name="T13" fmla="*/ 0 h 866775"/>
                  <a:gd name="T14" fmla="*/ 873125 w 873125"/>
                  <a:gd name="T15" fmla="*/ 866775 h 866775"/>
                </a:gdLst>
                <a:ahLst/>
                <a:cxnLst>
                  <a:cxn ang="T8">
                    <a:pos x="T0" y="T1"/>
                  </a:cxn>
                  <a:cxn ang="T9">
                    <a:pos x="T2" y="T3"/>
                  </a:cxn>
                  <a:cxn ang="T10">
                    <a:pos x="T4" y="T5"/>
                  </a:cxn>
                  <a:cxn ang="T11">
                    <a:pos x="T6" y="T7"/>
                  </a:cxn>
                </a:cxnLst>
                <a:rect l="T12" t="T13" r="T14" b="T15"/>
                <a:pathLst>
                  <a:path w="873125" h="866775">
                    <a:moveTo>
                      <a:pt x="0" y="866775"/>
                    </a:moveTo>
                    <a:cubicBezTo>
                      <a:pt x="179652" y="828410"/>
                      <a:pt x="359304" y="790046"/>
                      <a:pt x="469900" y="666750"/>
                    </a:cubicBezTo>
                    <a:cubicBezTo>
                      <a:pt x="580496" y="543454"/>
                      <a:pt x="596371" y="238125"/>
                      <a:pt x="663575" y="127000"/>
                    </a:cubicBezTo>
                    <a:cubicBezTo>
                      <a:pt x="730779" y="15875"/>
                      <a:pt x="801952" y="7937"/>
                      <a:pt x="873125" y="0"/>
                    </a:cubicBezTo>
                  </a:path>
                </a:pathLst>
              </a:custGeom>
              <a:noFill/>
              <a:ln w="38100">
                <a:solidFill>
                  <a:schemeClr val="accent1"/>
                </a:solidFill>
                <a:round/>
                <a:headEnd/>
                <a:tailEnd/>
              </a:ln>
            </p:spPr>
            <p:txBody>
              <a:bodyPr anchor="ctr">
                <a:prstTxWarp prst="textNoShape">
                  <a:avLst/>
                </a:prstTxWarp>
              </a:bodyPr>
              <a:lstStyle/>
              <a:p>
                <a:pPr algn="ctr"/>
                <a:endParaRPr lang="en-US" sz="2400">
                  <a:latin typeface="Times New Roman" pitchFamily="-112" charset="0"/>
                  <a:ea typeface="Arial" pitchFamily="-112" charset="0"/>
                  <a:cs typeface="Arial" pitchFamily="-112" charset="0"/>
                </a:endParaRPr>
              </a:p>
            </p:txBody>
          </p:sp>
          <p:sp>
            <p:nvSpPr>
              <p:cNvPr id="27" name="Freeform 84"/>
              <p:cNvSpPr>
                <a:spLocks noChangeArrowheads="1"/>
              </p:cNvSpPr>
              <p:nvPr/>
            </p:nvSpPr>
            <p:spPr bwMode="auto">
              <a:xfrm flipH="1">
                <a:off x="5639314" y="3124718"/>
                <a:ext cx="872888" cy="866300"/>
              </a:xfrm>
              <a:custGeom>
                <a:avLst/>
                <a:gdLst>
                  <a:gd name="T0" fmla="*/ 0 w 873125"/>
                  <a:gd name="T1" fmla="*/ 861565 h 866775"/>
                  <a:gd name="T2" fmla="*/ 468501 w 873125"/>
                  <a:gd name="T3" fmla="*/ 662742 h 866775"/>
                  <a:gd name="T4" fmla="*/ 661595 w 873125"/>
                  <a:gd name="T5" fmla="*/ 126238 h 866775"/>
                  <a:gd name="T6" fmla="*/ 870521 w 873125"/>
                  <a:gd name="T7" fmla="*/ 0 h 866775"/>
                  <a:gd name="T8" fmla="*/ 0 60000 65536"/>
                  <a:gd name="T9" fmla="*/ 0 60000 65536"/>
                  <a:gd name="T10" fmla="*/ 0 60000 65536"/>
                  <a:gd name="T11" fmla="*/ 0 60000 65536"/>
                  <a:gd name="T12" fmla="*/ 0 w 873125"/>
                  <a:gd name="T13" fmla="*/ 0 h 866775"/>
                  <a:gd name="T14" fmla="*/ 873125 w 873125"/>
                  <a:gd name="T15" fmla="*/ 866775 h 866775"/>
                </a:gdLst>
                <a:ahLst/>
                <a:cxnLst>
                  <a:cxn ang="T8">
                    <a:pos x="T0" y="T1"/>
                  </a:cxn>
                  <a:cxn ang="T9">
                    <a:pos x="T2" y="T3"/>
                  </a:cxn>
                  <a:cxn ang="T10">
                    <a:pos x="T4" y="T5"/>
                  </a:cxn>
                  <a:cxn ang="T11">
                    <a:pos x="T6" y="T7"/>
                  </a:cxn>
                </a:cxnLst>
                <a:rect l="T12" t="T13" r="T14" b="T15"/>
                <a:pathLst>
                  <a:path w="873125" h="866775">
                    <a:moveTo>
                      <a:pt x="0" y="866775"/>
                    </a:moveTo>
                    <a:cubicBezTo>
                      <a:pt x="179652" y="828410"/>
                      <a:pt x="359304" y="790046"/>
                      <a:pt x="469900" y="666750"/>
                    </a:cubicBezTo>
                    <a:cubicBezTo>
                      <a:pt x="580496" y="543454"/>
                      <a:pt x="596371" y="238125"/>
                      <a:pt x="663575" y="127000"/>
                    </a:cubicBezTo>
                    <a:cubicBezTo>
                      <a:pt x="730779" y="15875"/>
                      <a:pt x="801952" y="7937"/>
                      <a:pt x="873125" y="0"/>
                    </a:cubicBezTo>
                  </a:path>
                </a:pathLst>
              </a:custGeom>
              <a:noFill/>
              <a:ln w="38100">
                <a:solidFill>
                  <a:schemeClr val="accent1"/>
                </a:solidFill>
                <a:round/>
                <a:headEnd/>
                <a:tailEnd/>
              </a:ln>
            </p:spPr>
            <p:txBody>
              <a:bodyPr anchor="ctr">
                <a:prstTxWarp prst="textNoShape">
                  <a:avLst/>
                </a:prstTxWarp>
              </a:bodyPr>
              <a:lstStyle/>
              <a:p>
                <a:pPr algn="ctr"/>
                <a:endParaRPr lang="en-US" sz="2400">
                  <a:latin typeface="Times New Roman" pitchFamily="-112" charset="0"/>
                  <a:ea typeface="Arial" pitchFamily="-112" charset="0"/>
                  <a:cs typeface="Arial" pitchFamily="-112" charset="0"/>
                </a:endParaRPr>
              </a:p>
            </p:txBody>
          </p:sp>
        </p:grpSp>
        <p:cxnSp>
          <p:nvCxnSpPr>
            <p:cNvPr id="23" name="Straight Connector 22"/>
            <p:cNvCxnSpPr/>
            <p:nvPr/>
          </p:nvCxnSpPr>
          <p:spPr>
            <a:xfrm rot="5400000">
              <a:off x="5677577" y="3923542"/>
              <a:ext cx="1447626" cy="1343"/>
            </a:xfrm>
            <a:prstGeom prst="line">
              <a:avLst/>
            </a:prstGeom>
            <a:ln w="381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402061" y="4648026"/>
              <a:ext cx="2210127" cy="2009"/>
            </a:xfrm>
            <a:prstGeom prst="line">
              <a:avLst/>
            </a:prstGeom>
            <a:ln w="381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5" name="Text Box 36"/>
            <p:cNvSpPr txBox="1">
              <a:spLocks noChangeArrowheads="1"/>
            </p:cNvSpPr>
            <p:nvPr/>
          </p:nvSpPr>
          <p:spPr bwMode="auto">
            <a:xfrm>
              <a:off x="6355670" y="3493353"/>
              <a:ext cx="763851" cy="792169"/>
            </a:xfrm>
            <a:prstGeom prst="rect">
              <a:avLst/>
            </a:prstGeom>
            <a:noFill/>
            <a:ln w="9525">
              <a:noFill/>
              <a:miter lim="800000"/>
              <a:headEnd/>
              <a:tailEnd/>
            </a:ln>
          </p:spPr>
          <p:txBody>
            <a:bodyPr wrap="square">
              <a:prstTxWarp prst="textNoShape">
                <a:avLst/>
              </a:prstTxWarp>
              <a:spAutoFit/>
            </a:bodyPr>
            <a:lstStyle/>
            <a:p>
              <a:pPr algn="ctr" eaLnBrk="0" hangingPunct="0"/>
              <a:r>
                <a:rPr lang="en-US" sz="2000" dirty="0" smtClean="0">
                  <a:solidFill>
                    <a:srgbClr val="000000"/>
                  </a:solidFill>
                  <a:latin typeface="Gill Sans" pitchFamily="-112" charset="0"/>
                  <a:ea typeface="Arial" pitchFamily="-112" charset="0"/>
                  <a:cs typeface="Arial" pitchFamily="-112" charset="0"/>
                </a:rPr>
                <a:t>&lt; 2</a:t>
              </a:r>
              <a:r>
                <a:rPr lang="en-US" sz="2000" baseline="30000" dirty="0" smtClean="0">
                  <a:solidFill>
                    <a:srgbClr val="000000"/>
                  </a:solidFill>
                  <a:latin typeface="Gill Sans" pitchFamily="-112" charset="0"/>
                  <a:ea typeface="Arial" pitchFamily="-112" charset="0"/>
                  <a:cs typeface="Arial" pitchFamily="-112" charset="0"/>
                </a:rPr>
                <a:t>nd</a:t>
              </a:r>
              <a:r>
                <a:rPr lang="en-US" sz="2000" dirty="0" smtClean="0">
                  <a:solidFill>
                    <a:srgbClr val="000000"/>
                  </a:solidFill>
                  <a:latin typeface="Gill Sans" pitchFamily="-112" charset="0"/>
                  <a:ea typeface="Arial" pitchFamily="-112" charset="0"/>
                  <a:cs typeface="Arial" pitchFamily="-112" charset="0"/>
                </a:rPr>
                <a:t> </a:t>
              </a:r>
              <a:r>
                <a:rPr lang="en-US" sz="2000" dirty="0" err="1" smtClean="0">
                  <a:solidFill>
                    <a:srgbClr val="000000"/>
                  </a:solidFill>
                  <a:latin typeface="Gill Sans" pitchFamily="-112" charset="0"/>
                  <a:ea typeface="Arial" pitchFamily="-112" charset="0"/>
                  <a:cs typeface="Arial" pitchFamily="-112" charset="0"/>
                </a:rPr>
                <a:t>pctile</a:t>
              </a:r>
              <a:endParaRPr lang="en-US" sz="2000" dirty="0" smtClean="0">
                <a:solidFill>
                  <a:srgbClr val="000000"/>
                </a:solidFill>
                <a:latin typeface="Gill Sans" pitchFamily="-112" charset="0"/>
                <a:ea typeface="Arial" pitchFamily="-112" charset="0"/>
                <a:cs typeface="Arial" pitchFamily="-112" charset="0"/>
              </a:endParaRPr>
            </a:p>
            <a:p>
              <a:pPr algn="ctr" eaLnBrk="0" hangingPunct="0"/>
              <a:r>
                <a:rPr lang="en-US" sz="2000" dirty="0"/>
                <a:t>mean </a:t>
              </a:r>
              <a:r>
                <a:rPr lang="en-US" sz="2000" dirty="0" smtClean="0"/>
                <a:t>52mg/</a:t>
              </a:r>
              <a:r>
                <a:rPr lang="en-US" sz="2000" dirty="0" err="1" smtClean="0"/>
                <a:t>dL</a:t>
              </a:r>
              <a:endParaRPr lang="en-US" sz="2000" dirty="0">
                <a:solidFill>
                  <a:srgbClr val="000000"/>
                </a:solidFill>
                <a:latin typeface="Gill Sans" pitchFamily="-112" charset="0"/>
                <a:ea typeface="Arial" pitchFamily="-112" charset="0"/>
                <a:cs typeface="Arial" pitchFamily="-112" charset="0"/>
              </a:endParaRPr>
            </a:p>
          </p:txBody>
        </p:sp>
      </p:grpSp>
      <p:sp>
        <p:nvSpPr>
          <p:cNvPr id="28" name="Text Box 36"/>
          <p:cNvSpPr txBox="1">
            <a:spLocks noChangeArrowheads="1"/>
          </p:cNvSpPr>
          <p:nvPr/>
        </p:nvSpPr>
        <p:spPr bwMode="auto">
          <a:xfrm>
            <a:off x="5591833" y="2401240"/>
            <a:ext cx="2232446" cy="707886"/>
          </a:xfrm>
          <a:prstGeom prst="rect">
            <a:avLst/>
          </a:prstGeom>
          <a:noFill/>
          <a:ln w="9525">
            <a:noFill/>
            <a:miter lim="800000"/>
            <a:headEnd/>
            <a:tailEnd/>
          </a:ln>
        </p:spPr>
        <p:txBody>
          <a:bodyPr wrap="square">
            <a:prstTxWarp prst="textNoShape">
              <a:avLst/>
            </a:prstTxWarp>
            <a:spAutoFit/>
          </a:bodyPr>
          <a:lstStyle/>
          <a:p>
            <a:pPr algn="ctr" eaLnBrk="0" hangingPunct="0"/>
            <a:r>
              <a:rPr lang="en-US" sz="2000" dirty="0" smtClean="0">
                <a:solidFill>
                  <a:srgbClr val="000000"/>
                </a:solidFill>
                <a:latin typeface="Gill Sans" pitchFamily="-112" charset="0"/>
                <a:ea typeface="Arial" pitchFamily="-112" charset="0"/>
                <a:cs typeface="Arial" pitchFamily="-112" charset="0"/>
              </a:rPr>
              <a:t>&gt; 98</a:t>
            </a:r>
            <a:r>
              <a:rPr lang="en-US" sz="2000" baseline="30000" dirty="0" smtClean="0">
                <a:solidFill>
                  <a:srgbClr val="000000"/>
                </a:solidFill>
                <a:latin typeface="Gill Sans" pitchFamily="-112" charset="0"/>
                <a:ea typeface="Arial" pitchFamily="-112" charset="0"/>
                <a:cs typeface="Arial" pitchFamily="-112" charset="0"/>
              </a:rPr>
              <a:t>th</a:t>
            </a:r>
            <a:r>
              <a:rPr lang="en-US" sz="2000" dirty="0" smtClean="0">
                <a:solidFill>
                  <a:srgbClr val="000000"/>
                </a:solidFill>
                <a:latin typeface="Gill Sans" pitchFamily="-112" charset="0"/>
                <a:ea typeface="Arial" pitchFamily="-112" charset="0"/>
                <a:cs typeface="Arial" pitchFamily="-112" charset="0"/>
              </a:rPr>
              <a:t> </a:t>
            </a:r>
            <a:r>
              <a:rPr lang="en-US" sz="2000" dirty="0" err="1" smtClean="0">
                <a:solidFill>
                  <a:srgbClr val="000000"/>
                </a:solidFill>
                <a:latin typeface="Gill Sans" pitchFamily="-112" charset="0"/>
                <a:ea typeface="Arial" pitchFamily="-112" charset="0"/>
                <a:cs typeface="Arial" pitchFamily="-112" charset="0"/>
              </a:rPr>
              <a:t>pctile</a:t>
            </a:r>
            <a:endParaRPr lang="en-US" sz="2000" dirty="0" smtClean="0">
              <a:solidFill>
                <a:srgbClr val="000000"/>
              </a:solidFill>
              <a:latin typeface="Gill Sans" pitchFamily="-112" charset="0"/>
              <a:ea typeface="Arial" pitchFamily="-112" charset="0"/>
              <a:cs typeface="Arial" pitchFamily="-112" charset="0"/>
            </a:endParaRPr>
          </a:p>
          <a:p>
            <a:pPr algn="ctr" eaLnBrk="0" hangingPunct="0"/>
            <a:r>
              <a:rPr lang="en-US" sz="2000" dirty="0"/>
              <a:t>mean </a:t>
            </a:r>
            <a:r>
              <a:rPr lang="en-US" sz="2000" dirty="0" smtClean="0"/>
              <a:t>250 </a:t>
            </a:r>
            <a:r>
              <a:rPr lang="en-US" sz="2000" dirty="0"/>
              <a:t>mg/</a:t>
            </a:r>
            <a:r>
              <a:rPr lang="en-US" sz="2000" dirty="0" err="1"/>
              <a:t>dL</a:t>
            </a:r>
            <a:endParaRPr lang="en-US" sz="2000" dirty="0">
              <a:solidFill>
                <a:srgbClr val="000000"/>
              </a:solidFill>
              <a:latin typeface="Gill Sans" pitchFamily="-112" charset="0"/>
              <a:ea typeface="Arial" pitchFamily="-112" charset="0"/>
              <a:cs typeface="Arial" pitchFamily="-112" charset="0"/>
            </a:endParaRPr>
          </a:p>
        </p:txBody>
      </p:sp>
      <p:sp>
        <p:nvSpPr>
          <p:cNvPr id="30" name="Title 1"/>
          <p:cNvSpPr>
            <a:spLocks noGrp="1"/>
          </p:cNvSpPr>
          <p:nvPr>
            <p:ph type="ctrTitle"/>
          </p:nvPr>
        </p:nvSpPr>
        <p:spPr>
          <a:xfrm>
            <a:off x="685800" y="304801"/>
            <a:ext cx="7772400" cy="914400"/>
          </a:xfrm>
        </p:spPr>
        <p:txBody>
          <a:bodyPr>
            <a:normAutofit fontScale="90000"/>
          </a:bodyPr>
          <a:lstStyle/>
          <a:p>
            <a:r>
              <a:rPr lang="en-US" b="1" dirty="0" err="1" smtClean="0"/>
              <a:t>Exome</a:t>
            </a:r>
            <a:r>
              <a:rPr lang="en-US" b="1" dirty="0" smtClean="0"/>
              <a:t> Sequencing Project</a:t>
            </a:r>
            <a:br>
              <a:rPr lang="en-US" b="1" dirty="0" smtClean="0"/>
            </a:br>
            <a:r>
              <a:rPr lang="en-US" b="1" dirty="0" smtClean="0"/>
              <a:t>LDL Extremes Sample Selection</a:t>
            </a:r>
            <a:endParaRPr lang="en-US" b="1" dirty="0"/>
          </a:p>
        </p:txBody>
      </p:sp>
      <p:sp>
        <p:nvSpPr>
          <p:cNvPr id="39" name="Right Triangle 78"/>
          <p:cNvSpPr>
            <a:spLocks noChangeArrowheads="1"/>
          </p:cNvSpPr>
          <p:nvPr/>
        </p:nvSpPr>
        <p:spPr bwMode="auto">
          <a:xfrm>
            <a:off x="5788571" y="3327126"/>
            <a:ext cx="919485" cy="86181"/>
          </a:xfrm>
          <a:prstGeom prst="rtTriangle">
            <a:avLst/>
          </a:prstGeom>
          <a:solidFill>
            <a:schemeClr val="tx1"/>
          </a:solidFill>
          <a:ln w="9525">
            <a:noFill/>
            <a:miter lim="800000"/>
            <a:headEnd/>
            <a:tailEnd/>
          </a:ln>
        </p:spPr>
        <p:txBody>
          <a:bodyPr anchor="ctr">
            <a:prstTxWarp prst="textNoShape">
              <a:avLst/>
            </a:prstTxWarp>
          </a:bodyPr>
          <a:lstStyle/>
          <a:p>
            <a:pPr algn="ctr"/>
            <a:endParaRPr lang="en-US" sz="2400">
              <a:solidFill>
                <a:srgbClr val="FFFFFF"/>
              </a:solidFill>
              <a:latin typeface="Times New Roman" pitchFamily="-112" charset="0"/>
              <a:ea typeface="Arial" pitchFamily="-112" charset="0"/>
              <a:cs typeface="Arial" pitchFamily="-112" charset="0"/>
            </a:endParaRPr>
          </a:p>
        </p:txBody>
      </p:sp>
      <p:sp>
        <p:nvSpPr>
          <p:cNvPr id="17" name="TextBox 16"/>
          <p:cNvSpPr txBox="1"/>
          <p:nvPr/>
        </p:nvSpPr>
        <p:spPr>
          <a:xfrm>
            <a:off x="314960" y="5913638"/>
            <a:ext cx="8610600" cy="1200329"/>
          </a:xfrm>
          <a:prstGeom prst="rect">
            <a:avLst/>
          </a:prstGeom>
          <a:noFill/>
        </p:spPr>
        <p:txBody>
          <a:bodyPr wrap="square" rtlCol="0">
            <a:spAutoFit/>
          </a:bodyPr>
          <a:lstStyle/>
          <a:p>
            <a:pPr lvl="1">
              <a:buNone/>
            </a:pPr>
            <a:r>
              <a:rPr lang="en-US" dirty="0" smtClean="0"/>
              <a:t>Samples are from ARIC, Cardiovascular Health Study, Framingham Heart Study, Jackson Heart Study, Coronary Artery Risk Development in Young Adults (CARDIA) study, Multi-Ethnic Study of Atherosclerosis (MESA), Women’s Health Initiative (WHI)</a:t>
            </a:r>
          </a:p>
          <a:p>
            <a:endParaRPr lang="en-US" dirty="0"/>
          </a:p>
        </p:txBody>
      </p:sp>
      <p:sp>
        <p:nvSpPr>
          <p:cNvPr id="19" name="Text Box 36"/>
          <p:cNvSpPr txBox="1">
            <a:spLocks noChangeArrowheads="1"/>
          </p:cNvSpPr>
          <p:nvPr/>
        </p:nvSpPr>
        <p:spPr bwMode="auto">
          <a:xfrm>
            <a:off x="3700567" y="1693354"/>
            <a:ext cx="1839387" cy="707886"/>
          </a:xfrm>
          <a:prstGeom prst="rect">
            <a:avLst/>
          </a:prstGeom>
          <a:noFill/>
          <a:ln w="9525">
            <a:noFill/>
            <a:miter lim="800000"/>
            <a:headEnd/>
            <a:tailEnd/>
          </a:ln>
        </p:spPr>
        <p:txBody>
          <a:bodyPr wrap="square">
            <a:prstTxWarp prst="textNoShape">
              <a:avLst/>
            </a:prstTxWarp>
            <a:spAutoFit/>
          </a:bodyPr>
          <a:lstStyle/>
          <a:p>
            <a:pPr algn="ctr" eaLnBrk="0" hangingPunct="0"/>
            <a:r>
              <a:rPr lang="en-US" sz="2000" dirty="0" smtClean="0">
                <a:solidFill>
                  <a:srgbClr val="000000"/>
                </a:solidFill>
                <a:latin typeface="Gill Sans" pitchFamily="-112" charset="0"/>
                <a:ea typeface="Arial" pitchFamily="-112" charset="0"/>
                <a:cs typeface="Arial" pitchFamily="-112" charset="0"/>
              </a:rPr>
              <a:t>Unselected for LDL</a:t>
            </a:r>
          </a:p>
        </p:txBody>
      </p:sp>
      <p:sp>
        <p:nvSpPr>
          <p:cNvPr id="9" name="TextBox 8"/>
          <p:cNvSpPr txBox="1"/>
          <p:nvPr/>
        </p:nvSpPr>
        <p:spPr>
          <a:xfrm>
            <a:off x="46607" y="3451426"/>
            <a:ext cx="9100568" cy="2123658"/>
          </a:xfrm>
          <a:prstGeom prst="rect">
            <a:avLst/>
          </a:prstGeom>
          <a:noFill/>
        </p:spPr>
        <p:txBody>
          <a:bodyPr wrap="none" rtlCol="0">
            <a:spAutoFit/>
          </a:bodyPr>
          <a:lstStyle/>
          <a:p>
            <a:r>
              <a:rPr lang="en-US" sz="2200" dirty="0" smtClean="0"/>
              <a:t>		</a:t>
            </a:r>
            <a:r>
              <a:rPr lang="en-US" sz="2200" u="sng" dirty="0" smtClean="0"/>
              <a:t>Low LDL</a:t>
            </a:r>
            <a:r>
              <a:rPr lang="en-US" sz="2200" dirty="0" smtClean="0"/>
              <a:t>	</a:t>
            </a:r>
            <a:r>
              <a:rPr lang="en-US" sz="2200" u="sng" dirty="0" smtClean="0"/>
              <a:t>Unselected</a:t>
            </a:r>
            <a:r>
              <a:rPr lang="en-US" sz="2200" dirty="0" smtClean="0"/>
              <a:t>	</a:t>
            </a:r>
            <a:r>
              <a:rPr lang="en-US" sz="2200" u="sng" dirty="0" smtClean="0"/>
              <a:t>High LDL</a:t>
            </a:r>
            <a:r>
              <a:rPr lang="en-US" sz="2200" dirty="0" smtClean="0"/>
              <a:t>	</a:t>
            </a:r>
            <a:r>
              <a:rPr lang="en-US" sz="2200" u="sng" dirty="0" smtClean="0"/>
              <a:t>Total</a:t>
            </a:r>
          </a:p>
          <a:p>
            <a:r>
              <a:rPr lang="en-US" sz="2200" dirty="0" smtClean="0"/>
              <a:t>Stage 1  	247		1451		307	          2005 (43% AA)</a:t>
            </a:r>
          </a:p>
          <a:p>
            <a:r>
              <a:rPr lang="en-US" sz="2200" dirty="0"/>
              <a:t>	</a:t>
            </a:r>
            <a:r>
              <a:rPr lang="en-US" sz="2200" dirty="0" smtClean="0"/>
              <a:t>	</a:t>
            </a:r>
            <a:r>
              <a:rPr lang="en-US" dirty="0" smtClean="0"/>
              <a:t>			</a:t>
            </a:r>
            <a:endParaRPr lang="en-US" sz="2200" dirty="0" smtClean="0"/>
          </a:p>
          <a:p>
            <a:r>
              <a:rPr lang="en-US" sz="2200" dirty="0" smtClean="0"/>
              <a:t>Stage 2		144		1001		157	          1336 (66% AA)</a:t>
            </a:r>
          </a:p>
          <a:p>
            <a:endParaRPr lang="en-US" sz="2200" dirty="0"/>
          </a:p>
          <a:p>
            <a:r>
              <a:rPr lang="en-US" sz="2200" dirty="0" smtClean="0"/>
              <a:t>Total		</a:t>
            </a:r>
            <a:r>
              <a:rPr lang="en-US" sz="2200" dirty="0"/>
              <a:t>3</a:t>
            </a:r>
            <a:r>
              <a:rPr lang="en-US" sz="2200" dirty="0" smtClean="0"/>
              <a:t>91		2452		464</a:t>
            </a:r>
            <a:r>
              <a:rPr lang="en-US" sz="2200" dirty="0"/>
              <a:t>	</a:t>
            </a:r>
            <a:r>
              <a:rPr lang="en-US" sz="2200" dirty="0" smtClean="0"/>
              <a:t>           3341 (53% AA)</a:t>
            </a:r>
            <a:endParaRPr lang="en-US" sz="2200" dirty="0"/>
          </a:p>
        </p:txBody>
      </p:sp>
    </p:spTree>
    <p:extLst>
      <p:ext uri="{BB962C8B-B14F-4D97-AF65-F5344CB8AC3E}">
        <p14:creationId xmlns:p14="http://schemas.microsoft.com/office/powerpoint/2010/main" xmlns="" val="21487223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Stages 1+2: Four genes reach significance</a:t>
            </a:r>
            <a:br>
              <a:rPr lang="en-US" sz="4000" dirty="0" smtClean="0"/>
            </a:br>
            <a:r>
              <a:rPr lang="en-US" sz="3100" dirty="0" smtClean="0"/>
              <a:t>(N = 3341, P &lt; 1x10</a:t>
            </a:r>
            <a:r>
              <a:rPr lang="en-US" sz="3100" baseline="30000" dirty="0" smtClean="0"/>
              <a:t>-6</a:t>
            </a:r>
            <a:r>
              <a:rPr lang="en-US" sz="3100" dirty="0" smtClean="0"/>
              <a:t>)</a:t>
            </a:r>
            <a:endParaRPr lang="en-US" sz="3100" dirty="0"/>
          </a:p>
        </p:txBody>
      </p:sp>
      <p:graphicFrame>
        <p:nvGraphicFramePr>
          <p:cNvPr id="4" name="Table 3"/>
          <p:cNvGraphicFramePr>
            <a:graphicFrameLocks noGrp="1"/>
          </p:cNvGraphicFramePr>
          <p:nvPr>
            <p:extLst>
              <p:ext uri="{D42A27DB-BD31-4B8C-83A1-F6EECF244321}">
                <p14:modId xmlns:p14="http://schemas.microsoft.com/office/powerpoint/2010/main" xmlns="" val="4275233638"/>
              </p:ext>
            </p:extLst>
          </p:nvPr>
        </p:nvGraphicFramePr>
        <p:xfrm>
          <a:off x="381000" y="1752600"/>
          <a:ext cx="8458199" cy="4632960"/>
        </p:xfrm>
        <a:graphic>
          <a:graphicData uri="http://schemas.openxmlformats.org/drawingml/2006/table">
            <a:tbl>
              <a:tblPr firstRow="1" firstCol="1" bandRow="1">
                <a:tableStyleId>{5C22544A-7EE6-4342-B048-85BDC9FD1C3A}</a:tableStyleId>
              </a:tblPr>
              <a:tblGrid>
                <a:gridCol w="931178"/>
                <a:gridCol w="1629561"/>
                <a:gridCol w="871586"/>
                <a:gridCol w="1005527"/>
                <a:gridCol w="1005527"/>
                <a:gridCol w="1002010"/>
                <a:gridCol w="1006405"/>
                <a:gridCol w="1006405"/>
              </a:tblGrid>
              <a:tr h="381000">
                <a:tc rowSpan="2">
                  <a:txBody>
                    <a:bodyPr/>
                    <a:lstStyle/>
                    <a:p>
                      <a:pPr marL="0" marR="0" algn="ctr">
                        <a:spcBef>
                          <a:spcPts val="0"/>
                        </a:spcBef>
                        <a:spcAft>
                          <a:spcPts val="0"/>
                        </a:spcAft>
                      </a:pPr>
                      <a:r>
                        <a:rPr lang="en-US" sz="1800" b="1" dirty="0">
                          <a:effectLst/>
                        </a:rPr>
                        <a:t>Gene</a:t>
                      </a:r>
                      <a:endParaRPr lang="en-US" sz="1800" b="1" dirty="0">
                        <a:effectLst/>
                        <a:latin typeface="Times New Roman"/>
                        <a:ea typeface="SimSun"/>
                        <a:cs typeface="Calibri"/>
                      </a:endParaRPr>
                    </a:p>
                  </a:txBody>
                  <a:tcPr marL="68580" marR="68580" marT="0" marB="0"/>
                </a:tc>
                <a:tc rowSpan="2">
                  <a:txBody>
                    <a:bodyPr/>
                    <a:lstStyle/>
                    <a:p>
                      <a:pPr marL="0" marR="0" algn="ctr">
                        <a:spcBef>
                          <a:spcPts val="0"/>
                        </a:spcBef>
                        <a:spcAft>
                          <a:spcPts val="0"/>
                        </a:spcAft>
                      </a:pPr>
                      <a:r>
                        <a:rPr lang="en-US" sz="1800" b="1" dirty="0" smtClean="0">
                          <a:effectLst/>
                        </a:rPr>
                        <a:t>Variants included in burden test</a:t>
                      </a:r>
                    </a:p>
                    <a:p>
                      <a:pPr marL="0" marR="0" algn="ctr">
                        <a:spcBef>
                          <a:spcPts val="0"/>
                        </a:spcBef>
                        <a:spcAft>
                          <a:spcPts val="0"/>
                        </a:spcAft>
                      </a:pPr>
                      <a:endParaRPr lang="en-US" sz="1800" b="1" dirty="0">
                        <a:effectLst/>
                        <a:latin typeface="Times New Roman"/>
                        <a:ea typeface="SimSun"/>
                        <a:cs typeface="Calibri"/>
                      </a:endParaRPr>
                    </a:p>
                  </a:txBody>
                  <a:tcPr marL="68580" marR="68580" marT="0" marB="0"/>
                </a:tc>
                <a:tc gridSpan="2">
                  <a:txBody>
                    <a:bodyPr/>
                    <a:lstStyle/>
                    <a:p>
                      <a:pPr marL="0" marR="0" algn="ctr">
                        <a:spcBef>
                          <a:spcPts val="0"/>
                        </a:spcBef>
                        <a:spcAft>
                          <a:spcPts val="0"/>
                        </a:spcAft>
                      </a:pPr>
                      <a:r>
                        <a:rPr lang="en-US" sz="1800" b="1">
                          <a:effectLst/>
                        </a:rPr>
                        <a:t>Stage 1 (N = 2005)</a:t>
                      </a:r>
                      <a:endParaRPr lang="en-US" sz="1800" b="1">
                        <a:effectLst/>
                        <a:latin typeface="Times New Roman"/>
                        <a:ea typeface="SimSun"/>
                        <a:cs typeface="Calibri"/>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1800" b="1" dirty="0">
                          <a:effectLst/>
                        </a:rPr>
                        <a:t>Stage 2 (N = </a:t>
                      </a:r>
                      <a:r>
                        <a:rPr lang="en-US" sz="1800" b="1" dirty="0" smtClean="0">
                          <a:effectLst/>
                        </a:rPr>
                        <a:t>1302)</a:t>
                      </a:r>
                      <a:endParaRPr lang="en-US" sz="1800" b="1" dirty="0">
                        <a:effectLst/>
                        <a:latin typeface="Times New Roman"/>
                        <a:ea typeface="SimSun"/>
                        <a:cs typeface="Calibri"/>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1800" b="1" dirty="0">
                          <a:effectLst/>
                        </a:rPr>
                        <a:t>Stage 1+ 2 (N = </a:t>
                      </a:r>
                      <a:r>
                        <a:rPr lang="en-US" sz="1800" b="1" dirty="0" smtClean="0">
                          <a:effectLst/>
                        </a:rPr>
                        <a:t>3307)</a:t>
                      </a:r>
                      <a:endParaRPr lang="en-US" sz="1800" b="1" dirty="0">
                        <a:effectLst/>
                        <a:latin typeface="Times New Roman"/>
                        <a:ea typeface="SimSun"/>
                        <a:cs typeface="Calibri"/>
                      </a:endParaRPr>
                    </a:p>
                  </a:txBody>
                  <a:tcPr marL="68580" marR="68580" marT="0" marB="0"/>
                </a:tc>
                <a:tc hMerge="1">
                  <a:txBody>
                    <a:bodyPr/>
                    <a:lstStyle/>
                    <a:p>
                      <a:endParaRPr lang="en-US"/>
                    </a:p>
                  </a:txBody>
                  <a:tcPr/>
                </a:tc>
              </a:tr>
              <a:tr h="381000">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800" b="1" dirty="0">
                          <a:effectLst/>
                        </a:rPr>
                        <a:t>P</a:t>
                      </a:r>
                      <a:endParaRPr lang="en-US" sz="1800" b="1" dirty="0">
                        <a:effectLst/>
                        <a:latin typeface="Times New Roman"/>
                        <a:ea typeface="SimSun"/>
                        <a:cs typeface="Calibri"/>
                      </a:endParaRPr>
                    </a:p>
                  </a:txBody>
                  <a:tcPr marL="68580" marR="68580" marT="0" marB="0"/>
                </a:tc>
                <a:tc>
                  <a:txBody>
                    <a:bodyPr/>
                    <a:lstStyle/>
                    <a:p>
                      <a:pPr marL="0" marR="0" algn="ctr">
                        <a:spcBef>
                          <a:spcPts val="0"/>
                        </a:spcBef>
                        <a:spcAft>
                          <a:spcPts val="0"/>
                        </a:spcAft>
                      </a:pPr>
                      <a:r>
                        <a:rPr lang="en-US" sz="1800" b="1" dirty="0">
                          <a:effectLst/>
                        </a:rPr>
                        <a:t>BF</a:t>
                      </a:r>
                      <a:endParaRPr lang="en-US" sz="1800" b="1" dirty="0">
                        <a:effectLst/>
                        <a:latin typeface="Times New Roman"/>
                        <a:ea typeface="SimSun"/>
                        <a:cs typeface="Calibri"/>
                      </a:endParaRPr>
                    </a:p>
                  </a:txBody>
                  <a:tcPr marL="68580" marR="68580" marT="0" marB="0"/>
                </a:tc>
                <a:tc>
                  <a:txBody>
                    <a:bodyPr/>
                    <a:lstStyle/>
                    <a:p>
                      <a:pPr marL="0" marR="0" algn="ctr">
                        <a:spcBef>
                          <a:spcPts val="0"/>
                        </a:spcBef>
                        <a:spcAft>
                          <a:spcPts val="0"/>
                        </a:spcAft>
                      </a:pPr>
                      <a:r>
                        <a:rPr lang="en-US" sz="1800" b="1" dirty="0">
                          <a:effectLst/>
                        </a:rPr>
                        <a:t>P</a:t>
                      </a:r>
                      <a:endParaRPr lang="en-US" sz="1800" b="1" dirty="0">
                        <a:effectLst/>
                        <a:latin typeface="Times New Roman"/>
                        <a:ea typeface="SimSun"/>
                        <a:cs typeface="Calibri"/>
                      </a:endParaRPr>
                    </a:p>
                  </a:txBody>
                  <a:tcPr marL="68580" marR="68580" marT="0" marB="0"/>
                </a:tc>
                <a:tc>
                  <a:txBody>
                    <a:bodyPr/>
                    <a:lstStyle/>
                    <a:p>
                      <a:pPr marL="0" marR="0" algn="ctr">
                        <a:spcBef>
                          <a:spcPts val="0"/>
                        </a:spcBef>
                        <a:spcAft>
                          <a:spcPts val="0"/>
                        </a:spcAft>
                      </a:pPr>
                      <a:r>
                        <a:rPr lang="en-US" sz="1800" b="1" dirty="0">
                          <a:effectLst/>
                        </a:rPr>
                        <a:t>BF</a:t>
                      </a:r>
                      <a:endParaRPr lang="en-US" sz="1800" b="1" dirty="0">
                        <a:effectLst/>
                        <a:latin typeface="Times New Roman"/>
                        <a:ea typeface="SimSun"/>
                        <a:cs typeface="Calibri"/>
                      </a:endParaRPr>
                    </a:p>
                  </a:txBody>
                  <a:tcPr marL="68580" marR="68580" marT="0" marB="0"/>
                </a:tc>
                <a:tc>
                  <a:txBody>
                    <a:bodyPr/>
                    <a:lstStyle/>
                    <a:p>
                      <a:pPr marL="0" marR="0" algn="ctr">
                        <a:spcBef>
                          <a:spcPts val="0"/>
                        </a:spcBef>
                        <a:spcAft>
                          <a:spcPts val="0"/>
                        </a:spcAft>
                      </a:pPr>
                      <a:r>
                        <a:rPr lang="en-US" sz="1800" b="1" dirty="0">
                          <a:effectLst/>
                        </a:rPr>
                        <a:t>P</a:t>
                      </a:r>
                      <a:endParaRPr lang="en-US" sz="1800" b="1" dirty="0">
                        <a:effectLst/>
                        <a:latin typeface="Times New Roman"/>
                        <a:ea typeface="SimSun"/>
                        <a:cs typeface="Calibri"/>
                      </a:endParaRPr>
                    </a:p>
                  </a:txBody>
                  <a:tcPr marL="68580" marR="68580" marT="0" marB="0"/>
                </a:tc>
                <a:tc>
                  <a:txBody>
                    <a:bodyPr/>
                    <a:lstStyle/>
                    <a:p>
                      <a:pPr marL="0" marR="0" algn="ctr">
                        <a:spcBef>
                          <a:spcPts val="0"/>
                        </a:spcBef>
                        <a:spcAft>
                          <a:spcPts val="0"/>
                        </a:spcAft>
                      </a:pPr>
                      <a:r>
                        <a:rPr lang="en-US" sz="1800" b="1" dirty="0">
                          <a:effectLst/>
                        </a:rPr>
                        <a:t>Effect </a:t>
                      </a:r>
                      <a:r>
                        <a:rPr lang="en-US" sz="1800" b="1" dirty="0" smtClean="0">
                          <a:effectLst/>
                        </a:rPr>
                        <a:t>size</a:t>
                      </a:r>
                      <a:endParaRPr lang="en-US" sz="1800" b="1" dirty="0" smtClean="0">
                        <a:effectLst/>
                        <a:latin typeface="+mn-lt"/>
                      </a:endParaRPr>
                    </a:p>
                    <a:p>
                      <a:pPr marL="0" marR="0" algn="ctr">
                        <a:spcBef>
                          <a:spcPts val="0"/>
                        </a:spcBef>
                        <a:spcAft>
                          <a:spcPts val="0"/>
                        </a:spcAft>
                      </a:pPr>
                      <a:r>
                        <a:rPr lang="en-US" sz="1800" b="1" dirty="0" smtClean="0">
                          <a:effectLst/>
                          <a:latin typeface="+mn-lt"/>
                          <a:ea typeface="SimSun"/>
                          <a:cs typeface="Calibri"/>
                        </a:rPr>
                        <a:t>(mg/dl)</a:t>
                      </a:r>
                      <a:endParaRPr lang="en-US" sz="1800" b="1" dirty="0">
                        <a:effectLst/>
                        <a:latin typeface="+mn-lt"/>
                        <a:ea typeface="SimSun"/>
                        <a:cs typeface="Calibri"/>
                      </a:endParaRPr>
                    </a:p>
                  </a:txBody>
                  <a:tcPr marL="68580" marR="68580" marT="0" marB="0"/>
                </a:tc>
              </a:tr>
              <a:tr h="381000">
                <a:tc>
                  <a:txBody>
                    <a:bodyPr/>
                    <a:lstStyle/>
                    <a:p>
                      <a:pPr marL="0" marR="0" algn="ctr">
                        <a:spcBef>
                          <a:spcPts val="0"/>
                        </a:spcBef>
                        <a:spcAft>
                          <a:spcPts val="0"/>
                        </a:spcAft>
                      </a:pPr>
                      <a:r>
                        <a:rPr lang="en-US" sz="1800" dirty="0">
                          <a:effectLst/>
                        </a:rPr>
                        <a:t>PCSK9</a:t>
                      </a:r>
                      <a:endParaRPr lang="en-US" sz="1800" dirty="0">
                        <a:effectLst/>
                        <a:latin typeface="Times New Roman"/>
                        <a:ea typeface="SimSun"/>
                        <a:cs typeface="Calibri"/>
                      </a:endParaRPr>
                    </a:p>
                  </a:txBody>
                  <a:tcPr marL="68580" marR="68580" marT="0" marB="0" anchor="ctr"/>
                </a:tc>
                <a:tc>
                  <a:txBody>
                    <a:bodyPr/>
                    <a:lstStyle/>
                    <a:p>
                      <a:pPr marL="0" marR="0" algn="ctr">
                        <a:spcBef>
                          <a:spcPts val="0"/>
                        </a:spcBef>
                        <a:spcAft>
                          <a:spcPts val="0"/>
                        </a:spcAft>
                      </a:pPr>
                      <a:r>
                        <a:rPr lang="en-US" sz="1600" dirty="0" smtClean="0">
                          <a:effectLst/>
                          <a:latin typeface="+mn-lt"/>
                        </a:rPr>
                        <a:t>LOF</a:t>
                      </a:r>
                      <a:r>
                        <a:rPr lang="en-US" sz="1600" baseline="0" dirty="0" smtClean="0">
                          <a:effectLst/>
                          <a:latin typeface="+mn-lt"/>
                        </a:rPr>
                        <a:t> </a:t>
                      </a:r>
                      <a:r>
                        <a:rPr lang="en-US" sz="1600" dirty="0" smtClean="0">
                          <a:effectLst/>
                          <a:latin typeface="+mn-lt"/>
                        </a:rPr>
                        <a:t>&lt; </a:t>
                      </a:r>
                      <a:r>
                        <a:rPr lang="en-US" sz="1600" dirty="0">
                          <a:effectLst/>
                          <a:latin typeface="+mn-lt"/>
                        </a:rPr>
                        <a:t>5</a:t>
                      </a:r>
                      <a:r>
                        <a:rPr lang="en-US" sz="1600" dirty="0" smtClean="0">
                          <a:effectLst/>
                          <a:latin typeface="+mn-lt"/>
                        </a:rPr>
                        <a:t>%</a:t>
                      </a:r>
                    </a:p>
                    <a:p>
                      <a:pPr marL="0" marR="0" algn="ctr">
                        <a:spcBef>
                          <a:spcPts val="0"/>
                        </a:spcBef>
                        <a:spcAft>
                          <a:spcPts val="0"/>
                        </a:spcAft>
                      </a:pPr>
                      <a:endParaRPr lang="en-US" sz="1600" dirty="0" smtClean="0">
                        <a:effectLst/>
                        <a:latin typeface="+mn-lt"/>
                      </a:endParaRPr>
                    </a:p>
                    <a:p>
                      <a:pPr marL="0" marR="0" algn="ctr">
                        <a:spcBef>
                          <a:spcPts val="0"/>
                        </a:spcBef>
                        <a:spcAft>
                          <a:spcPts val="0"/>
                        </a:spcAft>
                      </a:pPr>
                      <a:r>
                        <a:rPr lang="en-US" sz="1600" dirty="0" err="1" smtClean="0">
                          <a:effectLst/>
                          <a:latin typeface="+mn-lt"/>
                        </a:rPr>
                        <a:t>Nonsyn+splice</a:t>
                      </a:r>
                      <a:r>
                        <a:rPr lang="en-US" sz="1600" baseline="0" dirty="0" smtClean="0">
                          <a:effectLst/>
                          <a:latin typeface="+mn-lt"/>
                        </a:rPr>
                        <a:t> </a:t>
                      </a:r>
                      <a:r>
                        <a:rPr lang="en-US" sz="1600" dirty="0" smtClean="0">
                          <a:effectLst/>
                          <a:latin typeface="+mn-lt"/>
                        </a:rPr>
                        <a:t>&lt;5%</a:t>
                      </a:r>
                    </a:p>
                  </a:txBody>
                  <a:tcPr marL="68580" marR="68580" marT="0" marB="0"/>
                </a:tc>
                <a:tc>
                  <a:txBody>
                    <a:bodyPr/>
                    <a:lstStyle/>
                    <a:p>
                      <a:pPr marL="0" marR="0" algn="ctr">
                        <a:spcBef>
                          <a:spcPts val="0"/>
                        </a:spcBef>
                        <a:spcAft>
                          <a:spcPts val="0"/>
                        </a:spcAft>
                      </a:pPr>
                      <a:r>
                        <a:rPr lang="en-US" sz="1800" dirty="0" smtClean="0">
                          <a:effectLst/>
                          <a:latin typeface="+mn-lt"/>
                        </a:rPr>
                        <a:t>5x10</a:t>
                      </a:r>
                      <a:r>
                        <a:rPr lang="en-US" sz="1800" baseline="30000" dirty="0" smtClean="0">
                          <a:effectLst/>
                          <a:latin typeface="+mn-lt"/>
                        </a:rPr>
                        <a:t>-10</a:t>
                      </a:r>
                    </a:p>
                    <a:p>
                      <a:pPr marL="0" marR="0" algn="ctr">
                        <a:spcBef>
                          <a:spcPts val="0"/>
                        </a:spcBef>
                        <a:spcAft>
                          <a:spcPts val="0"/>
                        </a:spcAft>
                      </a:pPr>
                      <a:endParaRPr lang="en-US" sz="1800" baseline="0" dirty="0" smtClean="0">
                        <a:effectLst/>
                        <a:latin typeface="+mn-lt"/>
                        <a:ea typeface="SimSun"/>
                        <a:cs typeface="Calibri"/>
                      </a:endParaRPr>
                    </a:p>
                    <a:p>
                      <a:pPr marL="0" marR="0" algn="ctr">
                        <a:spcBef>
                          <a:spcPts val="0"/>
                        </a:spcBef>
                        <a:spcAft>
                          <a:spcPts val="0"/>
                        </a:spcAft>
                      </a:pPr>
                      <a:r>
                        <a:rPr lang="en-US" sz="1800" baseline="0" dirty="0" smtClean="0">
                          <a:effectLst/>
                          <a:latin typeface="+mn-lt"/>
                          <a:ea typeface="SimSun"/>
                          <a:cs typeface="Calibri"/>
                        </a:rPr>
                        <a:t>2x10</a:t>
                      </a:r>
                      <a:r>
                        <a:rPr lang="en-US" sz="1800" baseline="30000" dirty="0" smtClean="0">
                          <a:effectLst/>
                          <a:latin typeface="+mn-lt"/>
                          <a:ea typeface="SimSun"/>
                          <a:cs typeface="Calibri"/>
                        </a:rPr>
                        <a:t>-8</a:t>
                      </a:r>
                      <a:endParaRPr lang="en-US" sz="1800" dirty="0">
                        <a:effectLst/>
                        <a:latin typeface="+mn-lt"/>
                        <a:ea typeface="SimSun"/>
                        <a:cs typeface="Calibri"/>
                      </a:endParaRPr>
                    </a:p>
                  </a:txBody>
                  <a:tcPr marL="68580" marR="68580" marT="0" marB="0"/>
                </a:tc>
                <a:tc>
                  <a:txBody>
                    <a:bodyPr/>
                    <a:lstStyle/>
                    <a:p>
                      <a:pPr marL="0" marR="0" algn="ctr">
                        <a:spcBef>
                          <a:spcPts val="0"/>
                        </a:spcBef>
                        <a:spcAft>
                          <a:spcPts val="0"/>
                        </a:spcAft>
                      </a:pPr>
                      <a:r>
                        <a:rPr lang="en-US" sz="1800" dirty="0" smtClean="0">
                          <a:effectLst/>
                          <a:latin typeface="+mn-lt"/>
                        </a:rPr>
                        <a:t>0.9</a:t>
                      </a:r>
                    </a:p>
                    <a:p>
                      <a:pPr marL="0" marR="0" algn="ctr">
                        <a:spcBef>
                          <a:spcPts val="0"/>
                        </a:spcBef>
                        <a:spcAft>
                          <a:spcPts val="0"/>
                        </a:spcAft>
                      </a:pPr>
                      <a:endParaRPr lang="en-US" sz="1800" dirty="0" smtClean="0">
                        <a:effectLst/>
                        <a:latin typeface="+mn-lt"/>
                        <a:ea typeface="SimSun"/>
                        <a:cs typeface="Calibri"/>
                      </a:endParaRPr>
                    </a:p>
                    <a:p>
                      <a:pPr marL="0" marR="0" algn="ctr">
                        <a:spcBef>
                          <a:spcPts val="0"/>
                        </a:spcBef>
                        <a:spcAft>
                          <a:spcPts val="0"/>
                        </a:spcAft>
                      </a:pPr>
                      <a:r>
                        <a:rPr lang="en-US" sz="1800" dirty="0" smtClean="0">
                          <a:effectLst/>
                          <a:latin typeface="+mn-lt"/>
                          <a:ea typeface="SimSun"/>
                          <a:cs typeface="Calibri"/>
                        </a:rPr>
                        <a:t>11.9</a:t>
                      </a:r>
                      <a:endParaRPr lang="en-US" sz="1800" dirty="0">
                        <a:effectLst/>
                        <a:latin typeface="+mn-lt"/>
                        <a:ea typeface="SimSun"/>
                        <a:cs typeface="Calibri"/>
                      </a:endParaRPr>
                    </a:p>
                  </a:txBody>
                  <a:tcPr marL="68580" marR="68580" marT="0" marB="0"/>
                </a:tc>
                <a:tc>
                  <a:txBody>
                    <a:bodyPr/>
                    <a:lstStyle/>
                    <a:p>
                      <a:pPr marL="0" marR="0" algn="ctr">
                        <a:spcBef>
                          <a:spcPts val="0"/>
                        </a:spcBef>
                        <a:spcAft>
                          <a:spcPts val="0"/>
                        </a:spcAft>
                      </a:pPr>
                      <a:r>
                        <a:rPr lang="en-US" sz="1800" dirty="0" smtClean="0">
                          <a:effectLst/>
                          <a:latin typeface="+mn-lt"/>
                        </a:rPr>
                        <a:t>6x10</a:t>
                      </a:r>
                      <a:r>
                        <a:rPr lang="en-US" sz="1800" baseline="30000" dirty="0" smtClean="0">
                          <a:effectLst/>
                          <a:latin typeface="+mn-lt"/>
                        </a:rPr>
                        <a:t>-10</a:t>
                      </a:r>
                      <a:endParaRPr lang="en-US" sz="1800" baseline="0" dirty="0" smtClean="0">
                        <a:effectLst/>
                        <a:latin typeface="+mn-lt"/>
                      </a:endParaRPr>
                    </a:p>
                    <a:p>
                      <a:pPr marL="0" marR="0" algn="ctr">
                        <a:spcBef>
                          <a:spcPts val="0"/>
                        </a:spcBef>
                        <a:spcAft>
                          <a:spcPts val="0"/>
                        </a:spcAft>
                      </a:pPr>
                      <a:endParaRPr lang="en-US" sz="1800" baseline="0" dirty="0" smtClean="0">
                        <a:effectLst/>
                        <a:latin typeface="+mn-lt"/>
                        <a:ea typeface="SimSun"/>
                        <a:cs typeface="Calibri"/>
                      </a:endParaRPr>
                    </a:p>
                    <a:p>
                      <a:pPr marL="0" marR="0" algn="ctr">
                        <a:spcBef>
                          <a:spcPts val="0"/>
                        </a:spcBef>
                        <a:spcAft>
                          <a:spcPts val="0"/>
                        </a:spcAft>
                      </a:pPr>
                      <a:r>
                        <a:rPr lang="en-US" sz="1800" baseline="0" dirty="0" smtClean="0">
                          <a:effectLst/>
                          <a:latin typeface="+mn-lt"/>
                          <a:ea typeface="SimSun"/>
                          <a:cs typeface="Calibri"/>
                        </a:rPr>
                        <a:t>3x10</a:t>
                      </a:r>
                      <a:r>
                        <a:rPr lang="en-US" sz="1800" baseline="30000" dirty="0" smtClean="0">
                          <a:effectLst/>
                          <a:latin typeface="+mn-lt"/>
                          <a:ea typeface="SimSun"/>
                          <a:cs typeface="Calibri"/>
                        </a:rPr>
                        <a:t>-10</a:t>
                      </a:r>
                      <a:endParaRPr lang="en-US" sz="1800" baseline="30000" dirty="0">
                        <a:effectLst/>
                        <a:latin typeface="+mn-lt"/>
                        <a:ea typeface="SimSun"/>
                        <a:cs typeface="Calibri"/>
                      </a:endParaRPr>
                    </a:p>
                  </a:txBody>
                  <a:tcPr marL="68580" marR="68580" marT="0" marB="0"/>
                </a:tc>
                <a:tc>
                  <a:txBody>
                    <a:bodyPr/>
                    <a:lstStyle/>
                    <a:p>
                      <a:pPr marL="0" marR="0" algn="ctr">
                        <a:spcBef>
                          <a:spcPts val="0"/>
                        </a:spcBef>
                        <a:spcAft>
                          <a:spcPts val="0"/>
                        </a:spcAft>
                      </a:pPr>
                      <a:r>
                        <a:rPr lang="en-US" sz="1800" dirty="0" smtClean="0">
                          <a:effectLst/>
                          <a:latin typeface="+mn-lt"/>
                        </a:rPr>
                        <a:t>1.8</a:t>
                      </a:r>
                    </a:p>
                    <a:p>
                      <a:pPr marL="0" marR="0" algn="ctr">
                        <a:spcBef>
                          <a:spcPts val="0"/>
                        </a:spcBef>
                        <a:spcAft>
                          <a:spcPts val="0"/>
                        </a:spcAft>
                      </a:pPr>
                      <a:endParaRPr lang="en-US" sz="1800" dirty="0" smtClean="0">
                        <a:effectLst/>
                        <a:latin typeface="+mn-lt"/>
                        <a:ea typeface="SimSun"/>
                        <a:cs typeface="Calibri"/>
                      </a:endParaRPr>
                    </a:p>
                    <a:p>
                      <a:pPr marL="0" marR="0" algn="ctr">
                        <a:spcBef>
                          <a:spcPts val="0"/>
                        </a:spcBef>
                        <a:spcAft>
                          <a:spcPts val="0"/>
                        </a:spcAft>
                      </a:pPr>
                      <a:r>
                        <a:rPr lang="en-US" sz="1800" dirty="0" smtClean="0">
                          <a:effectLst/>
                          <a:latin typeface="+mn-lt"/>
                          <a:ea typeface="SimSun"/>
                          <a:cs typeface="Calibri"/>
                        </a:rPr>
                        <a:t>25.0</a:t>
                      </a:r>
                      <a:endParaRPr lang="en-US" sz="1800" dirty="0">
                        <a:effectLst/>
                        <a:latin typeface="+mn-lt"/>
                        <a:ea typeface="SimSun"/>
                        <a:cs typeface="Calibri"/>
                      </a:endParaRPr>
                    </a:p>
                  </a:txBody>
                  <a:tcPr marL="68580" marR="68580" marT="0" marB="0"/>
                </a:tc>
                <a:tc>
                  <a:txBody>
                    <a:bodyPr/>
                    <a:lstStyle/>
                    <a:p>
                      <a:pPr marL="0" marR="0" algn="ctr">
                        <a:spcBef>
                          <a:spcPts val="0"/>
                        </a:spcBef>
                        <a:spcAft>
                          <a:spcPts val="0"/>
                        </a:spcAft>
                      </a:pPr>
                      <a:r>
                        <a:rPr lang="en-US" sz="1800" dirty="0" smtClean="0">
                          <a:effectLst/>
                          <a:latin typeface="+mn-lt"/>
                        </a:rPr>
                        <a:t>3x10</a:t>
                      </a:r>
                      <a:r>
                        <a:rPr lang="en-US" sz="1800" baseline="30000" dirty="0" smtClean="0">
                          <a:effectLst/>
                          <a:latin typeface="+mn-lt"/>
                        </a:rPr>
                        <a:t>-18</a:t>
                      </a:r>
                      <a:endParaRPr lang="en-US" sz="1800" baseline="0" dirty="0" smtClean="0">
                        <a:effectLst/>
                        <a:latin typeface="+mn-lt"/>
                        <a:ea typeface="SimSun"/>
                      </a:endParaRPr>
                    </a:p>
                    <a:p>
                      <a:pPr marL="0" marR="0" algn="ctr">
                        <a:spcBef>
                          <a:spcPts val="0"/>
                        </a:spcBef>
                        <a:spcAft>
                          <a:spcPts val="0"/>
                        </a:spcAft>
                      </a:pPr>
                      <a:endParaRPr lang="en-US" sz="1800" baseline="0" dirty="0" smtClean="0">
                        <a:effectLst/>
                        <a:latin typeface="+mn-lt"/>
                        <a:ea typeface="SimSun"/>
                      </a:endParaRPr>
                    </a:p>
                    <a:p>
                      <a:pPr marL="0" marR="0" algn="ctr">
                        <a:spcBef>
                          <a:spcPts val="0"/>
                        </a:spcBef>
                        <a:spcAft>
                          <a:spcPts val="0"/>
                        </a:spcAft>
                      </a:pPr>
                      <a:r>
                        <a:rPr lang="en-US" sz="1800" baseline="0" dirty="0" smtClean="0">
                          <a:effectLst/>
                          <a:latin typeface="+mn-lt"/>
                          <a:ea typeface="SimSun"/>
                        </a:rPr>
                        <a:t>7x10</a:t>
                      </a:r>
                      <a:r>
                        <a:rPr lang="en-US" sz="1800" baseline="30000" dirty="0" smtClean="0">
                          <a:effectLst/>
                          <a:latin typeface="+mn-lt"/>
                          <a:ea typeface="SimSun"/>
                        </a:rPr>
                        <a:t>-17</a:t>
                      </a:r>
                    </a:p>
                  </a:txBody>
                  <a:tcPr marL="68580" marR="68580" marT="0" marB="0"/>
                </a:tc>
                <a:tc>
                  <a:txBody>
                    <a:bodyPr/>
                    <a:lstStyle/>
                    <a:p>
                      <a:pPr marL="0" marR="0" algn="ctr">
                        <a:spcBef>
                          <a:spcPts val="0"/>
                        </a:spcBef>
                        <a:spcAft>
                          <a:spcPts val="0"/>
                        </a:spcAft>
                      </a:pPr>
                      <a:r>
                        <a:rPr lang="en-US" sz="1800" dirty="0" smtClean="0">
                          <a:effectLst/>
                          <a:latin typeface="+mn-lt"/>
                        </a:rPr>
                        <a:t>-70</a:t>
                      </a:r>
                    </a:p>
                    <a:p>
                      <a:pPr marL="0" marR="0" algn="ctr">
                        <a:spcBef>
                          <a:spcPts val="0"/>
                        </a:spcBef>
                        <a:spcAft>
                          <a:spcPts val="0"/>
                        </a:spcAft>
                      </a:pPr>
                      <a:endParaRPr lang="en-US" sz="1800" dirty="0" smtClean="0">
                        <a:effectLst/>
                        <a:latin typeface="+mn-lt"/>
                        <a:ea typeface="SimSun"/>
                        <a:cs typeface="Calibri"/>
                      </a:endParaRPr>
                    </a:p>
                    <a:p>
                      <a:pPr marL="0" marR="0" algn="ctr">
                        <a:spcBef>
                          <a:spcPts val="0"/>
                        </a:spcBef>
                        <a:spcAft>
                          <a:spcPts val="0"/>
                        </a:spcAft>
                      </a:pPr>
                      <a:r>
                        <a:rPr lang="en-US" sz="1800" dirty="0" smtClean="0">
                          <a:effectLst/>
                          <a:latin typeface="+mn-lt"/>
                          <a:ea typeface="SimSun"/>
                          <a:cs typeface="Calibri"/>
                        </a:rPr>
                        <a:t>-25</a:t>
                      </a:r>
                      <a:endParaRPr lang="en-US" sz="1800" dirty="0">
                        <a:effectLst/>
                        <a:latin typeface="+mn-lt"/>
                        <a:ea typeface="SimSun"/>
                        <a:cs typeface="Calibri"/>
                      </a:endParaRPr>
                    </a:p>
                  </a:txBody>
                  <a:tcPr marL="68580" marR="68580" marT="0" marB="0"/>
                </a:tc>
              </a:tr>
              <a:tr h="762000">
                <a:tc>
                  <a:txBody>
                    <a:bodyPr/>
                    <a:lstStyle/>
                    <a:p>
                      <a:pPr marL="0" marR="0" algn="ctr">
                        <a:spcBef>
                          <a:spcPts val="0"/>
                        </a:spcBef>
                        <a:spcAft>
                          <a:spcPts val="0"/>
                        </a:spcAft>
                      </a:pPr>
                      <a:r>
                        <a:rPr lang="en-US" sz="1800">
                          <a:effectLst/>
                        </a:rPr>
                        <a:t>LDLR</a:t>
                      </a:r>
                      <a:endParaRPr lang="en-US" sz="1800">
                        <a:effectLst/>
                        <a:latin typeface="Times New Roman"/>
                        <a:ea typeface="SimSun"/>
                        <a:cs typeface="Calibri"/>
                      </a:endParaRPr>
                    </a:p>
                  </a:txBody>
                  <a:tcPr marL="68580" marR="68580" marT="0" marB="0" anchor="ctr"/>
                </a:tc>
                <a:tc>
                  <a:txBody>
                    <a:bodyPr/>
                    <a:lstStyle/>
                    <a:p>
                      <a:pPr marL="0" marR="0" algn="ctr">
                        <a:spcBef>
                          <a:spcPts val="0"/>
                        </a:spcBef>
                        <a:spcAft>
                          <a:spcPts val="0"/>
                        </a:spcAft>
                      </a:pPr>
                      <a:r>
                        <a:rPr lang="en-US" sz="1600" dirty="0" err="1" smtClean="0">
                          <a:effectLst/>
                          <a:latin typeface="+mn-lt"/>
                        </a:rPr>
                        <a:t>Nonsyn</a:t>
                      </a:r>
                      <a:r>
                        <a:rPr lang="en-US" sz="1600" baseline="0" dirty="0" smtClean="0">
                          <a:effectLst/>
                          <a:latin typeface="+mn-lt"/>
                        </a:rPr>
                        <a:t>  + splice </a:t>
                      </a:r>
                    </a:p>
                    <a:p>
                      <a:pPr marL="0" marR="0" algn="ctr">
                        <a:spcBef>
                          <a:spcPts val="0"/>
                        </a:spcBef>
                        <a:spcAft>
                          <a:spcPts val="0"/>
                        </a:spcAft>
                      </a:pPr>
                      <a:r>
                        <a:rPr lang="en-US" sz="1600" dirty="0" smtClean="0">
                          <a:effectLst/>
                          <a:latin typeface="+mn-lt"/>
                        </a:rPr>
                        <a:t>&lt; 0.1</a:t>
                      </a:r>
                      <a:r>
                        <a:rPr lang="en-US" sz="1600" dirty="0">
                          <a:effectLst/>
                          <a:latin typeface="+mn-lt"/>
                        </a:rPr>
                        <a:t>%</a:t>
                      </a:r>
                      <a:endParaRPr lang="en-US" sz="1600" dirty="0">
                        <a:effectLst/>
                        <a:latin typeface="+mn-lt"/>
                        <a:ea typeface="SimSun"/>
                        <a:cs typeface="Calibri"/>
                      </a:endParaRPr>
                    </a:p>
                  </a:txBody>
                  <a:tcPr marL="68580" marR="68580" marT="0" marB="0" anchor="ctr"/>
                </a:tc>
                <a:tc>
                  <a:txBody>
                    <a:bodyPr/>
                    <a:lstStyle/>
                    <a:p>
                      <a:pPr marL="0" marR="0" algn="ctr">
                        <a:spcBef>
                          <a:spcPts val="0"/>
                        </a:spcBef>
                        <a:spcAft>
                          <a:spcPts val="0"/>
                        </a:spcAft>
                      </a:pPr>
                      <a:r>
                        <a:rPr lang="en-US" sz="1800" dirty="0">
                          <a:effectLst/>
                          <a:latin typeface="+mn-lt"/>
                        </a:rPr>
                        <a:t>3x10</a:t>
                      </a:r>
                      <a:r>
                        <a:rPr lang="en-US" sz="1800" baseline="30000" dirty="0">
                          <a:effectLst/>
                          <a:latin typeface="+mn-lt"/>
                        </a:rPr>
                        <a:t>-9</a:t>
                      </a:r>
                      <a:endParaRPr lang="en-US" sz="1800" dirty="0">
                        <a:effectLst/>
                        <a:latin typeface="+mn-lt"/>
                        <a:ea typeface="SimSun"/>
                        <a:cs typeface="Calibri"/>
                      </a:endParaRPr>
                    </a:p>
                  </a:txBody>
                  <a:tcPr marL="68580" marR="68580" marT="0" marB="0" anchor="ctr"/>
                </a:tc>
                <a:tc>
                  <a:txBody>
                    <a:bodyPr/>
                    <a:lstStyle/>
                    <a:p>
                      <a:pPr marL="0" marR="0" algn="ctr">
                        <a:spcBef>
                          <a:spcPts val="0"/>
                        </a:spcBef>
                        <a:spcAft>
                          <a:spcPts val="0"/>
                        </a:spcAft>
                      </a:pPr>
                      <a:r>
                        <a:rPr lang="en-US" sz="1800" dirty="0">
                          <a:effectLst/>
                          <a:latin typeface="+mn-lt"/>
                        </a:rPr>
                        <a:t>2.5</a:t>
                      </a:r>
                      <a:endParaRPr lang="en-US" sz="1800" dirty="0">
                        <a:effectLst/>
                        <a:latin typeface="+mn-lt"/>
                        <a:ea typeface="SimSun"/>
                        <a:cs typeface="Calibri"/>
                      </a:endParaRPr>
                    </a:p>
                  </a:txBody>
                  <a:tcPr marL="68580" marR="68580" marT="0" marB="0" anchor="ctr"/>
                </a:tc>
                <a:tc>
                  <a:txBody>
                    <a:bodyPr/>
                    <a:lstStyle/>
                    <a:p>
                      <a:pPr marL="0" marR="0" algn="ctr">
                        <a:spcBef>
                          <a:spcPts val="0"/>
                        </a:spcBef>
                        <a:spcAft>
                          <a:spcPts val="0"/>
                        </a:spcAft>
                      </a:pPr>
                      <a:r>
                        <a:rPr lang="en-US" sz="1800" dirty="0" smtClean="0">
                          <a:effectLst/>
                          <a:latin typeface="+mn-lt"/>
                          <a:ea typeface="+mn-ea"/>
                          <a:cs typeface="+mn-cs"/>
                        </a:rPr>
                        <a:t>2x10</a:t>
                      </a:r>
                      <a:r>
                        <a:rPr lang="en-US" sz="1800" baseline="30000" dirty="0" smtClean="0">
                          <a:effectLst/>
                          <a:latin typeface="+mn-lt"/>
                          <a:ea typeface="+mn-ea"/>
                          <a:cs typeface="+mn-cs"/>
                        </a:rPr>
                        <a:t>-5</a:t>
                      </a:r>
                      <a:endParaRPr lang="en-US" sz="1800" baseline="30000" dirty="0">
                        <a:effectLst/>
                        <a:latin typeface="+mn-lt"/>
                        <a:ea typeface="SimSun"/>
                        <a:cs typeface="Calibri"/>
                      </a:endParaRPr>
                    </a:p>
                  </a:txBody>
                  <a:tcPr marL="68580" marR="68580" marT="0" marB="0" anchor="ctr"/>
                </a:tc>
                <a:tc>
                  <a:txBody>
                    <a:bodyPr/>
                    <a:lstStyle/>
                    <a:p>
                      <a:pPr marL="0" marR="0" algn="ctr">
                        <a:spcBef>
                          <a:spcPts val="0"/>
                        </a:spcBef>
                        <a:spcAft>
                          <a:spcPts val="0"/>
                        </a:spcAft>
                      </a:pPr>
                      <a:r>
                        <a:rPr lang="en-US" sz="1800" dirty="0">
                          <a:effectLst/>
                          <a:latin typeface="+mn-lt"/>
                        </a:rPr>
                        <a:t>2.1</a:t>
                      </a:r>
                      <a:endParaRPr lang="en-US" sz="1800" dirty="0">
                        <a:effectLst/>
                        <a:latin typeface="+mn-lt"/>
                        <a:ea typeface="SimSun"/>
                        <a:cs typeface="Calibri"/>
                      </a:endParaRPr>
                    </a:p>
                  </a:txBody>
                  <a:tcPr marL="68580" marR="68580" marT="0" marB="0" anchor="ctr"/>
                </a:tc>
                <a:tc>
                  <a:txBody>
                    <a:bodyPr/>
                    <a:lstStyle/>
                    <a:p>
                      <a:pPr marL="0" marR="0" algn="ctr">
                        <a:spcBef>
                          <a:spcPts val="0"/>
                        </a:spcBef>
                        <a:spcAft>
                          <a:spcPts val="0"/>
                        </a:spcAft>
                      </a:pPr>
                      <a:r>
                        <a:rPr lang="en-US" sz="1800" dirty="0" smtClean="0">
                          <a:effectLst/>
                          <a:latin typeface="+mn-lt"/>
                        </a:rPr>
                        <a:t>3x10</a:t>
                      </a:r>
                      <a:r>
                        <a:rPr lang="en-US" sz="1800" baseline="30000" dirty="0" smtClean="0">
                          <a:effectLst/>
                          <a:latin typeface="+mn-lt"/>
                        </a:rPr>
                        <a:t>-13</a:t>
                      </a:r>
                      <a:endParaRPr lang="en-US" sz="1800" dirty="0">
                        <a:effectLst/>
                        <a:latin typeface="+mn-lt"/>
                        <a:ea typeface="SimSun"/>
                        <a:cs typeface="Calibri"/>
                      </a:endParaRPr>
                    </a:p>
                  </a:txBody>
                  <a:tcPr marL="68580" marR="68580" marT="0" marB="0" anchor="ctr"/>
                </a:tc>
                <a:tc>
                  <a:txBody>
                    <a:bodyPr/>
                    <a:lstStyle/>
                    <a:p>
                      <a:pPr marL="0" marR="0" algn="ctr">
                        <a:spcBef>
                          <a:spcPts val="0"/>
                        </a:spcBef>
                        <a:spcAft>
                          <a:spcPts val="0"/>
                        </a:spcAft>
                      </a:pPr>
                      <a:r>
                        <a:rPr lang="en-US" sz="1800" dirty="0" smtClean="0">
                          <a:effectLst/>
                          <a:latin typeface="+mn-lt"/>
                          <a:ea typeface="+mn-ea"/>
                          <a:cs typeface="+mn-cs"/>
                        </a:rPr>
                        <a:t>52</a:t>
                      </a:r>
                      <a:endParaRPr lang="en-US" sz="1800" dirty="0">
                        <a:effectLst/>
                        <a:latin typeface="+mn-lt"/>
                        <a:ea typeface="SimSun"/>
                        <a:cs typeface="Calibri"/>
                      </a:endParaRPr>
                    </a:p>
                  </a:txBody>
                  <a:tcPr marL="68580" marR="68580" marT="0" marB="0" anchor="ctr"/>
                </a:tc>
              </a:tr>
              <a:tr h="762000">
                <a:tc>
                  <a:txBody>
                    <a:bodyPr/>
                    <a:lstStyle/>
                    <a:p>
                      <a:pPr marL="0" marR="0" algn="ctr">
                        <a:spcBef>
                          <a:spcPts val="0"/>
                        </a:spcBef>
                        <a:spcAft>
                          <a:spcPts val="0"/>
                        </a:spcAft>
                      </a:pPr>
                      <a:r>
                        <a:rPr lang="en-US" sz="1800">
                          <a:effectLst/>
                        </a:rPr>
                        <a:t>APOB</a:t>
                      </a:r>
                      <a:endParaRPr lang="en-US" sz="1800">
                        <a:effectLst/>
                        <a:latin typeface="Times New Roman"/>
                        <a:ea typeface="SimSun"/>
                        <a:cs typeface="Calibri"/>
                      </a:endParaRPr>
                    </a:p>
                  </a:txBody>
                  <a:tcPr marL="68580" marR="68580" marT="0" marB="0" anchor="ctr"/>
                </a:tc>
                <a:tc>
                  <a:txBody>
                    <a:bodyPr/>
                    <a:lstStyle/>
                    <a:p>
                      <a:pPr marL="0" marR="0" algn="ctr">
                        <a:spcBef>
                          <a:spcPts val="0"/>
                        </a:spcBef>
                        <a:spcAft>
                          <a:spcPts val="0"/>
                        </a:spcAft>
                      </a:pPr>
                      <a:r>
                        <a:rPr lang="en-US" sz="1600" dirty="0" smtClean="0">
                          <a:effectLst/>
                          <a:latin typeface="+mn-lt"/>
                        </a:rPr>
                        <a:t>LOF </a:t>
                      </a:r>
                      <a:r>
                        <a:rPr lang="en-US" sz="1600" baseline="0" dirty="0" smtClean="0">
                          <a:effectLst/>
                          <a:latin typeface="+mn-lt"/>
                        </a:rPr>
                        <a:t> </a:t>
                      </a:r>
                      <a:r>
                        <a:rPr lang="en-US" sz="1600" dirty="0" smtClean="0">
                          <a:effectLst/>
                          <a:latin typeface="+mn-lt"/>
                        </a:rPr>
                        <a:t>&lt; 5</a:t>
                      </a:r>
                      <a:r>
                        <a:rPr lang="en-US" sz="1600" dirty="0">
                          <a:effectLst/>
                          <a:latin typeface="+mn-lt"/>
                        </a:rPr>
                        <a:t>%</a:t>
                      </a:r>
                      <a:endParaRPr lang="en-US" sz="1600" dirty="0">
                        <a:effectLst/>
                        <a:latin typeface="+mn-lt"/>
                        <a:ea typeface="SimSun"/>
                        <a:cs typeface="Calibri"/>
                      </a:endParaRPr>
                    </a:p>
                  </a:txBody>
                  <a:tcPr marL="68580" marR="68580" marT="0" marB="0" anchor="ctr"/>
                </a:tc>
                <a:tc>
                  <a:txBody>
                    <a:bodyPr/>
                    <a:lstStyle/>
                    <a:p>
                      <a:pPr marL="0" marR="0" algn="ctr">
                        <a:spcBef>
                          <a:spcPts val="0"/>
                        </a:spcBef>
                        <a:spcAft>
                          <a:spcPts val="0"/>
                        </a:spcAft>
                      </a:pPr>
                      <a:r>
                        <a:rPr lang="en-US" sz="1800">
                          <a:effectLst/>
                          <a:latin typeface="+mn-lt"/>
                        </a:rPr>
                        <a:t>8x10</a:t>
                      </a:r>
                      <a:r>
                        <a:rPr lang="en-US" sz="1800" baseline="30000">
                          <a:effectLst/>
                          <a:latin typeface="+mn-lt"/>
                        </a:rPr>
                        <a:t>-8</a:t>
                      </a:r>
                      <a:endParaRPr lang="en-US" sz="1800">
                        <a:effectLst/>
                        <a:latin typeface="+mn-lt"/>
                        <a:ea typeface="SimSun"/>
                        <a:cs typeface="Calibri"/>
                      </a:endParaRPr>
                    </a:p>
                  </a:txBody>
                  <a:tcPr marL="68580" marR="68580" marT="0" marB="0" anchor="ctr"/>
                </a:tc>
                <a:tc>
                  <a:txBody>
                    <a:bodyPr/>
                    <a:lstStyle/>
                    <a:p>
                      <a:pPr marL="0" marR="0" algn="ctr">
                        <a:spcBef>
                          <a:spcPts val="0"/>
                        </a:spcBef>
                        <a:spcAft>
                          <a:spcPts val="0"/>
                        </a:spcAft>
                      </a:pPr>
                      <a:r>
                        <a:rPr lang="en-US" sz="1800">
                          <a:effectLst/>
                          <a:latin typeface="+mn-lt"/>
                        </a:rPr>
                        <a:t>0.25</a:t>
                      </a:r>
                      <a:endParaRPr lang="en-US" sz="1800">
                        <a:effectLst/>
                        <a:latin typeface="+mn-lt"/>
                        <a:ea typeface="SimSun"/>
                        <a:cs typeface="Calibri"/>
                      </a:endParaRPr>
                    </a:p>
                  </a:txBody>
                  <a:tcPr marL="68580" marR="68580" marT="0" marB="0" anchor="ctr"/>
                </a:tc>
                <a:tc>
                  <a:txBody>
                    <a:bodyPr/>
                    <a:lstStyle/>
                    <a:p>
                      <a:pPr marL="0" marR="0" algn="ctr">
                        <a:spcBef>
                          <a:spcPts val="0"/>
                        </a:spcBef>
                        <a:spcAft>
                          <a:spcPts val="0"/>
                        </a:spcAft>
                      </a:pPr>
                      <a:r>
                        <a:rPr lang="en-US" sz="1800" dirty="0" smtClean="0">
                          <a:effectLst/>
                          <a:latin typeface="+mn-lt"/>
                        </a:rPr>
                        <a:t>5x10</a:t>
                      </a:r>
                      <a:r>
                        <a:rPr lang="en-US" sz="1800" baseline="30000" dirty="0" smtClean="0">
                          <a:effectLst/>
                          <a:latin typeface="+mn-lt"/>
                        </a:rPr>
                        <a:t>-4</a:t>
                      </a:r>
                      <a:endParaRPr lang="en-US" sz="1800" dirty="0">
                        <a:effectLst/>
                        <a:latin typeface="+mn-lt"/>
                        <a:ea typeface="SimSun"/>
                        <a:cs typeface="Calibri"/>
                      </a:endParaRPr>
                    </a:p>
                  </a:txBody>
                  <a:tcPr marL="68580" marR="68580" marT="0" marB="0" anchor="ctr"/>
                </a:tc>
                <a:tc>
                  <a:txBody>
                    <a:bodyPr/>
                    <a:lstStyle/>
                    <a:p>
                      <a:pPr marL="0" marR="0" algn="ctr">
                        <a:spcBef>
                          <a:spcPts val="0"/>
                        </a:spcBef>
                        <a:spcAft>
                          <a:spcPts val="0"/>
                        </a:spcAft>
                      </a:pPr>
                      <a:r>
                        <a:rPr lang="en-US" sz="1800" dirty="0">
                          <a:effectLst/>
                          <a:latin typeface="+mn-lt"/>
                        </a:rPr>
                        <a:t>0.31</a:t>
                      </a:r>
                      <a:endParaRPr lang="en-US" sz="1800" dirty="0">
                        <a:effectLst/>
                        <a:latin typeface="+mn-lt"/>
                        <a:ea typeface="SimSun"/>
                        <a:cs typeface="Calibri"/>
                      </a:endParaRPr>
                    </a:p>
                  </a:txBody>
                  <a:tcPr marL="68580" marR="68580" marT="0" marB="0" anchor="ctr"/>
                </a:tc>
                <a:tc>
                  <a:txBody>
                    <a:bodyPr/>
                    <a:lstStyle/>
                    <a:p>
                      <a:pPr marL="0" marR="0" algn="ctr">
                        <a:spcBef>
                          <a:spcPts val="0"/>
                        </a:spcBef>
                        <a:spcAft>
                          <a:spcPts val="0"/>
                        </a:spcAft>
                      </a:pPr>
                      <a:r>
                        <a:rPr lang="en-US" sz="1800" dirty="0" smtClean="0">
                          <a:effectLst/>
                          <a:latin typeface="+mn-lt"/>
                        </a:rPr>
                        <a:t>2x10</a:t>
                      </a:r>
                      <a:r>
                        <a:rPr lang="en-US" sz="1800" baseline="30000" dirty="0" smtClean="0">
                          <a:effectLst/>
                          <a:latin typeface="+mn-lt"/>
                        </a:rPr>
                        <a:t>-10</a:t>
                      </a:r>
                      <a:endParaRPr lang="en-US" sz="1800" dirty="0">
                        <a:effectLst/>
                        <a:latin typeface="+mn-lt"/>
                        <a:ea typeface="SimSun"/>
                        <a:cs typeface="Calibri"/>
                      </a:endParaRPr>
                    </a:p>
                  </a:txBody>
                  <a:tcPr marL="68580" marR="68580" marT="0" marB="0" anchor="ctr"/>
                </a:tc>
                <a:tc>
                  <a:txBody>
                    <a:bodyPr/>
                    <a:lstStyle/>
                    <a:p>
                      <a:pPr marL="0" marR="0" algn="ctr">
                        <a:spcBef>
                          <a:spcPts val="0"/>
                        </a:spcBef>
                        <a:spcAft>
                          <a:spcPts val="0"/>
                        </a:spcAft>
                      </a:pPr>
                      <a:r>
                        <a:rPr lang="en-US" sz="1800" dirty="0">
                          <a:effectLst/>
                          <a:latin typeface="+mn-lt"/>
                        </a:rPr>
                        <a:t>-98</a:t>
                      </a:r>
                      <a:endParaRPr lang="en-US" sz="1800" dirty="0">
                        <a:effectLst/>
                        <a:latin typeface="+mn-lt"/>
                        <a:ea typeface="SimSun"/>
                        <a:cs typeface="Calibri"/>
                      </a:endParaRPr>
                    </a:p>
                  </a:txBody>
                  <a:tcPr marL="68580" marR="68580" marT="0" marB="0" anchor="ctr"/>
                </a:tc>
              </a:tr>
              <a:tr h="762000">
                <a:tc>
                  <a:txBody>
                    <a:bodyPr/>
                    <a:lstStyle/>
                    <a:p>
                      <a:pPr marL="0" marR="0" algn="ctr">
                        <a:spcBef>
                          <a:spcPts val="0"/>
                        </a:spcBef>
                        <a:spcAft>
                          <a:spcPts val="0"/>
                        </a:spcAft>
                      </a:pPr>
                      <a:r>
                        <a:rPr lang="en-US" sz="1800" dirty="0" smtClean="0">
                          <a:effectLst/>
                        </a:rPr>
                        <a:t>PNPLA5</a:t>
                      </a:r>
                      <a:endParaRPr lang="en-US" sz="1800" dirty="0">
                        <a:effectLst/>
                        <a:latin typeface="Times New Roman"/>
                        <a:ea typeface="SimSun"/>
                        <a:cs typeface="Calibri"/>
                      </a:endParaRPr>
                    </a:p>
                  </a:txBody>
                  <a:tcPr marL="68580" marR="68580" marT="0" marB="0" anchor="ctr"/>
                </a:tc>
                <a:tc>
                  <a:txBody>
                    <a:bodyPr/>
                    <a:lstStyle/>
                    <a:p>
                      <a:pPr marL="0" marR="0" algn="ctr">
                        <a:spcBef>
                          <a:spcPts val="0"/>
                        </a:spcBef>
                        <a:spcAft>
                          <a:spcPts val="0"/>
                        </a:spcAft>
                      </a:pPr>
                      <a:r>
                        <a:rPr lang="en-US" sz="1600" dirty="0" err="1" smtClean="0">
                          <a:effectLst/>
                          <a:latin typeface="+mn-lt"/>
                        </a:rPr>
                        <a:t>Nonsyn</a:t>
                      </a:r>
                      <a:r>
                        <a:rPr lang="en-US" sz="1600" dirty="0" smtClean="0">
                          <a:effectLst/>
                          <a:latin typeface="+mn-lt"/>
                        </a:rPr>
                        <a:t> + splice</a:t>
                      </a:r>
                    </a:p>
                    <a:p>
                      <a:pPr marL="0" marR="0" algn="ctr">
                        <a:spcBef>
                          <a:spcPts val="0"/>
                        </a:spcBef>
                        <a:spcAft>
                          <a:spcPts val="0"/>
                        </a:spcAft>
                      </a:pPr>
                      <a:r>
                        <a:rPr lang="en-US" sz="1600" dirty="0" smtClean="0">
                          <a:effectLst/>
                          <a:latin typeface="+mn-lt"/>
                        </a:rPr>
                        <a:t>MAF &lt; </a:t>
                      </a:r>
                      <a:r>
                        <a:rPr lang="en-US" sz="1600" dirty="0">
                          <a:effectLst/>
                          <a:latin typeface="+mn-lt"/>
                        </a:rPr>
                        <a:t>0.1%</a:t>
                      </a:r>
                      <a:endParaRPr lang="en-US" sz="1600" dirty="0">
                        <a:effectLst/>
                        <a:latin typeface="+mn-lt"/>
                        <a:ea typeface="SimSun"/>
                        <a:cs typeface="Calibri"/>
                      </a:endParaRPr>
                    </a:p>
                  </a:txBody>
                  <a:tcPr marL="68580" marR="68580" marT="0" marB="0" anchor="ctr"/>
                </a:tc>
                <a:tc>
                  <a:txBody>
                    <a:bodyPr/>
                    <a:lstStyle/>
                    <a:p>
                      <a:pPr marL="0" marR="0" algn="ctr">
                        <a:spcBef>
                          <a:spcPts val="0"/>
                        </a:spcBef>
                        <a:spcAft>
                          <a:spcPts val="0"/>
                        </a:spcAft>
                      </a:pPr>
                      <a:r>
                        <a:rPr lang="en-US" sz="1800" dirty="0">
                          <a:effectLst/>
                          <a:latin typeface="+mn-lt"/>
                        </a:rPr>
                        <a:t>5x10</a:t>
                      </a:r>
                      <a:r>
                        <a:rPr lang="en-US" sz="1800" baseline="30000" dirty="0">
                          <a:effectLst/>
                          <a:latin typeface="+mn-lt"/>
                        </a:rPr>
                        <a:t>-5</a:t>
                      </a:r>
                      <a:endParaRPr lang="en-US" sz="1800" dirty="0">
                        <a:effectLst/>
                        <a:latin typeface="+mn-lt"/>
                        <a:ea typeface="SimSun"/>
                        <a:cs typeface="Calibri"/>
                      </a:endParaRPr>
                    </a:p>
                  </a:txBody>
                  <a:tcPr marL="68580" marR="68580" marT="0" marB="0" anchor="ctr"/>
                </a:tc>
                <a:tc>
                  <a:txBody>
                    <a:bodyPr/>
                    <a:lstStyle/>
                    <a:p>
                      <a:pPr marL="0" marR="0" algn="ctr">
                        <a:spcBef>
                          <a:spcPts val="0"/>
                        </a:spcBef>
                        <a:spcAft>
                          <a:spcPts val="0"/>
                        </a:spcAft>
                      </a:pPr>
                      <a:r>
                        <a:rPr lang="en-US" sz="1800" dirty="0">
                          <a:effectLst/>
                          <a:latin typeface="+mn-lt"/>
                        </a:rPr>
                        <a:t>1.2</a:t>
                      </a:r>
                      <a:endParaRPr lang="en-US" sz="1800" dirty="0">
                        <a:effectLst/>
                        <a:latin typeface="+mn-lt"/>
                        <a:ea typeface="SimSun"/>
                        <a:cs typeface="Calibri"/>
                      </a:endParaRPr>
                    </a:p>
                  </a:txBody>
                  <a:tcPr marL="68580" marR="68580" marT="0" marB="0" anchor="ctr"/>
                </a:tc>
                <a:tc>
                  <a:txBody>
                    <a:bodyPr/>
                    <a:lstStyle/>
                    <a:p>
                      <a:pPr marL="0" marR="0" algn="ctr">
                        <a:spcBef>
                          <a:spcPts val="0"/>
                        </a:spcBef>
                        <a:spcAft>
                          <a:spcPts val="0"/>
                        </a:spcAft>
                      </a:pPr>
                      <a:r>
                        <a:rPr lang="en-US" sz="1800" dirty="0">
                          <a:effectLst/>
                          <a:latin typeface="+mn-lt"/>
                        </a:rPr>
                        <a:t>2</a:t>
                      </a:r>
                      <a:r>
                        <a:rPr lang="en-US" sz="1800" dirty="0" smtClean="0">
                          <a:effectLst/>
                          <a:latin typeface="+mn-lt"/>
                        </a:rPr>
                        <a:t>x10</a:t>
                      </a:r>
                      <a:r>
                        <a:rPr lang="en-US" sz="1800" baseline="30000" dirty="0" smtClean="0">
                          <a:effectLst/>
                          <a:latin typeface="+mn-lt"/>
                        </a:rPr>
                        <a:t>-3</a:t>
                      </a:r>
                      <a:endParaRPr lang="en-US" sz="1800" dirty="0">
                        <a:effectLst/>
                        <a:latin typeface="+mn-lt"/>
                        <a:ea typeface="SimSun"/>
                        <a:cs typeface="Calibri"/>
                      </a:endParaRPr>
                    </a:p>
                  </a:txBody>
                  <a:tcPr marL="68580" marR="68580" marT="0" marB="0" anchor="ctr"/>
                </a:tc>
                <a:tc>
                  <a:txBody>
                    <a:bodyPr/>
                    <a:lstStyle/>
                    <a:p>
                      <a:pPr marL="0" marR="0" algn="ctr">
                        <a:spcBef>
                          <a:spcPts val="0"/>
                        </a:spcBef>
                        <a:spcAft>
                          <a:spcPts val="0"/>
                        </a:spcAft>
                      </a:pPr>
                      <a:r>
                        <a:rPr lang="en-US" sz="1800" dirty="0" smtClean="0">
                          <a:effectLst/>
                          <a:latin typeface="+mn-lt"/>
                        </a:rPr>
                        <a:t>1.6</a:t>
                      </a:r>
                      <a:endParaRPr lang="en-US" sz="1800" dirty="0">
                        <a:effectLst/>
                        <a:latin typeface="+mn-lt"/>
                        <a:ea typeface="SimSun"/>
                        <a:cs typeface="Calibri"/>
                      </a:endParaRPr>
                    </a:p>
                  </a:txBody>
                  <a:tcPr marL="68580" marR="68580" marT="0" marB="0" anchor="ctr"/>
                </a:tc>
                <a:tc>
                  <a:txBody>
                    <a:bodyPr/>
                    <a:lstStyle/>
                    <a:p>
                      <a:pPr marL="0" marR="0" algn="ctr">
                        <a:spcBef>
                          <a:spcPts val="0"/>
                        </a:spcBef>
                        <a:spcAft>
                          <a:spcPts val="0"/>
                        </a:spcAft>
                      </a:pPr>
                      <a:r>
                        <a:rPr lang="en-US" sz="1800" dirty="0">
                          <a:effectLst/>
                          <a:latin typeface="+mn-lt"/>
                        </a:rPr>
                        <a:t>3x10</a:t>
                      </a:r>
                      <a:r>
                        <a:rPr lang="en-US" sz="1800" baseline="30000" dirty="0">
                          <a:effectLst/>
                          <a:latin typeface="+mn-lt"/>
                        </a:rPr>
                        <a:t>-7</a:t>
                      </a:r>
                      <a:endParaRPr lang="en-US" sz="1800" dirty="0">
                        <a:effectLst/>
                        <a:latin typeface="+mn-lt"/>
                        <a:ea typeface="SimSun"/>
                        <a:cs typeface="Calibri"/>
                      </a:endParaRPr>
                    </a:p>
                  </a:txBody>
                  <a:tcPr marL="68580" marR="68580" marT="0" marB="0" anchor="ctr"/>
                </a:tc>
                <a:tc>
                  <a:txBody>
                    <a:bodyPr/>
                    <a:lstStyle/>
                    <a:p>
                      <a:pPr marL="0" marR="0" algn="ctr">
                        <a:spcBef>
                          <a:spcPts val="0"/>
                        </a:spcBef>
                        <a:spcAft>
                          <a:spcPts val="0"/>
                        </a:spcAft>
                      </a:pPr>
                      <a:r>
                        <a:rPr lang="en-US" sz="1800" dirty="0" smtClean="0">
                          <a:effectLst/>
                          <a:latin typeface="+mn-lt"/>
                        </a:rPr>
                        <a:t>44</a:t>
                      </a:r>
                      <a:r>
                        <a:rPr lang="en-US" sz="1800" dirty="0">
                          <a:effectLst/>
                          <a:latin typeface="+mn-lt"/>
                        </a:rPr>
                        <a:t> </a:t>
                      </a:r>
                      <a:endParaRPr lang="en-US" sz="1800" dirty="0">
                        <a:effectLst/>
                        <a:latin typeface="+mn-lt"/>
                        <a:ea typeface="SimSun"/>
                        <a:cs typeface="Calibri"/>
                      </a:endParaRPr>
                    </a:p>
                  </a:txBody>
                  <a:tcPr marL="68580" marR="68580" marT="0" marB="0" anchor="ctr"/>
                </a:tc>
              </a:tr>
            </a:tbl>
          </a:graphicData>
        </a:graphic>
      </p:graphicFrame>
      <p:sp>
        <p:nvSpPr>
          <p:cNvPr id="3" name="TextBox 2"/>
          <p:cNvSpPr txBox="1"/>
          <p:nvPr/>
        </p:nvSpPr>
        <p:spPr>
          <a:xfrm>
            <a:off x="533400" y="6400800"/>
            <a:ext cx="8249502" cy="369332"/>
          </a:xfrm>
          <a:prstGeom prst="rect">
            <a:avLst/>
          </a:prstGeom>
          <a:noFill/>
        </p:spPr>
        <p:txBody>
          <a:bodyPr wrap="none" rtlCol="0">
            <a:spAutoFit/>
          </a:bodyPr>
          <a:lstStyle/>
          <a:p>
            <a:r>
              <a:rPr lang="en-US" dirty="0" smtClean="0"/>
              <a:t>Burden frequency (BF) = % of individuals that carry at least one rare allele in that gene</a:t>
            </a:r>
            <a:endParaRPr lang="en-US" dirty="0"/>
          </a:p>
        </p:txBody>
      </p:sp>
    </p:spTree>
    <p:extLst>
      <p:ext uri="{BB962C8B-B14F-4D97-AF65-F5344CB8AC3E}">
        <p14:creationId xmlns:p14="http://schemas.microsoft.com/office/powerpoint/2010/main" xmlns="" val="143985171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i="1" dirty="0" smtClean="0"/>
              <a:t>PNPLA5</a:t>
            </a:r>
            <a:endParaRPr lang="en-US" i="1" dirty="0"/>
          </a:p>
        </p:txBody>
      </p:sp>
      <p:sp>
        <p:nvSpPr>
          <p:cNvPr id="3" name="Content Placeholder 2"/>
          <p:cNvSpPr>
            <a:spLocks noGrp="1"/>
          </p:cNvSpPr>
          <p:nvPr>
            <p:ph idx="1"/>
          </p:nvPr>
        </p:nvSpPr>
        <p:spPr>
          <a:xfrm>
            <a:off x="457200" y="1371600"/>
            <a:ext cx="8229600" cy="5105400"/>
          </a:xfrm>
        </p:spPr>
        <p:txBody>
          <a:bodyPr>
            <a:normAutofit fontScale="92500" lnSpcReduction="10000"/>
          </a:bodyPr>
          <a:lstStyle/>
          <a:p>
            <a:r>
              <a:rPr lang="en-US" dirty="0" smtClean="0"/>
              <a:t>9 Members of PNPLA family, share short motif found in potato tuber protein</a:t>
            </a:r>
          </a:p>
          <a:p>
            <a:r>
              <a:rPr lang="en-US" dirty="0" smtClean="0"/>
              <a:t>PNPLA members were found to serve critical roles in diverse aspects of lipid metabolism and signaling</a:t>
            </a:r>
          </a:p>
          <a:p>
            <a:r>
              <a:rPr lang="en-US" i="1" dirty="0" smtClean="0"/>
              <a:t>PNPLA2</a:t>
            </a:r>
            <a:r>
              <a:rPr lang="en-US" dirty="0" smtClean="0"/>
              <a:t> variants increase risk of T2D</a:t>
            </a:r>
          </a:p>
          <a:p>
            <a:r>
              <a:rPr lang="en-US" i="1" dirty="0" smtClean="0"/>
              <a:t>PNPLA3</a:t>
            </a:r>
            <a:r>
              <a:rPr lang="en-US" dirty="0" smtClean="0"/>
              <a:t> variants (adjacent gene to PNPl5) increase risk of NAFLD</a:t>
            </a:r>
          </a:p>
          <a:p>
            <a:r>
              <a:rPr lang="en-US" dirty="0" smtClean="0"/>
              <a:t>No diseases listed in OMIM or knock-out mouse for </a:t>
            </a:r>
            <a:r>
              <a:rPr lang="en-US" i="1" dirty="0" smtClean="0"/>
              <a:t>PNPLA5</a:t>
            </a:r>
          </a:p>
          <a:p>
            <a:r>
              <a:rPr lang="en-US" dirty="0" smtClean="0"/>
              <a:t>Function mostly unknown</a:t>
            </a:r>
          </a:p>
          <a:p>
            <a:pPr marL="0" indent="0">
              <a:buNone/>
            </a:pPr>
            <a:endParaRPr lang="en-US" dirty="0" smtClean="0"/>
          </a:p>
          <a:p>
            <a:endParaRPr lang="en-US" dirty="0"/>
          </a:p>
        </p:txBody>
      </p:sp>
    </p:spTree>
    <p:extLst>
      <p:ext uri="{BB962C8B-B14F-4D97-AF65-F5344CB8AC3E}">
        <p14:creationId xmlns:p14="http://schemas.microsoft.com/office/powerpoint/2010/main" xmlns="" val="102436341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sz="quarter" idx="1"/>
          </p:nvPr>
        </p:nvSpPr>
        <p:spPr>
          <a:xfrm>
            <a:off x="457200" y="1133475"/>
            <a:ext cx="8229600" cy="5715000"/>
          </a:xfrm>
        </p:spPr>
        <p:txBody>
          <a:bodyPr/>
          <a:lstStyle/>
          <a:p>
            <a:pPr eaLnBrk="1" hangingPunct="1">
              <a:lnSpc>
                <a:spcPct val="90000"/>
              </a:lnSpc>
              <a:defRPr/>
            </a:pPr>
            <a:endParaRPr lang="en-US" sz="2400" dirty="0" smtClean="0">
              <a:ea typeface="ＭＳ Ｐゴシック" pitchFamily="34" charset="-128"/>
            </a:endParaRPr>
          </a:p>
          <a:p>
            <a:pPr eaLnBrk="1" hangingPunct="1">
              <a:lnSpc>
                <a:spcPct val="90000"/>
              </a:lnSpc>
              <a:defRPr/>
            </a:pPr>
            <a:r>
              <a:rPr lang="en-US" sz="2400" dirty="0" smtClean="0">
                <a:ea typeface="ＭＳ Ｐゴシック" pitchFamily="34" charset="-128"/>
              </a:rPr>
              <a:t>dbGaP Update Schedule:</a:t>
            </a:r>
          </a:p>
          <a:p>
            <a:pPr marL="0" indent="0" eaLnBrk="1" hangingPunct="1">
              <a:lnSpc>
                <a:spcPct val="90000"/>
              </a:lnSpc>
              <a:buFont typeface="Arial" charset="0"/>
              <a:buNone/>
              <a:defRPr/>
            </a:pPr>
            <a:r>
              <a:rPr lang="en-US" sz="2400" dirty="0" smtClean="0">
                <a:ea typeface="ＭＳ Ｐゴシック" pitchFamily="34" charset="-128"/>
              </a:rPr>
              <a:t> </a:t>
            </a:r>
          </a:p>
          <a:p>
            <a:pPr eaLnBrk="1" hangingPunct="1">
              <a:lnSpc>
                <a:spcPct val="90000"/>
              </a:lnSpc>
              <a:defRPr/>
            </a:pPr>
            <a:endParaRPr lang="en-US" sz="2400" dirty="0" smtClean="0">
              <a:ea typeface="ＭＳ Ｐゴシック" pitchFamily="34" charset="-128"/>
            </a:endParaRPr>
          </a:p>
          <a:p>
            <a:pPr eaLnBrk="1" hangingPunct="1">
              <a:lnSpc>
                <a:spcPct val="90000"/>
              </a:lnSpc>
              <a:defRPr/>
            </a:pPr>
            <a:r>
              <a:rPr lang="en-US" sz="2400" dirty="0" smtClean="0">
                <a:ea typeface="ＭＳ Ｐゴシック" pitchFamily="34" charset="-128"/>
              </a:rPr>
              <a:t>Version 11 MESA </a:t>
            </a:r>
            <a:r>
              <a:rPr lang="en-US" sz="2400" dirty="0" err="1" smtClean="0">
                <a:ea typeface="ＭＳ Ｐゴシック" pitchFamily="34" charset="-128"/>
              </a:rPr>
              <a:t>SHARe</a:t>
            </a:r>
            <a:r>
              <a:rPr lang="en-US" sz="2400" dirty="0" smtClean="0">
                <a:ea typeface="ＭＳ Ｐゴシック" pitchFamily="34" charset="-128"/>
              </a:rPr>
              <a:t> Update (Released March 2013) </a:t>
            </a:r>
          </a:p>
          <a:p>
            <a:pPr eaLnBrk="1" hangingPunct="1">
              <a:lnSpc>
                <a:spcPct val="90000"/>
              </a:lnSpc>
              <a:defRPr/>
            </a:pPr>
            <a:endParaRPr lang="en-US" sz="2400" dirty="0" smtClean="0">
              <a:ea typeface="ＭＳ Ｐゴシック" pitchFamily="34" charset="-128"/>
            </a:endParaRPr>
          </a:p>
          <a:p>
            <a:pPr eaLnBrk="1" hangingPunct="1">
              <a:lnSpc>
                <a:spcPct val="90000"/>
              </a:lnSpc>
              <a:defRPr/>
            </a:pPr>
            <a:endParaRPr lang="en-US" sz="2400" dirty="0" smtClean="0">
              <a:ea typeface="ＭＳ Ｐゴシック" pitchFamily="34" charset="-128"/>
            </a:endParaRPr>
          </a:p>
          <a:p>
            <a:pPr eaLnBrk="1" hangingPunct="1">
              <a:lnSpc>
                <a:spcPct val="90000"/>
              </a:lnSpc>
              <a:buFont typeface="Arial" charset="0"/>
              <a:buNone/>
              <a:defRPr/>
            </a:pPr>
            <a:endParaRPr lang="en-US" sz="2400" dirty="0" smtClean="0">
              <a:ea typeface="ＭＳ Ｐゴシック" pitchFamily="34" charset="-128"/>
            </a:endParaRPr>
          </a:p>
          <a:p>
            <a:pPr eaLnBrk="1" hangingPunct="1">
              <a:lnSpc>
                <a:spcPct val="90000"/>
              </a:lnSpc>
              <a:defRPr/>
            </a:pPr>
            <a:r>
              <a:rPr lang="en-US" sz="2400" dirty="0" smtClean="0">
                <a:ea typeface="ＭＳ Ｐゴシック" pitchFamily="34" charset="-128"/>
              </a:rPr>
              <a:t>Version 12 MESA </a:t>
            </a:r>
            <a:r>
              <a:rPr lang="en-US" sz="2400" dirty="0" err="1" smtClean="0">
                <a:ea typeface="ＭＳ Ｐゴシック" pitchFamily="34" charset="-128"/>
              </a:rPr>
              <a:t>SHARe</a:t>
            </a:r>
            <a:r>
              <a:rPr lang="en-US" sz="2400" dirty="0" smtClean="0">
                <a:ea typeface="ＭＳ Ｐゴシック" pitchFamily="34" charset="-128"/>
              </a:rPr>
              <a:t> Update (Planned release June 2013). </a:t>
            </a:r>
          </a:p>
          <a:p>
            <a:pPr lvl="1" eaLnBrk="1" hangingPunct="1">
              <a:lnSpc>
                <a:spcPct val="90000"/>
              </a:lnSpc>
              <a:defRPr/>
            </a:pPr>
            <a:endParaRPr lang="en-US" sz="2000" dirty="0" smtClean="0">
              <a:ea typeface="ＭＳ Ｐゴシック" pitchFamily="34" charset="-128"/>
            </a:endParaRPr>
          </a:p>
          <a:p>
            <a:pPr lvl="1" eaLnBrk="1" hangingPunct="1">
              <a:lnSpc>
                <a:spcPct val="90000"/>
              </a:lnSpc>
              <a:buFont typeface="Arial" charset="0"/>
              <a:buNone/>
              <a:defRPr/>
            </a:pPr>
            <a:endParaRPr lang="en-US" sz="2000" dirty="0" smtClean="0">
              <a:ea typeface="ＭＳ Ｐゴシック" pitchFamily="34" charset="-128"/>
            </a:endParaRPr>
          </a:p>
          <a:p>
            <a:pPr eaLnBrk="1" hangingPunct="1">
              <a:lnSpc>
                <a:spcPct val="90000"/>
              </a:lnSpc>
              <a:defRPr/>
            </a:pPr>
            <a:endParaRPr lang="en-US" sz="2400" dirty="0" smtClean="0">
              <a:ea typeface="ＭＳ Ｐゴシック" pitchFamily="34" charset="-128"/>
            </a:endParaRPr>
          </a:p>
          <a:p>
            <a:pPr eaLnBrk="1" hangingPunct="1">
              <a:lnSpc>
                <a:spcPct val="90000"/>
              </a:lnSpc>
              <a:buFont typeface="Arial" charset="0"/>
              <a:buNone/>
              <a:defRPr/>
            </a:pPr>
            <a:endParaRPr lang="en-US" sz="2400" dirty="0" smtClean="0">
              <a:ea typeface="ＭＳ Ｐゴシック" pitchFamily="34" charset="-128"/>
            </a:endParaRPr>
          </a:p>
          <a:p>
            <a:pPr eaLnBrk="1" hangingPunct="1">
              <a:lnSpc>
                <a:spcPct val="90000"/>
              </a:lnSpc>
              <a:buFont typeface="Arial" charset="0"/>
              <a:buNone/>
              <a:defRPr/>
            </a:pPr>
            <a:r>
              <a:rPr lang="en-US" sz="2400" dirty="0" smtClean="0">
                <a:ea typeface="ＭＳ Ｐゴシック" pitchFamily="34" charset="-128"/>
              </a:rPr>
              <a:t>			</a:t>
            </a:r>
            <a:endParaRPr lang="en-US" sz="2000" dirty="0" smtClean="0">
              <a:ea typeface="ＭＳ Ｐゴシック" pitchFamily="34" charset="-128"/>
            </a:endParaRPr>
          </a:p>
          <a:p>
            <a:pPr eaLnBrk="1" hangingPunct="1">
              <a:lnSpc>
                <a:spcPct val="90000"/>
              </a:lnSpc>
              <a:buFont typeface="Arial" charset="0"/>
              <a:buNone/>
              <a:defRPr/>
            </a:pPr>
            <a:endParaRPr lang="en-US" sz="2400" dirty="0" smtClean="0">
              <a:ea typeface="ＭＳ Ｐゴシック" pitchFamily="34" charset="-128"/>
            </a:endParaRPr>
          </a:p>
        </p:txBody>
      </p:sp>
      <p:sp>
        <p:nvSpPr>
          <p:cNvPr id="7171" name="Title 1"/>
          <p:cNvSpPr>
            <a:spLocks noGrp="1"/>
          </p:cNvSpPr>
          <p:nvPr>
            <p:ph type="title"/>
          </p:nvPr>
        </p:nvSpPr>
        <p:spPr>
          <a:xfrm>
            <a:off x="457200" y="274638"/>
            <a:ext cx="9010650" cy="1143000"/>
          </a:xfrm>
        </p:spPr>
        <p:txBody>
          <a:bodyPr/>
          <a:lstStyle/>
          <a:p>
            <a:pPr eaLnBrk="1" hangingPunct="1"/>
            <a:r>
              <a:rPr lang="en-US" smtClean="0">
                <a:ea typeface="ＭＳ Ｐゴシック" pitchFamily="34" charset="-128"/>
              </a:rPr>
              <a:t>MESA SHARe Data </a:t>
            </a:r>
          </a:p>
        </p:txBody>
      </p:sp>
      <p:sp>
        <p:nvSpPr>
          <p:cNvPr id="7172" name="Rectangle 15"/>
          <p:cNvSpPr>
            <a:spLocks noChangeArrowheads="1"/>
          </p:cNvSpPr>
          <p:nvPr/>
        </p:nvSpPr>
        <p:spPr bwMode="auto">
          <a:xfrm>
            <a:off x="868363" y="4752975"/>
            <a:ext cx="359092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000">
                <a:latin typeface="Calibri" pitchFamily="34" charset="0"/>
              </a:rPr>
              <a:t>- Abdominal Body Composition</a:t>
            </a:r>
          </a:p>
          <a:p>
            <a:pPr>
              <a:buFontTx/>
              <a:buChar char="-"/>
            </a:pPr>
            <a:r>
              <a:rPr lang="en-US" sz="2000">
                <a:latin typeface="Calibri" pitchFamily="34" charset="0"/>
              </a:rPr>
              <a:t> MESA Eye </a:t>
            </a:r>
          </a:p>
          <a:p>
            <a:pPr>
              <a:buFontTx/>
              <a:buChar char="-"/>
            </a:pPr>
            <a:r>
              <a:rPr lang="en-US" sz="2000">
                <a:latin typeface="Calibri" pitchFamily="34" charset="0"/>
              </a:rPr>
              <a:t> MRI update</a:t>
            </a:r>
          </a:p>
          <a:p>
            <a:pPr>
              <a:buFontTx/>
              <a:buChar char="-"/>
            </a:pPr>
            <a:r>
              <a:rPr lang="en-US" sz="2000">
                <a:latin typeface="Calibri" pitchFamily="34" charset="0"/>
              </a:rPr>
              <a:t> Rennin activity, aldosterone</a:t>
            </a:r>
          </a:p>
          <a:p>
            <a:pPr>
              <a:buFontTx/>
              <a:buChar char="-"/>
            </a:pPr>
            <a:r>
              <a:rPr lang="en-US" sz="2000">
                <a:latin typeface="Calibri" pitchFamily="34" charset="0"/>
              </a:rPr>
              <a:t> MESA Sleep</a:t>
            </a:r>
          </a:p>
        </p:txBody>
      </p:sp>
      <p:sp>
        <p:nvSpPr>
          <p:cNvPr id="7173" name="Rectangle 15"/>
          <p:cNvSpPr>
            <a:spLocks noChangeArrowheads="1"/>
          </p:cNvSpPr>
          <p:nvPr/>
        </p:nvSpPr>
        <p:spPr bwMode="auto">
          <a:xfrm>
            <a:off x="4240213" y="4754563"/>
            <a:ext cx="3590925" cy="1938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000">
                <a:latin typeface="Calibri" pitchFamily="34" charset="0"/>
              </a:rPr>
              <a:t>- MESA Kidney</a:t>
            </a:r>
          </a:p>
          <a:p>
            <a:r>
              <a:rPr lang="en-US" sz="2000">
                <a:latin typeface="Calibri" pitchFamily="34" charset="0"/>
              </a:rPr>
              <a:t>- 96 SNP Panel</a:t>
            </a:r>
          </a:p>
          <a:p>
            <a:r>
              <a:rPr lang="en-US" sz="2000">
                <a:latin typeface="Calibri" pitchFamily="34" charset="0"/>
              </a:rPr>
              <a:t>- Exome Chip</a:t>
            </a:r>
          </a:p>
          <a:p>
            <a:r>
              <a:rPr lang="en-US" sz="2000">
                <a:latin typeface="Calibri" pitchFamily="34" charset="0"/>
              </a:rPr>
              <a:t>- APOE1 and ApoA1</a:t>
            </a:r>
          </a:p>
          <a:p>
            <a:r>
              <a:rPr lang="en-US" sz="2000">
                <a:latin typeface="Calibri" pitchFamily="34" charset="0"/>
              </a:rPr>
              <a:t>- HDL Subfractions</a:t>
            </a:r>
          </a:p>
          <a:p>
            <a:endParaRPr lang="en-US" sz="2000">
              <a:solidFill>
                <a:srgbClr val="FF0000"/>
              </a:solidFill>
              <a:latin typeface="Calibri" pitchFamily="34" charset="0"/>
            </a:endParaRPr>
          </a:p>
        </p:txBody>
      </p:sp>
      <p:sp>
        <p:nvSpPr>
          <p:cNvPr id="7174" name="Rectangle 8"/>
          <p:cNvSpPr>
            <a:spLocks noChangeArrowheads="1"/>
          </p:cNvSpPr>
          <p:nvPr/>
        </p:nvSpPr>
        <p:spPr bwMode="auto">
          <a:xfrm>
            <a:off x="868363" y="3127375"/>
            <a:ext cx="3590925"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000">
                <a:latin typeface="Calibri" pitchFamily="34" charset="0"/>
              </a:rPr>
              <a:t>- Exam 5</a:t>
            </a:r>
          </a:p>
          <a:p>
            <a:r>
              <a:rPr lang="en-US" sz="2000">
                <a:latin typeface="Calibri" pitchFamily="34" charset="0"/>
              </a:rPr>
              <a:t>- A1AT Lung Data</a:t>
            </a:r>
          </a:p>
          <a:p>
            <a:r>
              <a:rPr lang="en-US" sz="2000">
                <a:latin typeface="Calibri" pitchFamily="34" charset="0"/>
              </a:rPr>
              <a:t>- Atrial Fib Events Update</a:t>
            </a:r>
          </a:p>
          <a:p>
            <a:endParaRPr lang="en-US" sz="2000">
              <a:latin typeface="Calibri" pitchFamily="34" charset="0"/>
            </a:endParaRPr>
          </a:p>
        </p:txBody>
      </p:sp>
      <p:sp>
        <p:nvSpPr>
          <p:cNvPr id="7175" name="Rectangle 14"/>
          <p:cNvSpPr>
            <a:spLocks noChangeArrowheads="1"/>
          </p:cNvSpPr>
          <p:nvPr/>
        </p:nvSpPr>
        <p:spPr bwMode="auto">
          <a:xfrm>
            <a:off x="4240213" y="3175000"/>
            <a:ext cx="4572000"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000">
                <a:latin typeface="Calibri" pitchFamily="34" charset="0"/>
              </a:rPr>
              <a:t>- Mineral Metabolism update</a:t>
            </a:r>
          </a:p>
          <a:p>
            <a:r>
              <a:rPr lang="en-US" sz="2000">
                <a:latin typeface="Calibri" pitchFamily="34" charset="0"/>
              </a:rPr>
              <a:t>- Consent type changes</a:t>
            </a:r>
          </a:p>
          <a:p>
            <a:pPr lvl="1">
              <a:lnSpc>
                <a:spcPct val="90000"/>
              </a:lnSpc>
            </a:pPr>
            <a:endParaRPr lang="en-US" sz="2000">
              <a:latin typeface="Calibri" pitchFamily="34" charset="0"/>
            </a:endParaRPr>
          </a:p>
        </p:txBody>
      </p:sp>
      <p:pic>
        <p:nvPicPr>
          <p:cNvPr id="7176" name="Picture 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68363" y="1819275"/>
            <a:ext cx="6737350" cy="865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616561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20762"/>
          </a:xfrm>
        </p:spPr>
        <p:txBody>
          <a:bodyPr>
            <a:normAutofit fontScale="90000"/>
          </a:bodyPr>
          <a:lstStyle/>
          <a:p>
            <a:r>
              <a:rPr lang="en-US" dirty="0" smtClean="0"/>
              <a:t>Conclusions from searching for rare and low frequency LDL variants</a:t>
            </a:r>
            <a:endParaRPr lang="en-US" dirty="0"/>
          </a:p>
        </p:txBody>
      </p:sp>
      <p:sp>
        <p:nvSpPr>
          <p:cNvPr id="3" name="Content Placeholder 2"/>
          <p:cNvSpPr>
            <a:spLocks noGrp="1"/>
          </p:cNvSpPr>
          <p:nvPr>
            <p:ph idx="1"/>
          </p:nvPr>
        </p:nvSpPr>
        <p:spPr>
          <a:xfrm>
            <a:off x="304800" y="1368287"/>
            <a:ext cx="8534400" cy="5108713"/>
          </a:xfrm>
        </p:spPr>
        <p:txBody>
          <a:bodyPr>
            <a:noAutofit/>
          </a:bodyPr>
          <a:lstStyle/>
          <a:p>
            <a:r>
              <a:rPr lang="en-US" sz="2000" dirty="0" smtClean="0"/>
              <a:t>1 novel gene reaches </a:t>
            </a:r>
            <a:r>
              <a:rPr lang="en-US" sz="2000" dirty="0" err="1" smtClean="0"/>
              <a:t>exome</a:t>
            </a:r>
            <a:r>
              <a:rPr lang="en-US" sz="2000" dirty="0" smtClean="0"/>
              <a:t>-wide significance </a:t>
            </a:r>
          </a:p>
          <a:p>
            <a:pPr lvl="1"/>
            <a:r>
              <a:rPr lang="en-US" sz="2000" dirty="0" smtClean="0"/>
              <a:t>PNPLA5</a:t>
            </a:r>
            <a:endParaRPr lang="en-US" sz="2000" dirty="0"/>
          </a:p>
          <a:p>
            <a:r>
              <a:rPr lang="en-US" sz="2000" dirty="0" smtClean="0"/>
              <a:t>3 known </a:t>
            </a:r>
            <a:r>
              <a:rPr lang="en-US" sz="2000" dirty="0" err="1" smtClean="0"/>
              <a:t>Mendelian</a:t>
            </a:r>
            <a:r>
              <a:rPr lang="en-US" sz="2000" dirty="0" smtClean="0"/>
              <a:t> dyslipidemia genes detected (p &lt; 1 x 10</a:t>
            </a:r>
            <a:r>
              <a:rPr lang="en-US" sz="2000" baseline="30000" dirty="0" smtClean="0"/>
              <a:t>-6</a:t>
            </a:r>
            <a:r>
              <a:rPr lang="en-US" sz="2000" dirty="0" smtClean="0"/>
              <a:t>)</a:t>
            </a:r>
          </a:p>
          <a:p>
            <a:pPr lvl="1"/>
            <a:r>
              <a:rPr lang="en-US" sz="2000" dirty="0" smtClean="0"/>
              <a:t>PCSK9</a:t>
            </a:r>
            <a:r>
              <a:rPr lang="en-US" sz="2000" dirty="0"/>
              <a:t>, LDLR, APOB</a:t>
            </a:r>
          </a:p>
          <a:p>
            <a:r>
              <a:rPr lang="en-US" sz="2000" dirty="0" smtClean="0"/>
              <a:t>Novel variants even in heavily sequenced genes</a:t>
            </a:r>
          </a:p>
          <a:p>
            <a:r>
              <a:rPr lang="en-US" sz="2000" dirty="0" smtClean="0"/>
              <a:t>Genetic architecture quite different at associated genes</a:t>
            </a:r>
          </a:p>
          <a:p>
            <a:pPr lvl="1"/>
            <a:r>
              <a:rPr lang="en-US" sz="2000" dirty="0" smtClean="0"/>
              <a:t>Very rare missense variants in </a:t>
            </a:r>
            <a:r>
              <a:rPr lang="en-US" sz="2000" i="1" dirty="0" smtClean="0"/>
              <a:t>LDLR </a:t>
            </a:r>
            <a:r>
              <a:rPr lang="en-US" sz="2000" dirty="0" smtClean="0"/>
              <a:t>and </a:t>
            </a:r>
            <a:r>
              <a:rPr lang="en-US" sz="2000" i="1" dirty="0" smtClean="0"/>
              <a:t>PNPLA5</a:t>
            </a:r>
            <a:r>
              <a:rPr lang="en-US" sz="2000" dirty="0" smtClean="0"/>
              <a:t> cause high LDL</a:t>
            </a:r>
            <a:endParaRPr lang="en-US" sz="2000" i="1" dirty="0" smtClean="0"/>
          </a:p>
          <a:p>
            <a:pPr lvl="1"/>
            <a:r>
              <a:rPr lang="en-US" sz="2000" dirty="0" smtClean="0"/>
              <a:t>Very rare loss-of-function variants in </a:t>
            </a:r>
            <a:r>
              <a:rPr lang="en-US" sz="2000" i="1" dirty="0" smtClean="0"/>
              <a:t>APOB</a:t>
            </a:r>
            <a:r>
              <a:rPr lang="en-US" sz="2000" dirty="0" smtClean="0"/>
              <a:t> reduce LDL</a:t>
            </a:r>
            <a:endParaRPr lang="en-US" sz="2000" i="1" dirty="0" smtClean="0"/>
          </a:p>
          <a:p>
            <a:pPr lvl="1"/>
            <a:r>
              <a:rPr lang="en-US" sz="2000" dirty="0" smtClean="0"/>
              <a:t>Mix of 1-2% and rare missense and nonsense variants in </a:t>
            </a:r>
            <a:r>
              <a:rPr lang="en-US" sz="2000" i="1" dirty="0" smtClean="0"/>
              <a:t>PCSK9</a:t>
            </a:r>
            <a:r>
              <a:rPr lang="en-US" sz="2000" dirty="0" smtClean="0"/>
              <a:t> reduce LDL</a:t>
            </a:r>
            <a:endParaRPr lang="en-US" sz="2000" i="1" dirty="0" smtClean="0"/>
          </a:p>
          <a:p>
            <a:pPr lvl="1"/>
            <a:r>
              <a:rPr lang="en-US" sz="2000" dirty="0" smtClean="0"/>
              <a:t>Common variants in </a:t>
            </a:r>
            <a:r>
              <a:rPr lang="en-US" sz="2000" i="1" dirty="0" smtClean="0"/>
              <a:t>APOE</a:t>
            </a:r>
          </a:p>
          <a:p>
            <a:pPr lvl="1"/>
            <a:r>
              <a:rPr lang="en-US" sz="2000" dirty="0"/>
              <a:t>LOF of these 4 genes can result in higher LDL (LDLR, PNPLA5) or lower LDL (PCSK9, APOB</a:t>
            </a:r>
            <a:r>
              <a:rPr lang="en-US" sz="2000" dirty="0" smtClean="0"/>
              <a:t>)</a:t>
            </a:r>
            <a:endParaRPr lang="en-US" sz="2000" i="1" dirty="0" smtClean="0"/>
          </a:p>
          <a:p>
            <a:r>
              <a:rPr lang="en-US" sz="2000" b="1" dirty="0" smtClean="0"/>
              <a:t>Larger sample sizes needed to find more novel genes</a:t>
            </a:r>
          </a:p>
        </p:txBody>
      </p:sp>
    </p:spTree>
    <p:extLst>
      <p:ext uri="{BB962C8B-B14F-4D97-AF65-F5344CB8AC3E}">
        <p14:creationId xmlns:p14="http://schemas.microsoft.com/office/powerpoint/2010/main" xmlns="" val="351109717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ea typeface="ＭＳ Ｐゴシック" pitchFamily="34" charset="-128"/>
              </a:rPr>
              <a:t>HumanExome BeadChip</a:t>
            </a:r>
          </a:p>
        </p:txBody>
      </p:sp>
      <p:sp>
        <p:nvSpPr>
          <p:cNvPr id="9219" name="Content Placeholder 2"/>
          <p:cNvSpPr>
            <a:spLocks noGrp="1"/>
          </p:cNvSpPr>
          <p:nvPr>
            <p:ph sz="half" idx="1"/>
          </p:nvPr>
        </p:nvSpPr>
        <p:spPr/>
        <p:txBody>
          <a:bodyPr/>
          <a:lstStyle/>
          <a:p>
            <a:r>
              <a:rPr lang="en-US" sz="2400" smtClean="0">
                <a:solidFill>
                  <a:srgbClr val="C00000"/>
                </a:solidFill>
                <a:ea typeface="ＭＳ Ｐゴシック" pitchFamily="34" charset="-128"/>
              </a:rPr>
              <a:t>Exonic variants (+rare)</a:t>
            </a:r>
          </a:p>
          <a:p>
            <a:r>
              <a:rPr lang="en-US" sz="2400" smtClean="0">
                <a:ea typeface="ＭＳ Ｐゴシック" pitchFamily="34" charset="-128"/>
              </a:rPr>
              <a:t>Selected from over 12,000 individual exome and whole genome sequences, representing diverse population sets: European, African, Hispanic and Asian individuals</a:t>
            </a:r>
          </a:p>
          <a:p>
            <a:r>
              <a:rPr lang="en-US" sz="2400" smtClean="0">
                <a:ea typeface="ＭＳ Ｐゴシック" pitchFamily="34" charset="-128"/>
              </a:rPr>
              <a:t>Contains AIMs </a:t>
            </a:r>
          </a:p>
          <a:p>
            <a:r>
              <a:rPr lang="en-US" sz="2400" smtClean="0">
                <a:ea typeface="ＭＳ Ｐゴシック" pitchFamily="34" charset="-128"/>
              </a:rPr>
              <a:t>At a fraction cost of sequencing</a:t>
            </a:r>
          </a:p>
        </p:txBody>
      </p:sp>
      <p:graphicFrame>
        <p:nvGraphicFramePr>
          <p:cNvPr id="7" name="Content Placeholder 6"/>
          <p:cNvGraphicFramePr>
            <a:graphicFrameLocks noGrp="1"/>
          </p:cNvGraphicFramePr>
          <p:nvPr>
            <p:ph sz="half" idx="2"/>
          </p:nvPr>
        </p:nvGraphicFramePr>
        <p:xfrm>
          <a:off x="4876800" y="1600200"/>
          <a:ext cx="3810000" cy="3035301"/>
        </p:xfrm>
        <a:graphic>
          <a:graphicData uri="http://schemas.openxmlformats.org/drawingml/2006/table">
            <a:tbl>
              <a:tblPr/>
              <a:tblGrid>
                <a:gridCol w="2590800"/>
                <a:gridCol w="1219200"/>
              </a:tblGrid>
              <a:tr h="37156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ea typeface="ＭＳ Ｐゴシック" pitchFamily="34" charset="-128"/>
                        </a:rPr>
                        <a:t>Marker Categories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ea typeface="ＭＳ Ｐゴシック" pitchFamily="34" charset="-128"/>
                        </a:rPr>
                        <a:t>Values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56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ＭＳ Ｐゴシック" pitchFamily="34" charset="-128"/>
                        </a:rPr>
                        <a:t>Total markers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ＭＳ Ｐゴシック" pitchFamily="34" charset="-128"/>
                        </a:rPr>
                        <a:t>&gt; 250,000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402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ＭＳ Ｐゴシック" pitchFamily="34" charset="-128"/>
                        </a:rPr>
                        <a:t>Nonsynonymous SNPs (NCBI)</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ＭＳ Ｐゴシック" pitchFamily="34" charset="-128"/>
                        </a:rPr>
                        <a:t>232,125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402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ＭＳ Ｐゴシック" pitchFamily="34" charset="-128"/>
                        </a:rPr>
                        <a:t>SNPs in coding regions (including UTR)</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ＭＳ Ｐゴシック" pitchFamily="34" charset="-128"/>
                        </a:rPr>
                        <a:t>246,139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402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ＭＳ Ｐゴシック" pitchFamily="34" charset="-128"/>
                        </a:rPr>
                        <a:t>SNPs in exon splice regions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ＭＳ Ｐゴシック" pitchFamily="34" charset="-128"/>
                        </a:rPr>
                        <a:t>55,376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566">
                <a:tc gridSpan="2">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ＭＳ Ｐゴシック" pitchFamily="34" charset="-128"/>
                        </a:rPr>
                        <a:t>source: </a:t>
                      </a:r>
                      <a:r>
                        <a:rPr kumimoji="0" lang="en-US" sz="1400" b="0" i="0" u="none" strike="noStrike" cap="none" normalizeH="0" baseline="0" smtClean="0">
                          <a:ln>
                            <a:noFill/>
                          </a:ln>
                          <a:solidFill>
                            <a:srgbClr val="000000"/>
                          </a:solidFill>
                          <a:effectLst/>
                          <a:latin typeface="Calibri" pitchFamily="34" charset="0"/>
                          <a:ea typeface="ＭＳ Ｐゴシック" pitchFamily="34" charset="-128"/>
                          <a:hlinkClick r:id="rId2"/>
                        </a:rPr>
                        <a:t>http://www.illumina.com</a:t>
                      </a:r>
                      <a:endParaRPr kumimoji="0" lang="en-US" sz="1400" b="0" i="0" u="none" strike="noStrike" cap="none" normalizeH="0" baseline="0" smtClean="0">
                        <a:ln>
                          <a:noFill/>
                        </a:ln>
                        <a:solidFill>
                          <a:srgbClr val="000000"/>
                        </a:solidFill>
                        <a:effectLst/>
                        <a:latin typeface="Calibri" pitchFamily="34" charset="0"/>
                        <a:ea typeface="ＭＳ Ｐゴシック" pitchFamily="34" charset="-128"/>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en-US"/>
                    </a:p>
                  </a:txBody>
                  <a:tcPr/>
                </a:tc>
              </a:tr>
            </a:tbl>
          </a:graphicData>
        </a:graphic>
      </p:graphicFrame>
      <p:sp>
        <p:nvSpPr>
          <p:cNvPr id="9242" name="TextBox 8"/>
          <p:cNvSpPr txBox="1">
            <a:spLocks noChangeArrowheads="1"/>
          </p:cNvSpPr>
          <p:nvPr/>
        </p:nvSpPr>
        <p:spPr bwMode="auto">
          <a:xfrm>
            <a:off x="4800600" y="1066800"/>
            <a:ext cx="19970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2400">
                <a:cs typeface="Arial" charset="0"/>
              </a:rPr>
              <a:t>Key features:</a:t>
            </a:r>
          </a:p>
        </p:txBody>
      </p:sp>
      <p:sp>
        <p:nvSpPr>
          <p:cNvPr id="9243" name="TextBox 9"/>
          <p:cNvSpPr txBox="1">
            <a:spLocks noChangeArrowheads="1"/>
          </p:cNvSpPr>
          <p:nvPr/>
        </p:nvSpPr>
        <p:spPr bwMode="auto">
          <a:xfrm>
            <a:off x="457200" y="6019800"/>
            <a:ext cx="80772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1600">
                <a:solidFill>
                  <a:srgbClr val="000000"/>
                </a:solidFill>
              </a:rPr>
              <a:t>MESA investigators, through their participation in the HeartGO project of the NHLBI Exome sequencing project, participated in the generation of data that contribute to this chip.</a:t>
            </a:r>
          </a:p>
        </p:txBody>
      </p:sp>
      <p:sp>
        <p:nvSpPr>
          <p:cNvPr id="9244" name="Rectangle 4"/>
          <p:cNvSpPr>
            <a:spLocks noChangeArrowheads="1"/>
          </p:cNvSpPr>
          <p:nvPr/>
        </p:nvSpPr>
        <p:spPr bwMode="auto">
          <a:xfrm>
            <a:off x="4572000" y="5483225"/>
            <a:ext cx="45720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400">
                <a:hlinkClick r:id="rId3"/>
              </a:rPr>
              <a:t>http://genome.sph.umich.edu/wiki/Exome_Chip_Design</a:t>
            </a:r>
            <a:endParaRPr lang="en-US" sz="1400"/>
          </a:p>
        </p:txBody>
      </p:sp>
    </p:spTree>
    <p:extLst>
      <p:ext uri="{BB962C8B-B14F-4D97-AF65-F5344CB8AC3E}">
        <p14:creationId xmlns:p14="http://schemas.microsoft.com/office/powerpoint/2010/main" xmlns="" val="3549013615"/>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fontScale="90000"/>
          </a:bodyPr>
          <a:lstStyle/>
          <a:p>
            <a:r>
              <a:rPr lang="en-US" smtClean="0">
                <a:ea typeface="ＭＳ Ｐゴシック" pitchFamily="34" charset="-128"/>
              </a:rPr>
              <a:t>Exome Chip Data - Plans and Availability</a:t>
            </a:r>
          </a:p>
        </p:txBody>
      </p:sp>
      <p:sp>
        <p:nvSpPr>
          <p:cNvPr id="10243" name="Content Placeholder 2"/>
          <p:cNvSpPr>
            <a:spLocks noGrp="1"/>
          </p:cNvSpPr>
          <p:nvPr>
            <p:ph idx="1"/>
          </p:nvPr>
        </p:nvSpPr>
        <p:spPr>
          <a:xfrm>
            <a:off x="457200" y="1235075"/>
            <a:ext cx="8229600" cy="5648325"/>
          </a:xfrm>
        </p:spPr>
        <p:txBody>
          <a:bodyPr/>
          <a:lstStyle/>
          <a:p>
            <a:r>
              <a:rPr lang="en-US" sz="2800" smtClean="0">
                <a:ea typeface="ＭＳ Ｐゴシック" pitchFamily="34" charset="-128"/>
              </a:rPr>
              <a:t>10 Cohorts and 6 Genotyping Centers involved, all using common set of Coriell controls.</a:t>
            </a:r>
          </a:p>
          <a:p>
            <a:endParaRPr lang="en-US" sz="2800" smtClean="0">
              <a:ea typeface="ＭＳ Ｐゴシック" pitchFamily="34" charset="-128"/>
            </a:endParaRPr>
          </a:p>
          <a:p>
            <a:endParaRPr lang="en-US" sz="2800" smtClean="0">
              <a:ea typeface="ＭＳ Ｐゴシック" pitchFamily="34" charset="-128"/>
            </a:endParaRPr>
          </a:p>
          <a:p>
            <a:endParaRPr lang="en-US" sz="2800" smtClean="0">
              <a:ea typeface="ＭＳ Ｐゴシック" pitchFamily="34" charset="-128"/>
            </a:endParaRPr>
          </a:p>
          <a:p>
            <a:endParaRPr lang="en-US" sz="2800" smtClean="0">
              <a:ea typeface="ＭＳ Ｐゴシック" pitchFamily="34" charset="-128"/>
            </a:endParaRPr>
          </a:p>
          <a:p>
            <a:endParaRPr lang="en-US" sz="2800" smtClean="0">
              <a:ea typeface="ＭＳ Ｐゴシック" pitchFamily="34" charset="-128"/>
            </a:endParaRPr>
          </a:p>
          <a:p>
            <a:endParaRPr lang="en-US" sz="2800" smtClean="0">
              <a:ea typeface="ＭＳ Ｐゴシック" pitchFamily="34" charset="-128"/>
            </a:endParaRPr>
          </a:p>
        </p:txBody>
      </p:sp>
      <p:graphicFrame>
        <p:nvGraphicFramePr>
          <p:cNvPr id="4" name="Table 3"/>
          <p:cNvGraphicFramePr>
            <a:graphicFrameLocks noGrp="1"/>
          </p:cNvGraphicFramePr>
          <p:nvPr/>
        </p:nvGraphicFramePr>
        <p:xfrm>
          <a:off x="1054100" y="2160588"/>
          <a:ext cx="6096000" cy="3133726"/>
        </p:xfrm>
        <a:graphic>
          <a:graphicData uri="http://schemas.openxmlformats.org/drawingml/2006/table">
            <a:tbl>
              <a:tblPr firstRow="1" bandRow="1">
                <a:tableStyleId>{5C22544A-7EE6-4342-B048-85BDC9FD1C3A}</a:tableStyleId>
              </a:tblPr>
              <a:tblGrid>
                <a:gridCol w="3048000"/>
                <a:gridCol w="3048000"/>
              </a:tblGrid>
              <a:tr h="370727">
                <a:tc>
                  <a:txBody>
                    <a:bodyPr/>
                    <a:lstStyle/>
                    <a:p>
                      <a:r>
                        <a:rPr lang="en-US" sz="1800" dirty="0" smtClean="0"/>
                        <a:t>Cohort</a:t>
                      </a:r>
                      <a:endParaRPr lang="en-US" sz="1800" dirty="0"/>
                    </a:p>
                  </a:txBody>
                  <a:tcPr marT="45707" marB="45707"/>
                </a:tc>
                <a:tc>
                  <a:txBody>
                    <a:bodyPr/>
                    <a:lstStyle/>
                    <a:p>
                      <a:r>
                        <a:rPr lang="en-US" sz="1800" dirty="0" smtClean="0"/>
                        <a:t>Genotyping</a:t>
                      </a:r>
                      <a:r>
                        <a:rPr lang="en-US" sz="1800" baseline="0" dirty="0" smtClean="0"/>
                        <a:t> Center</a:t>
                      </a:r>
                      <a:endParaRPr lang="en-US" sz="1800" dirty="0"/>
                    </a:p>
                  </a:txBody>
                  <a:tcPr marT="45707" marB="45707"/>
                </a:tc>
              </a:tr>
              <a:tr h="640054">
                <a:tc>
                  <a:txBody>
                    <a:bodyPr/>
                    <a:lstStyle/>
                    <a:p>
                      <a:r>
                        <a:rPr lang="en-US" sz="1800" dirty="0" smtClean="0"/>
                        <a:t>CHS, MESA, and Family Health Study </a:t>
                      </a:r>
                      <a:endParaRPr lang="en-US" sz="1800" dirty="0"/>
                    </a:p>
                  </a:txBody>
                  <a:tcPr marT="45707" marB="45707"/>
                </a:tc>
                <a:tc>
                  <a:txBody>
                    <a:bodyPr/>
                    <a:lstStyle/>
                    <a:p>
                      <a:r>
                        <a:rPr lang="en-US" sz="1800" dirty="0" smtClean="0"/>
                        <a:t>Cedars-Sinai</a:t>
                      </a:r>
                      <a:endParaRPr lang="en-US" sz="1800" dirty="0"/>
                    </a:p>
                  </a:txBody>
                  <a:tcPr marT="45707" marB="45707"/>
                </a:tc>
              </a:tr>
              <a:tr h="370727">
                <a:tc>
                  <a:txBody>
                    <a:bodyPr/>
                    <a:lstStyle/>
                    <a:p>
                      <a:r>
                        <a:rPr lang="en-US" sz="1800" dirty="0" smtClean="0"/>
                        <a:t>ARIC, CARDIA, AGES</a:t>
                      </a:r>
                      <a:endParaRPr lang="en-US" sz="1800" dirty="0"/>
                    </a:p>
                  </a:txBody>
                  <a:tcPr marT="45707" marB="45707"/>
                </a:tc>
                <a:tc>
                  <a:txBody>
                    <a:bodyPr/>
                    <a:lstStyle/>
                    <a:p>
                      <a:r>
                        <a:rPr lang="en-US" sz="1800" dirty="0" smtClean="0"/>
                        <a:t>University of Texas - Houston</a:t>
                      </a:r>
                      <a:endParaRPr lang="en-US" sz="1800" dirty="0"/>
                    </a:p>
                  </a:txBody>
                  <a:tcPr marT="45707" marB="45707"/>
                </a:tc>
              </a:tr>
              <a:tr h="640037">
                <a:tc>
                  <a:txBody>
                    <a:bodyPr/>
                    <a:lstStyle/>
                    <a:p>
                      <a:r>
                        <a:rPr lang="en-US" sz="1800" dirty="0" smtClean="0"/>
                        <a:t>Health ABC </a:t>
                      </a:r>
                      <a:endParaRPr lang="en-US" sz="1800" dirty="0"/>
                    </a:p>
                  </a:txBody>
                  <a:tcPr marT="45707" marB="45707"/>
                </a:tc>
                <a:tc>
                  <a:txBody>
                    <a:bodyPr/>
                    <a:lstStyle/>
                    <a:p>
                      <a:r>
                        <a:rPr lang="en-US" sz="1800" dirty="0" smtClean="0"/>
                        <a:t>Wake Forest </a:t>
                      </a:r>
                      <a:endParaRPr lang="en-US" sz="1800" dirty="0"/>
                    </a:p>
                  </a:txBody>
                  <a:tcPr marT="45707" marB="45707"/>
                </a:tc>
              </a:tr>
              <a:tr h="370727">
                <a:tc>
                  <a:txBody>
                    <a:bodyPr/>
                    <a:lstStyle/>
                    <a:p>
                      <a:r>
                        <a:rPr lang="en-US" sz="1800" dirty="0" smtClean="0"/>
                        <a:t>Framingham </a:t>
                      </a:r>
                      <a:endParaRPr lang="en-US" sz="1800" dirty="0"/>
                    </a:p>
                  </a:txBody>
                  <a:tcPr marT="45707" marB="45707"/>
                </a:tc>
                <a:tc>
                  <a:txBody>
                    <a:bodyPr/>
                    <a:lstStyle/>
                    <a:p>
                      <a:r>
                        <a:rPr lang="en-US" sz="1800" dirty="0" smtClean="0"/>
                        <a:t>Illumina Core Lab</a:t>
                      </a:r>
                      <a:endParaRPr lang="en-US" sz="1800" dirty="0"/>
                    </a:p>
                  </a:txBody>
                  <a:tcPr marT="45707" marB="45707"/>
                </a:tc>
              </a:tr>
              <a:tr h="370727">
                <a:tc>
                  <a:txBody>
                    <a:bodyPr/>
                    <a:lstStyle/>
                    <a:p>
                      <a:r>
                        <a:rPr lang="en-US" sz="1800" dirty="0" smtClean="0"/>
                        <a:t>Jackson Heart </a:t>
                      </a:r>
                      <a:endParaRPr lang="en-US" sz="1800" dirty="0"/>
                    </a:p>
                  </a:txBody>
                  <a:tcPr marT="45707" marB="45707"/>
                </a:tc>
                <a:tc>
                  <a:txBody>
                    <a:bodyPr/>
                    <a:lstStyle/>
                    <a:p>
                      <a:r>
                        <a:rPr lang="en-US" sz="1800" dirty="0" smtClean="0"/>
                        <a:t>Broad</a:t>
                      </a:r>
                      <a:endParaRPr lang="en-US" sz="1800" dirty="0"/>
                    </a:p>
                  </a:txBody>
                  <a:tcPr marT="45707" marB="45707"/>
                </a:tc>
              </a:tr>
              <a:tr h="370727">
                <a:tc>
                  <a:txBody>
                    <a:bodyPr/>
                    <a:lstStyle/>
                    <a:p>
                      <a:r>
                        <a:rPr lang="en-US" sz="1800" dirty="0" smtClean="0"/>
                        <a:t>Rotterdam</a:t>
                      </a:r>
                      <a:endParaRPr lang="en-US" sz="1800" dirty="0"/>
                    </a:p>
                  </a:txBody>
                  <a:tcPr marT="45707" marB="45707"/>
                </a:tc>
                <a:tc>
                  <a:txBody>
                    <a:bodyPr/>
                    <a:lstStyle/>
                    <a:p>
                      <a:r>
                        <a:rPr lang="en-US" sz="1800" dirty="0" smtClean="0"/>
                        <a:t>Rotterdam</a:t>
                      </a:r>
                      <a:endParaRPr lang="en-US" sz="1800" dirty="0"/>
                    </a:p>
                  </a:txBody>
                  <a:tcPr marT="45707" marB="45707"/>
                </a:tc>
              </a:tr>
            </a:tbl>
          </a:graphicData>
        </a:graphic>
      </p:graphicFrame>
    </p:spTree>
    <p:extLst>
      <p:ext uri="{BB962C8B-B14F-4D97-AF65-F5344CB8AC3E}">
        <p14:creationId xmlns:p14="http://schemas.microsoft.com/office/powerpoint/2010/main" xmlns="" val="35174999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fontScale="90000"/>
          </a:bodyPr>
          <a:lstStyle/>
          <a:p>
            <a:r>
              <a:rPr lang="en-US" smtClean="0">
                <a:ea typeface="ＭＳ Ｐゴシック" pitchFamily="34" charset="-128"/>
              </a:rPr>
              <a:t>Exome Chip Data - Plans and Availability</a:t>
            </a:r>
          </a:p>
        </p:txBody>
      </p:sp>
      <p:sp>
        <p:nvSpPr>
          <p:cNvPr id="11267" name="Content Placeholder 2"/>
          <p:cNvSpPr>
            <a:spLocks noGrp="1"/>
          </p:cNvSpPr>
          <p:nvPr>
            <p:ph idx="1"/>
          </p:nvPr>
        </p:nvSpPr>
        <p:spPr>
          <a:xfrm>
            <a:off x="457200" y="1376363"/>
            <a:ext cx="8229600" cy="5649912"/>
          </a:xfrm>
        </p:spPr>
        <p:txBody>
          <a:bodyPr/>
          <a:lstStyle/>
          <a:p>
            <a:r>
              <a:rPr lang="en-US" sz="2800" smtClean="0">
                <a:ea typeface="ＭＳ Ｐゴシック" pitchFamily="34" charset="-128"/>
              </a:rPr>
              <a:t>Exome data now available from CC with idno.</a:t>
            </a:r>
          </a:p>
          <a:p>
            <a:r>
              <a:rPr lang="en-US" sz="2800" smtClean="0">
                <a:ea typeface="ＭＳ Ｐゴシック" pitchFamily="34" charset="-128"/>
              </a:rPr>
              <a:t>CC will distribute to MESA investigators with approved MESA Genetics P&amp;P Proposal. Like SHARe, Exome analyses will be led by working groups.</a:t>
            </a:r>
          </a:p>
          <a:p>
            <a:r>
              <a:rPr lang="en-US" sz="2800" smtClean="0">
                <a:ea typeface="ＭＳ Ｐゴシック" pitchFamily="34" charset="-128"/>
              </a:rPr>
              <a:t>Data will be posted to dbGaP June 2013 to link with GWAS data.</a:t>
            </a:r>
          </a:p>
        </p:txBody>
      </p:sp>
    </p:spTree>
    <p:extLst>
      <p:ext uri="{BB962C8B-B14F-4D97-AF65-F5344CB8AC3E}">
        <p14:creationId xmlns:p14="http://schemas.microsoft.com/office/powerpoint/2010/main" xmlns="" val="34230700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ea typeface="ＭＳ Ｐゴシック" pitchFamily="34" charset="-128"/>
              </a:rPr>
              <a:t>Exome Chip Data – Paper Proposals</a:t>
            </a:r>
          </a:p>
        </p:txBody>
      </p:sp>
      <p:graphicFrame>
        <p:nvGraphicFramePr>
          <p:cNvPr id="2" name="Content Placeholder 1"/>
          <p:cNvGraphicFramePr>
            <a:graphicFrameLocks noGrp="1"/>
          </p:cNvGraphicFramePr>
          <p:nvPr>
            <p:ph idx="1"/>
          </p:nvPr>
        </p:nvGraphicFramePr>
        <p:xfrm>
          <a:off x="257175" y="1262063"/>
          <a:ext cx="8591550" cy="5226051"/>
        </p:xfrm>
        <a:graphic>
          <a:graphicData uri="http://schemas.openxmlformats.org/drawingml/2006/table">
            <a:tbl>
              <a:tblPr firstRow="1" firstCol="1" bandRow="1">
                <a:tableStyleId>{5C22544A-7EE6-4342-B048-85BDC9FD1C3A}</a:tableStyleId>
              </a:tblPr>
              <a:tblGrid>
                <a:gridCol w="2143064"/>
                <a:gridCol w="6448486"/>
              </a:tblGrid>
              <a:tr h="105160">
                <a:tc>
                  <a:txBody>
                    <a:bodyPr/>
                    <a:lstStyle/>
                    <a:p>
                      <a:pPr marL="0" marR="0">
                        <a:lnSpc>
                          <a:spcPct val="115000"/>
                        </a:lnSpc>
                        <a:spcBef>
                          <a:spcPts val="0"/>
                        </a:spcBef>
                        <a:spcAft>
                          <a:spcPts val="0"/>
                        </a:spcAft>
                      </a:pPr>
                      <a:r>
                        <a:rPr lang="en-US" sz="600" dirty="0">
                          <a:effectLst/>
                        </a:rPr>
                        <a:t>Author</a:t>
                      </a:r>
                      <a:endParaRPr lang="en-US" sz="600" dirty="0">
                        <a:effectLst/>
                        <a:latin typeface="Calibri"/>
                        <a:ea typeface="Calibri"/>
                        <a:cs typeface="Times New Roman"/>
                      </a:endParaRPr>
                    </a:p>
                  </a:txBody>
                  <a:tcPr marL="36308" marR="36308" marT="0" marB="0" anchor="ctr"/>
                </a:tc>
                <a:tc>
                  <a:txBody>
                    <a:bodyPr/>
                    <a:lstStyle/>
                    <a:p>
                      <a:pPr marL="0" marR="0">
                        <a:lnSpc>
                          <a:spcPct val="115000"/>
                        </a:lnSpc>
                        <a:spcBef>
                          <a:spcPts val="0"/>
                        </a:spcBef>
                        <a:spcAft>
                          <a:spcPts val="0"/>
                        </a:spcAft>
                      </a:pPr>
                      <a:r>
                        <a:rPr lang="en-US" sz="600">
                          <a:effectLst/>
                        </a:rPr>
                        <a:t>FullTitle</a:t>
                      </a:r>
                      <a:endParaRPr lang="en-US" sz="600">
                        <a:effectLst/>
                        <a:latin typeface="Calibri"/>
                        <a:ea typeface="Calibri"/>
                        <a:cs typeface="Times New Roman"/>
                      </a:endParaRPr>
                    </a:p>
                  </a:txBody>
                  <a:tcPr marL="36308" marR="36308" marT="0" marB="0" anchor="ctr"/>
                </a:tc>
              </a:tr>
              <a:tr h="309482">
                <a:tc>
                  <a:txBody>
                    <a:bodyPr/>
                    <a:lstStyle/>
                    <a:p>
                      <a:pPr marL="0" marR="0">
                        <a:lnSpc>
                          <a:spcPct val="115000"/>
                        </a:lnSpc>
                        <a:spcBef>
                          <a:spcPts val="0"/>
                        </a:spcBef>
                        <a:spcAft>
                          <a:spcPts val="0"/>
                        </a:spcAft>
                      </a:pPr>
                      <a:r>
                        <a:rPr lang="en-US" sz="1400" dirty="0">
                          <a:effectLst/>
                        </a:rPr>
                        <a:t>Alexander P Reiner MD</a:t>
                      </a:r>
                      <a:endParaRPr lang="en-US" sz="1400" dirty="0">
                        <a:effectLst/>
                        <a:latin typeface="Calibri"/>
                        <a:ea typeface="Calibri"/>
                        <a:cs typeface="Times New Roman"/>
                      </a:endParaRPr>
                    </a:p>
                  </a:txBody>
                  <a:tcPr marL="36308" marR="36308" marT="0" marB="0" anchor="ctr"/>
                </a:tc>
                <a:tc>
                  <a:txBody>
                    <a:bodyPr/>
                    <a:lstStyle/>
                    <a:p>
                      <a:pPr marL="0" marR="0">
                        <a:lnSpc>
                          <a:spcPct val="115000"/>
                        </a:lnSpc>
                        <a:spcBef>
                          <a:spcPts val="0"/>
                        </a:spcBef>
                        <a:spcAft>
                          <a:spcPts val="0"/>
                        </a:spcAft>
                      </a:pPr>
                      <a:r>
                        <a:rPr lang="en-US" sz="1400" dirty="0">
                          <a:effectLst/>
                        </a:rPr>
                        <a:t>Common and </a:t>
                      </a:r>
                      <a:r>
                        <a:rPr lang="en-US" sz="1400" dirty="0" err="1">
                          <a:effectLst/>
                        </a:rPr>
                        <a:t>Exonic</a:t>
                      </a:r>
                      <a:r>
                        <a:rPr lang="en-US" sz="1400" dirty="0">
                          <a:effectLst/>
                        </a:rPr>
                        <a:t> Variants Associated with Biomarkers of Inflammation</a:t>
                      </a:r>
                      <a:endParaRPr lang="en-US" sz="1400" dirty="0">
                        <a:effectLst/>
                        <a:latin typeface="Calibri"/>
                        <a:ea typeface="Calibri"/>
                        <a:cs typeface="Times New Roman"/>
                      </a:endParaRPr>
                    </a:p>
                  </a:txBody>
                  <a:tcPr marL="36308" marR="36308" marT="0" marB="0" anchor="ctr"/>
                </a:tc>
              </a:tr>
              <a:tr h="490745">
                <a:tc>
                  <a:txBody>
                    <a:bodyPr/>
                    <a:lstStyle/>
                    <a:p>
                      <a:pPr marL="0" marR="0">
                        <a:lnSpc>
                          <a:spcPct val="115000"/>
                        </a:lnSpc>
                        <a:spcBef>
                          <a:spcPts val="0"/>
                        </a:spcBef>
                        <a:spcAft>
                          <a:spcPts val="0"/>
                        </a:spcAft>
                      </a:pPr>
                      <a:r>
                        <a:rPr lang="en-US" sz="1400" dirty="0">
                          <a:effectLst/>
                        </a:rPr>
                        <a:t>Charles R Farber PhD</a:t>
                      </a:r>
                      <a:endParaRPr lang="en-US" sz="1400" dirty="0">
                        <a:effectLst/>
                        <a:latin typeface="Calibri"/>
                        <a:ea typeface="Calibri"/>
                        <a:cs typeface="Times New Roman"/>
                      </a:endParaRPr>
                    </a:p>
                  </a:txBody>
                  <a:tcPr marL="36308" marR="36308" marT="0" marB="0" anchor="ctr"/>
                </a:tc>
                <a:tc>
                  <a:txBody>
                    <a:bodyPr/>
                    <a:lstStyle/>
                    <a:p>
                      <a:pPr marL="0" marR="0">
                        <a:lnSpc>
                          <a:spcPct val="115000"/>
                        </a:lnSpc>
                        <a:spcBef>
                          <a:spcPts val="0"/>
                        </a:spcBef>
                        <a:spcAft>
                          <a:spcPts val="0"/>
                        </a:spcAft>
                      </a:pPr>
                      <a:r>
                        <a:rPr lang="en-US" sz="1400">
                          <a:effectLst/>
                        </a:rPr>
                        <a:t>BICC1 SNP associations with bone mineral density (BMD) in the Multi-Ethnic Study of Atherosclerosis (MESA)</a:t>
                      </a:r>
                      <a:endParaRPr lang="en-US" sz="1400">
                        <a:effectLst/>
                        <a:latin typeface="Calibri"/>
                        <a:ea typeface="Calibri"/>
                        <a:cs typeface="Times New Roman"/>
                      </a:endParaRPr>
                    </a:p>
                  </a:txBody>
                  <a:tcPr marL="36308" marR="36308" marT="0" marB="0" anchor="ctr"/>
                </a:tc>
              </a:tr>
              <a:tr h="490745">
                <a:tc>
                  <a:txBody>
                    <a:bodyPr/>
                    <a:lstStyle/>
                    <a:p>
                      <a:pPr marL="0" marR="0">
                        <a:lnSpc>
                          <a:spcPct val="115000"/>
                        </a:lnSpc>
                        <a:spcBef>
                          <a:spcPts val="0"/>
                        </a:spcBef>
                        <a:spcAft>
                          <a:spcPts val="0"/>
                        </a:spcAft>
                      </a:pPr>
                      <a:r>
                        <a:rPr lang="en-US" sz="1400" dirty="0">
                          <a:effectLst/>
                        </a:rPr>
                        <a:t>Talin Haritunians PhD</a:t>
                      </a:r>
                      <a:endParaRPr lang="en-US" sz="1400" dirty="0">
                        <a:effectLst/>
                        <a:latin typeface="Calibri"/>
                        <a:ea typeface="Calibri"/>
                        <a:cs typeface="Times New Roman"/>
                      </a:endParaRPr>
                    </a:p>
                  </a:txBody>
                  <a:tcPr marL="36308" marR="36308" marT="0" marB="0" anchor="ctr"/>
                </a:tc>
                <a:tc>
                  <a:txBody>
                    <a:bodyPr/>
                    <a:lstStyle/>
                    <a:p>
                      <a:pPr marL="0" marR="0">
                        <a:lnSpc>
                          <a:spcPct val="115000"/>
                        </a:lnSpc>
                        <a:spcBef>
                          <a:spcPts val="0"/>
                        </a:spcBef>
                        <a:spcAft>
                          <a:spcPts val="0"/>
                        </a:spcAft>
                      </a:pPr>
                      <a:r>
                        <a:rPr lang="en-US" sz="1400">
                          <a:effectLst/>
                        </a:rPr>
                        <a:t>CHARGE Consortium Meta-Analysis for Anthropometric Traits: The Multi-Ethnic Study of Atherosclerosis</a:t>
                      </a:r>
                      <a:endParaRPr lang="en-US" sz="1400">
                        <a:effectLst/>
                        <a:latin typeface="Calibri"/>
                        <a:ea typeface="Calibri"/>
                        <a:cs typeface="Times New Roman"/>
                      </a:endParaRPr>
                    </a:p>
                  </a:txBody>
                  <a:tcPr marL="36308" marR="36308" marT="0" marB="0" anchor="ctr"/>
                </a:tc>
              </a:tr>
              <a:tr h="510345">
                <a:tc>
                  <a:txBody>
                    <a:bodyPr/>
                    <a:lstStyle/>
                    <a:p>
                      <a:pPr marL="0" marR="0">
                        <a:lnSpc>
                          <a:spcPct val="115000"/>
                        </a:lnSpc>
                        <a:spcBef>
                          <a:spcPts val="0"/>
                        </a:spcBef>
                        <a:spcAft>
                          <a:spcPts val="0"/>
                        </a:spcAft>
                      </a:pPr>
                      <a:r>
                        <a:rPr lang="en-US" sz="1400">
                          <a:effectLst/>
                        </a:rPr>
                        <a:t>Christina Wassel PhD, FAHA</a:t>
                      </a:r>
                      <a:endParaRPr lang="en-US" sz="1400">
                        <a:effectLst/>
                        <a:latin typeface="Calibri"/>
                        <a:ea typeface="Calibri"/>
                        <a:cs typeface="Times New Roman"/>
                      </a:endParaRPr>
                    </a:p>
                  </a:txBody>
                  <a:tcPr marL="36308" marR="36308" marT="0" marB="0" anchor="ctr"/>
                </a:tc>
                <a:tc>
                  <a:txBody>
                    <a:bodyPr/>
                    <a:lstStyle/>
                    <a:p>
                      <a:pPr marL="0" marR="0">
                        <a:lnSpc>
                          <a:spcPct val="115000"/>
                        </a:lnSpc>
                        <a:spcBef>
                          <a:spcPts val="0"/>
                        </a:spcBef>
                        <a:spcAft>
                          <a:spcPts val="0"/>
                        </a:spcAft>
                      </a:pPr>
                      <a:r>
                        <a:rPr lang="en-US" sz="1400" dirty="0">
                          <a:effectLst/>
                        </a:rPr>
                        <a:t>Association of Rare and Low Frequency Variants with Subclinical Atherosclerosis in the CHARGE Consortium: An </a:t>
                      </a:r>
                      <a:r>
                        <a:rPr lang="en-US" sz="1400" dirty="0" err="1">
                          <a:effectLst/>
                        </a:rPr>
                        <a:t>Exome</a:t>
                      </a:r>
                      <a:r>
                        <a:rPr lang="en-US" sz="1400" dirty="0">
                          <a:effectLst/>
                        </a:rPr>
                        <a:t> Chip Analysis</a:t>
                      </a:r>
                      <a:endParaRPr lang="en-US" sz="1400" dirty="0">
                        <a:effectLst/>
                        <a:latin typeface="Calibri"/>
                        <a:ea typeface="Calibri"/>
                        <a:cs typeface="Times New Roman"/>
                      </a:endParaRPr>
                    </a:p>
                  </a:txBody>
                  <a:tcPr marL="36308" marR="36308" marT="0" marB="0" anchor="ctr"/>
                </a:tc>
              </a:tr>
              <a:tr h="343813">
                <a:tc>
                  <a:txBody>
                    <a:bodyPr/>
                    <a:lstStyle/>
                    <a:p>
                      <a:pPr marL="0" marR="0">
                        <a:lnSpc>
                          <a:spcPct val="115000"/>
                        </a:lnSpc>
                        <a:spcBef>
                          <a:spcPts val="0"/>
                        </a:spcBef>
                        <a:spcAft>
                          <a:spcPts val="0"/>
                        </a:spcAft>
                      </a:pPr>
                      <a:r>
                        <a:rPr lang="en-US" sz="1400">
                          <a:effectLst/>
                        </a:rPr>
                        <a:t>Ani Manichaikul PhD</a:t>
                      </a:r>
                      <a:endParaRPr lang="en-US" sz="1400">
                        <a:effectLst/>
                        <a:latin typeface="Calibri"/>
                        <a:ea typeface="Calibri"/>
                        <a:cs typeface="Times New Roman"/>
                      </a:endParaRPr>
                    </a:p>
                  </a:txBody>
                  <a:tcPr marL="36308" marR="36308" marT="0" marB="0" anchor="ctr"/>
                </a:tc>
                <a:tc>
                  <a:txBody>
                    <a:bodyPr/>
                    <a:lstStyle/>
                    <a:p>
                      <a:pPr marL="0" marR="0">
                        <a:lnSpc>
                          <a:spcPct val="115000"/>
                        </a:lnSpc>
                        <a:spcBef>
                          <a:spcPts val="0"/>
                        </a:spcBef>
                        <a:spcAft>
                          <a:spcPts val="0"/>
                        </a:spcAft>
                      </a:pPr>
                      <a:r>
                        <a:rPr lang="en-US" sz="1400" dirty="0">
                          <a:effectLst/>
                        </a:rPr>
                        <a:t>Participation of MESA in the CHARGE Lipids </a:t>
                      </a:r>
                      <a:r>
                        <a:rPr lang="en-US" sz="1400" dirty="0" err="1">
                          <a:effectLst/>
                        </a:rPr>
                        <a:t>Exome</a:t>
                      </a:r>
                      <a:r>
                        <a:rPr lang="en-US" sz="1400" dirty="0">
                          <a:effectLst/>
                        </a:rPr>
                        <a:t> Chip Project</a:t>
                      </a:r>
                      <a:endParaRPr lang="en-US" sz="1400" dirty="0">
                        <a:effectLst/>
                        <a:latin typeface="Calibri"/>
                        <a:ea typeface="Calibri"/>
                        <a:cs typeface="Times New Roman"/>
                      </a:endParaRPr>
                    </a:p>
                  </a:txBody>
                  <a:tcPr marL="36308" marR="36308" marT="0" marB="0" anchor="ctr"/>
                </a:tc>
              </a:tr>
              <a:tr h="612414">
                <a:tc>
                  <a:txBody>
                    <a:bodyPr/>
                    <a:lstStyle/>
                    <a:p>
                      <a:pPr marL="0" marR="0">
                        <a:lnSpc>
                          <a:spcPct val="115000"/>
                        </a:lnSpc>
                        <a:spcBef>
                          <a:spcPts val="0"/>
                        </a:spcBef>
                        <a:spcAft>
                          <a:spcPts val="0"/>
                        </a:spcAft>
                      </a:pPr>
                      <a:r>
                        <a:rPr lang="en-US" sz="1400">
                          <a:effectLst/>
                        </a:rPr>
                        <a:t>Nicholette D Allred PhD</a:t>
                      </a:r>
                      <a:endParaRPr lang="en-US" sz="1400">
                        <a:effectLst/>
                        <a:latin typeface="Calibri"/>
                        <a:ea typeface="Calibri"/>
                        <a:cs typeface="Times New Roman"/>
                      </a:endParaRPr>
                    </a:p>
                  </a:txBody>
                  <a:tcPr marL="36308" marR="36308" marT="0" marB="0" anchor="ctr"/>
                </a:tc>
                <a:tc>
                  <a:txBody>
                    <a:bodyPr/>
                    <a:lstStyle/>
                    <a:p>
                      <a:pPr marL="0" marR="0">
                        <a:lnSpc>
                          <a:spcPct val="115000"/>
                        </a:lnSpc>
                        <a:spcBef>
                          <a:spcPts val="0"/>
                        </a:spcBef>
                        <a:spcAft>
                          <a:spcPts val="0"/>
                        </a:spcAft>
                      </a:pPr>
                      <a:r>
                        <a:rPr lang="en-US" sz="1400" dirty="0">
                          <a:effectLst/>
                        </a:rPr>
                        <a:t>Analysis of </a:t>
                      </a:r>
                      <a:r>
                        <a:rPr lang="en-US" sz="1400" dirty="0" err="1">
                          <a:effectLst/>
                        </a:rPr>
                        <a:t>Adiponectin</a:t>
                      </a:r>
                      <a:r>
                        <a:rPr lang="en-US" sz="1400" dirty="0">
                          <a:effectLst/>
                        </a:rPr>
                        <a:t> (ADIPOQ) Low Frequency Variants including Coding variants from the </a:t>
                      </a:r>
                      <a:r>
                        <a:rPr lang="en-US" sz="1400" dirty="0" err="1">
                          <a:effectLst/>
                        </a:rPr>
                        <a:t>Exome</a:t>
                      </a:r>
                      <a:r>
                        <a:rPr lang="en-US" sz="1400" dirty="0">
                          <a:effectLst/>
                        </a:rPr>
                        <a:t> Chip in the Multi-Ethnic Study of Atherosclerosis </a:t>
                      </a:r>
                      <a:r>
                        <a:rPr lang="en-US" sz="1400" dirty="0" err="1">
                          <a:effectLst/>
                        </a:rPr>
                        <a:t>SHARe</a:t>
                      </a:r>
                      <a:endParaRPr lang="en-US" sz="1400" dirty="0">
                        <a:effectLst/>
                        <a:latin typeface="Calibri"/>
                        <a:ea typeface="Calibri"/>
                        <a:cs typeface="Times New Roman"/>
                      </a:endParaRPr>
                    </a:p>
                  </a:txBody>
                  <a:tcPr marL="36308" marR="36308" marT="0" marB="0" anchor="ctr"/>
                </a:tc>
              </a:tr>
              <a:tr h="510345">
                <a:tc>
                  <a:txBody>
                    <a:bodyPr/>
                    <a:lstStyle/>
                    <a:p>
                      <a:pPr marL="0" marR="0">
                        <a:lnSpc>
                          <a:spcPct val="115000"/>
                        </a:lnSpc>
                        <a:spcBef>
                          <a:spcPts val="0"/>
                        </a:spcBef>
                        <a:spcAft>
                          <a:spcPts val="0"/>
                        </a:spcAft>
                      </a:pPr>
                      <a:r>
                        <a:rPr lang="en-US" sz="1400">
                          <a:effectLst/>
                        </a:rPr>
                        <a:t>Brian Edmand Cade PhD</a:t>
                      </a:r>
                      <a:endParaRPr lang="en-US" sz="1400">
                        <a:effectLst/>
                        <a:latin typeface="Calibri"/>
                        <a:ea typeface="Calibri"/>
                        <a:cs typeface="Times New Roman"/>
                      </a:endParaRPr>
                    </a:p>
                  </a:txBody>
                  <a:tcPr marL="36308" marR="36308" marT="0" marB="0" anchor="ctr"/>
                </a:tc>
                <a:tc>
                  <a:txBody>
                    <a:bodyPr/>
                    <a:lstStyle/>
                    <a:p>
                      <a:pPr marL="0" marR="0">
                        <a:lnSpc>
                          <a:spcPct val="115000"/>
                        </a:lnSpc>
                        <a:spcBef>
                          <a:spcPts val="0"/>
                        </a:spcBef>
                        <a:spcAft>
                          <a:spcPts val="0"/>
                        </a:spcAft>
                      </a:pPr>
                      <a:r>
                        <a:rPr lang="en-US" sz="1400" dirty="0">
                          <a:effectLst/>
                        </a:rPr>
                        <a:t>Genetic analyses of obstructive sleep apnea and related traits in The Multi-Ethnic Study of Atherosclerosis (MESA)</a:t>
                      </a:r>
                      <a:endParaRPr lang="en-US" sz="1400" dirty="0">
                        <a:effectLst/>
                        <a:latin typeface="Calibri"/>
                        <a:ea typeface="Calibri"/>
                        <a:cs typeface="Times New Roman"/>
                      </a:endParaRPr>
                    </a:p>
                  </a:txBody>
                  <a:tcPr marL="36308" marR="36308" marT="0" marB="0" anchor="ctr"/>
                </a:tc>
              </a:tr>
              <a:tr h="510345">
                <a:tc>
                  <a:txBody>
                    <a:bodyPr/>
                    <a:lstStyle/>
                    <a:p>
                      <a:pPr marL="0" marR="0">
                        <a:lnSpc>
                          <a:spcPct val="115000"/>
                        </a:lnSpc>
                        <a:spcBef>
                          <a:spcPts val="0"/>
                        </a:spcBef>
                        <a:spcAft>
                          <a:spcPts val="0"/>
                        </a:spcAft>
                      </a:pPr>
                      <a:r>
                        <a:rPr lang="en-US" sz="1400">
                          <a:effectLst/>
                        </a:rPr>
                        <a:t>Mark O Goodarzi MD, PhD</a:t>
                      </a:r>
                      <a:endParaRPr lang="en-US" sz="1400">
                        <a:effectLst/>
                        <a:latin typeface="Calibri"/>
                        <a:ea typeface="Calibri"/>
                        <a:cs typeface="Times New Roman"/>
                      </a:endParaRPr>
                    </a:p>
                  </a:txBody>
                  <a:tcPr marL="36308" marR="36308" marT="0" marB="0" anchor="ctr"/>
                </a:tc>
                <a:tc>
                  <a:txBody>
                    <a:bodyPr/>
                    <a:lstStyle/>
                    <a:p>
                      <a:pPr marL="0" marR="0">
                        <a:lnSpc>
                          <a:spcPct val="115000"/>
                        </a:lnSpc>
                        <a:spcBef>
                          <a:spcPts val="0"/>
                        </a:spcBef>
                        <a:spcAft>
                          <a:spcPts val="0"/>
                        </a:spcAft>
                      </a:pPr>
                      <a:r>
                        <a:rPr lang="en-US" sz="1400" dirty="0">
                          <a:effectLst/>
                        </a:rPr>
                        <a:t>CHARGE Consortium Meta-Analysis for Type 2 Diabetes-Related Quantitative Traits: The Multi-Ethnic Study of Atherosclerosis</a:t>
                      </a:r>
                      <a:endParaRPr lang="en-US" sz="1400" dirty="0">
                        <a:effectLst/>
                        <a:latin typeface="Calibri"/>
                        <a:ea typeface="Calibri"/>
                        <a:cs typeface="Times New Roman"/>
                      </a:endParaRPr>
                    </a:p>
                  </a:txBody>
                  <a:tcPr marL="36308" marR="36308" marT="0" marB="0" anchor="ctr"/>
                </a:tc>
              </a:tr>
              <a:tr h="490745">
                <a:tc>
                  <a:txBody>
                    <a:bodyPr/>
                    <a:lstStyle/>
                    <a:p>
                      <a:pPr marL="0" marR="0">
                        <a:lnSpc>
                          <a:spcPct val="115000"/>
                        </a:lnSpc>
                        <a:spcBef>
                          <a:spcPts val="0"/>
                        </a:spcBef>
                        <a:spcAft>
                          <a:spcPts val="0"/>
                        </a:spcAft>
                      </a:pPr>
                      <a:r>
                        <a:rPr lang="en-US" sz="1400">
                          <a:effectLst/>
                        </a:rPr>
                        <a:t>Michael W Cammarata MD</a:t>
                      </a:r>
                      <a:endParaRPr lang="en-US" sz="1400">
                        <a:effectLst/>
                        <a:latin typeface="Calibri"/>
                        <a:ea typeface="Calibri"/>
                        <a:cs typeface="Times New Roman"/>
                      </a:endParaRPr>
                    </a:p>
                  </a:txBody>
                  <a:tcPr marL="36308" marR="36308" marT="0" marB="0" anchor="ctr"/>
                </a:tc>
                <a:tc>
                  <a:txBody>
                    <a:bodyPr/>
                    <a:lstStyle/>
                    <a:p>
                      <a:pPr marL="0" marR="0">
                        <a:lnSpc>
                          <a:spcPct val="115000"/>
                        </a:lnSpc>
                        <a:spcBef>
                          <a:spcPts val="0"/>
                        </a:spcBef>
                        <a:spcAft>
                          <a:spcPts val="0"/>
                        </a:spcAft>
                      </a:pPr>
                      <a:r>
                        <a:rPr lang="en-US" sz="1400" dirty="0">
                          <a:effectLst/>
                        </a:rPr>
                        <a:t>DNA Methylation and Gene Expression of P2Y12 ADP Receptor: The Multi-Ethnic Study of Atherosclerosis.</a:t>
                      </a:r>
                      <a:endParaRPr lang="en-US" sz="1400" dirty="0">
                        <a:effectLst/>
                        <a:latin typeface="Calibri"/>
                        <a:ea typeface="Calibri"/>
                        <a:cs typeface="Times New Roman"/>
                      </a:endParaRPr>
                    </a:p>
                  </a:txBody>
                  <a:tcPr marL="36308" marR="36308" marT="0" marB="0" anchor="ctr"/>
                </a:tc>
              </a:tr>
              <a:tr h="341567">
                <a:tc>
                  <a:txBody>
                    <a:bodyPr/>
                    <a:lstStyle/>
                    <a:p>
                      <a:pPr marL="0" marR="0">
                        <a:lnSpc>
                          <a:spcPct val="115000"/>
                        </a:lnSpc>
                        <a:spcBef>
                          <a:spcPts val="0"/>
                        </a:spcBef>
                        <a:spcAft>
                          <a:spcPts val="0"/>
                        </a:spcAft>
                      </a:pPr>
                      <a:r>
                        <a:rPr lang="en-US" sz="1400">
                          <a:effectLst/>
                        </a:rPr>
                        <a:t>Holly Kramer MD, MPH</a:t>
                      </a:r>
                      <a:endParaRPr lang="en-US" sz="1400">
                        <a:effectLst/>
                        <a:latin typeface="Calibri"/>
                        <a:ea typeface="Calibri"/>
                        <a:cs typeface="Times New Roman"/>
                      </a:endParaRPr>
                    </a:p>
                  </a:txBody>
                  <a:tcPr marL="36308" marR="36308" marT="0" marB="0" anchor="ctr"/>
                </a:tc>
                <a:tc>
                  <a:txBody>
                    <a:bodyPr/>
                    <a:lstStyle/>
                    <a:p>
                      <a:pPr marL="0" marR="0">
                        <a:lnSpc>
                          <a:spcPct val="115000"/>
                        </a:lnSpc>
                        <a:spcBef>
                          <a:spcPts val="0"/>
                        </a:spcBef>
                        <a:spcAft>
                          <a:spcPts val="0"/>
                        </a:spcAft>
                      </a:pPr>
                      <a:r>
                        <a:rPr lang="en-US" sz="1400" dirty="0">
                          <a:effectLst/>
                        </a:rPr>
                        <a:t>MESA </a:t>
                      </a:r>
                      <a:r>
                        <a:rPr lang="en-US" sz="1400" dirty="0" err="1">
                          <a:effectLst/>
                        </a:rPr>
                        <a:t>SHARe</a:t>
                      </a:r>
                      <a:r>
                        <a:rPr lang="en-US" sz="1400" dirty="0">
                          <a:effectLst/>
                        </a:rPr>
                        <a:t> </a:t>
                      </a:r>
                      <a:r>
                        <a:rPr lang="en-US" sz="1400" dirty="0" err="1">
                          <a:effectLst/>
                        </a:rPr>
                        <a:t>Exome</a:t>
                      </a:r>
                      <a:r>
                        <a:rPr lang="en-US" sz="1400" dirty="0">
                          <a:effectLst/>
                        </a:rPr>
                        <a:t> Project: ESP-GO Renal Working Group Manuscript Proposal</a:t>
                      </a:r>
                      <a:endParaRPr lang="en-US" sz="1400" dirty="0">
                        <a:effectLst/>
                        <a:latin typeface="Calibri"/>
                        <a:ea typeface="Calibri"/>
                        <a:cs typeface="Times New Roman"/>
                      </a:endParaRPr>
                    </a:p>
                  </a:txBody>
                  <a:tcPr marL="36308" marR="36308" marT="0" marB="0" anchor="ctr"/>
                </a:tc>
              </a:tr>
              <a:tr h="510345">
                <a:tc>
                  <a:txBody>
                    <a:bodyPr/>
                    <a:lstStyle/>
                    <a:p>
                      <a:pPr marL="0" marR="0">
                        <a:lnSpc>
                          <a:spcPct val="115000"/>
                        </a:lnSpc>
                        <a:spcBef>
                          <a:spcPts val="0"/>
                        </a:spcBef>
                        <a:spcAft>
                          <a:spcPts val="0"/>
                        </a:spcAft>
                      </a:pPr>
                      <a:r>
                        <a:rPr lang="en-US" sz="1400">
                          <a:effectLst/>
                        </a:rPr>
                        <a:t>Dr. Walter Palmas MD</a:t>
                      </a:r>
                      <a:endParaRPr lang="en-US" sz="1400">
                        <a:effectLst/>
                        <a:latin typeface="Calibri"/>
                        <a:ea typeface="Calibri"/>
                        <a:cs typeface="Times New Roman"/>
                      </a:endParaRPr>
                    </a:p>
                  </a:txBody>
                  <a:tcPr marL="36308" marR="36308" marT="0" marB="0" anchor="ctr"/>
                </a:tc>
                <a:tc>
                  <a:txBody>
                    <a:bodyPr/>
                    <a:lstStyle/>
                    <a:p>
                      <a:pPr marL="0" marR="0">
                        <a:lnSpc>
                          <a:spcPct val="115000"/>
                        </a:lnSpc>
                        <a:spcBef>
                          <a:spcPts val="0"/>
                        </a:spcBef>
                        <a:spcAft>
                          <a:spcPts val="0"/>
                        </a:spcAft>
                      </a:pPr>
                      <a:r>
                        <a:rPr lang="en-US" sz="1400" dirty="0" err="1">
                          <a:effectLst/>
                        </a:rPr>
                        <a:t>Exome</a:t>
                      </a:r>
                      <a:r>
                        <a:rPr lang="en-US" sz="1400" dirty="0">
                          <a:effectLst/>
                        </a:rPr>
                        <a:t> Chip and Blood Pressure Phenotypes: Participation of MESA in a CHARGE Consortium Meta-Analysis</a:t>
                      </a:r>
                      <a:endParaRPr lang="en-US" sz="1400" dirty="0">
                        <a:effectLst/>
                        <a:latin typeface="Calibri"/>
                        <a:ea typeface="Calibri"/>
                        <a:cs typeface="Times New Roman"/>
                      </a:endParaRPr>
                    </a:p>
                  </a:txBody>
                  <a:tcPr marL="36308" marR="36308" marT="0" marB="0" anchor="ctr"/>
                </a:tc>
              </a:tr>
            </a:tbl>
          </a:graphicData>
        </a:graphic>
      </p:graphicFrame>
    </p:spTree>
    <p:extLst>
      <p:ext uri="{BB962C8B-B14F-4D97-AF65-F5344CB8AC3E}">
        <p14:creationId xmlns:p14="http://schemas.microsoft.com/office/powerpoint/2010/main" xmlns="" val="1751245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90500"/>
            <a:ext cx="8229600" cy="1143000"/>
          </a:xfrm>
        </p:spPr>
        <p:txBody>
          <a:bodyPr>
            <a:normAutofit fontScale="90000"/>
          </a:bodyPr>
          <a:lstStyle/>
          <a:p>
            <a:r>
              <a:rPr lang="en-US" sz="2300" smtClean="0">
                <a:ea typeface="ＭＳ Ｐゴシック" pitchFamily="34" charset="-128"/>
              </a:rPr>
              <a:t>Genetic variants associated with VLDL, LDL and HDL      particle size differ with race/ethnicity.</a:t>
            </a:r>
            <a:r>
              <a:rPr lang="en-US" sz="2600" smtClean="0">
                <a:ea typeface="ＭＳ Ｐゴシック" pitchFamily="34" charset="-128"/>
              </a:rPr>
              <a:t/>
            </a:r>
            <a:br>
              <a:rPr lang="en-US" sz="2600" smtClean="0">
                <a:ea typeface="ＭＳ Ｐゴシック" pitchFamily="34" charset="-128"/>
              </a:rPr>
            </a:br>
            <a:endParaRPr lang="en-US" sz="2600" smtClean="0">
              <a:ea typeface="ＭＳ Ｐゴシック" pitchFamily="34" charset="-128"/>
            </a:endParaRPr>
          </a:p>
        </p:txBody>
      </p:sp>
      <p:sp>
        <p:nvSpPr>
          <p:cNvPr id="16387" name="Content Placeholder 2"/>
          <p:cNvSpPr>
            <a:spLocks noGrp="1"/>
          </p:cNvSpPr>
          <p:nvPr>
            <p:ph idx="1"/>
          </p:nvPr>
        </p:nvSpPr>
        <p:spPr>
          <a:xfrm>
            <a:off x="457200" y="1600200"/>
            <a:ext cx="8229600" cy="4876800"/>
          </a:xfrm>
        </p:spPr>
        <p:txBody>
          <a:bodyPr/>
          <a:lstStyle/>
          <a:p>
            <a:r>
              <a:rPr lang="en-US" sz="2000" smtClean="0">
                <a:ea typeface="ＭＳ Ｐゴシック" pitchFamily="34" charset="-128"/>
              </a:rPr>
              <a:t>We conducted 3 GWAS on VLDL, LDL and HDL lipoprotein diameters in the participants of GOLDN, and sought replication of findings P&lt;1.0</a:t>
            </a:r>
            <a:r>
              <a:rPr lang="en-US" sz="2000" baseline="30000" smtClean="0">
                <a:ea typeface="ＭＳ Ｐゴシック" pitchFamily="34" charset="-128"/>
              </a:rPr>
              <a:t>*10-5</a:t>
            </a:r>
            <a:r>
              <a:rPr lang="en-US" sz="2000" smtClean="0">
                <a:ea typeface="ＭＳ Ｐゴシック" pitchFamily="34" charset="-128"/>
              </a:rPr>
              <a:t> in the Caucasian participants of MESA.</a:t>
            </a:r>
          </a:p>
          <a:p>
            <a:r>
              <a:rPr lang="en-US" sz="2000" smtClean="0">
                <a:ea typeface="ＭＳ Ｐゴシック" pitchFamily="34" charset="-128"/>
              </a:rPr>
              <a:t>Significant associations in both Caucasian populations were tested for association in the non Caucasian MESA participants.</a:t>
            </a:r>
          </a:p>
          <a:p>
            <a:r>
              <a:rPr lang="en-US" sz="2000" smtClean="0">
                <a:ea typeface="ＭＳ Ｐゴシック" pitchFamily="34" charset="-128"/>
              </a:rPr>
              <a:t>APOB variants were associated with mean VLDL diameter in both Caucasian populations, and in the  Hispanic population of MESA. Hepatic lipase (LIPC) variants were associated with mean HDL diameter in the Caucasians populations only.</a:t>
            </a:r>
          </a:p>
          <a:p>
            <a:r>
              <a:rPr lang="en-US" sz="2000" smtClean="0">
                <a:ea typeface="ＭＳ Ｐゴシック" pitchFamily="34" charset="-128"/>
              </a:rPr>
              <a:t>This suggests that the genetic underpinnings of mean lipoprotein diameter differ by race/ethnicity. This may indicate that strategies to modify lipoprotein profiles must be sensitive to race/ethnicity.</a:t>
            </a:r>
          </a:p>
        </p:txBody>
      </p:sp>
      <p:sp>
        <p:nvSpPr>
          <p:cNvPr id="16388" name="TextBox 3"/>
          <p:cNvSpPr txBox="1">
            <a:spLocks noChangeArrowheads="1"/>
          </p:cNvSpPr>
          <p:nvPr/>
        </p:nvSpPr>
        <p:spPr bwMode="auto">
          <a:xfrm>
            <a:off x="3200400" y="5886450"/>
            <a:ext cx="49815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1400"/>
              <a:t>Frazier-Wood et al, </a:t>
            </a:r>
            <a:r>
              <a:rPr lang="en-US" sz="1400" i="1"/>
              <a:t>Hum Genet</a:t>
            </a:r>
            <a:r>
              <a:rPr lang="en-US" sz="1400"/>
              <a:t>, 2013; 132(4):405-13.</a:t>
            </a:r>
          </a:p>
        </p:txBody>
      </p:sp>
    </p:spTree>
    <p:extLst>
      <p:ext uri="{BB962C8B-B14F-4D97-AF65-F5344CB8AC3E}">
        <p14:creationId xmlns:p14="http://schemas.microsoft.com/office/powerpoint/2010/main" xmlns="" val="41637230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a:xfrm>
            <a:off x="0" y="0"/>
            <a:ext cx="9144000" cy="1095375"/>
          </a:xfrm>
        </p:spPr>
        <p:txBody>
          <a:bodyPr/>
          <a:lstStyle/>
          <a:p>
            <a:pPr eaLnBrk="1" hangingPunct="1"/>
            <a:r>
              <a:rPr lang="es-ES" sz="2000" smtClean="0">
                <a:ea typeface="ＭＳ Ｐゴシック" pitchFamily="34" charset="-128"/>
              </a:rPr>
              <a:t>Smith CE et. al.  Lipoprotein receptor-related protein 1 variants and dietary fatty acids : meta-analysis of European origin and African American Studies</a:t>
            </a:r>
            <a:r>
              <a:rPr lang="es-ES" sz="2000" i="1" smtClean="0">
                <a:ea typeface="ＭＳ Ｐゴシック" pitchFamily="34" charset="-128"/>
              </a:rPr>
              <a:t>.  Int J Obes</a:t>
            </a:r>
            <a:r>
              <a:rPr lang="en-US" sz="2000" smtClean="0">
                <a:ea typeface="ＭＳ Ｐゴシック" pitchFamily="34" charset="-128"/>
              </a:rPr>
              <a:t> advance online publication, 29 January 2013; doi:10.1038/ijo.2012.215.</a:t>
            </a:r>
            <a:endParaRPr lang="es-ES" sz="2000" smtClean="0">
              <a:ea typeface="ＭＳ Ｐゴシック" pitchFamily="34" charset="-128"/>
            </a:endParaRPr>
          </a:p>
        </p:txBody>
      </p:sp>
      <p:sp>
        <p:nvSpPr>
          <p:cNvPr id="3075" name="2 Marcador de contenido"/>
          <p:cNvSpPr>
            <a:spLocks noGrp="1"/>
          </p:cNvSpPr>
          <p:nvPr>
            <p:ph idx="1"/>
          </p:nvPr>
        </p:nvSpPr>
        <p:spPr>
          <a:xfrm>
            <a:off x="0" y="1557338"/>
            <a:ext cx="9036050" cy="5300662"/>
          </a:xfrm>
        </p:spPr>
        <p:txBody>
          <a:bodyPr/>
          <a:lstStyle/>
          <a:p>
            <a:pPr eaLnBrk="1" hangingPunct="1">
              <a:defRPr/>
            </a:pPr>
            <a:r>
              <a:rPr lang="en-US" sz="2400" dirty="0" smtClean="0"/>
              <a:t>LRP1  -  a multi-functional </a:t>
            </a:r>
            <a:r>
              <a:rPr lang="en-US" sz="2400" dirty="0"/>
              <a:t>endocytic receptor and signaling molecule </a:t>
            </a:r>
            <a:r>
              <a:rPr lang="en-US" sz="2400" dirty="0" smtClean="0"/>
              <a:t>expressed </a:t>
            </a:r>
            <a:r>
              <a:rPr lang="en-US" sz="2400" dirty="0"/>
              <a:t>in adipose and the hypothalamus</a:t>
            </a:r>
            <a:r>
              <a:rPr lang="en-US" sz="2400" dirty="0" smtClean="0"/>
              <a:t>.</a:t>
            </a:r>
          </a:p>
          <a:p>
            <a:pPr eaLnBrk="1" hangingPunct="1">
              <a:defRPr/>
            </a:pPr>
            <a:r>
              <a:rPr lang="en-US" sz="2400" dirty="0" smtClean="0"/>
              <a:t>Evidence </a:t>
            </a:r>
            <a:r>
              <a:rPr lang="en-US" sz="2400" dirty="0"/>
              <a:t>for a role of </a:t>
            </a:r>
            <a:r>
              <a:rPr lang="en-US" sz="2400" i="1" dirty="0"/>
              <a:t>LRP1</a:t>
            </a:r>
            <a:r>
              <a:rPr lang="en-US" sz="2400" dirty="0"/>
              <a:t> in adiposity is accumulating from animal and in vitro models, but data from human studies are </a:t>
            </a:r>
            <a:r>
              <a:rPr lang="en-US" sz="2400" dirty="0" smtClean="0"/>
              <a:t>limited</a:t>
            </a:r>
          </a:p>
          <a:p>
            <a:pPr eaLnBrk="1" hangingPunct="1">
              <a:defRPr/>
            </a:pPr>
            <a:r>
              <a:rPr lang="en-US" sz="2400" dirty="0" smtClean="0"/>
              <a:t>Meta-analysis of 14 </a:t>
            </a:r>
            <a:r>
              <a:rPr lang="en-US" sz="2400" dirty="0"/>
              <a:t>studies of US and European whites and 4 of African Americans to evaluate associations of dietary fatty acids and </a:t>
            </a:r>
            <a:r>
              <a:rPr lang="en-US" sz="2400" i="1" dirty="0"/>
              <a:t>LRP1</a:t>
            </a:r>
            <a:r>
              <a:rPr lang="en-US" sz="2400" dirty="0"/>
              <a:t> genotypes with </a:t>
            </a:r>
            <a:r>
              <a:rPr lang="en-US" sz="2400" dirty="0" smtClean="0"/>
              <a:t>adiposity,  and interactions </a:t>
            </a:r>
            <a:r>
              <a:rPr lang="en-US" sz="2400" dirty="0"/>
              <a:t>between dietary fatty acids and </a:t>
            </a:r>
            <a:r>
              <a:rPr lang="en-US" sz="2400" i="1" dirty="0"/>
              <a:t>LRP1</a:t>
            </a:r>
            <a:r>
              <a:rPr lang="en-US" sz="2400" dirty="0"/>
              <a:t> </a:t>
            </a:r>
            <a:r>
              <a:rPr lang="en-US" sz="2400" dirty="0" smtClean="0"/>
              <a:t>genotypes</a:t>
            </a:r>
          </a:p>
          <a:p>
            <a:pPr eaLnBrk="1" hangingPunct="1">
              <a:defRPr/>
            </a:pPr>
            <a:r>
              <a:rPr lang="en-US" sz="2400" dirty="0" smtClean="0"/>
              <a:t>Seven </a:t>
            </a:r>
            <a:r>
              <a:rPr lang="en-US" sz="2400" i="1" dirty="0" smtClean="0"/>
              <a:t>LRP1</a:t>
            </a:r>
            <a:r>
              <a:rPr lang="en-US" sz="2400" dirty="0" smtClean="0"/>
              <a:t> SNPs evaluated </a:t>
            </a:r>
            <a:r>
              <a:rPr lang="en-US" sz="2400" dirty="0"/>
              <a:t>in whites (N up to 42 000) and twelve SNPs in African Americans (N up to 5800</a:t>
            </a:r>
            <a:r>
              <a:rPr lang="en-US" sz="2400" dirty="0" smtClean="0"/>
              <a:t>) </a:t>
            </a:r>
          </a:p>
          <a:p>
            <a:pPr eaLnBrk="1" hangingPunct="1">
              <a:defRPr/>
            </a:pPr>
            <a:r>
              <a:rPr lang="en-US" sz="2400" dirty="0"/>
              <a:t>Dietary </a:t>
            </a:r>
            <a:r>
              <a:rPr lang="en-US" sz="2400" dirty="0" smtClean="0"/>
              <a:t>saturated fatty acids </a:t>
            </a:r>
            <a:r>
              <a:rPr lang="en-US" sz="2400" dirty="0"/>
              <a:t>a</a:t>
            </a:r>
            <a:r>
              <a:rPr lang="en-US" sz="2400" dirty="0" smtClean="0"/>
              <a:t>nd </a:t>
            </a:r>
            <a:r>
              <a:rPr lang="en-US" sz="2400" i="1" dirty="0"/>
              <a:t>LRP1</a:t>
            </a:r>
            <a:r>
              <a:rPr lang="en-US" sz="2400" dirty="0"/>
              <a:t> </a:t>
            </a:r>
            <a:r>
              <a:rPr lang="en-US" sz="2400"/>
              <a:t>genotype </a:t>
            </a:r>
            <a:r>
              <a:rPr lang="en-US" sz="2400" smtClean="0"/>
              <a:t>at rs2306692 may </a:t>
            </a:r>
            <a:r>
              <a:rPr lang="en-US" sz="2400" dirty="0"/>
              <a:t>interactively influence anthropometric </a:t>
            </a:r>
            <a:r>
              <a:rPr lang="en-US" sz="2400" dirty="0" smtClean="0"/>
              <a:t>traits</a:t>
            </a:r>
            <a:r>
              <a:rPr lang="en-US" sz="2000" dirty="0" smtClean="0"/>
              <a:t> </a:t>
            </a:r>
            <a:r>
              <a:rPr lang="en-US" dirty="0" smtClean="0"/>
              <a:t> </a:t>
            </a:r>
          </a:p>
          <a:p>
            <a:pPr marL="0" indent="0" eaLnBrk="1" hangingPunct="1">
              <a:buFont typeface="Arial" charset="0"/>
              <a:buNone/>
              <a:defRPr/>
            </a:pPr>
            <a:r>
              <a:rPr lang="es-ES" sz="2000" dirty="0" smtClean="0"/>
              <a:t> </a:t>
            </a:r>
          </a:p>
        </p:txBody>
      </p:sp>
    </p:spTree>
    <p:extLst>
      <p:ext uri="{BB962C8B-B14F-4D97-AF65-F5344CB8AC3E}">
        <p14:creationId xmlns:p14="http://schemas.microsoft.com/office/powerpoint/2010/main" xmlns="" val="27807571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9740" t="14552" r="76435" b="79509"/>
          <a:stretch>
            <a:fillRect/>
          </a:stretch>
        </p:blipFill>
        <p:spPr bwMode="auto">
          <a:xfrm>
            <a:off x="0" y="228600"/>
            <a:ext cx="1371600" cy="6096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8972" t="31101" r="16437" b="60253"/>
          <a:stretch>
            <a:fillRect/>
          </a:stretch>
        </p:blipFill>
        <p:spPr bwMode="auto">
          <a:xfrm>
            <a:off x="1524000" y="152400"/>
            <a:ext cx="7467600" cy="895519"/>
          </a:xfrm>
          <a:prstGeom prst="rect">
            <a:avLst/>
          </a:prstGeom>
          <a:noFill/>
          <a:ln w="9525">
            <a:noFill/>
            <a:miter lim="800000"/>
            <a:headEnd/>
            <a:tailEnd/>
          </a:ln>
        </p:spPr>
      </p:pic>
      <p:sp>
        <p:nvSpPr>
          <p:cNvPr id="6" name="TextBox 5"/>
          <p:cNvSpPr txBox="1"/>
          <p:nvPr/>
        </p:nvSpPr>
        <p:spPr>
          <a:xfrm>
            <a:off x="304800" y="1295400"/>
            <a:ext cx="8686800" cy="5909310"/>
          </a:xfrm>
          <a:prstGeom prst="rect">
            <a:avLst/>
          </a:prstGeom>
          <a:noFill/>
        </p:spPr>
        <p:txBody>
          <a:bodyPr wrap="square" rtlCol="0">
            <a:spAutoFit/>
          </a:bodyPr>
          <a:lstStyle/>
          <a:p>
            <a:pPr>
              <a:buFont typeface="Arial" pitchFamily="34" charset="0"/>
              <a:buChar char="•"/>
            </a:pPr>
            <a:r>
              <a:rPr lang="en-US" sz="2400" dirty="0" err="1" smtClean="0">
                <a:solidFill>
                  <a:srgbClr val="006600"/>
                </a:solidFill>
              </a:rPr>
              <a:t>Heartrate</a:t>
            </a:r>
            <a:r>
              <a:rPr lang="en-US" sz="2400" dirty="0" smtClean="0">
                <a:solidFill>
                  <a:srgbClr val="006600"/>
                </a:solidFill>
              </a:rPr>
              <a:t> heritability estimates range from 55% to 77%</a:t>
            </a:r>
          </a:p>
          <a:p>
            <a:pPr>
              <a:buFont typeface="Arial" pitchFamily="34" charset="0"/>
              <a:buChar char="•"/>
            </a:pPr>
            <a:r>
              <a:rPr lang="en-US" sz="2400" dirty="0" smtClean="0">
                <a:solidFill>
                  <a:srgbClr val="006600"/>
                </a:solidFill>
              </a:rPr>
              <a:t>GWAS of </a:t>
            </a:r>
            <a:r>
              <a:rPr lang="en-US" sz="2400" dirty="0" err="1" smtClean="0">
                <a:solidFill>
                  <a:srgbClr val="006600"/>
                </a:solidFill>
              </a:rPr>
              <a:t>heartrate</a:t>
            </a:r>
            <a:r>
              <a:rPr lang="en-US" sz="2400" dirty="0" smtClean="0">
                <a:solidFill>
                  <a:srgbClr val="006600"/>
                </a:solidFill>
              </a:rPr>
              <a:t> in up to 181,171 individuals</a:t>
            </a:r>
          </a:p>
          <a:p>
            <a:pPr>
              <a:buFont typeface="Arial" pitchFamily="34" charset="0"/>
              <a:buChar char="•"/>
            </a:pPr>
            <a:r>
              <a:rPr lang="en-US" sz="2400" dirty="0" smtClean="0">
                <a:solidFill>
                  <a:srgbClr val="006600"/>
                </a:solidFill>
              </a:rPr>
              <a:t>Confirmed all 7 previously established loci</a:t>
            </a:r>
          </a:p>
          <a:p>
            <a:pPr>
              <a:buFont typeface="Arial" pitchFamily="34" charset="0"/>
              <a:buChar char="•"/>
            </a:pPr>
            <a:r>
              <a:rPr lang="en-US" sz="2400" dirty="0" smtClean="0">
                <a:solidFill>
                  <a:srgbClr val="006600"/>
                </a:solidFill>
              </a:rPr>
              <a:t>Identified 14 new loci</a:t>
            </a:r>
          </a:p>
          <a:p>
            <a:pPr>
              <a:buFont typeface="Arial" pitchFamily="34" charset="0"/>
              <a:buChar char="•"/>
            </a:pPr>
            <a:r>
              <a:rPr lang="en-US" sz="2400" dirty="0" smtClean="0">
                <a:solidFill>
                  <a:srgbClr val="006600"/>
                </a:solidFill>
              </a:rPr>
              <a:t>234 genes within 500 kb of these 21 loci</a:t>
            </a:r>
          </a:p>
          <a:p>
            <a:pPr>
              <a:buFont typeface="Arial" pitchFamily="34" charset="0"/>
              <a:buChar char="•"/>
            </a:pPr>
            <a:r>
              <a:rPr lang="en-US" sz="2400" dirty="0" smtClean="0">
                <a:solidFill>
                  <a:srgbClr val="006600"/>
                </a:solidFill>
              </a:rPr>
              <a:t>Various experimental and </a:t>
            </a:r>
            <a:r>
              <a:rPr lang="en-US" sz="2400" dirty="0" err="1" smtClean="0">
                <a:solidFill>
                  <a:srgbClr val="006600"/>
                </a:solidFill>
              </a:rPr>
              <a:t>bioinformatic</a:t>
            </a:r>
            <a:r>
              <a:rPr lang="en-US" sz="2400" dirty="0" smtClean="0">
                <a:solidFill>
                  <a:srgbClr val="006600"/>
                </a:solidFill>
              </a:rPr>
              <a:t> approaches identified a set of 49 candidate genes  for </a:t>
            </a:r>
            <a:r>
              <a:rPr lang="en-US" sz="2400" dirty="0" err="1" smtClean="0">
                <a:solidFill>
                  <a:srgbClr val="006600"/>
                </a:solidFill>
              </a:rPr>
              <a:t>heartrate</a:t>
            </a:r>
            <a:r>
              <a:rPr lang="en-US" sz="2400" dirty="0" smtClean="0">
                <a:solidFill>
                  <a:srgbClr val="006600"/>
                </a:solidFill>
              </a:rPr>
              <a:t> regulation</a:t>
            </a:r>
          </a:p>
          <a:p>
            <a:pPr>
              <a:buFont typeface="Arial" pitchFamily="34" charset="0"/>
              <a:buChar char="•"/>
            </a:pPr>
            <a:r>
              <a:rPr lang="en-US" sz="2400" dirty="0" smtClean="0">
                <a:solidFill>
                  <a:srgbClr val="006600"/>
                </a:solidFill>
              </a:rPr>
              <a:t>Follow-up on 31 of these candidate genes:</a:t>
            </a:r>
          </a:p>
          <a:p>
            <a:pPr lvl="1">
              <a:buFont typeface="Wingdings" pitchFamily="2" charset="2"/>
              <a:buChar char="Ø"/>
            </a:pPr>
            <a:r>
              <a:rPr lang="en-US" sz="2400" dirty="0" err="1" smtClean="0">
                <a:solidFill>
                  <a:srgbClr val="006600"/>
                </a:solidFill>
              </a:rPr>
              <a:t>RNAi</a:t>
            </a:r>
            <a:r>
              <a:rPr lang="en-US" sz="2400" dirty="0" smtClean="0">
                <a:solidFill>
                  <a:srgbClr val="006600"/>
                </a:solidFill>
              </a:rPr>
              <a:t> in </a:t>
            </a:r>
            <a:r>
              <a:rPr lang="en-US" sz="2400" i="1" dirty="0" smtClean="0">
                <a:solidFill>
                  <a:srgbClr val="006600"/>
                </a:solidFill>
              </a:rPr>
              <a:t>D. </a:t>
            </a:r>
            <a:r>
              <a:rPr lang="en-US" sz="2400" i="1" dirty="0" err="1" smtClean="0">
                <a:solidFill>
                  <a:srgbClr val="006600"/>
                </a:solidFill>
              </a:rPr>
              <a:t>melanogaster</a:t>
            </a:r>
            <a:endParaRPr lang="en-US" sz="2400" i="1" dirty="0" smtClean="0">
              <a:solidFill>
                <a:srgbClr val="006600"/>
              </a:solidFill>
            </a:endParaRPr>
          </a:p>
          <a:p>
            <a:pPr lvl="1">
              <a:buFont typeface="Wingdings" pitchFamily="2" charset="2"/>
              <a:buChar char="Ø"/>
            </a:pPr>
            <a:r>
              <a:rPr lang="en-US" sz="2400" dirty="0" err="1" smtClean="0">
                <a:solidFill>
                  <a:srgbClr val="006600"/>
                </a:solidFill>
              </a:rPr>
              <a:t>Downregulation</a:t>
            </a:r>
            <a:r>
              <a:rPr lang="en-US" sz="2400" dirty="0" smtClean="0">
                <a:solidFill>
                  <a:srgbClr val="006600"/>
                </a:solidFill>
              </a:rPr>
              <a:t> of candidates in </a:t>
            </a:r>
            <a:r>
              <a:rPr lang="en-US" sz="2400" i="1" dirty="0" smtClean="0">
                <a:solidFill>
                  <a:srgbClr val="006600"/>
                </a:solidFill>
              </a:rPr>
              <a:t>D. </a:t>
            </a:r>
            <a:r>
              <a:rPr lang="en-US" sz="2400" i="1" dirty="0" err="1" smtClean="0">
                <a:solidFill>
                  <a:srgbClr val="006600"/>
                </a:solidFill>
              </a:rPr>
              <a:t>rerio</a:t>
            </a:r>
            <a:endParaRPr lang="en-US" sz="2400" dirty="0" smtClean="0">
              <a:solidFill>
                <a:srgbClr val="006600"/>
              </a:solidFill>
            </a:endParaRPr>
          </a:p>
          <a:p>
            <a:pPr>
              <a:buFont typeface="Arial" pitchFamily="34" charset="0"/>
              <a:buChar char="•"/>
            </a:pPr>
            <a:r>
              <a:rPr lang="en-US" sz="2400" dirty="0" smtClean="0">
                <a:solidFill>
                  <a:srgbClr val="006600"/>
                </a:solidFill>
              </a:rPr>
              <a:t>Results support a role for 20 of 31 candidate genes in regulating </a:t>
            </a:r>
            <a:r>
              <a:rPr lang="en-US" sz="2400" dirty="0" err="1" smtClean="0">
                <a:solidFill>
                  <a:srgbClr val="006600"/>
                </a:solidFill>
              </a:rPr>
              <a:t>heartrate</a:t>
            </a:r>
            <a:endParaRPr lang="en-US" sz="2400" dirty="0" smtClean="0">
              <a:solidFill>
                <a:srgbClr val="006600"/>
              </a:solidFill>
            </a:endParaRPr>
          </a:p>
          <a:p>
            <a:pPr lvl="1">
              <a:buFont typeface="Wingdings" pitchFamily="2" charset="2"/>
              <a:buChar char="Ø"/>
            </a:pPr>
            <a:r>
              <a:rPr lang="en-US" sz="2400" dirty="0" smtClean="0">
                <a:solidFill>
                  <a:srgbClr val="006600"/>
                </a:solidFill>
              </a:rPr>
              <a:t>most compelling results for MFN1 and PLD1</a:t>
            </a:r>
          </a:p>
          <a:p>
            <a:pPr lvl="1">
              <a:buFont typeface="Wingdings" pitchFamily="2" charset="2"/>
              <a:buChar char="Ø"/>
            </a:pPr>
            <a:endParaRPr lang="en-US" sz="2400" dirty="0" smtClean="0">
              <a:solidFill>
                <a:srgbClr val="006600"/>
              </a:solidFill>
            </a:endParaRPr>
          </a:p>
          <a:p>
            <a:pPr lvl="1"/>
            <a:r>
              <a:rPr lang="en-US" dirty="0"/>
              <a:t>d</a:t>
            </a:r>
            <a:r>
              <a:rPr lang="en-US" dirty="0" smtClean="0"/>
              <a:t>en Hoed, </a:t>
            </a:r>
            <a:r>
              <a:rPr lang="en-US" dirty="0"/>
              <a:t>M </a:t>
            </a:r>
            <a:r>
              <a:rPr lang="en-US" dirty="0" err="1"/>
              <a:t>NatGen</a:t>
            </a:r>
            <a:r>
              <a:rPr lang="en-US" dirty="0"/>
              <a:t> </a:t>
            </a:r>
            <a:r>
              <a:rPr lang="en-US" dirty="0" err="1"/>
              <a:t>epub</a:t>
            </a:r>
            <a:r>
              <a:rPr lang="en-US" dirty="0"/>
              <a:t> 3/21/2013</a:t>
            </a:r>
          </a:p>
          <a:p>
            <a:pPr lvl="1">
              <a:buFont typeface="Wingdings" pitchFamily="2" charset="2"/>
              <a:buChar char="Ø"/>
            </a:pPr>
            <a:endParaRPr lang="en-US" sz="2400" dirty="0">
              <a:solidFill>
                <a:srgbClr val="006600"/>
              </a:solidFill>
            </a:endParaRPr>
          </a:p>
        </p:txBody>
      </p:sp>
    </p:spTree>
    <p:extLst>
      <p:ext uri="{BB962C8B-B14F-4D97-AF65-F5344CB8AC3E}">
        <p14:creationId xmlns:p14="http://schemas.microsoft.com/office/powerpoint/2010/main" xmlns="" val="21887940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50509"/>
            <a:ext cx="7772400" cy="2665268"/>
          </a:xfrm>
        </p:spPr>
        <p:txBody>
          <a:bodyPr>
            <a:noAutofit/>
          </a:bodyPr>
          <a:lstStyle/>
          <a:p>
            <a:pPr algn="ctr"/>
            <a:r>
              <a:rPr lang="en-US" sz="2400" dirty="0" smtClean="0"/>
              <a:t>Genome-Wide Association Study Identifies Novel Loci Associated With Concentrations of Four Plasma Phospholipid Fatty Acids in the </a:t>
            </a:r>
            <a:r>
              <a:rPr lang="en-US" sz="2400" i="1" dirty="0" smtClean="0"/>
              <a:t>De Novo </a:t>
            </a:r>
            <a:r>
              <a:rPr lang="en-US" sz="2400" dirty="0" err="1" smtClean="0"/>
              <a:t>Lipogenesis</a:t>
            </a:r>
            <a:r>
              <a:rPr lang="en-US" sz="2400" dirty="0" smtClean="0"/>
              <a:t> Pathway.</a:t>
            </a:r>
            <a:br>
              <a:rPr lang="en-US" sz="2400" dirty="0" smtClean="0"/>
            </a:br>
            <a:r>
              <a:rPr lang="en-US" sz="2400" dirty="0" smtClean="0"/>
              <a:t> </a:t>
            </a:r>
            <a:r>
              <a:rPr lang="en-US" sz="1800" dirty="0" smtClean="0"/>
              <a:t>Results From the CHARGE Consortium.</a:t>
            </a:r>
            <a:r>
              <a:rPr lang="en-US" sz="2400" dirty="0" smtClean="0"/>
              <a:t> </a:t>
            </a:r>
            <a:endParaRPr lang="en-US" sz="2400" dirty="0"/>
          </a:p>
        </p:txBody>
      </p:sp>
      <p:sp>
        <p:nvSpPr>
          <p:cNvPr id="3" name="Subtitle 2"/>
          <p:cNvSpPr>
            <a:spLocks noGrp="1"/>
          </p:cNvSpPr>
          <p:nvPr>
            <p:ph type="subTitle" idx="1"/>
          </p:nvPr>
        </p:nvSpPr>
        <p:spPr>
          <a:xfrm>
            <a:off x="1371600" y="3539850"/>
            <a:ext cx="6400800" cy="2198255"/>
          </a:xfrm>
        </p:spPr>
        <p:txBody>
          <a:bodyPr>
            <a:noAutofit/>
          </a:bodyPr>
          <a:lstStyle/>
          <a:p>
            <a:pPr algn="l"/>
            <a:r>
              <a:rPr lang="en-US" sz="1600" dirty="0">
                <a:solidFill>
                  <a:schemeClr val="tx1"/>
                </a:solidFill>
              </a:rPr>
              <a:t>Jason H.Y. Wu, </a:t>
            </a:r>
            <a:r>
              <a:rPr lang="en-US" sz="1600" dirty="0" smtClean="0">
                <a:solidFill>
                  <a:schemeClr val="tx1"/>
                </a:solidFill>
              </a:rPr>
              <a:t>Rozenn </a:t>
            </a:r>
            <a:r>
              <a:rPr lang="en-US" sz="1600" dirty="0">
                <a:solidFill>
                  <a:schemeClr val="tx1"/>
                </a:solidFill>
              </a:rPr>
              <a:t>N. Lemaitre, </a:t>
            </a:r>
            <a:r>
              <a:rPr lang="en-US" sz="1600" dirty="0" err="1" smtClean="0">
                <a:solidFill>
                  <a:schemeClr val="tx1"/>
                </a:solidFill>
              </a:rPr>
              <a:t>Ani</a:t>
            </a:r>
            <a:r>
              <a:rPr lang="en-US" sz="1600" dirty="0" smtClean="0">
                <a:solidFill>
                  <a:schemeClr val="tx1"/>
                </a:solidFill>
              </a:rPr>
              <a:t> </a:t>
            </a:r>
            <a:r>
              <a:rPr lang="en-US" sz="1600" dirty="0" err="1">
                <a:solidFill>
                  <a:schemeClr val="tx1"/>
                </a:solidFill>
              </a:rPr>
              <a:t>Manichaikul</a:t>
            </a:r>
            <a:r>
              <a:rPr lang="en-US" sz="1600" dirty="0">
                <a:solidFill>
                  <a:schemeClr val="tx1"/>
                </a:solidFill>
              </a:rPr>
              <a:t>, </a:t>
            </a:r>
            <a:r>
              <a:rPr lang="en-US" sz="1600" dirty="0" err="1" smtClean="0">
                <a:solidFill>
                  <a:schemeClr val="tx1"/>
                </a:solidFill>
              </a:rPr>
              <a:t>Weihua</a:t>
            </a:r>
            <a:r>
              <a:rPr lang="en-US" sz="1600" dirty="0" smtClean="0">
                <a:solidFill>
                  <a:schemeClr val="tx1"/>
                </a:solidFill>
              </a:rPr>
              <a:t> </a:t>
            </a:r>
            <a:r>
              <a:rPr lang="en-US" sz="1600" dirty="0">
                <a:solidFill>
                  <a:schemeClr val="tx1"/>
                </a:solidFill>
              </a:rPr>
              <a:t>Guan, </a:t>
            </a:r>
            <a:r>
              <a:rPr lang="en-US" sz="1600" dirty="0" smtClean="0">
                <a:solidFill>
                  <a:schemeClr val="tx1"/>
                </a:solidFill>
              </a:rPr>
              <a:t>Toshiko </a:t>
            </a:r>
            <a:r>
              <a:rPr lang="en-US" sz="1600" dirty="0">
                <a:solidFill>
                  <a:schemeClr val="tx1"/>
                </a:solidFill>
              </a:rPr>
              <a:t>Tanaka, </a:t>
            </a:r>
            <a:r>
              <a:rPr lang="en-US" sz="1600" dirty="0" smtClean="0">
                <a:solidFill>
                  <a:schemeClr val="tx1"/>
                </a:solidFill>
              </a:rPr>
              <a:t>Millennia </a:t>
            </a:r>
            <a:r>
              <a:rPr lang="en-US" sz="1600" dirty="0">
                <a:solidFill>
                  <a:schemeClr val="tx1"/>
                </a:solidFill>
              </a:rPr>
              <a:t>Foy, </a:t>
            </a:r>
            <a:r>
              <a:rPr lang="en-US" sz="1600" dirty="0" smtClean="0">
                <a:solidFill>
                  <a:schemeClr val="tx1"/>
                </a:solidFill>
              </a:rPr>
              <a:t>Edmond </a:t>
            </a:r>
            <a:r>
              <a:rPr lang="en-US" sz="1600" dirty="0">
                <a:solidFill>
                  <a:schemeClr val="tx1"/>
                </a:solidFill>
              </a:rPr>
              <a:t>K. </a:t>
            </a:r>
            <a:r>
              <a:rPr lang="en-US" sz="1600" dirty="0" err="1">
                <a:solidFill>
                  <a:schemeClr val="tx1"/>
                </a:solidFill>
              </a:rPr>
              <a:t>Kabagambe</a:t>
            </a:r>
            <a:r>
              <a:rPr lang="en-US" sz="1600" dirty="0">
                <a:solidFill>
                  <a:schemeClr val="tx1"/>
                </a:solidFill>
              </a:rPr>
              <a:t>, </a:t>
            </a:r>
            <a:r>
              <a:rPr lang="en-US" sz="1600" dirty="0" smtClean="0">
                <a:solidFill>
                  <a:schemeClr val="tx1"/>
                </a:solidFill>
              </a:rPr>
              <a:t>Luc </a:t>
            </a:r>
            <a:r>
              <a:rPr lang="en-US" sz="1600" dirty="0" err="1">
                <a:solidFill>
                  <a:schemeClr val="tx1"/>
                </a:solidFill>
              </a:rPr>
              <a:t>Djousse</a:t>
            </a:r>
            <a:r>
              <a:rPr lang="en-US" sz="1600" dirty="0">
                <a:solidFill>
                  <a:schemeClr val="tx1"/>
                </a:solidFill>
              </a:rPr>
              <a:t>, </a:t>
            </a:r>
            <a:r>
              <a:rPr lang="en-US" sz="1600" dirty="0" smtClean="0">
                <a:solidFill>
                  <a:schemeClr val="tx1"/>
                </a:solidFill>
              </a:rPr>
              <a:t>David </a:t>
            </a:r>
            <a:r>
              <a:rPr lang="en-US" sz="1600" dirty="0" err="1">
                <a:solidFill>
                  <a:schemeClr val="tx1"/>
                </a:solidFill>
              </a:rPr>
              <a:t>Siscovick</a:t>
            </a:r>
            <a:r>
              <a:rPr lang="en-US" sz="1600" dirty="0">
                <a:solidFill>
                  <a:schemeClr val="tx1"/>
                </a:solidFill>
              </a:rPr>
              <a:t>, </a:t>
            </a:r>
            <a:r>
              <a:rPr lang="en-US" sz="1600" dirty="0" smtClean="0">
                <a:solidFill>
                  <a:schemeClr val="tx1"/>
                </a:solidFill>
              </a:rPr>
              <a:t>Amanda </a:t>
            </a:r>
            <a:r>
              <a:rPr lang="en-US" sz="1600" dirty="0">
                <a:solidFill>
                  <a:schemeClr val="tx1"/>
                </a:solidFill>
              </a:rPr>
              <a:t>M. </a:t>
            </a:r>
            <a:r>
              <a:rPr lang="en-US" sz="1600" dirty="0" err="1">
                <a:solidFill>
                  <a:schemeClr val="tx1"/>
                </a:solidFill>
              </a:rPr>
              <a:t>Fretts</a:t>
            </a:r>
            <a:r>
              <a:rPr lang="en-US" sz="1600" dirty="0">
                <a:solidFill>
                  <a:schemeClr val="tx1"/>
                </a:solidFill>
              </a:rPr>
              <a:t>, </a:t>
            </a:r>
            <a:r>
              <a:rPr lang="en-US" sz="1600" dirty="0" smtClean="0">
                <a:solidFill>
                  <a:schemeClr val="tx1"/>
                </a:solidFill>
              </a:rPr>
              <a:t>Catherine </a:t>
            </a:r>
            <a:r>
              <a:rPr lang="en-US" sz="1600" dirty="0">
                <a:solidFill>
                  <a:schemeClr val="tx1"/>
                </a:solidFill>
              </a:rPr>
              <a:t>Johnson, </a:t>
            </a:r>
            <a:r>
              <a:rPr lang="en-US" sz="1600" dirty="0" smtClean="0">
                <a:solidFill>
                  <a:schemeClr val="tx1"/>
                </a:solidFill>
              </a:rPr>
              <a:t>Irena </a:t>
            </a:r>
            <a:r>
              <a:rPr lang="en-US" sz="1600" dirty="0">
                <a:solidFill>
                  <a:schemeClr val="tx1"/>
                </a:solidFill>
              </a:rPr>
              <a:t>B. King, </a:t>
            </a:r>
            <a:r>
              <a:rPr lang="en-US" sz="1600" dirty="0" smtClean="0">
                <a:solidFill>
                  <a:schemeClr val="tx1"/>
                </a:solidFill>
              </a:rPr>
              <a:t>Bruce </a:t>
            </a:r>
            <a:r>
              <a:rPr lang="en-US" sz="1600" dirty="0">
                <a:solidFill>
                  <a:schemeClr val="tx1"/>
                </a:solidFill>
              </a:rPr>
              <a:t>M. </a:t>
            </a:r>
            <a:r>
              <a:rPr lang="en-US" sz="1600" dirty="0" err="1">
                <a:solidFill>
                  <a:schemeClr val="tx1"/>
                </a:solidFill>
              </a:rPr>
              <a:t>Psaty</a:t>
            </a:r>
            <a:r>
              <a:rPr lang="en-US" sz="1600" dirty="0">
                <a:solidFill>
                  <a:schemeClr val="tx1"/>
                </a:solidFill>
              </a:rPr>
              <a:t>, </a:t>
            </a:r>
            <a:r>
              <a:rPr lang="en-US" sz="1600" dirty="0" smtClean="0">
                <a:solidFill>
                  <a:schemeClr val="tx1"/>
                </a:solidFill>
              </a:rPr>
              <a:t>Barbara </a:t>
            </a:r>
            <a:r>
              <a:rPr lang="en-US" sz="1600" dirty="0">
                <a:solidFill>
                  <a:schemeClr val="tx1"/>
                </a:solidFill>
              </a:rPr>
              <a:t>McKnight, </a:t>
            </a:r>
            <a:r>
              <a:rPr lang="en-US" sz="1600" dirty="0" smtClean="0">
                <a:solidFill>
                  <a:schemeClr val="tx1"/>
                </a:solidFill>
              </a:rPr>
              <a:t>Stephen </a:t>
            </a:r>
            <a:r>
              <a:rPr lang="en-US" sz="1600" dirty="0">
                <a:solidFill>
                  <a:schemeClr val="tx1"/>
                </a:solidFill>
              </a:rPr>
              <a:t>S. Rich, </a:t>
            </a:r>
            <a:r>
              <a:rPr lang="en-US" sz="1600" dirty="0" err="1" smtClean="0">
                <a:solidFill>
                  <a:schemeClr val="tx1"/>
                </a:solidFill>
              </a:rPr>
              <a:t>Yii</a:t>
            </a:r>
            <a:r>
              <a:rPr lang="en-US" sz="1600" dirty="0">
                <a:solidFill>
                  <a:schemeClr val="tx1"/>
                </a:solidFill>
              </a:rPr>
              <a:t>-Der I. Chen, </a:t>
            </a:r>
            <a:r>
              <a:rPr lang="en-US" sz="1600" dirty="0" smtClean="0">
                <a:solidFill>
                  <a:schemeClr val="tx1"/>
                </a:solidFill>
              </a:rPr>
              <a:t>Jennifer </a:t>
            </a:r>
            <a:r>
              <a:rPr lang="en-US" sz="1600" dirty="0">
                <a:solidFill>
                  <a:schemeClr val="tx1"/>
                </a:solidFill>
              </a:rPr>
              <a:t>A. Nettleton, </a:t>
            </a:r>
            <a:r>
              <a:rPr lang="en-US" sz="1600" dirty="0" err="1" smtClean="0">
                <a:solidFill>
                  <a:schemeClr val="tx1"/>
                </a:solidFill>
              </a:rPr>
              <a:t>Weihong</a:t>
            </a:r>
            <a:r>
              <a:rPr lang="en-US" sz="1600" dirty="0" smtClean="0">
                <a:solidFill>
                  <a:schemeClr val="tx1"/>
                </a:solidFill>
              </a:rPr>
              <a:t> </a:t>
            </a:r>
            <a:r>
              <a:rPr lang="en-US" sz="1600" dirty="0">
                <a:solidFill>
                  <a:schemeClr val="tx1"/>
                </a:solidFill>
              </a:rPr>
              <a:t>Tang, MD, </a:t>
            </a:r>
            <a:r>
              <a:rPr lang="en-US" sz="1600" dirty="0" err="1" smtClean="0">
                <a:solidFill>
                  <a:schemeClr val="tx1"/>
                </a:solidFill>
              </a:rPr>
              <a:t>Stefania</a:t>
            </a:r>
            <a:r>
              <a:rPr lang="en-US" sz="1600" dirty="0" smtClean="0">
                <a:solidFill>
                  <a:schemeClr val="tx1"/>
                </a:solidFill>
              </a:rPr>
              <a:t> </a:t>
            </a:r>
            <a:r>
              <a:rPr lang="en-US" sz="1600" dirty="0" err="1">
                <a:solidFill>
                  <a:schemeClr val="tx1"/>
                </a:solidFill>
              </a:rPr>
              <a:t>Bandinelli</a:t>
            </a:r>
            <a:r>
              <a:rPr lang="en-US" sz="1600" dirty="0" smtClean="0">
                <a:solidFill>
                  <a:schemeClr val="tx1"/>
                </a:solidFill>
              </a:rPr>
              <a:t>, David </a:t>
            </a:r>
            <a:r>
              <a:rPr lang="en-US" sz="1600" dirty="0">
                <a:solidFill>
                  <a:schemeClr val="tx1"/>
                </a:solidFill>
              </a:rPr>
              <a:t>R. Jacobs, </a:t>
            </a:r>
            <a:r>
              <a:rPr lang="en-US" sz="1600" dirty="0" err="1">
                <a:solidFill>
                  <a:schemeClr val="tx1"/>
                </a:solidFill>
              </a:rPr>
              <a:t>Jr</a:t>
            </a:r>
            <a:r>
              <a:rPr lang="en-US" sz="1600" dirty="0" smtClean="0">
                <a:solidFill>
                  <a:schemeClr val="tx1"/>
                </a:solidFill>
              </a:rPr>
              <a:t>, Brian </a:t>
            </a:r>
            <a:r>
              <a:rPr lang="en-US" sz="1600" dirty="0">
                <a:solidFill>
                  <a:schemeClr val="tx1"/>
                </a:solidFill>
              </a:rPr>
              <a:t>L. Browning, </a:t>
            </a:r>
            <a:r>
              <a:rPr lang="en-US" sz="1600" dirty="0" smtClean="0">
                <a:solidFill>
                  <a:schemeClr val="tx1"/>
                </a:solidFill>
              </a:rPr>
              <a:t>Cathy </a:t>
            </a:r>
            <a:r>
              <a:rPr lang="en-US" sz="1600" dirty="0">
                <a:solidFill>
                  <a:schemeClr val="tx1"/>
                </a:solidFill>
              </a:rPr>
              <a:t>C. Laurie, </a:t>
            </a:r>
            <a:r>
              <a:rPr lang="en-US" sz="1600" dirty="0" err="1" smtClean="0">
                <a:solidFill>
                  <a:schemeClr val="tx1"/>
                </a:solidFill>
              </a:rPr>
              <a:t>Xiangjun</a:t>
            </a:r>
            <a:r>
              <a:rPr lang="en-US" sz="1600" dirty="0" smtClean="0">
                <a:solidFill>
                  <a:schemeClr val="tx1"/>
                </a:solidFill>
              </a:rPr>
              <a:t> </a:t>
            </a:r>
            <a:r>
              <a:rPr lang="en-US" sz="1600" dirty="0" err="1">
                <a:solidFill>
                  <a:schemeClr val="tx1"/>
                </a:solidFill>
              </a:rPr>
              <a:t>Gu</a:t>
            </a:r>
            <a:r>
              <a:rPr lang="en-US" sz="1600" dirty="0">
                <a:solidFill>
                  <a:schemeClr val="tx1"/>
                </a:solidFill>
              </a:rPr>
              <a:t>, </a:t>
            </a:r>
            <a:r>
              <a:rPr lang="en-US" sz="1600" dirty="0" smtClean="0">
                <a:solidFill>
                  <a:schemeClr val="tx1"/>
                </a:solidFill>
              </a:rPr>
              <a:t>Michael </a:t>
            </a:r>
            <a:r>
              <a:rPr lang="en-US" sz="1600" dirty="0">
                <a:solidFill>
                  <a:schemeClr val="tx1"/>
                </a:solidFill>
              </a:rPr>
              <a:t>Y. Tsai, </a:t>
            </a:r>
            <a:r>
              <a:rPr lang="en-US" sz="1600" dirty="0" smtClean="0">
                <a:solidFill>
                  <a:schemeClr val="tx1"/>
                </a:solidFill>
              </a:rPr>
              <a:t>Lyn </a:t>
            </a:r>
            <a:r>
              <a:rPr lang="en-US" sz="1600" dirty="0">
                <a:solidFill>
                  <a:schemeClr val="tx1"/>
                </a:solidFill>
              </a:rPr>
              <a:t>M. Steffen, </a:t>
            </a:r>
            <a:r>
              <a:rPr lang="en-US" sz="1600" dirty="0" smtClean="0">
                <a:solidFill>
                  <a:schemeClr val="tx1"/>
                </a:solidFill>
              </a:rPr>
              <a:t>Luigi </a:t>
            </a:r>
            <a:r>
              <a:rPr lang="en-US" sz="1600" dirty="0" err="1">
                <a:solidFill>
                  <a:schemeClr val="tx1"/>
                </a:solidFill>
              </a:rPr>
              <a:t>Ferrucci</a:t>
            </a:r>
            <a:r>
              <a:rPr lang="en-US" sz="1600" dirty="0">
                <a:solidFill>
                  <a:schemeClr val="tx1"/>
                </a:solidFill>
              </a:rPr>
              <a:t>, </a:t>
            </a:r>
            <a:r>
              <a:rPr lang="en-US" sz="1600" dirty="0" err="1" smtClean="0">
                <a:solidFill>
                  <a:schemeClr val="tx1"/>
                </a:solidFill>
              </a:rPr>
              <a:t>Myriam</a:t>
            </a:r>
            <a:r>
              <a:rPr lang="en-US" sz="1600" dirty="0" smtClean="0">
                <a:solidFill>
                  <a:schemeClr val="tx1"/>
                </a:solidFill>
              </a:rPr>
              <a:t> </a:t>
            </a:r>
            <a:r>
              <a:rPr lang="en-US" sz="1600" dirty="0" err="1">
                <a:solidFill>
                  <a:schemeClr val="tx1"/>
                </a:solidFill>
              </a:rPr>
              <a:t>Fornage</a:t>
            </a:r>
            <a:r>
              <a:rPr lang="en-US" sz="1600" dirty="0">
                <a:solidFill>
                  <a:schemeClr val="tx1"/>
                </a:solidFill>
              </a:rPr>
              <a:t>, </a:t>
            </a:r>
            <a:r>
              <a:rPr lang="en-US" sz="1600" dirty="0" err="1" smtClean="0">
                <a:solidFill>
                  <a:schemeClr val="tx1"/>
                </a:solidFill>
              </a:rPr>
              <a:t>Dariush</a:t>
            </a:r>
            <a:r>
              <a:rPr lang="en-US" sz="1600" dirty="0" smtClean="0">
                <a:solidFill>
                  <a:schemeClr val="tx1"/>
                </a:solidFill>
              </a:rPr>
              <a:t> </a:t>
            </a:r>
            <a:r>
              <a:rPr lang="en-US" sz="1600" dirty="0" err="1" smtClean="0">
                <a:solidFill>
                  <a:schemeClr val="tx1"/>
                </a:solidFill>
              </a:rPr>
              <a:t>Mozaffarian</a:t>
            </a:r>
            <a:endParaRPr lang="en-US" sz="1600" dirty="0" smtClean="0">
              <a:solidFill>
                <a:schemeClr val="tx1"/>
              </a:solidFill>
            </a:endParaRPr>
          </a:p>
          <a:p>
            <a:pPr algn="l"/>
            <a:endParaRPr lang="en-US" sz="1600" dirty="0" smtClean="0">
              <a:solidFill>
                <a:schemeClr val="tx1"/>
              </a:solidFill>
            </a:endParaRPr>
          </a:p>
          <a:p>
            <a:pPr algn="l"/>
            <a:r>
              <a:rPr lang="en-US" sz="1600" i="1" dirty="0" smtClean="0"/>
              <a:t>		</a:t>
            </a:r>
            <a:r>
              <a:rPr lang="en-US" sz="1600" i="1" dirty="0" err="1" smtClean="0"/>
              <a:t>Circ</a:t>
            </a:r>
            <a:r>
              <a:rPr lang="en-US" sz="1600" i="1" dirty="0" smtClean="0"/>
              <a:t> </a:t>
            </a:r>
            <a:r>
              <a:rPr lang="en-US" sz="1600" i="1" dirty="0" err="1" smtClean="0"/>
              <a:t>Cardiovasc</a:t>
            </a:r>
            <a:r>
              <a:rPr lang="en-US" sz="1600" i="1" dirty="0" smtClean="0"/>
              <a:t> Genet.2013; 6:171-83.</a:t>
            </a:r>
            <a:endParaRPr lang="en-US" sz="1600" dirty="0">
              <a:solidFill>
                <a:schemeClr val="tx1"/>
              </a:solidFill>
            </a:endParaRPr>
          </a:p>
          <a:p>
            <a:pPr algn="l"/>
            <a:endParaRPr lang="en-US" sz="1600" dirty="0" smtClean="0">
              <a:solidFill>
                <a:schemeClr val="tx1"/>
              </a:solidFill>
            </a:endParaRPr>
          </a:p>
          <a:p>
            <a:pPr algn="l"/>
            <a:endParaRPr lang="en-US" sz="1600" dirty="0">
              <a:solidFill>
                <a:schemeClr val="tx1"/>
              </a:solidFill>
            </a:endParaRPr>
          </a:p>
        </p:txBody>
      </p:sp>
    </p:spTree>
    <p:extLst>
      <p:ext uri="{BB962C8B-B14F-4D97-AF65-F5344CB8AC3E}">
        <p14:creationId xmlns:p14="http://schemas.microsoft.com/office/powerpoint/2010/main" xmlns="" val="4269748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323850"/>
            <a:ext cx="8229600" cy="914400"/>
          </a:xfrm>
        </p:spPr>
        <p:txBody>
          <a:bodyPr>
            <a:normAutofit/>
          </a:bodyPr>
          <a:lstStyle/>
          <a:p>
            <a:pPr eaLnBrk="1" hangingPunct="1"/>
            <a:r>
              <a:rPr lang="en-US" sz="3600" dirty="0" smtClean="0">
                <a:ea typeface="ＭＳ Ｐゴシック" pitchFamily="34" charset="-128"/>
              </a:rPr>
              <a:t>19 MESA </a:t>
            </a:r>
            <a:r>
              <a:rPr lang="en-US" sz="3600" dirty="0" err="1" smtClean="0">
                <a:ea typeface="ＭＳ Ｐゴシック" pitchFamily="34" charset="-128"/>
              </a:rPr>
              <a:t>SHARe</a:t>
            </a:r>
            <a:r>
              <a:rPr lang="en-US" sz="3600" dirty="0" smtClean="0">
                <a:ea typeface="ＭＳ Ｐゴシック" pitchFamily="34" charset="-128"/>
              </a:rPr>
              <a:t> Approved Analytic Sites</a:t>
            </a:r>
          </a:p>
        </p:txBody>
      </p:sp>
      <p:sp>
        <p:nvSpPr>
          <p:cNvPr id="8195" name="Rectangle 3"/>
          <p:cNvSpPr>
            <a:spLocks noGrp="1" noChangeArrowheads="1"/>
          </p:cNvSpPr>
          <p:nvPr>
            <p:ph type="body" idx="1"/>
          </p:nvPr>
        </p:nvSpPr>
        <p:spPr>
          <a:xfrm>
            <a:off x="192088" y="1123950"/>
            <a:ext cx="8672512" cy="5381625"/>
          </a:xfrm>
        </p:spPr>
        <p:txBody>
          <a:bodyPr>
            <a:normAutofit lnSpcReduction="10000"/>
          </a:bodyPr>
          <a:lstStyle/>
          <a:p>
            <a:pPr lvl="1" eaLnBrk="1" hangingPunct="1">
              <a:buFont typeface="Arial" charset="0"/>
              <a:buChar char="•"/>
            </a:pPr>
            <a:r>
              <a:rPr lang="en-US" sz="1400" dirty="0" smtClean="0">
                <a:ea typeface="ＭＳ Ｐゴシック" pitchFamily="34" charset="-128"/>
              </a:rPr>
              <a:t>Cedars-Sinai Medical Center (PI: Jerome Rotter, MD)</a:t>
            </a:r>
          </a:p>
          <a:p>
            <a:pPr lvl="1" eaLnBrk="1" hangingPunct="1">
              <a:buFont typeface="Arial" charset="0"/>
              <a:buChar char="•"/>
            </a:pPr>
            <a:r>
              <a:rPr lang="en-US" sz="1400" dirty="0" smtClean="0">
                <a:ea typeface="ＭＳ Ｐゴシック" pitchFamily="34" charset="-128"/>
              </a:rPr>
              <a:t>University of Virginia (PI: Stephen Rich, PhD)</a:t>
            </a:r>
          </a:p>
          <a:p>
            <a:pPr lvl="1" eaLnBrk="1" hangingPunct="1">
              <a:buFont typeface="Arial" charset="0"/>
              <a:buChar char="•"/>
            </a:pPr>
            <a:r>
              <a:rPr lang="en-US" sz="1400" dirty="0" smtClean="0">
                <a:ea typeface="ＭＳ Ｐゴシック" pitchFamily="34" charset="-128"/>
              </a:rPr>
              <a:t>University of Washington (PI: Richard Kronmal, PhD)</a:t>
            </a:r>
          </a:p>
          <a:p>
            <a:pPr lvl="1" eaLnBrk="1" hangingPunct="1">
              <a:buFont typeface="Arial" charset="0"/>
              <a:buChar char="•"/>
            </a:pPr>
            <a:r>
              <a:rPr lang="en-US" sz="1400" dirty="0" smtClean="0">
                <a:ea typeface="ＭＳ Ｐゴシック" pitchFamily="34" charset="-128"/>
              </a:rPr>
              <a:t>Wake Forest University (PI: Gregory Burke, MD, MSc)</a:t>
            </a:r>
          </a:p>
          <a:p>
            <a:pPr lvl="1" eaLnBrk="1" hangingPunct="1">
              <a:buFont typeface="Arial" charset="0"/>
              <a:buChar char="•"/>
            </a:pPr>
            <a:r>
              <a:rPr lang="en-US" sz="1400" dirty="0" smtClean="0">
                <a:ea typeface="ＭＳ Ｐゴシック" pitchFamily="34" charset="-128"/>
              </a:rPr>
              <a:t>Johns Hopkins University (PI: Wendy Post, MD, MS)</a:t>
            </a:r>
          </a:p>
          <a:p>
            <a:pPr lvl="1" eaLnBrk="1" hangingPunct="1">
              <a:buFont typeface="Arial" charset="0"/>
              <a:buChar char="•"/>
            </a:pPr>
            <a:r>
              <a:rPr lang="en-US" sz="1400" dirty="0" smtClean="0">
                <a:ea typeface="ＭＳ Ｐゴシック" pitchFamily="34" charset="-128"/>
              </a:rPr>
              <a:t>University of California, San Diego (PI: Christina Wassel, PhD)</a:t>
            </a:r>
          </a:p>
          <a:p>
            <a:pPr lvl="1" eaLnBrk="1" hangingPunct="1">
              <a:buFont typeface="Arial" charset="0"/>
              <a:buChar char="•"/>
            </a:pPr>
            <a:r>
              <a:rPr lang="en-US" sz="1400" dirty="0" smtClean="0">
                <a:ea typeface="ＭＳ Ｐゴシック" pitchFamily="34" charset="-128"/>
              </a:rPr>
              <a:t>Emory University (PI: Yan Sun, PhD, MS)</a:t>
            </a:r>
          </a:p>
          <a:p>
            <a:pPr lvl="1" eaLnBrk="1" hangingPunct="1">
              <a:buFont typeface="Arial" charset="0"/>
              <a:buChar char="•"/>
            </a:pPr>
            <a:r>
              <a:rPr lang="en-US" sz="1400" dirty="0" smtClean="0">
                <a:ea typeface="ＭＳ Ｐゴシック" pitchFamily="34" charset="-128"/>
              </a:rPr>
              <a:t>University of Texas (PI: Jennifer Nettleton, PhD)</a:t>
            </a:r>
          </a:p>
          <a:p>
            <a:pPr lvl="1" eaLnBrk="1" hangingPunct="1">
              <a:buFont typeface="Arial" charset="0"/>
              <a:buChar char="•"/>
            </a:pPr>
            <a:r>
              <a:rPr lang="en-US" sz="1400" dirty="0" smtClean="0">
                <a:ea typeface="ＭＳ Ｐゴシック" pitchFamily="34" charset="-128"/>
              </a:rPr>
              <a:t>Loyola University (PI: Holly Kramer, MD, MPH)</a:t>
            </a:r>
          </a:p>
          <a:p>
            <a:pPr lvl="1" eaLnBrk="1" hangingPunct="1">
              <a:buFont typeface="Arial" charset="0"/>
              <a:buChar char="•"/>
            </a:pPr>
            <a:r>
              <a:rPr lang="en-US" sz="1400" dirty="0" smtClean="0">
                <a:ea typeface="ＭＳ Ｐゴシック" pitchFamily="34" charset="-128"/>
              </a:rPr>
              <a:t>University of North Carolina (PI: Leslie Lange)</a:t>
            </a:r>
          </a:p>
          <a:p>
            <a:pPr lvl="1" eaLnBrk="1" hangingPunct="1">
              <a:buFont typeface="Arial" charset="0"/>
              <a:buChar char="•"/>
            </a:pPr>
            <a:r>
              <a:rPr lang="en-US" sz="1400" dirty="0" smtClean="0">
                <a:ea typeface="ＭＳ Ｐゴシック" pitchFamily="34" charset="-128"/>
              </a:rPr>
              <a:t>University of Vermont (PI: Russell Tracy, PhD)</a:t>
            </a:r>
          </a:p>
          <a:p>
            <a:pPr lvl="1" eaLnBrk="1" hangingPunct="1">
              <a:buFont typeface="Arial" charset="0"/>
              <a:buChar char="•"/>
            </a:pPr>
            <a:r>
              <a:rPr lang="en-US" sz="1400" dirty="0" smtClean="0">
                <a:ea typeface="ＭＳ Ｐゴシック" pitchFamily="34" charset="-128"/>
              </a:rPr>
              <a:t>University of Pennsylvania (PI: Steven Kawut, MD)</a:t>
            </a:r>
          </a:p>
          <a:p>
            <a:pPr lvl="1" eaLnBrk="1" hangingPunct="1">
              <a:buFont typeface="Arial" charset="0"/>
              <a:buChar char="•"/>
            </a:pPr>
            <a:r>
              <a:rPr lang="en-US" sz="1400" dirty="0" smtClean="0">
                <a:ea typeface="ＭＳ Ｐゴシック" pitchFamily="34" charset="-128"/>
              </a:rPr>
              <a:t>Northwestern University (PI: Laura J. Rasmussen-Torvik, PhD, MD)</a:t>
            </a:r>
          </a:p>
          <a:p>
            <a:pPr lvl="1" eaLnBrk="1" hangingPunct="1">
              <a:buFont typeface="Arial" charset="0"/>
              <a:buChar char="•"/>
            </a:pPr>
            <a:r>
              <a:rPr lang="en-US" sz="1400" dirty="0" smtClean="0">
                <a:ea typeface="ＭＳ Ｐゴシック" pitchFamily="34" charset="-128"/>
              </a:rPr>
              <a:t>University of Michigan at Ann Arbor (PI: Sharon Kardia, PhD)</a:t>
            </a:r>
          </a:p>
          <a:p>
            <a:pPr lvl="1" eaLnBrk="1" hangingPunct="1">
              <a:buFont typeface="Arial" charset="0"/>
              <a:buChar char="•"/>
            </a:pPr>
            <a:r>
              <a:rPr lang="en-US" sz="1400" dirty="0" smtClean="0">
                <a:ea typeface="ＭＳ Ｐゴシック" pitchFamily="34" charset="-128"/>
              </a:rPr>
              <a:t>University of Alabama (PI: Donna Arnett, PhD)</a:t>
            </a:r>
          </a:p>
          <a:p>
            <a:pPr lvl="1" eaLnBrk="1" hangingPunct="1">
              <a:buFont typeface="Arial" charset="0"/>
              <a:buChar char="•"/>
            </a:pPr>
            <a:r>
              <a:rPr lang="en-US" sz="1400" dirty="0" smtClean="0">
                <a:ea typeface="ＭＳ Ｐゴシック" pitchFamily="34" charset="-128"/>
              </a:rPr>
              <a:t>University of Minnesota (PI:  Mike Tsai, MD, PhD)</a:t>
            </a:r>
          </a:p>
          <a:p>
            <a:pPr lvl="1" eaLnBrk="1" hangingPunct="1">
              <a:buFont typeface="Arial" charset="0"/>
              <a:buChar char="•"/>
            </a:pPr>
            <a:r>
              <a:rPr lang="en-US" sz="1400" dirty="0" smtClean="0">
                <a:ea typeface="ＭＳ Ｐゴシック" pitchFamily="34" charset="-128"/>
              </a:rPr>
              <a:t>University of California San Francisco (Gregory Marcus, MD)</a:t>
            </a:r>
          </a:p>
          <a:p>
            <a:pPr lvl="1" eaLnBrk="1" hangingPunct="1">
              <a:buFont typeface="Arial" charset="0"/>
              <a:buChar char="•"/>
            </a:pPr>
            <a:r>
              <a:rPr lang="en-US" sz="1400" dirty="0" smtClean="0">
                <a:ea typeface="ＭＳ Ｐゴシック" pitchFamily="34" charset="-128"/>
              </a:rPr>
              <a:t>Harvard University (PI: Susan Redline, MD)</a:t>
            </a:r>
          </a:p>
          <a:p>
            <a:pPr lvl="1" eaLnBrk="1" hangingPunct="1">
              <a:buFont typeface="Arial" charset="0"/>
              <a:buChar char="•"/>
            </a:pPr>
            <a:r>
              <a:rPr lang="en-US" sz="1400" dirty="0" smtClean="0">
                <a:ea typeface="ＭＳ Ｐゴシック" pitchFamily="34" charset="-128"/>
              </a:rPr>
              <a:t>Harvard University (PI: Lucia </a:t>
            </a:r>
            <a:r>
              <a:rPr lang="en-US" sz="1400" dirty="0" err="1" smtClean="0">
                <a:ea typeface="ＭＳ Ｐゴシック" pitchFamily="34" charset="-128"/>
              </a:rPr>
              <a:t>Sobrin</a:t>
            </a:r>
            <a:r>
              <a:rPr lang="en-US" sz="1400" dirty="0" smtClean="0">
                <a:ea typeface="ＭＳ Ｐゴシック" pitchFamily="34" charset="-128"/>
              </a:rPr>
              <a:t>, MD)</a:t>
            </a:r>
          </a:p>
          <a:p>
            <a:pPr marL="57150" indent="0" eaLnBrk="1" hangingPunct="1">
              <a:buFont typeface="Arial" charset="0"/>
              <a:buNone/>
            </a:pPr>
            <a:r>
              <a:rPr lang="en-US" sz="2000" dirty="0" smtClean="0">
                <a:ea typeface="ＭＳ Ｐゴシック" pitchFamily="34" charset="-128"/>
              </a:rPr>
              <a:t>120 additional investigators outside of MESA have applied for and gained access to MESA </a:t>
            </a:r>
            <a:r>
              <a:rPr lang="en-US" sz="2000" dirty="0" err="1" smtClean="0">
                <a:ea typeface="ＭＳ Ｐゴシック" pitchFamily="34" charset="-128"/>
              </a:rPr>
              <a:t>SHARe</a:t>
            </a:r>
            <a:r>
              <a:rPr lang="en-US" sz="2000" dirty="0" smtClean="0">
                <a:ea typeface="ＭＳ Ｐゴシック" pitchFamily="34" charset="-128"/>
              </a:rPr>
              <a:t> data.</a:t>
            </a:r>
          </a:p>
          <a:p>
            <a:pPr lvl="1" eaLnBrk="1" hangingPunct="1">
              <a:buFont typeface="Arial" charset="0"/>
              <a:buNone/>
            </a:pPr>
            <a:endParaRPr lang="en-US" sz="2200" dirty="0" smtClean="0">
              <a:ea typeface="ＭＳ Ｐゴシック" pitchFamily="34" charset="-128"/>
            </a:endParaRPr>
          </a:p>
          <a:p>
            <a:pPr lvl="1" eaLnBrk="1" hangingPunct="1">
              <a:buFont typeface="Arial" charset="0"/>
              <a:buChar char="•"/>
            </a:pPr>
            <a:endParaRPr lang="en-US" sz="2200" dirty="0" smtClean="0">
              <a:ea typeface="ＭＳ Ｐゴシック" pitchFamily="34" charset="-128"/>
            </a:endParaRPr>
          </a:p>
          <a:p>
            <a:pPr lvl="1" eaLnBrk="1" hangingPunct="1">
              <a:buFont typeface="Arial" charset="0"/>
              <a:buChar char="•"/>
            </a:pPr>
            <a:endParaRPr lang="en-US" sz="2200" dirty="0" smtClean="0">
              <a:ea typeface="ＭＳ Ｐゴシック" pitchFamily="34" charset="-128"/>
            </a:endParaRPr>
          </a:p>
          <a:p>
            <a:pPr lvl="1" eaLnBrk="1" hangingPunct="1">
              <a:buFont typeface="Arial" charset="0"/>
              <a:buChar char="•"/>
            </a:pPr>
            <a:endParaRPr lang="en-US" sz="2000" dirty="0" smtClean="0">
              <a:ea typeface="ＭＳ Ｐゴシック" pitchFamily="34" charset="-128"/>
            </a:endParaRPr>
          </a:p>
          <a:p>
            <a:pPr lvl="1" eaLnBrk="1" hangingPunct="1">
              <a:buFont typeface="Arial" charset="0"/>
              <a:buChar char="•"/>
            </a:pPr>
            <a:endParaRPr lang="en-US" sz="2000" dirty="0" smtClean="0">
              <a:ea typeface="ＭＳ Ｐゴシック" pitchFamily="34" charset="-128"/>
            </a:endParaRPr>
          </a:p>
          <a:p>
            <a:pPr lvl="1" eaLnBrk="1" hangingPunct="1">
              <a:buFont typeface="Arial" charset="0"/>
              <a:buChar char="•"/>
            </a:pPr>
            <a:endParaRPr lang="en-US" sz="2000" dirty="0" smtClean="0">
              <a:ea typeface="ＭＳ Ｐゴシック" pitchFamily="34" charset="-128"/>
            </a:endParaRPr>
          </a:p>
        </p:txBody>
      </p:sp>
      <p:sp>
        <p:nvSpPr>
          <p:cNvPr id="2" name="TextBox 1"/>
          <p:cNvSpPr txBox="1"/>
          <p:nvPr/>
        </p:nvSpPr>
        <p:spPr>
          <a:xfrm>
            <a:off x="6010275" y="1504950"/>
            <a:ext cx="2854325" cy="1200150"/>
          </a:xfrm>
          <a:prstGeom prst="rect">
            <a:avLst/>
          </a:prstGeom>
          <a:noFill/>
          <a:ln>
            <a:solidFill>
              <a:srgbClr val="FF0000"/>
            </a:solidFill>
          </a:ln>
        </p:spPr>
        <p:txBody>
          <a:bodyPr>
            <a:spAutoFit/>
          </a:bodyPr>
          <a:lstStyle/>
          <a:p>
            <a:pPr>
              <a:defRPr/>
            </a:pPr>
            <a:r>
              <a:rPr lang="en-US" dirty="0"/>
              <a:t>Soon to be </a:t>
            </a:r>
          </a:p>
          <a:p>
            <a:pPr marL="285750" indent="-285750">
              <a:buFont typeface="Arial" pitchFamily="34" charset="0"/>
              <a:buChar char="•"/>
              <a:defRPr/>
            </a:pPr>
            <a:r>
              <a:rPr lang="en-US" dirty="0"/>
              <a:t>LA </a:t>
            </a:r>
            <a:r>
              <a:rPr lang="en-US" dirty="0" err="1"/>
              <a:t>BioMed</a:t>
            </a:r>
            <a:r>
              <a:rPr lang="en-US" dirty="0"/>
              <a:t> Harbor UCLA (PI: Xiuqing Guo, PhD) </a:t>
            </a:r>
          </a:p>
        </p:txBody>
      </p:sp>
      <p:sp>
        <p:nvSpPr>
          <p:cNvPr id="3" name="Right Arrow 2"/>
          <p:cNvSpPr/>
          <p:nvPr/>
        </p:nvSpPr>
        <p:spPr>
          <a:xfrm rot="11323782" flipV="1">
            <a:off x="4873625" y="1339850"/>
            <a:ext cx="1092200" cy="150813"/>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xmlns="" val="14433481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Fatty Acids of Interest</a:t>
            </a:r>
            <a:endParaRPr lang="en-US" dirty="0"/>
          </a:p>
        </p:txBody>
      </p:sp>
      <p:sp>
        <p:nvSpPr>
          <p:cNvPr id="3" name="Content Placeholder 2"/>
          <p:cNvSpPr>
            <a:spLocks noGrp="1"/>
          </p:cNvSpPr>
          <p:nvPr>
            <p:ph idx="1"/>
          </p:nvPr>
        </p:nvSpPr>
        <p:spPr>
          <a:effectLst>
            <a:glow rad="101600">
              <a:schemeClr val="accent3">
                <a:satMod val="175000"/>
                <a:alpha val="40000"/>
              </a:schemeClr>
            </a:glow>
          </a:effectLst>
        </p:spPr>
        <p:txBody>
          <a:bodyPr>
            <a:normAutofit/>
          </a:bodyPr>
          <a:lstStyle/>
          <a:p>
            <a:r>
              <a:rPr lang="en-US" dirty="0" err="1">
                <a:latin typeface="Arial" charset="0"/>
              </a:rPr>
              <a:t>Palmitic</a:t>
            </a:r>
            <a:r>
              <a:rPr lang="en-US" dirty="0">
                <a:latin typeface="Arial" charset="0"/>
              </a:rPr>
              <a:t> acid (16:0)</a:t>
            </a:r>
          </a:p>
          <a:p>
            <a:r>
              <a:rPr lang="en-US" dirty="0">
                <a:latin typeface="Arial" charset="0"/>
              </a:rPr>
              <a:t>Stearic acid (18:0) </a:t>
            </a:r>
          </a:p>
          <a:p>
            <a:r>
              <a:rPr lang="en-US" dirty="0" err="1">
                <a:latin typeface="Arial" charset="0"/>
              </a:rPr>
              <a:t>Palmitoleic</a:t>
            </a:r>
            <a:r>
              <a:rPr lang="en-US" dirty="0">
                <a:latin typeface="Arial" charset="0"/>
              </a:rPr>
              <a:t> acid (16:1n7) </a:t>
            </a:r>
          </a:p>
          <a:p>
            <a:r>
              <a:rPr lang="en-US" dirty="0">
                <a:latin typeface="Arial" charset="0"/>
              </a:rPr>
              <a:t>Oleic acid (18:1n9) </a:t>
            </a:r>
          </a:p>
        </p:txBody>
      </p:sp>
    </p:spTree>
    <p:extLst>
      <p:ext uri="{BB962C8B-B14F-4D97-AF65-F5344CB8AC3E}">
        <p14:creationId xmlns:p14="http://schemas.microsoft.com/office/powerpoint/2010/main" xmlns="" val="5359193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De Novo </a:t>
            </a:r>
            <a:r>
              <a:rPr lang="en-US" dirty="0" err="1"/>
              <a:t>Lipogenesis</a:t>
            </a:r>
            <a:r>
              <a:rPr lang="en-US" dirty="0"/>
              <a:t> (DNL)</a:t>
            </a:r>
          </a:p>
        </p:txBody>
      </p:sp>
      <p:pic>
        <p:nvPicPr>
          <p:cNvPr id="4" name="Content Placeholder 3" descr="ajcn9420431fig1.jpg"/>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l="-6546" t="-1459" r="-2548" b="-1768"/>
          <a:stretch/>
        </p:blipFill>
        <p:spPr>
          <a:xfrm>
            <a:off x="2200472" y="1417638"/>
            <a:ext cx="4379047" cy="4921687"/>
          </a:xfrm>
        </p:spPr>
      </p:pic>
      <p:sp>
        <p:nvSpPr>
          <p:cNvPr id="11" name="Donut 10"/>
          <p:cNvSpPr/>
          <p:nvPr/>
        </p:nvSpPr>
        <p:spPr>
          <a:xfrm>
            <a:off x="3413918" y="4171459"/>
            <a:ext cx="779017" cy="432473"/>
          </a:xfrm>
          <a:prstGeom prst="donut">
            <a:avLst>
              <a:gd name="adj" fmla="val 690"/>
            </a:avLst>
          </a:prstGeom>
          <a:ln w="25400">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Donut 11"/>
          <p:cNvSpPr/>
          <p:nvPr/>
        </p:nvSpPr>
        <p:spPr>
          <a:xfrm>
            <a:off x="4739452" y="5079320"/>
            <a:ext cx="779017" cy="432473"/>
          </a:xfrm>
          <a:prstGeom prst="donut">
            <a:avLst>
              <a:gd name="adj" fmla="val 690"/>
            </a:avLst>
          </a:prstGeom>
          <a:ln w="25400">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Donut 12"/>
          <p:cNvSpPr/>
          <p:nvPr/>
        </p:nvSpPr>
        <p:spPr>
          <a:xfrm>
            <a:off x="4717556" y="4171459"/>
            <a:ext cx="779017" cy="432473"/>
          </a:xfrm>
          <a:prstGeom prst="donut">
            <a:avLst>
              <a:gd name="adj" fmla="val 690"/>
            </a:avLst>
          </a:prstGeom>
          <a:ln w="25400">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Donut 13"/>
          <p:cNvSpPr/>
          <p:nvPr/>
        </p:nvSpPr>
        <p:spPr>
          <a:xfrm>
            <a:off x="4069909" y="3239936"/>
            <a:ext cx="779017" cy="432473"/>
          </a:xfrm>
          <a:prstGeom prst="donut">
            <a:avLst>
              <a:gd name="adj" fmla="val 690"/>
            </a:avLst>
          </a:prstGeom>
          <a:ln w="25400">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12580145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DNL Fatty Acids and Heart Disease</a:t>
            </a:r>
            <a:endParaRPr lang="en-US" dirty="0"/>
          </a:p>
        </p:txBody>
      </p:sp>
      <p:sp>
        <p:nvSpPr>
          <p:cNvPr id="3" name="Content Placeholder 2"/>
          <p:cNvSpPr>
            <a:spLocks noGrp="1"/>
          </p:cNvSpPr>
          <p:nvPr>
            <p:ph idx="1"/>
          </p:nvPr>
        </p:nvSpPr>
        <p:spPr/>
        <p:txBody>
          <a:bodyPr/>
          <a:lstStyle/>
          <a:p>
            <a:pPr marL="457200" indent="-457200" defTabSz="3657600">
              <a:lnSpc>
                <a:spcPct val="110000"/>
              </a:lnSpc>
              <a:spcAft>
                <a:spcPct val="10000"/>
              </a:spcAft>
              <a:buFontTx/>
              <a:buChar char="•"/>
            </a:pPr>
            <a:r>
              <a:rPr lang="en-US" dirty="0" smtClean="0">
                <a:latin typeface="Arial" charset="0"/>
              </a:rPr>
              <a:t>Circulating levels of DNL fatty acids (in RBC phospholipids and plasma phospholipids) are associated with diabetes and heart disease. </a:t>
            </a:r>
            <a:endParaRPr lang="en-US" dirty="0">
              <a:latin typeface="Arial" charset="0"/>
            </a:endParaRPr>
          </a:p>
          <a:p>
            <a:pPr marL="800100" lvl="2" indent="0" defTabSz="3657600">
              <a:lnSpc>
                <a:spcPct val="110000"/>
              </a:lnSpc>
              <a:spcAft>
                <a:spcPct val="10000"/>
              </a:spcAft>
              <a:buNone/>
            </a:pPr>
            <a:r>
              <a:rPr lang="en-US" dirty="0" smtClean="0">
                <a:latin typeface="Arial" charset="0"/>
              </a:rPr>
              <a:t>DNL fatty acids, heart disease and sudden cardiac death:</a:t>
            </a:r>
          </a:p>
          <a:p>
            <a:pPr lvl="3" indent="-342900" defTabSz="3657600">
              <a:lnSpc>
                <a:spcPct val="110000"/>
              </a:lnSpc>
              <a:spcAft>
                <a:spcPct val="10000"/>
              </a:spcAft>
            </a:pPr>
            <a:r>
              <a:rPr lang="en-US" dirty="0" smtClean="0">
                <a:latin typeface="Arial" charset="0"/>
              </a:rPr>
              <a:t>Jason et al. AJCN (2011)</a:t>
            </a:r>
          </a:p>
          <a:p>
            <a:pPr lvl="3" indent="-342900" defTabSz="3657600">
              <a:lnSpc>
                <a:spcPct val="110000"/>
              </a:lnSpc>
              <a:spcAft>
                <a:spcPct val="10000"/>
              </a:spcAft>
            </a:pPr>
            <a:r>
              <a:rPr lang="en-US" dirty="0" smtClean="0">
                <a:latin typeface="Arial" charset="0"/>
              </a:rPr>
              <a:t>Lemaitre et al. Metabolism (2010)</a:t>
            </a:r>
          </a:p>
        </p:txBody>
      </p:sp>
    </p:spTree>
    <p:extLst>
      <p:ext uri="{BB962C8B-B14F-4D97-AF65-F5344CB8AC3E}">
        <p14:creationId xmlns:p14="http://schemas.microsoft.com/office/powerpoint/2010/main" xmlns="" val="12819515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Participating Cohorts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171880613"/>
              </p:ext>
            </p:extLst>
          </p:nvPr>
        </p:nvGraphicFramePr>
        <p:xfrm>
          <a:off x="457200" y="1600200"/>
          <a:ext cx="8229600" cy="274320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sz="2400" dirty="0" smtClean="0"/>
                        <a:t>Cohort</a:t>
                      </a:r>
                      <a:endParaRPr lang="en-US" sz="2400" dirty="0"/>
                    </a:p>
                  </a:txBody>
                  <a:tcPr/>
                </a:tc>
                <a:tc>
                  <a:txBody>
                    <a:bodyPr/>
                    <a:lstStyle/>
                    <a:p>
                      <a:pPr algn="ctr"/>
                      <a:r>
                        <a:rPr lang="en-US" sz="2400" dirty="0" smtClean="0"/>
                        <a:t>N</a:t>
                      </a:r>
                      <a:endParaRPr lang="en-US" sz="2400" dirty="0"/>
                    </a:p>
                  </a:txBody>
                  <a:tcPr/>
                </a:tc>
                <a:tc>
                  <a:txBody>
                    <a:bodyPr/>
                    <a:lstStyle/>
                    <a:p>
                      <a:pPr algn="ctr"/>
                      <a:r>
                        <a:rPr lang="en-US" sz="2400" dirty="0" smtClean="0"/>
                        <a:t>Age </a:t>
                      </a:r>
                      <a:endParaRPr lang="en-US" sz="2400" dirty="0"/>
                    </a:p>
                  </a:txBody>
                  <a:tcPr/>
                </a:tc>
                <a:tc>
                  <a:txBody>
                    <a:bodyPr/>
                    <a:lstStyle/>
                    <a:p>
                      <a:pPr algn="ctr"/>
                      <a:r>
                        <a:rPr lang="en-US" sz="2400" dirty="0" smtClean="0"/>
                        <a:t>Men, %</a:t>
                      </a:r>
                      <a:endParaRPr lang="en-US" sz="2400" dirty="0"/>
                    </a:p>
                  </a:txBody>
                  <a:tcPr/>
                </a:tc>
              </a:tr>
              <a:tr h="370840">
                <a:tc>
                  <a:txBody>
                    <a:bodyPr/>
                    <a:lstStyle/>
                    <a:p>
                      <a:r>
                        <a:rPr lang="en-US" sz="2400" dirty="0" smtClean="0"/>
                        <a:t>ARIC</a:t>
                      </a:r>
                      <a:endParaRPr lang="en-US" sz="2400" dirty="0"/>
                    </a:p>
                  </a:txBody>
                  <a:tcPr/>
                </a:tc>
                <a:tc>
                  <a:txBody>
                    <a:bodyPr/>
                    <a:lstStyle/>
                    <a:p>
                      <a:pPr algn="ctr"/>
                      <a:r>
                        <a:rPr lang="en-US" sz="2400" dirty="0" smtClean="0"/>
                        <a:t>3269</a:t>
                      </a:r>
                      <a:endParaRPr lang="en-US" sz="2400" dirty="0"/>
                    </a:p>
                  </a:txBody>
                  <a:tcPr/>
                </a:tc>
                <a:tc>
                  <a:txBody>
                    <a:bodyPr/>
                    <a:lstStyle/>
                    <a:p>
                      <a:pPr algn="ctr"/>
                      <a:r>
                        <a:rPr lang="en-US" sz="2400" dirty="0" smtClean="0"/>
                        <a:t>54</a:t>
                      </a:r>
                      <a:endParaRPr lang="en-US" sz="2400" dirty="0"/>
                    </a:p>
                  </a:txBody>
                  <a:tcPr/>
                </a:tc>
                <a:tc>
                  <a:txBody>
                    <a:bodyPr/>
                    <a:lstStyle/>
                    <a:p>
                      <a:pPr algn="ctr"/>
                      <a:r>
                        <a:rPr lang="en-US" sz="2400" dirty="0" smtClean="0"/>
                        <a:t>49</a:t>
                      </a:r>
                      <a:endParaRPr lang="en-US" sz="2400" dirty="0"/>
                    </a:p>
                  </a:txBody>
                  <a:tcPr/>
                </a:tc>
              </a:tr>
              <a:tr h="370840">
                <a:tc>
                  <a:txBody>
                    <a:bodyPr/>
                    <a:lstStyle/>
                    <a:p>
                      <a:r>
                        <a:rPr lang="en-US" sz="2400" dirty="0" smtClean="0"/>
                        <a:t>CARDIA</a:t>
                      </a:r>
                      <a:endParaRPr lang="en-US" sz="2400" dirty="0"/>
                    </a:p>
                  </a:txBody>
                  <a:tcPr/>
                </a:tc>
                <a:tc>
                  <a:txBody>
                    <a:bodyPr/>
                    <a:lstStyle/>
                    <a:p>
                      <a:pPr algn="ctr"/>
                      <a:r>
                        <a:rPr lang="en-US" sz="2400" dirty="0" smtClean="0"/>
                        <a:t>1507</a:t>
                      </a:r>
                      <a:endParaRPr lang="en-US" sz="2400" dirty="0"/>
                    </a:p>
                  </a:txBody>
                  <a:tcPr/>
                </a:tc>
                <a:tc>
                  <a:txBody>
                    <a:bodyPr/>
                    <a:lstStyle/>
                    <a:p>
                      <a:pPr algn="ctr"/>
                      <a:r>
                        <a:rPr lang="en-US" sz="2400" dirty="0" smtClean="0"/>
                        <a:t>46</a:t>
                      </a:r>
                      <a:endParaRPr lang="en-US" sz="2400" dirty="0"/>
                    </a:p>
                  </a:txBody>
                  <a:tcPr/>
                </a:tc>
                <a:tc>
                  <a:txBody>
                    <a:bodyPr/>
                    <a:lstStyle/>
                    <a:p>
                      <a:pPr algn="ctr"/>
                      <a:r>
                        <a:rPr lang="en-US" sz="2400" dirty="0" smtClean="0"/>
                        <a:t>47</a:t>
                      </a:r>
                      <a:endParaRPr lang="en-US" sz="2400" dirty="0"/>
                    </a:p>
                  </a:txBody>
                  <a:tcPr/>
                </a:tc>
              </a:tr>
              <a:tr h="370840">
                <a:tc>
                  <a:txBody>
                    <a:bodyPr/>
                    <a:lstStyle/>
                    <a:p>
                      <a:r>
                        <a:rPr lang="en-US" sz="2400" dirty="0" smtClean="0"/>
                        <a:t>CHS</a:t>
                      </a:r>
                      <a:endParaRPr lang="en-US" sz="2400" dirty="0"/>
                    </a:p>
                  </a:txBody>
                  <a:tcPr/>
                </a:tc>
                <a:tc>
                  <a:txBody>
                    <a:bodyPr/>
                    <a:lstStyle/>
                    <a:p>
                      <a:pPr algn="ctr"/>
                      <a:r>
                        <a:rPr lang="en-US" sz="2400" dirty="0" smtClean="0"/>
                        <a:t>2404</a:t>
                      </a:r>
                      <a:endParaRPr lang="en-US" sz="2400" dirty="0"/>
                    </a:p>
                  </a:txBody>
                  <a:tcPr/>
                </a:tc>
                <a:tc>
                  <a:txBody>
                    <a:bodyPr/>
                    <a:lstStyle/>
                    <a:p>
                      <a:pPr algn="ctr"/>
                      <a:r>
                        <a:rPr lang="en-US" sz="2400" dirty="0" smtClean="0"/>
                        <a:t>72</a:t>
                      </a:r>
                      <a:endParaRPr lang="en-US" sz="2400" dirty="0"/>
                    </a:p>
                  </a:txBody>
                  <a:tcPr/>
                </a:tc>
                <a:tc>
                  <a:txBody>
                    <a:bodyPr/>
                    <a:lstStyle/>
                    <a:p>
                      <a:pPr algn="ctr"/>
                      <a:r>
                        <a:rPr lang="en-US" sz="2400" dirty="0" smtClean="0"/>
                        <a:t>38</a:t>
                      </a:r>
                      <a:endParaRPr lang="en-US" sz="2400" dirty="0"/>
                    </a:p>
                  </a:txBody>
                  <a:tcPr/>
                </a:tc>
              </a:tr>
              <a:tr h="370840">
                <a:tc>
                  <a:txBody>
                    <a:bodyPr/>
                    <a:lstStyle/>
                    <a:p>
                      <a:r>
                        <a:rPr lang="en-US" sz="2400" dirty="0" err="1" smtClean="0"/>
                        <a:t>InCHIANTI</a:t>
                      </a:r>
                      <a:endParaRPr lang="en-US" sz="2400" dirty="0"/>
                    </a:p>
                  </a:txBody>
                  <a:tcPr/>
                </a:tc>
                <a:tc>
                  <a:txBody>
                    <a:bodyPr/>
                    <a:lstStyle/>
                    <a:p>
                      <a:pPr algn="ctr"/>
                      <a:r>
                        <a:rPr lang="en-US" sz="2400" dirty="0" smtClean="0"/>
                        <a:t>1075</a:t>
                      </a:r>
                      <a:endParaRPr lang="en-US" sz="2400" dirty="0"/>
                    </a:p>
                  </a:txBody>
                  <a:tcPr/>
                </a:tc>
                <a:tc>
                  <a:txBody>
                    <a:bodyPr/>
                    <a:lstStyle/>
                    <a:p>
                      <a:pPr algn="ctr"/>
                      <a:r>
                        <a:rPr lang="en-US" sz="2400" dirty="0" smtClean="0"/>
                        <a:t>68</a:t>
                      </a:r>
                      <a:endParaRPr lang="en-US" sz="2400" dirty="0"/>
                    </a:p>
                  </a:txBody>
                  <a:tcPr/>
                </a:tc>
                <a:tc>
                  <a:txBody>
                    <a:bodyPr/>
                    <a:lstStyle/>
                    <a:p>
                      <a:pPr algn="ctr"/>
                      <a:r>
                        <a:rPr lang="en-US" sz="2400" dirty="0" smtClean="0"/>
                        <a:t>45</a:t>
                      </a:r>
                      <a:endParaRPr lang="en-US" sz="2400" dirty="0"/>
                    </a:p>
                  </a:txBody>
                  <a:tcPr/>
                </a:tc>
              </a:tr>
              <a:tr h="370840">
                <a:tc>
                  <a:txBody>
                    <a:bodyPr/>
                    <a:lstStyle/>
                    <a:p>
                      <a:r>
                        <a:rPr lang="en-US" sz="2400" dirty="0" smtClean="0"/>
                        <a:t>MESA</a:t>
                      </a:r>
                      <a:endParaRPr lang="en-US" sz="2400" dirty="0"/>
                    </a:p>
                  </a:txBody>
                  <a:tcPr/>
                </a:tc>
                <a:tc>
                  <a:txBody>
                    <a:bodyPr/>
                    <a:lstStyle/>
                    <a:p>
                      <a:pPr algn="ctr"/>
                      <a:r>
                        <a:rPr lang="en-US" sz="2400" dirty="0" smtClean="0"/>
                        <a:t>706</a:t>
                      </a:r>
                      <a:endParaRPr lang="en-US" sz="2400" dirty="0"/>
                    </a:p>
                  </a:txBody>
                  <a:tcPr/>
                </a:tc>
                <a:tc>
                  <a:txBody>
                    <a:bodyPr/>
                    <a:lstStyle/>
                    <a:p>
                      <a:pPr algn="ctr"/>
                      <a:r>
                        <a:rPr lang="en-US" sz="2400" dirty="0" smtClean="0"/>
                        <a:t>62</a:t>
                      </a:r>
                      <a:endParaRPr lang="en-US" sz="2400" dirty="0"/>
                    </a:p>
                  </a:txBody>
                  <a:tcPr/>
                </a:tc>
                <a:tc>
                  <a:txBody>
                    <a:bodyPr/>
                    <a:lstStyle/>
                    <a:p>
                      <a:pPr algn="ctr"/>
                      <a:r>
                        <a:rPr lang="en-US" sz="2400" dirty="0" smtClean="0"/>
                        <a:t>47</a:t>
                      </a:r>
                      <a:endParaRPr lang="en-US" sz="2400" dirty="0"/>
                    </a:p>
                  </a:txBody>
                  <a:tcPr/>
                </a:tc>
              </a:tr>
            </a:tbl>
          </a:graphicData>
        </a:graphic>
      </p:graphicFrame>
      <p:sp>
        <p:nvSpPr>
          <p:cNvPr id="7" name="TextBox 6"/>
          <p:cNvSpPr txBox="1"/>
          <p:nvPr/>
        </p:nvSpPr>
        <p:spPr>
          <a:xfrm>
            <a:off x="2736905" y="4784573"/>
            <a:ext cx="4915482" cy="461665"/>
          </a:xfrm>
          <a:prstGeom prst="rect">
            <a:avLst/>
          </a:prstGeom>
          <a:noFill/>
        </p:spPr>
        <p:txBody>
          <a:bodyPr wrap="square" rtlCol="0">
            <a:spAutoFit/>
          </a:bodyPr>
          <a:lstStyle/>
          <a:p>
            <a:r>
              <a:rPr lang="en-US" sz="2400" dirty="0" smtClean="0"/>
              <a:t>Total N = 8961 Whites</a:t>
            </a:r>
            <a:endParaRPr lang="en-US" sz="2400" dirty="0"/>
          </a:p>
        </p:txBody>
      </p:sp>
    </p:spTree>
    <p:extLst>
      <p:ext uri="{BB962C8B-B14F-4D97-AF65-F5344CB8AC3E}">
        <p14:creationId xmlns:p14="http://schemas.microsoft.com/office/powerpoint/2010/main" xmlns="" val="12631895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Meta-analysis Results</a:t>
            </a:r>
            <a:endParaRPr lang="en-US" dirty="0"/>
          </a:p>
        </p:txBody>
      </p:sp>
      <p:pic>
        <p:nvPicPr>
          <p:cNvPr id="4" name="Picture 403"/>
          <p:cNvPicPr>
            <a:picLocks noGrp="1" noChangeAspect="1" noChangeArrowheads="1"/>
          </p:cNvPicPr>
          <p:nvPr>
            <p:ph idx="1"/>
          </p:nvPr>
        </p:nvPicPr>
        <p:blipFill rotWithShape="1">
          <a:blip r:embed="rId2"/>
          <a:srcRect l="1362" t="266" b="11118"/>
          <a:stretch/>
        </p:blipFill>
        <p:spPr bwMode="auto">
          <a:xfrm>
            <a:off x="569276" y="1379544"/>
            <a:ext cx="7619544" cy="5216394"/>
          </a:xfrm>
          <a:prstGeom prst="rect">
            <a:avLst/>
          </a:prstGeom>
          <a:noFill/>
          <a:ln w="9525">
            <a:noFill/>
            <a:miter lim="800000"/>
            <a:headEnd/>
            <a:tailEnd/>
          </a:ln>
        </p:spPr>
      </p:pic>
    </p:spTree>
    <p:extLst>
      <p:ext uri="{BB962C8B-B14F-4D97-AF65-F5344CB8AC3E}">
        <p14:creationId xmlns:p14="http://schemas.microsoft.com/office/powerpoint/2010/main" xmlns="" val="36154903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latin typeface="Calibri (headings)"/>
                <a:cs typeface="Calibri (headings)"/>
              </a:rPr>
              <a:t>Summary of Results</a:t>
            </a:r>
            <a:endParaRPr lang="en-US" sz="4000" dirty="0">
              <a:latin typeface="Calibri (headings)"/>
              <a:cs typeface="Calibri (headings)"/>
            </a:endParaRPr>
          </a:p>
        </p:txBody>
      </p:sp>
      <p:pic>
        <p:nvPicPr>
          <p:cNvPr id="6" name="Picture 399"/>
          <p:cNvPicPr>
            <a:picLocks noGrp="1" noChangeAspect="1" noChangeArrowheads="1"/>
          </p:cNvPicPr>
          <p:nvPr>
            <p:ph idx="1"/>
          </p:nvPr>
        </p:nvPicPr>
        <p:blipFill rotWithShape="1">
          <a:blip r:embed="rId2"/>
          <a:srcRect l="406" r="406"/>
          <a:stretch/>
        </p:blipFill>
        <p:spPr bwMode="auto">
          <a:prstGeom prst="rect">
            <a:avLst/>
          </a:prstGeom>
          <a:noFill/>
          <a:ln w="9525">
            <a:noFill/>
            <a:miter lim="800000"/>
            <a:headEnd/>
            <a:tailEnd/>
          </a:ln>
        </p:spPr>
      </p:pic>
    </p:spTree>
    <p:extLst>
      <p:ext uri="{BB962C8B-B14F-4D97-AF65-F5344CB8AC3E}">
        <p14:creationId xmlns:p14="http://schemas.microsoft.com/office/powerpoint/2010/main" xmlns="" val="19674830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92500" lnSpcReduction="10000"/>
          </a:bodyPr>
          <a:lstStyle/>
          <a:p>
            <a:pPr marL="457200" indent="-457200" defTabSz="3657600">
              <a:lnSpc>
                <a:spcPct val="110000"/>
              </a:lnSpc>
            </a:pPr>
            <a:r>
              <a:rPr lang="en-US" dirty="0">
                <a:latin typeface="Arial" charset="0"/>
                <a:cs typeface="Arial" charset="0"/>
              </a:rPr>
              <a:t>C</a:t>
            </a:r>
            <a:r>
              <a:rPr lang="en-US" dirty="0" smtClean="0">
                <a:latin typeface="Arial" charset="0"/>
                <a:cs typeface="Arial" charset="0"/>
              </a:rPr>
              <a:t>ommon variations in genes with diverse functions, including protein-glycosylation, PUFA metabolism, phospholipid metabolism, and glucose and oxygen-sensing pathways, are associated with fatty acids in the DNL pathway</a:t>
            </a:r>
          </a:p>
          <a:p>
            <a:pPr marL="457200" indent="-457200" defTabSz="3657600">
              <a:lnSpc>
                <a:spcPct val="110000"/>
              </a:lnSpc>
            </a:pPr>
            <a:r>
              <a:rPr lang="en-US" dirty="0" smtClean="0">
                <a:latin typeface="Arial" charset="0"/>
                <a:cs typeface="Arial" charset="0"/>
              </a:rPr>
              <a:t>Additional studies are needed to explore if these molecular mechanisms influence fatty acid synthesis and metabolism.</a:t>
            </a:r>
          </a:p>
        </p:txBody>
      </p:sp>
    </p:spTree>
    <p:extLst>
      <p:ext uri="{BB962C8B-B14F-4D97-AF65-F5344CB8AC3E}">
        <p14:creationId xmlns:p14="http://schemas.microsoft.com/office/powerpoint/2010/main" xmlns="" val="2048392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1000" y="323850"/>
            <a:ext cx="8229600" cy="914400"/>
          </a:xfrm>
        </p:spPr>
        <p:txBody>
          <a:bodyPr>
            <a:normAutofit fontScale="90000"/>
          </a:bodyPr>
          <a:lstStyle/>
          <a:p>
            <a:pPr eaLnBrk="1" hangingPunct="1"/>
            <a:r>
              <a:rPr lang="en-US" smtClean="0">
                <a:ea typeface="ＭＳ Ｐゴシック" pitchFamily="34" charset="-128"/>
              </a:rPr>
              <a:t>MESA SHARe Phenotype Working Groups</a:t>
            </a:r>
          </a:p>
        </p:txBody>
      </p:sp>
      <p:sp>
        <p:nvSpPr>
          <p:cNvPr id="3075" name="Rectangle 3"/>
          <p:cNvSpPr>
            <a:spLocks noGrp="1" noChangeArrowheads="1"/>
          </p:cNvSpPr>
          <p:nvPr>
            <p:ph type="body" idx="1"/>
          </p:nvPr>
        </p:nvSpPr>
        <p:spPr>
          <a:xfrm>
            <a:off x="192088" y="1463675"/>
            <a:ext cx="8672512" cy="5006975"/>
          </a:xfrm>
        </p:spPr>
        <p:txBody>
          <a:bodyPr/>
          <a:lstStyle/>
          <a:p>
            <a:pPr lvl="1" eaLnBrk="1" hangingPunct="1">
              <a:buFont typeface="Arial" charset="0"/>
              <a:buChar char="•"/>
            </a:pPr>
            <a:r>
              <a:rPr lang="en-US" sz="2200" dirty="0" smtClean="0">
                <a:ea typeface="ＭＳ Ｐゴシック" pitchFamily="34" charset="-128"/>
              </a:rPr>
              <a:t>21 MESA SHARe Phenotype Working Groups actively meet.</a:t>
            </a:r>
          </a:p>
          <a:p>
            <a:pPr lvl="1" eaLnBrk="1" hangingPunct="1">
              <a:buFont typeface="Arial" charset="0"/>
              <a:buChar char="•"/>
            </a:pPr>
            <a:r>
              <a:rPr lang="en-US" sz="2200" dirty="0" smtClean="0">
                <a:ea typeface="ＭＳ Ｐゴシック" pitchFamily="34" charset="-128"/>
              </a:rPr>
              <a:t>Since April 2010, 164 publication </a:t>
            </a:r>
            <a:r>
              <a:rPr lang="en-US" sz="2200" dirty="0" smtClean="0">
                <a:ea typeface="ＭＳ Ｐゴシック" pitchFamily="34" charset="-128"/>
              </a:rPr>
              <a:t>proposals were </a:t>
            </a:r>
            <a:r>
              <a:rPr lang="en-US" sz="2200" dirty="0" smtClean="0">
                <a:ea typeface="ＭＳ Ｐゴシック" pitchFamily="34" charset="-128"/>
              </a:rPr>
              <a:t>submitted from 19 different Phenotype Working Groups and SHARe Committees</a:t>
            </a:r>
          </a:p>
          <a:p>
            <a:pPr lvl="1" eaLnBrk="1" hangingPunct="1">
              <a:buFont typeface="Arial" charset="0"/>
              <a:buChar char="•"/>
            </a:pPr>
            <a:r>
              <a:rPr lang="en-US" sz="2200" dirty="0" smtClean="0">
                <a:ea typeface="ＭＳ Ｐゴシック" pitchFamily="34" charset="-128"/>
              </a:rPr>
              <a:t>36 proposals use standard analysis plan developed by MESA SHARe Analysis Committee, 83 follow analysis outlined by consortia, and 45 use non-standard analysis as defined by the Working Group</a:t>
            </a:r>
          </a:p>
          <a:p>
            <a:pPr lvl="1" eaLnBrk="1" hangingPunct="1">
              <a:buFont typeface="Arial" charset="0"/>
              <a:buChar char="•"/>
            </a:pPr>
            <a:r>
              <a:rPr lang="en-US" sz="2200" dirty="0" smtClean="0">
                <a:ea typeface="ＭＳ Ｐゴシック" pitchFamily="34" charset="-128"/>
              </a:rPr>
              <a:t>27 published papers</a:t>
            </a:r>
          </a:p>
          <a:p>
            <a:pPr lvl="1" eaLnBrk="1" hangingPunct="1">
              <a:buFont typeface="Arial" charset="0"/>
              <a:buChar char="•"/>
            </a:pPr>
            <a:r>
              <a:rPr lang="en-US" sz="2200" dirty="0" smtClean="0">
                <a:ea typeface="ＭＳ Ｐゴシック" pitchFamily="34" charset="-128"/>
              </a:rPr>
              <a:t>Includes collaborations with CHARGE, ICBP, MACAD, PRIMA, GENEVA, </a:t>
            </a:r>
            <a:r>
              <a:rPr lang="en-US" sz="2200" dirty="0" err="1" smtClean="0">
                <a:ea typeface="ＭＳ Ｐゴシック" pitchFamily="34" charset="-128"/>
              </a:rPr>
              <a:t>CARe</a:t>
            </a:r>
            <a:r>
              <a:rPr lang="en-US" sz="2200" dirty="0" smtClean="0">
                <a:ea typeface="ＭＳ Ｐゴシック" pitchFamily="34" charset="-128"/>
              </a:rPr>
              <a:t>, NOMAS, Type 2 DM Consortium, CARDIA, SPIROMETA, </a:t>
            </a:r>
            <a:r>
              <a:rPr lang="en-US" sz="2200" dirty="0" err="1" smtClean="0">
                <a:ea typeface="ＭＳ Ｐゴシック" pitchFamily="34" charset="-128"/>
              </a:rPr>
              <a:t>HealthABC</a:t>
            </a:r>
            <a:r>
              <a:rPr lang="en-US" sz="2200" dirty="0" smtClean="0">
                <a:ea typeface="ＭＳ Ｐゴシック" pitchFamily="34" charset="-128"/>
              </a:rPr>
              <a:t>, SUNLIGHT, </a:t>
            </a:r>
            <a:r>
              <a:rPr lang="en-US" sz="2200" dirty="0" err="1" smtClean="0">
                <a:ea typeface="ＭＳ Ｐゴシック" pitchFamily="34" charset="-128"/>
              </a:rPr>
              <a:t>CKDGen</a:t>
            </a:r>
            <a:r>
              <a:rPr lang="en-US" sz="2200" dirty="0" smtClean="0">
                <a:ea typeface="ＭＳ Ｐゴシック" pitchFamily="34" charset="-128"/>
              </a:rPr>
              <a:t>, FIND, WHI, Family Heart Study, </a:t>
            </a:r>
            <a:r>
              <a:rPr lang="en-US" sz="2200" dirty="0" err="1" smtClean="0">
                <a:ea typeface="ＭＳ Ｐゴシック" pitchFamily="34" charset="-128"/>
              </a:rPr>
              <a:t>Genestar</a:t>
            </a:r>
            <a:r>
              <a:rPr lang="en-US" sz="2200" dirty="0" smtClean="0">
                <a:ea typeface="ＭＳ Ｐゴシック" pitchFamily="34" charset="-128"/>
              </a:rPr>
              <a:t>, Diabetic Heart Study, Framingham, CHS, ARIC, AGES, Rotterdam, Jackson Heart, Family Heart Study</a:t>
            </a:r>
          </a:p>
          <a:p>
            <a:pPr lvl="1" eaLnBrk="1" hangingPunct="1">
              <a:buFont typeface="Arial" charset="0"/>
              <a:buChar char="•"/>
            </a:pPr>
            <a:endParaRPr lang="en-US" sz="2200" dirty="0" smtClean="0">
              <a:ea typeface="ＭＳ Ｐゴシック" pitchFamily="34" charset="-128"/>
            </a:endParaRPr>
          </a:p>
          <a:p>
            <a:pPr lvl="1" eaLnBrk="1" hangingPunct="1">
              <a:buFont typeface="Arial" charset="0"/>
              <a:buChar char="•"/>
            </a:pPr>
            <a:endParaRPr lang="en-US" sz="2000" dirty="0" smtClean="0">
              <a:ea typeface="ＭＳ Ｐゴシック" pitchFamily="34" charset="-128"/>
            </a:endParaRPr>
          </a:p>
          <a:p>
            <a:pPr lvl="1" eaLnBrk="1" hangingPunct="1">
              <a:buFont typeface="Arial" charset="0"/>
              <a:buChar char="•"/>
            </a:pPr>
            <a:endParaRPr lang="en-US" sz="2000" dirty="0" smtClean="0">
              <a:ea typeface="ＭＳ Ｐゴシック" pitchFamily="34" charset="-128"/>
            </a:endParaRPr>
          </a:p>
          <a:p>
            <a:pPr lvl="1" eaLnBrk="1" hangingPunct="1">
              <a:buFont typeface="Arial" charset="0"/>
              <a:buChar char="•"/>
            </a:pPr>
            <a:endParaRPr lang="en-US" sz="2000" dirty="0" smtClean="0">
              <a:ea typeface="ＭＳ Ｐゴシック" pitchFamily="34" charset="-128"/>
            </a:endParaRPr>
          </a:p>
        </p:txBody>
      </p:sp>
    </p:spTree>
    <p:extLst>
      <p:ext uri="{BB962C8B-B14F-4D97-AF65-F5344CB8AC3E}">
        <p14:creationId xmlns:p14="http://schemas.microsoft.com/office/powerpoint/2010/main" xmlns="" val="1134376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a:bodyPr>
          <a:lstStyle/>
          <a:p>
            <a:r>
              <a:rPr lang="en-US" sz="3600" dirty="0" smtClean="0">
                <a:ea typeface="ＭＳ Ｐゴシック" pitchFamily="34" charset="-128"/>
              </a:rPr>
              <a:t>MESA </a:t>
            </a:r>
            <a:r>
              <a:rPr lang="en-US" sz="3600" dirty="0" err="1" smtClean="0">
                <a:ea typeface="ＭＳ Ｐゴシック" pitchFamily="34" charset="-128"/>
              </a:rPr>
              <a:t>SHARe</a:t>
            </a:r>
            <a:r>
              <a:rPr lang="en-US" sz="3600" dirty="0" smtClean="0">
                <a:ea typeface="ＭＳ Ｐゴシック" pitchFamily="34" charset="-128"/>
              </a:rPr>
              <a:t> Phenotype Working Groups</a:t>
            </a:r>
          </a:p>
        </p:txBody>
      </p:sp>
      <p:graphicFrame>
        <p:nvGraphicFramePr>
          <p:cNvPr id="4" name="Content Placeholder 3"/>
          <p:cNvGraphicFramePr>
            <a:graphicFrameLocks noGrp="1"/>
          </p:cNvGraphicFramePr>
          <p:nvPr>
            <p:ph idx="1"/>
          </p:nvPr>
        </p:nvGraphicFramePr>
        <p:xfrm>
          <a:off x="2066925" y="1201738"/>
          <a:ext cx="5153025" cy="5300665"/>
        </p:xfrm>
        <a:graphic>
          <a:graphicData uri="http://schemas.openxmlformats.org/drawingml/2006/table">
            <a:tbl>
              <a:tblPr firstRow="1" bandRow="1">
                <a:tableStyleId>{5C22544A-7EE6-4342-B048-85BDC9FD1C3A}</a:tableStyleId>
              </a:tblPr>
              <a:tblGrid>
                <a:gridCol w="2467016"/>
                <a:gridCol w="2686009"/>
              </a:tblGrid>
              <a:tr h="45719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latin typeface="Calibri" pitchFamily="34" charset="0"/>
                          <a:ea typeface="ＭＳ Ｐゴシック" pitchFamily="34" charset="-128"/>
                        </a:rPr>
                        <a:t>Working Group</a:t>
                      </a:r>
                    </a:p>
                  </a:txBody>
                  <a:tcPr marT="45719" marB="45719"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Calibri" pitchFamily="34" charset="0"/>
                          <a:ea typeface="ＭＳ Ｐゴシック" pitchFamily="34" charset="-128"/>
                        </a:rPr>
                        <a:t># Paper Proposals</a:t>
                      </a:r>
                    </a:p>
                  </a:txBody>
                  <a:tcPr marT="45719" marB="45719" horzOverflow="overflow"/>
                </a:tc>
              </a:tr>
              <a:tr h="241195">
                <a:tc>
                  <a:txBody>
                    <a:bodyPr/>
                    <a:lstStyle/>
                    <a:p>
                      <a:pPr algn="l" fontAlgn="b"/>
                      <a:r>
                        <a:rPr lang="en-US" sz="1400" b="0" i="0" u="none" strike="noStrike">
                          <a:solidFill>
                            <a:srgbClr val="000000"/>
                          </a:solidFill>
                          <a:latin typeface="Calibri"/>
                        </a:rPr>
                        <a:t>NUTRITION</a:t>
                      </a:r>
                    </a:p>
                  </a:txBody>
                  <a:tcPr marL="9525" marR="9525" marT="9525" marB="0" anchor="b"/>
                </a:tc>
                <a:tc>
                  <a:txBody>
                    <a:bodyPr/>
                    <a:lstStyle/>
                    <a:p>
                      <a:pPr algn="r" fontAlgn="b"/>
                      <a:r>
                        <a:rPr lang="en-US" sz="1400" b="0" i="0" u="none" strike="noStrike" dirty="0">
                          <a:solidFill>
                            <a:srgbClr val="000000"/>
                          </a:solidFill>
                          <a:latin typeface="Calibri"/>
                        </a:rPr>
                        <a:t>17</a:t>
                      </a:r>
                    </a:p>
                  </a:txBody>
                  <a:tcPr marL="9525" marR="9525" marT="9525" marB="0" anchor="b"/>
                </a:tc>
              </a:tr>
              <a:tr h="241195">
                <a:tc>
                  <a:txBody>
                    <a:bodyPr/>
                    <a:lstStyle/>
                    <a:p>
                      <a:pPr algn="l" fontAlgn="b"/>
                      <a:r>
                        <a:rPr lang="en-US" sz="1400" b="0" i="0" u="none" strike="noStrike">
                          <a:solidFill>
                            <a:srgbClr val="000000"/>
                          </a:solidFill>
                          <a:latin typeface="Calibri"/>
                        </a:rPr>
                        <a:t>ADIPOSITY</a:t>
                      </a:r>
                    </a:p>
                  </a:txBody>
                  <a:tcPr marL="9525" marR="9525" marT="9525" marB="0" anchor="b"/>
                </a:tc>
                <a:tc>
                  <a:txBody>
                    <a:bodyPr/>
                    <a:lstStyle/>
                    <a:p>
                      <a:pPr algn="r" fontAlgn="b"/>
                      <a:r>
                        <a:rPr lang="en-US" sz="1400" b="0" i="0" u="none" strike="noStrike">
                          <a:solidFill>
                            <a:srgbClr val="000000"/>
                          </a:solidFill>
                          <a:latin typeface="Calibri"/>
                        </a:rPr>
                        <a:t>15</a:t>
                      </a:r>
                    </a:p>
                  </a:txBody>
                  <a:tcPr marL="9525" marR="9525" marT="9525" marB="0" anchor="b"/>
                </a:tc>
              </a:tr>
              <a:tr h="241195">
                <a:tc>
                  <a:txBody>
                    <a:bodyPr/>
                    <a:lstStyle/>
                    <a:p>
                      <a:pPr algn="l" fontAlgn="b"/>
                      <a:r>
                        <a:rPr lang="en-US" sz="1400" b="0" i="0" u="none" strike="noStrike">
                          <a:solidFill>
                            <a:srgbClr val="000000"/>
                          </a:solidFill>
                          <a:latin typeface="Calibri"/>
                        </a:rPr>
                        <a:t>BLOOD PRESSURE</a:t>
                      </a:r>
                    </a:p>
                  </a:txBody>
                  <a:tcPr marL="9525" marR="9525" marT="9525" marB="0" anchor="b"/>
                </a:tc>
                <a:tc>
                  <a:txBody>
                    <a:bodyPr/>
                    <a:lstStyle/>
                    <a:p>
                      <a:pPr algn="r" fontAlgn="b"/>
                      <a:r>
                        <a:rPr lang="en-US" sz="1400" b="0" i="0" u="none" strike="noStrike">
                          <a:solidFill>
                            <a:srgbClr val="000000"/>
                          </a:solidFill>
                          <a:latin typeface="Calibri"/>
                        </a:rPr>
                        <a:t>13</a:t>
                      </a:r>
                    </a:p>
                  </a:txBody>
                  <a:tcPr marL="9525" marR="9525" marT="9525" marB="0" anchor="b"/>
                </a:tc>
              </a:tr>
              <a:tr h="241195">
                <a:tc>
                  <a:txBody>
                    <a:bodyPr/>
                    <a:lstStyle/>
                    <a:p>
                      <a:pPr algn="l" fontAlgn="b"/>
                      <a:r>
                        <a:rPr lang="en-US" sz="1400" b="0" i="0" u="none" strike="noStrike">
                          <a:solidFill>
                            <a:srgbClr val="000000"/>
                          </a:solidFill>
                          <a:latin typeface="Calibri"/>
                        </a:rPr>
                        <a:t>FATTY ACIDS</a:t>
                      </a:r>
                    </a:p>
                  </a:txBody>
                  <a:tcPr marL="9525" marR="9525" marT="9525" marB="0" anchor="b"/>
                </a:tc>
                <a:tc>
                  <a:txBody>
                    <a:bodyPr/>
                    <a:lstStyle/>
                    <a:p>
                      <a:pPr algn="r" fontAlgn="b"/>
                      <a:r>
                        <a:rPr lang="en-US" sz="1400" b="0" i="0" u="none" strike="noStrike">
                          <a:solidFill>
                            <a:srgbClr val="000000"/>
                          </a:solidFill>
                          <a:latin typeface="Calibri"/>
                        </a:rPr>
                        <a:t>13</a:t>
                      </a:r>
                    </a:p>
                  </a:txBody>
                  <a:tcPr marL="9525" marR="9525" marT="9525" marB="0" anchor="b"/>
                </a:tc>
              </a:tr>
              <a:tr h="241195">
                <a:tc>
                  <a:txBody>
                    <a:bodyPr/>
                    <a:lstStyle/>
                    <a:p>
                      <a:pPr algn="l" fontAlgn="b"/>
                      <a:r>
                        <a:rPr lang="en-US" sz="1400" b="0" i="0" u="none" strike="noStrike">
                          <a:solidFill>
                            <a:srgbClr val="000000"/>
                          </a:solidFill>
                          <a:latin typeface="Calibri"/>
                        </a:rPr>
                        <a:t>LUNG</a:t>
                      </a:r>
                    </a:p>
                  </a:txBody>
                  <a:tcPr marL="9525" marR="9525" marT="9525" marB="0" anchor="b"/>
                </a:tc>
                <a:tc>
                  <a:txBody>
                    <a:bodyPr/>
                    <a:lstStyle/>
                    <a:p>
                      <a:pPr algn="r" fontAlgn="b"/>
                      <a:r>
                        <a:rPr lang="en-US" sz="1400" b="0" i="0" u="none" strike="noStrike" dirty="0" smtClean="0">
                          <a:solidFill>
                            <a:srgbClr val="000000"/>
                          </a:solidFill>
                          <a:latin typeface="Calibri"/>
                        </a:rPr>
                        <a:t>12</a:t>
                      </a:r>
                      <a:endParaRPr lang="en-US" sz="1400" b="0" i="0" u="none" strike="noStrike" dirty="0">
                        <a:solidFill>
                          <a:srgbClr val="000000"/>
                        </a:solidFill>
                        <a:latin typeface="Calibri"/>
                      </a:endParaRPr>
                    </a:p>
                  </a:txBody>
                  <a:tcPr marL="9525" marR="9525" marT="9525" marB="0" anchor="b"/>
                </a:tc>
              </a:tr>
              <a:tr h="241195">
                <a:tc>
                  <a:txBody>
                    <a:bodyPr/>
                    <a:lstStyle/>
                    <a:p>
                      <a:pPr algn="l" fontAlgn="b"/>
                      <a:r>
                        <a:rPr lang="en-US" sz="1400" b="0" i="0" u="none" strike="noStrike">
                          <a:solidFill>
                            <a:srgbClr val="000000"/>
                          </a:solidFill>
                          <a:latin typeface="Calibri"/>
                        </a:rPr>
                        <a:t>PSYCHOSOCIAL FACTORS</a:t>
                      </a:r>
                    </a:p>
                  </a:txBody>
                  <a:tcPr marL="9525" marR="9525" marT="9525" marB="0" anchor="b"/>
                </a:tc>
                <a:tc>
                  <a:txBody>
                    <a:bodyPr/>
                    <a:lstStyle/>
                    <a:p>
                      <a:pPr algn="r" fontAlgn="b"/>
                      <a:r>
                        <a:rPr lang="en-US" sz="1400" b="0" i="0" u="none" strike="noStrike">
                          <a:solidFill>
                            <a:srgbClr val="000000"/>
                          </a:solidFill>
                          <a:latin typeface="Calibri"/>
                        </a:rPr>
                        <a:t>10</a:t>
                      </a:r>
                    </a:p>
                  </a:txBody>
                  <a:tcPr marL="9525" marR="9525" marT="9525" marB="0" anchor="b"/>
                </a:tc>
              </a:tr>
              <a:tr h="241195">
                <a:tc>
                  <a:txBody>
                    <a:bodyPr/>
                    <a:lstStyle/>
                    <a:p>
                      <a:pPr algn="l" fontAlgn="b"/>
                      <a:r>
                        <a:rPr lang="en-US" sz="1400" b="0" i="0" u="none" strike="noStrike">
                          <a:solidFill>
                            <a:srgbClr val="000000"/>
                          </a:solidFill>
                          <a:latin typeface="Calibri"/>
                        </a:rPr>
                        <a:t>AF/ECG</a:t>
                      </a:r>
                    </a:p>
                  </a:txBody>
                  <a:tcPr marL="9525" marR="9525" marT="9525" marB="0" anchor="b"/>
                </a:tc>
                <a:tc>
                  <a:txBody>
                    <a:bodyPr/>
                    <a:lstStyle/>
                    <a:p>
                      <a:pPr algn="r" fontAlgn="b"/>
                      <a:r>
                        <a:rPr lang="en-US" sz="1400" b="0" i="0" u="none" strike="noStrike">
                          <a:solidFill>
                            <a:srgbClr val="000000"/>
                          </a:solidFill>
                          <a:latin typeface="Calibri"/>
                        </a:rPr>
                        <a:t>9</a:t>
                      </a:r>
                    </a:p>
                  </a:txBody>
                  <a:tcPr marL="9525" marR="9525" marT="9525" marB="0" anchor="b"/>
                </a:tc>
              </a:tr>
              <a:tr h="241195">
                <a:tc>
                  <a:txBody>
                    <a:bodyPr/>
                    <a:lstStyle/>
                    <a:p>
                      <a:pPr algn="l" fontAlgn="b"/>
                      <a:r>
                        <a:rPr lang="en-US" sz="1400" b="0" i="0" u="none" strike="noStrike">
                          <a:solidFill>
                            <a:srgbClr val="000000"/>
                          </a:solidFill>
                          <a:latin typeface="Calibri"/>
                        </a:rPr>
                        <a:t>BIOMARKERS</a:t>
                      </a:r>
                    </a:p>
                  </a:txBody>
                  <a:tcPr marL="9525" marR="9525" marT="9525" marB="0" anchor="b"/>
                </a:tc>
                <a:tc>
                  <a:txBody>
                    <a:bodyPr/>
                    <a:lstStyle/>
                    <a:p>
                      <a:pPr algn="r" fontAlgn="b"/>
                      <a:r>
                        <a:rPr lang="en-US" sz="1400" b="0" i="0" u="none" strike="noStrike">
                          <a:solidFill>
                            <a:srgbClr val="000000"/>
                          </a:solidFill>
                          <a:latin typeface="Calibri"/>
                        </a:rPr>
                        <a:t>9</a:t>
                      </a:r>
                    </a:p>
                  </a:txBody>
                  <a:tcPr marL="9525" marR="9525" marT="9525" marB="0" anchor="b"/>
                </a:tc>
              </a:tr>
              <a:tr h="306907">
                <a:tc>
                  <a:txBody>
                    <a:bodyPr/>
                    <a:lstStyle/>
                    <a:p>
                      <a:pPr algn="l" fontAlgn="b"/>
                      <a:r>
                        <a:rPr lang="en-US" sz="1400" b="0" i="0" u="none" strike="noStrike" dirty="0" smtClean="0">
                          <a:solidFill>
                            <a:srgbClr val="000000"/>
                          </a:solidFill>
                          <a:latin typeface="Calibri"/>
                        </a:rPr>
                        <a:t>LIPIDS</a:t>
                      </a:r>
                      <a:endParaRPr lang="en-US" sz="1400" b="0" i="0" u="none" strike="noStrike" dirty="0">
                        <a:solidFill>
                          <a:srgbClr val="000000"/>
                        </a:solidFill>
                        <a:latin typeface="Calibri"/>
                      </a:endParaRPr>
                    </a:p>
                  </a:txBody>
                  <a:tcPr marL="9525" marR="9525" marT="9525" marB="0" anchor="b"/>
                </a:tc>
                <a:tc>
                  <a:txBody>
                    <a:bodyPr/>
                    <a:lstStyle/>
                    <a:p>
                      <a:pPr algn="r" fontAlgn="b"/>
                      <a:r>
                        <a:rPr lang="en-US" sz="1400" b="0" i="0" u="none" strike="noStrike" dirty="0" smtClean="0">
                          <a:solidFill>
                            <a:srgbClr val="000000"/>
                          </a:solidFill>
                          <a:latin typeface="Calibri"/>
                        </a:rPr>
                        <a:t>8</a:t>
                      </a:r>
                      <a:endParaRPr lang="en-US" sz="1400" b="0" i="0" u="none" strike="noStrike" dirty="0">
                        <a:solidFill>
                          <a:srgbClr val="000000"/>
                        </a:solidFill>
                        <a:latin typeface="Calibri"/>
                      </a:endParaRPr>
                    </a:p>
                  </a:txBody>
                  <a:tcPr marL="9525" marR="9525" marT="9525" marB="0" anchor="b"/>
                </a:tc>
              </a:tr>
              <a:tr h="241195">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latin typeface="+mn-lt"/>
                        </a:rPr>
                        <a:t>SUBCLINICAL AND CLINICAL CVD</a:t>
                      </a:r>
                    </a:p>
                  </a:txBody>
                  <a:tcPr marL="9525" marR="9525" marT="9525" marB="0" anchor="b"/>
                </a:tc>
                <a:tc>
                  <a:txBody>
                    <a:bodyPr/>
                    <a:lstStyle/>
                    <a:p>
                      <a:pPr algn="r" fontAlgn="b"/>
                      <a:r>
                        <a:rPr lang="en-US" sz="1400" b="0" i="0" u="none" strike="noStrike" dirty="0" smtClean="0">
                          <a:solidFill>
                            <a:srgbClr val="000000"/>
                          </a:solidFill>
                          <a:latin typeface="Calibri"/>
                        </a:rPr>
                        <a:t>8</a:t>
                      </a:r>
                      <a:endParaRPr lang="en-US" sz="1400" b="0" i="0" u="none" strike="noStrike" dirty="0">
                        <a:solidFill>
                          <a:srgbClr val="000000"/>
                        </a:solidFill>
                        <a:latin typeface="Calibri"/>
                      </a:endParaRPr>
                    </a:p>
                  </a:txBody>
                  <a:tcPr marL="9525" marR="9525" marT="9525" marB="0" anchor="b"/>
                </a:tc>
              </a:tr>
              <a:tr h="436240">
                <a:tc>
                  <a:txBody>
                    <a:bodyPr/>
                    <a:lstStyle/>
                    <a:p>
                      <a:pPr algn="l" fontAlgn="b"/>
                      <a:r>
                        <a:rPr lang="en-US" sz="1400" b="0" i="0" u="none" strike="noStrike" dirty="0" smtClean="0">
                          <a:solidFill>
                            <a:srgbClr val="000000"/>
                          </a:solidFill>
                          <a:latin typeface="+mn-lt"/>
                        </a:rPr>
                        <a:t>DIABETES/METABOLIC SYNDROME</a:t>
                      </a:r>
                      <a:endParaRPr lang="en-US" sz="1400" b="0" i="0" u="none" strike="noStrike" dirty="0">
                        <a:solidFill>
                          <a:srgbClr val="000000"/>
                        </a:solidFill>
                        <a:latin typeface="+mn-lt"/>
                      </a:endParaRPr>
                    </a:p>
                  </a:txBody>
                  <a:tcPr marL="9525" marR="9525" marT="9525" marB="0" anchor="b"/>
                </a:tc>
                <a:tc>
                  <a:txBody>
                    <a:bodyPr/>
                    <a:lstStyle/>
                    <a:p>
                      <a:pPr algn="r" fontAlgn="b"/>
                      <a:r>
                        <a:rPr lang="en-US" sz="1400" b="0" i="0" u="none" strike="noStrike" dirty="0" smtClean="0">
                          <a:solidFill>
                            <a:srgbClr val="000000"/>
                          </a:solidFill>
                          <a:latin typeface="Calibri"/>
                        </a:rPr>
                        <a:t>7</a:t>
                      </a:r>
                      <a:endParaRPr lang="en-US" sz="1400" b="0" i="0" u="none" strike="noStrike" dirty="0">
                        <a:solidFill>
                          <a:srgbClr val="000000"/>
                        </a:solidFill>
                        <a:latin typeface="Calibri"/>
                      </a:endParaRPr>
                    </a:p>
                  </a:txBody>
                  <a:tcPr marL="9525" marR="9525" marT="9525" marB="0" anchor="b"/>
                </a:tc>
              </a:tr>
              <a:tr h="241195">
                <a:tc>
                  <a:txBody>
                    <a:bodyPr/>
                    <a:lstStyle/>
                    <a:p>
                      <a:pPr algn="l" fontAlgn="b"/>
                      <a:r>
                        <a:rPr lang="en-US" sz="1400" b="0" i="0" u="none" strike="noStrike" dirty="0" smtClean="0">
                          <a:solidFill>
                            <a:srgbClr val="000000"/>
                          </a:solidFill>
                          <a:latin typeface="Calibri"/>
                        </a:rPr>
                        <a:t>EYE</a:t>
                      </a:r>
                      <a:endParaRPr lang="en-US" sz="1400" b="0" i="0" u="none" strike="noStrike" dirty="0">
                        <a:solidFill>
                          <a:srgbClr val="000000"/>
                        </a:solidFill>
                        <a:latin typeface="Calibri"/>
                      </a:endParaRPr>
                    </a:p>
                  </a:txBody>
                  <a:tcPr marL="9525" marR="9525" marT="9525" marB="0" anchor="b"/>
                </a:tc>
                <a:tc>
                  <a:txBody>
                    <a:bodyPr/>
                    <a:lstStyle/>
                    <a:p>
                      <a:pPr algn="r" fontAlgn="b"/>
                      <a:r>
                        <a:rPr lang="en-US" sz="1400" b="0" i="0" u="none" strike="noStrike" dirty="0" smtClean="0">
                          <a:solidFill>
                            <a:srgbClr val="000000"/>
                          </a:solidFill>
                          <a:latin typeface="Calibri"/>
                        </a:rPr>
                        <a:t>7</a:t>
                      </a:r>
                      <a:endParaRPr lang="en-US" sz="1400" b="0" i="0" u="none" strike="noStrike" dirty="0">
                        <a:solidFill>
                          <a:srgbClr val="000000"/>
                        </a:solidFill>
                        <a:latin typeface="Calibri"/>
                      </a:endParaRPr>
                    </a:p>
                  </a:txBody>
                  <a:tcPr marL="9525" marR="9525" marT="9525" marB="0" anchor="b"/>
                </a:tc>
              </a:tr>
              <a:tr h="241195">
                <a:tc>
                  <a:txBody>
                    <a:bodyPr/>
                    <a:lstStyle/>
                    <a:p>
                      <a:pPr algn="l" fontAlgn="b"/>
                      <a:r>
                        <a:rPr lang="en-US" sz="1400" b="0" i="0" u="none" strike="noStrike" dirty="0">
                          <a:solidFill>
                            <a:srgbClr val="000000"/>
                          </a:solidFill>
                          <a:latin typeface="Calibri"/>
                        </a:rPr>
                        <a:t>LV FUNCTION/STRUCTURE</a:t>
                      </a:r>
                    </a:p>
                  </a:txBody>
                  <a:tcPr marL="9525" marR="9525" marT="9525" marB="0" anchor="b"/>
                </a:tc>
                <a:tc>
                  <a:txBody>
                    <a:bodyPr/>
                    <a:lstStyle/>
                    <a:p>
                      <a:pPr algn="r" fontAlgn="b"/>
                      <a:r>
                        <a:rPr lang="en-US" sz="1400" b="0" i="0" u="none" strike="noStrike">
                          <a:solidFill>
                            <a:srgbClr val="000000"/>
                          </a:solidFill>
                          <a:latin typeface="Calibri"/>
                        </a:rPr>
                        <a:t>5</a:t>
                      </a:r>
                    </a:p>
                  </a:txBody>
                  <a:tcPr marL="9525" marR="9525" marT="9525" marB="0" anchor="b"/>
                </a:tc>
              </a:tr>
              <a:tr h="241195">
                <a:tc>
                  <a:txBody>
                    <a:bodyPr/>
                    <a:lstStyle/>
                    <a:p>
                      <a:pPr algn="l" fontAlgn="b"/>
                      <a:r>
                        <a:rPr lang="en-US" sz="1400" b="0" i="0" u="none" strike="noStrike">
                          <a:solidFill>
                            <a:srgbClr val="000000"/>
                          </a:solidFill>
                          <a:latin typeface="Calibri"/>
                        </a:rPr>
                        <a:t>RENAL</a:t>
                      </a:r>
                    </a:p>
                  </a:txBody>
                  <a:tcPr marL="9525" marR="9525" marT="9525" marB="0" anchor="b"/>
                </a:tc>
                <a:tc>
                  <a:txBody>
                    <a:bodyPr/>
                    <a:lstStyle/>
                    <a:p>
                      <a:pPr algn="r" fontAlgn="b"/>
                      <a:r>
                        <a:rPr lang="en-US" sz="1400" b="0" i="0" u="none" strike="noStrike">
                          <a:solidFill>
                            <a:srgbClr val="000000"/>
                          </a:solidFill>
                          <a:latin typeface="Calibri"/>
                        </a:rPr>
                        <a:t>5</a:t>
                      </a:r>
                    </a:p>
                  </a:txBody>
                  <a:tcPr marL="9525" marR="9525" marT="9525" marB="0" anchor="b"/>
                </a:tc>
              </a:tr>
              <a:tr h="241195">
                <a:tc>
                  <a:txBody>
                    <a:bodyPr/>
                    <a:lstStyle/>
                    <a:p>
                      <a:pPr algn="l" fontAlgn="b"/>
                      <a:r>
                        <a:rPr lang="en-US" sz="1400" b="0" i="0" u="none" strike="noStrike" dirty="0">
                          <a:solidFill>
                            <a:srgbClr val="000000"/>
                          </a:solidFill>
                          <a:latin typeface="Calibri"/>
                        </a:rPr>
                        <a:t>MINERAL METABOLISM</a:t>
                      </a:r>
                    </a:p>
                  </a:txBody>
                  <a:tcPr marL="9525" marR="9525" marT="9525" marB="0" anchor="b"/>
                </a:tc>
                <a:tc>
                  <a:txBody>
                    <a:bodyPr/>
                    <a:lstStyle/>
                    <a:p>
                      <a:pPr algn="r" fontAlgn="b"/>
                      <a:r>
                        <a:rPr lang="en-US" sz="1400" b="0" i="0" u="none" strike="noStrike">
                          <a:solidFill>
                            <a:srgbClr val="000000"/>
                          </a:solidFill>
                          <a:latin typeface="Calibri"/>
                        </a:rPr>
                        <a:t>5</a:t>
                      </a:r>
                    </a:p>
                  </a:txBody>
                  <a:tcPr marL="9525" marR="9525" marT="9525" marB="0" anchor="b"/>
                </a:tc>
              </a:tr>
              <a:tr h="241195">
                <a:tc>
                  <a:txBody>
                    <a:bodyPr/>
                    <a:lstStyle/>
                    <a:p>
                      <a:pPr algn="l" fontAlgn="b"/>
                      <a:r>
                        <a:rPr lang="en-US" sz="1400" b="0" i="0" u="none" strike="noStrike">
                          <a:solidFill>
                            <a:srgbClr val="000000"/>
                          </a:solidFill>
                          <a:latin typeface="Calibri"/>
                        </a:rPr>
                        <a:t>INFLAMMATION</a:t>
                      </a:r>
                    </a:p>
                  </a:txBody>
                  <a:tcPr marL="9525" marR="9525" marT="9525" marB="0" anchor="b"/>
                </a:tc>
                <a:tc>
                  <a:txBody>
                    <a:bodyPr/>
                    <a:lstStyle/>
                    <a:p>
                      <a:pPr algn="r" fontAlgn="b"/>
                      <a:r>
                        <a:rPr lang="en-US" sz="1400" b="0" i="0" u="none" strike="noStrike">
                          <a:solidFill>
                            <a:srgbClr val="000000"/>
                          </a:solidFill>
                          <a:latin typeface="Calibri"/>
                        </a:rPr>
                        <a:t>4</a:t>
                      </a:r>
                    </a:p>
                  </a:txBody>
                  <a:tcPr marL="9525" marR="9525" marT="9525" marB="0" anchor="b"/>
                </a:tc>
              </a:tr>
              <a:tr h="241195">
                <a:tc>
                  <a:txBody>
                    <a:bodyPr/>
                    <a:lstStyle/>
                    <a:p>
                      <a:pPr algn="l" fontAlgn="b"/>
                      <a:r>
                        <a:rPr lang="en-US" sz="1400" b="0" i="0" u="none" strike="noStrike">
                          <a:solidFill>
                            <a:srgbClr val="000000"/>
                          </a:solidFill>
                          <a:latin typeface="Calibri"/>
                        </a:rPr>
                        <a:t>PHARMACOGENETICS</a:t>
                      </a:r>
                    </a:p>
                  </a:txBody>
                  <a:tcPr marL="9525" marR="9525" marT="9525" marB="0" anchor="b"/>
                </a:tc>
                <a:tc>
                  <a:txBody>
                    <a:bodyPr/>
                    <a:lstStyle/>
                    <a:p>
                      <a:pPr algn="r" fontAlgn="b"/>
                      <a:r>
                        <a:rPr lang="en-US" sz="1400" b="0" i="0" u="none" strike="noStrike">
                          <a:solidFill>
                            <a:srgbClr val="000000"/>
                          </a:solidFill>
                          <a:latin typeface="Calibri"/>
                        </a:rPr>
                        <a:t>3</a:t>
                      </a:r>
                    </a:p>
                  </a:txBody>
                  <a:tcPr marL="9525" marR="9525" marT="9525" marB="0" anchor="b"/>
                </a:tc>
              </a:tr>
              <a:tr h="241195">
                <a:tc>
                  <a:txBody>
                    <a:bodyPr/>
                    <a:lstStyle/>
                    <a:p>
                      <a:pPr algn="l" fontAlgn="b"/>
                      <a:r>
                        <a:rPr lang="en-US" sz="1400" b="0" i="0" u="none" strike="noStrike">
                          <a:solidFill>
                            <a:srgbClr val="000000"/>
                          </a:solidFill>
                          <a:latin typeface="Calibri"/>
                        </a:rPr>
                        <a:t>ANALYSIS COMMITTEE</a:t>
                      </a:r>
                    </a:p>
                  </a:txBody>
                  <a:tcPr marL="9525" marR="9525" marT="9525" marB="0" anchor="b"/>
                </a:tc>
                <a:tc>
                  <a:txBody>
                    <a:bodyPr/>
                    <a:lstStyle/>
                    <a:p>
                      <a:pPr algn="r" fontAlgn="b"/>
                      <a:r>
                        <a:rPr lang="en-US" sz="1400" b="0" i="0" u="none" strike="noStrike">
                          <a:solidFill>
                            <a:srgbClr val="000000"/>
                          </a:solidFill>
                          <a:latin typeface="Calibri"/>
                        </a:rPr>
                        <a:t>2</a:t>
                      </a:r>
                    </a:p>
                  </a:txBody>
                  <a:tcPr marL="9525" marR="9525" marT="9525" marB="0" anchor="b"/>
                </a:tc>
              </a:tr>
              <a:tr h="241195">
                <a:tc>
                  <a:txBody>
                    <a:bodyPr/>
                    <a:lstStyle/>
                    <a:p>
                      <a:pPr algn="l" fontAlgn="b"/>
                      <a:r>
                        <a:rPr lang="en-US" sz="1400" b="0" i="0" u="none" strike="noStrike">
                          <a:solidFill>
                            <a:srgbClr val="000000"/>
                          </a:solidFill>
                          <a:latin typeface="Calibri"/>
                        </a:rPr>
                        <a:t>EXOME CHIP</a:t>
                      </a:r>
                    </a:p>
                  </a:txBody>
                  <a:tcPr marL="9525" marR="9525" marT="9525" marB="0" anchor="b"/>
                </a:tc>
                <a:tc>
                  <a:txBody>
                    <a:bodyPr/>
                    <a:lstStyle/>
                    <a:p>
                      <a:pPr algn="r" fontAlgn="b"/>
                      <a:r>
                        <a:rPr lang="en-US" sz="1400" b="0" i="0" u="none" strike="noStrike" dirty="0">
                          <a:solidFill>
                            <a:srgbClr val="000000"/>
                          </a:solidFill>
                          <a:latin typeface="Calibri"/>
                        </a:rPr>
                        <a:t>1</a:t>
                      </a:r>
                    </a:p>
                  </a:txBody>
                  <a:tcPr marL="9525" marR="9525" marT="9525" marB="0" anchor="b"/>
                </a:tc>
              </a:tr>
            </a:tbl>
          </a:graphicData>
        </a:graphic>
      </p:graphicFrame>
    </p:spTree>
    <p:extLst>
      <p:ext uri="{BB962C8B-B14F-4D97-AF65-F5344CB8AC3E}">
        <p14:creationId xmlns:p14="http://schemas.microsoft.com/office/powerpoint/2010/main" xmlns="" val="4967464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ea typeface="ＭＳ Ｐゴシック" pitchFamily="34" charset="-128"/>
              </a:rPr>
              <a:t>MESA Genetics Publications</a:t>
            </a: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1114443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MESA Genetics P&amp;P Committee Members</a:t>
            </a:r>
            <a:endParaRPr lang="en-US" sz="3600" dirty="0"/>
          </a:p>
        </p:txBody>
      </p:sp>
      <p:sp>
        <p:nvSpPr>
          <p:cNvPr id="3" name="Content Placeholder 2"/>
          <p:cNvSpPr>
            <a:spLocks noGrp="1"/>
          </p:cNvSpPr>
          <p:nvPr>
            <p:ph idx="1"/>
          </p:nvPr>
        </p:nvSpPr>
        <p:spPr/>
        <p:txBody>
          <a:bodyPr>
            <a:normAutofit lnSpcReduction="10000"/>
          </a:bodyPr>
          <a:lstStyle/>
          <a:p>
            <a:r>
              <a:rPr lang="en-US" dirty="0" smtClean="0"/>
              <a:t>Wendy Post – Chair</a:t>
            </a:r>
          </a:p>
          <a:p>
            <a:r>
              <a:rPr lang="en-US" dirty="0" smtClean="0"/>
              <a:t>Christina </a:t>
            </a:r>
            <a:r>
              <a:rPr lang="en-US" dirty="0" err="1" smtClean="0"/>
              <a:t>Wassel</a:t>
            </a:r>
            <a:endParaRPr lang="en-US" dirty="0" smtClean="0"/>
          </a:p>
          <a:p>
            <a:r>
              <a:rPr lang="en-US" dirty="0" smtClean="0"/>
              <a:t>Ken Rice</a:t>
            </a:r>
          </a:p>
          <a:p>
            <a:r>
              <a:rPr lang="en-US" dirty="0" err="1" smtClean="0"/>
              <a:t>Xiuqing</a:t>
            </a:r>
            <a:r>
              <a:rPr lang="en-US" dirty="0" smtClean="0"/>
              <a:t> </a:t>
            </a:r>
            <a:r>
              <a:rPr lang="en-US" dirty="0" err="1" smtClean="0"/>
              <a:t>Guo</a:t>
            </a:r>
            <a:endParaRPr lang="en-US" dirty="0" smtClean="0"/>
          </a:p>
          <a:p>
            <a:r>
              <a:rPr lang="en-US" dirty="0" smtClean="0"/>
              <a:t>Stephen Rich</a:t>
            </a:r>
          </a:p>
          <a:p>
            <a:r>
              <a:rPr lang="en-US" dirty="0" smtClean="0"/>
              <a:t>Nancy Jenny</a:t>
            </a:r>
          </a:p>
          <a:p>
            <a:r>
              <a:rPr lang="en-US" dirty="0" err="1" smtClean="0"/>
              <a:t>Yongmei</a:t>
            </a:r>
            <a:r>
              <a:rPr lang="en-US" dirty="0" smtClean="0"/>
              <a:t> Liu</a:t>
            </a:r>
          </a:p>
          <a:p>
            <a:r>
              <a:rPr lang="en-US" dirty="0" err="1" smtClean="0"/>
              <a:t>Kaeleen</a:t>
            </a:r>
            <a:r>
              <a:rPr lang="en-US" dirty="0" smtClean="0"/>
              <a:t> </a:t>
            </a:r>
            <a:r>
              <a:rPr lang="en-US" dirty="0" err="1" smtClean="0"/>
              <a:t>Drummey</a:t>
            </a:r>
            <a:r>
              <a:rPr lang="en-US" dirty="0" smtClean="0"/>
              <a:t> (Genetics </a:t>
            </a:r>
            <a:r>
              <a:rPr lang="en-US" smtClean="0"/>
              <a:t>P&amp;P Coordinator)</a:t>
            </a:r>
            <a:endParaRPr lang="en-US" dirty="0" smtClean="0"/>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1282</TotalTime>
  <Words>4760</Words>
  <Application>Microsoft Office PowerPoint</Application>
  <PresentationFormat>On-screen Show (4:3)</PresentationFormat>
  <Paragraphs>821</Paragraphs>
  <Slides>56</Slides>
  <Notes>20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MESA Genetics Committee Report</vt:lpstr>
      <vt:lpstr>Genetics in MESA</vt:lpstr>
      <vt:lpstr>MESA SNP Health Association Resource (SHARe) Progress Report</vt:lpstr>
      <vt:lpstr>MESA SHARe Data </vt:lpstr>
      <vt:lpstr>19 MESA SHARe Approved Analytic Sites</vt:lpstr>
      <vt:lpstr>MESA SHARe Phenotype Working Groups</vt:lpstr>
      <vt:lpstr>MESA SHARe Phenotype Working Groups</vt:lpstr>
      <vt:lpstr>MESA Genetics Publications</vt:lpstr>
      <vt:lpstr>MESA Genetics P&amp;P Committee Members</vt:lpstr>
      <vt:lpstr>MESA SHARe Published Papers: Recent</vt:lpstr>
      <vt:lpstr>MESA SHARe Published Papers: Recent</vt:lpstr>
      <vt:lpstr>MESA SHARe Published Papers : Recent</vt:lpstr>
      <vt:lpstr>MESA SHARe Published Papers : Recent</vt:lpstr>
      <vt:lpstr>MESA SHARe Published Papers: Recent</vt:lpstr>
      <vt:lpstr>MESA SHARe Published Papers: Recent</vt:lpstr>
      <vt:lpstr>Journal Club:  “Genetic Associations with Valvular Calcification and Aortic Stenosis” Thanassoulis, et.al., NEJM 2013; 368: 503-512  (February 7, 2013)</vt:lpstr>
      <vt:lpstr>…What we’ll be talking about…</vt:lpstr>
      <vt:lpstr>…and this is how the aortic valve behaves…</vt:lpstr>
      <vt:lpstr>Let’s now look at this article…</vt:lpstr>
      <vt:lpstr>Purpose</vt:lpstr>
      <vt:lpstr>Purpose</vt:lpstr>
      <vt:lpstr>Aortic Valve Calcium Manhattan Plot</vt:lpstr>
      <vt:lpstr>Results from Discovery and Replication Stages for SNP rs10455872 in LPA in White Europeans</vt:lpstr>
      <vt:lpstr>Cross-ethnicity Replication in MESA of rs10455872 and Aortic Valve Calcium </vt:lpstr>
      <vt:lpstr>Mendelian Randomization: How it was applied:</vt:lpstr>
      <vt:lpstr>Slide 26</vt:lpstr>
      <vt:lpstr>Slide 27</vt:lpstr>
      <vt:lpstr>Slide 28</vt:lpstr>
      <vt:lpstr>Slide 29</vt:lpstr>
      <vt:lpstr>Slide 30</vt:lpstr>
      <vt:lpstr>Conclusions</vt:lpstr>
      <vt:lpstr>Comments</vt:lpstr>
      <vt:lpstr>NHLBI-ESP Study Design</vt:lpstr>
      <vt:lpstr>Samples Selected for a Variety of Traits from ~220,000 Individuals</vt:lpstr>
      <vt:lpstr>Extensive Secondary Phenotypic Data</vt:lpstr>
      <vt:lpstr>LDL Study: Statistical Analysis LDL ESP Working Group courtesy of Russ Tracy</vt:lpstr>
      <vt:lpstr>Exome Sequencing Project LDL Extremes Sample Selection</vt:lpstr>
      <vt:lpstr>Stages 1+2: Four genes reach significance (N = 3341, P &lt; 1x10-6)</vt:lpstr>
      <vt:lpstr>PNPLA5</vt:lpstr>
      <vt:lpstr>Conclusions from searching for rare and low frequency LDL variants</vt:lpstr>
      <vt:lpstr>HumanExome BeadChip</vt:lpstr>
      <vt:lpstr>Exome Chip Data - Plans and Availability</vt:lpstr>
      <vt:lpstr>Exome Chip Data - Plans and Availability</vt:lpstr>
      <vt:lpstr>Exome Chip Data – Paper Proposals</vt:lpstr>
      <vt:lpstr>Slide 45</vt:lpstr>
      <vt:lpstr>Genetic variants associated with VLDL, LDL and HDL      particle size differ with race/ethnicity. </vt:lpstr>
      <vt:lpstr>Smith CE et. al.  Lipoprotein receptor-related protein 1 variants and dietary fatty acids : meta-analysis of European origin and African American Studies.  Int J Obes advance online publication, 29 January 2013; doi:10.1038/ijo.2012.215.</vt:lpstr>
      <vt:lpstr>Slide 48</vt:lpstr>
      <vt:lpstr>Genome-Wide Association Study Identifies Novel Loci Associated With Concentrations of Four Plasma Phospholipid Fatty Acids in the De Novo Lipogenesis Pathway.  Results From the CHARGE Consortium. </vt:lpstr>
      <vt:lpstr>Fatty Acids of Interest</vt:lpstr>
      <vt:lpstr>De Novo Lipogenesis (DNL)</vt:lpstr>
      <vt:lpstr>DNL Fatty Acids and Heart Disease</vt:lpstr>
      <vt:lpstr>Participating Cohorts</vt:lpstr>
      <vt:lpstr>Meta-analysis Results</vt:lpstr>
      <vt:lpstr>Summary of Results</vt:lpstr>
      <vt:lpstr>Conclusions</vt:lpstr>
    </vt:vector>
  </TitlesOfParts>
  <Company>UW Sch of Med Dept of Genome Sciences Nickerson 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S. GORDON</dc:creator>
  <cp:lastModifiedBy>Kayleen Williams</cp:lastModifiedBy>
  <cp:revision>169</cp:revision>
  <cp:lastPrinted>2013-03-31T16:01:08Z</cp:lastPrinted>
  <dcterms:created xsi:type="dcterms:W3CDTF">2012-05-14T03:08:43Z</dcterms:created>
  <dcterms:modified xsi:type="dcterms:W3CDTF">2013-04-25T02:25:19Z</dcterms:modified>
</cp:coreProperties>
</file>