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429" r:id="rId2"/>
    <p:sldId id="430" r:id="rId3"/>
    <p:sldId id="436" r:id="rId4"/>
    <p:sldId id="431" r:id="rId5"/>
    <p:sldId id="432" r:id="rId6"/>
    <p:sldId id="477" r:id="rId7"/>
    <p:sldId id="478" r:id="rId8"/>
    <p:sldId id="479" r:id="rId9"/>
    <p:sldId id="481" r:id="rId10"/>
    <p:sldId id="483" r:id="rId11"/>
    <p:sldId id="484" r:id="rId12"/>
    <p:sldId id="491" r:id="rId13"/>
    <p:sldId id="492" r:id="rId14"/>
    <p:sldId id="493" r:id="rId15"/>
    <p:sldId id="494" r:id="rId16"/>
    <p:sldId id="495" r:id="rId17"/>
    <p:sldId id="496" r:id="rId18"/>
    <p:sldId id="497" r:id="rId19"/>
    <p:sldId id="498" r:id="rId20"/>
    <p:sldId id="499" r:id="rId21"/>
    <p:sldId id="500" r:id="rId22"/>
    <p:sldId id="501" r:id="rId23"/>
    <p:sldId id="502" r:id="rId24"/>
    <p:sldId id="503" r:id="rId25"/>
    <p:sldId id="504" r:id="rId26"/>
    <p:sldId id="505" r:id="rId2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559" autoAdjust="0"/>
  </p:normalViewPr>
  <p:slideViewPr>
    <p:cSldViewPr snapToGrid="0" snapToObjects="1">
      <p:cViewPr>
        <p:scale>
          <a:sx n="103" d="100"/>
          <a:sy n="103" d="100"/>
        </p:scale>
        <p:origin x="-656" y="696"/>
      </p:cViewPr>
      <p:guideLst>
        <p:guide orient="horz" pos="2160"/>
        <p:guide pos="2880"/>
      </p:guideLst>
    </p:cSldViewPr>
  </p:slideViewPr>
  <p:outlineViewPr>
    <p:cViewPr>
      <p:scale>
        <a:sx n="33" d="100"/>
        <a:sy n="33" d="100"/>
      </p:scale>
      <p:origin x="0" y="1512"/>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47421611-A740-A64B-B653-21BA481D67B3}" type="datetime1">
              <a:rPr lang="en-US"/>
              <a:pPr/>
              <a:t>9/22/11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757481C4-9AA8-EE44-8F96-FDFEF9D9B55E}" type="slidenum">
              <a:rPr lang="en-US"/>
              <a:pPr/>
              <a:t>‹#›</a:t>
            </a:fld>
            <a:endParaRPr lang="en-US"/>
          </a:p>
        </p:txBody>
      </p:sp>
    </p:spTree>
    <p:extLst>
      <p:ext uri="{BB962C8B-B14F-4D97-AF65-F5344CB8AC3E}">
        <p14:creationId xmlns:p14="http://schemas.microsoft.com/office/powerpoint/2010/main" val="26268909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32"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pitchFamily="3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3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3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3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pPr eaLnBrk="1" hangingPunct="1">
              <a:spcBef>
                <a:spcPct val="0"/>
              </a:spcBef>
            </a:pPr>
            <a:endParaRPr lang="en-US">
              <a:latin typeface="Calibri" charset="0"/>
              <a:ea typeface="ＭＳ Ｐゴシック" charset="0"/>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9B73554-F3BD-BC40-A85F-2B0C891FE843}" type="slidenum">
              <a:rPr lang="en-US">
                <a:latin typeface="Calibri" charset="0"/>
              </a:rPr>
              <a:pPr eaLnBrk="1" hangingPunct="1"/>
              <a:t>11</a:t>
            </a:fld>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C546BF0A-286C-3745-ACE1-9B7378596725}" type="datetime1">
              <a:rPr lang="en-US"/>
              <a:pPr/>
              <a:t>9/22/11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14FB4FD-CD12-444C-B415-6A12627C9708}" type="slidenum">
              <a:rPr lang="en-US"/>
              <a:pPr/>
              <a:t>‹#›</a:t>
            </a:fld>
            <a:endParaRPr lang="en-US"/>
          </a:p>
        </p:txBody>
      </p:sp>
    </p:spTree>
    <p:extLst>
      <p:ext uri="{BB962C8B-B14F-4D97-AF65-F5344CB8AC3E}">
        <p14:creationId xmlns:p14="http://schemas.microsoft.com/office/powerpoint/2010/main" val="2457704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5D9C1E7-4D89-864D-9751-7915D58F91F0}" type="datetime1">
              <a:rPr lang="en-US"/>
              <a:pPr/>
              <a:t>9/22/11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7D2AD9-EDB5-CB4A-9E70-3FE7FED25761}" type="slidenum">
              <a:rPr lang="en-US"/>
              <a:pPr/>
              <a:t>‹#›</a:t>
            </a:fld>
            <a:endParaRPr lang="en-US"/>
          </a:p>
        </p:txBody>
      </p:sp>
    </p:spTree>
    <p:extLst>
      <p:ext uri="{BB962C8B-B14F-4D97-AF65-F5344CB8AC3E}">
        <p14:creationId xmlns:p14="http://schemas.microsoft.com/office/powerpoint/2010/main" val="430257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35D6D02-7CA8-284D-8F6B-B6298EBDC297}" type="datetime1">
              <a:rPr lang="en-US"/>
              <a:pPr/>
              <a:t>9/22/11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6284A28-A470-794C-A528-EC056942F098}" type="slidenum">
              <a:rPr lang="en-US"/>
              <a:pPr/>
              <a:t>‹#›</a:t>
            </a:fld>
            <a:endParaRPr lang="en-US"/>
          </a:p>
        </p:txBody>
      </p:sp>
    </p:spTree>
    <p:extLst>
      <p:ext uri="{BB962C8B-B14F-4D97-AF65-F5344CB8AC3E}">
        <p14:creationId xmlns:p14="http://schemas.microsoft.com/office/powerpoint/2010/main" val="1332134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Line 4"/>
          <p:cNvSpPr>
            <a:spLocks noChangeShapeType="1"/>
          </p:cNvSpPr>
          <p:nvPr userDrawn="1"/>
        </p:nvSpPr>
        <p:spPr bwMode="auto">
          <a:xfrm>
            <a:off x="0" y="1066800"/>
            <a:ext cx="9144000" cy="0"/>
          </a:xfrm>
          <a:prstGeom prst="line">
            <a:avLst/>
          </a:prstGeom>
          <a:noFill/>
          <a:ln w="38100">
            <a:solidFill>
              <a:srgbClr val="990000"/>
            </a:solidFill>
            <a:round/>
            <a:headEnd/>
            <a:tailEnd/>
          </a:ln>
        </p:spPr>
        <p:txBody>
          <a:bodyPr wrap="none">
            <a:spAutoFit/>
          </a:bodyPr>
          <a:lstStyle/>
          <a:p>
            <a:pPr fontAlgn="auto">
              <a:spcBef>
                <a:spcPts val="0"/>
              </a:spcBef>
              <a:spcAft>
                <a:spcPts val="0"/>
              </a:spcAft>
              <a:defRPr/>
            </a:pPr>
            <a:endParaRPr lang="en-US">
              <a:latin typeface="+mn-lt"/>
              <a:ea typeface="+mn-ea"/>
              <a:cs typeface="+mn-cs"/>
            </a:endParaRPr>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24813" y="6196013"/>
            <a:ext cx="1119187"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10"/>
          </p:nvPr>
        </p:nvSpPr>
        <p:spPr/>
        <p:txBody>
          <a:bodyPr/>
          <a:lstStyle>
            <a:lvl1pPr>
              <a:defRPr/>
            </a:lvl1pPr>
          </a:lstStyle>
          <a:p>
            <a:fld id="{EF13F304-D239-2E41-8B6B-622E11587055}" type="datetime1">
              <a:rPr lang="en-US"/>
              <a:pPr/>
              <a:t>9/22/11</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a:xfrm>
            <a:off x="7010400" y="6492875"/>
            <a:ext cx="2133600" cy="365125"/>
          </a:xfrm>
        </p:spPr>
        <p:txBody>
          <a:bodyPr/>
          <a:lstStyle>
            <a:lvl1pPr>
              <a:defRPr/>
            </a:lvl1pPr>
          </a:lstStyle>
          <a:p>
            <a:fld id="{CAF796EC-265C-DC4F-A90D-AFD8D852B684}" type="slidenum">
              <a:rPr lang="en-US"/>
              <a:pPr/>
              <a:t>‹#›</a:t>
            </a:fld>
            <a:endParaRPr lang="en-US"/>
          </a:p>
        </p:txBody>
      </p:sp>
    </p:spTree>
    <p:extLst>
      <p:ext uri="{BB962C8B-B14F-4D97-AF65-F5344CB8AC3E}">
        <p14:creationId xmlns:p14="http://schemas.microsoft.com/office/powerpoint/2010/main" val="1185237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B885826-B363-EF4C-8472-5D1C3C45C3D3}" type="datetime1">
              <a:rPr lang="en-US"/>
              <a:pPr/>
              <a:t>9/22/11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E7CE8D1-2D97-6F40-8A5B-898159C70D7A}" type="slidenum">
              <a:rPr lang="en-US"/>
              <a:pPr/>
              <a:t>‹#›</a:t>
            </a:fld>
            <a:endParaRPr lang="en-US"/>
          </a:p>
        </p:txBody>
      </p:sp>
    </p:spTree>
    <p:extLst>
      <p:ext uri="{BB962C8B-B14F-4D97-AF65-F5344CB8AC3E}">
        <p14:creationId xmlns:p14="http://schemas.microsoft.com/office/powerpoint/2010/main" val="2703294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47F267E7-2E9C-FF49-B558-33231BACE8EB}" type="datetime1">
              <a:rPr lang="en-US"/>
              <a:pPr/>
              <a:t>9/22/11</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1B83C21F-B417-AC42-A27C-F8252E93A8FB}" type="slidenum">
              <a:rPr lang="en-US"/>
              <a:pPr/>
              <a:t>‹#›</a:t>
            </a:fld>
            <a:endParaRPr lang="en-US"/>
          </a:p>
        </p:txBody>
      </p:sp>
    </p:spTree>
    <p:extLst>
      <p:ext uri="{BB962C8B-B14F-4D97-AF65-F5344CB8AC3E}">
        <p14:creationId xmlns:p14="http://schemas.microsoft.com/office/powerpoint/2010/main" val="4075542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7F4E45EE-F00F-5849-88E2-6F6FF3417C7B}" type="datetime1">
              <a:rPr lang="en-US"/>
              <a:pPr/>
              <a:t>9/22/11</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AEB00D7D-5749-AD4D-9FF5-EB8DBB2B7608}" type="slidenum">
              <a:rPr lang="en-US"/>
              <a:pPr/>
              <a:t>‹#›</a:t>
            </a:fld>
            <a:endParaRPr lang="en-US"/>
          </a:p>
        </p:txBody>
      </p:sp>
    </p:spTree>
    <p:extLst>
      <p:ext uri="{BB962C8B-B14F-4D97-AF65-F5344CB8AC3E}">
        <p14:creationId xmlns:p14="http://schemas.microsoft.com/office/powerpoint/2010/main" val="488410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75682B16-47DF-DE45-BEEF-967C8B098414}" type="datetime1">
              <a:rPr lang="en-US"/>
              <a:pPr/>
              <a:t>9/22/11</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72FBF071-ECE0-3049-95B3-3C26AFDC84A7}" type="slidenum">
              <a:rPr lang="en-US"/>
              <a:pPr/>
              <a:t>‹#›</a:t>
            </a:fld>
            <a:endParaRPr lang="en-US"/>
          </a:p>
        </p:txBody>
      </p:sp>
    </p:spTree>
    <p:extLst>
      <p:ext uri="{BB962C8B-B14F-4D97-AF65-F5344CB8AC3E}">
        <p14:creationId xmlns:p14="http://schemas.microsoft.com/office/powerpoint/2010/main" val="3233710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5DB5713-4504-BF42-A09A-22A8DEAF2F64}" type="datetime1">
              <a:rPr lang="en-US"/>
              <a:pPr/>
              <a:t>9/22/11</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951770DB-E666-B048-80F9-D66839713AB8}" type="slidenum">
              <a:rPr lang="en-US"/>
              <a:pPr/>
              <a:t>‹#›</a:t>
            </a:fld>
            <a:endParaRPr lang="en-US"/>
          </a:p>
        </p:txBody>
      </p:sp>
    </p:spTree>
    <p:extLst>
      <p:ext uri="{BB962C8B-B14F-4D97-AF65-F5344CB8AC3E}">
        <p14:creationId xmlns:p14="http://schemas.microsoft.com/office/powerpoint/2010/main" val="2103908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C473736-F9A3-894B-ACDA-3C2074C5008F}" type="datetime1">
              <a:rPr lang="en-US"/>
              <a:pPr/>
              <a:t>9/22/11</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40521FD-79D6-CE44-B806-03B2E271A075}" type="slidenum">
              <a:rPr lang="en-US"/>
              <a:pPr/>
              <a:t>‹#›</a:t>
            </a:fld>
            <a:endParaRPr lang="en-US"/>
          </a:p>
        </p:txBody>
      </p:sp>
    </p:spTree>
    <p:extLst>
      <p:ext uri="{BB962C8B-B14F-4D97-AF65-F5344CB8AC3E}">
        <p14:creationId xmlns:p14="http://schemas.microsoft.com/office/powerpoint/2010/main" val="1115069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68BD21E-968C-8843-B5BE-021FBDDD9063}" type="datetime1">
              <a:rPr lang="en-US"/>
              <a:pPr/>
              <a:t>9/22/11</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CD433F45-8219-AC47-93A2-A67BBE3B43A6}" type="slidenum">
              <a:rPr lang="en-US"/>
              <a:pPr/>
              <a:t>‹#›</a:t>
            </a:fld>
            <a:endParaRPr lang="en-US"/>
          </a:p>
        </p:txBody>
      </p:sp>
    </p:spTree>
    <p:extLst>
      <p:ext uri="{BB962C8B-B14F-4D97-AF65-F5344CB8AC3E}">
        <p14:creationId xmlns:p14="http://schemas.microsoft.com/office/powerpoint/2010/main" val="41240254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29D7AF39-A31B-B94D-BC02-9907F0A0CFE0}" type="datetime1">
              <a:rPr lang="en-US"/>
              <a:pPr/>
              <a:t>9/22/11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4B4F5712-BAAE-6343-862D-3BBFB3B4C9A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091" r:id="rId1"/>
    <p:sldLayoutId id="214748410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Lst>
  <p:txStyles>
    <p:titleStyle>
      <a:lvl1pPr algn="ctr" defTabSz="457200" rtl="0" eaLnBrk="0" fontAlgn="base" hangingPunct="0">
        <a:spcBef>
          <a:spcPct val="0"/>
        </a:spcBef>
        <a:spcAft>
          <a:spcPct val="0"/>
        </a:spcAft>
        <a:defRPr sz="3600" kern="1200">
          <a:solidFill>
            <a:schemeClr val="tx1"/>
          </a:solidFill>
          <a:latin typeface="+mj-lt"/>
          <a:ea typeface="ＭＳ Ｐゴシック" pitchFamily="32" charset="-128"/>
          <a:cs typeface="ＭＳ Ｐゴシック" charset="0"/>
        </a:defRPr>
      </a:lvl1pPr>
      <a:lvl2pPr algn="ctr" defTabSz="457200" rtl="0" eaLnBrk="0" fontAlgn="base" hangingPunct="0">
        <a:spcBef>
          <a:spcPct val="0"/>
        </a:spcBef>
        <a:spcAft>
          <a:spcPct val="0"/>
        </a:spcAft>
        <a:defRPr sz="3600">
          <a:solidFill>
            <a:schemeClr val="tx1"/>
          </a:solidFill>
          <a:latin typeface="Calibri" pitchFamily="32" charset="0"/>
          <a:ea typeface="ＭＳ Ｐゴシック" pitchFamily="32" charset="-128"/>
          <a:cs typeface="ＭＳ Ｐゴシック" charset="0"/>
        </a:defRPr>
      </a:lvl2pPr>
      <a:lvl3pPr algn="ctr" defTabSz="457200" rtl="0" eaLnBrk="0" fontAlgn="base" hangingPunct="0">
        <a:spcBef>
          <a:spcPct val="0"/>
        </a:spcBef>
        <a:spcAft>
          <a:spcPct val="0"/>
        </a:spcAft>
        <a:defRPr sz="3600">
          <a:solidFill>
            <a:schemeClr val="tx1"/>
          </a:solidFill>
          <a:latin typeface="Calibri" pitchFamily="32" charset="0"/>
          <a:ea typeface="ＭＳ Ｐゴシック" pitchFamily="32" charset="-128"/>
          <a:cs typeface="ＭＳ Ｐゴシック" charset="0"/>
        </a:defRPr>
      </a:lvl3pPr>
      <a:lvl4pPr algn="ctr" defTabSz="457200" rtl="0" eaLnBrk="0" fontAlgn="base" hangingPunct="0">
        <a:spcBef>
          <a:spcPct val="0"/>
        </a:spcBef>
        <a:spcAft>
          <a:spcPct val="0"/>
        </a:spcAft>
        <a:defRPr sz="3600">
          <a:solidFill>
            <a:schemeClr val="tx1"/>
          </a:solidFill>
          <a:latin typeface="Calibri" pitchFamily="32" charset="0"/>
          <a:ea typeface="ＭＳ Ｐゴシック" pitchFamily="32" charset="-128"/>
          <a:cs typeface="ＭＳ Ｐゴシック" charset="0"/>
        </a:defRPr>
      </a:lvl4pPr>
      <a:lvl5pPr algn="ctr" defTabSz="457200" rtl="0" eaLnBrk="0" fontAlgn="base" hangingPunct="0">
        <a:spcBef>
          <a:spcPct val="0"/>
        </a:spcBef>
        <a:spcAft>
          <a:spcPct val="0"/>
        </a:spcAft>
        <a:defRPr sz="3600">
          <a:solidFill>
            <a:schemeClr val="tx1"/>
          </a:solidFill>
          <a:latin typeface="Calibri" pitchFamily="32" charset="0"/>
          <a:ea typeface="ＭＳ Ｐゴシック" pitchFamily="32" charset="-128"/>
          <a:cs typeface="ＭＳ Ｐゴシック" charset="0"/>
        </a:defRPr>
      </a:lvl5pPr>
      <a:lvl6pPr marL="457200" algn="ctr" defTabSz="457200" rtl="0" fontAlgn="base">
        <a:spcBef>
          <a:spcPct val="0"/>
        </a:spcBef>
        <a:spcAft>
          <a:spcPct val="0"/>
        </a:spcAft>
        <a:defRPr sz="3600">
          <a:solidFill>
            <a:schemeClr val="tx1"/>
          </a:solidFill>
          <a:latin typeface="Calibri" pitchFamily="32" charset="0"/>
          <a:ea typeface="ＭＳ Ｐゴシック" pitchFamily="32" charset="-128"/>
        </a:defRPr>
      </a:lvl6pPr>
      <a:lvl7pPr marL="914400" algn="ctr" defTabSz="457200" rtl="0" fontAlgn="base">
        <a:spcBef>
          <a:spcPct val="0"/>
        </a:spcBef>
        <a:spcAft>
          <a:spcPct val="0"/>
        </a:spcAft>
        <a:defRPr sz="3600">
          <a:solidFill>
            <a:schemeClr val="tx1"/>
          </a:solidFill>
          <a:latin typeface="Calibri" pitchFamily="32" charset="0"/>
          <a:ea typeface="ＭＳ Ｐゴシック" pitchFamily="32" charset="-128"/>
        </a:defRPr>
      </a:lvl7pPr>
      <a:lvl8pPr marL="1371600" algn="ctr" defTabSz="457200" rtl="0" fontAlgn="base">
        <a:spcBef>
          <a:spcPct val="0"/>
        </a:spcBef>
        <a:spcAft>
          <a:spcPct val="0"/>
        </a:spcAft>
        <a:defRPr sz="3600">
          <a:solidFill>
            <a:schemeClr val="tx1"/>
          </a:solidFill>
          <a:latin typeface="Calibri" pitchFamily="32" charset="0"/>
          <a:ea typeface="ＭＳ Ｐゴシック" pitchFamily="32" charset="-128"/>
        </a:defRPr>
      </a:lvl8pPr>
      <a:lvl9pPr marL="1828800" algn="ctr" defTabSz="457200" rtl="0" fontAlgn="base">
        <a:spcBef>
          <a:spcPct val="0"/>
        </a:spcBef>
        <a:spcAft>
          <a:spcPct val="0"/>
        </a:spcAft>
        <a:defRPr sz="3600">
          <a:solidFill>
            <a:schemeClr val="tx1"/>
          </a:solidFill>
          <a:latin typeface="Calibri" pitchFamily="32" charset="0"/>
          <a:ea typeface="ＭＳ Ｐゴシック" pitchFamily="32"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2"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2"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2"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2"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2.png"/><Relationship Id="rId5" Type="http://schemas.openxmlformats.org/officeDocument/2006/relationships/oleObject" Target="../embeddings/oleObject2.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gvs.gs.washington.edu/GVS/" TargetMode="Externa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ubtitle 4"/>
          <p:cNvSpPr>
            <a:spLocks noGrp="1"/>
          </p:cNvSpPr>
          <p:nvPr>
            <p:ph type="subTitle" idx="1"/>
          </p:nvPr>
        </p:nvSpPr>
        <p:spPr>
          <a:xfrm>
            <a:off x="5029200" y="5080000"/>
            <a:ext cx="3962400" cy="609600"/>
          </a:xfrm>
        </p:spPr>
        <p:txBody>
          <a:bodyPr/>
          <a:lstStyle/>
          <a:p>
            <a:pPr algn="l" eaLnBrk="1" hangingPunct="1">
              <a:buFont typeface="Wingdings 3" charset="0"/>
              <a:buNone/>
            </a:pPr>
            <a:r>
              <a:rPr lang="en-US" sz="1600" b="1" dirty="0">
                <a:solidFill>
                  <a:srgbClr val="898989"/>
                </a:solidFill>
                <a:latin typeface="Calibri" charset="0"/>
                <a:ea typeface="ＭＳ Ｐゴシック" charset="0"/>
              </a:rPr>
              <a:t>September </a:t>
            </a:r>
            <a:r>
              <a:rPr lang="en-US" sz="1600" b="1" dirty="0" smtClean="0">
                <a:solidFill>
                  <a:srgbClr val="898989"/>
                </a:solidFill>
                <a:latin typeface="Calibri" charset="0"/>
                <a:ea typeface="ＭＳ Ｐゴシック" charset="0"/>
              </a:rPr>
              <a:t>22, </a:t>
            </a:r>
            <a:r>
              <a:rPr lang="en-US" sz="1600" b="1" dirty="0">
                <a:solidFill>
                  <a:srgbClr val="898989"/>
                </a:solidFill>
                <a:latin typeface="Calibri" charset="0"/>
                <a:ea typeface="ＭＳ Ｐゴシック" charset="0"/>
              </a:rPr>
              <a:t>2011</a:t>
            </a:r>
          </a:p>
          <a:p>
            <a:pPr algn="l" eaLnBrk="1" hangingPunct="1">
              <a:buFont typeface="Wingdings 3" charset="0"/>
              <a:buNone/>
            </a:pPr>
            <a:r>
              <a:rPr lang="en-US" sz="1600" b="1" dirty="0" smtClean="0">
                <a:solidFill>
                  <a:srgbClr val="898989"/>
                </a:solidFill>
                <a:latin typeface="Calibri" charset="0"/>
                <a:ea typeface="ＭＳ Ｐゴシック" charset="0"/>
              </a:rPr>
              <a:t>Stephen S. Rich</a:t>
            </a:r>
            <a:endParaRPr lang="en-US" sz="1600" b="1" dirty="0">
              <a:solidFill>
                <a:srgbClr val="898989"/>
              </a:solidFill>
              <a:latin typeface="Calibri" charset="0"/>
              <a:ea typeface="ＭＳ Ｐゴシック" charset="0"/>
            </a:endParaRPr>
          </a:p>
        </p:txBody>
      </p:sp>
      <p:pic>
        <p:nvPicPr>
          <p:cNvPr id="6147" name="Picture 7" descr="logocolor.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6248400"/>
            <a:ext cx="990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8" descr="MesaFamily_logo.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6324600"/>
            <a:ext cx="838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3" descr="C:\Documents and Settings\wcraigj\Local Settings\Temporary Internet Files\Content.IE5\MKQQJSMW\MPj03901310000[1].jpg"/>
          <p:cNvPicPr>
            <a:picLocks noChangeAspect="1" noChangeArrowheads="1"/>
          </p:cNvPicPr>
          <p:nvPr/>
        </p:nvPicPr>
        <p:blipFill>
          <a:blip r:embed="rId4">
            <a:lum bright="32000" contrast="-20000"/>
            <a:extLst>
              <a:ext uri="{28A0092B-C50C-407E-A947-70E740481C1C}">
                <a14:useLocalDpi xmlns:a14="http://schemas.microsoft.com/office/drawing/2010/main" val="0"/>
              </a:ext>
            </a:extLst>
          </a:blip>
          <a:srcRect/>
          <a:stretch>
            <a:fillRect/>
          </a:stretch>
        </p:blipFill>
        <p:spPr bwMode="auto">
          <a:xfrm>
            <a:off x="0" y="0"/>
            <a:ext cx="4953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itle 3"/>
          <p:cNvSpPr>
            <a:spLocks noGrp="1"/>
          </p:cNvSpPr>
          <p:nvPr>
            <p:ph type="ctrTitle"/>
          </p:nvPr>
        </p:nvSpPr>
        <p:spPr>
          <a:xfrm>
            <a:off x="2609581" y="1427163"/>
            <a:ext cx="6458219" cy="990600"/>
          </a:xfrm>
        </p:spPr>
        <p:txBody>
          <a:bodyPr/>
          <a:lstStyle/>
          <a:p>
            <a:pPr algn="l" eaLnBrk="1" hangingPunct="1"/>
            <a:r>
              <a:rPr lang="en-US" sz="4200" b="1" dirty="0">
                <a:latin typeface="Calibri" charset="0"/>
                <a:ea typeface="ＭＳ Ｐゴシック" charset="0"/>
              </a:rPr>
              <a:t>MESA </a:t>
            </a:r>
            <a:r>
              <a:rPr lang="en-US" sz="4200" b="1" dirty="0" smtClean="0">
                <a:latin typeface="Calibri" charset="0"/>
                <a:ea typeface="ＭＳ Ｐゴシック" charset="0"/>
              </a:rPr>
              <a:t>“Sequencing” Update</a:t>
            </a:r>
            <a:endParaRPr lang="en-US" sz="4200" b="1" dirty="0">
              <a:latin typeface="Calibri" charset="0"/>
              <a:ea typeface="ＭＳ Ｐゴシック" charset="0"/>
            </a:endParaRPr>
          </a:p>
        </p:txBody>
      </p:sp>
      <p:sp>
        <p:nvSpPr>
          <p:cNvPr id="7" name="Rectangle 6"/>
          <p:cNvSpPr/>
          <p:nvPr/>
        </p:nvSpPr>
        <p:spPr>
          <a:xfrm>
            <a:off x="7315200" y="6324600"/>
            <a:ext cx="1752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latin typeface="Calibri"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150" y="2139950"/>
            <a:ext cx="5622925" cy="39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1"/>
          <p:cNvSpPr>
            <a:spLocks noGrp="1"/>
          </p:cNvSpPr>
          <p:nvPr>
            <p:ph type="title"/>
          </p:nvPr>
        </p:nvSpPr>
        <p:spPr>
          <a:xfrm>
            <a:off x="457200" y="0"/>
            <a:ext cx="8229600" cy="1143000"/>
          </a:xfrm>
        </p:spPr>
        <p:txBody>
          <a:bodyPr/>
          <a:lstStyle/>
          <a:p>
            <a:r>
              <a:rPr lang="en-US" sz="2800">
                <a:latin typeface="Calibri" charset="0"/>
                <a:ea typeface="ＭＳ Ｐゴシック" charset="0"/>
              </a:rPr>
              <a:t>Genome-wide association and large-scale follow up identifies 16 new loci influencing lung function.</a:t>
            </a:r>
          </a:p>
        </p:txBody>
      </p:sp>
      <p:sp>
        <p:nvSpPr>
          <p:cNvPr id="16388" name="Title 1"/>
          <p:cNvSpPr txBox="1">
            <a:spLocks/>
          </p:cNvSpPr>
          <p:nvPr/>
        </p:nvSpPr>
        <p:spPr bwMode="auto">
          <a:xfrm>
            <a:off x="452438" y="8366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a:latin typeface="Calibri" charset="0"/>
              </a:rPr>
              <a:t>Soler Artigas M, …, Manichaikul A, …, Liu Y, …, Barr RG, …, Rich SS, …, Rotter JI, …,  Tobin MD.  </a:t>
            </a:r>
            <a:r>
              <a:rPr lang="en-US" sz="2000" i="1">
                <a:latin typeface="Calibri" charset="0"/>
              </a:rPr>
              <a:t>Nature Genetics,</a:t>
            </a:r>
            <a:r>
              <a:rPr lang="en-US" sz="2000">
                <a:latin typeface="Calibri" charset="0"/>
              </a:rPr>
              <a:t> in press.</a:t>
            </a:r>
          </a:p>
        </p:txBody>
      </p:sp>
      <p:sp>
        <p:nvSpPr>
          <p:cNvPr id="16389" name="TextBox 10"/>
          <p:cNvSpPr txBox="1">
            <a:spLocks noChangeArrowheads="1"/>
          </p:cNvSpPr>
          <p:nvPr/>
        </p:nvSpPr>
        <p:spPr bwMode="auto">
          <a:xfrm>
            <a:off x="6005513" y="1408113"/>
            <a:ext cx="26765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latin typeface="Calibri" charset="0"/>
              </a:rPr>
              <a:t>Stage 1: GWAS in a total of n=48,201 individuals</a:t>
            </a:r>
          </a:p>
        </p:txBody>
      </p:sp>
      <p:sp>
        <p:nvSpPr>
          <p:cNvPr id="16390" name="TextBox 11"/>
          <p:cNvSpPr txBox="1">
            <a:spLocks noChangeArrowheads="1"/>
          </p:cNvSpPr>
          <p:nvPr/>
        </p:nvSpPr>
        <p:spPr bwMode="auto">
          <a:xfrm>
            <a:off x="6219825" y="5264150"/>
            <a:ext cx="2028825" cy="1477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latin typeface="Calibri" charset="0"/>
              </a:rPr>
              <a:t>Stage 2: Follow-up of selected SNPs in 17 cohorts, including 34 SNPs in MESA (n=1,469)</a:t>
            </a:r>
          </a:p>
        </p:txBody>
      </p:sp>
      <p:sp>
        <p:nvSpPr>
          <p:cNvPr id="14" name="Rectangle 13"/>
          <p:cNvSpPr>
            <a:spLocks noChangeArrowheads="1"/>
          </p:cNvSpPr>
          <p:nvPr/>
        </p:nvSpPr>
        <p:spPr bwMode="auto">
          <a:xfrm>
            <a:off x="6046788" y="1438275"/>
            <a:ext cx="2640012" cy="3641725"/>
          </a:xfrm>
          <a:prstGeom prst="rect">
            <a:avLst/>
          </a:prstGeom>
          <a:noFill/>
          <a:ln w="9525">
            <a:solidFill>
              <a:schemeClr val="tx1"/>
            </a:solidFill>
            <a:miter lim="800000"/>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pic>
        <p:nvPicPr>
          <p:cNvPr id="16392"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9650" y="2055813"/>
            <a:ext cx="2200275" cy="15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8225" y="3440113"/>
            <a:ext cx="21717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209800"/>
            <a:ext cx="8077200" cy="2133600"/>
          </a:xfrm>
        </p:spPr>
        <p:txBody>
          <a:bodyPr>
            <a:noAutofit/>
          </a:bodyPr>
          <a:lstStyle/>
          <a:p>
            <a:pPr>
              <a:lnSpc>
                <a:spcPct val="110000"/>
              </a:lnSpc>
              <a:spcBef>
                <a:spcPct val="0"/>
              </a:spcBef>
            </a:pPr>
            <a:r>
              <a:rPr lang="en-US" sz="1600">
                <a:solidFill>
                  <a:srgbClr val="898989"/>
                </a:solidFill>
                <a:latin typeface="Calibri" charset="0"/>
                <a:ea typeface="ＭＳ Ｐゴシック" charset="0"/>
              </a:rPr>
              <a:t>George Thanassoulis, MD, MSc*; </a:t>
            </a:r>
            <a:r>
              <a:rPr lang="en-US" sz="1600" b="1">
                <a:solidFill>
                  <a:schemeClr val="tx1"/>
                </a:solidFill>
                <a:latin typeface="Calibri" charset="0"/>
                <a:ea typeface="ＭＳ Ｐゴシック" charset="0"/>
              </a:rPr>
              <a:t>Catherine Y. Campbell, MD*; </a:t>
            </a:r>
            <a:r>
              <a:rPr lang="en-US" sz="1600">
                <a:solidFill>
                  <a:srgbClr val="898989"/>
                </a:solidFill>
                <a:latin typeface="Calibri" charset="0"/>
                <a:ea typeface="ＭＳ Ｐゴシック" charset="0"/>
              </a:rPr>
              <a:t>David S. Owens, MD*; J. Gustav Smith, MD; Albert V. Smith, PhD; Gina M. Peloso, PhD; Kathleen F. Kerr, PhD; Sonali Pechlivanis, PhD; Matthew J. Budoff, MD; Tamara B. Harris, MD, MS; Rajeev Malhotra, MD; Kevin D. O</a:t>
            </a:r>
            <a:r>
              <a:rPr lang="ja-JP" altLang="en-US" sz="1600">
                <a:solidFill>
                  <a:srgbClr val="898989"/>
                </a:solidFill>
                <a:latin typeface="Calibri" charset="0"/>
                <a:ea typeface="ＭＳ Ｐゴシック" charset="0"/>
              </a:rPr>
              <a:t>’</a:t>
            </a:r>
            <a:r>
              <a:rPr lang="en-US" sz="1600">
                <a:solidFill>
                  <a:srgbClr val="898989"/>
                </a:solidFill>
                <a:latin typeface="Calibri" charset="0"/>
                <a:ea typeface="ＭＳ Ｐゴシック" charset="0"/>
              </a:rPr>
              <a:t>Brien, MD; Matthew A. Allison, MD, MPH; Thor Aspelund, PhD; Michael H. Criqui, MD, MPH; Susan R. Heckbert, MD, PhD; Shih-Jen Hwang, PhD; Yongmei Liu, PhD; Marketa Sjogren, PhD; Jesper van der Pals, MD, PhD; Hagen Kälsch, MD; Thomas W. Mühleisen, PhD; Markus M. Nöthen, MD;  L. Adrienne Cupples, PhD; Muriel Caslake, PhD; Emanuele Di Angelantonio, MD, PhD; John Danesh, FRCP; Jerome I. Rotter, MD; Sigurdur Sigurdsson, MSc;  Quenna Wong; Raimund Erbel, MD; Sekar Kathiresan, MD; Olle Melander, MD, PhD, Villi Gudnason, MD, PhD*, Christopher J. O</a:t>
            </a:r>
            <a:r>
              <a:rPr lang="ja-JP" altLang="en-US" sz="1600">
                <a:solidFill>
                  <a:srgbClr val="898989"/>
                </a:solidFill>
                <a:latin typeface="Calibri" charset="0"/>
                <a:ea typeface="ＭＳ Ｐゴシック" charset="0"/>
              </a:rPr>
              <a:t>’</a:t>
            </a:r>
            <a:r>
              <a:rPr lang="en-US" sz="1600">
                <a:solidFill>
                  <a:srgbClr val="898989"/>
                </a:solidFill>
                <a:latin typeface="Calibri" charset="0"/>
                <a:ea typeface="ＭＳ Ｐゴシック" charset="0"/>
              </a:rPr>
              <a:t>Donnell, MD, MPH*, Wendy S. Post, MD, MS* for the CHARGE Extracoronary Calcium Working Group</a:t>
            </a:r>
            <a:endParaRPr lang="en-US" sz="1600">
              <a:solidFill>
                <a:srgbClr val="898989"/>
              </a:solidFill>
              <a:latin typeface="Arial" charset="0"/>
              <a:ea typeface="ＭＳ Ｐゴシック" charset="0"/>
              <a:cs typeface="Arial" charset="0"/>
            </a:endParaRPr>
          </a:p>
        </p:txBody>
      </p:sp>
      <p:sp>
        <p:nvSpPr>
          <p:cNvPr id="6" name="Title 1"/>
          <p:cNvSpPr txBox="1">
            <a:spLocks/>
          </p:cNvSpPr>
          <p:nvPr/>
        </p:nvSpPr>
        <p:spPr bwMode="auto">
          <a:xfrm>
            <a:off x="533400" y="381000"/>
            <a:ext cx="8077200" cy="1470025"/>
          </a:xfrm>
          <a:prstGeom prst="rect">
            <a:avLst/>
          </a:prstGeom>
          <a:noFill/>
          <a:ln w="9525">
            <a:noFill/>
            <a:miter lim="800000"/>
            <a:headEnd/>
            <a:tailEnd/>
          </a:ln>
          <a:effectLst/>
        </p:spPr>
        <p:txBody>
          <a:bodyPr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914400"/>
            <a:endParaRPr lang="en-US" sz="1500" b="1">
              <a:solidFill>
                <a:srgbClr val="FFFF00"/>
              </a:solidFill>
              <a:cs typeface="Arial" charset="0"/>
            </a:endParaRPr>
          </a:p>
          <a:p>
            <a:pPr algn="ctr" defTabSz="914400" eaLnBrk="1" hangingPunct="1"/>
            <a:r>
              <a:rPr lang="en-US" sz="3200" b="1">
                <a:ea typeface="Times New Roman" charset="0"/>
                <a:cs typeface="Calibri" charset="0"/>
              </a:rPr>
              <a:t>A Genome Wide Association Study of Valvular Calcium Implicates </a:t>
            </a:r>
            <a:r>
              <a:rPr lang="en-US" sz="3200" b="1" i="1">
                <a:ea typeface="Times New Roman" charset="0"/>
                <a:cs typeface="Calibri" charset="0"/>
              </a:rPr>
              <a:t>LPA</a:t>
            </a:r>
            <a:r>
              <a:rPr lang="en-US" sz="3200" b="1">
                <a:ea typeface="Times New Roman" charset="0"/>
                <a:cs typeface="Calibri" charset="0"/>
              </a:rPr>
              <a:t> in the Development of Aortic Stenosis</a:t>
            </a:r>
            <a:endParaRPr lang="en-US" sz="1500" b="1">
              <a:cs typeface="Arial" charset="0"/>
            </a:endParaRPr>
          </a:p>
        </p:txBody>
      </p:sp>
      <p:sp>
        <p:nvSpPr>
          <p:cNvPr id="17412" name="TextBox 1"/>
          <p:cNvSpPr txBox="1">
            <a:spLocks noChangeArrowheads="1"/>
          </p:cNvSpPr>
          <p:nvPr/>
        </p:nvSpPr>
        <p:spPr bwMode="auto">
          <a:xfrm>
            <a:off x="381000" y="5638800"/>
            <a:ext cx="83820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lnSpc>
                <a:spcPct val="110000"/>
              </a:lnSpc>
            </a:pPr>
            <a:r>
              <a:rPr lang="en-CA" sz="1600">
                <a:cs typeface="Arial" charset="0"/>
              </a:rPr>
              <a:t>Framingham Heart Study (FHS); Age, Gene-Environment Susceptibility (AGES)-Reykjavik Study; Multi-Ethnic Study of Atherosclerosis (MESA), Heinz Nixdorf Recall Study, Malmo Diet and Cancer Study (MDCS)</a:t>
            </a:r>
          </a:p>
          <a:p>
            <a:pPr algn="ctr" eaLnBrk="1" hangingPunct="1">
              <a:lnSpc>
                <a:spcPct val="110000"/>
              </a:lnSpc>
            </a:pPr>
            <a:endParaRPr lang="en-US" sz="160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Content Placeholder 4" descr="Screen shot 2011-09-17 at 10.07.14 PM.png"/>
          <p:cNvPicPr>
            <a:picLocks noGrp="1" noChangeAspect="1"/>
          </p:cNvPicPr>
          <p:nvPr>
            <p:ph sz="half" idx="2"/>
          </p:nvPr>
        </p:nvPicPr>
        <p:blipFill>
          <a:blip r:embed="rId2">
            <a:extLst>
              <a:ext uri="{28A0092B-C50C-407E-A947-70E740481C1C}">
                <a14:useLocalDpi xmlns:a14="http://schemas.microsoft.com/office/drawing/2010/main" val="0"/>
              </a:ext>
            </a:extLst>
          </a:blip>
          <a:srcRect t="-2345" b="-2345"/>
          <a:stretch>
            <a:fillRect/>
          </a:stretch>
        </p:blipFill>
        <p:spPr>
          <a:xfrm>
            <a:off x="1219200" y="436563"/>
            <a:ext cx="7924800" cy="6421437"/>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28600" y="427038"/>
            <a:ext cx="4775200" cy="715962"/>
          </a:xfrm>
        </p:spPr>
        <p:txBody>
          <a:bodyPr/>
          <a:lstStyle/>
          <a:p>
            <a:r>
              <a:rPr lang="en-US" sz="2400" b="1">
                <a:latin typeface="Calibri" charset="0"/>
                <a:ea typeface="ＭＳ Ｐゴシック" charset="0"/>
              </a:rPr>
              <a:t>HeartGO Structure</a:t>
            </a:r>
          </a:p>
        </p:txBody>
      </p:sp>
      <p:sp>
        <p:nvSpPr>
          <p:cNvPr id="24579" name="TextBox 3"/>
          <p:cNvSpPr txBox="1">
            <a:spLocks noChangeArrowheads="1"/>
          </p:cNvSpPr>
          <p:nvPr/>
        </p:nvSpPr>
        <p:spPr bwMode="auto">
          <a:xfrm>
            <a:off x="2943225" y="1143000"/>
            <a:ext cx="2987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a:latin typeface="Calibri" charset="0"/>
              </a:rPr>
              <a:t>HeartGO Coordination</a:t>
            </a:r>
          </a:p>
          <a:p>
            <a:pPr algn="ctr" eaLnBrk="1" hangingPunct="1"/>
            <a:r>
              <a:rPr lang="en-US">
                <a:latin typeface="Calibri" charset="0"/>
              </a:rPr>
              <a:t>University of Virginia</a:t>
            </a:r>
            <a:br>
              <a:rPr lang="en-US">
                <a:latin typeface="Calibri" charset="0"/>
              </a:rPr>
            </a:br>
            <a:r>
              <a:rPr lang="en-US">
                <a:latin typeface="Calibri" charset="0"/>
              </a:rPr>
              <a:t>(S Rich, PI)</a:t>
            </a:r>
          </a:p>
        </p:txBody>
      </p:sp>
      <p:cxnSp>
        <p:nvCxnSpPr>
          <p:cNvPr id="6" name="Straight Arrow Connector 5"/>
          <p:cNvCxnSpPr>
            <a:cxnSpLocks noChangeShapeType="1"/>
            <a:endCxn id="24581" idx="0"/>
          </p:cNvCxnSpPr>
          <p:nvPr/>
        </p:nvCxnSpPr>
        <p:spPr bwMode="auto">
          <a:xfrm flipH="1">
            <a:off x="1022350" y="2057400"/>
            <a:ext cx="1949450" cy="1244600"/>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4581" name="TextBox 6"/>
          <p:cNvSpPr txBox="1">
            <a:spLocks noChangeArrowheads="1"/>
          </p:cNvSpPr>
          <p:nvPr/>
        </p:nvSpPr>
        <p:spPr bwMode="auto">
          <a:xfrm>
            <a:off x="115888" y="3302000"/>
            <a:ext cx="18113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b="1">
                <a:latin typeface="Calibri" charset="0"/>
              </a:rPr>
              <a:t>ARIC</a:t>
            </a:r>
          </a:p>
          <a:p>
            <a:pPr algn="ctr" eaLnBrk="1" hangingPunct="1"/>
            <a:r>
              <a:rPr lang="en-US">
                <a:latin typeface="Calibri" charset="0"/>
              </a:rPr>
              <a:t>E Boerwinkle</a:t>
            </a:r>
          </a:p>
          <a:p>
            <a:pPr algn="ctr" eaLnBrk="1" hangingPunct="1"/>
            <a:r>
              <a:rPr lang="en-US">
                <a:latin typeface="Calibri" charset="0"/>
              </a:rPr>
              <a:t>A Morrison</a:t>
            </a:r>
          </a:p>
        </p:txBody>
      </p:sp>
      <p:cxnSp>
        <p:nvCxnSpPr>
          <p:cNvPr id="8" name="Straight Arrow Connector 7"/>
          <p:cNvCxnSpPr>
            <a:cxnSpLocks noChangeShapeType="1"/>
          </p:cNvCxnSpPr>
          <p:nvPr/>
        </p:nvCxnSpPr>
        <p:spPr bwMode="auto">
          <a:xfrm flipH="1">
            <a:off x="2598738" y="2362200"/>
            <a:ext cx="754062" cy="838200"/>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4583" name="TextBox 11"/>
          <p:cNvSpPr txBox="1">
            <a:spLocks noChangeArrowheads="1"/>
          </p:cNvSpPr>
          <p:nvPr/>
        </p:nvSpPr>
        <p:spPr bwMode="auto">
          <a:xfrm>
            <a:off x="1936750" y="3302000"/>
            <a:ext cx="1244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b="1">
                <a:latin typeface="Calibri" charset="0"/>
              </a:rPr>
              <a:t>CARDIA</a:t>
            </a:r>
          </a:p>
          <a:p>
            <a:pPr algn="ctr" eaLnBrk="1" hangingPunct="1"/>
            <a:r>
              <a:rPr lang="en-US">
                <a:latin typeface="Calibri" charset="0"/>
              </a:rPr>
              <a:t>M Gross</a:t>
            </a:r>
          </a:p>
          <a:p>
            <a:pPr algn="ctr" eaLnBrk="1" hangingPunct="1"/>
            <a:r>
              <a:rPr lang="en-US">
                <a:latin typeface="Calibri" charset="0"/>
              </a:rPr>
              <a:t>A Reiner</a:t>
            </a:r>
          </a:p>
        </p:txBody>
      </p:sp>
      <p:cxnSp>
        <p:nvCxnSpPr>
          <p:cNvPr id="13" name="Straight Arrow Connector 12"/>
          <p:cNvCxnSpPr>
            <a:cxnSpLocks noChangeShapeType="1"/>
          </p:cNvCxnSpPr>
          <p:nvPr/>
        </p:nvCxnSpPr>
        <p:spPr bwMode="auto">
          <a:xfrm flipH="1">
            <a:off x="3906838" y="2362200"/>
            <a:ext cx="360362" cy="876300"/>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4585" name="TextBox 13"/>
          <p:cNvSpPr txBox="1">
            <a:spLocks noChangeArrowheads="1"/>
          </p:cNvSpPr>
          <p:nvPr/>
        </p:nvSpPr>
        <p:spPr bwMode="auto">
          <a:xfrm>
            <a:off x="3344863" y="3289300"/>
            <a:ext cx="1095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b="1">
                <a:latin typeface="Calibri" charset="0"/>
              </a:rPr>
              <a:t>CHS</a:t>
            </a:r>
          </a:p>
          <a:p>
            <a:pPr algn="ctr" eaLnBrk="1" hangingPunct="1"/>
            <a:r>
              <a:rPr lang="en-US">
                <a:latin typeface="Calibri" charset="0"/>
              </a:rPr>
              <a:t>B Psaty</a:t>
            </a:r>
          </a:p>
          <a:p>
            <a:pPr algn="ctr" eaLnBrk="1" hangingPunct="1"/>
            <a:r>
              <a:rPr lang="en-US">
                <a:latin typeface="Calibri" charset="0"/>
              </a:rPr>
              <a:t>R Tracy</a:t>
            </a:r>
          </a:p>
        </p:txBody>
      </p:sp>
      <p:cxnSp>
        <p:nvCxnSpPr>
          <p:cNvPr id="17" name="Straight Arrow Connector 16"/>
          <p:cNvCxnSpPr>
            <a:cxnSpLocks noChangeShapeType="1"/>
            <a:endCxn id="24587" idx="0"/>
          </p:cNvCxnSpPr>
          <p:nvPr/>
        </p:nvCxnSpPr>
        <p:spPr bwMode="auto">
          <a:xfrm>
            <a:off x="4953000" y="2362200"/>
            <a:ext cx="247650" cy="939800"/>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4587" name="TextBox 17"/>
          <p:cNvSpPr txBox="1">
            <a:spLocks noChangeArrowheads="1"/>
          </p:cNvSpPr>
          <p:nvPr/>
        </p:nvSpPr>
        <p:spPr bwMode="auto">
          <a:xfrm>
            <a:off x="4365625" y="3302000"/>
            <a:ext cx="16684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b="1">
                <a:latin typeface="Calibri" charset="0"/>
              </a:rPr>
              <a:t>FHS</a:t>
            </a:r>
          </a:p>
          <a:p>
            <a:pPr algn="ctr" eaLnBrk="1" hangingPunct="1"/>
            <a:r>
              <a:rPr lang="en-US">
                <a:latin typeface="Calibri" charset="0"/>
              </a:rPr>
              <a:t>L Atwood</a:t>
            </a:r>
          </a:p>
          <a:p>
            <a:pPr algn="ctr" eaLnBrk="1" hangingPunct="1"/>
            <a:r>
              <a:rPr lang="en-US">
                <a:latin typeface="Calibri" charset="0"/>
              </a:rPr>
              <a:t>C O</a:t>
            </a:r>
            <a:r>
              <a:rPr lang="ja-JP" altLang="en-US">
                <a:latin typeface="Calibri" charset="0"/>
              </a:rPr>
              <a:t>’</a:t>
            </a:r>
            <a:r>
              <a:rPr lang="en-US">
                <a:latin typeface="Calibri" charset="0"/>
              </a:rPr>
              <a:t>Donnell</a:t>
            </a:r>
          </a:p>
        </p:txBody>
      </p:sp>
      <p:cxnSp>
        <p:nvCxnSpPr>
          <p:cNvPr id="21" name="Straight Arrow Connector 20"/>
          <p:cNvCxnSpPr>
            <a:cxnSpLocks noChangeShapeType="1"/>
            <a:endCxn id="24589" idx="0"/>
          </p:cNvCxnSpPr>
          <p:nvPr/>
        </p:nvCxnSpPr>
        <p:spPr bwMode="auto">
          <a:xfrm>
            <a:off x="5257800" y="2057400"/>
            <a:ext cx="1263650" cy="1257300"/>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4589" name="TextBox 21"/>
          <p:cNvSpPr txBox="1">
            <a:spLocks noChangeArrowheads="1"/>
          </p:cNvSpPr>
          <p:nvPr/>
        </p:nvSpPr>
        <p:spPr bwMode="auto">
          <a:xfrm>
            <a:off x="5908675" y="3314700"/>
            <a:ext cx="12239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b="1">
                <a:latin typeface="Calibri" charset="0"/>
              </a:rPr>
              <a:t>JHS</a:t>
            </a:r>
          </a:p>
          <a:p>
            <a:pPr algn="ctr" eaLnBrk="1" hangingPunct="1"/>
            <a:r>
              <a:rPr lang="en-US">
                <a:latin typeface="Calibri" charset="0"/>
              </a:rPr>
              <a:t>H Taylor</a:t>
            </a:r>
          </a:p>
          <a:p>
            <a:pPr algn="ctr" eaLnBrk="1" hangingPunct="1"/>
            <a:r>
              <a:rPr lang="en-US">
                <a:latin typeface="Calibri" charset="0"/>
              </a:rPr>
              <a:t>J Wilson</a:t>
            </a:r>
          </a:p>
        </p:txBody>
      </p:sp>
      <p:cxnSp>
        <p:nvCxnSpPr>
          <p:cNvPr id="24" name="Straight Arrow Connector 23"/>
          <p:cNvCxnSpPr>
            <a:cxnSpLocks noChangeShapeType="1"/>
            <a:endCxn id="24591" idx="0"/>
          </p:cNvCxnSpPr>
          <p:nvPr/>
        </p:nvCxnSpPr>
        <p:spPr bwMode="auto">
          <a:xfrm>
            <a:off x="5943600" y="2057400"/>
            <a:ext cx="1746250" cy="1257300"/>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4591" name="TextBox 24"/>
          <p:cNvSpPr txBox="1">
            <a:spLocks noChangeArrowheads="1"/>
          </p:cNvSpPr>
          <p:nvPr/>
        </p:nvSpPr>
        <p:spPr bwMode="auto">
          <a:xfrm>
            <a:off x="7121525" y="3314700"/>
            <a:ext cx="1136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b="1">
                <a:latin typeface="Calibri" charset="0"/>
              </a:rPr>
              <a:t>MESA</a:t>
            </a:r>
          </a:p>
          <a:p>
            <a:pPr algn="ctr" eaLnBrk="1" hangingPunct="1"/>
            <a:r>
              <a:rPr lang="en-US">
                <a:latin typeface="Calibri" charset="0"/>
              </a:rPr>
              <a:t>J Rotter</a:t>
            </a:r>
          </a:p>
          <a:p>
            <a:pPr algn="ctr" eaLnBrk="1" hangingPunct="1"/>
            <a:r>
              <a:rPr lang="en-US">
                <a:latin typeface="Calibri" charset="0"/>
              </a:rPr>
              <a:t>W Post</a:t>
            </a:r>
          </a:p>
        </p:txBody>
      </p:sp>
      <p:sp>
        <p:nvSpPr>
          <p:cNvPr id="24592" name="TextBox 26"/>
          <p:cNvSpPr txBox="1">
            <a:spLocks noChangeArrowheads="1"/>
          </p:cNvSpPr>
          <p:nvPr/>
        </p:nvSpPr>
        <p:spPr bwMode="auto">
          <a:xfrm>
            <a:off x="76200" y="4864100"/>
            <a:ext cx="8969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b="1" i="1">
                <a:latin typeface="Calibri" charset="0"/>
              </a:rPr>
              <a:t>Requirements</a:t>
            </a:r>
            <a:r>
              <a:rPr lang="en-US">
                <a:latin typeface="Calibri" charset="0"/>
              </a:rPr>
              <a:t>: IRB APPROVAL, 5ug DNA, GWAS guidelines</a:t>
            </a:r>
          </a:p>
          <a:p>
            <a:pPr algn="ctr" eaLnBrk="1" hangingPunct="1"/>
            <a:endParaRPr lang="en-US">
              <a:latin typeface="Calibri" charset="0"/>
            </a:endParaRPr>
          </a:p>
          <a:p>
            <a:pPr algn="ctr" eaLnBrk="1" hangingPunct="1"/>
            <a:r>
              <a:rPr lang="en-US">
                <a:latin typeface="Calibri" charset="0"/>
              </a:rPr>
              <a:t>HeartGO supports Labs, Coordinating Centers, and Genetic Counseling</a:t>
            </a:r>
          </a:p>
        </p:txBody>
      </p:sp>
      <p:sp>
        <p:nvSpPr>
          <p:cNvPr id="24593" name="Rounded Rectangle 2"/>
          <p:cNvSpPr>
            <a:spLocks noChangeArrowheads="1"/>
          </p:cNvSpPr>
          <p:nvPr/>
        </p:nvSpPr>
        <p:spPr bwMode="auto">
          <a:xfrm>
            <a:off x="7086600" y="3276600"/>
            <a:ext cx="1295400" cy="1371600"/>
          </a:xfrm>
          <a:prstGeom prst="roundRect">
            <a:avLst>
              <a:gd name="adj" fmla="val 16667"/>
            </a:avLst>
          </a:prstGeom>
          <a:solidFill>
            <a:schemeClr val="accent1">
              <a:alpha val="49019"/>
            </a:schemeClr>
          </a:solidFill>
          <a:ln w="9525">
            <a:solidFill>
              <a:schemeClr val="tx1"/>
            </a:solidFill>
            <a:round/>
            <a:headEnd/>
            <a:tailEnd/>
          </a:ln>
        </p:spPr>
        <p:txBody>
          <a:bodyPr/>
          <a:lstStyle/>
          <a:p>
            <a:pPr defTabSz="914400" eaLnBrk="0" hangingPunct="0"/>
            <a:endParaRPr lang="en-US" sz="240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7200" y="1828800"/>
          <a:ext cx="6400800" cy="2497455"/>
        </p:xfrm>
        <a:graphic>
          <a:graphicData uri="http://schemas.openxmlformats.org/drawingml/2006/table">
            <a:tbl>
              <a:tblPr/>
              <a:tblGrid>
                <a:gridCol w="1066800"/>
                <a:gridCol w="1087438"/>
                <a:gridCol w="1198562"/>
                <a:gridCol w="1066800"/>
                <a:gridCol w="228600"/>
                <a:gridCol w="1752600"/>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000090"/>
                        </a:solidFill>
                        <a:effectLst/>
                        <a:latin typeface="Calibri"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90"/>
                          </a:solidFill>
                          <a:effectLst/>
                          <a:latin typeface="Calibri" charset="0"/>
                          <a:ea typeface="ＭＳ Ｐゴシック" charset="0"/>
                          <a:cs typeface="ＭＳ Ｐゴシック" charset="0"/>
                        </a:rPr>
                        <a:t>Seq Ctr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000090"/>
                        </a:solidFill>
                        <a:effectLst/>
                        <a:latin typeface="Calibri"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90"/>
                          </a:solidFill>
                          <a:effectLst/>
                          <a:latin typeface="Calibri" charset="0"/>
                          <a:ea typeface="ＭＳ Ｐゴシック" charset="0"/>
                          <a:cs typeface="ＭＳ Ｐゴシック" charset="0"/>
                        </a:rPr>
                        <a:t>Trait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90"/>
                          </a:solidFill>
                          <a:effectLst/>
                          <a:latin typeface="Calibri" charset="0"/>
                          <a:ea typeface="ＭＳ Ｐゴシック" charset="0"/>
                          <a:cs typeface="ＭＳ Ｐゴシック" charset="0"/>
                        </a:rPr>
                        <a:t>Samples Rec</a:t>
                      </a:r>
                      <a:r>
                        <a:rPr kumimoji="0" lang="ja-JP" altLang="en-US" sz="1800" b="1" i="0" u="none" strike="noStrike" cap="none" normalizeH="0" baseline="0">
                          <a:ln>
                            <a:noFill/>
                          </a:ln>
                          <a:solidFill>
                            <a:srgbClr val="000090"/>
                          </a:solidFill>
                          <a:effectLst/>
                          <a:latin typeface="Calibri" charset="0"/>
                          <a:ea typeface="ＭＳ Ｐゴシック" charset="0"/>
                          <a:cs typeface="ＭＳ Ｐゴシック" charset="0"/>
                        </a:rPr>
                        <a:t>’</a:t>
                      </a:r>
                      <a:r>
                        <a:rPr kumimoji="0" lang="en-US" sz="1800" b="1" i="0" u="none" strike="noStrike" cap="none" normalizeH="0" baseline="0">
                          <a:ln>
                            <a:noFill/>
                          </a:ln>
                          <a:solidFill>
                            <a:srgbClr val="000090"/>
                          </a:solidFill>
                          <a:effectLst/>
                          <a:latin typeface="Calibri" charset="0"/>
                          <a:ea typeface="ＭＳ Ｐゴシック" charset="0"/>
                          <a:cs typeface="ＭＳ Ｐゴシック" charset="0"/>
                        </a:rPr>
                        <a:t>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90"/>
                          </a:solidFill>
                          <a:effectLst/>
                          <a:latin typeface="Calibri" charset="0"/>
                          <a:ea typeface="ＭＳ Ｐゴシック" charset="0"/>
                          <a:cs typeface="ＭＳ Ｐゴシック" charset="0"/>
                        </a:rPr>
                        <a:t>Passed Q/C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000090"/>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90"/>
                          </a:solidFill>
                          <a:effectLst/>
                          <a:latin typeface="Calibri" charset="0"/>
                          <a:ea typeface="ＭＳ Ｐゴシック" charset="0"/>
                          <a:cs typeface="ＭＳ Ｐゴシック" charset="0"/>
                        </a:rPr>
                        <a:t>Passed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90"/>
                          </a:solidFill>
                          <a:effectLst/>
                          <a:latin typeface="Calibri" charset="0"/>
                          <a:ea typeface="ＭＳ Ｐゴシック" charset="0"/>
                          <a:cs typeface="ＭＳ Ｐゴシック" charset="0"/>
                        </a:rPr>
                        <a:t>Seq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Broad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BP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46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46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44 (96%)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Broad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DPR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50 (100%)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UWash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Stroke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12 (100%)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UWash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DPR1+2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51+112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51+112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48 + ?? (94%)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UWash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LDL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99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25653" name="Title 1"/>
          <p:cNvSpPr>
            <a:spLocks noGrp="1"/>
          </p:cNvSpPr>
          <p:nvPr>
            <p:ph type="title"/>
          </p:nvPr>
        </p:nvSpPr>
        <p:spPr>
          <a:xfrm>
            <a:off x="228600" y="427038"/>
            <a:ext cx="5410200" cy="715962"/>
          </a:xfrm>
        </p:spPr>
        <p:txBody>
          <a:bodyPr/>
          <a:lstStyle/>
          <a:p>
            <a:r>
              <a:rPr lang="en-US" sz="2400" b="1">
                <a:latin typeface="Calibri" charset="0"/>
                <a:ea typeface="ＭＳ Ｐゴシック" charset="0"/>
              </a:rPr>
              <a:t>MESA Contributions (Sample &amp; Data)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2" name="Group 18"/>
          <p:cNvGrpSpPr>
            <a:grpSpLocks/>
          </p:cNvGrpSpPr>
          <p:nvPr/>
        </p:nvGrpSpPr>
        <p:grpSpPr bwMode="auto">
          <a:xfrm>
            <a:off x="88900" y="1127125"/>
            <a:ext cx="5511800" cy="2784475"/>
            <a:chOff x="1337070" y="-855456"/>
            <a:chExt cx="6264586" cy="3386954"/>
          </a:xfrm>
        </p:grpSpPr>
        <p:graphicFrame>
          <p:nvGraphicFramePr>
            <p:cNvPr id="2051" name="Object 2"/>
            <p:cNvGraphicFramePr>
              <a:graphicFrameLocks noChangeAspect="1"/>
            </p:cNvGraphicFramePr>
            <p:nvPr/>
          </p:nvGraphicFramePr>
          <p:xfrm>
            <a:off x="2025322" y="-855456"/>
            <a:ext cx="4574991" cy="3386954"/>
          </p:xfrm>
          <a:graphic>
            <a:graphicData uri="http://schemas.openxmlformats.org/presentationml/2006/ole">
              <mc:AlternateContent xmlns:mc="http://schemas.openxmlformats.org/markup-compatibility/2006">
                <mc:Choice xmlns:v="urn:schemas-microsoft-com:vml" Requires="v">
                  <p:oleObj spid="_x0000_s2072" name="Worksheet" r:id="rId3" imgW="6654555" imgH="3771761" progId="Excel.Sheet.8">
                    <p:embed/>
                  </p:oleObj>
                </mc:Choice>
                <mc:Fallback>
                  <p:oleObj name="Worksheet" r:id="rId3" imgW="6654555" imgH="3771761" progId="Excel.Shee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l="958" t="2388" r="14938"/>
                        <a:stretch>
                          <a:fillRect/>
                        </a:stretch>
                      </p:blipFill>
                      <p:spPr bwMode="auto">
                        <a:xfrm>
                          <a:off x="2025322" y="-855456"/>
                          <a:ext cx="4574991" cy="3386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 Box 5"/>
            <p:cNvSpPr txBox="1">
              <a:spLocks noChangeArrowheads="1"/>
            </p:cNvSpPr>
            <p:nvPr/>
          </p:nvSpPr>
          <p:spPr bwMode="auto">
            <a:xfrm>
              <a:off x="1337070" y="984777"/>
              <a:ext cx="2886906" cy="486609"/>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000" b="1" u="sng">
                  <a:solidFill>
                    <a:srgbClr val="0000FF"/>
                  </a:solidFill>
                  <a:effectLst>
                    <a:outerShdw blurRad="38100" dist="38100" dir="2700000" algn="tl">
                      <a:srgbClr val="DDDDDD"/>
                    </a:outerShdw>
                  </a:effectLst>
                  <a:latin typeface="Comic Sans MS" charset="0"/>
                  <a:ea typeface="ヒラギノ角ゴ ProN W3" charset="0"/>
                  <a:cs typeface="ヒラギノ角ゴ ProN W3" charset="0"/>
                  <a:sym typeface="Gill Sans" charset="0"/>
                </a:rPr>
                <a:t>LOW LDL</a:t>
              </a:r>
            </a:p>
          </p:txBody>
        </p:sp>
        <p:sp>
          <p:nvSpPr>
            <p:cNvPr id="8" name="Text Box 6"/>
            <p:cNvSpPr txBox="1">
              <a:spLocks noChangeArrowheads="1"/>
            </p:cNvSpPr>
            <p:nvPr/>
          </p:nvSpPr>
          <p:spPr bwMode="auto">
            <a:xfrm>
              <a:off x="4850074" y="1019535"/>
              <a:ext cx="2751582" cy="486609"/>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000" b="1" u="sng">
                  <a:solidFill>
                    <a:srgbClr val="0000FF"/>
                  </a:solidFill>
                  <a:effectLst>
                    <a:outerShdw blurRad="38100" dist="38100" dir="2700000" algn="tl">
                      <a:srgbClr val="DDDDDD"/>
                    </a:outerShdw>
                  </a:effectLst>
                  <a:latin typeface="Comic Sans MS" charset="0"/>
                  <a:ea typeface="ヒラギノ角ゴ ProN W3" charset="0"/>
                  <a:cs typeface="ヒラギノ角ゴ ProN W3" charset="0"/>
                  <a:sym typeface="Gill Sans" charset="0"/>
                </a:rPr>
                <a:t>HIGH LDL</a:t>
              </a:r>
            </a:p>
          </p:txBody>
        </p:sp>
        <p:sp>
          <p:nvSpPr>
            <p:cNvPr id="2061" name="Line 7"/>
            <p:cNvSpPr>
              <a:spLocks noChangeShapeType="1"/>
            </p:cNvSpPr>
            <p:nvPr/>
          </p:nvSpPr>
          <p:spPr bwMode="auto">
            <a:xfrm>
              <a:off x="2483557" y="1473200"/>
              <a:ext cx="196144" cy="7493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62" name="Line 8"/>
            <p:cNvSpPr>
              <a:spLocks noChangeShapeType="1"/>
            </p:cNvSpPr>
            <p:nvPr/>
          </p:nvSpPr>
          <p:spPr bwMode="auto">
            <a:xfrm flipH="1">
              <a:off x="5857522" y="1485900"/>
              <a:ext cx="259644" cy="762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53" name="Group 18"/>
          <p:cNvGrpSpPr>
            <a:grpSpLocks/>
          </p:cNvGrpSpPr>
          <p:nvPr/>
        </p:nvGrpSpPr>
        <p:grpSpPr bwMode="auto">
          <a:xfrm>
            <a:off x="3543300" y="4048125"/>
            <a:ext cx="5600700" cy="2784475"/>
            <a:chOff x="1236029" y="-855456"/>
            <a:chExt cx="6365627" cy="3386954"/>
          </a:xfrm>
        </p:grpSpPr>
        <p:graphicFrame>
          <p:nvGraphicFramePr>
            <p:cNvPr id="2050" name="Object 3"/>
            <p:cNvGraphicFramePr>
              <a:graphicFrameLocks noChangeAspect="1"/>
            </p:cNvGraphicFramePr>
            <p:nvPr/>
          </p:nvGraphicFramePr>
          <p:xfrm>
            <a:off x="2025322" y="-855456"/>
            <a:ext cx="4574991" cy="3386954"/>
          </p:xfrm>
          <a:graphic>
            <a:graphicData uri="http://schemas.openxmlformats.org/presentationml/2006/ole">
              <mc:AlternateContent xmlns:mc="http://schemas.openxmlformats.org/markup-compatibility/2006">
                <mc:Choice xmlns:v="urn:schemas-microsoft-com:vml" Requires="v">
                  <p:oleObj spid="_x0000_s2073" name="Worksheet" r:id="rId5" imgW="6654555" imgH="3771761" progId="Excel.Sheet.8">
                    <p:embed/>
                  </p:oleObj>
                </mc:Choice>
                <mc:Fallback>
                  <p:oleObj name="Worksheet" r:id="rId5" imgW="6654555" imgH="3771761" progId="Excel.Shee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l="958" t="2388" r="14938"/>
                        <a:stretch>
                          <a:fillRect/>
                        </a:stretch>
                      </p:blipFill>
                      <p:spPr bwMode="auto">
                        <a:xfrm>
                          <a:off x="2025322" y="-855456"/>
                          <a:ext cx="4574991" cy="3386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Text Box 5"/>
            <p:cNvSpPr txBox="1">
              <a:spLocks noChangeArrowheads="1"/>
            </p:cNvSpPr>
            <p:nvPr/>
          </p:nvSpPr>
          <p:spPr bwMode="auto">
            <a:xfrm>
              <a:off x="1236029" y="984777"/>
              <a:ext cx="2886906" cy="486609"/>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000" b="1" u="sng">
                  <a:solidFill>
                    <a:srgbClr val="0000FF"/>
                  </a:solidFill>
                  <a:effectLst>
                    <a:outerShdw blurRad="38100" dist="38100" dir="2700000" algn="tl">
                      <a:srgbClr val="DDDDDD"/>
                    </a:outerShdw>
                  </a:effectLst>
                  <a:latin typeface="Comic Sans MS" charset="0"/>
                  <a:ea typeface="ヒラギノ角ゴ ProN W3" charset="0"/>
                  <a:cs typeface="ヒラギノ角ゴ ProN W3" charset="0"/>
                  <a:sym typeface="Gill Sans" charset="0"/>
                </a:rPr>
                <a:t>LOW BP</a:t>
              </a:r>
            </a:p>
          </p:txBody>
        </p:sp>
        <p:sp>
          <p:nvSpPr>
            <p:cNvPr id="15" name="Text Box 6"/>
            <p:cNvSpPr txBox="1">
              <a:spLocks noChangeArrowheads="1"/>
            </p:cNvSpPr>
            <p:nvPr/>
          </p:nvSpPr>
          <p:spPr bwMode="auto">
            <a:xfrm>
              <a:off x="4850075" y="1019535"/>
              <a:ext cx="2751581" cy="486609"/>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000" b="1" u="sng">
                  <a:solidFill>
                    <a:srgbClr val="0000FF"/>
                  </a:solidFill>
                  <a:effectLst>
                    <a:outerShdw blurRad="38100" dist="38100" dir="2700000" algn="tl">
                      <a:srgbClr val="DDDDDD"/>
                    </a:outerShdw>
                  </a:effectLst>
                  <a:latin typeface="Comic Sans MS" charset="0"/>
                  <a:ea typeface="ヒラギノ角ゴ ProN W3" charset="0"/>
                  <a:cs typeface="ヒラギノ角ゴ ProN W3" charset="0"/>
                  <a:sym typeface="Gill Sans" charset="0"/>
                </a:rPr>
                <a:t>HIGH BP</a:t>
              </a:r>
            </a:p>
          </p:txBody>
        </p:sp>
        <p:sp>
          <p:nvSpPr>
            <p:cNvPr id="2057" name="Line 7"/>
            <p:cNvSpPr>
              <a:spLocks noChangeShapeType="1"/>
            </p:cNvSpPr>
            <p:nvPr/>
          </p:nvSpPr>
          <p:spPr bwMode="auto">
            <a:xfrm>
              <a:off x="2483557" y="1473200"/>
              <a:ext cx="196144" cy="7493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8" name="Line 8"/>
            <p:cNvSpPr>
              <a:spLocks noChangeShapeType="1"/>
            </p:cNvSpPr>
            <p:nvPr/>
          </p:nvSpPr>
          <p:spPr bwMode="auto">
            <a:xfrm flipH="1">
              <a:off x="5857522" y="1485900"/>
              <a:ext cx="259644" cy="762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054" name="TextBox 17"/>
          <p:cNvSpPr txBox="1">
            <a:spLocks noChangeArrowheads="1"/>
          </p:cNvSpPr>
          <p:nvPr/>
        </p:nvSpPr>
        <p:spPr bwMode="auto">
          <a:xfrm>
            <a:off x="304800" y="533400"/>
            <a:ext cx="492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a:latin typeface="Calibri" charset="0"/>
              </a:rPr>
              <a:t>100 in each tail x 2 ethnic groups</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Box 4"/>
          <p:cNvSpPr txBox="1">
            <a:spLocks noChangeArrowheads="1"/>
          </p:cNvSpPr>
          <p:nvPr/>
        </p:nvSpPr>
        <p:spPr bwMode="auto">
          <a:xfrm>
            <a:off x="381000" y="5105400"/>
            <a:ext cx="59383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pPr>
            <a:r>
              <a:rPr lang="en-US" dirty="0">
                <a:latin typeface="Calibri"/>
                <a:cs typeface="Calibri"/>
              </a:rPr>
              <a:t>http://</a:t>
            </a:r>
            <a:r>
              <a:rPr lang="en-US" dirty="0" err="1" smtClean="0">
                <a:latin typeface="Calibri"/>
                <a:cs typeface="Calibri"/>
              </a:rPr>
              <a:t>snp.gs.washington.edu</a:t>
            </a:r>
            <a:r>
              <a:rPr lang="en-US" dirty="0" smtClean="0">
                <a:latin typeface="Calibri"/>
                <a:cs typeface="Calibri"/>
              </a:rPr>
              <a:t>/</a:t>
            </a:r>
            <a:r>
              <a:rPr lang="en-US" dirty="0" err="1" smtClean="0">
                <a:latin typeface="Calibri"/>
                <a:cs typeface="Calibri"/>
              </a:rPr>
              <a:t>evs</a:t>
            </a:r>
            <a:endParaRPr lang="en-US" dirty="0">
              <a:latin typeface="Calibri"/>
              <a:cs typeface="Calibri"/>
            </a:endParaRPr>
          </a:p>
        </p:txBody>
      </p:sp>
      <p:sp>
        <p:nvSpPr>
          <p:cNvPr id="13314" name="TextBox 7"/>
          <p:cNvSpPr txBox="1">
            <a:spLocks noChangeArrowheads="1"/>
          </p:cNvSpPr>
          <p:nvPr/>
        </p:nvSpPr>
        <p:spPr bwMode="auto">
          <a:xfrm>
            <a:off x="304800" y="1371600"/>
            <a:ext cx="826452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dirty="0">
                <a:latin typeface="Calibri"/>
                <a:cs typeface="Calibri"/>
              </a:rPr>
              <a:t> A server of the allele frequencies for the first </a:t>
            </a:r>
            <a:r>
              <a:rPr lang="en-US" dirty="0" smtClean="0">
                <a:latin typeface="Calibri"/>
                <a:cs typeface="Calibri"/>
              </a:rPr>
              <a:t>ESP </a:t>
            </a:r>
            <a:r>
              <a:rPr lang="en-US" dirty="0">
                <a:latin typeface="Calibri"/>
                <a:cs typeface="Calibri"/>
              </a:rPr>
              <a:t>data freeze. </a:t>
            </a:r>
          </a:p>
          <a:p>
            <a:pPr lvl="1" eaLnBrk="1" hangingPunct="1">
              <a:buFont typeface="Arial" charset="0"/>
              <a:buChar char="•"/>
            </a:pPr>
            <a:endParaRPr lang="en-US" dirty="0">
              <a:latin typeface="Calibri"/>
              <a:cs typeface="Calibri"/>
            </a:endParaRPr>
          </a:p>
          <a:p>
            <a:pPr eaLnBrk="1" hangingPunct="1">
              <a:buFont typeface="Arial" charset="0"/>
              <a:buChar char="•"/>
            </a:pPr>
            <a:r>
              <a:rPr lang="en-US" dirty="0">
                <a:latin typeface="Calibri"/>
                <a:cs typeface="Calibri"/>
              </a:rPr>
              <a:t> The first set in is highly filtered, so based </a:t>
            </a:r>
            <a:r>
              <a:rPr lang="en-US" dirty="0" smtClean="0">
                <a:latin typeface="Calibri"/>
                <a:cs typeface="Calibri"/>
              </a:rPr>
              <a:t>on </a:t>
            </a:r>
            <a:r>
              <a:rPr lang="en-US" dirty="0">
                <a:latin typeface="Calibri"/>
                <a:cs typeface="Calibri"/>
              </a:rPr>
              <a:t>the </a:t>
            </a:r>
            <a:r>
              <a:rPr lang="en-US" dirty="0" smtClean="0">
                <a:latin typeface="Calibri"/>
                <a:cs typeface="Calibri"/>
              </a:rPr>
              <a:t>common </a:t>
            </a:r>
            <a:r>
              <a:rPr lang="en-US" dirty="0" err="1">
                <a:latin typeface="Calibri"/>
                <a:cs typeface="Calibri"/>
              </a:rPr>
              <a:t>exome</a:t>
            </a:r>
            <a:r>
              <a:rPr lang="en-US" dirty="0">
                <a:latin typeface="Calibri"/>
                <a:cs typeface="Calibri"/>
              </a:rPr>
              <a:t> capture target (28 </a:t>
            </a:r>
            <a:r>
              <a:rPr lang="en-US" dirty="0" smtClean="0">
                <a:latin typeface="Calibri"/>
                <a:cs typeface="Calibri"/>
              </a:rPr>
              <a:t>Mb</a:t>
            </a:r>
            <a:r>
              <a:rPr lang="en-US" dirty="0">
                <a:latin typeface="Calibri"/>
                <a:cs typeface="Calibri"/>
              </a:rPr>
              <a:t>) and data </a:t>
            </a:r>
            <a:r>
              <a:rPr lang="en-US" dirty="0" smtClean="0">
                <a:latin typeface="Calibri"/>
                <a:cs typeface="Calibri"/>
              </a:rPr>
              <a:t>from </a:t>
            </a:r>
            <a:r>
              <a:rPr lang="en-US" dirty="0">
                <a:latin typeface="Calibri"/>
                <a:cs typeface="Calibri"/>
              </a:rPr>
              <a:t>~ 2275 </a:t>
            </a:r>
            <a:r>
              <a:rPr lang="en-US" dirty="0" smtClean="0">
                <a:latin typeface="Calibri"/>
                <a:cs typeface="Calibri"/>
              </a:rPr>
              <a:t>individuals</a:t>
            </a:r>
          </a:p>
          <a:p>
            <a:pPr eaLnBrk="1" hangingPunct="1"/>
            <a:endParaRPr lang="en-US" dirty="0" smtClean="0">
              <a:latin typeface="Calibri"/>
              <a:cs typeface="Calibri"/>
            </a:endParaRPr>
          </a:p>
          <a:p>
            <a:pPr eaLnBrk="1" hangingPunct="1">
              <a:buFont typeface="Arial" charset="0"/>
              <a:buChar char="•"/>
            </a:pPr>
            <a:r>
              <a:rPr lang="en-US" dirty="0" smtClean="0">
                <a:latin typeface="Calibri"/>
                <a:cs typeface="Calibri"/>
              </a:rPr>
              <a:t> More </a:t>
            </a:r>
            <a:r>
              <a:rPr lang="en-US" dirty="0">
                <a:latin typeface="Calibri"/>
                <a:cs typeface="Calibri"/>
              </a:rPr>
              <a:t>data </a:t>
            </a:r>
            <a:r>
              <a:rPr lang="en-US" dirty="0" smtClean="0">
                <a:latin typeface="Calibri"/>
                <a:cs typeface="Calibri"/>
              </a:rPr>
              <a:t>being </a:t>
            </a:r>
            <a:r>
              <a:rPr lang="en-US" dirty="0">
                <a:latin typeface="Calibri"/>
                <a:cs typeface="Calibri"/>
              </a:rPr>
              <a:t>loaded </a:t>
            </a:r>
            <a:r>
              <a:rPr lang="en-US" dirty="0" smtClean="0">
                <a:latin typeface="Calibri"/>
                <a:cs typeface="Calibri"/>
              </a:rPr>
              <a:t>(ESP5500) </a:t>
            </a:r>
            <a:r>
              <a:rPr lang="en-US" dirty="0">
                <a:latin typeface="Calibri"/>
                <a:cs typeface="Calibri"/>
              </a:rPr>
              <a:t>and </a:t>
            </a:r>
            <a:r>
              <a:rPr lang="en-US" dirty="0" smtClean="0">
                <a:latin typeface="Calibri"/>
                <a:cs typeface="Calibri"/>
              </a:rPr>
              <a:t>populations </a:t>
            </a:r>
            <a:r>
              <a:rPr lang="en-US" dirty="0">
                <a:latin typeface="Calibri"/>
                <a:cs typeface="Calibri"/>
              </a:rPr>
              <a:t>(EA and AA) will be selectable</a:t>
            </a:r>
          </a:p>
          <a:p>
            <a:pPr eaLnBrk="1" hangingPunct="1"/>
            <a:endParaRPr lang="en-US" dirty="0">
              <a:latin typeface="Calibri"/>
              <a:cs typeface="Calibri"/>
            </a:endParaRPr>
          </a:p>
          <a:p>
            <a:pPr eaLnBrk="1" hangingPunct="1">
              <a:buFont typeface="Arial" charset="0"/>
              <a:buChar char="•"/>
            </a:pPr>
            <a:r>
              <a:rPr lang="en-US" dirty="0">
                <a:latin typeface="Calibri"/>
                <a:cs typeface="Calibri"/>
              </a:rPr>
              <a:t> This MS2500P data was submitted to </a:t>
            </a:r>
            <a:r>
              <a:rPr lang="en-US" dirty="0" err="1" smtClean="0">
                <a:latin typeface="Calibri"/>
                <a:cs typeface="Calibri"/>
              </a:rPr>
              <a:t>dbSNP</a:t>
            </a:r>
            <a:endParaRPr lang="en-US" dirty="0">
              <a:latin typeface="Calibri"/>
              <a:cs typeface="Calibri"/>
            </a:endParaRPr>
          </a:p>
        </p:txBody>
      </p:sp>
      <p:cxnSp>
        <p:nvCxnSpPr>
          <p:cNvPr id="4" name="Straight Connector 3"/>
          <p:cNvCxnSpPr/>
          <p:nvPr/>
        </p:nvCxnSpPr>
        <p:spPr>
          <a:xfrm flipV="1">
            <a:off x="292100" y="1066800"/>
            <a:ext cx="4254500" cy="0"/>
          </a:xfrm>
          <a:prstGeom prst="line">
            <a:avLst/>
          </a:prstGeom>
          <a:ln w="38100" cap="sq" cmpd="sng" algn="ctr">
            <a:solidFill>
              <a:srgbClr val="FF0000"/>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5" name="Title 1"/>
          <p:cNvSpPr txBox="1">
            <a:spLocks/>
          </p:cNvSpPr>
          <p:nvPr/>
        </p:nvSpPr>
        <p:spPr bwMode="auto">
          <a:xfrm>
            <a:off x="304800" y="533400"/>
            <a:ext cx="4572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a:solidFill>
                  <a:schemeClr val="tx2"/>
                </a:solidFill>
                <a:latin typeface="+mj-lt"/>
                <a:ea typeface="+mj-ea"/>
                <a:cs typeface="+mj-cs"/>
              </a:defRPr>
            </a:lvl1pPr>
            <a:lvl2pPr algn="ctr" rtl="0" fontAlgn="base">
              <a:spcBef>
                <a:spcPct val="0"/>
              </a:spcBef>
              <a:spcAft>
                <a:spcPct val="0"/>
              </a:spcAft>
              <a:defRPr sz="4000">
                <a:solidFill>
                  <a:schemeClr val="tx2"/>
                </a:solidFill>
                <a:latin typeface="Georgia" charset="0"/>
                <a:ea typeface="ＭＳ Ｐゴシック" charset="-128"/>
                <a:cs typeface="ＭＳ Ｐゴシック" charset="-128"/>
              </a:defRPr>
            </a:lvl2pPr>
            <a:lvl3pPr algn="ctr" rtl="0" fontAlgn="base">
              <a:spcBef>
                <a:spcPct val="0"/>
              </a:spcBef>
              <a:spcAft>
                <a:spcPct val="0"/>
              </a:spcAft>
              <a:defRPr sz="4000">
                <a:solidFill>
                  <a:schemeClr val="tx2"/>
                </a:solidFill>
                <a:latin typeface="Georgia" charset="0"/>
                <a:ea typeface="ＭＳ Ｐゴシック" charset="-128"/>
                <a:cs typeface="ＭＳ Ｐゴシック" charset="-128"/>
              </a:defRPr>
            </a:lvl3pPr>
            <a:lvl4pPr algn="ctr" rtl="0" fontAlgn="base">
              <a:spcBef>
                <a:spcPct val="0"/>
              </a:spcBef>
              <a:spcAft>
                <a:spcPct val="0"/>
              </a:spcAft>
              <a:defRPr sz="4000">
                <a:solidFill>
                  <a:schemeClr val="tx2"/>
                </a:solidFill>
                <a:latin typeface="Georgia" charset="0"/>
                <a:ea typeface="ＭＳ Ｐゴシック" charset="-128"/>
                <a:cs typeface="ＭＳ Ｐゴシック" charset="-128"/>
              </a:defRPr>
            </a:lvl4pPr>
            <a:lvl5pPr algn="ctr" rtl="0" fontAlgn="base">
              <a:spcBef>
                <a:spcPct val="0"/>
              </a:spcBef>
              <a:spcAft>
                <a:spcPct val="0"/>
              </a:spcAft>
              <a:defRPr sz="4000">
                <a:solidFill>
                  <a:schemeClr val="tx2"/>
                </a:solidFill>
                <a:latin typeface="Georgia" charset="0"/>
                <a:ea typeface="ＭＳ Ｐゴシック" charset="-128"/>
                <a:cs typeface="ＭＳ Ｐゴシック" charset="-128"/>
              </a:defRPr>
            </a:lvl5pPr>
            <a:lvl6pPr marL="457200" algn="ctr" rtl="0" fontAlgn="base">
              <a:spcBef>
                <a:spcPct val="0"/>
              </a:spcBef>
              <a:spcAft>
                <a:spcPct val="0"/>
              </a:spcAft>
              <a:defRPr sz="4000">
                <a:solidFill>
                  <a:schemeClr val="tx2"/>
                </a:solidFill>
                <a:latin typeface="Georgia" charset="0"/>
                <a:ea typeface="ＭＳ Ｐゴシック" charset="-128"/>
                <a:cs typeface="ＭＳ Ｐゴシック" charset="-128"/>
              </a:defRPr>
            </a:lvl6pPr>
            <a:lvl7pPr marL="914400" algn="ctr" rtl="0" fontAlgn="base">
              <a:spcBef>
                <a:spcPct val="0"/>
              </a:spcBef>
              <a:spcAft>
                <a:spcPct val="0"/>
              </a:spcAft>
              <a:defRPr sz="4000">
                <a:solidFill>
                  <a:schemeClr val="tx2"/>
                </a:solidFill>
                <a:latin typeface="Georgia" charset="0"/>
                <a:ea typeface="ＭＳ Ｐゴシック" charset="-128"/>
                <a:cs typeface="ＭＳ Ｐゴシック" charset="-128"/>
              </a:defRPr>
            </a:lvl7pPr>
            <a:lvl8pPr marL="1371600" algn="ctr" rtl="0" fontAlgn="base">
              <a:spcBef>
                <a:spcPct val="0"/>
              </a:spcBef>
              <a:spcAft>
                <a:spcPct val="0"/>
              </a:spcAft>
              <a:defRPr sz="4000">
                <a:solidFill>
                  <a:schemeClr val="tx2"/>
                </a:solidFill>
                <a:latin typeface="Georgia" charset="0"/>
                <a:ea typeface="ＭＳ Ｐゴシック" charset="-128"/>
                <a:cs typeface="ＭＳ Ｐゴシック" charset="-128"/>
              </a:defRPr>
            </a:lvl8pPr>
            <a:lvl9pPr marL="1828800" algn="ctr" rtl="0" fontAlgn="base">
              <a:spcBef>
                <a:spcPct val="0"/>
              </a:spcBef>
              <a:spcAft>
                <a:spcPct val="0"/>
              </a:spcAft>
              <a:defRPr sz="4000">
                <a:solidFill>
                  <a:schemeClr val="tx2"/>
                </a:solidFill>
                <a:latin typeface="Georgia" charset="0"/>
                <a:ea typeface="ＭＳ Ｐゴシック" charset="-128"/>
                <a:cs typeface="ＭＳ Ｐゴシック" charset="-128"/>
              </a:defRPr>
            </a:lvl9pPr>
          </a:lstStyle>
          <a:p>
            <a:pPr algn="l"/>
            <a:r>
              <a:rPr lang="en-US" sz="2400" b="1" dirty="0" err="1" smtClean="0">
                <a:latin typeface="Calibri"/>
                <a:cs typeface="Calibri"/>
              </a:rPr>
              <a:t>Exome</a:t>
            </a:r>
            <a:r>
              <a:rPr lang="en-US" sz="2400" b="1" dirty="0" smtClean="0">
                <a:latin typeface="Calibri"/>
                <a:cs typeface="Calibri"/>
              </a:rPr>
              <a:t> Variant Server</a:t>
            </a:r>
            <a:endParaRPr lang="en-US" sz="2400" b="1" dirty="0">
              <a:latin typeface="Calibri"/>
              <a:cs typeface="Calibri"/>
            </a:endParaRPr>
          </a:p>
        </p:txBody>
      </p:sp>
    </p:spTree>
    <p:extLst>
      <p:ext uri="{BB962C8B-B14F-4D97-AF65-F5344CB8AC3E}">
        <p14:creationId xmlns:p14="http://schemas.microsoft.com/office/powerpoint/2010/main" val="288959892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p:cNvSpPr txBox="1">
            <a:spLocks noChangeArrowheads="1"/>
          </p:cNvSpPr>
          <p:nvPr/>
        </p:nvSpPr>
        <p:spPr bwMode="auto">
          <a:xfrm>
            <a:off x="-19102" y="304800"/>
            <a:ext cx="90107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latin typeface="Comic Sans MS" charset="0"/>
                <a:cs typeface="Comic Sans MS" charset="0"/>
              </a:rPr>
              <a:t>EVS </a:t>
            </a:r>
            <a:r>
              <a:rPr lang="en-US" sz="1800" dirty="0">
                <a:latin typeface="Comic Sans MS" charset="0"/>
                <a:cs typeface="Comic Sans MS" charset="0"/>
              </a:rPr>
              <a:t>is an interactive version of </a:t>
            </a:r>
            <a:r>
              <a:rPr lang="en-US" sz="1800" dirty="0" err="1">
                <a:latin typeface="Comic Sans MS" charset="0"/>
                <a:cs typeface="Comic Sans MS" charset="0"/>
              </a:rPr>
              <a:t>dbSNP</a:t>
            </a:r>
            <a:r>
              <a:rPr lang="en-US" sz="1800" dirty="0">
                <a:latin typeface="Comic Sans MS" charset="0"/>
                <a:cs typeface="Comic Sans MS" charset="0"/>
              </a:rPr>
              <a:t> with </a:t>
            </a:r>
            <a:r>
              <a:rPr lang="en-US" sz="1800" dirty="0" smtClean="0">
                <a:latin typeface="Comic Sans MS" charset="0"/>
                <a:cs typeface="Comic Sans MS" charset="0"/>
              </a:rPr>
              <a:t>ESP sites </a:t>
            </a:r>
            <a:r>
              <a:rPr lang="en-US" sz="1800" dirty="0">
                <a:latin typeface="Comic Sans MS" charset="0"/>
                <a:cs typeface="Comic Sans MS" charset="0"/>
              </a:rPr>
              <a:t>and associated genotypes</a:t>
            </a:r>
          </a:p>
          <a:p>
            <a:pPr algn="ctr" eaLnBrk="1" hangingPunct="1"/>
            <a:r>
              <a:rPr lang="en-US" sz="1800" dirty="0">
                <a:latin typeface="Comic Sans MS" charset="0"/>
                <a:cs typeface="Comic Sans MS" charset="0"/>
                <a:hlinkClick r:id="rId2"/>
              </a:rPr>
              <a:t>http:/</a:t>
            </a:r>
            <a:r>
              <a:rPr lang="en-US" sz="1800" dirty="0" smtClean="0">
                <a:latin typeface="Comic Sans MS" charset="0"/>
                <a:cs typeface="Comic Sans MS" charset="0"/>
                <a:hlinkClick r:id="rId2"/>
              </a:rPr>
              <a:t>/snp.gs.washington.edu/EVS</a:t>
            </a:r>
            <a:r>
              <a:rPr lang="en-US" sz="1800" dirty="0">
                <a:latin typeface="Comic Sans MS" charset="0"/>
                <a:cs typeface="Comic Sans MS" charset="0"/>
                <a:hlinkClick r:id="rId2"/>
              </a:rPr>
              <a:t>/</a:t>
            </a:r>
            <a:endParaRPr lang="en-US" sz="1800" dirty="0">
              <a:latin typeface="Comic Sans MS" charset="0"/>
              <a:cs typeface="Comic Sans MS" charset="0"/>
            </a:endParaRPr>
          </a:p>
        </p:txBody>
      </p:sp>
      <p:pic>
        <p:nvPicPr>
          <p:cNvPr id="2" name="Picture 1" descr="Screen shot 2011-09-17 at 9.04.0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08797"/>
            <a:ext cx="9144000" cy="6077803"/>
          </a:xfrm>
          <a:prstGeom prst="rect">
            <a:avLst/>
          </a:prstGeom>
        </p:spPr>
      </p:pic>
    </p:spTree>
    <p:extLst>
      <p:ext uri="{BB962C8B-B14F-4D97-AF65-F5344CB8AC3E}">
        <p14:creationId xmlns:p14="http://schemas.microsoft.com/office/powerpoint/2010/main" val="77984711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1-09-17 at 9.06.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43260"/>
            <a:ext cx="9144000" cy="5814740"/>
          </a:xfrm>
          <a:prstGeom prst="rect">
            <a:avLst/>
          </a:prstGeom>
        </p:spPr>
      </p:pic>
    </p:spTree>
    <p:extLst>
      <p:ext uri="{BB962C8B-B14F-4D97-AF65-F5344CB8AC3E}">
        <p14:creationId xmlns:p14="http://schemas.microsoft.com/office/powerpoint/2010/main" val="256423855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1-09-17 at 9.08.2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7600"/>
            <a:ext cx="9144000" cy="4604165"/>
          </a:xfrm>
          <a:prstGeom prst="rect">
            <a:avLst/>
          </a:prstGeom>
        </p:spPr>
      </p:pic>
    </p:spTree>
    <p:extLst>
      <p:ext uri="{BB962C8B-B14F-4D97-AF65-F5344CB8AC3E}">
        <p14:creationId xmlns:p14="http://schemas.microsoft.com/office/powerpoint/2010/main" val="21244790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atin typeface="Calibri" charset="0"/>
                <a:ea typeface="ＭＳ Ｐゴシック" charset="0"/>
              </a:rPr>
              <a:t>MESA Genetics Activities</a:t>
            </a:r>
          </a:p>
        </p:txBody>
      </p:sp>
      <p:sp>
        <p:nvSpPr>
          <p:cNvPr id="7171" name="Content Placeholder 2"/>
          <p:cNvSpPr>
            <a:spLocks noGrp="1"/>
          </p:cNvSpPr>
          <p:nvPr>
            <p:ph idx="1"/>
          </p:nvPr>
        </p:nvSpPr>
        <p:spPr>
          <a:xfrm>
            <a:off x="457200" y="1262063"/>
            <a:ext cx="8229600" cy="4525962"/>
          </a:xfrm>
        </p:spPr>
        <p:txBody>
          <a:bodyPr/>
          <a:lstStyle/>
          <a:p>
            <a:pPr eaLnBrk="1" hangingPunct="1">
              <a:lnSpc>
                <a:spcPct val="60000"/>
              </a:lnSpc>
              <a:spcBef>
                <a:spcPts val="1200"/>
              </a:spcBef>
            </a:pPr>
            <a:r>
              <a:rPr lang="en-US" sz="2800" dirty="0">
                <a:latin typeface="Calibri" charset="0"/>
                <a:ea typeface="ＭＳ Ｐゴシック" charset="0"/>
              </a:rPr>
              <a:t>MESA Genetics Committee</a:t>
            </a:r>
          </a:p>
          <a:p>
            <a:pPr eaLnBrk="1" hangingPunct="1">
              <a:lnSpc>
                <a:spcPct val="60000"/>
              </a:lnSpc>
              <a:spcBef>
                <a:spcPts val="1200"/>
              </a:spcBef>
            </a:pPr>
            <a:r>
              <a:rPr lang="en-US" sz="2800" dirty="0">
                <a:latin typeface="Calibri" charset="0"/>
                <a:ea typeface="ＭＳ Ｐゴシック" charset="0"/>
              </a:rPr>
              <a:t>MESA Family</a:t>
            </a:r>
          </a:p>
          <a:p>
            <a:pPr eaLnBrk="1" hangingPunct="1">
              <a:lnSpc>
                <a:spcPct val="60000"/>
              </a:lnSpc>
              <a:spcBef>
                <a:spcPts val="1200"/>
              </a:spcBef>
            </a:pPr>
            <a:r>
              <a:rPr lang="en-US" sz="2800" dirty="0">
                <a:latin typeface="Calibri" charset="0"/>
                <a:ea typeface="ＭＳ Ｐゴシック" charset="0"/>
              </a:rPr>
              <a:t>Early SNP genotyping </a:t>
            </a:r>
          </a:p>
          <a:p>
            <a:pPr lvl="1" eaLnBrk="1" hangingPunct="1">
              <a:lnSpc>
                <a:spcPct val="60000"/>
              </a:lnSpc>
              <a:spcBef>
                <a:spcPts val="1200"/>
              </a:spcBef>
            </a:pPr>
            <a:r>
              <a:rPr lang="en-US" sz="2000" dirty="0">
                <a:latin typeface="Calibri" charset="0"/>
                <a:ea typeface="ＭＳ Ｐゴシック" charset="0"/>
              </a:rPr>
              <a:t>Candidate gene efforts funded by MESA Family</a:t>
            </a:r>
          </a:p>
          <a:p>
            <a:pPr lvl="1" eaLnBrk="1" hangingPunct="1">
              <a:lnSpc>
                <a:spcPct val="60000"/>
              </a:lnSpc>
              <a:spcBef>
                <a:spcPts val="1200"/>
              </a:spcBef>
            </a:pPr>
            <a:r>
              <a:rPr lang="en-US" sz="2000" dirty="0">
                <a:latin typeface="Calibri" charset="0"/>
                <a:ea typeface="ＭＳ Ｐゴシック" charset="0"/>
              </a:rPr>
              <a:t>Other candidate gene projects</a:t>
            </a:r>
          </a:p>
          <a:p>
            <a:pPr eaLnBrk="1" hangingPunct="1">
              <a:lnSpc>
                <a:spcPct val="60000"/>
              </a:lnSpc>
              <a:spcBef>
                <a:spcPts val="1200"/>
              </a:spcBef>
            </a:pPr>
            <a:r>
              <a:rPr lang="en-US" sz="2800" dirty="0">
                <a:latin typeface="Calibri" charset="0"/>
                <a:ea typeface="ＭＳ Ｐゴシック" charset="0"/>
              </a:rPr>
              <a:t>Large Scale Genotyping</a:t>
            </a:r>
          </a:p>
          <a:p>
            <a:pPr lvl="1" eaLnBrk="1" hangingPunct="1">
              <a:lnSpc>
                <a:spcPct val="60000"/>
              </a:lnSpc>
              <a:spcBef>
                <a:spcPts val="1200"/>
              </a:spcBef>
            </a:pPr>
            <a:r>
              <a:rPr lang="en-US" sz="2400" dirty="0" err="1">
                <a:latin typeface="Calibri" charset="0"/>
                <a:ea typeface="ＭＳ Ｐゴシック" charset="0"/>
              </a:rPr>
              <a:t>CARe</a:t>
            </a:r>
            <a:endParaRPr lang="en-US" sz="2400" dirty="0">
              <a:latin typeface="Calibri" charset="0"/>
              <a:ea typeface="ＭＳ Ｐゴシック" charset="0"/>
            </a:endParaRPr>
          </a:p>
          <a:p>
            <a:pPr lvl="1" eaLnBrk="1" hangingPunct="1">
              <a:lnSpc>
                <a:spcPct val="60000"/>
              </a:lnSpc>
              <a:spcBef>
                <a:spcPts val="1200"/>
              </a:spcBef>
            </a:pPr>
            <a:r>
              <a:rPr lang="en-US" sz="2400" dirty="0">
                <a:latin typeface="Calibri" charset="0"/>
                <a:ea typeface="ＭＳ Ｐゴシック" charset="0"/>
              </a:rPr>
              <a:t>SEA: SNPs and the Extent of Atherosclerosis</a:t>
            </a:r>
          </a:p>
          <a:p>
            <a:pPr lvl="1" eaLnBrk="1" hangingPunct="1">
              <a:lnSpc>
                <a:spcPct val="60000"/>
              </a:lnSpc>
              <a:spcBef>
                <a:spcPts val="1200"/>
              </a:spcBef>
            </a:pPr>
            <a:r>
              <a:rPr lang="en-US" sz="2400" dirty="0">
                <a:latin typeface="Calibri" charset="0"/>
                <a:ea typeface="ＭＳ Ｐゴシック" charset="0"/>
              </a:rPr>
              <a:t>MESA-</a:t>
            </a:r>
            <a:r>
              <a:rPr lang="en-US" sz="2400" dirty="0" err="1">
                <a:latin typeface="Calibri" charset="0"/>
                <a:ea typeface="ＭＳ Ｐゴシック" charset="0"/>
              </a:rPr>
              <a:t>SHARe</a:t>
            </a:r>
            <a:endParaRPr lang="en-US" sz="2400" dirty="0">
              <a:latin typeface="Calibri" charset="0"/>
              <a:ea typeface="ＭＳ Ｐゴシック" charset="0"/>
            </a:endParaRPr>
          </a:p>
          <a:p>
            <a:pPr lvl="1" eaLnBrk="1" hangingPunct="1">
              <a:lnSpc>
                <a:spcPct val="60000"/>
              </a:lnSpc>
              <a:spcBef>
                <a:spcPts val="1200"/>
              </a:spcBef>
            </a:pPr>
            <a:r>
              <a:rPr lang="en-US" sz="2400" dirty="0" err="1" smtClean="0">
                <a:latin typeface="Calibri" charset="0"/>
                <a:ea typeface="ＭＳ Ｐゴシック" charset="0"/>
              </a:rPr>
              <a:t>ExomeChip</a:t>
            </a:r>
            <a:r>
              <a:rPr lang="en-US" sz="2400" dirty="0" smtClean="0">
                <a:latin typeface="Calibri" charset="0"/>
                <a:ea typeface="ＭＳ Ｐゴシック" charset="0"/>
              </a:rPr>
              <a:t> (future)</a:t>
            </a:r>
            <a:endParaRPr lang="en-US" sz="2400" dirty="0">
              <a:latin typeface="Calibri" charset="0"/>
              <a:ea typeface="ＭＳ Ｐゴシック" charset="0"/>
            </a:endParaRPr>
          </a:p>
          <a:p>
            <a:pPr eaLnBrk="1" hangingPunct="1">
              <a:lnSpc>
                <a:spcPct val="60000"/>
              </a:lnSpc>
              <a:spcBef>
                <a:spcPts val="1200"/>
              </a:spcBef>
            </a:pPr>
            <a:r>
              <a:rPr lang="en-US" sz="2800" dirty="0">
                <a:latin typeface="Calibri" charset="0"/>
                <a:ea typeface="ＭＳ Ｐゴシック" charset="0"/>
              </a:rPr>
              <a:t>Other Genetic Initiatives</a:t>
            </a:r>
          </a:p>
          <a:p>
            <a:pPr lvl="1" eaLnBrk="1" hangingPunct="1">
              <a:lnSpc>
                <a:spcPct val="60000"/>
              </a:lnSpc>
              <a:spcBef>
                <a:spcPts val="1200"/>
              </a:spcBef>
            </a:pPr>
            <a:r>
              <a:rPr lang="en-US" sz="2400" dirty="0">
                <a:latin typeface="Calibri" charset="0"/>
                <a:ea typeface="ＭＳ Ｐゴシック" charset="0"/>
              </a:rPr>
              <a:t>MESA </a:t>
            </a:r>
            <a:r>
              <a:rPr lang="en-US" sz="2400" dirty="0" smtClean="0">
                <a:latin typeface="Calibri" charset="0"/>
                <a:ea typeface="ＭＳ Ｐゴシック" charset="0"/>
              </a:rPr>
              <a:t>CNV (Rich)</a:t>
            </a:r>
            <a:endParaRPr lang="en-US" sz="2400" dirty="0">
              <a:latin typeface="Calibri" charset="0"/>
              <a:ea typeface="ＭＳ Ｐゴシック" charset="0"/>
            </a:endParaRPr>
          </a:p>
          <a:p>
            <a:pPr lvl="1" eaLnBrk="1" hangingPunct="1">
              <a:lnSpc>
                <a:spcPct val="60000"/>
              </a:lnSpc>
              <a:spcBef>
                <a:spcPts val="1200"/>
              </a:spcBef>
            </a:pPr>
            <a:r>
              <a:rPr lang="en-US" sz="2400" dirty="0" err="1">
                <a:latin typeface="Calibri" charset="0"/>
                <a:ea typeface="ＭＳ Ｐゴシック" charset="0"/>
              </a:rPr>
              <a:t>Exome</a:t>
            </a:r>
            <a:r>
              <a:rPr lang="en-US" sz="2400" dirty="0">
                <a:latin typeface="Calibri" charset="0"/>
                <a:ea typeface="ＭＳ Ｐゴシック" charset="0"/>
              </a:rPr>
              <a:t> Sequencing </a:t>
            </a:r>
            <a:r>
              <a:rPr lang="en-US" sz="2400" dirty="0" smtClean="0">
                <a:latin typeface="Calibri" charset="0"/>
                <a:ea typeface="ＭＳ Ｐゴシック" charset="0"/>
              </a:rPr>
              <a:t>Project (Rich)</a:t>
            </a:r>
            <a:endParaRPr lang="en-US" sz="2400" dirty="0">
              <a:latin typeface="Calibri" charset="0"/>
              <a:ea typeface="ＭＳ Ｐゴシック" charset="0"/>
            </a:endParaRPr>
          </a:p>
          <a:p>
            <a:pPr lvl="1" eaLnBrk="1" hangingPunct="1">
              <a:lnSpc>
                <a:spcPct val="60000"/>
              </a:lnSpc>
              <a:spcBef>
                <a:spcPts val="1200"/>
              </a:spcBef>
            </a:pPr>
            <a:r>
              <a:rPr lang="en-US" sz="2400" dirty="0" err="1" smtClean="0">
                <a:latin typeface="Calibri" charset="0"/>
                <a:ea typeface="ＭＳ Ｐゴシック" charset="0"/>
              </a:rPr>
              <a:t>Epigenomics</a:t>
            </a:r>
            <a:r>
              <a:rPr lang="en-US" sz="2400" dirty="0" smtClean="0">
                <a:latin typeface="Calibri" charset="0"/>
                <a:ea typeface="ＭＳ Ｐゴシック" charset="0"/>
              </a:rPr>
              <a:t> (Liu)</a:t>
            </a:r>
            <a:endParaRPr lang="en-US" sz="2400" dirty="0">
              <a:latin typeface="Calibri" charset="0"/>
              <a:ea typeface="ＭＳ Ｐゴシック"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1-09-17 at 9.10.2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6000"/>
            <a:ext cx="9144000" cy="6352000"/>
          </a:xfrm>
          <a:prstGeom prst="rect">
            <a:avLst/>
          </a:prstGeom>
        </p:spPr>
      </p:pic>
    </p:spTree>
    <p:extLst>
      <p:ext uri="{BB962C8B-B14F-4D97-AF65-F5344CB8AC3E}">
        <p14:creationId xmlns:p14="http://schemas.microsoft.com/office/powerpoint/2010/main" val="86451400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1-09-17 at 9.12.1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4096023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1-09-17 at 9.13.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04900"/>
            <a:ext cx="9144000" cy="4647828"/>
          </a:xfrm>
          <a:prstGeom prst="rect">
            <a:avLst/>
          </a:prstGeom>
        </p:spPr>
      </p:pic>
    </p:spTree>
    <p:extLst>
      <p:ext uri="{BB962C8B-B14F-4D97-AF65-F5344CB8AC3E}">
        <p14:creationId xmlns:p14="http://schemas.microsoft.com/office/powerpoint/2010/main" val="302366706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
          <p:cNvSpPr txBox="1">
            <a:spLocks noChangeArrowheads="1"/>
          </p:cNvSpPr>
          <p:nvPr/>
        </p:nvSpPr>
        <p:spPr bwMode="auto">
          <a:xfrm>
            <a:off x="304800" y="605135"/>
            <a:ext cx="16853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err="1" smtClean="0">
                <a:latin typeface="Calibri"/>
                <a:cs typeface="Calibri"/>
              </a:rPr>
              <a:t>Exome</a:t>
            </a:r>
            <a:r>
              <a:rPr lang="en-US" b="1" dirty="0" smtClean="0">
                <a:latin typeface="Calibri"/>
                <a:cs typeface="Calibri"/>
              </a:rPr>
              <a:t> Chip</a:t>
            </a:r>
            <a:endParaRPr lang="en-US" b="1" dirty="0">
              <a:latin typeface="Calibri"/>
              <a:cs typeface="Calibri"/>
            </a:endParaRPr>
          </a:p>
        </p:txBody>
      </p:sp>
      <p:cxnSp>
        <p:nvCxnSpPr>
          <p:cNvPr id="6" name="Straight Connector 5"/>
          <p:cNvCxnSpPr/>
          <p:nvPr/>
        </p:nvCxnSpPr>
        <p:spPr>
          <a:xfrm flipV="1">
            <a:off x="292100" y="1066800"/>
            <a:ext cx="4254500" cy="0"/>
          </a:xfrm>
          <a:prstGeom prst="line">
            <a:avLst/>
          </a:prstGeom>
          <a:ln w="38100" cap="sq" cmpd="sng" algn="ctr">
            <a:solidFill>
              <a:srgbClr val="FF0000"/>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8" name="TextBox 5"/>
          <p:cNvSpPr txBox="1">
            <a:spLocks noChangeArrowheads="1"/>
          </p:cNvSpPr>
          <p:nvPr/>
        </p:nvSpPr>
        <p:spPr bwMode="auto">
          <a:xfrm>
            <a:off x="381000" y="1219200"/>
            <a:ext cx="8305800" cy="5632310"/>
          </a:xfrm>
          <a:prstGeom prst="rect">
            <a:avLst/>
          </a:prstGeom>
          <a:noFill/>
          <a:ln w="9525">
            <a:noFill/>
            <a:miter lim="800000"/>
            <a:headEnd/>
            <a:tailEnd/>
          </a:ln>
        </p:spPr>
        <p:txBody>
          <a:bodyPr wrap="square">
            <a:prstTxWarp prst="textNoShape">
              <a:avLst/>
            </a:prstTxWarp>
            <a:spAutoFit/>
          </a:bodyPr>
          <a:lstStyle/>
          <a:p>
            <a:pPr marL="342900" indent="-342900">
              <a:buFont typeface="Arial"/>
              <a:buChar char="•"/>
            </a:pPr>
            <a:r>
              <a:rPr lang="en-US" dirty="0" smtClean="0">
                <a:latin typeface="Calibri"/>
                <a:cs typeface="Calibri"/>
              </a:rPr>
              <a:t>Current </a:t>
            </a:r>
            <a:r>
              <a:rPr lang="en-US" dirty="0" err="1">
                <a:latin typeface="Calibri"/>
                <a:cs typeface="Calibri"/>
              </a:rPr>
              <a:t>exome</a:t>
            </a:r>
            <a:r>
              <a:rPr lang="en-US" dirty="0">
                <a:latin typeface="Calibri"/>
                <a:cs typeface="Calibri"/>
              </a:rPr>
              <a:t> sequencing studies are well powered to discover functional variation </a:t>
            </a:r>
            <a:endParaRPr lang="en-US" dirty="0" smtClean="0">
              <a:latin typeface="Calibri"/>
              <a:cs typeface="Calibri"/>
            </a:endParaRPr>
          </a:p>
          <a:p>
            <a:pPr marL="342900" indent="-342900">
              <a:buFont typeface="Arial"/>
              <a:buChar char="•"/>
            </a:pPr>
            <a:endParaRPr lang="en-US" dirty="0">
              <a:latin typeface="Calibri"/>
              <a:cs typeface="Calibri"/>
            </a:endParaRPr>
          </a:p>
          <a:p>
            <a:pPr marL="342900" indent="-342900">
              <a:buFont typeface="Arial"/>
              <a:buChar char="•"/>
            </a:pPr>
            <a:r>
              <a:rPr lang="en-US" dirty="0" smtClean="0">
                <a:latin typeface="Calibri"/>
                <a:cs typeface="Calibri"/>
              </a:rPr>
              <a:t>Current </a:t>
            </a:r>
            <a:r>
              <a:rPr lang="en-US" dirty="0" err="1">
                <a:latin typeface="Calibri"/>
                <a:cs typeface="Calibri"/>
              </a:rPr>
              <a:t>exome</a:t>
            </a:r>
            <a:r>
              <a:rPr lang="en-US" dirty="0">
                <a:latin typeface="Calibri"/>
                <a:cs typeface="Calibri"/>
              </a:rPr>
              <a:t> sequencing studies are less well powered to establish association </a:t>
            </a:r>
          </a:p>
          <a:p>
            <a:pPr marL="342900" indent="-342900">
              <a:buFont typeface="Arial"/>
              <a:buChar char="•"/>
            </a:pPr>
            <a:endParaRPr lang="en-US" dirty="0">
              <a:latin typeface="Calibri"/>
              <a:ea typeface="Comic Sans MS" charset="0"/>
              <a:cs typeface="Calibri"/>
            </a:endParaRPr>
          </a:p>
          <a:p>
            <a:pPr marL="342900" indent="-342900">
              <a:buFont typeface="Arial"/>
              <a:buChar char="•"/>
            </a:pPr>
            <a:r>
              <a:rPr lang="en-US" dirty="0" smtClean="0">
                <a:latin typeface="Calibri"/>
                <a:cs typeface="Calibri"/>
              </a:rPr>
              <a:t>Genotyping </a:t>
            </a:r>
            <a:r>
              <a:rPr lang="en-US" dirty="0">
                <a:latin typeface="Calibri"/>
                <a:cs typeface="Calibri"/>
              </a:rPr>
              <a:t>assays provide a cost effective way to examine large numbers of samples </a:t>
            </a:r>
          </a:p>
          <a:p>
            <a:pPr marL="342900" indent="-342900">
              <a:buFont typeface="Arial"/>
              <a:buChar char="•"/>
            </a:pPr>
            <a:endParaRPr lang="en-US" sz="2400" dirty="0" smtClean="0">
              <a:latin typeface="Calibri"/>
              <a:ea typeface="Comic Sans MS" charset="0"/>
              <a:cs typeface="Calibri"/>
            </a:endParaRPr>
          </a:p>
          <a:p>
            <a:pPr marL="342900" indent="-342900">
              <a:buFont typeface="Arial"/>
              <a:buChar char="•"/>
            </a:pPr>
            <a:r>
              <a:rPr lang="en-US" dirty="0" smtClean="0">
                <a:latin typeface="Calibri"/>
                <a:cs typeface="Calibri"/>
              </a:rPr>
              <a:t>An </a:t>
            </a:r>
            <a:r>
              <a:rPr lang="en-US" dirty="0" err="1">
                <a:latin typeface="Calibri"/>
                <a:cs typeface="Calibri"/>
              </a:rPr>
              <a:t>exome</a:t>
            </a:r>
            <a:r>
              <a:rPr lang="en-US" dirty="0">
                <a:latin typeface="Calibri"/>
                <a:cs typeface="Calibri"/>
              </a:rPr>
              <a:t> genotyping array will only reach ~80% of the variation that might be captured by sequencing </a:t>
            </a:r>
          </a:p>
          <a:p>
            <a:pPr marL="342900" indent="-342900">
              <a:buFont typeface="Arial"/>
              <a:buChar char="•"/>
            </a:pPr>
            <a:endParaRPr lang="en-US" dirty="0">
              <a:latin typeface="Calibri"/>
              <a:cs typeface="Calibri"/>
            </a:endParaRPr>
          </a:p>
          <a:p>
            <a:pPr marL="342900" indent="-342900">
              <a:buFont typeface="Arial"/>
              <a:buChar char="•"/>
            </a:pPr>
            <a:r>
              <a:rPr lang="en-US" dirty="0">
                <a:latin typeface="Calibri"/>
                <a:cs typeface="Calibri"/>
              </a:rPr>
              <a:t>An </a:t>
            </a:r>
            <a:r>
              <a:rPr lang="en-US" dirty="0" err="1">
                <a:latin typeface="Calibri"/>
                <a:cs typeface="Calibri"/>
              </a:rPr>
              <a:t>exome</a:t>
            </a:r>
            <a:r>
              <a:rPr lang="en-US" dirty="0">
                <a:latin typeface="Calibri"/>
                <a:cs typeface="Calibri"/>
              </a:rPr>
              <a:t> genotyping array will not be effective for loci where private mutations drive association </a:t>
            </a:r>
          </a:p>
          <a:p>
            <a:endParaRPr lang="en-US" sz="2400" dirty="0">
              <a:latin typeface="Calibri"/>
              <a:ea typeface="Comic Sans MS" charset="0"/>
              <a:cs typeface="Calibri"/>
            </a:endParaRPr>
          </a:p>
        </p:txBody>
      </p:sp>
    </p:spTree>
    <p:extLst>
      <p:ext uri="{BB962C8B-B14F-4D97-AF65-F5344CB8AC3E}">
        <p14:creationId xmlns:p14="http://schemas.microsoft.com/office/powerpoint/2010/main" val="419912228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2"/>
          <p:cNvSpPr txBox="1">
            <a:spLocks noChangeArrowheads="1"/>
          </p:cNvSpPr>
          <p:nvPr/>
        </p:nvSpPr>
        <p:spPr bwMode="auto">
          <a:xfrm>
            <a:off x="304800" y="605135"/>
            <a:ext cx="37497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err="1" smtClean="0">
                <a:latin typeface="Calibri"/>
                <a:cs typeface="Calibri"/>
              </a:rPr>
              <a:t>Exome</a:t>
            </a:r>
            <a:r>
              <a:rPr lang="en-US" b="1" dirty="0" smtClean="0">
                <a:latin typeface="Calibri"/>
                <a:cs typeface="Calibri"/>
              </a:rPr>
              <a:t> Chip Design Strategy</a:t>
            </a:r>
            <a:endParaRPr lang="en-US" b="1" dirty="0">
              <a:latin typeface="Calibri"/>
              <a:cs typeface="Calibri"/>
            </a:endParaRPr>
          </a:p>
        </p:txBody>
      </p:sp>
      <p:cxnSp>
        <p:nvCxnSpPr>
          <p:cNvPr id="6" name="Straight Connector 5"/>
          <p:cNvCxnSpPr/>
          <p:nvPr/>
        </p:nvCxnSpPr>
        <p:spPr>
          <a:xfrm flipV="1">
            <a:off x="292100" y="1066800"/>
            <a:ext cx="4254500" cy="0"/>
          </a:xfrm>
          <a:prstGeom prst="line">
            <a:avLst/>
          </a:prstGeom>
          <a:ln w="38100" cap="sq" cmpd="sng" algn="ctr">
            <a:solidFill>
              <a:srgbClr val="FF0000"/>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8" name="TextBox 5"/>
          <p:cNvSpPr txBox="1">
            <a:spLocks noChangeArrowheads="1"/>
          </p:cNvSpPr>
          <p:nvPr/>
        </p:nvSpPr>
        <p:spPr bwMode="auto">
          <a:xfrm>
            <a:off x="381000" y="1483817"/>
            <a:ext cx="8458200" cy="4524315"/>
          </a:xfrm>
          <a:prstGeom prst="rect">
            <a:avLst/>
          </a:prstGeom>
          <a:noFill/>
          <a:ln w="9525">
            <a:noFill/>
            <a:miter lim="800000"/>
            <a:headEnd/>
            <a:tailEnd/>
          </a:ln>
        </p:spPr>
        <p:txBody>
          <a:bodyPr wrap="square">
            <a:prstTxWarp prst="textNoShape">
              <a:avLst/>
            </a:prstTxWarp>
            <a:spAutoFit/>
          </a:bodyPr>
          <a:lstStyle/>
          <a:p>
            <a:pPr marL="342900" indent="-342900">
              <a:buFont typeface="Arial"/>
              <a:buChar char="•"/>
            </a:pPr>
            <a:r>
              <a:rPr lang="en-US" dirty="0" smtClean="0">
                <a:latin typeface="Calibri"/>
                <a:cs typeface="Calibri"/>
              </a:rPr>
              <a:t>Collate </a:t>
            </a:r>
            <a:r>
              <a:rPr lang="en-US" dirty="0">
                <a:latin typeface="Calibri"/>
                <a:cs typeface="Calibri"/>
              </a:rPr>
              <a:t>list of sites and frequency information among a coalition of the willing </a:t>
            </a:r>
            <a:r>
              <a:rPr lang="en-US" dirty="0" smtClean="0">
                <a:latin typeface="Calibri"/>
                <a:cs typeface="Calibri"/>
              </a:rPr>
              <a:t>(12,031 samples; ~9,000 European, ~2,000 African, ~500 Hispanic, ~500 Han Chinese)</a:t>
            </a:r>
            <a:endParaRPr lang="en-US" dirty="0">
              <a:latin typeface="Calibri"/>
              <a:cs typeface="Calibri"/>
            </a:endParaRPr>
          </a:p>
          <a:p>
            <a:pPr marL="342900" indent="-342900">
              <a:buFont typeface="Arial"/>
              <a:buChar char="•"/>
            </a:pPr>
            <a:r>
              <a:rPr lang="en-US" dirty="0">
                <a:latin typeface="Calibri"/>
                <a:cs typeface="Calibri"/>
              </a:rPr>
              <a:t>Contributed site lists constitute preliminary, interim analyses of unpublished data </a:t>
            </a:r>
          </a:p>
          <a:p>
            <a:pPr marL="342900" indent="-342900">
              <a:buFont typeface="Arial"/>
              <a:buChar char="•"/>
            </a:pPr>
            <a:r>
              <a:rPr lang="en-US" dirty="0">
                <a:latin typeface="Calibri"/>
                <a:cs typeface="Calibri"/>
              </a:rPr>
              <a:t>Selection criteria designed to achieve broad representation, avoid technical artifacts Non-synonymous variants seen &gt;3 times and in at least 2 call sets </a:t>
            </a:r>
            <a:endParaRPr lang="en-US" dirty="0" smtClean="0">
              <a:latin typeface="Calibri"/>
              <a:cs typeface="Calibri"/>
            </a:endParaRPr>
          </a:p>
          <a:p>
            <a:pPr marL="800100" lvl="1" indent="-342900">
              <a:buFont typeface="Arial"/>
              <a:buChar char="•"/>
            </a:pPr>
            <a:r>
              <a:rPr lang="en-US" dirty="0" smtClean="0">
                <a:latin typeface="Calibri"/>
                <a:cs typeface="Calibri"/>
              </a:rPr>
              <a:t>Splice </a:t>
            </a:r>
            <a:r>
              <a:rPr lang="en-US" dirty="0">
                <a:latin typeface="Calibri"/>
                <a:cs typeface="Calibri"/>
              </a:rPr>
              <a:t>and stop variants seen &gt;2 times and in at least 2 call sets </a:t>
            </a:r>
          </a:p>
          <a:p>
            <a:pPr marL="800100" lvl="1" indent="-342900">
              <a:buFont typeface="Arial"/>
              <a:buChar char="•"/>
            </a:pPr>
            <a:r>
              <a:rPr lang="en-US" dirty="0" smtClean="0">
                <a:latin typeface="Calibri"/>
                <a:cs typeface="Calibri"/>
              </a:rPr>
              <a:t>Diversity </a:t>
            </a:r>
            <a:r>
              <a:rPr lang="en-US" dirty="0">
                <a:latin typeface="Calibri"/>
                <a:cs typeface="Calibri"/>
              </a:rPr>
              <a:t>enhancing variants added as filler </a:t>
            </a:r>
          </a:p>
          <a:p>
            <a:pPr marL="342900" indent="-342900">
              <a:buFont typeface="Arial"/>
              <a:buChar char="•"/>
            </a:pPr>
            <a:r>
              <a:rPr lang="en-US" dirty="0">
                <a:latin typeface="Calibri"/>
                <a:cs typeface="Calibri"/>
              </a:rPr>
              <a:t>Sites must pass study specific filters, HWE P &gt; 10</a:t>
            </a:r>
            <a:r>
              <a:rPr lang="en-US" baseline="30000" dirty="0">
                <a:latin typeface="Calibri"/>
                <a:cs typeface="Calibri"/>
              </a:rPr>
              <a:t>-6 </a:t>
            </a:r>
            <a:r>
              <a:rPr lang="en-US" dirty="0">
                <a:latin typeface="Calibri"/>
                <a:cs typeface="Calibri"/>
              </a:rPr>
              <a:t>(except on X) </a:t>
            </a:r>
          </a:p>
        </p:txBody>
      </p:sp>
    </p:spTree>
    <p:extLst>
      <p:ext uri="{BB962C8B-B14F-4D97-AF65-F5344CB8AC3E}">
        <p14:creationId xmlns:p14="http://schemas.microsoft.com/office/powerpoint/2010/main" val="240495018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2"/>
          <p:cNvSpPr txBox="1">
            <a:spLocks noChangeArrowheads="1"/>
          </p:cNvSpPr>
          <p:nvPr/>
        </p:nvSpPr>
        <p:spPr bwMode="auto">
          <a:xfrm>
            <a:off x="242104" y="605135"/>
            <a:ext cx="41774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smtClean="0">
                <a:latin typeface="Calibri"/>
                <a:cs typeface="Calibri"/>
              </a:rPr>
              <a:t>Coding Content (</a:t>
            </a:r>
            <a:r>
              <a:rPr lang="en-US" b="1" dirty="0" err="1" smtClean="0">
                <a:latin typeface="Calibri"/>
                <a:cs typeface="Calibri"/>
              </a:rPr>
              <a:t>RefSeq</a:t>
            </a:r>
            <a:r>
              <a:rPr lang="en-US" b="1" dirty="0" smtClean="0">
                <a:latin typeface="Calibri"/>
                <a:cs typeface="Calibri"/>
              </a:rPr>
              <a:t> Genes)</a:t>
            </a:r>
            <a:endParaRPr lang="en-US" b="1" dirty="0">
              <a:latin typeface="Calibri"/>
              <a:cs typeface="Calibri"/>
            </a:endParaRPr>
          </a:p>
        </p:txBody>
      </p:sp>
      <p:cxnSp>
        <p:nvCxnSpPr>
          <p:cNvPr id="7" name="Straight Connector 6"/>
          <p:cNvCxnSpPr/>
          <p:nvPr/>
        </p:nvCxnSpPr>
        <p:spPr>
          <a:xfrm flipV="1">
            <a:off x="292100" y="1066800"/>
            <a:ext cx="4254500" cy="0"/>
          </a:xfrm>
          <a:prstGeom prst="line">
            <a:avLst/>
          </a:prstGeom>
          <a:ln w="38100" cap="sq" cmpd="sng" algn="ctr">
            <a:solidFill>
              <a:srgbClr val="FF0000"/>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9" name="TextBox 5"/>
          <p:cNvSpPr txBox="1">
            <a:spLocks noChangeArrowheads="1"/>
          </p:cNvSpPr>
          <p:nvPr/>
        </p:nvSpPr>
        <p:spPr bwMode="auto">
          <a:xfrm>
            <a:off x="381000" y="1483817"/>
            <a:ext cx="8458200" cy="4893647"/>
          </a:xfrm>
          <a:prstGeom prst="rect">
            <a:avLst/>
          </a:prstGeom>
          <a:noFill/>
          <a:ln w="9525">
            <a:noFill/>
            <a:miter lim="800000"/>
            <a:headEnd/>
            <a:tailEnd/>
          </a:ln>
        </p:spPr>
        <p:txBody>
          <a:bodyPr wrap="square">
            <a:prstTxWarp prst="textNoShape">
              <a:avLst/>
            </a:prstTxWarp>
            <a:spAutoFit/>
          </a:bodyPr>
          <a:lstStyle/>
          <a:p>
            <a:pPr marL="342900" indent="-342900">
              <a:buFont typeface="Arial"/>
              <a:buChar char="•"/>
            </a:pPr>
            <a:r>
              <a:rPr lang="en-US" dirty="0" smtClean="0">
                <a:latin typeface="Calibri"/>
                <a:cs typeface="Calibri"/>
              </a:rPr>
              <a:t>1,107,051 </a:t>
            </a:r>
            <a:r>
              <a:rPr lang="en-US" dirty="0" err="1" smtClean="0">
                <a:latin typeface="Calibri"/>
                <a:cs typeface="Calibri"/>
              </a:rPr>
              <a:t>nonsynonymous</a:t>
            </a:r>
            <a:r>
              <a:rPr lang="en-US" dirty="0" smtClean="0">
                <a:latin typeface="Calibri"/>
                <a:cs typeface="Calibri"/>
              </a:rPr>
              <a:t> variants</a:t>
            </a:r>
          </a:p>
          <a:p>
            <a:pPr marL="800100" lvl="1" indent="-342900">
              <a:buFont typeface="Arial"/>
              <a:buChar char="•"/>
            </a:pPr>
            <a:r>
              <a:rPr lang="en-US" dirty="0" smtClean="0">
                <a:latin typeface="Calibri"/>
                <a:cs typeface="Calibri"/>
              </a:rPr>
              <a:t>646,888 with allele counts = 1</a:t>
            </a:r>
          </a:p>
          <a:p>
            <a:pPr marL="800100" lvl="1" indent="-342900">
              <a:buFont typeface="Arial"/>
              <a:buChar char="•"/>
            </a:pPr>
            <a:r>
              <a:rPr lang="en-US" dirty="0" smtClean="0">
                <a:latin typeface="Calibri"/>
                <a:cs typeface="Calibri"/>
              </a:rPr>
              <a:t>163,044 with allele counts = 2</a:t>
            </a:r>
          </a:p>
          <a:p>
            <a:pPr marL="800100" lvl="1" indent="-342900">
              <a:buFont typeface="Arial"/>
              <a:buChar char="•"/>
            </a:pPr>
            <a:r>
              <a:rPr lang="en-US" dirty="0" smtClean="0">
                <a:latin typeface="Calibri"/>
                <a:cs typeface="Calibri"/>
              </a:rPr>
              <a:t>297,119 with allele counts &gt; 2</a:t>
            </a:r>
          </a:p>
          <a:p>
            <a:pPr marL="800100" lvl="1" indent="-342900">
              <a:buFont typeface="Arial"/>
              <a:buChar char="•"/>
            </a:pPr>
            <a:r>
              <a:rPr lang="en-US" dirty="0" smtClean="0">
                <a:latin typeface="Calibri"/>
                <a:cs typeface="Calibri"/>
              </a:rPr>
              <a:t>260,054 seen in at least 2 studies</a:t>
            </a:r>
            <a:endParaRPr lang="en-US" dirty="0">
              <a:latin typeface="Calibri"/>
              <a:cs typeface="Calibri"/>
            </a:endParaRPr>
          </a:p>
          <a:p>
            <a:pPr marL="342900" indent="-342900">
              <a:buFont typeface="Arial"/>
              <a:buChar char="•"/>
            </a:pPr>
            <a:r>
              <a:rPr lang="en-US" dirty="0" smtClean="0">
                <a:latin typeface="Calibri"/>
                <a:cs typeface="Calibri"/>
              </a:rPr>
              <a:t>44,529 splice variants</a:t>
            </a:r>
          </a:p>
          <a:p>
            <a:pPr marL="800100" lvl="1" indent="-342900">
              <a:buFont typeface="Arial"/>
              <a:buChar char="•"/>
            </a:pPr>
            <a:r>
              <a:rPr lang="en-US" dirty="0" smtClean="0">
                <a:latin typeface="Calibri"/>
                <a:cs typeface="Calibri"/>
              </a:rPr>
              <a:t>27,265 with allele counts = 1</a:t>
            </a:r>
          </a:p>
          <a:p>
            <a:pPr marL="800100" lvl="1" indent="-342900">
              <a:buFont typeface="Arial"/>
              <a:buChar char="•"/>
            </a:pPr>
            <a:r>
              <a:rPr lang="en-US" dirty="0" smtClean="0">
                <a:latin typeface="Calibri"/>
                <a:cs typeface="Calibri"/>
              </a:rPr>
              <a:t>17,264 with allele counts &gt; 1</a:t>
            </a:r>
          </a:p>
          <a:p>
            <a:pPr marL="800100" lvl="1" indent="-342900">
              <a:buFont typeface="Arial"/>
              <a:buChar char="•"/>
            </a:pPr>
            <a:r>
              <a:rPr lang="en-US" dirty="0" smtClean="0">
                <a:latin typeface="Calibri"/>
                <a:cs typeface="Calibri"/>
              </a:rPr>
              <a:t>12,662 seen in at least 2 studies</a:t>
            </a:r>
            <a:endParaRPr lang="en-US" dirty="0">
              <a:latin typeface="Calibri"/>
              <a:cs typeface="Calibri"/>
            </a:endParaRPr>
          </a:p>
          <a:p>
            <a:pPr marL="342900" indent="-342900">
              <a:buFont typeface="Arial"/>
              <a:buChar char="•"/>
            </a:pPr>
            <a:r>
              <a:rPr lang="en-US" dirty="0" smtClean="0">
                <a:latin typeface="Calibri"/>
                <a:cs typeface="Calibri"/>
              </a:rPr>
              <a:t>31,003 stop gain/loss variants</a:t>
            </a:r>
          </a:p>
          <a:p>
            <a:pPr marL="800100" lvl="1" indent="-342900">
              <a:buFont typeface="Arial"/>
              <a:buChar char="•"/>
            </a:pPr>
            <a:r>
              <a:rPr lang="en-US" dirty="0" smtClean="0">
                <a:latin typeface="Calibri"/>
                <a:cs typeface="Calibri"/>
              </a:rPr>
              <a:t>20,637 with allele counts = 1</a:t>
            </a:r>
          </a:p>
          <a:p>
            <a:pPr marL="800100" lvl="1" indent="-342900">
              <a:buFont typeface="Arial"/>
              <a:buChar char="•"/>
            </a:pPr>
            <a:r>
              <a:rPr lang="en-US" dirty="0" smtClean="0">
                <a:latin typeface="Calibri"/>
                <a:cs typeface="Calibri"/>
              </a:rPr>
              <a:t>10,366 with allele counts &gt; 1</a:t>
            </a:r>
          </a:p>
          <a:p>
            <a:pPr marL="800100" lvl="1" indent="-342900">
              <a:buFont typeface="Arial"/>
              <a:buChar char="•"/>
            </a:pPr>
            <a:r>
              <a:rPr lang="en-US" dirty="0" smtClean="0">
                <a:latin typeface="Calibri"/>
                <a:cs typeface="Calibri"/>
              </a:rPr>
              <a:t>7,137 seen in at least 2 studies</a:t>
            </a:r>
            <a:endParaRPr lang="en-US" dirty="0">
              <a:latin typeface="Calibri"/>
              <a:cs typeface="Calibri"/>
            </a:endParaRPr>
          </a:p>
        </p:txBody>
      </p:sp>
    </p:spTree>
    <p:extLst>
      <p:ext uri="{BB962C8B-B14F-4D97-AF65-F5344CB8AC3E}">
        <p14:creationId xmlns:p14="http://schemas.microsoft.com/office/powerpoint/2010/main" val="227185552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2"/>
          <p:cNvSpPr txBox="1">
            <a:spLocks noChangeArrowheads="1"/>
          </p:cNvSpPr>
          <p:nvPr/>
        </p:nvSpPr>
        <p:spPr bwMode="auto">
          <a:xfrm>
            <a:off x="228600" y="605135"/>
            <a:ext cx="46517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smtClean="0">
                <a:latin typeface="Calibri"/>
                <a:cs typeface="Calibri"/>
              </a:rPr>
              <a:t>Implementation of the </a:t>
            </a:r>
            <a:r>
              <a:rPr lang="en-US" b="1" dirty="0" err="1" smtClean="0">
                <a:latin typeface="Calibri"/>
                <a:cs typeface="Calibri"/>
              </a:rPr>
              <a:t>Exome</a:t>
            </a:r>
            <a:r>
              <a:rPr lang="en-US" b="1" dirty="0" smtClean="0">
                <a:latin typeface="Calibri"/>
                <a:cs typeface="Calibri"/>
              </a:rPr>
              <a:t> Chip</a:t>
            </a:r>
            <a:endParaRPr lang="en-US" b="1" dirty="0">
              <a:latin typeface="Calibri"/>
              <a:cs typeface="Calibri"/>
            </a:endParaRPr>
          </a:p>
        </p:txBody>
      </p:sp>
      <p:cxnSp>
        <p:nvCxnSpPr>
          <p:cNvPr id="5" name="Straight Connector 4"/>
          <p:cNvCxnSpPr/>
          <p:nvPr/>
        </p:nvCxnSpPr>
        <p:spPr>
          <a:xfrm>
            <a:off x="292100" y="1066800"/>
            <a:ext cx="4584700" cy="0"/>
          </a:xfrm>
          <a:prstGeom prst="line">
            <a:avLst/>
          </a:prstGeom>
          <a:ln w="38100" cap="sq" cmpd="sng" algn="ctr">
            <a:solidFill>
              <a:srgbClr val="FF0000"/>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 name="TextBox 5"/>
          <p:cNvSpPr txBox="1">
            <a:spLocks noChangeArrowheads="1"/>
          </p:cNvSpPr>
          <p:nvPr/>
        </p:nvSpPr>
        <p:spPr bwMode="auto">
          <a:xfrm>
            <a:off x="381000" y="1483817"/>
            <a:ext cx="8458200" cy="5262979"/>
          </a:xfrm>
          <a:prstGeom prst="rect">
            <a:avLst/>
          </a:prstGeom>
          <a:noFill/>
          <a:ln w="9525">
            <a:noFill/>
            <a:miter lim="800000"/>
            <a:headEnd/>
            <a:tailEnd/>
          </a:ln>
        </p:spPr>
        <p:txBody>
          <a:bodyPr wrap="square">
            <a:prstTxWarp prst="textNoShape">
              <a:avLst/>
            </a:prstTxWarp>
            <a:spAutoFit/>
          </a:bodyPr>
          <a:lstStyle/>
          <a:p>
            <a:pPr marL="342900" indent="-342900">
              <a:buFont typeface="Arial"/>
              <a:buChar char="•"/>
            </a:pPr>
            <a:r>
              <a:rPr lang="en-US" dirty="0" err="1" smtClean="0">
                <a:latin typeface="Calibri"/>
                <a:cs typeface="Calibri"/>
              </a:rPr>
              <a:t>Illumina</a:t>
            </a:r>
            <a:r>
              <a:rPr lang="en-US" dirty="0" smtClean="0">
                <a:latin typeface="Calibri"/>
                <a:cs typeface="Calibri"/>
              </a:rPr>
              <a:t> allocated budget of ~300,000 </a:t>
            </a:r>
            <a:r>
              <a:rPr lang="en-US" dirty="0" err="1" smtClean="0">
                <a:latin typeface="Calibri"/>
                <a:cs typeface="Calibri"/>
              </a:rPr>
              <a:t>beadtypes</a:t>
            </a:r>
            <a:endParaRPr lang="en-US" dirty="0">
              <a:latin typeface="Calibri"/>
              <a:cs typeface="Calibri"/>
            </a:endParaRPr>
          </a:p>
          <a:p>
            <a:pPr marL="800100" lvl="1" indent="-342900">
              <a:buFont typeface="Arial"/>
              <a:buChar char="•"/>
            </a:pPr>
            <a:r>
              <a:rPr lang="en-US" dirty="0" smtClean="0">
                <a:latin typeface="Calibri"/>
                <a:cs typeface="Calibri"/>
              </a:rPr>
              <a:t>Most SNPs require one bead</a:t>
            </a:r>
          </a:p>
          <a:p>
            <a:pPr marL="800100" lvl="1" indent="-342900">
              <a:buFont typeface="Arial"/>
              <a:buChar char="•"/>
            </a:pPr>
            <a:r>
              <a:rPr lang="en-US" dirty="0" smtClean="0">
                <a:latin typeface="Calibri"/>
                <a:cs typeface="Calibri"/>
              </a:rPr>
              <a:t>A/T and G/C SNPs require 2 beads</a:t>
            </a:r>
          </a:p>
          <a:p>
            <a:pPr marL="800100" lvl="1" indent="-342900">
              <a:buFont typeface="Arial"/>
              <a:buChar char="•"/>
            </a:pPr>
            <a:r>
              <a:rPr lang="en-US" dirty="0" smtClean="0">
                <a:latin typeface="Calibri"/>
                <a:cs typeface="Calibri"/>
              </a:rPr>
              <a:t>Tri-allelic SNPs require 4 beads for full determination</a:t>
            </a:r>
            <a:endParaRPr lang="en-US" dirty="0">
              <a:latin typeface="Calibri"/>
              <a:cs typeface="Calibri"/>
            </a:endParaRPr>
          </a:p>
          <a:p>
            <a:pPr marL="342900" indent="-342900">
              <a:buFont typeface="Arial"/>
              <a:buChar char="•"/>
            </a:pPr>
            <a:r>
              <a:rPr lang="en-US" dirty="0" err="1" smtClean="0">
                <a:latin typeface="Calibri"/>
                <a:cs typeface="Calibri"/>
              </a:rPr>
              <a:t>Illumina</a:t>
            </a:r>
            <a:r>
              <a:rPr lang="en-US" dirty="0">
                <a:latin typeface="Calibri"/>
                <a:cs typeface="Calibri"/>
              </a:rPr>
              <a:t> </a:t>
            </a:r>
            <a:r>
              <a:rPr lang="en-US" dirty="0" smtClean="0">
                <a:latin typeface="Calibri"/>
                <a:cs typeface="Calibri"/>
              </a:rPr>
              <a:t>design considerations</a:t>
            </a:r>
          </a:p>
          <a:p>
            <a:pPr marL="800100" lvl="1" indent="-342900">
              <a:buFont typeface="Arial"/>
              <a:buChar char="•"/>
            </a:pPr>
            <a:r>
              <a:rPr lang="en-US" dirty="0" smtClean="0">
                <a:latin typeface="Calibri"/>
                <a:cs typeface="Calibri"/>
              </a:rPr>
              <a:t>Exclude sites with design score &lt; 0.5</a:t>
            </a:r>
          </a:p>
          <a:p>
            <a:pPr marL="800100" lvl="1" indent="-342900">
              <a:buFont typeface="Arial"/>
              <a:buChar char="•"/>
            </a:pPr>
            <a:r>
              <a:rPr lang="en-US" dirty="0" smtClean="0">
                <a:latin typeface="Calibri"/>
                <a:cs typeface="Calibri"/>
              </a:rPr>
              <a:t>Avoided primers with multiple hits in the genome</a:t>
            </a:r>
          </a:p>
          <a:p>
            <a:pPr marL="800100" lvl="1" indent="-342900">
              <a:buFont typeface="Arial"/>
              <a:buChar char="•"/>
            </a:pPr>
            <a:r>
              <a:rPr lang="en-US" dirty="0" smtClean="0">
                <a:latin typeface="Calibri"/>
                <a:cs typeface="Calibri"/>
              </a:rPr>
              <a:t>Favored primers extending into mRNA (versus intron)</a:t>
            </a:r>
          </a:p>
          <a:p>
            <a:pPr marL="800100" lvl="1" indent="-342900">
              <a:buFont typeface="Arial"/>
              <a:buChar char="•"/>
            </a:pPr>
            <a:r>
              <a:rPr lang="en-US" dirty="0" smtClean="0">
                <a:latin typeface="Calibri"/>
                <a:cs typeface="Calibri"/>
              </a:rPr>
              <a:t>Excluded sites within 5 </a:t>
            </a:r>
            <a:r>
              <a:rPr lang="en-US" dirty="0" err="1" smtClean="0">
                <a:latin typeface="Calibri"/>
                <a:cs typeface="Calibri"/>
              </a:rPr>
              <a:t>bp</a:t>
            </a:r>
            <a:r>
              <a:rPr lang="en-US" dirty="0" smtClean="0">
                <a:latin typeface="Calibri"/>
                <a:cs typeface="Calibri"/>
              </a:rPr>
              <a:t> of site with 100+ counts</a:t>
            </a:r>
          </a:p>
          <a:p>
            <a:pPr marL="342900" indent="-342900">
              <a:buFont typeface="Arial"/>
              <a:buChar char="•"/>
            </a:pPr>
            <a:r>
              <a:rPr lang="en-US" dirty="0" err="1" smtClean="0">
                <a:latin typeface="Calibri"/>
                <a:cs typeface="Calibri"/>
              </a:rPr>
              <a:t>Affymetrix</a:t>
            </a:r>
            <a:r>
              <a:rPr lang="en-US" dirty="0" smtClean="0">
                <a:latin typeface="Calibri"/>
                <a:cs typeface="Calibri"/>
              </a:rPr>
              <a:t> allocating budget of ~350,000 probes</a:t>
            </a:r>
          </a:p>
          <a:p>
            <a:pPr marL="342900" indent="-342900">
              <a:buFont typeface="Arial"/>
              <a:buChar char="•"/>
            </a:pPr>
            <a:r>
              <a:rPr lang="en-US" dirty="0" err="1" smtClean="0">
                <a:latin typeface="Calibri"/>
                <a:cs typeface="Calibri"/>
              </a:rPr>
              <a:t>Affymetrix</a:t>
            </a:r>
            <a:r>
              <a:rPr lang="en-US" dirty="0" smtClean="0">
                <a:latin typeface="Calibri"/>
                <a:cs typeface="Calibri"/>
              </a:rPr>
              <a:t> design based upon Axiom platform</a:t>
            </a:r>
            <a:endParaRPr lang="en-US" dirty="0">
              <a:latin typeface="Calibri"/>
              <a:cs typeface="Calibri"/>
            </a:endParaRPr>
          </a:p>
          <a:p>
            <a:pPr marL="800100" lvl="1" indent="-342900">
              <a:buFont typeface="Arial"/>
              <a:buChar char="•"/>
            </a:pPr>
            <a:r>
              <a:rPr lang="en-US" dirty="0" smtClean="0">
                <a:latin typeface="Calibri"/>
                <a:cs typeface="Calibri"/>
              </a:rPr>
              <a:t>Plan to favor sites extending into the exon</a:t>
            </a:r>
          </a:p>
          <a:p>
            <a:pPr marL="800100" lvl="1" indent="-342900">
              <a:buFont typeface="Arial"/>
              <a:buChar char="•"/>
            </a:pPr>
            <a:r>
              <a:rPr lang="en-US" dirty="0" smtClean="0">
                <a:latin typeface="Calibri"/>
                <a:cs typeface="Calibri"/>
              </a:rPr>
              <a:t>Plan to exclude “close” sites</a:t>
            </a:r>
          </a:p>
          <a:p>
            <a:pPr marL="800100" lvl="1" indent="-342900">
              <a:buFont typeface="Arial"/>
              <a:buChar char="•"/>
            </a:pPr>
            <a:r>
              <a:rPr lang="en-US" dirty="0" smtClean="0">
                <a:latin typeface="Calibri"/>
                <a:cs typeface="Calibri"/>
              </a:rPr>
              <a:t>Plan to query 10,000s of </a:t>
            </a:r>
            <a:r>
              <a:rPr lang="en-US" dirty="0" err="1" smtClean="0">
                <a:latin typeface="Calibri"/>
                <a:cs typeface="Calibri"/>
              </a:rPr>
              <a:t>indels</a:t>
            </a:r>
            <a:endParaRPr lang="en-US" dirty="0">
              <a:latin typeface="Calibri"/>
              <a:cs typeface="Calibri"/>
            </a:endParaRPr>
          </a:p>
        </p:txBody>
      </p:sp>
    </p:spTree>
    <p:extLst>
      <p:ext uri="{BB962C8B-B14F-4D97-AF65-F5344CB8AC3E}">
        <p14:creationId xmlns:p14="http://schemas.microsoft.com/office/powerpoint/2010/main" val="227757130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76200"/>
            <a:ext cx="8229600" cy="914400"/>
          </a:xfrm>
        </p:spPr>
        <p:txBody>
          <a:bodyPr/>
          <a:lstStyle/>
          <a:p>
            <a:pPr eaLnBrk="1" hangingPunct="1"/>
            <a:r>
              <a:rPr lang="en-US">
                <a:latin typeface="Calibri" charset="0"/>
                <a:ea typeface="ＭＳ Ｐゴシック" charset="0"/>
              </a:rPr>
              <a:t>MESA SNP Health Association Resource (SHARe) Progress Report</a:t>
            </a:r>
          </a:p>
        </p:txBody>
      </p:sp>
      <p:sp>
        <p:nvSpPr>
          <p:cNvPr id="8195" name="Rectangle 3"/>
          <p:cNvSpPr>
            <a:spLocks noGrp="1" noChangeArrowheads="1"/>
          </p:cNvSpPr>
          <p:nvPr>
            <p:ph type="body" idx="1"/>
          </p:nvPr>
        </p:nvSpPr>
        <p:spPr>
          <a:xfrm>
            <a:off x="200025" y="1371600"/>
            <a:ext cx="8639175" cy="3309938"/>
          </a:xfrm>
        </p:spPr>
        <p:txBody>
          <a:bodyPr/>
          <a:lstStyle/>
          <a:p>
            <a:pPr lvl="1" eaLnBrk="1" hangingPunct="1">
              <a:buFont typeface="Arial" charset="0"/>
              <a:buChar char="•"/>
            </a:pPr>
            <a:r>
              <a:rPr lang="en-US" sz="2400">
                <a:latin typeface="Calibri" charset="0"/>
                <a:ea typeface="ＭＳ Ｐゴシック" charset="0"/>
              </a:rPr>
              <a:t>MESA SHARe extends genome wide SNP genotyping to non-AFA MESA Classic, MESA Family, and MESA Air New Recruits using Affymetrix Genome-Wide Human SNP Array 6.0 (1M SNPs plus CNVs)</a:t>
            </a:r>
          </a:p>
          <a:p>
            <a:pPr lvl="1" eaLnBrk="1" hangingPunct="1">
              <a:buFont typeface="Arial" charset="0"/>
              <a:buChar char="•"/>
            </a:pPr>
            <a:r>
              <a:rPr lang="en-US" sz="2400">
                <a:latin typeface="Calibri" charset="0"/>
                <a:ea typeface="ＭＳ Ｐゴシック" charset="0"/>
              </a:rPr>
              <a:t>8399 participants consented to genotyping,  8293 passed QC filters and are available on dbGaP (note: 3 dropped at V6 Update).</a:t>
            </a:r>
          </a:p>
          <a:p>
            <a:pPr eaLnBrk="1" hangingPunct="1">
              <a:buFont typeface="Arial" charset="0"/>
              <a:buNone/>
            </a:pPr>
            <a:r>
              <a:rPr lang="en-US" sz="2400">
                <a:latin typeface="Calibri" charset="0"/>
                <a:ea typeface="ＭＳ Ｐゴシック" charset="0"/>
              </a:rPr>
              <a:t>Study Timeline</a:t>
            </a:r>
          </a:p>
          <a:p>
            <a:pPr lvl="1" eaLnBrk="1" hangingPunct="1">
              <a:buFont typeface="Arial" charset="0"/>
              <a:buNone/>
            </a:pPr>
            <a:endParaRPr lang="en-US" sz="2000">
              <a:solidFill>
                <a:srgbClr val="FF0000"/>
              </a:solidFill>
              <a:latin typeface="Calibri" charset="0"/>
              <a:ea typeface="ＭＳ Ｐゴシック" charset="0"/>
            </a:endParaRPr>
          </a:p>
        </p:txBody>
      </p:sp>
      <p:pic>
        <p:nvPicPr>
          <p:cNvPr id="819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45013"/>
            <a:ext cx="86106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atin typeface="Calibri" charset="0"/>
                <a:ea typeface="ＭＳ Ｐゴシック" charset="0"/>
              </a:rPr>
              <a:t>MESA Genetics Overview</a:t>
            </a:r>
          </a:p>
        </p:txBody>
      </p:sp>
      <p:sp>
        <p:nvSpPr>
          <p:cNvPr id="9219" name="Content Placeholder 2"/>
          <p:cNvSpPr>
            <a:spLocks noGrp="1"/>
          </p:cNvSpPr>
          <p:nvPr>
            <p:ph idx="1"/>
          </p:nvPr>
        </p:nvSpPr>
        <p:spPr>
          <a:xfrm>
            <a:off x="457200" y="1262063"/>
            <a:ext cx="8229600" cy="4864100"/>
          </a:xfrm>
        </p:spPr>
        <p:txBody>
          <a:bodyPr/>
          <a:lstStyle/>
          <a:p>
            <a:r>
              <a:rPr lang="en-US" sz="2000" dirty="0">
                <a:latin typeface="Calibri" charset="0"/>
                <a:ea typeface="ＭＳ Ｐゴシック" charset="0"/>
              </a:rPr>
              <a:t>We have integrated MESA into a large number of consortia, collaborating with the following studies and consortia: CHARGE, ICBP, GIANT, Global Lipids, MACAD, PRIMA, GENEVA, </a:t>
            </a:r>
            <a:r>
              <a:rPr lang="en-US" sz="2000" dirty="0" err="1">
                <a:latin typeface="Calibri" charset="0"/>
                <a:ea typeface="ＭＳ Ｐゴシック" charset="0"/>
              </a:rPr>
              <a:t>CARe</a:t>
            </a:r>
            <a:r>
              <a:rPr lang="en-US" sz="2000" dirty="0">
                <a:latin typeface="Calibri" charset="0"/>
                <a:ea typeface="ＭＳ Ｐゴシック" charset="0"/>
              </a:rPr>
              <a:t>, NOMAS, CARDIA, SPIROMETA, </a:t>
            </a:r>
            <a:r>
              <a:rPr lang="en-US" sz="2000" dirty="0" err="1">
                <a:latin typeface="Calibri" charset="0"/>
                <a:ea typeface="ＭＳ Ｐゴシック" charset="0"/>
              </a:rPr>
              <a:t>HealthABC</a:t>
            </a:r>
            <a:r>
              <a:rPr lang="en-US" sz="2000" dirty="0">
                <a:latin typeface="Calibri" charset="0"/>
                <a:ea typeface="ＭＳ Ｐゴシック" charset="0"/>
              </a:rPr>
              <a:t>, SUNLIGHT, </a:t>
            </a:r>
            <a:r>
              <a:rPr lang="en-US" sz="2000" dirty="0" err="1">
                <a:latin typeface="Calibri" charset="0"/>
                <a:ea typeface="ＭＳ Ｐゴシック" charset="0"/>
              </a:rPr>
              <a:t>CKDGen</a:t>
            </a:r>
            <a:r>
              <a:rPr lang="en-US" sz="2000" dirty="0">
                <a:latin typeface="Calibri" charset="0"/>
                <a:ea typeface="ＭＳ Ｐゴシック" charset="0"/>
              </a:rPr>
              <a:t>, FIND, WHI, Family Heart Study, </a:t>
            </a:r>
            <a:r>
              <a:rPr lang="en-US" sz="2000" dirty="0" err="1">
                <a:latin typeface="Calibri" charset="0"/>
                <a:ea typeface="ＭＳ Ｐゴシック" charset="0"/>
              </a:rPr>
              <a:t>Genestar</a:t>
            </a:r>
            <a:r>
              <a:rPr lang="en-US" sz="2000" dirty="0">
                <a:latin typeface="Calibri" charset="0"/>
                <a:ea typeface="ＭＳ Ｐゴシック" charset="0"/>
              </a:rPr>
              <a:t>, Diabetic Heart Study, Framingham, AGES, ARIC, MEDIA, IRAS Family, GUARDIAN, Jackson Heart Study, African-American Coronary Calcium, African-American Quantitative T2D Traits.</a:t>
            </a:r>
          </a:p>
          <a:p>
            <a:r>
              <a:rPr lang="en-US" sz="2000" dirty="0">
                <a:latin typeface="Calibri" charset="0"/>
                <a:ea typeface="ＭＳ Ｐゴシック" charset="0"/>
              </a:rPr>
              <a:t>MESA continues its contributions to the NHLBI </a:t>
            </a:r>
            <a:r>
              <a:rPr lang="en-US" sz="2000" dirty="0" err="1">
                <a:latin typeface="Calibri" charset="0"/>
                <a:ea typeface="ＭＳ Ｐゴシック" charset="0"/>
              </a:rPr>
              <a:t>Exome</a:t>
            </a:r>
            <a:r>
              <a:rPr lang="en-US" sz="2000" dirty="0">
                <a:latin typeface="Calibri" charset="0"/>
                <a:ea typeface="ＭＳ Ｐゴシック" charset="0"/>
              </a:rPr>
              <a:t> Sequencing project, as part of the </a:t>
            </a:r>
            <a:r>
              <a:rPr lang="en-US" sz="2000" dirty="0" err="1">
                <a:latin typeface="Calibri" charset="0"/>
                <a:ea typeface="ＭＳ Ｐゴシック" charset="0"/>
              </a:rPr>
              <a:t>HeartGO</a:t>
            </a:r>
            <a:r>
              <a:rPr lang="en-US" sz="2000" dirty="0">
                <a:latin typeface="Calibri" charset="0"/>
                <a:ea typeface="ＭＳ Ｐゴシック" charset="0"/>
              </a:rPr>
              <a:t> effort, which includes 6 NHLBI cohorts.  Over 2500 of the planned 7500 </a:t>
            </a:r>
            <a:r>
              <a:rPr lang="en-US" sz="2000" dirty="0" err="1">
                <a:latin typeface="Calibri" charset="0"/>
                <a:ea typeface="ＭＳ Ｐゴシック" charset="0"/>
              </a:rPr>
              <a:t>exomes</a:t>
            </a:r>
            <a:r>
              <a:rPr lang="en-US" sz="2000" dirty="0">
                <a:latin typeface="Calibri" charset="0"/>
                <a:ea typeface="ＭＳ Ｐゴシック" charset="0"/>
              </a:rPr>
              <a:t> have been sequenced, and data analysis is now proceeding.</a:t>
            </a:r>
          </a:p>
          <a:p>
            <a:r>
              <a:rPr lang="en-US" sz="2000" dirty="0" err="1" smtClean="0">
                <a:latin typeface="Calibri" charset="0"/>
                <a:ea typeface="ＭＳ Ｐゴシック" charset="0"/>
              </a:rPr>
              <a:t>Exome</a:t>
            </a:r>
            <a:r>
              <a:rPr lang="en-US" sz="2000" dirty="0" err="1">
                <a:latin typeface="Calibri" charset="0"/>
                <a:ea typeface="ＭＳ Ｐゴシック" charset="0"/>
              </a:rPr>
              <a:t>C</a:t>
            </a:r>
            <a:r>
              <a:rPr lang="en-US" sz="2000" dirty="0" err="1" smtClean="0">
                <a:latin typeface="Calibri" charset="0"/>
                <a:ea typeface="ＭＳ Ｐゴシック" charset="0"/>
              </a:rPr>
              <a:t>hip</a:t>
            </a:r>
            <a:r>
              <a:rPr lang="en-US" sz="2000" dirty="0" smtClean="0">
                <a:latin typeface="Calibri" charset="0"/>
                <a:ea typeface="ＭＳ Ｐゴシック" charset="0"/>
              </a:rPr>
              <a:t> </a:t>
            </a:r>
            <a:r>
              <a:rPr lang="en-US" sz="2000" dirty="0">
                <a:latin typeface="Calibri" charset="0"/>
                <a:ea typeface="ＭＳ Ｐゴシック" charset="0"/>
              </a:rPr>
              <a:t>genotyping process </a:t>
            </a:r>
            <a:r>
              <a:rPr lang="en-US" sz="2000" dirty="0" smtClean="0">
                <a:latin typeface="Calibri" charset="0"/>
                <a:ea typeface="ＭＳ Ｐゴシック" charset="0"/>
              </a:rPr>
              <a:t>underway</a:t>
            </a:r>
          </a:p>
          <a:p>
            <a:pPr lvl="1"/>
            <a:r>
              <a:rPr lang="en-US" sz="1600" dirty="0" err="1" smtClean="0">
                <a:latin typeface="Calibri" charset="0"/>
                <a:ea typeface="ＭＳ Ｐゴシック" charset="0"/>
              </a:rPr>
              <a:t>Illumina</a:t>
            </a:r>
            <a:r>
              <a:rPr lang="en-US" sz="1600" dirty="0" smtClean="0">
                <a:latin typeface="Calibri" charset="0"/>
                <a:ea typeface="ＭＳ Ｐゴシック" charset="0"/>
              </a:rPr>
              <a:t> chip</a:t>
            </a:r>
          </a:p>
          <a:p>
            <a:pPr lvl="1"/>
            <a:r>
              <a:rPr lang="en-US" sz="1600" dirty="0" smtClean="0">
                <a:latin typeface="Calibri" charset="0"/>
                <a:ea typeface="ＭＳ Ｐゴシック" charset="0"/>
              </a:rPr>
              <a:t>Delivery Dec 1, 2011</a:t>
            </a:r>
          </a:p>
          <a:p>
            <a:pPr lvl="1"/>
            <a:r>
              <a:rPr lang="en-US" sz="1600" dirty="0" smtClean="0">
                <a:latin typeface="Calibri" charset="0"/>
                <a:ea typeface="ＭＳ Ｐゴシック" charset="0"/>
              </a:rPr>
              <a:t>Content heavy in rare/infrequent variants</a:t>
            </a:r>
            <a:endParaRPr lang="en-US" sz="1600" dirty="0">
              <a:latin typeface="Calibri" charset="0"/>
              <a:ea typeface="ＭＳ Ｐゴシック" charset="0"/>
            </a:endParaRPr>
          </a:p>
          <a:p>
            <a:pPr>
              <a:buFont typeface="Arial" charset="0"/>
              <a:buNone/>
            </a:pPr>
            <a:endParaRPr lang="en-US" sz="2000" dirty="0">
              <a:latin typeface="Calibri" charset="0"/>
              <a:ea typeface="ＭＳ Ｐゴシック" charset="0"/>
            </a:endParaRPr>
          </a:p>
          <a:p>
            <a:endParaRPr lang="en-US" sz="2000" dirty="0">
              <a:latin typeface="Calibri" charset="0"/>
              <a:ea typeface="ＭＳ Ｐゴシック" charset="0"/>
            </a:endParaRPr>
          </a:p>
          <a:p>
            <a:endParaRPr lang="en-US" dirty="0">
              <a:latin typeface="Calibri" charset="0"/>
              <a:ea typeface="ＭＳ Ｐゴシック"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atin typeface="Calibri" charset="0"/>
                <a:ea typeface="ＭＳ Ｐゴシック" charset="0"/>
              </a:rPr>
              <a:t>MESA Genetics Overview</a:t>
            </a:r>
          </a:p>
        </p:txBody>
      </p:sp>
      <p:sp>
        <p:nvSpPr>
          <p:cNvPr id="10243" name="Content Placeholder 2"/>
          <p:cNvSpPr>
            <a:spLocks noGrp="1"/>
          </p:cNvSpPr>
          <p:nvPr>
            <p:ph idx="1"/>
          </p:nvPr>
        </p:nvSpPr>
        <p:spPr>
          <a:xfrm>
            <a:off x="457200" y="1262063"/>
            <a:ext cx="8229600" cy="4864100"/>
          </a:xfrm>
        </p:spPr>
        <p:txBody>
          <a:bodyPr/>
          <a:lstStyle/>
          <a:p>
            <a:r>
              <a:rPr lang="en-US" sz="2400" dirty="0">
                <a:latin typeface="Calibri" charset="0"/>
                <a:ea typeface="ＭＳ Ｐゴシック" charset="0"/>
              </a:rPr>
              <a:t>There are now 7 updates of MESA </a:t>
            </a:r>
            <a:r>
              <a:rPr lang="en-US" sz="2400" dirty="0" err="1">
                <a:latin typeface="Calibri" charset="0"/>
                <a:ea typeface="ＭＳ Ｐゴシック" charset="0"/>
              </a:rPr>
              <a:t>SHARe</a:t>
            </a:r>
            <a:r>
              <a:rPr lang="en-US" sz="2400" dirty="0">
                <a:latin typeface="Calibri" charset="0"/>
                <a:ea typeface="ＭＳ Ｐゴシック" charset="0"/>
              </a:rPr>
              <a:t> phenotypes, and we have added the </a:t>
            </a:r>
            <a:r>
              <a:rPr lang="en-US" sz="2400" dirty="0" err="1" smtClean="0">
                <a:latin typeface="Calibri" charset="0"/>
                <a:ea typeface="ＭＳ Ｐゴシック" charset="0"/>
              </a:rPr>
              <a:t>CARe</a:t>
            </a:r>
            <a:r>
              <a:rPr lang="en-US" sz="2400" dirty="0" smtClean="0">
                <a:latin typeface="Calibri" charset="0"/>
                <a:ea typeface="ＭＳ Ｐゴシック" charset="0"/>
              </a:rPr>
              <a:t> </a:t>
            </a:r>
            <a:r>
              <a:rPr lang="en-US" sz="2400" dirty="0">
                <a:latin typeface="Calibri" charset="0"/>
                <a:ea typeface="ＭＳ Ｐゴシック" charset="0"/>
              </a:rPr>
              <a:t>IBC candidate gene data as well.</a:t>
            </a:r>
          </a:p>
          <a:p>
            <a:r>
              <a:rPr lang="en-US" sz="2400" dirty="0">
                <a:latin typeface="Calibri" charset="0"/>
                <a:ea typeface="ＭＳ Ｐゴシック" charset="0"/>
              </a:rPr>
              <a:t>MESA </a:t>
            </a:r>
            <a:r>
              <a:rPr lang="en-US" sz="2400" dirty="0" err="1">
                <a:latin typeface="Calibri" charset="0"/>
                <a:ea typeface="ＭＳ Ｐゴシック" charset="0"/>
              </a:rPr>
              <a:t>SHARe</a:t>
            </a:r>
            <a:r>
              <a:rPr lang="en-US" sz="2400" dirty="0">
                <a:latin typeface="Calibri" charset="0"/>
                <a:ea typeface="ＭＳ Ｐゴシック" charset="0"/>
              </a:rPr>
              <a:t> Newsletter was distributed to participants</a:t>
            </a:r>
          </a:p>
          <a:p>
            <a:r>
              <a:rPr lang="en-US" sz="2400" dirty="0">
                <a:latin typeface="Calibri" charset="0"/>
                <a:ea typeface="ＭＳ Ｐゴシック" charset="0"/>
              </a:rPr>
              <a:t>We have now expanded to 13 MESA </a:t>
            </a:r>
            <a:r>
              <a:rPr lang="en-US" sz="2400" dirty="0" err="1">
                <a:latin typeface="Calibri" charset="0"/>
                <a:ea typeface="ＭＳ Ｐゴシック" charset="0"/>
              </a:rPr>
              <a:t>SHARe</a:t>
            </a:r>
            <a:r>
              <a:rPr lang="en-US" sz="2400" dirty="0">
                <a:latin typeface="Calibri" charset="0"/>
                <a:ea typeface="ＭＳ Ｐゴシック" charset="0"/>
              </a:rPr>
              <a:t> analytic sites</a:t>
            </a:r>
          </a:p>
          <a:p>
            <a:r>
              <a:rPr lang="en-US" sz="2400" dirty="0">
                <a:latin typeface="Calibri" charset="0"/>
                <a:ea typeface="ＭＳ Ｐゴシック" charset="0"/>
              </a:rPr>
              <a:t>The third in-person MESA </a:t>
            </a:r>
            <a:r>
              <a:rPr lang="en-US" sz="2400" dirty="0" err="1">
                <a:latin typeface="Calibri" charset="0"/>
                <a:ea typeface="ＭＳ Ｐゴシック" charset="0"/>
              </a:rPr>
              <a:t>SHARe</a:t>
            </a:r>
            <a:r>
              <a:rPr lang="en-US" sz="2400" dirty="0">
                <a:latin typeface="Calibri" charset="0"/>
                <a:ea typeface="ＭＳ Ｐゴシック" charset="0"/>
              </a:rPr>
              <a:t> meeting was held on 2/9/11 in Boston, preceding the meeting of the CHARGE (Cohorts for Heart and Aging Research in Genetic Epidemiology consortium).  The focus was on the </a:t>
            </a:r>
            <a:r>
              <a:rPr lang="ja-JP" altLang="en-US" sz="2400" dirty="0">
                <a:latin typeface="Calibri" charset="0"/>
                <a:ea typeface="ＭＳ Ｐゴシック" charset="0"/>
              </a:rPr>
              <a:t>“</a:t>
            </a:r>
            <a:r>
              <a:rPr lang="en-US" sz="2400" dirty="0">
                <a:latin typeface="Calibri" charset="0"/>
                <a:ea typeface="ＭＳ Ｐゴシック" charset="0"/>
              </a:rPr>
              <a:t>Multi-ethnic in MESA.</a:t>
            </a:r>
            <a:r>
              <a:rPr lang="ja-JP" altLang="en-US" sz="2400" dirty="0">
                <a:latin typeface="Calibri" charset="0"/>
                <a:ea typeface="ＭＳ Ｐゴシック" charset="0"/>
              </a:rPr>
              <a:t>”</a:t>
            </a:r>
            <a:endParaRPr lang="en-US" sz="2400" dirty="0">
              <a:latin typeface="Calibri" charset="0"/>
              <a:ea typeface="ＭＳ Ｐゴシック" charset="0"/>
            </a:endParaRPr>
          </a:p>
          <a:p>
            <a:r>
              <a:rPr lang="en-US" sz="2400" dirty="0">
                <a:latin typeface="Calibri" charset="0"/>
                <a:ea typeface="ＭＳ Ｐゴシック" charset="0"/>
              </a:rPr>
              <a:t>151 MESA Genetics proposals have submitted with 21 papers published, and 17 pen drafts submitted. </a:t>
            </a:r>
          </a:p>
          <a:p>
            <a:r>
              <a:rPr lang="en-US" sz="2400" dirty="0">
                <a:latin typeface="Calibri" charset="0"/>
                <a:ea typeface="ＭＳ Ｐゴシック" charset="0"/>
              </a:rPr>
              <a:t>Fourth in-person meeting </a:t>
            </a:r>
            <a:r>
              <a:rPr lang="en-US" sz="2400" dirty="0" smtClean="0">
                <a:latin typeface="Calibri" charset="0"/>
                <a:ea typeface="ＭＳ Ｐゴシック" charset="0"/>
              </a:rPr>
              <a:t>was </a:t>
            </a:r>
            <a:r>
              <a:rPr lang="en-US" sz="2400" dirty="0">
                <a:latin typeface="Calibri" charset="0"/>
                <a:ea typeface="ＭＳ Ｐゴシック" charset="0"/>
              </a:rPr>
              <a:t>held </a:t>
            </a:r>
            <a:r>
              <a:rPr lang="en-US" sz="2400" dirty="0" smtClean="0">
                <a:latin typeface="Calibri" charset="0"/>
                <a:ea typeface="ＭＳ Ｐゴシック" charset="0"/>
              </a:rPr>
              <a:t>yesterday, </a:t>
            </a:r>
            <a:r>
              <a:rPr lang="en-US" sz="2400" dirty="0">
                <a:latin typeface="Calibri" charset="0"/>
                <a:ea typeface="ＭＳ Ｐゴシック" charset="0"/>
              </a:rPr>
              <a:t>preceding MESA Steering Committee, focusing on phenotypes in MESA</a:t>
            </a:r>
          </a:p>
          <a:p>
            <a:pPr>
              <a:buFont typeface="Arial" charset="0"/>
              <a:buNone/>
            </a:pPr>
            <a:endParaRPr lang="en-US" sz="2400" dirty="0">
              <a:solidFill>
                <a:srgbClr val="FF0000"/>
              </a:solidFill>
              <a:latin typeface="Calibri" charset="0"/>
              <a:ea typeface="ＭＳ Ｐゴシック" charset="0"/>
            </a:endParaRPr>
          </a:p>
          <a:p>
            <a:endParaRPr lang="en-US" sz="2000" dirty="0">
              <a:latin typeface="Calibri" charset="0"/>
              <a:ea typeface="ＭＳ Ｐゴシック" charset="0"/>
            </a:endParaRPr>
          </a:p>
          <a:p>
            <a:endParaRPr lang="en-US" dirty="0">
              <a:latin typeface="Calibri" charset="0"/>
              <a:ea typeface="ＭＳ Ｐゴシック"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323850"/>
            <a:ext cx="8229600" cy="914400"/>
          </a:xfrm>
        </p:spPr>
        <p:txBody>
          <a:bodyPr/>
          <a:lstStyle/>
          <a:p>
            <a:pPr eaLnBrk="1" hangingPunct="1"/>
            <a:r>
              <a:rPr lang="en-US">
                <a:latin typeface="Calibri" charset="0"/>
                <a:ea typeface="ＭＳ Ｐゴシック" charset="0"/>
              </a:rPr>
              <a:t>MESA SHARe Phenotype Working Groups</a:t>
            </a:r>
          </a:p>
        </p:txBody>
      </p:sp>
      <p:sp>
        <p:nvSpPr>
          <p:cNvPr id="11267" name="Rectangle 3"/>
          <p:cNvSpPr>
            <a:spLocks noGrp="1" noChangeArrowheads="1"/>
          </p:cNvSpPr>
          <p:nvPr>
            <p:ph type="body" idx="1"/>
          </p:nvPr>
        </p:nvSpPr>
        <p:spPr>
          <a:xfrm>
            <a:off x="192088" y="1463675"/>
            <a:ext cx="8672512" cy="5006975"/>
          </a:xfrm>
        </p:spPr>
        <p:txBody>
          <a:bodyPr/>
          <a:lstStyle/>
          <a:p>
            <a:pPr lvl="1" eaLnBrk="1" hangingPunct="1">
              <a:buFont typeface="Arial" charset="0"/>
              <a:buChar char="•"/>
            </a:pPr>
            <a:r>
              <a:rPr lang="en-US" sz="2200">
                <a:latin typeface="Calibri" charset="0"/>
                <a:ea typeface="ＭＳ Ｐゴシック" charset="0"/>
              </a:rPr>
              <a:t>20 MESA SHARe Phenotype Working Groups actively meet.</a:t>
            </a:r>
          </a:p>
          <a:p>
            <a:pPr lvl="1" eaLnBrk="1" hangingPunct="1">
              <a:buFont typeface="Arial" charset="0"/>
              <a:buChar char="•"/>
            </a:pPr>
            <a:r>
              <a:rPr lang="en-US" sz="2200">
                <a:latin typeface="Calibri" charset="0"/>
                <a:ea typeface="ＭＳ Ｐゴシック" charset="0"/>
              </a:rPr>
              <a:t>Since April 2010, 75 publication proposals, and 16</a:t>
            </a:r>
            <a:r>
              <a:rPr lang="en-US" sz="2200" b="1">
                <a:latin typeface="Calibri" charset="0"/>
                <a:ea typeface="ＭＳ Ｐゴシック" charset="0"/>
              </a:rPr>
              <a:t> </a:t>
            </a:r>
            <a:r>
              <a:rPr lang="en-US" sz="2200">
                <a:latin typeface="Calibri" charset="0"/>
                <a:ea typeface="ＭＳ Ｐゴシック" charset="0"/>
              </a:rPr>
              <a:t>pen drafts were submitted from 17 different Phenotype Working Groups and SHARe Committees</a:t>
            </a:r>
          </a:p>
          <a:p>
            <a:pPr lvl="1" eaLnBrk="1" hangingPunct="1">
              <a:buFont typeface="Arial" charset="0"/>
              <a:buChar char="•"/>
            </a:pPr>
            <a:r>
              <a:rPr lang="en-US" sz="2200">
                <a:latin typeface="Calibri" charset="0"/>
                <a:ea typeface="ＭＳ Ｐゴシック" charset="0"/>
              </a:rPr>
              <a:t>19</a:t>
            </a:r>
            <a:r>
              <a:rPr lang="en-US" sz="2200" b="1">
                <a:latin typeface="Calibri" charset="0"/>
                <a:ea typeface="ＭＳ Ｐゴシック" charset="0"/>
              </a:rPr>
              <a:t> </a:t>
            </a:r>
            <a:r>
              <a:rPr lang="en-US" sz="2200">
                <a:latin typeface="Calibri" charset="0"/>
                <a:ea typeface="ＭＳ Ｐゴシック" charset="0"/>
              </a:rPr>
              <a:t>proposals use standard analysis plan developed by MESA SHARe Analysis Committee, 52 follow analysis outlined by consortia, and 4 use non-standard analysis as defined by the Working Group</a:t>
            </a:r>
          </a:p>
          <a:p>
            <a:pPr lvl="1" eaLnBrk="1" hangingPunct="1">
              <a:buFont typeface="Arial" charset="0"/>
              <a:buChar char="•"/>
            </a:pPr>
            <a:r>
              <a:rPr lang="en-US" sz="2200">
                <a:latin typeface="Calibri" charset="0"/>
                <a:ea typeface="ＭＳ Ｐゴシック" charset="0"/>
              </a:rPr>
              <a:t>7 published papers</a:t>
            </a:r>
          </a:p>
          <a:p>
            <a:pPr lvl="1" eaLnBrk="1" hangingPunct="1">
              <a:buFont typeface="Arial" charset="0"/>
              <a:buNone/>
            </a:pPr>
            <a:endParaRPr lang="en-US" sz="2200">
              <a:latin typeface="Calibri" charset="0"/>
              <a:ea typeface="ＭＳ Ｐゴシック" charset="0"/>
            </a:endParaRPr>
          </a:p>
          <a:p>
            <a:pPr lvl="1" eaLnBrk="1" hangingPunct="1">
              <a:buFont typeface="Arial" charset="0"/>
              <a:buChar char="•"/>
            </a:pPr>
            <a:endParaRPr lang="en-US" sz="2000">
              <a:latin typeface="Calibri" charset="0"/>
              <a:ea typeface="ＭＳ Ｐゴシック" charset="0"/>
            </a:endParaRPr>
          </a:p>
          <a:p>
            <a:pPr lvl="1" eaLnBrk="1" hangingPunct="1">
              <a:buFont typeface="Arial" charset="0"/>
              <a:buChar char="•"/>
            </a:pPr>
            <a:endParaRPr lang="en-US" sz="2000">
              <a:latin typeface="Calibri" charset="0"/>
              <a:ea typeface="ＭＳ Ｐゴシック" charset="0"/>
            </a:endParaRPr>
          </a:p>
          <a:p>
            <a:pPr lvl="1" eaLnBrk="1" hangingPunct="1">
              <a:buFont typeface="Arial" charset="0"/>
              <a:buChar char="•"/>
            </a:pPr>
            <a:endParaRPr lang="en-US" sz="2000">
              <a:latin typeface="Calibri"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atin typeface="Calibri" charset="0"/>
                <a:ea typeface="ＭＳ Ｐゴシック" charset="0"/>
              </a:rPr>
              <a:t>MESA SHARe Published Papers</a:t>
            </a:r>
          </a:p>
        </p:txBody>
      </p:sp>
      <p:graphicFrame>
        <p:nvGraphicFramePr>
          <p:cNvPr id="4" name="Table 3"/>
          <p:cNvGraphicFramePr>
            <a:graphicFrameLocks noGrp="1"/>
          </p:cNvGraphicFramePr>
          <p:nvPr>
            <p:extLst>
              <p:ext uri="{D42A27DB-BD31-4B8C-83A1-F6EECF244321}">
                <p14:modId xmlns:p14="http://schemas.microsoft.com/office/powerpoint/2010/main" val="1223708044"/>
              </p:ext>
            </p:extLst>
          </p:nvPr>
        </p:nvGraphicFramePr>
        <p:xfrm>
          <a:off x="649288" y="1417638"/>
          <a:ext cx="8037512" cy="741362"/>
        </p:xfrm>
        <a:graphic>
          <a:graphicData uri="http://schemas.openxmlformats.org/drawingml/2006/table">
            <a:tbl>
              <a:tblPr firstRow="1" bandRow="1">
                <a:tableStyleId>{5C22544A-7EE6-4342-B048-85BDC9FD1C3A}</a:tableStyleId>
              </a:tblPr>
              <a:tblGrid>
                <a:gridCol w="2679171"/>
                <a:gridCol w="1581899"/>
                <a:gridCol w="3776442"/>
              </a:tblGrid>
              <a:tr h="370681">
                <a:tc>
                  <a:txBody>
                    <a:bodyPr/>
                    <a:lstStyle/>
                    <a:p>
                      <a:r>
                        <a:rPr lang="en-US" sz="1800" b="1" dirty="0" smtClean="0">
                          <a:ea typeface="ＭＳ Ｐゴシック" pitchFamily="34" charset="-128"/>
                        </a:rPr>
                        <a:t>(</a:t>
                      </a:r>
                      <a:r>
                        <a:rPr lang="en-US" sz="1800" b="1" dirty="0" err="1" smtClean="0">
                          <a:ea typeface="ＭＳ Ｐゴシック" pitchFamily="34" charset="-128"/>
                        </a:rPr>
                        <a:t>Goodarzi</a:t>
                      </a:r>
                      <a:r>
                        <a:rPr lang="en-US" sz="1800" b="1" dirty="0" smtClean="0">
                          <a:ea typeface="ＭＳ Ｐゴシック" pitchFamily="34" charset="-128"/>
                        </a:rPr>
                        <a:t>) </a:t>
                      </a:r>
                      <a:r>
                        <a:rPr lang="en-US" sz="1800" b="0" dirty="0" smtClean="0">
                          <a:ea typeface="ＭＳ Ｐゴシック" pitchFamily="34" charset="-128"/>
                        </a:rPr>
                        <a:t>Song et al. </a:t>
                      </a:r>
                      <a:endParaRPr lang="en-US" sz="1800" b="0" dirty="0"/>
                    </a:p>
                  </a:txBody>
                  <a:tcPr marL="91439" marR="91439" marT="45700" marB="45700"/>
                </a:tc>
                <a:tc>
                  <a:txBody>
                    <a:bodyPr/>
                    <a:lstStyle/>
                    <a:p>
                      <a:r>
                        <a:rPr lang="en-US" sz="1800" dirty="0" smtClean="0">
                          <a:solidFill>
                            <a:schemeClr val="bg1"/>
                          </a:solidFill>
                          <a:ea typeface="ＭＳ Ｐゴシック" pitchFamily="34" charset="-128"/>
                        </a:rPr>
                        <a:t>Replication</a:t>
                      </a:r>
                      <a:endParaRPr lang="en-US" sz="1800" dirty="0">
                        <a:solidFill>
                          <a:schemeClr val="bg1"/>
                        </a:solidFill>
                      </a:endParaRPr>
                    </a:p>
                  </a:txBody>
                  <a:tcPr marL="91439" marR="91439" marT="45700" marB="45700"/>
                </a:tc>
                <a:tc>
                  <a:txBody>
                    <a:bodyPr/>
                    <a:lstStyle/>
                    <a:p>
                      <a:r>
                        <a:rPr lang="en-US" sz="1800" dirty="0" smtClean="0">
                          <a:ea typeface="ＭＳ Ｐゴシック" pitchFamily="34" charset="-128"/>
                        </a:rPr>
                        <a:t>Published </a:t>
                      </a:r>
                      <a:r>
                        <a:rPr lang="en-US" sz="1800" i="1" dirty="0" smtClean="0">
                          <a:ea typeface="ＭＳ Ｐゴシック" pitchFamily="34" charset="-128"/>
                        </a:rPr>
                        <a:t>Nature</a:t>
                      </a:r>
                      <a:r>
                        <a:rPr lang="en-US" sz="1800" dirty="0" smtClean="0">
                          <a:ea typeface="ＭＳ Ｐゴシック" pitchFamily="34" charset="-128"/>
                        </a:rPr>
                        <a:t> Dec 2010</a:t>
                      </a:r>
                      <a:endParaRPr lang="en-US" sz="1800" dirty="0"/>
                    </a:p>
                  </a:txBody>
                  <a:tcPr marL="91439" marR="91439" marT="45700" marB="45700"/>
                </a:tc>
              </a:tr>
              <a:tr h="370681">
                <a:tc gridSpan="3">
                  <a:txBody>
                    <a:bodyPr/>
                    <a:lstStyle/>
                    <a:p>
                      <a:r>
                        <a:rPr lang="en-US" sz="1800" b="0" i="1" dirty="0" smtClean="0"/>
                        <a:t>CRTC3</a:t>
                      </a:r>
                      <a:r>
                        <a:rPr lang="en-US" sz="1800" b="0" dirty="0" smtClean="0"/>
                        <a:t> links catecholamine </a:t>
                      </a:r>
                      <a:r>
                        <a:rPr lang="en-US" sz="1800" b="0" dirty="0" smtClean="0"/>
                        <a:t>signaling </a:t>
                      </a:r>
                      <a:r>
                        <a:rPr lang="en-US" sz="1800" b="0" dirty="0" smtClean="0"/>
                        <a:t>to energy balance</a:t>
                      </a:r>
                      <a:endParaRPr lang="en-US" sz="1800" b="0" dirty="0"/>
                    </a:p>
                  </a:txBody>
                  <a:tcPr marL="91439" marR="91439" marT="45700" marB="45700"/>
                </a:tc>
                <a:tc hMerge="1">
                  <a:txBody>
                    <a:bodyPr/>
                    <a:lstStyle/>
                    <a:p>
                      <a:endParaRPr lang="en-US" dirty="0"/>
                    </a:p>
                  </a:txBody>
                  <a:tcPr/>
                </a:tc>
                <a:tc hMerge="1">
                  <a:txBody>
                    <a:bodyPr/>
                    <a:lstStyle/>
                    <a:p>
                      <a:endParaRPr lang="en-US" dirty="0"/>
                    </a:p>
                  </a:txBody>
                  <a:tcPr/>
                </a:tc>
              </a:tr>
            </a:tbl>
          </a:graphicData>
        </a:graphic>
      </p:graphicFrame>
      <p:graphicFrame>
        <p:nvGraphicFramePr>
          <p:cNvPr id="5" name="Table 4"/>
          <p:cNvGraphicFramePr>
            <a:graphicFrameLocks noGrp="1"/>
          </p:cNvGraphicFramePr>
          <p:nvPr/>
        </p:nvGraphicFramePr>
        <p:xfrm>
          <a:off x="649288" y="2349500"/>
          <a:ext cx="8037512" cy="1011238"/>
        </p:xfrm>
        <a:graphic>
          <a:graphicData uri="http://schemas.openxmlformats.org/drawingml/2006/table">
            <a:tbl>
              <a:tblPr firstRow="1" bandRow="1">
                <a:tableStyleId>{5C22544A-7EE6-4342-B048-85BDC9FD1C3A}</a:tableStyleId>
              </a:tblPr>
              <a:tblGrid>
                <a:gridCol w="2679171"/>
                <a:gridCol w="1581899"/>
                <a:gridCol w="3776442"/>
              </a:tblGrid>
              <a:tr h="370957">
                <a:tc>
                  <a:txBody>
                    <a:bodyPr/>
                    <a:lstStyle/>
                    <a:p>
                      <a:r>
                        <a:rPr lang="en-US" sz="1800" b="1" dirty="0" smtClean="0">
                          <a:ea typeface="ＭＳ Ｐゴシック" pitchFamily="34" charset="-128"/>
                        </a:rPr>
                        <a:t>(Palmas)</a:t>
                      </a:r>
                      <a:r>
                        <a:rPr lang="en-US" sz="1800" dirty="0" smtClean="0">
                          <a:ea typeface="ＭＳ Ｐゴシック" pitchFamily="34" charset="-128"/>
                        </a:rPr>
                        <a:t> </a:t>
                      </a:r>
                      <a:r>
                        <a:rPr lang="en-US" sz="1800" b="0" dirty="0" err="1" smtClean="0">
                          <a:ea typeface="ＭＳ Ｐゴシック" pitchFamily="34" charset="-128"/>
                        </a:rPr>
                        <a:t>Ehret</a:t>
                      </a:r>
                      <a:r>
                        <a:rPr lang="en-US" sz="1800" b="0" dirty="0" smtClean="0">
                          <a:ea typeface="ＭＳ Ｐゴシック" pitchFamily="34" charset="-128"/>
                        </a:rPr>
                        <a:t> et al. </a:t>
                      </a:r>
                      <a:endParaRPr lang="en-US" sz="1800" b="0" dirty="0"/>
                    </a:p>
                  </a:txBody>
                  <a:tcPr marL="91439" marR="91439" marT="45734" marB="45734"/>
                </a:tc>
                <a:tc>
                  <a:txBody>
                    <a:bodyPr/>
                    <a:lstStyle/>
                    <a:p>
                      <a:r>
                        <a:rPr lang="en-US" sz="1800" dirty="0" smtClean="0">
                          <a:solidFill>
                            <a:schemeClr val="bg1"/>
                          </a:solidFill>
                          <a:ea typeface="ＭＳ Ｐゴシック" pitchFamily="34" charset="-128"/>
                        </a:rPr>
                        <a:t>Replication</a:t>
                      </a:r>
                      <a:endParaRPr lang="en-US" sz="1800" dirty="0">
                        <a:solidFill>
                          <a:schemeClr val="bg1"/>
                        </a:solidFill>
                      </a:endParaRPr>
                    </a:p>
                  </a:txBody>
                  <a:tcPr marL="91439" marR="91439" marT="45734" marB="45734"/>
                </a:tc>
                <a:tc>
                  <a:txBody>
                    <a:bodyPr/>
                    <a:lstStyle/>
                    <a:p>
                      <a:r>
                        <a:rPr lang="en-US" sz="1800" dirty="0" smtClean="0">
                          <a:ea typeface="ＭＳ Ｐゴシック" pitchFamily="34" charset="-128"/>
                        </a:rPr>
                        <a:t>Published </a:t>
                      </a:r>
                      <a:r>
                        <a:rPr lang="en-US" sz="1800" i="1" dirty="0" smtClean="0">
                          <a:ea typeface="ＭＳ Ｐゴシック" pitchFamily="34" charset="-128"/>
                        </a:rPr>
                        <a:t>Nature</a:t>
                      </a:r>
                      <a:r>
                        <a:rPr lang="en-US" sz="1800" dirty="0" smtClean="0">
                          <a:ea typeface="ＭＳ Ｐゴシック" pitchFamily="34" charset="-128"/>
                        </a:rPr>
                        <a:t> Sept 2011</a:t>
                      </a:r>
                      <a:endParaRPr lang="en-US" sz="1800" dirty="0"/>
                    </a:p>
                  </a:txBody>
                  <a:tcPr marL="91439" marR="91439" marT="45734" marB="45734"/>
                </a:tc>
              </a:tr>
              <a:tr h="640281">
                <a:tc gridSpan="3">
                  <a:txBody>
                    <a:bodyPr/>
                    <a:lstStyle/>
                    <a:p>
                      <a:r>
                        <a:rPr lang="en-US" sz="1800" dirty="0" smtClean="0">
                          <a:ea typeface="ＭＳ Ｐゴシック" pitchFamily="34" charset="-128"/>
                        </a:rPr>
                        <a:t>Common polymorphisms impacting blood pressure and cardiovascular disease in diverse populations highlight novel biological pathways</a:t>
                      </a:r>
                      <a:endParaRPr lang="en-US" sz="1800" dirty="0"/>
                    </a:p>
                  </a:txBody>
                  <a:tcPr marL="91439" marR="91439" marT="45734" marB="45734"/>
                </a:tc>
                <a:tc hMerge="1">
                  <a:txBody>
                    <a:bodyPr/>
                    <a:lstStyle/>
                    <a:p>
                      <a:endParaRPr lang="en-US" dirty="0"/>
                    </a:p>
                  </a:txBody>
                  <a:tcPr/>
                </a:tc>
                <a:tc hMerge="1">
                  <a:txBody>
                    <a:bodyPr/>
                    <a:lstStyle/>
                    <a:p>
                      <a:endParaRPr lang="en-US" dirty="0"/>
                    </a:p>
                  </a:txBody>
                  <a:tcPr/>
                </a:tc>
              </a:tr>
            </a:tbl>
          </a:graphicData>
        </a:graphic>
      </p:graphicFrame>
      <p:graphicFrame>
        <p:nvGraphicFramePr>
          <p:cNvPr id="6" name="Table 5"/>
          <p:cNvGraphicFramePr>
            <a:graphicFrameLocks noGrp="1"/>
          </p:cNvGraphicFramePr>
          <p:nvPr/>
        </p:nvGraphicFramePr>
        <p:xfrm>
          <a:off x="649288" y="3513138"/>
          <a:ext cx="8037512" cy="1011237"/>
        </p:xfrm>
        <a:graphic>
          <a:graphicData uri="http://schemas.openxmlformats.org/drawingml/2006/table">
            <a:tbl>
              <a:tblPr firstRow="1" bandRow="1">
                <a:tableStyleId>{5C22544A-7EE6-4342-B048-85BDC9FD1C3A}</a:tableStyleId>
              </a:tblPr>
              <a:tblGrid>
                <a:gridCol w="2679171"/>
                <a:gridCol w="1581899"/>
                <a:gridCol w="3776442"/>
              </a:tblGrid>
              <a:tr h="370956">
                <a:tc>
                  <a:txBody>
                    <a:bodyPr/>
                    <a:lstStyle/>
                    <a:p>
                      <a:r>
                        <a:rPr lang="en-US" sz="1800" b="1" dirty="0" smtClean="0">
                          <a:ea typeface="ＭＳ Ｐゴシック" pitchFamily="34" charset="-128"/>
                        </a:rPr>
                        <a:t>(Palmas)</a:t>
                      </a:r>
                      <a:r>
                        <a:rPr lang="en-US" sz="1800" dirty="0" smtClean="0">
                          <a:ea typeface="ＭＳ Ｐゴシック" pitchFamily="34" charset="-128"/>
                        </a:rPr>
                        <a:t> </a:t>
                      </a:r>
                      <a:r>
                        <a:rPr lang="en-US" sz="1800" b="0" dirty="0" err="1" smtClean="0">
                          <a:ea typeface="ＭＳ Ｐゴシック" pitchFamily="34" charset="-128"/>
                        </a:rPr>
                        <a:t>Wain</a:t>
                      </a:r>
                      <a:r>
                        <a:rPr lang="en-US" sz="1800" b="0" dirty="0" smtClean="0">
                          <a:ea typeface="ＭＳ Ｐゴシック" pitchFamily="34" charset="-128"/>
                        </a:rPr>
                        <a:t> et al. </a:t>
                      </a:r>
                      <a:endParaRPr lang="en-US" sz="1800" b="0" dirty="0"/>
                    </a:p>
                  </a:txBody>
                  <a:tcPr marL="91439" marR="91439" marT="45734" marB="45734"/>
                </a:tc>
                <a:tc>
                  <a:txBody>
                    <a:bodyPr/>
                    <a:lstStyle/>
                    <a:p>
                      <a:r>
                        <a:rPr lang="en-US" sz="1800" dirty="0" smtClean="0">
                          <a:solidFill>
                            <a:schemeClr val="bg1"/>
                          </a:solidFill>
                          <a:ea typeface="ＭＳ Ｐゴシック" pitchFamily="34" charset="-128"/>
                        </a:rPr>
                        <a:t>Replication</a:t>
                      </a:r>
                      <a:endParaRPr lang="en-US" sz="1800" dirty="0">
                        <a:solidFill>
                          <a:schemeClr val="bg1"/>
                        </a:solidFill>
                      </a:endParaRPr>
                    </a:p>
                  </a:txBody>
                  <a:tcPr marL="91439" marR="91439" marT="45734" marB="45734"/>
                </a:tc>
                <a:tc>
                  <a:txBody>
                    <a:bodyPr/>
                    <a:lstStyle/>
                    <a:p>
                      <a:r>
                        <a:rPr lang="en-US" sz="1800" dirty="0" smtClean="0">
                          <a:ea typeface="ＭＳ Ｐゴシック" pitchFamily="34" charset="-128"/>
                        </a:rPr>
                        <a:t>Accepted </a:t>
                      </a:r>
                      <a:r>
                        <a:rPr lang="en-US" sz="1800" i="1" dirty="0" smtClean="0">
                          <a:ea typeface="ＭＳ Ｐゴシック" pitchFamily="34" charset="-128"/>
                        </a:rPr>
                        <a:t>Nature Genetics</a:t>
                      </a:r>
                      <a:r>
                        <a:rPr lang="en-US" sz="1800" dirty="0" smtClean="0">
                          <a:ea typeface="ＭＳ Ｐゴシック" pitchFamily="34" charset="-128"/>
                        </a:rPr>
                        <a:t> Aug 2011</a:t>
                      </a:r>
                      <a:endParaRPr lang="en-US" sz="1800" dirty="0"/>
                    </a:p>
                  </a:txBody>
                  <a:tcPr marL="91439" marR="91439" marT="45734" marB="45734"/>
                </a:tc>
              </a:tr>
              <a:tr h="640281">
                <a:tc gridSpan="3">
                  <a:txBody>
                    <a:bodyPr/>
                    <a:lstStyle/>
                    <a:p>
                      <a:r>
                        <a:rPr lang="en-US" sz="1800" dirty="0" smtClean="0">
                          <a:ea typeface="ＭＳ Ｐゴシック" pitchFamily="34" charset="-128"/>
                        </a:rPr>
                        <a:t>Genome wide association study identifies six new loci influencing pulse pressure and mean arterial pressure</a:t>
                      </a:r>
                      <a:endParaRPr lang="en-US" sz="1800" dirty="0"/>
                    </a:p>
                  </a:txBody>
                  <a:tcPr marL="91439" marR="91439" marT="45734" marB="45734"/>
                </a:tc>
                <a:tc hMerge="1">
                  <a:txBody>
                    <a:bodyPr/>
                    <a:lstStyle/>
                    <a:p>
                      <a:endParaRPr lang="en-US" dirty="0"/>
                    </a:p>
                  </a:txBody>
                  <a:tcPr/>
                </a:tc>
                <a:tc hMerge="1">
                  <a:txBody>
                    <a:bodyPr/>
                    <a:lstStyle/>
                    <a:p>
                      <a:endParaRPr lang="en-US" dirty="0"/>
                    </a:p>
                  </a:txBody>
                  <a:tcPr/>
                </a:tc>
              </a:tr>
            </a:tbl>
          </a:graphicData>
        </a:graphic>
      </p:graphicFrame>
      <p:graphicFrame>
        <p:nvGraphicFramePr>
          <p:cNvPr id="7" name="Table 6"/>
          <p:cNvGraphicFramePr>
            <a:graphicFrameLocks noGrp="1"/>
          </p:cNvGraphicFramePr>
          <p:nvPr/>
        </p:nvGraphicFramePr>
        <p:xfrm>
          <a:off x="649288" y="4740275"/>
          <a:ext cx="8037512" cy="1011238"/>
        </p:xfrm>
        <a:graphic>
          <a:graphicData uri="http://schemas.openxmlformats.org/drawingml/2006/table">
            <a:tbl>
              <a:tblPr firstRow="1" bandRow="1">
                <a:tableStyleId>{5C22544A-7EE6-4342-B048-85BDC9FD1C3A}</a:tableStyleId>
              </a:tblPr>
              <a:tblGrid>
                <a:gridCol w="2679171"/>
                <a:gridCol w="1581899"/>
                <a:gridCol w="3776442"/>
              </a:tblGrid>
              <a:tr h="370957">
                <a:tc>
                  <a:txBody>
                    <a:bodyPr/>
                    <a:lstStyle/>
                    <a:p>
                      <a:r>
                        <a:rPr lang="en-US" sz="1800" b="1" dirty="0" smtClean="0">
                          <a:ea typeface="ＭＳ Ｐゴシック" pitchFamily="34" charset="-128"/>
                        </a:rPr>
                        <a:t>Manichaikul </a:t>
                      </a:r>
                      <a:r>
                        <a:rPr lang="en-US" sz="1800" dirty="0" smtClean="0">
                          <a:ea typeface="ＭＳ Ｐゴシック" pitchFamily="34" charset="-128"/>
                        </a:rPr>
                        <a:t>et al. </a:t>
                      </a:r>
                      <a:endParaRPr lang="en-US" sz="1800" dirty="0"/>
                    </a:p>
                  </a:txBody>
                  <a:tcPr marL="91439" marR="91439" marT="45734" marB="45734"/>
                </a:tc>
                <a:tc>
                  <a:txBody>
                    <a:bodyPr/>
                    <a:lstStyle/>
                    <a:p>
                      <a:r>
                        <a:rPr lang="en-US" sz="1800" dirty="0" smtClean="0">
                          <a:solidFill>
                            <a:schemeClr val="bg1"/>
                          </a:solidFill>
                          <a:ea typeface="ＭＳ Ｐゴシック" pitchFamily="34" charset="-128"/>
                        </a:rPr>
                        <a:t>Methods</a:t>
                      </a:r>
                      <a:endParaRPr lang="en-US" sz="1800" dirty="0">
                        <a:solidFill>
                          <a:schemeClr val="bg1"/>
                        </a:solidFill>
                      </a:endParaRPr>
                    </a:p>
                  </a:txBody>
                  <a:tcPr marL="91439" marR="91439" marT="45734" marB="45734"/>
                </a:tc>
                <a:tc>
                  <a:txBody>
                    <a:bodyPr/>
                    <a:lstStyle/>
                    <a:p>
                      <a:pPr>
                        <a:spcAft>
                          <a:spcPts val="600"/>
                        </a:spcAft>
                      </a:pPr>
                      <a:r>
                        <a:rPr lang="en-US" sz="1800" dirty="0" smtClean="0">
                          <a:ea typeface="ＭＳ Ｐゴシック" pitchFamily="34" charset="-128"/>
                        </a:rPr>
                        <a:t>Accepted </a:t>
                      </a:r>
                      <a:r>
                        <a:rPr lang="en-US" sz="1800" i="1" dirty="0" smtClean="0">
                          <a:ea typeface="ＭＳ Ｐゴシック" pitchFamily="34" charset="-128"/>
                        </a:rPr>
                        <a:t>Human Genetics </a:t>
                      </a:r>
                      <a:r>
                        <a:rPr lang="en-US" sz="1800" dirty="0" smtClean="0">
                          <a:ea typeface="ＭＳ Ｐゴシック" pitchFamily="34" charset="-128"/>
                        </a:rPr>
                        <a:t>July 2011</a:t>
                      </a:r>
                    </a:p>
                  </a:txBody>
                  <a:tcPr marL="91439" marR="91439" marT="45734" marB="45734"/>
                </a:tc>
              </a:tr>
              <a:tr h="640281">
                <a:tc gridSpan="3">
                  <a:txBody>
                    <a:bodyPr/>
                    <a:lstStyle/>
                    <a:p>
                      <a:r>
                        <a:rPr lang="en-US" sz="1800" dirty="0" smtClean="0">
                          <a:ea typeface="ＭＳ Ｐゴシック" pitchFamily="34" charset="-128"/>
                        </a:rPr>
                        <a:t>Analysis of Family- and Population-Based Samples in Cohort Genome-Wide Association Studies</a:t>
                      </a:r>
                      <a:endParaRPr lang="en-US" sz="1800" dirty="0"/>
                    </a:p>
                  </a:txBody>
                  <a:tcPr marL="91439" marR="91439" marT="45734" marB="45734"/>
                </a:tc>
                <a:tc hMerge="1">
                  <a:txBody>
                    <a:bodyPr/>
                    <a:lstStyle/>
                    <a:p>
                      <a:endParaRPr lang="en-US" dirty="0"/>
                    </a:p>
                  </a:txBody>
                  <a:tcPr/>
                </a:tc>
                <a:tc hMerge="1">
                  <a:txBody>
                    <a:bodyPr/>
                    <a:lstStyle/>
                    <a:p>
                      <a:endParaRPr lang="en-US" dirty="0"/>
                    </a:p>
                  </a:txBody>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atin typeface="Calibri" charset="0"/>
                <a:ea typeface="ＭＳ Ｐゴシック" charset="0"/>
              </a:rPr>
              <a:t>MESA SHARe Published Papers</a:t>
            </a:r>
          </a:p>
        </p:txBody>
      </p:sp>
      <p:graphicFrame>
        <p:nvGraphicFramePr>
          <p:cNvPr id="4" name="Table 3"/>
          <p:cNvGraphicFramePr>
            <a:graphicFrameLocks noGrp="1"/>
          </p:cNvGraphicFramePr>
          <p:nvPr/>
        </p:nvGraphicFramePr>
        <p:xfrm>
          <a:off x="649288" y="1417638"/>
          <a:ext cx="8037512" cy="1011237"/>
        </p:xfrm>
        <a:graphic>
          <a:graphicData uri="http://schemas.openxmlformats.org/drawingml/2006/table">
            <a:tbl>
              <a:tblPr firstRow="1" bandRow="1">
                <a:tableStyleId>{5C22544A-7EE6-4342-B048-85BDC9FD1C3A}</a:tableStyleId>
              </a:tblPr>
              <a:tblGrid>
                <a:gridCol w="2862049"/>
                <a:gridCol w="1636763"/>
                <a:gridCol w="3538700"/>
              </a:tblGrid>
              <a:tr h="370956">
                <a:tc>
                  <a:txBody>
                    <a:bodyPr/>
                    <a:lstStyle/>
                    <a:p>
                      <a:r>
                        <a:rPr lang="en-US" sz="1800" b="1" dirty="0" smtClean="0">
                          <a:ea typeface="ＭＳ Ｐゴシック" pitchFamily="34" charset="-128"/>
                        </a:rPr>
                        <a:t>Lemaitre</a:t>
                      </a:r>
                      <a:r>
                        <a:rPr lang="en-US" sz="1800" dirty="0" smtClean="0">
                          <a:ea typeface="ＭＳ Ｐゴシック" pitchFamily="34" charset="-128"/>
                        </a:rPr>
                        <a:t> et al.  </a:t>
                      </a:r>
                      <a:endParaRPr lang="en-US" sz="1800" dirty="0"/>
                    </a:p>
                  </a:txBody>
                  <a:tcPr marL="91439" marR="91439" marT="45734" marB="45734"/>
                </a:tc>
                <a:tc>
                  <a:txBody>
                    <a:bodyPr/>
                    <a:lstStyle/>
                    <a:p>
                      <a:r>
                        <a:rPr lang="en-US" sz="1800" dirty="0" smtClean="0">
                          <a:solidFill>
                            <a:schemeClr val="bg1"/>
                          </a:solidFill>
                          <a:ea typeface="ＭＳ Ｐゴシック" pitchFamily="34" charset="-128"/>
                        </a:rPr>
                        <a:t>Meta-analysis</a:t>
                      </a:r>
                      <a:endParaRPr lang="en-US" sz="1800" dirty="0">
                        <a:solidFill>
                          <a:schemeClr val="bg1"/>
                        </a:solidFill>
                      </a:endParaRPr>
                    </a:p>
                  </a:txBody>
                  <a:tcPr marL="91439" marR="91439" marT="45734" marB="45734"/>
                </a:tc>
                <a:tc>
                  <a:txBody>
                    <a:bodyPr/>
                    <a:lstStyle/>
                    <a:p>
                      <a:r>
                        <a:rPr lang="en-US" sz="1800" dirty="0" smtClean="0">
                          <a:ea typeface="ＭＳ Ｐゴシック" pitchFamily="34" charset="-128"/>
                        </a:rPr>
                        <a:t>Accepted </a:t>
                      </a:r>
                      <a:r>
                        <a:rPr lang="en-US" sz="1800" i="1" dirty="0" smtClean="0">
                          <a:ea typeface="ＭＳ Ｐゴシック" pitchFamily="34" charset="-128"/>
                        </a:rPr>
                        <a:t>PLOS Genetics</a:t>
                      </a:r>
                      <a:r>
                        <a:rPr lang="en-US" sz="1800" dirty="0" smtClean="0">
                          <a:ea typeface="ＭＳ Ｐゴシック" pitchFamily="34" charset="-128"/>
                        </a:rPr>
                        <a:t>, July 2011 </a:t>
                      </a:r>
                      <a:endParaRPr lang="en-US" sz="1800" dirty="0"/>
                    </a:p>
                  </a:txBody>
                  <a:tcPr marL="91439" marR="91439" marT="45734" marB="45734"/>
                </a:tc>
              </a:tr>
              <a:tr h="640281">
                <a:tc gridSpan="3">
                  <a:txBody>
                    <a:bodyPr/>
                    <a:lstStyle/>
                    <a:p>
                      <a:r>
                        <a:rPr lang="en-US" sz="1800" dirty="0" smtClean="0">
                          <a:ea typeface="ＭＳ Ｐゴシック" pitchFamily="34" charset="-128"/>
                        </a:rPr>
                        <a:t>Genetic loci associated with plasma </a:t>
                      </a:r>
                      <a:r>
                        <a:rPr lang="en-US" sz="1800" dirty="0" err="1" smtClean="0">
                          <a:ea typeface="ＭＳ Ｐゴシック" pitchFamily="34" charset="-128"/>
                        </a:rPr>
                        <a:t>phospholipid</a:t>
                      </a:r>
                      <a:r>
                        <a:rPr lang="en-US" sz="1800" dirty="0" smtClean="0">
                          <a:ea typeface="ＭＳ Ｐゴシック" pitchFamily="34" charset="-128"/>
                        </a:rPr>
                        <a:t> n-3 fatty acids.  A meta-analysis of Genome-wide Associations from the CHARGE Consortium</a:t>
                      </a:r>
                      <a:endParaRPr lang="en-US" sz="1800" b="0" dirty="0"/>
                    </a:p>
                  </a:txBody>
                  <a:tcPr marL="91439" marR="91439" marT="45734" marB="45734"/>
                </a:tc>
                <a:tc hMerge="1">
                  <a:txBody>
                    <a:bodyPr/>
                    <a:lstStyle/>
                    <a:p>
                      <a:endParaRPr lang="en-US" dirty="0"/>
                    </a:p>
                  </a:txBody>
                  <a:tcPr/>
                </a:tc>
                <a:tc hMerge="1">
                  <a:txBody>
                    <a:bodyPr/>
                    <a:lstStyle/>
                    <a:p>
                      <a:endParaRPr lang="en-US" dirty="0"/>
                    </a:p>
                  </a:txBody>
                  <a:tcPr/>
                </a:tc>
              </a:tr>
            </a:tbl>
          </a:graphicData>
        </a:graphic>
      </p:graphicFrame>
      <p:graphicFrame>
        <p:nvGraphicFramePr>
          <p:cNvPr id="5" name="Table 4"/>
          <p:cNvGraphicFramePr>
            <a:graphicFrameLocks noGrp="1"/>
          </p:cNvGraphicFramePr>
          <p:nvPr/>
        </p:nvGraphicFramePr>
        <p:xfrm>
          <a:off x="649288" y="2581275"/>
          <a:ext cx="8037512" cy="1280160"/>
        </p:xfrm>
        <a:graphic>
          <a:graphicData uri="http://schemas.openxmlformats.org/drawingml/2006/table">
            <a:tbl>
              <a:tblPr/>
              <a:tblGrid>
                <a:gridCol w="2857500"/>
                <a:gridCol w="1658937"/>
                <a:gridCol w="3521075"/>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alibri" charset="0"/>
                          <a:ea typeface="ＭＳ Ｐゴシック" charset="0"/>
                          <a:cs typeface="ＭＳ Ｐゴシック" charset="0"/>
                        </a:rPr>
                        <a:t>(Herrington) </a:t>
                      </a:r>
                      <a:r>
                        <a:rPr kumimoji="0" lang="en-US" sz="1800" b="0" i="0" u="none" strike="noStrike" cap="none" normalizeH="0" baseline="0">
                          <a:ln>
                            <a:noFill/>
                          </a:ln>
                          <a:solidFill>
                            <a:srgbClr val="FFFFFF"/>
                          </a:solidFill>
                          <a:effectLst/>
                          <a:latin typeface="Calibri" charset="0"/>
                          <a:ea typeface="ＭＳ Ｐゴシック" charset="0"/>
                          <a:cs typeface="ＭＳ Ｐゴシック" charset="0"/>
                        </a:rPr>
                        <a:t>O</a:t>
                      </a:r>
                      <a:r>
                        <a:rPr kumimoji="0" lang="ja-JP" altLang="en-US" sz="1800" b="0" i="0" u="none" strike="noStrike" cap="none" normalizeH="0" baseline="0">
                          <a:ln>
                            <a:noFill/>
                          </a:ln>
                          <a:solidFill>
                            <a:srgbClr val="FFFFFF"/>
                          </a:solidFill>
                          <a:effectLst/>
                          <a:latin typeface="Calibri" charset="0"/>
                          <a:ea typeface="ＭＳ Ｐゴシック" charset="0"/>
                          <a:cs typeface="ＭＳ Ｐゴシック" charset="0"/>
                        </a:rPr>
                        <a:t>’</a:t>
                      </a:r>
                      <a:r>
                        <a:rPr kumimoji="0" lang="en-US" sz="1800" b="0" i="0" u="none" strike="noStrike" cap="none" normalizeH="0" baseline="0">
                          <a:ln>
                            <a:noFill/>
                          </a:ln>
                          <a:solidFill>
                            <a:srgbClr val="FFFFFF"/>
                          </a:solidFill>
                          <a:effectLst/>
                          <a:latin typeface="Calibri" charset="0"/>
                          <a:ea typeface="ＭＳ Ｐゴシック" charset="0"/>
                          <a:cs typeface="ＭＳ Ｐゴシック" charset="0"/>
                        </a:rPr>
                        <a:t>Donnell et al.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alibri" charset="0"/>
                          <a:ea typeface="ＭＳ Ｐゴシック" charset="0"/>
                          <a:cs typeface="ＭＳ Ｐゴシック" charset="0"/>
                        </a:rPr>
                        <a:t>Replication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alibri" charset="0"/>
                          <a:ea typeface="ＭＳ Ｐゴシック" charset="0"/>
                          <a:cs typeface="ＭＳ Ｐゴシック" charset="0"/>
                        </a:rPr>
                        <a:t>In Press </a:t>
                      </a:r>
                      <a:r>
                        <a:rPr kumimoji="0" lang="en-US" sz="1800" b="1" i="1" u="none" strike="noStrike" cap="none" normalizeH="0" baseline="0">
                          <a:ln>
                            <a:noFill/>
                          </a:ln>
                          <a:solidFill>
                            <a:srgbClr val="FFFFFF"/>
                          </a:solidFill>
                          <a:effectLst/>
                          <a:latin typeface="Calibri" charset="0"/>
                          <a:ea typeface="ＭＳ Ｐゴシック" charset="0"/>
                          <a:cs typeface="ＭＳ Ｐゴシック" charset="0"/>
                        </a:rPr>
                        <a:t>Circulation</a:t>
                      </a:r>
                      <a:r>
                        <a:rPr kumimoji="0" lang="en-US" sz="1800" b="1" i="0" u="none" strike="noStrike" cap="none" normalizeH="0" baseline="0">
                          <a:ln>
                            <a:noFill/>
                          </a:ln>
                          <a:solidFill>
                            <a:srgbClr val="FFFFFF"/>
                          </a:solidFill>
                          <a:effectLst/>
                          <a:latin typeface="Calibri" charset="0"/>
                          <a:ea typeface="ＭＳ Ｐゴシック" charset="0"/>
                          <a:cs typeface="ＭＳ Ｐゴシック" charset="0"/>
                        </a:rPr>
                        <a:t> July 2011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grid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Genome-wide association study for coronary artery calcification with follow up in myocardial infarction.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en-US"/>
                    </a:p>
                  </a:txBody>
                  <a:tcPr/>
                </a:tc>
                <a:tc hMerge="1">
                  <a:txBody>
                    <a:bodyPr/>
                    <a:lstStyle/>
                    <a:p>
                      <a:endParaRPr lang="en-US"/>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45929830"/>
              </p:ext>
            </p:extLst>
          </p:nvPr>
        </p:nvGraphicFramePr>
        <p:xfrm>
          <a:off x="649288" y="3969934"/>
          <a:ext cx="8037512" cy="1280068"/>
        </p:xfrm>
        <a:graphic>
          <a:graphicData uri="http://schemas.openxmlformats.org/drawingml/2006/table">
            <a:tbl>
              <a:tblPr firstRow="1" bandRow="1">
                <a:tableStyleId>{5C22544A-7EE6-4342-B048-85BDC9FD1C3A}</a:tableStyleId>
              </a:tblPr>
              <a:tblGrid>
                <a:gridCol w="2857977"/>
                <a:gridCol w="1659123"/>
                <a:gridCol w="3520412"/>
              </a:tblGrid>
              <a:tr h="415013">
                <a:tc>
                  <a:txBody>
                    <a:bodyPr/>
                    <a:lstStyle/>
                    <a:p>
                      <a:r>
                        <a:rPr lang="en-US" sz="1800" b="1" dirty="0" smtClean="0">
                          <a:ea typeface="ＭＳ Ｐゴシック" pitchFamily="34" charset="-128"/>
                        </a:rPr>
                        <a:t>(Manichaikul) </a:t>
                      </a:r>
                      <a:r>
                        <a:rPr lang="en-US" sz="1800" b="0" dirty="0" smtClean="0">
                          <a:ea typeface="ＭＳ Ｐゴシック" pitchFamily="34" charset="-128"/>
                        </a:rPr>
                        <a:t>Artigas et al. </a:t>
                      </a:r>
                      <a:endParaRPr lang="en-US" sz="1800" b="0" dirty="0"/>
                    </a:p>
                  </a:txBody>
                  <a:tcPr marL="91439" marR="91439" marT="45697" marB="45697"/>
                </a:tc>
                <a:tc>
                  <a:txBody>
                    <a:bodyPr/>
                    <a:lstStyle/>
                    <a:p>
                      <a:r>
                        <a:rPr lang="en-US" sz="1800" dirty="0" smtClean="0">
                          <a:solidFill>
                            <a:schemeClr val="bg1"/>
                          </a:solidFill>
                          <a:ea typeface="ＭＳ Ｐゴシック" pitchFamily="34" charset="-128"/>
                        </a:rPr>
                        <a:t>Meta-analysis</a:t>
                      </a:r>
                      <a:endParaRPr lang="en-US" sz="1800" dirty="0">
                        <a:solidFill>
                          <a:schemeClr val="bg1"/>
                        </a:solidFill>
                      </a:endParaRPr>
                    </a:p>
                  </a:txBody>
                  <a:tcPr marL="91439" marR="91439" marT="45697" marB="45697"/>
                </a:tc>
                <a:tc>
                  <a:txBody>
                    <a:bodyPr/>
                    <a:lstStyle/>
                    <a:p>
                      <a:r>
                        <a:rPr lang="en-US" sz="1800" dirty="0" smtClean="0">
                          <a:ea typeface="ＭＳ Ｐゴシック" pitchFamily="34" charset="-128"/>
                        </a:rPr>
                        <a:t>Accepted </a:t>
                      </a:r>
                      <a:r>
                        <a:rPr lang="en-US" sz="1800" i="1" dirty="0" smtClean="0">
                          <a:ea typeface="ＭＳ Ｐゴシック" pitchFamily="34" charset="-128"/>
                        </a:rPr>
                        <a:t>Nature Genetics </a:t>
                      </a:r>
                      <a:r>
                        <a:rPr lang="en-US" sz="1800" dirty="0" smtClean="0">
                          <a:ea typeface="ＭＳ Ｐゴシック" pitchFamily="34" charset="-128"/>
                        </a:rPr>
                        <a:t>July 2011 </a:t>
                      </a:r>
                      <a:endParaRPr lang="en-US" sz="1800" dirty="0"/>
                    </a:p>
                  </a:txBody>
                  <a:tcPr marL="91439" marR="91439" marT="45697" marB="45697"/>
                </a:tc>
              </a:tr>
              <a:tr h="639763">
                <a:tc gridSpan="3">
                  <a:txBody>
                    <a:bodyPr/>
                    <a:lstStyle/>
                    <a:p>
                      <a:r>
                        <a:rPr lang="en-US" sz="1800" dirty="0" smtClean="0">
                          <a:ea typeface="ＭＳ Ｐゴシック" pitchFamily="34" charset="-128"/>
                        </a:rPr>
                        <a:t>Genome wide Association and large scale follow up identifies 16 novel loci for lung function. </a:t>
                      </a:r>
                      <a:endParaRPr lang="en-US" sz="1800" b="0" dirty="0"/>
                    </a:p>
                  </a:txBody>
                  <a:tcPr marL="91439" marR="91439" marT="45697" marB="45697"/>
                </a:tc>
                <a:tc hMerge="1">
                  <a:txBody>
                    <a:bodyPr/>
                    <a:lstStyle/>
                    <a:p>
                      <a:endParaRPr lang="en-US" dirty="0"/>
                    </a:p>
                  </a:txBody>
                  <a:tcPr/>
                </a:tc>
                <a:tc hMerge="1">
                  <a:txBody>
                    <a:bodyPr/>
                    <a:lstStyle/>
                    <a:p>
                      <a:endParaRPr lang="en-US" dirty="0"/>
                    </a:p>
                  </a:txBody>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152400" y="731838"/>
            <a:ext cx="8839200" cy="715962"/>
          </a:xfrm>
        </p:spPr>
        <p:txBody>
          <a:bodyPr/>
          <a:lstStyle/>
          <a:p>
            <a:r>
              <a:rPr lang="en-US" sz="2800">
                <a:latin typeface="Calibri" charset="0"/>
                <a:ea typeface="ＭＳ Ｐゴシック" charset="0"/>
              </a:rPr>
              <a:t>Genetic variants in novel pathways influence blood pressure and cardiovascular disease risk</a:t>
            </a:r>
            <a:br>
              <a:rPr lang="en-US" sz="2800">
                <a:latin typeface="Calibri" charset="0"/>
                <a:ea typeface="ＭＳ Ｐゴシック" charset="0"/>
              </a:rPr>
            </a:br>
            <a:r>
              <a:rPr lang="en-US" sz="1800">
                <a:latin typeface="Calibri" charset="0"/>
                <a:ea typeface="ＭＳ Ｐゴシック" charset="0"/>
              </a:rPr>
              <a:t> </a:t>
            </a:r>
            <a:r>
              <a:rPr lang="en-US" sz="1600" b="1">
                <a:latin typeface="Calibri" charset="0"/>
                <a:ea typeface="ＭＳ Ｐゴシック" charset="0"/>
              </a:rPr>
              <a:t>The International Consortium for Blood Pressure Genome-Wide Association Studies. Ehret G et al., </a:t>
            </a:r>
            <a:r>
              <a:rPr lang="en-US" sz="1600" b="1" i="1">
                <a:latin typeface="Calibri" charset="0"/>
                <a:ea typeface="ＭＳ Ｐゴシック" charset="0"/>
              </a:rPr>
              <a:t>Nature</a:t>
            </a:r>
            <a:r>
              <a:rPr lang="en-US" sz="1600" b="1">
                <a:latin typeface="Calibri" charset="0"/>
                <a:ea typeface="ＭＳ Ｐゴシック" charset="0"/>
              </a:rPr>
              <a:t> (Published online September 11, 2011; MESA authors: Palmas, Raffel, Yao, Guo)</a:t>
            </a:r>
            <a:r>
              <a:rPr lang="en-US" sz="1600">
                <a:latin typeface="Calibri" charset="0"/>
                <a:ea typeface="ＭＳ Ｐゴシック" charset="0"/>
              </a:rPr>
              <a:t> </a:t>
            </a:r>
            <a:br>
              <a:rPr lang="en-US" sz="1600">
                <a:latin typeface="Calibri" charset="0"/>
                <a:ea typeface="ＭＳ Ｐゴシック" charset="0"/>
              </a:rPr>
            </a:br>
            <a:r>
              <a:rPr lang="en-US" sz="2400">
                <a:latin typeface="Calibri" charset="0"/>
                <a:ea typeface="ＭＳ Ｐゴシック" charset="0"/>
              </a:rPr>
              <a:t>  </a:t>
            </a:r>
          </a:p>
        </p:txBody>
      </p:sp>
      <p:sp>
        <p:nvSpPr>
          <p:cNvPr id="14339" name="Rectangle 7"/>
          <p:cNvSpPr>
            <a:spLocks noGrp="1" noChangeArrowheads="1"/>
          </p:cNvSpPr>
          <p:nvPr>
            <p:ph type="body" idx="1"/>
          </p:nvPr>
        </p:nvSpPr>
        <p:spPr>
          <a:xfrm>
            <a:off x="457200" y="3733800"/>
            <a:ext cx="8229600" cy="2971800"/>
          </a:xfrm>
        </p:spPr>
        <p:txBody>
          <a:bodyPr/>
          <a:lstStyle/>
          <a:p>
            <a:pPr>
              <a:lnSpc>
                <a:spcPct val="80000"/>
              </a:lnSpc>
            </a:pPr>
            <a:r>
              <a:rPr lang="en-US" sz="1800" b="1">
                <a:latin typeface="Calibri" charset="0"/>
                <a:ea typeface="ＭＳ Ｐゴシック" charset="0"/>
              </a:rPr>
              <a:t>Genome-wide association meta-analysis, n=200,000 Caucasians. </a:t>
            </a:r>
          </a:p>
          <a:p>
            <a:pPr>
              <a:lnSpc>
                <a:spcPct val="80000"/>
              </a:lnSpc>
            </a:pPr>
            <a:r>
              <a:rPr lang="en-US" sz="1800" b="1">
                <a:latin typeface="Calibri" charset="0"/>
                <a:ea typeface="ＭＳ Ｐゴシック" charset="0"/>
              </a:rPr>
              <a:t>Twenty-nine independent SNPs at 28 loci were significantly associated with SBP, DBP, or both (all p&lt;5E-09).</a:t>
            </a:r>
          </a:p>
          <a:p>
            <a:pPr>
              <a:lnSpc>
                <a:spcPct val="80000"/>
              </a:lnSpc>
            </a:pPr>
            <a:r>
              <a:rPr lang="en-US" sz="1800" b="1">
                <a:latin typeface="Calibri" charset="0"/>
                <a:ea typeface="ＭＳ Ｐゴシック" charset="0"/>
              </a:rPr>
              <a:t>Of them, 16 loci were novel; 6 contain genes previously known or suspected to regulate blood pressure (GUCY1A3–GUCY1B3, NPR3–C5orf23, ADM, FURIN–FES, GOSR2, GNAS–EDN3); the other 10 may provide new clues to blood pressure physiology.</a:t>
            </a:r>
          </a:p>
          <a:p>
            <a:pPr>
              <a:lnSpc>
                <a:spcPct val="80000"/>
              </a:lnSpc>
            </a:pPr>
            <a:r>
              <a:rPr lang="en-US" sz="1800" b="1">
                <a:latin typeface="Calibri" charset="0"/>
                <a:ea typeface="ＭＳ Ｐゴシック" charset="0"/>
              </a:rPr>
              <a:t>A genetic risk score based on 29 genome-wide significant variants was associated with hypertension, left ventricular wall thickness, stroke and coronary artery disease. That score was also associated with BP levels in East Asian, South Asian, and African ancestry populations.</a:t>
            </a:r>
          </a:p>
          <a:p>
            <a:pPr>
              <a:lnSpc>
                <a:spcPct val="80000"/>
              </a:lnSpc>
            </a:pPr>
            <a:endParaRPr lang="en-US" altLang="ja-JP" sz="1800" b="1">
              <a:latin typeface="Calibri" charset="0"/>
              <a:ea typeface="ＭＳ Ｐゴシック" charset="0"/>
            </a:endParaRPr>
          </a:p>
        </p:txBody>
      </p:sp>
      <p:grpSp>
        <p:nvGrpSpPr>
          <p:cNvPr id="14340" name="Group 14"/>
          <p:cNvGrpSpPr>
            <a:grpSpLocks/>
          </p:cNvGrpSpPr>
          <p:nvPr/>
        </p:nvGrpSpPr>
        <p:grpSpPr bwMode="auto">
          <a:xfrm>
            <a:off x="0" y="1600200"/>
            <a:ext cx="9144000" cy="1995488"/>
            <a:chOff x="0" y="1306"/>
            <a:chExt cx="5760" cy="1257"/>
          </a:xfrm>
        </p:grpSpPr>
        <p:pic>
          <p:nvPicPr>
            <p:cNvPr id="14341" name="Picture 12"/>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0" y="1306"/>
              <a:ext cx="3024" cy="1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3"/>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2928" y="1488"/>
              <a:ext cx="2832" cy="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10447</TotalTime>
  <Words>1889</Words>
  <Application>Microsoft Macintosh PowerPoint</Application>
  <PresentationFormat>On-screen Show (4:3)</PresentationFormat>
  <Paragraphs>209</Paragraphs>
  <Slides>26</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Office Theme</vt:lpstr>
      <vt:lpstr>Worksheet</vt:lpstr>
      <vt:lpstr>MESA “Sequencing” Update</vt:lpstr>
      <vt:lpstr>MESA Genetics Activities</vt:lpstr>
      <vt:lpstr>MESA SNP Health Association Resource (SHARe) Progress Report</vt:lpstr>
      <vt:lpstr>MESA Genetics Overview</vt:lpstr>
      <vt:lpstr>MESA Genetics Overview</vt:lpstr>
      <vt:lpstr>MESA SHARe Phenotype Working Groups</vt:lpstr>
      <vt:lpstr>MESA SHARe Published Papers</vt:lpstr>
      <vt:lpstr>MESA SHARe Published Papers</vt:lpstr>
      <vt:lpstr>Genetic variants in novel pathways influence blood pressure and cardiovascular disease risk  The International Consortium for Blood Pressure Genome-Wide Association Studies. Ehret G et al., Nature (Published online September 11, 2011; MESA authors: Palmas, Raffel, Yao, Guo)    </vt:lpstr>
      <vt:lpstr>Genome-wide association and large-scale follow up identifies 16 new loci influencing lung function.</vt:lpstr>
      <vt:lpstr>PowerPoint Presentation</vt:lpstr>
      <vt:lpstr>PowerPoint Presentation</vt:lpstr>
      <vt:lpstr>HeartGO Structure</vt:lpstr>
      <vt:lpstr>MESA Contributions (Sample &amp;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University of Virginia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Joe Mychaleckyj</dc:creator>
  <cp:keywords/>
  <dc:description/>
  <cp:lastModifiedBy>Steve Rich</cp:lastModifiedBy>
  <cp:revision>852</cp:revision>
  <cp:lastPrinted>2010-02-15T19:50:07Z</cp:lastPrinted>
  <dcterms:created xsi:type="dcterms:W3CDTF">2010-02-15T17:48:15Z</dcterms:created>
  <dcterms:modified xsi:type="dcterms:W3CDTF">2011-09-22T17:52:26Z</dcterms:modified>
  <cp:category/>
</cp:coreProperties>
</file>