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7"/>
  </p:notesMasterIdLst>
  <p:handoutMasterIdLst>
    <p:handoutMasterId r:id="rId58"/>
  </p:handoutMasterIdLst>
  <p:sldIdLst>
    <p:sldId id="273" r:id="rId2"/>
    <p:sldId id="469" r:id="rId3"/>
    <p:sldId id="471" r:id="rId4"/>
    <p:sldId id="499" r:id="rId5"/>
    <p:sldId id="501" r:id="rId6"/>
    <p:sldId id="502" r:id="rId7"/>
    <p:sldId id="503" r:id="rId8"/>
    <p:sldId id="504" r:id="rId9"/>
    <p:sldId id="505" r:id="rId10"/>
    <p:sldId id="506" r:id="rId11"/>
    <p:sldId id="507" r:id="rId12"/>
    <p:sldId id="472" r:id="rId13"/>
    <p:sldId id="520" r:id="rId14"/>
    <p:sldId id="522" r:id="rId15"/>
    <p:sldId id="535" r:id="rId16"/>
    <p:sldId id="536" r:id="rId17"/>
    <p:sldId id="538" r:id="rId18"/>
    <p:sldId id="541" r:id="rId19"/>
    <p:sldId id="543" r:id="rId20"/>
    <p:sldId id="546" r:id="rId21"/>
    <p:sldId id="547" r:id="rId22"/>
    <p:sldId id="548" r:id="rId23"/>
    <p:sldId id="480" r:id="rId24"/>
    <p:sldId id="481" r:id="rId25"/>
    <p:sldId id="482" r:id="rId26"/>
    <p:sldId id="493" r:id="rId27"/>
    <p:sldId id="495" r:id="rId28"/>
    <p:sldId id="473" r:id="rId29"/>
    <p:sldId id="470" r:id="rId30"/>
    <p:sldId id="449" r:id="rId31"/>
    <p:sldId id="451" r:id="rId32"/>
    <p:sldId id="445" r:id="rId33"/>
    <p:sldId id="444" r:id="rId34"/>
    <p:sldId id="391" r:id="rId35"/>
    <p:sldId id="443" r:id="rId36"/>
    <p:sldId id="455" r:id="rId37"/>
    <p:sldId id="452" r:id="rId38"/>
    <p:sldId id="463" r:id="rId39"/>
    <p:sldId id="453" r:id="rId40"/>
    <p:sldId id="464" r:id="rId41"/>
    <p:sldId id="465" r:id="rId42"/>
    <p:sldId id="466" r:id="rId43"/>
    <p:sldId id="467" r:id="rId44"/>
    <p:sldId id="454" r:id="rId45"/>
    <p:sldId id="468" r:id="rId46"/>
    <p:sldId id="446" r:id="rId47"/>
    <p:sldId id="448" r:id="rId48"/>
    <p:sldId id="458" r:id="rId49"/>
    <p:sldId id="459" r:id="rId50"/>
    <p:sldId id="460" r:id="rId51"/>
    <p:sldId id="456" r:id="rId52"/>
    <p:sldId id="457" r:id="rId53"/>
    <p:sldId id="462" r:id="rId54"/>
    <p:sldId id="461" r:id="rId55"/>
    <p:sldId id="450" r:id="rId56"/>
  </p:sldIdLst>
  <p:sldSz cx="9144000" cy="6858000" type="screen4x3"/>
  <p:notesSz cx="9296400" cy="688181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zanne"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4A4D4"/>
    <a:srgbClr val="D3EBED"/>
    <a:srgbClr val="FAA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83" autoAdjust="0"/>
    <p:restoredTop sz="94660"/>
  </p:normalViewPr>
  <p:slideViewPr>
    <p:cSldViewPr>
      <p:cViewPr varScale="1">
        <p:scale>
          <a:sx n="78" d="100"/>
          <a:sy n="78" d="100"/>
        </p:scale>
        <p:origin x="-7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3-13T19:27:48.270" idx="1">
    <p:pos x="10" y="10"/>
    <p:text/>
  </p:cm>
  <p:cm authorId="0" dt="2013-03-13T19:28:19.274" idx="2">
    <p:pos x="6722" y="2726"/>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513" cy="3443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4745" y="0"/>
            <a:ext cx="4029511" cy="344326"/>
          </a:xfrm>
          <a:prstGeom prst="rect">
            <a:avLst/>
          </a:prstGeom>
        </p:spPr>
        <p:txBody>
          <a:bodyPr vert="horz" lIns="91440" tIns="45720" rIns="91440" bIns="45720" rtlCol="0"/>
          <a:lstStyle>
            <a:lvl1pPr algn="r">
              <a:defRPr sz="1200"/>
            </a:lvl1pPr>
          </a:lstStyle>
          <a:p>
            <a:fld id="{A8F40E95-E54C-0D45-8D86-EEA12571DB8A}" type="datetimeFigureOut">
              <a:rPr lang="en-US" smtClean="0"/>
              <a:pPr/>
              <a:t>10/3/13</a:t>
            </a:fld>
            <a:endParaRPr lang="en-US"/>
          </a:p>
        </p:txBody>
      </p:sp>
      <p:sp>
        <p:nvSpPr>
          <p:cNvPr id="4" name="Footer Placeholder 3"/>
          <p:cNvSpPr>
            <a:spLocks noGrp="1"/>
          </p:cNvSpPr>
          <p:nvPr>
            <p:ph type="ftr" sz="quarter" idx="2"/>
          </p:nvPr>
        </p:nvSpPr>
        <p:spPr>
          <a:xfrm>
            <a:off x="2" y="6536312"/>
            <a:ext cx="4029513" cy="3443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4745" y="6536312"/>
            <a:ext cx="4029511" cy="344326"/>
          </a:xfrm>
          <a:prstGeom prst="rect">
            <a:avLst/>
          </a:prstGeom>
        </p:spPr>
        <p:txBody>
          <a:bodyPr vert="horz" lIns="91440" tIns="45720" rIns="91440" bIns="45720" rtlCol="0" anchor="b"/>
          <a:lstStyle>
            <a:lvl1pPr algn="r">
              <a:defRPr sz="1200"/>
            </a:lvl1pPr>
          </a:lstStyle>
          <a:p>
            <a:fld id="{9F481073-0A82-3D40-9DE2-9C4857B4EF3E}" type="slidenum">
              <a:rPr lang="en-US" smtClean="0"/>
              <a:pPr/>
              <a:t>‹#›</a:t>
            </a:fld>
            <a:endParaRPr lang="en-US"/>
          </a:p>
        </p:txBody>
      </p:sp>
    </p:spTree>
    <p:extLst>
      <p:ext uri="{BB962C8B-B14F-4D97-AF65-F5344CB8AC3E}">
        <p14:creationId xmlns:p14="http://schemas.microsoft.com/office/powerpoint/2010/main" val="3905204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4029513" cy="34432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vl1pPr>
          </a:lstStyle>
          <a:p>
            <a:endParaRPr lang="en-US"/>
          </a:p>
        </p:txBody>
      </p:sp>
      <p:sp>
        <p:nvSpPr>
          <p:cNvPr id="4099" name="Rectangle 3"/>
          <p:cNvSpPr>
            <a:spLocks noGrp="1" noChangeArrowheads="1"/>
          </p:cNvSpPr>
          <p:nvPr>
            <p:ph type="dt" idx="1"/>
          </p:nvPr>
        </p:nvSpPr>
        <p:spPr bwMode="auto">
          <a:xfrm>
            <a:off x="5264745" y="0"/>
            <a:ext cx="4029511" cy="34432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vl1pPr>
          </a:lstStyle>
          <a:p>
            <a:endParaRPr lang="en-US"/>
          </a:p>
        </p:txBody>
      </p:sp>
      <p:sp>
        <p:nvSpPr>
          <p:cNvPr id="4100" name="Rectangle 4"/>
          <p:cNvSpPr>
            <a:spLocks noGrp="1" noRot="1" noChangeAspect="1" noChangeArrowheads="1" noTextEdit="1"/>
          </p:cNvSpPr>
          <p:nvPr>
            <p:ph type="sldImg" idx="2"/>
          </p:nvPr>
        </p:nvSpPr>
        <p:spPr bwMode="auto">
          <a:xfrm>
            <a:off x="2927350" y="515938"/>
            <a:ext cx="3443288" cy="25812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0712" y="3269333"/>
            <a:ext cx="7437119" cy="3096581"/>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2" y="6536312"/>
            <a:ext cx="4029513" cy="34432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vl1pPr>
          </a:lstStyle>
          <a:p>
            <a:endParaRPr lang="en-US"/>
          </a:p>
        </p:txBody>
      </p:sp>
      <p:sp>
        <p:nvSpPr>
          <p:cNvPr id="4103" name="Rectangle 7"/>
          <p:cNvSpPr>
            <a:spLocks noGrp="1" noChangeArrowheads="1"/>
          </p:cNvSpPr>
          <p:nvPr>
            <p:ph type="sldNum" sz="quarter" idx="5"/>
          </p:nvPr>
        </p:nvSpPr>
        <p:spPr bwMode="auto">
          <a:xfrm>
            <a:off x="5264745" y="6536312"/>
            <a:ext cx="4029511" cy="34432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fld id="{6435F22C-35FD-FC44-867D-3EDCFD04BF7B}" type="slidenum">
              <a:rPr lang="en-US"/>
              <a:pPr/>
              <a:t>‹#›</a:t>
            </a:fld>
            <a:endParaRPr lang="en-US"/>
          </a:p>
        </p:txBody>
      </p:sp>
    </p:spTree>
    <p:extLst>
      <p:ext uri="{BB962C8B-B14F-4D97-AF65-F5344CB8AC3E}">
        <p14:creationId xmlns:p14="http://schemas.microsoft.com/office/powerpoint/2010/main" val="293046910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70C7F-E197-0841-B920-0EDA3BD4D073}" type="slidenum">
              <a:rPr lang="en-US"/>
              <a:pPr/>
              <a:t>1</a:t>
            </a:fld>
            <a:endParaRPr lang="en-US"/>
          </a:p>
        </p:txBody>
      </p:sp>
      <p:sp>
        <p:nvSpPr>
          <p:cNvPr id="69634" name="Rectangle 2"/>
          <p:cNvSpPr>
            <a:spLocks noGrp="1" noRot="1" noChangeAspect="1" noChangeArrowheads="1" noTextEdit="1"/>
          </p:cNvSpPr>
          <p:nvPr>
            <p:ph type="sldImg"/>
          </p:nvPr>
        </p:nvSpPr>
        <p:spPr>
          <a:xfrm>
            <a:off x="2928938" y="515938"/>
            <a:ext cx="3440112" cy="2581275"/>
          </a:xfrm>
          <a:ln/>
        </p:spPr>
      </p:sp>
      <p:sp>
        <p:nvSpPr>
          <p:cNvPr id="69635" name="Rectangle 3"/>
          <p:cNvSpPr>
            <a:spLocks noGrp="1" noChangeArrowheads="1"/>
          </p:cNvSpPr>
          <p:nvPr>
            <p:ph type="body" idx="1"/>
          </p:nvPr>
        </p:nvSpPr>
        <p:spPr>
          <a:xfrm>
            <a:off x="1239522" y="3269333"/>
            <a:ext cx="6817360" cy="3096581"/>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charset="0"/>
                <a:ea typeface="ＭＳ Ｐゴシック" charset="0"/>
                <a:cs typeface="ＭＳ Ｐゴシック" charset="0"/>
              </a:defRPr>
            </a:lvl1pPr>
            <a:lvl2pPr marL="742950" indent="-285750" defTabSz="457200">
              <a:defRPr sz="1200">
                <a:solidFill>
                  <a:schemeClr val="tx1"/>
                </a:solidFill>
                <a:latin typeface="Calibri" charset="0"/>
                <a:ea typeface="ＭＳ Ｐゴシック" charset="0"/>
              </a:defRPr>
            </a:lvl2pPr>
            <a:lvl3pPr marL="1143000" indent="-228600" defTabSz="457200">
              <a:defRPr sz="1200">
                <a:solidFill>
                  <a:schemeClr val="tx1"/>
                </a:solidFill>
                <a:latin typeface="Calibri" charset="0"/>
                <a:ea typeface="ＭＳ Ｐゴシック" charset="0"/>
              </a:defRPr>
            </a:lvl3pPr>
            <a:lvl4pPr marL="1600200" indent="-228600" defTabSz="457200">
              <a:defRPr sz="1200">
                <a:solidFill>
                  <a:schemeClr val="tx1"/>
                </a:solidFill>
                <a:latin typeface="Calibri" charset="0"/>
                <a:ea typeface="ＭＳ Ｐゴシック" charset="0"/>
              </a:defRPr>
            </a:lvl4pPr>
            <a:lvl5pPr marL="2057400" indent="-228600" defTabSz="457200">
              <a:defRPr sz="1200">
                <a:solidFill>
                  <a:schemeClr val="tx1"/>
                </a:solidFill>
                <a:latin typeface="Calibri" charset="0"/>
                <a:ea typeface="ＭＳ Ｐゴシック" charset="0"/>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0"/>
              </a:defRPr>
            </a:lvl9pPr>
          </a:lstStyle>
          <a:p>
            <a:fld id="{9DB4A334-B1BA-CB46-BF8F-EB25E05EA92D}" type="slidenum">
              <a:rPr lang="en-US"/>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charset="0"/>
                <a:ea typeface="ＭＳ Ｐゴシック" charset="0"/>
                <a:cs typeface="ＭＳ Ｐゴシック" charset="0"/>
              </a:defRPr>
            </a:lvl1pPr>
            <a:lvl2pPr marL="742950" indent="-285750" defTabSz="457200">
              <a:defRPr sz="1200">
                <a:solidFill>
                  <a:schemeClr val="tx1"/>
                </a:solidFill>
                <a:latin typeface="Calibri" charset="0"/>
                <a:ea typeface="ＭＳ Ｐゴシック" charset="0"/>
              </a:defRPr>
            </a:lvl2pPr>
            <a:lvl3pPr marL="1143000" indent="-228600" defTabSz="457200">
              <a:defRPr sz="1200">
                <a:solidFill>
                  <a:schemeClr val="tx1"/>
                </a:solidFill>
                <a:latin typeface="Calibri" charset="0"/>
                <a:ea typeface="ＭＳ Ｐゴシック" charset="0"/>
              </a:defRPr>
            </a:lvl3pPr>
            <a:lvl4pPr marL="1600200" indent="-228600" defTabSz="457200">
              <a:defRPr sz="1200">
                <a:solidFill>
                  <a:schemeClr val="tx1"/>
                </a:solidFill>
                <a:latin typeface="Calibri" charset="0"/>
                <a:ea typeface="ＭＳ Ｐゴシック" charset="0"/>
              </a:defRPr>
            </a:lvl4pPr>
            <a:lvl5pPr marL="2057400" indent="-228600" defTabSz="457200">
              <a:defRPr sz="1200">
                <a:solidFill>
                  <a:schemeClr val="tx1"/>
                </a:solidFill>
                <a:latin typeface="Calibri" charset="0"/>
                <a:ea typeface="ＭＳ Ｐゴシック" charset="0"/>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0"/>
              </a:defRPr>
            </a:lvl9pPr>
          </a:lstStyle>
          <a:p>
            <a:fld id="{A2098766-781F-2841-BF87-DD7451CE2CA8}" type="slidenum">
              <a:rPr lang="en-US"/>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charset="0"/>
                <a:ea typeface="ＭＳ Ｐゴシック" charset="0"/>
                <a:cs typeface="ＭＳ Ｐゴシック" charset="0"/>
              </a:defRPr>
            </a:lvl1pPr>
            <a:lvl2pPr marL="742950" indent="-285750" defTabSz="457200">
              <a:defRPr sz="1200">
                <a:solidFill>
                  <a:schemeClr val="tx1"/>
                </a:solidFill>
                <a:latin typeface="Calibri" charset="0"/>
                <a:ea typeface="ＭＳ Ｐゴシック" charset="0"/>
              </a:defRPr>
            </a:lvl2pPr>
            <a:lvl3pPr marL="1143000" indent="-228600" defTabSz="457200">
              <a:defRPr sz="1200">
                <a:solidFill>
                  <a:schemeClr val="tx1"/>
                </a:solidFill>
                <a:latin typeface="Calibri" charset="0"/>
                <a:ea typeface="ＭＳ Ｐゴシック" charset="0"/>
              </a:defRPr>
            </a:lvl3pPr>
            <a:lvl4pPr marL="1600200" indent="-228600" defTabSz="457200">
              <a:defRPr sz="1200">
                <a:solidFill>
                  <a:schemeClr val="tx1"/>
                </a:solidFill>
                <a:latin typeface="Calibri" charset="0"/>
                <a:ea typeface="ＭＳ Ｐゴシック" charset="0"/>
              </a:defRPr>
            </a:lvl4pPr>
            <a:lvl5pPr marL="2057400" indent="-228600" defTabSz="457200">
              <a:defRPr sz="1200">
                <a:solidFill>
                  <a:schemeClr val="tx1"/>
                </a:solidFill>
                <a:latin typeface="Calibri" charset="0"/>
                <a:ea typeface="ＭＳ Ｐゴシック" charset="0"/>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0"/>
              </a:defRPr>
            </a:lvl9pPr>
          </a:lstStyle>
          <a:p>
            <a:fld id="{A36E4F40-E9CB-0541-9F88-C0DBF3E230C9}" type="slidenum">
              <a:rPr lang="en-US"/>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concept of diameter</a:t>
            </a:r>
            <a:endParaRPr lang="en-US" dirty="0"/>
          </a:p>
        </p:txBody>
      </p:sp>
      <p:sp>
        <p:nvSpPr>
          <p:cNvPr id="4" name="Slide Number Placeholder 3"/>
          <p:cNvSpPr>
            <a:spLocks noGrp="1"/>
          </p:cNvSpPr>
          <p:nvPr>
            <p:ph type="sldNum" sz="quarter" idx="10"/>
          </p:nvPr>
        </p:nvSpPr>
        <p:spPr/>
        <p:txBody>
          <a:bodyPr/>
          <a:lstStyle/>
          <a:p>
            <a:fld id="{DBDD306E-411B-4024-979C-5ED0946EEBF4}" type="slidenum">
              <a:rPr lang="en-US" smtClean="0"/>
              <a:t>18</a:t>
            </a:fld>
            <a:endParaRPr lang="en-US"/>
          </a:p>
        </p:txBody>
      </p:sp>
    </p:spTree>
    <p:extLst>
      <p:ext uri="{BB962C8B-B14F-4D97-AF65-F5344CB8AC3E}">
        <p14:creationId xmlns:p14="http://schemas.microsoft.com/office/powerpoint/2010/main" val="140080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get the mailing list from either me or </a:t>
            </a:r>
            <a:r>
              <a:rPr lang="en-US" dirty="0" err="1" smtClean="0"/>
              <a:t>Kayleen</a:t>
            </a:r>
            <a:r>
              <a:rPr lang="en-US" dirty="0" smtClean="0"/>
              <a:t> for the </a:t>
            </a:r>
            <a:r>
              <a:rPr lang="en-US" dirty="0" err="1" smtClean="0"/>
              <a:t>Metabochip</a:t>
            </a:r>
            <a:r>
              <a:rPr lang="en-US" dirty="0" smtClean="0"/>
              <a:t> WG</a:t>
            </a:r>
            <a:endParaRPr lang="en-US" dirty="0"/>
          </a:p>
        </p:txBody>
      </p:sp>
      <p:sp>
        <p:nvSpPr>
          <p:cNvPr id="4" name="Slide Number Placeholder 3"/>
          <p:cNvSpPr>
            <a:spLocks noGrp="1"/>
          </p:cNvSpPr>
          <p:nvPr>
            <p:ph type="sldNum" sz="quarter" idx="10"/>
          </p:nvPr>
        </p:nvSpPr>
        <p:spPr/>
        <p:txBody>
          <a:bodyPr/>
          <a:lstStyle/>
          <a:p>
            <a:pPr>
              <a:defRPr/>
            </a:pPr>
            <a:fld id="{39EDD183-DE23-4146-AC4A-CF656094F652}" type="slidenum">
              <a:rPr lang="en-US" smtClean="0"/>
              <a:pPr>
                <a:defRPr/>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70C7F-E197-0841-B920-0EDA3BD4D073}" type="slidenum">
              <a:rPr lang="en-US"/>
              <a:pPr/>
              <a:t>29</a:t>
            </a:fld>
            <a:endParaRPr lang="en-US"/>
          </a:p>
        </p:txBody>
      </p:sp>
      <p:sp>
        <p:nvSpPr>
          <p:cNvPr id="69634" name="Rectangle 2"/>
          <p:cNvSpPr>
            <a:spLocks noGrp="1" noRot="1" noChangeAspect="1" noChangeArrowheads="1" noTextEdit="1"/>
          </p:cNvSpPr>
          <p:nvPr>
            <p:ph type="sldImg"/>
          </p:nvPr>
        </p:nvSpPr>
        <p:spPr>
          <a:xfrm>
            <a:off x="2928938" y="515938"/>
            <a:ext cx="3440112" cy="2581275"/>
          </a:xfrm>
          <a:ln/>
        </p:spPr>
      </p:sp>
      <p:sp>
        <p:nvSpPr>
          <p:cNvPr id="69635" name="Rectangle 3"/>
          <p:cNvSpPr>
            <a:spLocks noGrp="1" noChangeArrowheads="1"/>
          </p:cNvSpPr>
          <p:nvPr>
            <p:ph type="body" idx="1"/>
          </p:nvPr>
        </p:nvSpPr>
        <p:spPr>
          <a:xfrm>
            <a:off x="1239522" y="3269333"/>
            <a:ext cx="6817360" cy="3096581"/>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Georgia" charset="0"/>
          <a:ea typeface="ＭＳ Ｐゴシック" charset="-128"/>
          <a:cs typeface="ＭＳ Ｐゴシック" charset="-128"/>
        </a:defRPr>
      </a:lvl2pPr>
      <a:lvl3pPr algn="ctr" rtl="0" fontAlgn="base">
        <a:spcBef>
          <a:spcPct val="0"/>
        </a:spcBef>
        <a:spcAft>
          <a:spcPct val="0"/>
        </a:spcAft>
        <a:defRPr sz="4000">
          <a:solidFill>
            <a:schemeClr val="tx2"/>
          </a:solidFill>
          <a:latin typeface="Georgia" charset="0"/>
          <a:ea typeface="ＭＳ Ｐゴシック" charset="-128"/>
          <a:cs typeface="ＭＳ Ｐゴシック" charset="-128"/>
        </a:defRPr>
      </a:lvl3pPr>
      <a:lvl4pPr algn="ctr" rtl="0" fontAlgn="base">
        <a:spcBef>
          <a:spcPct val="0"/>
        </a:spcBef>
        <a:spcAft>
          <a:spcPct val="0"/>
        </a:spcAft>
        <a:defRPr sz="4000">
          <a:solidFill>
            <a:schemeClr val="tx2"/>
          </a:solidFill>
          <a:latin typeface="Georgia" charset="0"/>
          <a:ea typeface="ＭＳ Ｐゴシック" charset="-128"/>
          <a:cs typeface="ＭＳ Ｐゴシック" charset="-128"/>
        </a:defRPr>
      </a:lvl4pPr>
      <a:lvl5pPr algn="ctr" rtl="0" fontAlgn="base">
        <a:spcBef>
          <a:spcPct val="0"/>
        </a:spcBef>
        <a:spcAft>
          <a:spcPct val="0"/>
        </a:spcAft>
        <a:defRPr sz="4000">
          <a:solidFill>
            <a:schemeClr val="tx2"/>
          </a:solidFill>
          <a:latin typeface="Georgia" charset="0"/>
          <a:ea typeface="ＭＳ Ｐゴシック" charset="-128"/>
          <a:cs typeface="ＭＳ Ｐゴシック" charset="-128"/>
        </a:defRPr>
      </a:lvl5pPr>
      <a:lvl6pPr marL="457200" algn="ctr" rtl="0" fontAlgn="base">
        <a:spcBef>
          <a:spcPct val="0"/>
        </a:spcBef>
        <a:spcAft>
          <a:spcPct val="0"/>
        </a:spcAft>
        <a:defRPr sz="4000">
          <a:solidFill>
            <a:schemeClr val="tx2"/>
          </a:solidFill>
          <a:latin typeface="Georgia" charset="0"/>
          <a:ea typeface="ＭＳ Ｐゴシック" charset="-128"/>
          <a:cs typeface="ＭＳ Ｐゴシック" charset="-128"/>
        </a:defRPr>
      </a:lvl6pPr>
      <a:lvl7pPr marL="914400" algn="ctr" rtl="0" fontAlgn="base">
        <a:spcBef>
          <a:spcPct val="0"/>
        </a:spcBef>
        <a:spcAft>
          <a:spcPct val="0"/>
        </a:spcAft>
        <a:defRPr sz="4000">
          <a:solidFill>
            <a:schemeClr val="tx2"/>
          </a:solidFill>
          <a:latin typeface="Georgia" charset="0"/>
          <a:ea typeface="ＭＳ Ｐゴシック" charset="-128"/>
          <a:cs typeface="ＭＳ Ｐゴシック" charset="-128"/>
        </a:defRPr>
      </a:lvl7pPr>
      <a:lvl8pPr marL="1371600" algn="ctr" rtl="0" fontAlgn="base">
        <a:spcBef>
          <a:spcPct val="0"/>
        </a:spcBef>
        <a:spcAft>
          <a:spcPct val="0"/>
        </a:spcAft>
        <a:defRPr sz="4000">
          <a:solidFill>
            <a:schemeClr val="tx2"/>
          </a:solidFill>
          <a:latin typeface="Georgia" charset="0"/>
          <a:ea typeface="ＭＳ Ｐゴシック" charset="-128"/>
          <a:cs typeface="ＭＳ Ｐゴシック" charset="-128"/>
        </a:defRPr>
      </a:lvl8pPr>
      <a:lvl9pPr marL="1828800" algn="ctr" rtl="0" fontAlgn="base">
        <a:spcBef>
          <a:spcPct val="0"/>
        </a:spcBef>
        <a:spcAft>
          <a:spcPct val="0"/>
        </a:spcAft>
        <a:defRPr sz="4000">
          <a:solidFill>
            <a:schemeClr val="tx2"/>
          </a:solidFill>
          <a:latin typeface="Georgia" charset="0"/>
          <a:ea typeface="ＭＳ Ｐゴシック" charset="-128"/>
          <a:cs typeface="ＭＳ Ｐゴシック" charset="-128"/>
        </a:defRPr>
      </a:lvl9pPr>
    </p:titleStyle>
    <p:bodyStyle>
      <a:lvl1pPr marL="342900" indent="-342900" algn="l" rtl="0" fontAlgn="base">
        <a:spcBef>
          <a:spcPct val="20000"/>
        </a:spcBef>
        <a:spcAft>
          <a:spcPct val="0"/>
        </a:spcAft>
        <a:defRPr sz="26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ea typeface="+mn-ea"/>
        </a:defRPr>
      </a:lvl2pPr>
      <a:lvl3pPr marL="1143000" indent="-228600" algn="l" rtl="0" fontAlgn="base">
        <a:spcBef>
          <a:spcPct val="20000"/>
        </a:spcBef>
        <a:spcAft>
          <a:spcPct val="0"/>
        </a:spcAft>
        <a:buChar char="•"/>
        <a:defRPr>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8.png"/><Relationship Id="rId5" Type="http://schemas.openxmlformats.org/officeDocument/2006/relationships/oleObject" Target="../embeddings/Microsoft_Excel_97_-_2004_Worksheet3.xls"/><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304800" y="838200"/>
            <a:ext cx="8534400" cy="4191000"/>
          </a:xfrm>
        </p:spPr>
        <p:txBody>
          <a:bodyPr/>
          <a:lstStyle/>
          <a:p>
            <a:r>
              <a:rPr lang="en-US" sz="3600" dirty="0" smtClean="0">
                <a:latin typeface="Comic Sans MS" charset="0"/>
              </a:rPr>
              <a:t>MESA Genetics Report</a:t>
            </a:r>
            <a:br>
              <a:rPr lang="en-US" sz="3600" dirty="0" smtClean="0">
                <a:latin typeface="Comic Sans MS" charset="0"/>
              </a:rPr>
            </a:br>
            <a:r>
              <a:rPr lang="en-US" sz="3600" dirty="0" smtClean="0">
                <a:latin typeface="Comic Sans MS" charset="0"/>
              </a:rPr>
              <a:t/>
            </a:r>
            <a:br>
              <a:rPr lang="en-US" sz="3600" dirty="0" smtClean="0">
                <a:latin typeface="Comic Sans MS" charset="0"/>
              </a:rPr>
            </a:br>
            <a:r>
              <a:rPr lang="en-US" sz="3600" dirty="0" smtClean="0">
                <a:latin typeface="Comic Sans MS" charset="0"/>
              </a:rPr>
              <a:t>Stephen S. Rich, PhD</a:t>
            </a:r>
            <a:endParaRPr lang="en-US" sz="3600" dirty="0"/>
          </a:p>
        </p:txBody>
      </p:sp>
      <p:sp>
        <p:nvSpPr>
          <p:cNvPr id="68611" name="Text Box 3"/>
          <p:cNvSpPr txBox="1">
            <a:spLocks noChangeArrowheads="1"/>
          </p:cNvSpPr>
          <p:nvPr/>
        </p:nvSpPr>
        <p:spPr bwMode="auto">
          <a:xfrm>
            <a:off x="3249199" y="5253335"/>
            <a:ext cx="2553554" cy="461665"/>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tx2"/>
                </a:solidFill>
                <a:latin typeface="Comic Sans MS" charset="0"/>
              </a:rPr>
              <a:t>October 3, 2013</a:t>
            </a:r>
            <a:endParaRPr lang="en-US" dirty="0">
              <a:solidFill>
                <a:schemeClr val="tx2"/>
              </a:solidFill>
              <a:latin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7772400" cy="1143000"/>
          </a:xfrm>
        </p:spPr>
        <p:txBody>
          <a:bodyPr/>
          <a:lstStyle/>
          <a:p>
            <a:r>
              <a:rPr lang="en-US" sz="3200" dirty="0">
                <a:latin typeface="Comic Sans MS"/>
                <a:ea typeface="ＭＳ Ｐゴシック" charset="0"/>
                <a:cs typeface="Comic Sans MS"/>
              </a:rPr>
              <a:t>MESA </a:t>
            </a:r>
            <a:r>
              <a:rPr lang="en-US" sz="3200" dirty="0" err="1">
                <a:latin typeface="Comic Sans MS"/>
                <a:ea typeface="ＭＳ Ｐゴシック" charset="0"/>
                <a:cs typeface="Comic Sans MS"/>
              </a:rPr>
              <a:t>SHARe</a:t>
            </a:r>
            <a:r>
              <a:rPr lang="en-US" sz="3200" dirty="0">
                <a:latin typeface="Comic Sans MS"/>
                <a:ea typeface="ＭＳ Ｐゴシック" charset="0"/>
                <a:cs typeface="Comic Sans MS"/>
              </a:rPr>
              <a:t> Pen Drafts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2986251"/>
              </p:ext>
            </p:extLst>
          </p:nvPr>
        </p:nvGraphicFramePr>
        <p:xfrm>
          <a:off x="457200" y="1276350"/>
          <a:ext cx="8229600" cy="5111750"/>
        </p:xfrm>
        <a:graphic>
          <a:graphicData uri="http://schemas.openxmlformats.org/drawingml/2006/table">
            <a:tbl>
              <a:tblPr firstRow="1" bandRow="1">
                <a:tableStyleId>{5C22544A-7EE6-4342-B048-85BDC9FD1C3A}</a:tableStyleId>
              </a:tblPr>
              <a:tblGrid>
                <a:gridCol w="5895975"/>
                <a:gridCol w="1279207"/>
                <a:gridCol w="1054418"/>
              </a:tblGrid>
              <a:tr h="640137">
                <a:tc>
                  <a:txBody>
                    <a:bodyPr/>
                    <a:lstStyle/>
                    <a:p>
                      <a:r>
                        <a:rPr lang="en-US" sz="1800" dirty="0" smtClean="0">
                          <a:solidFill>
                            <a:srgbClr val="0000FF"/>
                          </a:solidFill>
                        </a:rPr>
                        <a:t>Title</a:t>
                      </a:r>
                      <a:endParaRPr lang="en-US" sz="1800" dirty="0">
                        <a:solidFill>
                          <a:srgbClr val="0000FF"/>
                        </a:solidFill>
                      </a:endParaRPr>
                    </a:p>
                  </a:txBody>
                  <a:tcPr marT="45716" marB="45716"/>
                </a:tc>
                <a:tc>
                  <a:txBody>
                    <a:bodyPr/>
                    <a:lstStyle/>
                    <a:p>
                      <a:r>
                        <a:rPr lang="en-US" sz="1800" dirty="0" smtClean="0">
                          <a:solidFill>
                            <a:srgbClr val="0000FF"/>
                          </a:solidFill>
                        </a:rPr>
                        <a:t>Lead Author</a:t>
                      </a:r>
                      <a:endParaRPr lang="en-US" sz="1800" dirty="0">
                        <a:solidFill>
                          <a:srgbClr val="0000FF"/>
                        </a:solidFill>
                      </a:endParaRPr>
                    </a:p>
                  </a:txBody>
                  <a:tcPr marT="45716" marB="45716"/>
                </a:tc>
                <a:tc>
                  <a:txBody>
                    <a:bodyPr/>
                    <a:lstStyle/>
                    <a:p>
                      <a:r>
                        <a:rPr lang="en-US" sz="1800" dirty="0" smtClean="0">
                          <a:solidFill>
                            <a:srgbClr val="0000FF"/>
                          </a:solidFill>
                        </a:rPr>
                        <a:t>Approval Date</a:t>
                      </a:r>
                      <a:endParaRPr lang="en-US" sz="1800" dirty="0">
                        <a:solidFill>
                          <a:srgbClr val="0000FF"/>
                        </a:solidFill>
                      </a:endParaRPr>
                    </a:p>
                  </a:txBody>
                  <a:tcPr marT="45716" marB="45716"/>
                </a:tc>
              </a:tr>
              <a:tr h="8364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 151: Meta-analysis of genome-wide association studies in African Americans provides insights into the genetic architecture of type 2 diabetes </a:t>
                      </a:r>
                    </a:p>
                  </a:txBody>
                  <a:tcPr marL="9525" marR="9525" marT="9523" marB="0" anchor="ctr" horzOverflow="overflow"/>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Ng</a:t>
                      </a:r>
                    </a:p>
                  </a:txBody>
                  <a:tcPr marL="9525" marR="9525" marT="9523" marB="0" anchor="ctr" horzOverflow="overflow"/>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Feb 2013</a:t>
                      </a:r>
                    </a:p>
                  </a:txBody>
                  <a:tcPr marL="9525" marR="9525" marT="9523" marB="0" anchor="ctr" horzOverflow="overflow"/>
                </a:tc>
              </a:tr>
              <a:tr h="83641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 182: Meta-analysis of obesity-related traits in the Asia Diabetes and Obesity Consortium</a:t>
                      </a:r>
                    </a:p>
                  </a:txBody>
                  <a:tcPr marL="9525" marR="9525" marT="9524" marB="0" anchor="ctr" horzOverflow="overflow"/>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Guo</a:t>
                      </a:r>
                    </a:p>
                  </a:txBody>
                  <a:tcPr marL="9525" marR="9525" marT="9524"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Jan 2013</a:t>
                      </a:r>
                    </a:p>
                  </a:txBody>
                  <a:tcPr marL="9525" marR="9525" marT="9523" marB="0" anchor="ctr" horzOverflow="overflow"/>
                </a:tc>
              </a:tr>
              <a:tr h="885929">
                <a:tc>
                  <a:txBody>
                    <a:bodyPr/>
                    <a:lstStyle/>
                    <a:p>
                      <a:pPr algn="l" fontAlgn="b"/>
                      <a:r>
                        <a:rPr lang="en-US" sz="1800" b="0" i="0" u="none" strike="noStrike" dirty="0" smtClean="0">
                          <a:solidFill>
                            <a:srgbClr val="000000"/>
                          </a:solidFill>
                          <a:latin typeface="Calibri"/>
                        </a:rPr>
                        <a:t>G 201: Methylomics </a:t>
                      </a:r>
                      <a:r>
                        <a:rPr lang="en-US" sz="1800" b="0" i="0" u="none" strike="noStrike" dirty="0">
                          <a:solidFill>
                            <a:srgbClr val="000000"/>
                          </a:solidFill>
                          <a:latin typeface="Calibri"/>
                        </a:rPr>
                        <a:t>of Gene Expression in Human Monocytes: the Multi-Ethnic Study of Atherosclerosis (MESA)</a:t>
                      </a:r>
                    </a:p>
                  </a:txBody>
                  <a:tcPr marL="9525" marR="9525" marT="9527" marB="0" anchor="ctr"/>
                </a:tc>
                <a:tc>
                  <a:txBody>
                    <a:bodyPr/>
                    <a:lstStyle/>
                    <a:p>
                      <a:pPr algn="l" fontAlgn="b"/>
                      <a:r>
                        <a:rPr lang="en-US" sz="1800" b="0" i="0" u="none" strike="noStrike" dirty="0" smtClean="0">
                          <a:solidFill>
                            <a:srgbClr val="000000"/>
                          </a:solidFill>
                          <a:latin typeface="Calibri"/>
                        </a:rPr>
                        <a:t>Liu</a:t>
                      </a:r>
                      <a:endParaRPr lang="en-US" sz="1800" b="0" i="0" u="none" strike="noStrike" dirty="0">
                        <a:solidFill>
                          <a:srgbClr val="000000"/>
                        </a:solidFill>
                        <a:latin typeface="Calibri"/>
                      </a:endParaRPr>
                    </a:p>
                  </a:txBody>
                  <a:tcPr marL="9525" marR="9525" marT="9527" marB="0" anchor="ctr"/>
                </a:tc>
                <a:tc>
                  <a:txBody>
                    <a:bodyPr/>
                    <a:lstStyle/>
                    <a:p>
                      <a:pPr algn="l" fontAlgn="b"/>
                      <a:r>
                        <a:rPr lang="en-US" sz="1800" b="0" i="0" u="none" strike="noStrike" dirty="0" smtClean="0">
                          <a:solidFill>
                            <a:srgbClr val="000000"/>
                          </a:solidFill>
                          <a:latin typeface="Calibri"/>
                        </a:rPr>
                        <a:t>Aug</a:t>
                      </a:r>
                      <a:r>
                        <a:rPr lang="en-US" sz="1800" b="0" i="0" u="none" strike="noStrike" baseline="0" dirty="0" smtClean="0">
                          <a:solidFill>
                            <a:srgbClr val="000000"/>
                          </a:solidFill>
                          <a:latin typeface="Calibri"/>
                        </a:rPr>
                        <a:t> 2012</a:t>
                      </a:r>
                      <a:endParaRPr lang="en-US" sz="1800" b="0" i="0" u="none" strike="noStrike" dirty="0">
                        <a:solidFill>
                          <a:srgbClr val="000000"/>
                        </a:solidFill>
                        <a:latin typeface="Calibri"/>
                      </a:endParaRPr>
                    </a:p>
                  </a:txBody>
                  <a:tcPr marL="9525" marR="9525" marT="9527" marB="0" anchor="ctr"/>
                </a:tc>
              </a:tr>
              <a:tr h="844375">
                <a:tc>
                  <a:txBody>
                    <a:bodyPr/>
                    <a:lstStyle/>
                    <a:p>
                      <a:r>
                        <a:rPr lang="en-US" sz="1800" b="0" kern="1200" dirty="0" smtClean="0">
                          <a:solidFill>
                            <a:schemeClr val="dk1"/>
                          </a:solidFill>
                          <a:latin typeface="+mn-lt"/>
                          <a:ea typeface="+mn-ea"/>
                          <a:cs typeface="+mn-cs"/>
                        </a:rPr>
                        <a:t>G 177: A GWAS</a:t>
                      </a:r>
                      <a:r>
                        <a:rPr lang="en-US" sz="1800" b="0" kern="1200" baseline="0" dirty="0" smtClean="0">
                          <a:solidFill>
                            <a:schemeClr val="dk1"/>
                          </a:solidFill>
                          <a:latin typeface="+mn-lt"/>
                          <a:ea typeface="+mn-ea"/>
                          <a:cs typeface="+mn-cs"/>
                        </a:rPr>
                        <a:t> and Linkage Study of Pulmonary Emphysema on CT Scan</a:t>
                      </a:r>
                      <a:endParaRPr lang="en-US" sz="1800" b="0" kern="1200" dirty="0">
                        <a:solidFill>
                          <a:schemeClr val="dk1"/>
                        </a:solidFill>
                        <a:latin typeface="+mn-lt"/>
                        <a:ea typeface="+mn-ea"/>
                        <a:cs typeface="+mn-cs"/>
                      </a:endParaRPr>
                    </a:p>
                  </a:txBody>
                  <a:tcPr marL="9525" marR="9525" marT="9524" marB="0" anchor="ctr"/>
                </a:tc>
                <a:tc>
                  <a:txBody>
                    <a:bodyPr/>
                    <a:lstStyle/>
                    <a:p>
                      <a:pPr algn="l" fontAlgn="b"/>
                      <a:r>
                        <a:rPr lang="en-US" sz="1800" b="0" i="0" u="none" strike="noStrike" dirty="0" smtClean="0">
                          <a:solidFill>
                            <a:srgbClr val="000000"/>
                          </a:solidFill>
                          <a:latin typeface="Calibri"/>
                        </a:rPr>
                        <a:t>Manichaikul</a:t>
                      </a:r>
                      <a:endParaRPr lang="en-US" sz="1800" b="0" i="0" u="none" strike="noStrike" dirty="0">
                        <a:solidFill>
                          <a:srgbClr val="000000"/>
                        </a:solidFill>
                        <a:latin typeface="Calibri"/>
                      </a:endParaRPr>
                    </a:p>
                  </a:txBody>
                  <a:tcPr marL="9525" marR="9525" marT="9524" marB="0" anchor="ctr"/>
                </a:tc>
                <a:tc>
                  <a:txBody>
                    <a:bodyPr/>
                    <a:lstStyle/>
                    <a:p>
                      <a:pPr algn="l" fontAlgn="b"/>
                      <a:r>
                        <a:rPr lang="en-US" sz="1800" b="0" i="0" u="none" strike="noStrike" dirty="0" smtClean="0">
                          <a:solidFill>
                            <a:srgbClr val="000000"/>
                          </a:solidFill>
                          <a:latin typeface="Calibri"/>
                        </a:rPr>
                        <a:t>Jul 2012</a:t>
                      </a:r>
                      <a:endParaRPr lang="en-US" sz="1800" b="0" i="0" u="none" strike="noStrike" dirty="0">
                        <a:solidFill>
                          <a:srgbClr val="000000"/>
                        </a:solidFill>
                        <a:latin typeface="Calibri"/>
                      </a:endParaRPr>
                    </a:p>
                  </a:txBody>
                  <a:tcPr marL="9525" marR="9525" marT="9524" marB="0" anchor="ctr"/>
                </a:tc>
              </a:tr>
              <a:tr h="1068487">
                <a:tc>
                  <a:txBody>
                    <a:bodyPr/>
                    <a:lstStyle/>
                    <a:p>
                      <a:r>
                        <a:rPr lang="en-US" sz="1800" b="0" kern="1200" dirty="0" smtClean="0">
                          <a:solidFill>
                            <a:schemeClr val="dk1"/>
                          </a:solidFill>
                          <a:latin typeface="+mn-lt"/>
                          <a:ea typeface="+mn-ea"/>
                          <a:cs typeface="+mn-cs"/>
                        </a:rPr>
                        <a:t>G 158: Cardiovascular Candidate Genes, HDL, Lung Function and Percent Emphysema: the Candidate-gene Association Resource and MESA Lung/SHARe Studies</a:t>
                      </a:r>
                      <a:endParaRPr lang="en-US" sz="1800" b="0" kern="1200" dirty="0">
                        <a:solidFill>
                          <a:schemeClr val="dk1"/>
                        </a:solidFill>
                        <a:latin typeface="+mn-lt"/>
                        <a:ea typeface="+mn-ea"/>
                        <a:cs typeface="+mn-cs"/>
                      </a:endParaRPr>
                    </a:p>
                  </a:txBody>
                  <a:tcPr marL="9525" marR="9525" marT="9524" marB="0" anchor="ctr"/>
                </a:tc>
                <a:tc>
                  <a:txBody>
                    <a:bodyPr/>
                    <a:lstStyle/>
                    <a:p>
                      <a:pPr algn="l" fontAlgn="b"/>
                      <a:r>
                        <a:rPr lang="en-US" sz="1800" b="0" i="0" u="none" strike="noStrike" dirty="0" smtClean="0">
                          <a:solidFill>
                            <a:srgbClr val="000000"/>
                          </a:solidFill>
                          <a:latin typeface="Calibri"/>
                        </a:rPr>
                        <a:t>Burkart</a:t>
                      </a:r>
                      <a:endParaRPr lang="en-US" sz="1800" b="0" i="0" u="none" strike="noStrike" dirty="0">
                        <a:solidFill>
                          <a:srgbClr val="000000"/>
                        </a:solidFill>
                        <a:latin typeface="Calibri"/>
                      </a:endParaRPr>
                    </a:p>
                  </a:txBody>
                  <a:tcPr marL="9525" marR="9525" marT="9524" marB="0" anchor="ctr"/>
                </a:tc>
                <a:tc>
                  <a:txBody>
                    <a:bodyPr/>
                    <a:lstStyle/>
                    <a:p>
                      <a:pPr algn="l" fontAlgn="b"/>
                      <a:r>
                        <a:rPr lang="en-US" sz="1800" b="0" i="0" u="none" strike="noStrike" dirty="0">
                          <a:solidFill>
                            <a:srgbClr val="000000"/>
                          </a:solidFill>
                          <a:latin typeface="Calibri"/>
                        </a:rPr>
                        <a:t>Dec 2011</a:t>
                      </a:r>
                    </a:p>
                  </a:txBody>
                  <a:tcPr marL="9525" marR="9525" marT="9524" marB="0" anchor="ctr"/>
                </a:tc>
              </a:tr>
            </a:tbl>
          </a:graphicData>
        </a:graphic>
      </p:graphicFrame>
    </p:spTree>
    <p:extLst>
      <p:ext uri="{BB962C8B-B14F-4D97-AF65-F5344CB8AC3E}">
        <p14:creationId xmlns:p14="http://schemas.microsoft.com/office/powerpoint/2010/main" val="15443667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609600"/>
            <a:ext cx="8001000" cy="1143000"/>
          </a:xfrm>
        </p:spPr>
        <p:txBody>
          <a:bodyPr/>
          <a:lstStyle/>
          <a:p>
            <a:r>
              <a:rPr lang="en-US" sz="3200" dirty="0">
                <a:latin typeface="Comic Sans MS"/>
                <a:ea typeface="ＭＳ Ｐゴシック" charset="0"/>
                <a:cs typeface="Comic Sans MS"/>
              </a:rPr>
              <a:t>MESA Genetics P&amp;P Committee Members</a:t>
            </a:r>
          </a:p>
        </p:txBody>
      </p:sp>
      <p:sp>
        <p:nvSpPr>
          <p:cNvPr id="11267" name="Content Placeholder 2"/>
          <p:cNvSpPr>
            <a:spLocks noGrp="1"/>
          </p:cNvSpPr>
          <p:nvPr>
            <p:ph idx="1"/>
          </p:nvPr>
        </p:nvSpPr>
        <p:spPr/>
        <p:txBody>
          <a:bodyPr/>
          <a:lstStyle/>
          <a:p>
            <a:pPr marL="0" indent="0" algn="ctr">
              <a:buFont typeface="Arial" charset="0"/>
              <a:buNone/>
            </a:pPr>
            <a:r>
              <a:rPr lang="en-US" dirty="0">
                <a:latin typeface="Comic Sans MS"/>
                <a:ea typeface="ＭＳ Ｐゴシック" charset="0"/>
                <a:cs typeface="Comic Sans MS"/>
              </a:rPr>
              <a:t>Wendy Post (Chair)</a:t>
            </a:r>
          </a:p>
          <a:p>
            <a:pPr marL="0" indent="0" algn="ctr">
              <a:buFont typeface="Arial" charset="0"/>
              <a:buNone/>
            </a:pPr>
            <a:r>
              <a:rPr lang="en-US" dirty="0" err="1">
                <a:latin typeface="Comic Sans MS"/>
                <a:ea typeface="ＭＳ Ｐゴシック" charset="0"/>
                <a:cs typeface="Comic Sans MS"/>
              </a:rPr>
              <a:t>Xiuqing</a:t>
            </a:r>
            <a:r>
              <a:rPr lang="en-US" dirty="0">
                <a:latin typeface="Comic Sans MS"/>
                <a:ea typeface="ＭＳ Ｐゴシック" charset="0"/>
                <a:cs typeface="Comic Sans MS"/>
              </a:rPr>
              <a:t> </a:t>
            </a:r>
            <a:r>
              <a:rPr lang="en-US" dirty="0" err="1">
                <a:latin typeface="Comic Sans MS"/>
                <a:ea typeface="ＭＳ Ｐゴシック" charset="0"/>
                <a:cs typeface="Comic Sans MS"/>
              </a:rPr>
              <a:t>Guo</a:t>
            </a:r>
            <a:endParaRPr lang="en-US" dirty="0">
              <a:latin typeface="Comic Sans MS"/>
              <a:ea typeface="ＭＳ Ｐゴシック" charset="0"/>
              <a:cs typeface="Comic Sans MS"/>
            </a:endParaRPr>
          </a:p>
          <a:p>
            <a:pPr marL="0" indent="0" algn="ctr">
              <a:buFont typeface="Arial" charset="0"/>
              <a:buNone/>
            </a:pPr>
            <a:r>
              <a:rPr lang="en-US" dirty="0">
                <a:latin typeface="Comic Sans MS"/>
                <a:ea typeface="ＭＳ Ｐゴシック" charset="0"/>
                <a:cs typeface="Comic Sans MS"/>
              </a:rPr>
              <a:t>Spencer Huang</a:t>
            </a:r>
          </a:p>
          <a:p>
            <a:pPr marL="0" indent="0" algn="ctr">
              <a:buFont typeface="Arial" charset="0"/>
              <a:buNone/>
            </a:pPr>
            <a:r>
              <a:rPr lang="en-US" dirty="0">
                <a:latin typeface="Comic Sans MS"/>
                <a:ea typeface="ＭＳ Ｐゴシック" charset="0"/>
                <a:cs typeface="Comic Sans MS"/>
              </a:rPr>
              <a:t>Nancy Jenny</a:t>
            </a:r>
          </a:p>
          <a:p>
            <a:pPr marL="0" indent="0" algn="ctr">
              <a:buFont typeface="Arial" charset="0"/>
              <a:buNone/>
            </a:pPr>
            <a:r>
              <a:rPr lang="en-US" dirty="0" err="1">
                <a:latin typeface="Comic Sans MS"/>
                <a:ea typeface="ＭＳ Ｐゴシック" charset="0"/>
                <a:cs typeface="Comic Sans MS"/>
              </a:rPr>
              <a:t>Yongmei</a:t>
            </a:r>
            <a:r>
              <a:rPr lang="en-US" dirty="0">
                <a:latin typeface="Comic Sans MS"/>
                <a:ea typeface="ＭＳ Ｐゴシック" charset="0"/>
                <a:cs typeface="Comic Sans MS"/>
              </a:rPr>
              <a:t> Liu</a:t>
            </a:r>
          </a:p>
          <a:p>
            <a:pPr marL="0" indent="0" algn="ctr">
              <a:buFont typeface="Arial" charset="0"/>
              <a:buNone/>
            </a:pPr>
            <a:r>
              <a:rPr lang="en-US" dirty="0">
                <a:latin typeface="Comic Sans MS"/>
                <a:ea typeface="ＭＳ Ｐゴシック" charset="0"/>
                <a:cs typeface="Comic Sans MS"/>
              </a:rPr>
              <a:t>Jim </a:t>
            </a:r>
            <a:r>
              <a:rPr lang="en-US" dirty="0" err="1">
                <a:latin typeface="Comic Sans MS"/>
                <a:ea typeface="ＭＳ Ｐゴシック" charset="0"/>
                <a:cs typeface="Comic Sans MS"/>
              </a:rPr>
              <a:t>Pankow</a:t>
            </a:r>
            <a:endParaRPr lang="en-US" dirty="0">
              <a:latin typeface="Comic Sans MS"/>
              <a:ea typeface="ＭＳ Ｐゴシック" charset="0"/>
              <a:cs typeface="Comic Sans MS"/>
            </a:endParaRPr>
          </a:p>
          <a:p>
            <a:pPr marL="0" indent="0" algn="ctr">
              <a:buFont typeface="Arial" charset="0"/>
              <a:buNone/>
            </a:pPr>
            <a:r>
              <a:rPr lang="en-US" dirty="0">
                <a:latin typeface="Comic Sans MS"/>
                <a:ea typeface="ＭＳ Ｐゴシック" charset="0"/>
                <a:cs typeface="Comic Sans MS"/>
              </a:rPr>
              <a:t>Steve Rich</a:t>
            </a:r>
          </a:p>
          <a:p>
            <a:pPr marL="0" indent="0" algn="ctr">
              <a:buFont typeface="Arial" charset="0"/>
              <a:buNone/>
            </a:pPr>
            <a:r>
              <a:rPr lang="en-US" dirty="0">
                <a:latin typeface="Comic Sans MS"/>
                <a:ea typeface="ＭＳ Ｐゴシック" charset="0"/>
                <a:cs typeface="Comic Sans MS"/>
              </a:rPr>
              <a:t>Christina </a:t>
            </a:r>
            <a:r>
              <a:rPr lang="en-US" dirty="0" err="1">
                <a:latin typeface="Comic Sans MS"/>
                <a:ea typeface="ＭＳ Ｐゴシック" charset="0"/>
                <a:cs typeface="Comic Sans MS"/>
              </a:rPr>
              <a:t>Wassel</a:t>
            </a:r>
            <a:endParaRPr lang="en-US" dirty="0">
              <a:latin typeface="Comic Sans MS"/>
              <a:ea typeface="ＭＳ Ｐゴシック" charset="0"/>
              <a:cs typeface="Comic Sans MS"/>
            </a:endParaRPr>
          </a:p>
        </p:txBody>
      </p:sp>
    </p:spTree>
    <p:extLst>
      <p:ext uri="{BB962C8B-B14F-4D97-AF65-F5344CB8AC3E}">
        <p14:creationId xmlns:p14="http://schemas.microsoft.com/office/powerpoint/2010/main" val="116222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Research Updates</a:t>
            </a:r>
            <a:endParaRPr lang="en-US" dirty="0">
              <a:latin typeface="Comic Sans MS"/>
              <a:cs typeface="Comic Sans MS"/>
            </a:endParaRPr>
          </a:p>
        </p:txBody>
      </p:sp>
      <p:sp>
        <p:nvSpPr>
          <p:cNvPr id="3" name="Content Placeholder 2"/>
          <p:cNvSpPr>
            <a:spLocks noGrp="1"/>
          </p:cNvSpPr>
          <p:nvPr>
            <p:ph idx="1"/>
          </p:nvPr>
        </p:nvSpPr>
        <p:spPr/>
        <p:txBody>
          <a:bodyPr/>
          <a:lstStyle/>
          <a:p>
            <a:pPr algn="ctr"/>
            <a:r>
              <a:rPr lang="en-US" dirty="0" smtClean="0">
                <a:latin typeface="Comic Sans MS"/>
                <a:cs typeface="Comic Sans MS"/>
              </a:rPr>
              <a:t>Leslie </a:t>
            </a:r>
            <a:r>
              <a:rPr lang="en-US" dirty="0" smtClean="0">
                <a:latin typeface="Comic Sans MS"/>
                <a:cs typeface="Comic Sans MS"/>
              </a:rPr>
              <a:t>Lange (UNC-Chapel Hill)</a:t>
            </a:r>
          </a:p>
          <a:p>
            <a:pPr algn="ctr"/>
            <a:r>
              <a:rPr lang="en-US" dirty="0" smtClean="0">
                <a:latin typeface="Comic Sans MS"/>
                <a:cs typeface="Comic Sans MS"/>
              </a:rPr>
              <a:t>NHLBI ESP: LDL &amp; BMI</a:t>
            </a:r>
            <a:endParaRPr lang="en-US" dirty="0" smtClean="0">
              <a:latin typeface="Comic Sans MS"/>
              <a:cs typeface="Comic Sans MS"/>
            </a:endParaRPr>
          </a:p>
          <a:p>
            <a:pPr algn="ctr"/>
            <a:endParaRPr lang="en-US" dirty="0">
              <a:latin typeface="Comic Sans MS"/>
              <a:cs typeface="Comic Sans MS"/>
            </a:endParaRPr>
          </a:p>
          <a:p>
            <a:pPr algn="ctr"/>
            <a:r>
              <a:rPr lang="en-US" dirty="0" err="1" smtClean="0">
                <a:latin typeface="Comic Sans MS"/>
                <a:cs typeface="Comic Sans MS"/>
              </a:rPr>
              <a:t>Lekki</a:t>
            </a:r>
            <a:r>
              <a:rPr lang="en-US" dirty="0" smtClean="0">
                <a:latin typeface="Comic Sans MS"/>
                <a:cs typeface="Comic Sans MS"/>
              </a:rPr>
              <a:t> Frazer-</a:t>
            </a:r>
            <a:r>
              <a:rPr lang="en-US" dirty="0" smtClean="0">
                <a:latin typeface="Comic Sans MS"/>
                <a:cs typeface="Comic Sans MS"/>
              </a:rPr>
              <a:t>Wood (U Texas SPH)</a:t>
            </a:r>
            <a:endParaRPr lang="en-US" dirty="0" smtClean="0">
              <a:latin typeface="Comic Sans MS"/>
              <a:cs typeface="Comic Sans MS"/>
            </a:endParaRPr>
          </a:p>
          <a:p>
            <a:pPr algn="ctr"/>
            <a:endParaRPr lang="en-US" dirty="0">
              <a:latin typeface="Comic Sans MS"/>
              <a:cs typeface="Comic Sans MS"/>
            </a:endParaRPr>
          </a:p>
          <a:p>
            <a:pPr algn="ctr"/>
            <a:r>
              <a:rPr lang="en-US" dirty="0" smtClean="0">
                <a:latin typeface="Comic Sans MS"/>
                <a:cs typeface="Comic Sans MS"/>
              </a:rPr>
              <a:t>Christina </a:t>
            </a:r>
            <a:r>
              <a:rPr lang="en-US" dirty="0" err="1" smtClean="0">
                <a:latin typeface="Comic Sans MS"/>
                <a:cs typeface="Comic Sans MS"/>
              </a:rPr>
              <a:t>Wassel</a:t>
            </a:r>
            <a:r>
              <a:rPr lang="en-US" dirty="0" smtClean="0">
                <a:latin typeface="Comic Sans MS"/>
                <a:cs typeface="Comic Sans MS"/>
              </a:rPr>
              <a:t> (U Pitt)</a:t>
            </a:r>
            <a:endParaRPr lang="en-US" dirty="0">
              <a:latin typeface="Comic Sans MS"/>
              <a:cs typeface="Comic Sans MS"/>
            </a:endParaRPr>
          </a:p>
        </p:txBody>
      </p:sp>
    </p:spTree>
    <p:extLst>
      <p:ext uri="{BB962C8B-B14F-4D97-AF65-F5344CB8AC3E}">
        <p14:creationId xmlns:p14="http://schemas.microsoft.com/office/powerpoint/2010/main" val="393659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76200"/>
            <a:ext cx="8229600" cy="1143000"/>
          </a:xfrm>
        </p:spPr>
        <p:txBody>
          <a:bodyPr/>
          <a:lstStyle/>
          <a:p>
            <a:r>
              <a:rPr lang="en-US" altLang="en-US" sz="3200" dirty="0" smtClean="0">
                <a:solidFill>
                  <a:srgbClr val="000000"/>
                </a:solidFill>
                <a:latin typeface="Comic Sans MS"/>
                <a:cs typeface="Comic Sans MS"/>
              </a:rPr>
              <a:t>ESP LDL stage 1 sample</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75036"/>
            <a:ext cx="7467600" cy="495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9249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06375"/>
            <a:ext cx="8458200" cy="1089025"/>
          </a:xfrm>
          <a:prstGeom prst="rect">
            <a:avLst/>
          </a:prstGeom>
        </p:spPr>
        <p:txBody>
          <a:bodyPr anchor="ctr">
            <a:normAutofit fontScale="97500"/>
          </a:bodyPr>
          <a:lstStyle/>
          <a:p>
            <a:pPr algn="ctr" eaLnBrk="1" fontAlgn="auto" hangingPunct="1">
              <a:spcAft>
                <a:spcPts val="0"/>
              </a:spcAft>
              <a:defRPr/>
            </a:pPr>
            <a:r>
              <a:rPr lang="en-US" sz="3200" b="1" dirty="0">
                <a:solidFill>
                  <a:schemeClr val="tx2"/>
                </a:solidFill>
                <a:latin typeface="Comic Sans MS"/>
                <a:ea typeface="+mj-ea"/>
                <a:cs typeface="Comic Sans MS"/>
              </a:rPr>
              <a:t>Results</a:t>
            </a:r>
          </a:p>
        </p:txBody>
      </p:sp>
      <p:sp>
        <p:nvSpPr>
          <p:cNvPr id="5" name="Rectangle 3"/>
          <p:cNvSpPr txBox="1">
            <a:spLocks noChangeArrowheads="1"/>
          </p:cNvSpPr>
          <p:nvPr/>
        </p:nvSpPr>
        <p:spPr>
          <a:xfrm>
            <a:off x="304800" y="1295400"/>
            <a:ext cx="8610600" cy="5105400"/>
          </a:xfrm>
          <a:prstGeom prst="rect">
            <a:avLst/>
          </a:prstGeom>
        </p:spPr>
        <p:txBody>
          <a:bodyPr/>
          <a:lstStyle/>
          <a:p>
            <a:pPr marL="228600" indent="-228600">
              <a:lnSpc>
                <a:spcPct val="90000"/>
              </a:lnSpc>
              <a:spcBef>
                <a:spcPts val="0"/>
              </a:spcBef>
              <a:spcAft>
                <a:spcPts val="0"/>
              </a:spcAft>
              <a:defRPr/>
            </a:pPr>
            <a:endParaRPr lang="en-US" kern="0" dirty="0">
              <a:latin typeface="Comic Sans MS"/>
              <a:ea typeface="ＭＳ Ｐゴシック" pitchFamily="-32" charset="-128"/>
              <a:cs typeface="Comic Sans MS"/>
            </a:endParaRPr>
          </a:p>
          <a:p>
            <a:pPr marL="228600" indent="-228600">
              <a:lnSpc>
                <a:spcPct val="90000"/>
              </a:lnSpc>
              <a:spcBef>
                <a:spcPts val="0"/>
              </a:spcBef>
              <a:spcAft>
                <a:spcPts val="0"/>
              </a:spcAft>
              <a:defRPr/>
            </a:pPr>
            <a:r>
              <a:rPr lang="en-US" kern="0" dirty="0">
                <a:latin typeface="Comic Sans MS"/>
                <a:ea typeface="ＭＳ Ｐゴシック" pitchFamily="-32" charset="-128"/>
                <a:cs typeface="Comic Sans MS"/>
              </a:rPr>
              <a:t>Significant evidence for: </a:t>
            </a:r>
          </a:p>
          <a:p>
            <a:pPr marL="463550" indent="-228600">
              <a:lnSpc>
                <a:spcPct val="90000"/>
              </a:lnSpc>
              <a:spcBef>
                <a:spcPts val="0"/>
              </a:spcBef>
              <a:spcAft>
                <a:spcPts val="0"/>
              </a:spcAft>
              <a:buFont typeface="Arial" pitchFamily="34" charset="0"/>
              <a:buChar char="•"/>
              <a:defRPr/>
            </a:pPr>
            <a:r>
              <a:rPr lang="en-US" i="1" kern="0" dirty="0">
                <a:latin typeface="Comic Sans MS"/>
                <a:ea typeface="ＭＳ Ｐゴシック" pitchFamily="-32" charset="-128"/>
                <a:cs typeface="Comic Sans MS"/>
              </a:rPr>
              <a:t>TOMM40</a:t>
            </a:r>
            <a:r>
              <a:rPr lang="en-US" kern="0" dirty="0">
                <a:latin typeface="Comic Sans MS"/>
                <a:ea typeface="ＭＳ Ｐゴシック" pitchFamily="-32" charset="-128"/>
                <a:cs typeface="Comic Sans MS"/>
              </a:rPr>
              <a:t> (single variant; tags </a:t>
            </a:r>
            <a:r>
              <a:rPr lang="en-US" i="1" kern="0" dirty="0">
                <a:latin typeface="Comic Sans MS"/>
                <a:ea typeface="ＭＳ Ｐゴシック" pitchFamily="-32" charset="-128"/>
                <a:cs typeface="Comic Sans MS"/>
              </a:rPr>
              <a:t>APOE</a:t>
            </a:r>
            <a:r>
              <a:rPr lang="en-US" kern="0" dirty="0">
                <a:latin typeface="Comic Sans MS"/>
                <a:ea typeface="ＭＳ Ｐゴシック" pitchFamily="-32" charset="-128"/>
                <a:cs typeface="Comic Sans MS"/>
              </a:rPr>
              <a:t> </a:t>
            </a:r>
            <a:r>
              <a:rPr lang="en-US" kern="0" dirty="0" err="1">
                <a:latin typeface="Comic Sans MS"/>
                <a:ea typeface="ＭＳ Ｐゴシック" pitchFamily="-32" charset="-128"/>
                <a:cs typeface="Comic Sans MS"/>
              </a:rPr>
              <a:t>haplotype</a:t>
            </a:r>
            <a:r>
              <a:rPr lang="en-US" kern="0" dirty="0">
                <a:latin typeface="Comic Sans MS"/>
                <a:ea typeface="ＭＳ Ｐゴシック" pitchFamily="-32" charset="-128"/>
                <a:cs typeface="Comic Sans MS"/>
              </a:rPr>
              <a:t>)</a:t>
            </a:r>
          </a:p>
          <a:p>
            <a:pPr marL="463550" indent="-228600">
              <a:lnSpc>
                <a:spcPct val="90000"/>
              </a:lnSpc>
              <a:spcBef>
                <a:spcPts val="0"/>
              </a:spcBef>
              <a:spcAft>
                <a:spcPts val="0"/>
              </a:spcAft>
              <a:buFont typeface="Arial" pitchFamily="34" charset="0"/>
              <a:buChar char="•"/>
              <a:defRPr/>
            </a:pPr>
            <a:r>
              <a:rPr lang="en-US" i="1" kern="0" dirty="0">
                <a:latin typeface="Comic Sans MS"/>
                <a:ea typeface="ＭＳ Ｐゴシック" pitchFamily="-32" charset="-128"/>
                <a:cs typeface="Comic Sans MS"/>
              </a:rPr>
              <a:t>PCSK9</a:t>
            </a:r>
            <a:r>
              <a:rPr lang="en-US" kern="0" dirty="0">
                <a:latin typeface="Comic Sans MS"/>
                <a:ea typeface="ＭＳ Ｐゴシック" pitchFamily="-32" charset="-128"/>
                <a:cs typeface="Comic Sans MS"/>
              </a:rPr>
              <a:t>, </a:t>
            </a:r>
            <a:r>
              <a:rPr lang="en-US" i="1" kern="0" dirty="0">
                <a:latin typeface="Comic Sans MS"/>
                <a:ea typeface="ＭＳ Ｐゴシック" pitchFamily="-32" charset="-128"/>
                <a:cs typeface="Comic Sans MS"/>
              </a:rPr>
              <a:t>LDLR, </a:t>
            </a:r>
            <a:r>
              <a:rPr lang="en-US" i="1" kern="0" dirty="0" smtClean="0">
                <a:latin typeface="Comic Sans MS"/>
                <a:ea typeface="ＭＳ Ｐゴシック" pitchFamily="-32" charset="-128"/>
                <a:cs typeface="Comic Sans MS"/>
              </a:rPr>
              <a:t>APOB, PNPLA5</a:t>
            </a:r>
            <a:r>
              <a:rPr lang="en-US" kern="0" dirty="0" smtClean="0">
                <a:latin typeface="Comic Sans MS"/>
                <a:ea typeface="ＭＳ Ｐゴシック" pitchFamily="-32" charset="-128"/>
                <a:cs typeface="Comic Sans MS"/>
              </a:rPr>
              <a:t> </a:t>
            </a:r>
            <a:r>
              <a:rPr lang="en-US" kern="0" dirty="0">
                <a:latin typeface="Comic Sans MS"/>
                <a:ea typeface="ＭＳ Ｐゴシック" pitchFamily="-32" charset="-128"/>
                <a:cs typeface="Comic Sans MS"/>
              </a:rPr>
              <a:t>(gene-based)</a:t>
            </a:r>
          </a:p>
          <a:p>
            <a:pPr marL="228600" indent="-228600">
              <a:lnSpc>
                <a:spcPct val="90000"/>
              </a:lnSpc>
              <a:spcBef>
                <a:spcPts val="0"/>
              </a:spcBef>
              <a:spcAft>
                <a:spcPts val="0"/>
              </a:spcAft>
              <a:buFont typeface="Arial" pitchFamily="34" charset="0"/>
              <a:buChar char="•"/>
              <a:defRPr/>
            </a:pPr>
            <a:endParaRPr lang="en-US" kern="0" dirty="0">
              <a:latin typeface="Comic Sans MS"/>
              <a:ea typeface="ＭＳ Ｐゴシック" pitchFamily="-32" charset="-128"/>
              <a:cs typeface="Comic Sans MS"/>
            </a:endParaRPr>
          </a:p>
          <a:p>
            <a:pPr marL="228600" indent="-228600">
              <a:lnSpc>
                <a:spcPct val="90000"/>
              </a:lnSpc>
              <a:spcBef>
                <a:spcPts val="0"/>
              </a:spcBef>
              <a:spcAft>
                <a:spcPts val="0"/>
              </a:spcAft>
              <a:defRPr/>
            </a:pPr>
            <a:r>
              <a:rPr lang="en-US" kern="0" dirty="0">
                <a:latin typeface="Comic Sans MS"/>
                <a:ea typeface="ＭＳ Ｐゴシック" pitchFamily="-32" charset="-128"/>
                <a:cs typeface="Comic Sans MS"/>
              </a:rPr>
              <a:t>Suggestive evidence for:</a:t>
            </a:r>
          </a:p>
          <a:p>
            <a:pPr marL="463550" indent="-228600">
              <a:lnSpc>
                <a:spcPct val="90000"/>
              </a:lnSpc>
              <a:spcBef>
                <a:spcPts val="0"/>
              </a:spcBef>
              <a:spcAft>
                <a:spcPts val="0"/>
              </a:spcAft>
              <a:buFont typeface="Arial" pitchFamily="34" charset="0"/>
              <a:buChar char="•"/>
              <a:defRPr/>
            </a:pPr>
            <a:r>
              <a:rPr lang="en-US" i="1" kern="0" dirty="0">
                <a:latin typeface="Comic Sans MS"/>
                <a:ea typeface="ＭＳ Ｐゴシック" pitchFamily="-32" charset="-128"/>
                <a:cs typeface="Comic Sans MS"/>
              </a:rPr>
              <a:t>ABCG5</a:t>
            </a:r>
            <a:r>
              <a:rPr lang="en-US" kern="0" dirty="0">
                <a:latin typeface="Comic Sans MS"/>
                <a:ea typeface="ＭＳ Ｐゴシック" pitchFamily="-32" charset="-128"/>
                <a:cs typeface="Comic Sans MS"/>
              </a:rPr>
              <a:t>, </a:t>
            </a:r>
            <a:r>
              <a:rPr lang="en-US" i="1" kern="0" dirty="0">
                <a:latin typeface="Comic Sans MS"/>
                <a:ea typeface="ＭＳ Ｐゴシック" pitchFamily="-32" charset="-128"/>
                <a:cs typeface="Comic Sans MS"/>
              </a:rPr>
              <a:t>NPC1L1</a:t>
            </a:r>
            <a:r>
              <a:rPr lang="en-US" kern="0" dirty="0">
                <a:latin typeface="Comic Sans MS"/>
                <a:ea typeface="ＭＳ Ｐゴシック" pitchFamily="-32" charset="-128"/>
                <a:cs typeface="Comic Sans MS"/>
              </a:rPr>
              <a:t> (gene-based</a:t>
            </a:r>
            <a:r>
              <a:rPr lang="en-US" kern="0" dirty="0" smtClean="0">
                <a:latin typeface="Comic Sans MS"/>
                <a:ea typeface="ＭＳ Ｐゴシック" pitchFamily="-32" charset="-128"/>
                <a:cs typeface="Comic Sans MS"/>
              </a:rPr>
              <a:t>)</a:t>
            </a:r>
          </a:p>
          <a:p>
            <a:pPr marL="234950">
              <a:lnSpc>
                <a:spcPct val="90000"/>
              </a:lnSpc>
              <a:spcBef>
                <a:spcPts val="0"/>
              </a:spcBef>
              <a:spcAft>
                <a:spcPts val="0"/>
              </a:spcAft>
              <a:defRPr/>
            </a:pPr>
            <a:endParaRPr lang="en-US" kern="0" dirty="0" smtClean="0">
              <a:latin typeface="Comic Sans MS"/>
              <a:ea typeface="ＭＳ Ｐゴシック" pitchFamily="-32" charset="-128"/>
              <a:cs typeface="Comic Sans MS"/>
            </a:endParaRPr>
          </a:p>
          <a:p>
            <a:pPr>
              <a:lnSpc>
                <a:spcPct val="90000"/>
              </a:lnSpc>
              <a:spcBef>
                <a:spcPts val="0"/>
              </a:spcBef>
              <a:spcAft>
                <a:spcPts val="0"/>
              </a:spcAft>
              <a:defRPr/>
            </a:pPr>
            <a:r>
              <a:rPr lang="en-US" kern="0" dirty="0" smtClean="0">
                <a:latin typeface="Comic Sans MS"/>
                <a:ea typeface="ＭＳ Ｐゴシック" pitchFamily="-32" charset="-128"/>
                <a:cs typeface="Comic Sans MS"/>
              </a:rPr>
              <a:t>Follow-up of </a:t>
            </a:r>
            <a:r>
              <a:rPr lang="en-US" i="1" kern="0" dirty="0" smtClean="0">
                <a:latin typeface="Comic Sans MS"/>
                <a:ea typeface="ＭＳ Ｐゴシック" pitchFamily="-32" charset="-128"/>
                <a:cs typeface="Comic Sans MS"/>
              </a:rPr>
              <a:t>PNPLA5</a:t>
            </a:r>
            <a:r>
              <a:rPr lang="en-US" kern="0" dirty="0" smtClean="0">
                <a:latin typeface="Comic Sans MS"/>
                <a:ea typeface="ＭＳ Ｐゴシック" pitchFamily="-32" charset="-128"/>
                <a:cs typeface="Comic Sans MS"/>
              </a:rPr>
              <a:t> in GO-T2D (EA’s only): P=0.04 (consistent direction of effect; N=11)</a:t>
            </a:r>
            <a:endParaRPr lang="en-US" kern="0" dirty="0">
              <a:latin typeface="Comic Sans MS"/>
              <a:ea typeface="ＭＳ Ｐゴシック" pitchFamily="-32" charset="-128"/>
              <a:cs typeface="Comic Sans MS"/>
            </a:endParaRPr>
          </a:p>
          <a:p>
            <a:pPr marL="228600" indent="-228600">
              <a:lnSpc>
                <a:spcPct val="90000"/>
              </a:lnSpc>
              <a:spcBef>
                <a:spcPts val="0"/>
              </a:spcBef>
              <a:spcAft>
                <a:spcPts val="0"/>
              </a:spcAft>
              <a:defRPr/>
            </a:pPr>
            <a:endParaRPr lang="en-US" kern="0" dirty="0">
              <a:latin typeface="Comic Sans MS"/>
              <a:ea typeface="ＭＳ Ｐゴシック" pitchFamily="-32" charset="-128"/>
              <a:cs typeface="Comic Sans MS"/>
            </a:endParaRPr>
          </a:p>
          <a:p>
            <a:pPr marL="228600" indent="-228600">
              <a:lnSpc>
                <a:spcPct val="90000"/>
              </a:lnSpc>
              <a:spcBef>
                <a:spcPts val="0"/>
              </a:spcBef>
              <a:spcAft>
                <a:spcPts val="0"/>
              </a:spcAft>
              <a:defRPr/>
            </a:pPr>
            <a:endParaRPr lang="en-US" kern="0" dirty="0">
              <a:latin typeface="Comic Sans MS"/>
              <a:ea typeface="ＭＳ Ｐゴシック" pitchFamily="-32" charset="-128"/>
              <a:cs typeface="Comic Sans MS"/>
            </a:endParaRPr>
          </a:p>
          <a:p>
            <a:pPr marL="228600" indent="-228600">
              <a:lnSpc>
                <a:spcPct val="90000"/>
              </a:lnSpc>
              <a:spcBef>
                <a:spcPts val="0"/>
              </a:spcBef>
              <a:spcAft>
                <a:spcPts val="0"/>
              </a:spcAft>
              <a:defRPr/>
            </a:pPr>
            <a:endParaRPr lang="en-US" kern="0" dirty="0">
              <a:latin typeface="Comic Sans MS"/>
              <a:ea typeface="ＭＳ Ｐゴシック" pitchFamily="-32" charset="-128"/>
              <a:cs typeface="Comic Sans MS"/>
            </a:endParaRPr>
          </a:p>
          <a:p>
            <a:pPr marL="228600" indent="-228600">
              <a:lnSpc>
                <a:spcPct val="90000"/>
              </a:lnSpc>
              <a:spcBef>
                <a:spcPts val="0"/>
              </a:spcBef>
              <a:spcAft>
                <a:spcPts val="0"/>
              </a:spcAft>
              <a:defRPr/>
            </a:pPr>
            <a:endParaRPr lang="en-US" kern="0" dirty="0">
              <a:latin typeface="Comic Sans MS"/>
              <a:ea typeface="ＭＳ Ｐゴシック" pitchFamily="-32" charset="-128"/>
              <a:cs typeface="Comic Sans MS"/>
            </a:endParaRPr>
          </a:p>
          <a:p>
            <a:pPr marL="228600" indent="-228600">
              <a:lnSpc>
                <a:spcPct val="90000"/>
              </a:lnSpc>
              <a:spcBef>
                <a:spcPts val="1200"/>
              </a:spcBef>
              <a:spcAft>
                <a:spcPts val="600"/>
              </a:spcAft>
              <a:defRPr/>
            </a:pPr>
            <a:endParaRPr lang="en-US" kern="0" dirty="0">
              <a:latin typeface="Comic Sans MS"/>
              <a:ea typeface="ＭＳ Ｐゴシック" pitchFamily="-32" charset="-128"/>
              <a:cs typeface="Comic Sans MS"/>
            </a:endParaRPr>
          </a:p>
          <a:p>
            <a:pPr marL="228600" indent="-228600">
              <a:lnSpc>
                <a:spcPct val="90000"/>
              </a:lnSpc>
              <a:spcBef>
                <a:spcPts val="1200"/>
              </a:spcBef>
              <a:spcAft>
                <a:spcPts val="600"/>
              </a:spcAft>
              <a:defRPr/>
            </a:pPr>
            <a:endParaRPr lang="en-US" kern="0" dirty="0">
              <a:latin typeface="Comic Sans MS"/>
              <a:ea typeface="ＭＳ Ｐゴシック" pitchFamily="-32" charset="-128"/>
              <a:cs typeface="Comic Sans MS"/>
            </a:endParaRPr>
          </a:p>
          <a:p>
            <a:pPr marL="228600" indent="-228600">
              <a:lnSpc>
                <a:spcPct val="90000"/>
              </a:lnSpc>
              <a:spcBef>
                <a:spcPts val="600"/>
              </a:spcBef>
              <a:spcAft>
                <a:spcPts val="600"/>
              </a:spcAft>
              <a:defRPr/>
            </a:pPr>
            <a:endParaRPr lang="en-US" kern="0" dirty="0">
              <a:latin typeface="Comic Sans MS"/>
              <a:ea typeface="ＭＳ Ｐゴシック" pitchFamily="-32" charset="-128"/>
              <a:cs typeface="Comic Sans MS"/>
            </a:endParaRPr>
          </a:p>
          <a:p>
            <a:pPr marL="457200" indent="-457200">
              <a:lnSpc>
                <a:spcPct val="90000"/>
              </a:lnSpc>
              <a:spcBef>
                <a:spcPct val="10000"/>
              </a:spcBef>
              <a:defRPr/>
            </a:pPr>
            <a:endParaRPr lang="en-US" kern="0" dirty="0">
              <a:latin typeface="Comic Sans MS"/>
              <a:ea typeface="ＭＳ Ｐゴシック" pitchFamily="-32" charset="-128"/>
              <a:cs typeface="Comic Sans MS"/>
            </a:endParaRPr>
          </a:p>
        </p:txBody>
      </p:sp>
    </p:spTree>
    <p:extLst>
      <p:ext uri="{BB962C8B-B14F-4D97-AF65-F5344CB8AC3E}">
        <p14:creationId xmlns:p14="http://schemas.microsoft.com/office/powerpoint/2010/main" val="31113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33400"/>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smtClean="0">
                <a:latin typeface="Comic Sans MS"/>
                <a:cs typeface="Comic Sans MS"/>
              </a:rPr>
              <a:t>Forest Plot for </a:t>
            </a:r>
            <a:r>
              <a:rPr lang="en-US" sz="3200" b="1" i="1" dirty="0" smtClean="0">
                <a:latin typeface="Comic Sans MS"/>
                <a:cs typeface="Comic Sans MS"/>
              </a:rPr>
              <a:t>ATF4 (BMI)</a:t>
            </a:r>
            <a:endParaRPr lang="en-US" sz="3200" dirty="0">
              <a:latin typeface="Comic Sans MS"/>
              <a:cs typeface="Comic Sans M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1689100"/>
            <a:ext cx="598104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5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229600" cy="5355313"/>
          </a:xfrm>
          <a:prstGeom prst="rect">
            <a:avLst/>
          </a:prstGeom>
        </p:spPr>
        <p:txBody>
          <a:bodyPr wrap="square">
            <a:spAutoFit/>
          </a:bodyPr>
          <a:lstStyle/>
          <a:p>
            <a:r>
              <a:rPr lang="en-US" dirty="0" smtClean="0">
                <a:latin typeface="Comic Sans MS"/>
                <a:cs typeface="Comic Sans MS"/>
              </a:rPr>
              <a:t>"</a:t>
            </a:r>
            <a:r>
              <a:rPr lang="en-US" i="1" dirty="0" smtClean="0">
                <a:latin typeface="Comic Sans MS"/>
                <a:cs typeface="Comic Sans MS"/>
              </a:rPr>
              <a:t>ATF4</a:t>
            </a:r>
            <a:r>
              <a:rPr lang="en-US" dirty="0" smtClean="0">
                <a:latin typeface="Comic Sans MS"/>
                <a:cs typeface="Comic Sans MS"/>
              </a:rPr>
              <a:t> </a:t>
            </a:r>
            <a:r>
              <a:rPr lang="en-US" dirty="0">
                <a:latin typeface="Comic Sans MS"/>
                <a:cs typeface="Comic Sans MS"/>
              </a:rPr>
              <a:t>regulates obesity, glucose homeostasis, and energy </a:t>
            </a:r>
            <a:r>
              <a:rPr lang="en-US" dirty="0" smtClean="0">
                <a:latin typeface="Comic Sans MS"/>
                <a:cs typeface="Comic Sans MS"/>
              </a:rPr>
              <a:t>expenditure</a:t>
            </a:r>
            <a:r>
              <a:rPr lang="en-US" dirty="0" smtClean="0">
                <a:latin typeface="Comic Sans MS"/>
                <a:cs typeface="Comic Sans MS"/>
              </a:rPr>
              <a:t>“  (</a:t>
            </a:r>
            <a:r>
              <a:rPr lang="en-US" dirty="0" err="1">
                <a:latin typeface="Comic Sans MS"/>
                <a:cs typeface="Comic Sans MS"/>
              </a:rPr>
              <a:t>Seo</a:t>
            </a:r>
            <a:r>
              <a:rPr lang="en-US" dirty="0">
                <a:latin typeface="Comic Sans MS"/>
                <a:cs typeface="Comic Sans MS"/>
              </a:rPr>
              <a:t> J et al., </a:t>
            </a:r>
            <a:r>
              <a:rPr lang="en-US" i="1" dirty="0">
                <a:latin typeface="Comic Sans MS"/>
                <a:cs typeface="Comic Sans MS"/>
              </a:rPr>
              <a:t>Diabetes</a:t>
            </a:r>
            <a:r>
              <a:rPr lang="en-US" dirty="0">
                <a:latin typeface="Comic Sans MS"/>
                <a:cs typeface="Comic Sans MS"/>
              </a:rPr>
              <a:t> 2009</a:t>
            </a:r>
            <a:r>
              <a:rPr lang="en-US" dirty="0" smtClean="0">
                <a:latin typeface="Comic Sans MS"/>
                <a:cs typeface="Comic Sans MS"/>
              </a:rPr>
              <a:t>):</a:t>
            </a:r>
          </a:p>
          <a:p>
            <a:r>
              <a:rPr lang="en-US" dirty="0">
                <a:latin typeface="Comic Sans MS"/>
                <a:cs typeface="Comic Sans MS"/>
              </a:rPr>
              <a:t/>
            </a:r>
            <a:br>
              <a:rPr lang="en-US" dirty="0">
                <a:latin typeface="Comic Sans MS"/>
                <a:cs typeface="Comic Sans MS"/>
              </a:rPr>
            </a:br>
            <a:r>
              <a:rPr lang="en-US" sz="1800" dirty="0">
                <a:latin typeface="Comic Sans MS"/>
                <a:cs typeface="Comic Sans MS"/>
              </a:rPr>
              <a:t>Flies with insertions at the Atf4 locus have reduced fat content, increased starvation sensitivity, and lower levels of circulating carbohydrate. Atf4 null mice are also lean, and they resist age-related and diet-induced obesity. Atf4 null mice have increased energy expenditure potentially accounting for the lean phenotype. Atf4 null mice are hypoglycemic, even before substantial changes in fat content, indicating that Atf4 regulates mammalian carbohydrate metabolism. In addition, the Atf4 mutation blunts diet-induced diabetes as well as hyperlipidemia and </a:t>
            </a:r>
            <a:r>
              <a:rPr lang="en-US" sz="1800" dirty="0" err="1">
                <a:latin typeface="Comic Sans MS"/>
                <a:cs typeface="Comic Sans MS"/>
              </a:rPr>
              <a:t>hepatosteatosis</a:t>
            </a:r>
            <a:r>
              <a:rPr lang="en-US" sz="1800" dirty="0">
                <a:latin typeface="Comic Sans MS"/>
                <a:cs typeface="Comic Sans MS"/>
              </a:rPr>
              <a:t>. Several aspects of the Atf4 mutant phenotype resemble mice with mutations in components of the target of </a:t>
            </a:r>
            <a:r>
              <a:rPr lang="en-US" sz="1800" dirty="0" err="1">
                <a:latin typeface="Comic Sans MS"/>
                <a:cs typeface="Comic Sans MS"/>
              </a:rPr>
              <a:t>rapamycin</a:t>
            </a:r>
            <a:r>
              <a:rPr lang="en-US" sz="1800" dirty="0">
                <a:latin typeface="Comic Sans MS"/>
                <a:cs typeface="Comic Sans MS"/>
              </a:rPr>
              <a:t> (TOR) pathway. Consistent with the phenotypic similarities, Atf4 null mice have reduced expression of genes that regulate intracellular amino acid concentrations and lower intracellular concentration of amino acids, a key TOR input. Further, Atf4 mutants have reduced S6K activity in liver and adipose tissues.”</a:t>
            </a:r>
          </a:p>
        </p:txBody>
      </p:sp>
      <p:sp>
        <p:nvSpPr>
          <p:cNvPr id="4" name="Title 1"/>
          <p:cNvSpPr txBox="1">
            <a:spLocks/>
          </p:cNvSpPr>
          <p:nvPr/>
        </p:nvSpPr>
        <p:spPr>
          <a:xfrm>
            <a:off x="0" y="274638"/>
            <a:ext cx="8382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b="1" dirty="0" smtClean="0">
                <a:latin typeface="Comic Sans MS"/>
                <a:cs typeface="Comic Sans MS"/>
              </a:rPr>
              <a:t>Animal model evidence for </a:t>
            </a:r>
            <a:r>
              <a:rPr lang="en-US" sz="3600" b="1" i="1" dirty="0" smtClean="0">
                <a:latin typeface="Comic Sans MS"/>
                <a:cs typeface="Comic Sans MS"/>
              </a:rPr>
              <a:t>ATF4</a:t>
            </a:r>
          </a:p>
        </p:txBody>
      </p:sp>
    </p:spTree>
    <p:extLst>
      <p:ext uri="{BB962C8B-B14F-4D97-AF65-F5344CB8AC3E}">
        <p14:creationId xmlns:p14="http://schemas.microsoft.com/office/powerpoint/2010/main" val="341257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Ethnic differences in lipoprotein size and distribution</a:t>
            </a:r>
          </a:p>
        </p:txBody>
      </p:sp>
      <p:sp>
        <p:nvSpPr>
          <p:cNvPr id="3" name="Subtitle 2"/>
          <p:cNvSpPr>
            <a:spLocks noGrp="1"/>
          </p:cNvSpPr>
          <p:nvPr>
            <p:ph type="subTitle" idx="1"/>
          </p:nvPr>
        </p:nvSpPr>
        <p:spPr/>
        <p:txBody>
          <a:bodyPr>
            <a:normAutofit/>
          </a:bodyPr>
          <a:lstStyle/>
          <a:p>
            <a:r>
              <a:rPr lang="en-US" dirty="0" err="1" smtClean="0"/>
              <a:t>Lekki</a:t>
            </a:r>
            <a:r>
              <a:rPr lang="en-US" dirty="0" smtClean="0"/>
              <a:t> Wood, PhD</a:t>
            </a:r>
          </a:p>
          <a:p>
            <a:r>
              <a:rPr lang="en-US" dirty="0" smtClean="0"/>
              <a:t>Assistant Professor, Human Genetics Center, School of Public Health </a:t>
            </a:r>
            <a:endParaRPr lang="en-US" dirty="0"/>
          </a:p>
        </p:txBody>
      </p:sp>
    </p:spTree>
    <p:extLst>
      <p:ext uri="{BB962C8B-B14F-4D97-AF65-F5344CB8AC3E}">
        <p14:creationId xmlns:p14="http://schemas.microsoft.com/office/powerpoint/2010/main" val="6333001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Lipoproteins as a biomarker of metabolic dysfunction </a:t>
            </a:r>
            <a:endParaRPr lang="en-US" dirty="0">
              <a:latin typeface="Comic Sans MS"/>
              <a:cs typeface="Comic Sans MS"/>
            </a:endParaRPr>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533400" y="2667000"/>
            <a:ext cx="8337971" cy="2209800"/>
          </a:xfrm>
        </p:spPr>
      </p:pic>
      <p:sp>
        <p:nvSpPr>
          <p:cNvPr id="5" name="TextBox 4"/>
          <p:cNvSpPr txBox="1"/>
          <p:nvPr/>
        </p:nvSpPr>
        <p:spPr>
          <a:xfrm>
            <a:off x="609600" y="5562600"/>
            <a:ext cx="8153400" cy="461665"/>
          </a:xfrm>
          <a:prstGeom prst="rect">
            <a:avLst/>
          </a:prstGeom>
          <a:noFill/>
        </p:spPr>
        <p:txBody>
          <a:bodyPr wrap="square" rtlCol="0">
            <a:spAutoFit/>
          </a:bodyPr>
          <a:lstStyle/>
          <a:p>
            <a:r>
              <a:rPr lang="en-US" dirty="0" smtClean="0"/>
              <a:t>Frazier-Wood et al, 2011, </a:t>
            </a:r>
            <a:r>
              <a:rPr lang="en-US" i="1" dirty="0" smtClean="0"/>
              <a:t>Lipids in Health and Disease</a:t>
            </a:r>
            <a:endParaRPr lang="en-US" i="1" dirty="0"/>
          </a:p>
        </p:txBody>
      </p:sp>
    </p:spTree>
    <p:extLst>
      <p:ext uri="{BB962C8B-B14F-4D97-AF65-F5344CB8AC3E}">
        <p14:creationId xmlns:p14="http://schemas.microsoft.com/office/powerpoint/2010/main" val="37583183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normAutofit fontScale="90000"/>
          </a:bodyPr>
          <a:lstStyle/>
          <a:p>
            <a:r>
              <a:rPr lang="en-US" b="1" u="sng" dirty="0" smtClean="0">
                <a:solidFill>
                  <a:srgbClr val="FF0000"/>
                </a:solidFill>
              </a:rPr>
              <a:t>G</a:t>
            </a:r>
            <a:r>
              <a:rPr lang="en-US" dirty="0" smtClean="0"/>
              <a:t>enetics </a:t>
            </a:r>
            <a:r>
              <a:rPr lang="en-US" b="1" u="sng" dirty="0" smtClean="0">
                <a:solidFill>
                  <a:srgbClr val="FF0000"/>
                </a:solidFill>
              </a:rPr>
              <a:t>O</a:t>
            </a:r>
            <a:r>
              <a:rPr lang="en-US" dirty="0" smtClean="0"/>
              <a:t>f </a:t>
            </a:r>
            <a:r>
              <a:rPr lang="en-US" b="1" u="sng" dirty="0" smtClean="0">
                <a:solidFill>
                  <a:srgbClr val="FF0000"/>
                </a:solidFill>
              </a:rPr>
              <a:t>L</a:t>
            </a:r>
            <a:r>
              <a:rPr lang="en-US" dirty="0" smtClean="0"/>
              <a:t>ipid-lowering </a:t>
            </a:r>
            <a:r>
              <a:rPr lang="en-US" b="1" u="sng" dirty="0" smtClean="0">
                <a:solidFill>
                  <a:srgbClr val="FF0000"/>
                </a:solidFill>
              </a:rPr>
              <a:t>D</a:t>
            </a:r>
            <a:r>
              <a:rPr lang="en-US" dirty="0" smtClean="0"/>
              <a:t>rug </a:t>
            </a:r>
            <a:r>
              <a:rPr lang="en-US" b="1" u="sng" dirty="0" smtClean="0">
                <a:solidFill>
                  <a:srgbClr val="FF0000"/>
                </a:solidFill>
              </a:rPr>
              <a:t>N</a:t>
            </a:r>
            <a:r>
              <a:rPr lang="en-US" dirty="0" smtClean="0"/>
              <a:t>etwork</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612209"/>
            <a:ext cx="8229600" cy="4151107"/>
          </a:xfrm>
        </p:spPr>
      </p:pic>
      <p:sp>
        <p:nvSpPr>
          <p:cNvPr id="7" name="TextBox 6"/>
          <p:cNvSpPr txBox="1"/>
          <p:nvPr/>
        </p:nvSpPr>
        <p:spPr>
          <a:xfrm>
            <a:off x="609600" y="6096000"/>
            <a:ext cx="7239001" cy="369332"/>
          </a:xfrm>
          <a:prstGeom prst="rect">
            <a:avLst/>
          </a:prstGeom>
          <a:noFill/>
        </p:spPr>
        <p:txBody>
          <a:bodyPr wrap="square" rtlCol="0">
            <a:spAutoFit/>
          </a:bodyPr>
          <a:lstStyle/>
          <a:p>
            <a:r>
              <a:rPr lang="en-US" dirty="0" smtClean="0"/>
              <a:t>Frazier-Wood et al, 2013, </a:t>
            </a:r>
            <a:r>
              <a:rPr lang="en-US" i="1" dirty="0" smtClean="0"/>
              <a:t>Human Genetics</a:t>
            </a:r>
            <a:endParaRPr lang="en-US" i="1" dirty="0"/>
          </a:p>
        </p:txBody>
      </p:sp>
      <p:sp>
        <p:nvSpPr>
          <p:cNvPr id="8" name="Rectangle 7"/>
          <p:cNvSpPr/>
          <p:nvPr/>
        </p:nvSpPr>
        <p:spPr>
          <a:xfrm>
            <a:off x="4229100" y="1676400"/>
            <a:ext cx="9525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19200" y="1676400"/>
            <a:ext cx="1219200" cy="381000"/>
          </a:xfrm>
          <a:prstGeom prst="rect">
            <a:avLst/>
          </a:prstGeom>
          <a:noFill/>
        </p:spPr>
        <p:txBody>
          <a:bodyPr wrap="square" rtlCol="0">
            <a:spAutoFit/>
          </a:bodyPr>
          <a:lstStyle/>
          <a:p>
            <a:r>
              <a:rPr lang="en-US" dirty="0" err="1" smtClean="0"/>
              <a:t>ApoB</a:t>
            </a:r>
            <a:endParaRPr lang="en-US" dirty="0"/>
          </a:p>
        </p:txBody>
      </p:sp>
      <p:cxnSp>
        <p:nvCxnSpPr>
          <p:cNvPr id="11" name="Straight Arrow Connector 10"/>
          <p:cNvCxnSpPr/>
          <p:nvPr/>
        </p:nvCxnSpPr>
        <p:spPr>
          <a:xfrm>
            <a:off x="1524000" y="1981200"/>
            <a:ext cx="3048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76800" y="1752600"/>
            <a:ext cx="1219200" cy="381000"/>
          </a:xfrm>
          <a:prstGeom prst="rect">
            <a:avLst/>
          </a:prstGeom>
          <a:noFill/>
        </p:spPr>
        <p:txBody>
          <a:bodyPr wrap="square" rtlCol="0">
            <a:spAutoFit/>
          </a:bodyPr>
          <a:lstStyle/>
          <a:p>
            <a:r>
              <a:rPr lang="en-US" dirty="0" smtClean="0"/>
              <a:t>Bub3</a:t>
            </a:r>
            <a:endParaRPr lang="en-US" dirty="0"/>
          </a:p>
        </p:txBody>
      </p:sp>
      <p:cxnSp>
        <p:nvCxnSpPr>
          <p:cNvPr id="13" name="Straight Arrow Connector 12"/>
          <p:cNvCxnSpPr/>
          <p:nvPr/>
        </p:nvCxnSpPr>
        <p:spPr>
          <a:xfrm>
            <a:off x="5257800" y="2209800"/>
            <a:ext cx="3048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19400" y="2095500"/>
            <a:ext cx="1676400" cy="461665"/>
          </a:xfrm>
          <a:prstGeom prst="rect">
            <a:avLst/>
          </a:prstGeom>
          <a:noFill/>
        </p:spPr>
        <p:txBody>
          <a:bodyPr wrap="square" rtlCol="0">
            <a:spAutoFit/>
          </a:bodyPr>
          <a:lstStyle/>
          <a:p>
            <a:r>
              <a:rPr lang="en-US" dirty="0" smtClean="0"/>
              <a:t>GALTNT7</a:t>
            </a:r>
            <a:endParaRPr lang="en-US" dirty="0"/>
          </a:p>
        </p:txBody>
      </p:sp>
      <p:cxnSp>
        <p:nvCxnSpPr>
          <p:cNvPr id="16" name="Straight Arrow Connector 15"/>
          <p:cNvCxnSpPr/>
          <p:nvPr/>
        </p:nvCxnSpPr>
        <p:spPr>
          <a:xfrm>
            <a:off x="3200400" y="2514600"/>
            <a:ext cx="762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8858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omic Sans MS"/>
                <a:cs typeface="Comic Sans MS"/>
              </a:rPr>
              <a:t>MESA Genetics Committee Agenda</a:t>
            </a:r>
            <a:endParaRPr lang="en-US" sz="3200" dirty="0">
              <a:latin typeface="Comic Sans MS"/>
              <a:cs typeface="Comic Sans MS"/>
            </a:endParaRPr>
          </a:p>
        </p:txBody>
      </p:sp>
      <p:sp>
        <p:nvSpPr>
          <p:cNvPr id="3" name="Content Placeholder 2"/>
          <p:cNvSpPr>
            <a:spLocks noGrp="1"/>
          </p:cNvSpPr>
          <p:nvPr>
            <p:ph idx="1"/>
          </p:nvPr>
        </p:nvSpPr>
        <p:spPr>
          <a:xfrm>
            <a:off x="304800" y="1981200"/>
            <a:ext cx="8305800" cy="4114800"/>
          </a:xfrm>
        </p:spPr>
        <p:txBody>
          <a:bodyPr/>
          <a:lstStyle/>
          <a:p>
            <a:r>
              <a:rPr lang="en-US" dirty="0" smtClean="0">
                <a:latin typeface="Comic Sans MS"/>
                <a:cs typeface="Comic Sans MS"/>
              </a:rPr>
              <a:t>5:00pm	Welcome</a:t>
            </a:r>
          </a:p>
          <a:p>
            <a:r>
              <a:rPr lang="en-US" dirty="0" smtClean="0">
                <a:latin typeface="Comic Sans MS"/>
                <a:cs typeface="Comic Sans MS"/>
              </a:rPr>
              <a:t>5:05pm	Introductions</a:t>
            </a:r>
          </a:p>
          <a:p>
            <a:r>
              <a:rPr lang="en-US" dirty="0" smtClean="0">
                <a:latin typeface="Comic Sans MS"/>
                <a:cs typeface="Comic Sans MS"/>
              </a:rPr>
              <a:t>5:10pm	Overview of meeting</a:t>
            </a:r>
          </a:p>
          <a:p>
            <a:r>
              <a:rPr lang="en-US" dirty="0" smtClean="0">
                <a:latin typeface="Comic Sans MS"/>
                <a:cs typeface="Comic Sans MS"/>
              </a:rPr>
              <a:t>5:15pm	P&amp;P Report (W Post)</a:t>
            </a:r>
          </a:p>
          <a:p>
            <a:r>
              <a:rPr lang="en-US" dirty="0" smtClean="0">
                <a:latin typeface="Comic Sans MS"/>
                <a:cs typeface="Comic Sans MS"/>
              </a:rPr>
              <a:t>5:30pm	Rare Variants &amp; LDL, BMI (L Lange)</a:t>
            </a:r>
          </a:p>
          <a:p>
            <a:r>
              <a:rPr lang="en-US" dirty="0" smtClean="0">
                <a:latin typeface="Comic Sans MS"/>
                <a:cs typeface="Comic Sans MS"/>
              </a:rPr>
              <a:t>6:00pm	Genetic Variants &amp; Lipid Particle 			     Size (A Frazer-Wood)</a:t>
            </a:r>
          </a:p>
          <a:p>
            <a:r>
              <a:rPr lang="en-US" dirty="0" smtClean="0">
                <a:latin typeface="Comic Sans MS"/>
                <a:cs typeface="Comic Sans MS"/>
              </a:rPr>
              <a:t>6:20pm	MESA, PAGE &amp; </a:t>
            </a:r>
            <a:r>
              <a:rPr lang="en-US" dirty="0" err="1" smtClean="0">
                <a:latin typeface="Comic Sans MS"/>
                <a:cs typeface="Comic Sans MS"/>
              </a:rPr>
              <a:t>MetaboChip</a:t>
            </a:r>
            <a:r>
              <a:rPr lang="en-US" dirty="0" smtClean="0">
                <a:latin typeface="Comic Sans MS"/>
                <a:cs typeface="Comic Sans MS"/>
              </a:rPr>
              <a:t> (C </a:t>
            </a:r>
            <a:r>
              <a:rPr lang="en-US" dirty="0" err="1" smtClean="0">
                <a:latin typeface="Comic Sans MS"/>
                <a:cs typeface="Comic Sans MS"/>
              </a:rPr>
              <a:t>Wassel</a:t>
            </a:r>
            <a:r>
              <a:rPr lang="en-US" dirty="0" smtClean="0">
                <a:latin typeface="Comic Sans MS"/>
                <a:cs typeface="Comic Sans MS"/>
              </a:rPr>
              <a:t>)</a:t>
            </a:r>
          </a:p>
          <a:p>
            <a:r>
              <a:rPr lang="en-US" dirty="0" smtClean="0">
                <a:latin typeface="Comic Sans MS"/>
                <a:cs typeface="Comic Sans MS"/>
              </a:rPr>
              <a:t>6:45pm	Future Directions for MESA (Genetics)</a:t>
            </a:r>
            <a:endParaRPr lang="en-US" dirty="0">
              <a:latin typeface="Comic Sans MS"/>
              <a:cs typeface="Comic Sans MS"/>
            </a:endParaRPr>
          </a:p>
        </p:txBody>
      </p:sp>
    </p:spTree>
    <p:extLst>
      <p:ext uri="{BB962C8B-B14F-4D97-AF65-F5344CB8AC3E}">
        <p14:creationId xmlns:p14="http://schemas.microsoft.com/office/powerpoint/2010/main" val="52936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Replicated SNPs</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VLDL diameter</a:t>
            </a:r>
            <a:r>
              <a:rPr lang="en-US" dirty="0" smtClean="0"/>
              <a:t>:  </a:t>
            </a:r>
            <a:r>
              <a:rPr lang="en-US" dirty="0" err="1" smtClean="0"/>
              <a:t>ApoB</a:t>
            </a:r>
            <a:r>
              <a:rPr lang="en-US" dirty="0" smtClean="0"/>
              <a:t> (GOLDN P=2*10</a:t>
            </a:r>
            <a:r>
              <a:rPr lang="en-US" baseline="30000" dirty="0" smtClean="0"/>
              <a:t>-8</a:t>
            </a:r>
            <a:r>
              <a:rPr lang="en-US" dirty="0" smtClean="0"/>
              <a:t>; MESA P=.001;  combined P=1*10</a:t>
            </a:r>
            <a:r>
              <a:rPr lang="en-US" baseline="30000" dirty="0" smtClean="0"/>
              <a:t>-7</a:t>
            </a:r>
            <a:r>
              <a:rPr lang="en-US" dirty="0" smtClean="0"/>
              <a:t>)</a:t>
            </a:r>
          </a:p>
          <a:p>
            <a:r>
              <a:rPr lang="en-US" dirty="0" smtClean="0">
                <a:solidFill>
                  <a:srgbClr val="FF0000"/>
                </a:solidFill>
              </a:rPr>
              <a:t>HDL diameter</a:t>
            </a:r>
            <a:r>
              <a:rPr lang="en-US" dirty="0" smtClean="0"/>
              <a:t>:  LIPC (GOLDN P=1*10-5; MESA P=9*10</a:t>
            </a:r>
            <a:r>
              <a:rPr lang="en-US" baseline="30000" dirty="0" smtClean="0"/>
              <a:t>-5</a:t>
            </a:r>
            <a:r>
              <a:rPr lang="en-US" dirty="0" smtClean="0"/>
              <a:t>; combined P=2*10</a:t>
            </a:r>
            <a:r>
              <a:rPr lang="en-US" baseline="30000" dirty="0" smtClean="0"/>
              <a:t>-9</a:t>
            </a:r>
            <a:r>
              <a:rPr lang="en-US" dirty="0" smtClean="0"/>
              <a:t>)</a:t>
            </a:r>
          </a:p>
          <a:p>
            <a:r>
              <a:rPr lang="en-US" dirty="0" err="1" smtClean="0">
                <a:solidFill>
                  <a:srgbClr val="FF0000"/>
                </a:solidFill>
              </a:rPr>
              <a:t>ApoB</a:t>
            </a:r>
            <a:r>
              <a:rPr lang="en-US" dirty="0" smtClean="0"/>
              <a:t>: Hispanics: P=.001; African-Americans: P=.50; Chinese-Americans = .20)</a:t>
            </a:r>
          </a:p>
          <a:p>
            <a:r>
              <a:rPr lang="en-US" dirty="0" smtClean="0">
                <a:solidFill>
                  <a:srgbClr val="FF0000"/>
                </a:solidFill>
              </a:rPr>
              <a:t>LIPC</a:t>
            </a:r>
            <a:r>
              <a:rPr lang="en-US" dirty="0" smtClean="0"/>
              <a:t>: </a:t>
            </a:r>
            <a:r>
              <a:rPr lang="en-US" dirty="0"/>
              <a:t>Hispanics: P</a:t>
            </a:r>
            <a:r>
              <a:rPr lang="en-US" dirty="0" smtClean="0"/>
              <a:t>=.10; </a:t>
            </a:r>
            <a:r>
              <a:rPr lang="en-US" dirty="0"/>
              <a:t>African-Americans: P</a:t>
            </a:r>
            <a:r>
              <a:rPr lang="en-US" dirty="0" smtClean="0"/>
              <a:t>=.10)</a:t>
            </a:r>
            <a:endParaRPr lang="en-US" dirty="0"/>
          </a:p>
        </p:txBody>
      </p:sp>
    </p:spTree>
    <p:extLst>
      <p:ext uri="{BB962C8B-B14F-4D97-AF65-F5344CB8AC3E}">
        <p14:creationId xmlns:p14="http://schemas.microsoft.com/office/powerpoint/2010/main" val="34260874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669482"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9611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omic Sans MS"/>
                <a:cs typeface="Comic Sans MS"/>
              </a:rPr>
              <a:t>Analysis of </a:t>
            </a:r>
            <a:r>
              <a:rPr lang="en-US" sz="3200" dirty="0" smtClean="0">
                <a:latin typeface="Comic Sans MS"/>
                <a:cs typeface="Comic Sans MS"/>
              </a:rPr>
              <a:t>replicated </a:t>
            </a:r>
            <a:r>
              <a:rPr lang="en-US" sz="3200" dirty="0" smtClean="0">
                <a:latin typeface="Comic Sans MS"/>
                <a:cs typeface="Comic Sans MS"/>
              </a:rPr>
              <a:t>loci in MESA</a:t>
            </a:r>
            <a:endParaRPr lang="en-US" sz="3200" dirty="0">
              <a:latin typeface="Comic Sans MS"/>
              <a:cs typeface="Comic Sans MS"/>
            </a:endParaRPr>
          </a:p>
        </p:txBody>
      </p:sp>
      <p:sp>
        <p:nvSpPr>
          <p:cNvPr id="3" name="Content Placeholder 2"/>
          <p:cNvSpPr>
            <a:spLocks noGrp="1"/>
          </p:cNvSpPr>
          <p:nvPr>
            <p:ph sz="quarter" idx="1"/>
          </p:nvPr>
        </p:nvSpPr>
        <p:spPr/>
        <p:txBody>
          <a:bodyPr/>
          <a:lstStyle/>
          <a:p>
            <a:r>
              <a:rPr lang="en-US" dirty="0">
                <a:latin typeface="Comic Sans MS"/>
                <a:cs typeface="Comic Sans MS"/>
              </a:rPr>
              <a:t>120 SNP-phenotype </a:t>
            </a:r>
            <a:r>
              <a:rPr lang="en-US" dirty="0" smtClean="0">
                <a:latin typeface="Comic Sans MS"/>
                <a:cs typeface="Comic Sans MS"/>
              </a:rPr>
              <a:t>associations; 68 </a:t>
            </a:r>
            <a:r>
              <a:rPr lang="en-US" dirty="0">
                <a:latin typeface="Comic Sans MS"/>
                <a:cs typeface="Comic Sans MS"/>
              </a:rPr>
              <a:t>(56%) showed nominal replication (P&lt;.05; uncorrected for multiple testing), 10 (8%) </a:t>
            </a:r>
            <a:r>
              <a:rPr lang="en-US" dirty="0" smtClean="0">
                <a:latin typeface="Comic Sans MS"/>
                <a:cs typeface="Comic Sans MS"/>
              </a:rPr>
              <a:t>were </a:t>
            </a:r>
            <a:r>
              <a:rPr lang="en-US" dirty="0">
                <a:latin typeface="Comic Sans MS"/>
                <a:cs typeface="Comic Sans MS"/>
              </a:rPr>
              <a:t>unavailable </a:t>
            </a:r>
            <a:r>
              <a:rPr lang="en-US" dirty="0" smtClean="0">
                <a:latin typeface="Comic Sans MS"/>
                <a:cs typeface="Comic Sans MS"/>
              </a:rPr>
              <a:t>and </a:t>
            </a:r>
            <a:r>
              <a:rPr lang="en-US" dirty="0">
                <a:latin typeface="Comic Sans MS"/>
                <a:cs typeface="Comic Sans MS"/>
              </a:rPr>
              <a:t>43 (36%) did not replicate in the MESA dataset. </a:t>
            </a:r>
            <a:endParaRPr lang="en-US" dirty="0" smtClean="0">
              <a:latin typeface="Comic Sans MS"/>
              <a:cs typeface="Comic Sans MS"/>
            </a:endParaRPr>
          </a:p>
          <a:p>
            <a:r>
              <a:rPr lang="en-US" dirty="0" smtClean="0">
                <a:latin typeface="Comic Sans MS"/>
                <a:cs typeface="Comic Sans MS"/>
              </a:rPr>
              <a:t>Genetic Risk Score (GRS)</a:t>
            </a:r>
            <a:endParaRPr lang="en-US" dirty="0">
              <a:latin typeface="Comic Sans MS"/>
              <a:cs typeface="Comic Sans MS"/>
            </a:endParaRPr>
          </a:p>
        </p:txBody>
      </p:sp>
    </p:spTree>
    <p:extLst>
      <p:ext uri="{BB962C8B-B14F-4D97-AF65-F5344CB8AC3E}">
        <p14:creationId xmlns:p14="http://schemas.microsoft.com/office/powerpoint/2010/main" val="30657061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sz="3200" dirty="0" smtClean="0">
                <a:latin typeface="Comic Sans MS"/>
                <a:cs typeface="Comic Sans MS"/>
              </a:rPr>
              <a:t>PAGE I Participants</a:t>
            </a:r>
          </a:p>
        </p:txBody>
      </p:sp>
      <p:graphicFrame>
        <p:nvGraphicFramePr>
          <p:cNvPr id="5" name="Table 4"/>
          <p:cNvGraphicFramePr>
            <a:graphicFrameLocks noGrp="1"/>
          </p:cNvGraphicFramePr>
          <p:nvPr/>
        </p:nvGraphicFramePr>
        <p:xfrm>
          <a:off x="1039813" y="2362200"/>
          <a:ext cx="6884988" cy="2164040"/>
        </p:xfrm>
        <a:graphic>
          <a:graphicData uri="http://schemas.openxmlformats.org/drawingml/2006/table">
            <a:tbl>
              <a:tblPr firstRow="1" bandRow="1">
                <a:tableStyleId>{22838BEF-8BB2-4498-84A7-C5851F593DF1}</a:tableStyleId>
              </a:tblPr>
              <a:tblGrid>
                <a:gridCol w="1084580"/>
                <a:gridCol w="1498918"/>
                <a:gridCol w="1433830"/>
                <a:gridCol w="1302068"/>
                <a:gridCol w="1565592"/>
              </a:tblGrid>
              <a:tr h="972352">
                <a:tc>
                  <a:txBody>
                    <a:bodyPr/>
                    <a:lstStyle/>
                    <a:p>
                      <a:pPr algn="ctr"/>
                      <a:r>
                        <a:rPr lang="en-US" sz="2400" b="1" dirty="0" smtClean="0">
                          <a:latin typeface="Candara" pitchFamily="34" charset="0"/>
                          <a:cs typeface="Arial" pitchFamily="34" charset="0"/>
                        </a:rPr>
                        <a:t>White</a:t>
                      </a:r>
                      <a:endParaRPr lang="en-US" sz="2400" b="1" dirty="0">
                        <a:latin typeface="Candara" pitchFamily="34" charset="0"/>
                        <a:cs typeface="Arial" pitchFamily="34" charset="0"/>
                      </a:endParaRPr>
                    </a:p>
                  </a:txBody>
                  <a:tcPr anchor="b"/>
                </a:tc>
                <a:tc>
                  <a:txBody>
                    <a:bodyPr/>
                    <a:lstStyle/>
                    <a:p>
                      <a:pPr algn="ctr"/>
                      <a:r>
                        <a:rPr lang="en-US" sz="2400" dirty="0" smtClean="0">
                          <a:latin typeface="Candara" pitchFamily="34" charset="0"/>
                          <a:cs typeface="Arial" pitchFamily="34" charset="0"/>
                        </a:rPr>
                        <a:t> </a:t>
                      </a:r>
                    </a:p>
                    <a:p>
                      <a:pPr algn="ctr"/>
                      <a:r>
                        <a:rPr lang="en-US" sz="2400" dirty="0" smtClean="0">
                          <a:latin typeface="Candara" pitchFamily="34" charset="0"/>
                          <a:cs typeface="Arial" pitchFamily="34" charset="0"/>
                        </a:rPr>
                        <a:t>African</a:t>
                      </a:r>
                      <a:r>
                        <a:rPr lang="en-US" sz="2400" baseline="0" dirty="0" smtClean="0">
                          <a:latin typeface="Candara" pitchFamily="34" charset="0"/>
                          <a:cs typeface="Arial" pitchFamily="34" charset="0"/>
                        </a:rPr>
                        <a:t> </a:t>
                      </a:r>
                    </a:p>
                    <a:p>
                      <a:pPr algn="ctr"/>
                      <a:r>
                        <a:rPr lang="en-US" sz="2400" baseline="0" dirty="0" smtClean="0">
                          <a:latin typeface="Candara" pitchFamily="34" charset="0"/>
                          <a:cs typeface="Arial" pitchFamily="34" charset="0"/>
                        </a:rPr>
                        <a:t>American</a:t>
                      </a:r>
                      <a:endParaRPr lang="en-US" sz="2400" dirty="0">
                        <a:latin typeface="Candara" pitchFamily="34" charset="0"/>
                        <a:cs typeface="Arial" pitchFamily="34" charset="0"/>
                      </a:endParaRPr>
                    </a:p>
                  </a:txBody>
                  <a:tcPr anchor="b"/>
                </a:tc>
                <a:tc>
                  <a:txBody>
                    <a:bodyPr/>
                    <a:lstStyle/>
                    <a:p>
                      <a:pPr algn="ctr"/>
                      <a:r>
                        <a:rPr lang="en-US" sz="2400" dirty="0" smtClean="0">
                          <a:latin typeface="Candara" pitchFamily="34" charset="0"/>
                          <a:cs typeface="Arial" pitchFamily="34" charset="0"/>
                        </a:rPr>
                        <a:t>Hispanic/</a:t>
                      </a:r>
                    </a:p>
                    <a:p>
                      <a:pPr algn="ctr"/>
                      <a:r>
                        <a:rPr lang="en-US" sz="2400" dirty="0" smtClean="0">
                          <a:latin typeface="Candara" pitchFamily="34" charset="0"/>
                          <a:cs typeface="Arial" pitchFamily="34" charset="0"/>
                        </a:rPr>
                        <a:t>Latino</a:t>
                      </a:r>
                      <a:endParaRPr lang="en-US" sz="2400" dirty="0">
                        <a:latin typeface="Candara" pitchFamily="34" charset="0"/>
                        <a:cs typeface="Arial" pitchFamily="34" charset="0"/>
                      </a:endParaRPr>
                    </a:p>
                  </a:txBody>
                  <a:tcPr anchor="b"/>
                </a:tc>
                <a:tc>
                  <a:txBody>
                    <a:bodyPr/>
                    <a:lstStyle/>
                    <a:p>
                      <a:pPr algn="ctr"/>
                      <a:r>
                        <a:rPr lang="en-US" sz="2400" dirty="0" smtClean="0">
                          <a:latin typeface="Candara" pitchFamily="34" charset="0"/>
                          <a:cs typeface="Arial" pitchFamily="34" charset="0"/>
                        </a:rPr>
                        <a:t>Asian/</a:t>
                      </a:r>
                    </a:p>
                    <a:p>
                      <a:pPr algn="ctr"/>
                      <a:r>
                        <a:rPr lang="en-US" sz="2400" dirty="0" smtClean="0">
                          <a:latin typeface="Candara" pitchFamily="34" charset="0"/>
                          <a:cs typeface="Arial" pitchFamily="34" charset="0"/>
                        </a:rPr>
                        <a:t>Pacific</a:t>
                      </a:r>
                    </a:p>
                    <a:p>
                      <a:pPr algn="ctr"/>
                      <a:r>
                        <a:rPr lang="en-US" sz="2400" dirty="0" smtClean="0">
                          <a:latin typeface="Candara" pitchFamily="34" charset="0"/>
                          <a:cs typeface="Arial" pitchFamily="34" charset="0"/>
                        </a:rPr>
                        <a:t>Islander</a:t>
                      </a:r>
                    </a:p>
                  </a:txBody>
                  <a:tcPr anchor="b"/>
                </a:tc>
                <a:tc>
                  <a:txBody>
                    <a:bodyPr/>
                    <a:lstStyle/>
                    <a:p>
                      <a:pPr algn="ctr"/>
                      <a:r>
                        <a:rPr lang="en-US" sz="2400" dirty="0" smtClean="0">
                          <a:latin typeface="Candara" pitchFamily="34" charset="0"/>
                          <a:cs typeface="Arial" pitchFamily="34" charset="0"/>
                        </a:rPr>
                        <a:t>American </a:t>
                      </a:r>
                    </a:p>
                    <a:p>
                      <a:pPr algn="ctr"/>
                      <a:r>
                        <a:rPr lang="en-US" sz="2400" dirty="0" smtClean="0">
                          <a:latin typeface="Candara" pitchFamily="34" charset="0"/>
                          <a:cs typeface="Arial" pitchFamily="34" charset="0"/>
                        </a:rPr>
                        <a:t>Indian</a:t>
                      </a:r>
                      <a:endParaRPr lang="en-US" sz="2400" dirty="0">
                        <a:latin typeface="Candara" pitchFamily="34" charset="0"/>
                        <a:cs typeface="Arial" pitchFamily="34" charset="0"/>
                      </a:endParaRPr>
                    </a:p>
                  </a:txBody>
                  <a:tcPr anchor="b"/>
                </a:tc>
              </a:tr>
              <a:tr h="975320">
                <a:tc>
                  <a:txBody>
                    <a:bodyPr/>
                    <a:lstStyle/>
                    <a:p>
                      <a:pPr algn="ctr"/>
                      <a:r>
                        <a:rPr lang="en-US" sz="2400" dirty="0" smtClean="0">
                          <a:latin typeface="Candara" pitchFamily="34" charset="0"/>
                          <a:cs typeface="Arial" pitchFamily="34" charset="0"/>
                        </a:rPr>
                        <a:t>57,385</a:t>
                      </a:r>
                      <a:endParaRPr lang="en-US" sz="2400" dirty="0">
                        <a:latin typeface="Candara" pitchFamily="34" charset="0"/>
                        <a:cs typeface="Arial" pitchFamily="34" charset="0"/>
                      </a:endParaRPr>
                    </a:p>
                  </a:txBody>
                  <a:tcPr anchor="b"/>
                </a:tc>
                <a:tc>
                  <a:txBody>
                    <a:bodyPr/>
                    <a:lstStyle/>
                    <a:p>
                      <a:pPr algn="ctr"/>
                      <a:r>
                        <a:rPr lang="en-US" sz="2400" dirty="0" smtClean="0">
                          <a:latin typeface="Candara" pitchFamily="34" charset="0"/>
                          <a:cs typeface="Arial" pitchFamily="34" charset="0"/>
                        </a:rPr>
                        <a:t>23,893</a:t>
                      </a:r>
                      <a:endParaRPr lang="en-US" sz="2400" dirty="0">
                        <a:latin typeface="Candara" pitchFamily="34" charset="0"/>
                        <a:cs typeface="Arial" pitchFamily="34" charset="0"/>
                      </a:endParaRPr>
                    </a:p>
                  </a:txBody>
                  <a:tcPr anchor="b"/>
                </a:tc>
                <a:tc>
                  <a:txBody>
                    <a:bodyPr/>
                    <a:lstStyle/>
                    <a:p>
                      <a:pPr algn="ctr"/>
                      <a:r>
                        <a:rPr lang="en-US" sz="2400" dirty="0" smtClean="0">
                          <a:latin typeface="Candara" pitchFamily="34" charset="0"/>
                          <a:cs typeface="Arial" pitchFamily="34" charset="0"/>
                        </a:rPr>
                        <a:t>21,788</a:t>
                      </a:r>
                      <a:endParaRPr lang="en-US" sz="2400" dirty="0">
                        <a:latin typeface="Candara" pitchFamily="34" charset="0"/>
                        <a:cs typeface="Arial" pitchFamily="34" charset="0"/>
                      </a:endParaRPr>
                    </a:p>
                  </a:txBody>
                  <a:tcPr anchor="b"/>
                </a:tc>
                <a:tc>
                  <a:txBody>
                    <a:bodyPr/>
                    <a:lstStyle/>
                    <a:p>
                      <a:pPr algn="ctr"/>
                      <a:r>
                        <a:rPr lang="en-US" sz="2400" dirty="0" smtClean="0">
                          <a:latin typeface="Candara" pitchFamily="34" charset="0"/>
                          <a:cs typeface="Arial" pitchFamily="34" charset="0"/>
                        </a:rPr>
                        <a:t>16,975</a:t>
                      </a:r>
                      <a:endParaRPr lang="en-US" sz="2400" dirty="0">
                        <a:latin typeface="Candara" pitchFamily="34" charset="0"/>
                        <a:cs typeface="Arial" pitchFamily="34" charset="0"/>
                      </a:endParaRPr>
                    </a:p>
                  </a:txBody>
                  <a:tcPr anchor="b"/>
                </a:tc>
                <a:tc>
                  <a:txBody>
                    <a:bodyPr/>
                    <a:lstStyle/>
                    <a:p>
                      <a:pPr algn="ctr"/>
                      <a:r>
                        <a:rPr lang="en-US" sz="2400" dirty="0" smtClean="0">
                          <a:latin typeface="Candara" pitchFamily="34" charset="0"/>
                          <a:cs typeface="Arial" pitchFamily="34" charset="0"/>
                        </a:rPr>
                        <a:t>7,671</a:t>
                      </a:r>
                      <a:endParaRPr lang="en-US" sz="2400" dirty="0">
                        <a:latin typeface="Candara" pitchFamily="34" charset="0"/>
                        <a:cs typeface="Arial" pitchFamily="34" charset="0"/>
                      </a:endParaRPr>
                    </a:p>
                  </a:txBody>
                  <a:tcPr anchor="b"/>
                </a:tc>
              </a:tr>
            </a:tbl>
          </a:graphicData>
        </a:graphic>
      </p:graphicFrame>
      <p:graphicFrame>
        <p:nvGraphicFramePr>
          <p:cNvPr id="6" name="Table 5"/>
          <p:cNvGraphicFramePr>
            <a:graphicFrameLocks noGrp="1"/>
          </p:cNvGraphicFramePr>
          <p:nvPr/>
        </p:nvGraphicFramePr>
        <p:xfrm>
          <a:off x="1447800" y="4995863"/>
          <a:ext cx="6096000" cy="45720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n-US" sz="2400" baseline="0" dirty="0" smtClean="0">
                          <a:solidFill>
                            <a:schemeClr val="tx1"/>
                          </a:solidFill>
                          <a:latin typeface="Candara" pitchFamily="34" charset="0"/>
                          <a:cs typeface="Arial" pitchFamily="34" charset="0"/>
                        </a:rPr>
                        <a:t>128K Total Participants</a:t>
                      </a:r>
                      <a:endParaRPr lang="en-US" sz="2400" baseline="0" dirty="0">
                        <a:solidFill>
                          <a:schemeClr val="tx1"/>
                        </a:solidFill>
                        <a:latin typeface="Candara" pitchFamily="34" charset="0"/>
                        <a:cs typeface="Arial" pitchFamily="34" charset="0"/>
                      </a:endParaRPr>
                    </a:p>
                  </a:txBody>
                  <a:tcPr>
                    <a:solidFill>
                      <a:schemeClr val="bg1"/>
                    </a:solidFill>
                  </a:tcPr>
                </a:tc>
              </a:tr>
            </a:tbl>
          </a:graphicData>
        </a:graphic>
      </p:graphicFrame>
    </p:spTree>
    <p:extLst>
      <p:ext uri="{BB962C8B-B14F-4D97-AF65-F5344CB8AC3E}">
        <p14:creationId xmlns:p14="http://schemas.microsoft.com/office/powerpoint/2010/main" val="16846292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MESA </a:t>
            </a:r>
            <a:r>
              <a:rPr lang="en-US" dirty="0" err="1" smtClean="0">
                <a:latin typeface="Comic Sans MS"/>
                <a:cs typeface="Comic Sans MS"/>
              </a:rPr>
              <a:t>Metabochip</a:t>
            </a:r>
            <a:endParaRPr lang="en-US" dirty="0">
              <a:latin typeface="Comic Sans MS"/>
              <a:cs typeface="Comic Sans MS"/>
            </a:endParaRPr>
          </a:p>
        </p:txBody>
      </p:sp>
      <p:sp>
        <p:nvSpPr>
          <p:cNvPr id="3" name="Content Placeholder 2"/>
          <p:cNvSpPr>
            <a:spLocks noGrp="1"/>
          </p:cNvSpPr>
          <p:nvPr>
            <p:ph sz="quarter" idx="1"/>
          </p:nvPr>
        </p:nvSpPr>
        <p:spPr/>
        <p:txBody>
          <a:bodyPr/>
          <a:lstStyle/>
          <a:p>
            <a:r>
              <a:rPr lang="en-US" sz="2400" dirty="0" smtClean="0">
                <a:latin typeface="Comic Sans MS"/>
                <a:cs typeface="Comic Sans MS"/>
              </a:rPr>
              <a:t>Ancillary funded by Sue </a:t>
            </a:r>
            <a:r>
              <a:rPr lang="en-US" sz="2400" dirty="0" err="1" smtClean="0">
                <a:latin typeface="Comic Sans MS"/>
                <a:cs typeface="Comic Sans MS"/>
              </a:rPr>
              <a:t>Bielinski</a:t>
            </a:r>
            <a:r>
              <a:rPr lang="en-US" sz="2400" dirty="0" smtClean="0">
                <a:latin typeface="Comic Sans MS"/>
                <a:cs typeface="Comic Sans MS"/>
              </a:rPr>
              <a:t>, Joel Kaufman, Jerry </a:t>
            </a:r>
            <a:r>
              <a:rPr lang="en-US" sz="2400" dirty="0" err="1" smtClean="0">
                <a:latin typeface="Comic Sans MS"/>
                <a:cs typeface="Comic Sans MS"/>
              </a:rPr>
              <a:t>Rotter</a:t>
            </a:r>
            <a:r>
              <a:rPr lang="en-US" sz="2400" dirty="0" smtClean="0">
                <a:latin typeface="Comic Sans MS"/>
                <a:cs typeface="Comic Sans MS"/>
              </a:rPr>
              <a:t> and </a:t>
            </a:r>
            <a:r>
              <a:rPr lang="en-US" sz="2400" dirty="0" err="1" smtClean="0">
                <a:latin typeface="Comic Sans MS"/>
                <a:cs typeface="Comic Sans MS"/>
              </a:rPr>
              <a:t>Sverre</a:t>
            </a:r>
            <a:r>
              <a:rPr lang="en-US" sz="2400" dirty="0" smtClean="0">
                <a:latin typeface="Comic Sans MS"/>
                <a:cs typeface="Comic Sans MS"/>
              </a:rPr>
              <a:t> </a:t>
            </a:r>
            <a:r>
              <a:rPr lang="en-US" sz="2400" dirty="0" err="1" smtClean="0">
                <a:latin typeface="Comic Sans MS"/>
                <a:cs typeface="Comic Sans MS"/>
              </a:rPr>
              <a:t>Vedal</a:t>
            </a:r>
            <a:endParaRPr lang="en-US" sz="2400" dirty="0" smtClean="0">
              <a:latin typeface="Comic Sans MS"/>
              <a:cs typeface="Comic Sans MS"/>
            </a:endParaRPr>
          </a:p>
          <a:p>
            <a:r>
              <a:rPr lang="en-US" sz="2400" dirty="0" smtClean="0">
                <a:latin typeface="Comic Sans MS"/>
                <a:cs typeface="Comic Sans MS"/>
              </a:rPr>
              <a:t>8169 total MESA participants (Family + Air + Classic) after cleaning/QC by Jerry’s shop</a:t>
            </a:r>
          </a:p>
          <a:p>
            <a:pPr lvl="1"/>
            <a:r>
              <a:rPr lang="en-US" sz="2400" dirty="0" smtClean="0">
                <a:latin typeface="Comic Sans MS"/>
                <a:cs typeface="Comic Sans MS"/>
              </a:rPr>
              <a:t>279 excluded participants</a:t>
            </a:r>
          </a:p>
          <a:p>
            <a:pPr lvl="1"/>
            <a:r>
              <a:rPr lang="en-US" sz="2400" dirty="0" smtClean="0">
                <a:latin typeface="Comic Sans MS"/>
                <a:cs typeface="Comic Sans MS"/>
              </a:rPr>
              <a:t>156,664 SNPs passed QC</a:t>
            </a:r>
          </a:p>
          <a:p>
            <a:pPr lvl="1"/>
            <a:r>
              <a:rPr lang="en-US" sz="2400" dirty="0" smtClean="0">
                <a:latin typeface="Comic Sans MS"/>
                <a:cs typeface="Comic Sans MS"/>
              </a:rPr>
              <a:t>143,539 SNPs, MAF&gt;0.005</a:t>
            </a:r>
          </a:p>
          <a:p>
            <a:pPr lvl="1"/>
            <a:r>
              <a:rPr lang="en-US" sz="2400" dirty="0" smtClean="0">
                <a:latin typeface="Comic Sans MS"/>
                <a:cs typeface="Comic Sans MS"/>
              </a:rPr>
              <a:t>Forward and top strand notations available</a:t>
            </a:r>
          </a:p>
          <a:p>
            <a:endParaRPr lang="en-US" sz="2400" dirty="0">
              <a:latin typeface="Comic Sans MS"/>
              <a:cs typeface="Comic Sans MS"/>
            </a:endParaRPr>
          </a:p>
        </p:txBody>
      </p:sp>
    </p:spTree>
    <p:extLst>
      <p:ext uri="{BB962C8B-B14F-4D97-AF65-F5344CB8AC3E}">
        <p14:creationId xmlns:p14="http://schemas.microsoft.com/office/powerpoint/2010/main" val="12972683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a:t>
            </a:r>
            <a:r>
              <a:rPr lang="en-US" dirty="0" err="1" smtClean="0"/>
              <a:t>Metabochip</a:t>
            </a:r>
            <a:r>
              <a:rPr lang="en-US" dirty="0" smtClean="0"/>
              <a:t> data?</a:t>
            </a:r>
            <a:endParaRPr lang="en-US" dirty="0"/>
          </a:p>
        </p:txBody>
      </p:sp>
      <p:sp>
        <p:nvSpPr>
          <p:cNvPr id="3" name="Content Placeholder 2"/>
          <p:cNvSpPr>
            <a:spLocks noGrp="1"/>
          </p:cNvSpPr>
          <p:nvPr>
            <p:ph sz="quarter" idx="1"/>
          </p:nvPr>
        </p:nvSpPr>
        <p:spPr/>
        <p:txBody>
          <a:bodyPr/>
          <a:lstStyle/>
          <a:p>
            <a:r>
              <a:rPr lang="en-US" sz="3000" dirty="0" smtClean="0"/>
              <a:t>MESA investigators w/ approved proposal</a:t>
            </a:r>
          </a:p>
          <a:p>
            <a:r>
              <a:rPr lang="en-US" sz="3000" u="sng" dirty="0" smtClean="0"/>
              <a:t>Steps for proposal submission:</a:t>
            </a:r>
          </a:p>
          <a:p>
            <a:pPr lvl="1"/>
            <a:r>
              <a:rPr lang="en-US" sz="2700" dirty="0" err="1" smtClean="0"/>
              <a:t>Metabochip</a:t>
            </a:r>
            <a:r>
              <a:rPr lang="en-US" sz="2700" dirty="0" smtClean="0"/>
              <a:t> WG </a:t>
            </a:r>
            <a:r>
              <a:rPr lang="en-US" sz="2700" b="1" i="1" dirty="0" smtClean="0"/>
              <a:t>by a MESA representative</a:t>
            </a:r>
            <a:r>
              <a:rPr lang="en-US" sz="2700" dirty="0" smtClean="0"/>
              <a:t>, give at least 1 week for approval</a:t>
            </a:r>
          </a:p>
          <a:p>
            <a:pPr lvl="1"/>
            <a:r>
              <a:rPr lang="en-US" sz="2700" dirty="0" err="1" smtClean="0"/>
              <a:t>Metabochip</a:t>
            </a:r>
            <a:r>
              <a:rPr lang="en-US" sz="2700" dirty="0" smtClean="0"/>
              <a:t> WG will suggest MESA phenotype experts + genotyping  + ancillary PIs as co-authors</a:t>
            </a:r>
          </a:p>
          <a:p>
            <a:pPr lvl="1"/>
            <a:r>
              <a:rPr lang="en-US" sz="2700" dirty="0" smtClean="0"/>
              <a:t>Next, Genetics P&amp;P submission </a:t>
            </a:r>
            <a:r>
              <a:rPr lang="en-US" sz="2700" b="1" i="1" dirty="0" smtClean="0"/>
              <a:t>by a MESA representative</a:t>
            </a:r>
            <a:r>
              <a:rPr lang="en-US" sz="2700" dirty="0" smtClean="0"/>
              <a:t>,  standard rules and timing applies</a:t>
            </a:r>
          </a:p>
          <a:p>
            <a:r>
              <a:rPr lang="en-US" sz="3000" dirty="0" err="1" smtClean="0"/>
              <a:t>Kayleen</a:t>
            </a:r>
            <a:r>
              <a:rPr lang="en-US" sz="3000" dirty="0" smtClean="0"/>
              <a:t> et al at CC can provide access to the U Wash ftp site</a:t>
            </a:r>
          </a:p>
          <a:p>
            <a:endParaRPr lang="en-US" dirty="0" smtClean="0"/>
          </a:p>
          <a:p>
            <a:pPr>
              <a:buNone/>
            </a:pPr>
            <a:endParaRPr lang="en-US" dirty="0"/>
          </a:p>
        </p:txBody>
      </p:sp>
    </p:spTree>
    <p:extLst>
      <p:ext uri="{BB962C8B-B14F-4D97-AF65-F5344CB8AC3E}">
        <p14:creationId xmlns:p14="http://schemas.microsoft.com/office/powerpoint/2010/main" val="17663144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US" sz="3200" dirty="0" smtClean="0">
                <a:latin typeface="Comic Sans MS"/>
                <a:cs typeface="Comic Sans MS"/>
              </a:rPr>
              <a:t>A-A Results </a:t>
            </a:r>
            <a:r>
              <a:rPr lang="en-US" sz="3200" dirty="0" err="1" smtClean="0">
                <a:latin typeface="Comic Sans MS"/>
                <a:cs typeface="Comic Sans MS"/>
              </a:rPr>
              <a:t>Ln</a:t>
            </a:r>
            <a:r>
              <a:rPr lang="en-US" sz="3200" dirty="0" smtClean="0">
                <a:latin typeface="Comic Sans MS"/>
                <a:cs typeface="Comic Sans MS"/>
              </a:rPr>
              <a:t>(ACR), with MESA</a:t>
            </a:r>
            <a:r>
              <a:rPr lang="en-US" sz="3200" dirty="0" smtClean="0">
                <a:solidFill>
                  <a:srgbClr val="FF0000"/>
                </a:solidFill>
                <a:latin typeface="Comic Sans MS"/>
                <a:cs typeface="Comic Sans MS"/>
              </a:rPr>
              <a:t>*</a:t>
            </a:r>
          </a:p>
        </p:txBody>
      </p:sp>
      <p:graphicFrame>
        <p:nvGraphicFramePr>
          <p:cNvPr id="5" name="Content Placeholder 3"/>
          <p:cNvGraphicFramePr>
            <a:graphicFrameLocks noGrp="1"/>
          </p:cNvGraphicFramePr>
          <p:nvPr>
            <p:ph sz="quarter" idx="1"/>
            <p:extLst>
              <p:ext uri="{D42A27DB-BD31-4B8C-83A1-F6EECF244321}">
                <p14:modId xmlns:p14="http://schemas.microsoft.com/office/powerpoint/2010/main" val="1625520086"/>
              </p:ext>
            </p:extLst>
          </p:nvPr>
        </p:nvGraphicFramePr>
        <p:xfrm>
          <a:off x="76200" y="1600200"/>
          <a:ext cx="8979409" cy="2804160"/>
        </p:xfrm>
        <a:graphic>
          <a:graphicData uri="http://schemas.openxmlformats.org/drawingml/2006/table">
            <a:tbl>
              <a:tblPr firstRow="1" bandRow="1">
                <a:tableStyleId>{5C22544A-7EE6-4342-B048-85BDC9FD1C3A}</a:tableStyleId>
              </a:tblPr>
              <a:tblGrid>
                <a:gridCol w="1263015"/>
                <a:gridCol w="2009140"/>
                <a:gridCol w="2399538"/>
                <a:gridCol w="803593"/>
                <a:gridCol w="1146493"/>
                <a:gridCol w="1357630"/>
              </a:tblGrid>
              <a:tr h="370840">
                <a:tc>
                  <a:txBody>
                    <a:bodyPr/>
                    <a:lstStyle/>
                    <a:p>
                      <a:pPr algn="ctr"/>
                      <a:r>
                        <a:rPr lang="en-US" sz="2200" dirty="0" err="1" smtClean="0">
                          <a:solidFill>
                            <a:srgbClr val="0000FF"/>
                          </a:solidFill>
                        </a:rPr>
                        <a:t>Chr</a:t>
                      </a:r>
                      <a:endParaRPr lang="en-US" sz="2200" dirty="0">
                        <a:solidFill>
                          <a:srgbClr val="0000FF"/>
                        </a:solidFill>
                      </a:endParaRPr>
                    </a:p>
                  </a:txBody>
                  <a:tcPr/>
                </a:tc>
                <a:tc>
                  <a:txBody>
                    <a:bodyPr/>
                    <a:lstStyle/>
                    <a:p>
                      <a:pPr algn="ctr"/>
                      <a:r>
                        <a:rPr lang="en-US" sz="2200" dirty="0" smtClean="0">
                          <a:solidFill>
                            <a:srgbClr val="0000FF"/>
                          </a:solidFill>
                        </a:rPr>
                        <a:t>SNP</a:t>
                      </a:r>
                      <a:endParaRPr lang="en-US" sz="2200" dirty="0">
                        <a:solidFill>
                          <a:srgbClr val="0000FF"/>
                        </a:solidFill>
                      </a:endParaRPr>
                    </a:p>
                  </a:txBody>
                  <a:tcPr/>
                </a:tc>
                <a:tc>
                  <a:txBody>
                    <a:bodyPr/>
                    <a:lstStyle/>
                    <a:p>
                      <a:pPr algn="ctr"/>
                      <a:r>
                        <a:rPr lang="en-US" sz="2200" dirty="0" smtClean="0">
                          <a:solidFill>
                            <a:srgbClr val="0000FF"/>
                          </a:solidFill>
                        </a:rPr>
                        <a:t>Gene</a:t>
                      </a:r>
                      <a:endParaRPr lang="en-US" sz="2200" dirty="0">
                        <a:solidFill>
                          <a:srgbClr val="0000FF"/>
                        </a:solidFill>
                      </a:endParaRPr>
                    </a:p>
                  </a:txBody>
                  <a:tcPr/>
                </a:tc>
                <a:tc>
                  <a:txBody>
                    <a:bodyPr/>
                    <a:lstStyle/>
                    <a:p>
                      <a:pPr algn="ctr"/>
                      <a:r>
                        <a:rPr lang="en-US" sz="2200" dirty="0" smtClean="0">
                          <a:solidFill>
                            <a:srgbClr val="0000FF"/>
                          </a:solidFill>
                        </a:rPr>
                        <a:t>MAF</a:t>
                      </a:r>
                      <a:endParaRPr lang="en-US" sz="2200" dirty="0">
                        <a:solidFill>
                          <a:srgbClr val="0000FF"/>
                        </a:solidFill>
                      </a:endParaRPr>
                    </a:p>
                  </a:txBody>
                  <a:tcPr/>
                </a:tc>
                <a:tc>
                  <a:txBody>
                    <a:bodyPr/>
                    <a:lstStyle/>
                    <a:p>
                      <a:pPr algn="ctr"/>
                      <a:r>
                        <a:rPr lang="en-US" sz="2200" dirty="0" smtClean="0">
                          <a:solidFill>
                            <a:srgbClr val="0000FF"/>
                          </a:solidFill>
                        </a:rPr>
                        <a:t>Beta</a:t>
                      </a:r>
                      <a:endParaRPr lang="en-US" sz="2200" dirty="0">
                        <a:solidFill>
                          <a:srgbClr val="0000FF"/>
                        </a:solidFill>
                      </a:endParaRPr>
                    </a:p>
                  </a:txBody>
                  <a:tcPr/>
                </a:tc>
                <a:tc>
                  <a:txBody>
                    <a:bodyPr/>
                    <a:lstStyle/>
                    <a:p>
                      <a:pPr algn="ctr"/>
                      <a:r>
                        <a:rPr lang="en-US" sz="2200" dirty="0" smtClean="0">
                          <a:solidFill>
                            <a:srgbClr val="0000FF"/>
                          </a:solidFill>
                        </a:rPr>
                        <a:t>P-value</a:t>
                      </a:r>
                      <a:endParaRPr lang="en-US" sz="2200" dirty="0">
                        <a:solidFill>
                          <a:srgbClr val="0000FF"/>
                        </a:solidFill>
                      </a:endParaRPr>
                    </a:p>
                  </a:txBody>
                  <a:tcPr/>
                </a:tc>
              </a:tr>
              <a:tr h="370840">
                <a:tc>
                  <a:txBody>
                    <a:bodyPr/>
                    <a:lstStyle/>
                    <a:p>
                      <a:pPr algn="ctr"/>
                      <a:r>
                        <a:rPr lang="en-US" sz="2200" dirty="0" smtClean="0">
                          <a:latin typeface="+mj-lt"/>
                        </a:rPr>
                        <a:t>8</a:t>
                      </a:r>
                      <a:endParaRPr lang="en-US" sz="2200" dirty="0">
                        <a:latin typeface="+mj-lt"/>
                      </a:endParaRPr>
                    </a:p>
                  </a:txBody>
                  <a:tcPr anchor="ctr"/>
                </a:tc>
                <a:tc>
                  <a:txBody>
                    <a:bodyPr/>
                    <a:lstStyle/>
                    <a:p>
                      <a:pPr algn="ctr" fontAlgn="b"/>
                      <a:r>
                        <a:rPr lang="en-US" sz="2200" b="0" i="0" u="none" strike="noStrike" dirty="0" smtClean="0">
                          <a:solidFill>
                            <a:srgbClr val="000000"/>
                          </a:solidFill>
                          <a:latin typeface="+mj-lt"/>
                        </a:rPr>
                        <a:t>rs17399841</a:t>
                      </a:r>
                      <a:endParaRPr lang="en-US" sz="2200" b="0" i="0" u="none" strike="noStrike" dirty="0">
                        <a:solidFill>
                          <a:srgbClr val="000000"/>
                        </a:solidFill>
                        <a:latin typeface="+mj-lt"/>
                      </a:endParaRPr>
                    </a:p>
                  </a:txBody>
                  <a:tcPr marL="9525" marR="9525" marT="9525" marB="0" anchor="ctr"/>
                </a:tc>
                <a:tc>
                  <a:txBody>
                    <a:bodyPr/>
                    <a:lstStyle/>
                    <a:p>
                      <a:pPr algn="ctr"/>
                      <a:r>
                        <a:rPr lang="en-US" sz="2200" i="1" dirty="0" smtClean="0">
                          <a:latin typeface="+mj-lt"/>
                        </a:rPr>
                        <a:t>GRHL2</a:t>
                      </a:r>
                      <a:endParaRPr lang="en-US" sz="2200" i="1" dirty="0">
                        <a:latin typeface="+mj-lt"/>
                      </a:endParaRPr>
                    </a:p>
                  </a:txBody>
                  <a:tcPr anchor="ctr"/>
                </a:tc>
                <a:tc>
                  <a:txBody>
                    <a:bodyPr/>
                    <a:lstStyle/>
                    <a:p>
                      <a:pPr algn="ctr"/>
                      <a:r>
                        <a:rPr lang="en-US" sz="2200" dirty="0" smtClean="0">
                          <a:latin typeface="+mj-lt"/>
                        </a:rPr>
                        <a:t>0.01</a:t>
                      </a:r>
                      <a:endParaRPr lang="en-US" sz="2200" dirty="0">
                        <a:latin typeface="+mj-lt"/>
                      </a:endParaRPr>
                    </a:p>
                  </a:txBody>
                  <a:tcPr anchor="ctr"/>
                </a:tc>
                <a:tc>
                  <a:txBody>
                    <a:bodyPr/>
                    <a:lstStyle/>
                    <a:p>
                      <a:pPr algn="ctr" fontAlgn="b"/>
                      <a:r>
                        <a:rPr lang="en-US" sz="2200" b="0" i="0" u="none" strike="noStrike" dirty="0">
                          <a:solidFill>
                            <a:srgbClr val="000000"/>
                          </a:solidFill>
                          <a:latin typeface="+mj-lt"/>
                        </a:rPr>
                        <a:t>-</a:t>
                      </a:r>
                      <a:r>
                        <a:rPr lang="en-US" sz="2200" b="0" i="0" u="none" strike="noStrike" dirty="0" smtClean="0">
                          <a:solidFill>
                            <a:srgbClr val="000000"/>
                          </a:solidFill>
                          <a:latin typeface="+mj-lt"/>
                        </a:rPr>
                        <a:t>0.480</a:t>
                      </a:r>
                      <a:endParaRPr lang="en-US" sz="2200" b="0" i="0" u="none" strike="noStrike" dirty="0">
                        <a:solidFill>
                          <a:srgbClr val="000000"/>
                        </a:solidFill>
                        <a:latin typeface="+mj-lt"/>
                      </a:endParaRPr>
                    </a:p>
                  </a:txBody>
                  <a:tcPr marL="9525" marR="9525" marT="9525" marB="0" anchor="b"/>
                </a:tc>
                <a:tc>
                  <a:txBody>
                    <a:bodyPr/>
                    <a:lstStyle/>
                    <a:p>
                      <a:pPr algn="ctr" fontAlgn="b"/>
                      <a:r>
                        <a:rPr lang="en-US" sz="2200" b="0" i="0" u="none" strike="noStrike" dirty="0">
                          <a:solidFill>
                            <a:srgbClr val="000000"/>
                          </a:solidFill>
                          <a:latin typeface="+mj-lt"/>
                        </a:rPr>
                        <a:t>9.84E-07</a:t>
                      </a:r>
                    </a:p>
                  </a:txBody>
                  <a:tcPr marL="9525" marR="9525" marT="9525" marB="0" anchor="b"/>
                </a:tc>
              </a:tr>
              <a:tr h="370840">
                <a:tc>
                  <a:txBody>
                    <a:bodyPr/>
                    <a:lstStyle/>
                    <a:p>
                      <a:pPr algn="ctr"/>
                      <a:r>
                        <a:rPr lang="en-US" sz="2200" dirty="0" smtClean="0">
                          <a:latin typeface="+mj-lt"/>
                        </a:rPr>
                        <a:t>5</a:t>
                      </a:r>
                      <a:endParaRPr lang="en-US" sz="2200" dirty="0">
                        <a:latin typeface="+mj-lt"/>
                      </a:endParaRPr>
                    </a:p>
                  </a:txBody>
                  <a:tcPr anchor="ctr"/>
                </a:tc>
                <a:tc>
                  <a:txBody>
                    <a:bodyPr/>
                    <a:lstStyle/>
                    <a:p>
                      <a:pPr algn="ctr" fontAlgn="b"/>
                      <a:r>
                        <a:rPr lang="en-US" sz="2200" b="0" i="0" u="none" strike="noStrike" dirty="0" smtClean="0">
                          <a:solidFill>
                            <a:srgbClr val="000000"/>
                          </a:solidFill>
                          <a:latin typeface="+mj-lt"/>
                        </a:rPr>
                        <a:t>rs153914</a:t>
                      </a:r>
                      <a:endParaRPr lang="en-US" sz="2200" b="0" i="0" u="none" strike="noStrike" dirty="0">
                        <a:solidFill>
                          <a:srgbClr val="FF0000"/>
                        </a:solidFill>
                        <a:latin typeface="+mj-lt"/>
                      </a:endParaRPr>
                    </a:p>
                  </a:txBody>
                  <a:tcPr marL="9525" marR="9525" marT="9525" marB="0" anchor="ctr"/>
                </a:tc>
                <a:tc>
                  <a:txBody>
                    <a:bodyPr/>
                    <a:lstStyle/>
                    <a:p>
                      <a:pPr algn="ctr"/>
                      <a:r>
                        <a:rPr lang="en-US" sz="2200" i="1" dirty="0" smtClean="0">
                          <a:latin typeface="+mj-lt"/>
                        </a:rPr>
                        <a:t>SPATA9/RHOBTB3 </a:t>
                      </a:r>
                      <a:endParaRPr lang="en-US" sz="2200" i="1" dirty="0">
                        <a:latin typeface="+mj-lt"/>
                      </a:endParaRPr>
                    </a:p>
                  </a:txBody>
                  <a:tcPr anchor="ctr"/>
                </a:tc>
                <a:tc>
                  <a:txBody>
                    <a:bodyPr/>
                    <a:lstStyle/>
                    <a:p>
                      <a:pPr algn="ctr"/>
                      <a:r>
                        <a:rPr lang="en-US" sz="2200" dirty="0" smtClean="0">
                          <a:latin typeface="+mj-lt"/>
                        </a:rPr>
                        <a:t>0.01</a:t>
                      </a:r>
                      <a:endParaRPr lang="en-US" sz="2200" dirty="0">
                        <a:latin typeface="+mj-lt"/>
                      </a:endParaRPr>
                    </a:p>
                  </a:txBody>
                  <a:tcPr anchor="ctr"/>
                </a:tc>
                <a:tc>
                  <a:txBody>
                    <a:bodyPr/>
                    <a:lstStyle/>
                    <a:p>
                      <a:pPr algn="ctr" fontAlgn="b"/>
                      <a:r>
                        <a:rPr lang="en-US" sz="2200" b="0" i="0" u="none" strike="noStrike" dirty="0">
                          <a:solidFill>
                            <a:srgbClr val="000000"/>
                          </a:solidFill>
                          <a:latin typeface="+mj-lt"/>
                        </a:rPr>
                        <a:t>-</a:t>
                      </a:r>
                      <a:r>
                        <a:rPr lang="en-US" sz="2200" b="0" i="0" u="none" strike="noStrike" dirty="0" smtClean="0">
                          <a:solidFill>
                            <a:srgbClr val="000000"/>
                          </a:solidFill>
                          <a:latin typeface="+mj-lt"/>
                        </a:rPr>
                        <a:t>0.413</a:t>
                      </a:r>
                      <a:endParaRPr lang="en-US" sz="2200" b="0" i="0" u="none" strike="noStrike" dirty="0">
                        <a:solidFill>
                          <a:srgbClr val="000000"/>
                        </a:solidFill>
                        <a:latin typeface="+mj-lt"/>
                      </a:endParaRPr>
                    </a:p>
                  </a:txBody>
                  <a:tcPr marL="9525" marR="9525" marT="9525" marB="0" anchor="b"/>
                </a:tc>
                <a:tc>
                  <a:txBody>
                    <a:bodyPr/>
                    <a:lstStyle/>
                    <a:p>
                      <a:pPr algn="ctr" fontAlgn="b"/>
                      <a:r>
                        <a:rPr lang="en-US" sz="2200" b="0" i="0" u="none" strike="noStrike" dirty="0">
                          <a:solidFill>
                            <a:srgbClr val="000000"/>
                          </a:solidFill>
                          <a:latin typeface="+mj-lt"/>
                        </a:rPr>
                        <a:t>1.98E-05</a:t>
                      </a:r>
                    </a:p>
                  </a:txBody>
                  <a:tcPr marL="9525" marR="9525" marT="9525" marB="0" anchor="b"/>
                </a:tc>
              </a:tr>
              <a:tr h="370840">
                <a:tc>
                  <a:txBody>
                    <a:bodyPr/>
                    <a:lstStyle/>
                    <a:p>
                      <a:pPr algn="ctr"/>
                      <a:r>
                        <a:rPr lang="en-US" sz="2200" dirty="0" smtClean="0">
                          <a:latin typeface="+mj-lt"/>
                        </a:rPr>
                        <a:t>4</a:t>
                      </a:r>
                      <a:endParaRPr lang="en-US" sz="2200" dirty="0">
                        <a:latin typeface="+mj-lt"/>
                      </a:endParaRPr>
                    </a:p>
                  </a:txBody>
                  <a:tcPr anchor="ctr"/>
                </a:tc>
                <a:tc>
                  <a:txBody>
                    <a:bodyPr/>
                    <a:lstStyle/>
                    <a:p>
                      <a:pPr algn="ctr" fontAlgn="b"/>
                      <a:r>
                        <a:rPr lang="en-US" sz="2200" b="0" i="0" u="none" strike="noStrike" dirty="0" smtClean="0">
                          <a:solidFill>
                            <a:srgbClr val="000000"/>
                          </a:solidFill>
                          <a:latin typeface="+mj-lt"/>
                        </a:rPr>
                        <a:t>rs17439845</a:t>
                      </a:r>
                      <a:endParaRPr lang="en-US" sz="2200" b="0" i="0" u="none" strike="noStrike" dirty="0">
                        <a:solidFill>
                          <a:srgbClr val="000000"/>
                        </a:solidFill>
                        <a:latin typeface="+mj-lt"/>
                      </a:endParaRPr>
                    </a:p>
                  </a:txBody>
                  <a:tcPr marL="9525" marR="9525" marT="9525" marB="0" anchor="ctr"/>
                </a:tc>
                <a:tc>
                  <a:txBody>
                    <a:bodyPr/>
                    <a:lstStyle/>
                    <a:p>
                      <a:pPr algn="ctr"/>
                      <a:r>
                        <a:rPr lang="en-US" sz="2200" i="1" dirty="0" smtClean="0">
                          <a:latin typeface="+mj-lt"/>
                        </a:rPr>
                        <a:t>LEF1</a:t>
                      </a:r>
                      <a:endParaRPr lang="en-US" sz="2200" i="1" dirty="0">
                        <a:latin typeface="+mj-lt"/>
                      </a:endParaRPr>
                    </a:p>
                  </a:txBody>
                  <a:tcPr anchor="ctr"/>
                </a:tc>
                <a:tc>
                  <a:txBody>
                    <a:bodyPr/>
                    <a:lstStyle/>
                    <a:p>
                      <a:pPr algn="ctr"/>
                      <a:r>
                        <a:rPr lang="en-US" sz="2200" dirty="0" smtClean="0">
                          <a:latin typeface="+mj-lt"/>
                        </a:rPr>
                        <a:t>0.02</a:t>
                      </a:r>
                      <a:endParaRPr lang="en-US" sz="2200" dirty="0">
                        <a:latin typeface="+mj-lt"/>
                      </a:endParaRPr>
                    </a:p>
                  </a:txBody>
                  <a:tcPr anchor="ctr"/>
                </a:tc>
                <a:tc>
                  <a:txBody>
                    <a:bodyPr/>
                    <a:lstStyle/>
                    <a:p>
                      <a:pPr algn="ctr" fontAlgn="b"/>
                      <a:r>
                        <a:rPr lang="en-US" sz="2200" b="0" i="0" u="none" strike="noStrike" dirty="0">
                          <a:solidFill>
                            <a:srgbClr val="000000"/>
                          </a:solidFill>
                          <a:latin typeface="+mj-lt"/>
                        </a:rPr>
                        <a:t>-</a:t>
                      </a:r>
                      <a:r>
                        <a:rPr lang="en-US" sz="2200" b="0" i="0" u="none" strike="noStrike" dirty="0" smtClean="0">
                          <a:solidFill>
                            <a:srgbClr val="000000"/>
                          </a:solidFill>
                          <a:latin typeface="+mj-lt"/>
                        </a:rPr>
                        <a:t>0.461</a:t>
                      </a:r>
                      <a:endParaRPr lang="en-US" sz="2200" b="0" i="0" u="none" strike="noStrike" dirty="0">
                        <a:solidFill>
                          <a:srgbClr val="000000"/>
                        </a:solidFill>
                        <a:latin typeface="+mj-lt"/>
                      </a:endParaRPr>
                    </a:p>
                  </a:txBody>
                  <a:tcPr marL="9525" marR="9525" marT="9525" marB="0" anchor="b"/>
                </a:tc>
                <a:tc>
                  <a:txBody>
                    <a:bodyPr/>
                    <a:lstStyle/>
                    <a:p>
                      <a:pPr algn="ctr" fontAlgn="b"/>
                      <a:r>
                        <a:rPr lang="en-US" sz="2200" b="0" i="0" u="none" strike="noStrike" dirty="0">
                          <a:solidFill>
                            <a:srgbClr val="FF0000"/>
                          </a:solidFill>
                          <a:latin typeface="+mj-lt"/>
                        </a:rPr>
                        <a:t>1.75E-08</a:t>
                      </a:r>
                    </a:p>
                  </a:txBody>
                  <a:tcPr marL="9525" marR="9525" marT="9525" marB="0" anchor="b"/>
                </a:tc>
              </a:tr>
              <a:tr h="370840">
                <a:tc>
                  <a:txBody>
                    <a:bodyPr/>
                    <a:lstStyle/>
                    <a:p>
                      <a:pPr algn="ctr"/>
                      <a:r>
                        <a:rPr lang="en-US" sz="2200" dirty="0" smtClean="0">
                          <a:latin typeface="+mj-lt"/>
                        </a:rPr>
                        <a:t>12</a:t>
                      </a:r>
                      <a:endParaRPr lang="en-US" sz="2200" dirty="0">
                        <a:latin typeface="+mj-lt"/>
                      </a:endParaRPr>
                    </a:p>
                  </a:txBody>
                  <a:tcPr anchor="ctr"/>
                </a:tc>
                <a:tc>
                  <a:txBody>
                    <a:bodyPr/>
                    <a:lstStyle/>
                    <a:p>
                      <a:pPr algn="ctr" fontAlgn="b"/>
                      <a:r>
                        <a:rPr lang="en-US" sz="2200" b="0" i="0" u="none" strike="noStrike" dirty="0">
                          <a:solidFill>
                            <a:srgbClr val="000000"/>
                          </a:solidFill>
                          <a:latin typeface="+mj-lt"/>
                        </a:rPr>
                        <a:t>rs11836243</a:t>
                      </a:r>
                    </a:p>
                  </a:txBody>
                  <a:tcPr marL="9525" marR="9525" marT="9525" marB="0" anchor="ctr"/>
                </a:tc>
                <a:tc>
                  <a:txBody>
                    <a:bodyPr/>
                    <a:lstStyle/>
                    <a:p>
                      <a:pPr algn="ctr"/>
                      <a:r>
                        <a:rPr lang="en-US" sz="2200" i="1" dirty="0" smtClean="0">
                          <a:latin typeface="+mj-lt"/>
                        </a:rPr>
                        <a:t>ZNF641/ANP32D</a:t>
                      </a:r>
                      <a:endParaRPr lang="en-US" sz="2200" i="1" dirty="0">
                        <a:latin typeface="+mj-lt"/>
                      </a:endParaRPr>
                    </a:p>
                  </a:txBody>
                  <a:tcPr anchor="ctr"/>
                </a:tc>
                <a:tc>
                  <a:txBody>
                    <a:bodyPr/>
                    <a:lstStyle/>
                    <a:p>
                      <a:pPr algn="ctr"/>
                      <a:r>
                        <a:rPr lang="en-US" sz="2200" dirty="0" smtClean="0">
                          <a:latin typeface="+mj-lt"/>
                        </a:rPr>
                        <a:t>0.12</a:t>
                      </a:r>
                      <a:endParaRPr lang="en-US" sz="2200" dirty="0">
                        <a:latin typeface="+mj-lt"/>
                      </a:endParaRPr>
                    </a:p>
                  </a:txBody>
                  <a:tcPr anchor="ctr"/>
                </a:tc>
                <a:tc>
                  <a:txBody>
                    <a:bodyPr/>
                    <a:lstStyle/>
                    <a:p>
                      <a:pPr algn="ctr" fontAlgn="b"/>
                      <a:r>
                        <a:rPr lang="en-US" sz="2200" b="0" i="0" u="none" strike="noStrike" dirty="0" smtClean="0">
                          <a:solidFill>
                            <a:srgbClr val="000000"/>
                          </a:solidFill>
                          <a:latin typeface="+mj-lt"/>
                        </a:rPr>
                        <a:t>0.140</a:t>
                      </a:r>
                      <a:endParaRPr lang="en-US" sz="2200" b="0" i="0" u="none" strike="noStrike" dirty="0">
                        <a:solidFill>
                          <a:srgbClr val="000000"/>
                        </a:solidFill>
                        <a:latin typeface="+mj-lt"/>
                      </a:endParaRPr>
                    </a:p>
                  </a:txBody>
                  <a:tcPr marL="9525" marR="9525" marT="9525" marB="0" anchor="b"/>
                </a:tc>
                <a:tc>
                  <a:txBody>
                    <a:bodyPr/>
                    <a:lstStyle/>
                    <a:p>
                      <a:pPr algn="ctr" fontAlgn="b"/>
                      <a:r>
                        <a:rPr lang="en-US" sz="2200" b="0" i="0" u="none" strike="noStrike" dirty="0" smtClean="0">
                          <a:solidFill>
                            <a:srgbClr val="000000"/>
                          </a:solidFill>
                          <a:latin typeface="+mj-lt"/>
                        </a:rPr>
                        <a:t>1.32E-04</a:t>
                      </a:r>
                      <a:endParaRPr lang="en-US" sz="2200" b="0" i="0" u="none" strike="noStrike" dirty="0">
                        <a:solidFill>
                          <a:srgbClr val="000000"/>
                        </a:solidFill>
                        <a:latin typeface="+mj-lt"/>
                      </a:endParaRPr>
                    </a:p>
                  </a:txBody>
                  <a:tcPr marL="9525" marR="9525" marT="9525" marB="0" anchor="b"/>
                </a:tc>
              </a:tr>
            </a:tbl>
          </a:graphicData>
        </a:graphic>
      </p:graphicFrame>
      <p:sp>
        <p:nvSpPr>
          <p:cNvPr id="4" name="TextBox 3"/>
          <p:cNvSpPr txBox="1"/>
          <p:nvPr/>
        </p:nvSpPr>
        <p:spPr>
          <a:xfrm>
            <a:off x="609600" y="4648200"/>
            <a:ext cx="7696200" cy="1785104"/>
          </a:xfrm>
          <a:prstGeom prst="rect">
            <a:avLst/>
          </a:prstGeom>
          <a:noFill/>
        </p:spPr>
        <p:txBody>
          <a:bodyPr wrap="square" rtlCol="0">
            <a:spAutoFit/>
          </a:bodyPr>
          <a:lstStyle/>
          <a:p>
            <a:r>
              <a:rPr lang="en-US" sz="2200" dirty="0" smtClean="0">
                <a:solidFill>
                  <a:srgbClr val="FF0000"/>
                </a:solidFill>
                <a:latin typeface="Comic Sans MS"/>
                <a:cs typeface="Comic Sans MS"/>
              </a:rPr>
              <a:t>*MAF≥0.01,  results with MESA for original top/significant </a:t>
            </a:r>
            <a:r>
              <a:rPr lang="en-US" sz="2200" dirty="0" smtClean="0">
                <a:solidFill>
                  <a:srgbClr val="FF0000"/>
                </a:solidFill>
                <a:latin typeface="Comic Sans MS"/>
                <a:cs typeface="Comic Sans MS"/>
              </a:rPr>
              <a:t>SNPs</a:t>
            </a:r>
          </a:p>
          <a:p>
            <a:endParaRPr lang="en-US" sz="2200" dirty="0" smtClean="0">
              <a:solidFill>
                <a:srgbClr val="FF0000"/>
              </a:solidFill>
              <a:latin typeface="Comic Sans MS"/>
              <a:cs typeface="Comic Sans MS"/>
            </a:endParaRPr>
          </a:p>
          <a:p>
            <a:r>
              <a:rPr lang="en-US" sz="2200" dirty="0" smtClean="0">
                <a:solidFill>
                  <a:srgbClr val="FF0000"/>
                </a:solidFill>
                <a:latin typeface="Comic Sans MS"/>
                <a:cs typeface="Comic Sans MS"/>
              </a:rPr>
              <a:t>Directionality for SNPs consistent between MESA and other studies, MESA specific p-value was 0.03.</a:t>
            </a:r>
          </a:p>
        </p:txBody>
      </p:sp>
    </p:spTree>
    <p:extLst>
      <p:ext uri="{BB962C8B-B14F-4D97-AF65-F5344CB8AC3E}">
        <p14:creationId xmlns:p14="http://schemas.microsoft.com/office/powerpoint/2010/main" val="35446969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smtClean="0">
                <a:latin typeface="Comic Sans MS"/>
                <a:cs typeface="Comic Sans MS"/>
              </a:rPr>
              <a:t>LEF1 </a:t>
            </a:r>
            <a:r>
              <a:rPr lang="en-US" sz="3200" dirty="0" smtClean="0">
                <a:latin typeface="Comic Sans MS"/>
                <a:cs typeface="Comic Sans MS"/>
              </a:rPr>
              <a:t>Gene</a:t>
            </a:r>
            <a:endParaRPr lang="en-US" sz="3200" dirty="0">
              <a:latin typeface="Comic Sans MS"/>
              <a:cs typeface="Comic Sans MS"/>
            </a:endParaRPr>
          </a:p>
        </p:txBody>
      </p:sp>
      <p:sp>
        <p:nvSpPr>
          <p:cNvPr id="3" name="Content Placeholder 2"/>
          <p:cNvSpPr>
            <a:spLocks noGrp="1"/>
          </p:cNvSpPr>
          <p:nvPr>
            <p:ph sz="quarter" idx="1"/>
          </p:nvPr>
        </p:nvSpPr>
        <p:spPr/>
        <p:txBody>
          <a:bodyPr/>
          <a:lstStyle/>
          <a:p>
            <a:r>
              <a:rPr lang="en-US" dirty="0" smtClean="0">
                <a:latin typeface="Comic Sans MS"/>
                <a:cs typeface="Comic Sans MS"/>
              </a:rPr>
              <a:t>LEF1: lymphoid enhancer-binding factor 1</a:t>
            </a:r>
          </a:p>
          <a:p>
            <a:r>
              <a:rPr lang="en-US" dirty="0" smtClean="0">
                <a:latin typeface="Comic Sans MS"/>
                <a:cs typeface="Comic Sans MS"/>
              </a:rPr>
              <a:t>Aka </a:t>
            </a:r>
            <a:r>
              <a:rPr lang="en-US" i="1" dirty="0" smtClean="0">
                <a:latin typeface="Comic Sans MS"/>
                <a:cs typeface="Comic Sans MS"/>
              </a:rPr>
              <a:t>TCF10, TCF7L3, TCF1ALPHA</a:t>
            </a:r>
          </a:p>
          <a:p>
            <a:r>
              <a:rPr lang="en-US" dirty="0" smtClean="0">
                <a:latin typeface="Comic Sans MS"/>
                <a:cs typeface="Comic Sans MS"/>
              </a:rPr>
              <a:t>Mediator in the </a:t>
            </a:r>
            <a:r>
              <a:rPr lang="en-US" dirty="0" err="1" smtClean="0">
                <a:latin typeface="Comic Sans MS"/>
                <a:cs typeface="Comic Sans MS"/>
              </a:rPr>
              <a:t>Wnt</a:t>
            </a:r>
            <a:r>
              <a:rPr lang="en-US" dirty="0" smtClean="0">
                <a:latin typeface="Comic Sans MS"/>
                <a:cs typeface="Comic Sans MS"/>
              </a:rPr>
              <a:t> signaling pathway</a:t>
            </a:r>
          </a:p>
          <a:p>
            <a:r>
              <a:rPr lang="en-US" dirty="0" smtClean="0">
                <a:latin typeface="Comic Sans MS"/>
                <a:cs typeface="Comic Sans MS"/>
              </a:rPr>
              <a:t>rs17439845 located in one of </a:t>
            </a:r>
            <a:r>
              <a:rPr lang="en-US" i="1" dirty="0" smtClean="0">
                <a:latin typeface="Comic Sans MS"/>
                <a:cs typeface="Comic Sans MS"/>
              </a:rPr>
              <a:t>LEF1</a:t>
            </a:r>
            <a:r>
              <a:rPr lang="en-US" dirty="0" smtClean="0">
                <a:latin typeface="Comic Sans MS"/>
                <a:cs typeface="Comic Sans MS"/>
              </a:rPr>
              <a:t> </a:t>
            </a:r>
            <a:r>
              <a:rPr lang="en-US" dirty="0" err="1" smtClean="0">
                <a:latin typeface="Comic Sans MS"/>
                <a:cs typeface="Comic Sans MS"/>
              </a:rPr>
              <a:t>introns</a:t>
            </a:r>
            <a:r>
              <a:rPr lang="en-US" dirty="0" smtClean="0">
                <a:latin typeface="Comic Sans MS"/>
                <a:cs typeface="Comic Sans MS"/>
              </a:rPr>
              <a:t> </a:t>
            </a:r>
          </a:p>
          <a:p>
            <a:r>
              <a:rPr lang="en-US" dirty="0" smtClean="0">
                <a:latin typeface="Comic Sans MS"/>
                <a:cs typeface="Comic Sans MS"/>
              </a:rPr>
              <a:t>SNPs in </a:t>
            </a:r>
            <a:r>
              <a:rPr lang="en-US" i="1" dirty="0" smtClean="0">
                <a:latin typeface="Comic Sans MS"/>
                <a:cs typeface="Comic Sans MS"/>
              </a:rPr>
              <a:t>LEF1 </a:t>
            </a:r>
            <a:r>
              <a:rPr lang="en-US" dirty="0" smtClean="0">
                <a:latin typeface="Comic Sans MS"/>
                <a:cs typeface="Comic Sans MS"/>
              </a:rPr>
              <a:t>have been implicated in lupus and osteoporosis</a:t>
            </a:r>
          </a:p>
          <a:p>
            <a:r>
              <a:rPr lang="en-US" dirty="0" smtClean="0">
                <a:latin typeface="Comic Sans MS"/>
                <a:cs typeface="Comic Sans MS"/>
              </a:rPr>
              <a:t>Also associated with waist circumference, C-reactive protein, blood count traits, bone mineral density, </a:t>
            </a:r>
            <a:r>
              <a:rPr lang="en-US" dirty="0" err="1" smtClean="0">
                <a:latin typeface="Comic Sans MS"/>
                <a:cs typeface="Comic Sans MS"/>
              </a:rPr>
              <a:t>echocardiographic</a:t>
            </a:r>
            <a:r>
              <a:rPr lang="en-US" dirty="0" smtClean="0">
                <a:latin typeface="Comic Sans MS"/>
                <a:cs typeface="Comic Sans MS"/>
              </a:rPr>
              <a:t> traits</a:t>
            </a:r>
          </a:p>
          <a:p>
            <a:endParaRPr lang="en-US" dirty="0">
              <a:latin typeface="Comic Sans MS"/>
              <a:cs typeface="Comic Sans MS"/>
            </a:endParaRPr>
          </a:p>
        </p:txBody>
      </p:sp>
    </p:spTree>
    <p:extLst>
      <p:ext uri="{BB962C8B-B14F-4D97-AF65-F5344CB8AC3E}">
        <p14:creationId xmlns:p14="http://schemas.microsoft.com/office/powerpoint/2010/main" val="2497495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omic Sans MS"/>
                <a:cs typeface="Comic Sans MS"/>
              </a:rPr>
              <a:t>MESA Genetics Opportunities </a:t>
            </a:r>
            <a:br>
              <a:rPr lang="en-US" sz="3200" dirty="0" smtClean="0">
                <a:latin typeface="Comic Sans MS"/>
                <a:cs typeface="Comic Sans MS"/>
              </a:rPr>
            </a:br>
            <a:r>
              <a:rPr lang="en-US" sz="3200" dirty="0" smtClean="0">
                <a:latin typeface="Comic Sans MS"/>
                <a:cs typeface="Comic Sans MS"/>
              </a:rPr>
              <a:t>(in this crappy funding environment)</a:t>
            </a:r>
            <a:endParaRPr lang="en-US" sz="3200" dirty="0">
              <a:latin typeface="Comic Sans MS"/>
              <a:cs typeface="Comic Sans MS"/>
            </a:endParaRPr>
          </a:p>
        </p:txBody>
      </p:sp>
      <p:sp>
        <p:nvSpPr>
          <p:cNvPr id="3" name="Content Placeholder 2"/>
          <p:cNvSpPr>
            <a:spLocks noGrp="1"/>
          </p:cNvSpPr>
          <p:nvPr>
            <p:ph idx="1"/>
          </p:nvPr>
        </p:nvSpPr>
        <p:spPr/>
        <p:txBody>
          <a:bodyPr/>
          <a:lstStyle/>
          <a:p>
            <a:endParaRPr lang="en-US" dirty="0" smtClean="0">
              <a:latin typeface="Comic Sans MS"/>
              <a:cs typeface="Comic Sans MS"/>
            </a:endParaRPr>
          </a:p>
          <a:p>
            <a:endParaRPr lang="en-US" dirty="0">
              <a:latin typeface="Comic Sans MS"/>
              <a:cs typeface="Comic Sans MS"/>
            </a:endParaRPr>
          </a:p>
          <a:p>
            <a:endParaRPr lang="en-US" dirty="0" smtClean="0">
              <a:latin typeface="Comic Sans MS"/>
              <a:cs typeface="Comic Sans MS"/>
            </a:endParaRPr>
          </a:p>
          <a:p>
            <a:r>
              <a:rPr lang="en-US" dirty="0" smtClean="0">
                <a:latin typeface="Comic Sans MS"/>
                <a:cs typeface="Comic Sans MS"/>
              </a:rPr>
              <a:t>Russ Tracy and Bruce </a:t>
            </a:r>
            <a:r>
              <a:rPr lang="en-US" dirty="0" err="1" smtClean="0">
                <a:latin typeface="Comic Sans MS"/>
                <a:cs typeface="Comic Sans MS"/>
              </a:rPr>
              <a:t>Psaty</a:t>
            </a:r>
            <a:r>
              <a:rPr lang="en-US" dirty="0" smtClean="0">
                <a:latin typeface="Comic Sans MS"/>
                <a:cs typeface="Comic Sans MS"/>
              </a:rPr>
              <a:t> led the Discussion</a:t>
            </a:r>
            <a:endParaRPr lang="en-US" dirty="0">
              <a:latin typeface="Comic Sans MS"/>
              <a:cs typeface="Comic Sans MS"/>
            </a:endParaRPr>
          </a:p>
        </p:txBody>
      </p:sp>
    </p:spTree>
    <p:extLst>
      <p:ext uri="{BB962C8B-B14F-4D97-AF65-F5344CB8AC3E}">
        <p14:creationId xmlns:p14="http://schemas.microsoft.com/office/powerpoint/2010/main" val="3171185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304800" y="838200"/>
            <a:ext cx="8534400" cy="4191000"/>
          </a:xfrm>
        </p:spPr>
        <p:txBody>
          <a:bodyPr/>
          <a:lstStyle/>
          <a:p>
            <a:r>
              <a:rPr lang="en-US" sz="3600" dirty="0" smtClean="0">
                <a:latin typeface="Comic Sans MS" charset="0"/>
              </a:rPr>
              <a:t>The NHLBI </a:t>
            </a:r>
            <a:r>
              <a:rPr lang="en-US" sz="3600" dirty="0" err="1" smtClean="0">
                <a:latin typeface="Comic Sans MS" charset="0"/>
              </a:rPr>
              <a:t>Exome</a:t>
            </a:r>
            <a:r>
              <a:rPr lang="en-US" sz="3600" dirty="0" smtClean="0">
                <a:latin typeface="Comic Sans MS" charset="0"/>
              </a:rPr>
              <a:t> Sequencing Project</a:t>
            </a:r>
            <a:br>
              <a:rPr lang="en-US" sz="3600" dirty="0" smtClean="0">
                <a:latin typeface="Comic Sans MS" charset="0"/>
              </a:rPr>
            </a:br>
            <a:r>
              <a:rPr lang="en-US" sz="3600" dirty="0" smtClean="0">
                <a:latin typeface="Comic Sans MS" charset="0"/>
              </a:rPr>
              <a:t>(presentation to OSMB)</a:t>
            </a:r>
            <a:br>
              <a:rPr lang="en-US" sz="3600" dirty="0" smtClean="0">
                <a:latin typeface="Comic Sans MS" charset="0"/>
              </a:rPr>
            </a:br>
            <a:r>
              <a:rPr lang="en-US" sz="3600" dirty="0">
                <a:latin typeface="Comic Sans MS" charset="0"/>
              </a:rPr>
              <a:t/>
            </a:r>
            <a:br>
              <a:rPr lang="en-US" sz="3600" dirty="0">
                <a:latin typeface="Comic Sans MS" charset="0"/>
              </a:rPr>
            </a:br>
            <a:r>
              <a:rPr lang="en-US" sz="3600" dirty="0" smtClean="0">
                <a:latin typeface="Comic Sans MS" charset="0"/>
              </a:rPr>
              <a:t>Stephen S. Rich, PhD</a:t>
            </a:r>
            <a:endParaRPr lang="en-US" sz="3600" dirty="0"/>
          </a:p>
        </p:txBody>
      </p:sp>
      <p:sp>
        <p:nvSpPr>
          <p:cNvPr id="68611" name="Text Box 3"/>
          <p:cNvSpPr txBox="1">
            <a:spLocks noChangeArrowheads="1"/>
          </p:cNvSpPr>
          <p:nvPr/>
        </p:nvSpPr>
        <p:spPr bwMode="auto">
          <a:xfrm>
            <a:off x="2960958" y="5253335"/>
            <a:ext cx="3130034" cy="461665"/>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tx2"/>
                </a:solidFill>
                <a:latin typeface="Comic Sans MS" charset="0"/>
              </a:rPr>
              <a:t>September 30, 2013</a:t>
            </a:r>
            <a:endParaRPr lang="en-US" dirty="0">
              <a:solidFill>
                <a:schemeClr val="tx2"/>
              </a:solidFill>
              <a:latin typeface="Comic Sans MS" charset="0"/>
            </a:endParaRPr>
          </a:p>
        </p:txBody>
      </p:sp>
    </p:spTree>
    <p:extLst>
      <p:ext uri="{BB962C8B-B14F-4D97-AF65-F5344CB8AC3E}">
        <p14:creationId xmlns:p14="http://schemas.microsoft.com/office/powerpoint/2010/main" val="3296324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MESA Genetics P&amp;P</a:t>
            </a:r>
            <a:endParaRPr lang="en-US" dirty="0">
              <a:latin typeface="Comic Sans MS"/>
              <a:cs typeface="Comic Sans MS"/>
            </a:endParaRPr>
          </a:p>
        </p:txBody>
      </p:sp>
      <p:sp>
        <p:nvSpPr>
          <p:cNvPr id="3" name="Content Placeholder 2"/>
          <p:cNvSpPr>
            <a:spLocks noGrp="1"/>
          </p:cNvSpPr>
          <p:nvPr>
            <p:ph idx="1"/>
          </p:nvPr>
        </p:nvSpPr>
        <p:spPr/>
        <p:txBody>
          <a:bodyPr/>
          <a:lstStyle/>
          <a:p>
            <a:endParaRPr lang="en-US" dirty="0">
              <a:latin typeface="Comic Sans MS"/>
              <a:cs typeface="Comic Sans MS"/>
            </a:endParaRPr>
          </a:p>
        </p:txBody>
      </p:sp>
    </p:spTree>
    <p:extLst>
      <p:ext uri="{BB962C8B-B14F-4D97-AF65-F5344CB8AC3E}">
        <p14:creationId xmlns:p14="http://schemas.microsoft.com/office/powerpoint/2010/main" val="649319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162800" cy="685800"/>
          </a:xfrm>
        </p:spPr>
        <p:txBody>
          <a:bodyPr/>
          <a:lstStyle/>
          <a:p>
            <a:pPr algn="l"/>
            <a:r>
              <a:rPr lang="en-US" sz="2800" dirty="0" smtClean="0">
                <a:latin typeface="Comic Sans MS"/>
                <a:cs typeface="Comic Sans MS"/>
              </a:rPr>
              <a:t>NHLBI </a:t>
            </a:r>
            <a:r>
              <a:rPr lang="en-US" sz="2800" dirty="0" err="1" smtClean="0">
                <a:latin typeface="Comic Sans MS"/>
                <a:cs typeface="Comic Sans MS"/>
              </a:rPr>
              <a:t>Exome</a:t>
            </a:r>
            <a:r>
              <a:rPr lang="en-US" sz="2800" dirty="0" smtClean="0">
                <a:latin typeface="Comic Sans MS"/>
                <a:cs typeface="Comic Sans MS"/>
              </a:rPr>
              <a:t> Sequencing Project (ESP)</a:t>
            </a:r>
            <a:endParaRPr lang="en-US" sz="2800" dirty="0">
              <a:latin typeface="Comic Sans MS"/>
              <a:cs typeface="Comic Sans MS"/>
            </a:endParaRPr>
          </a:p>
        </p:txBody>
      </p:sp>
      <p:sp>
        <p:nvSpPr>
          <p:cNvPr id="3" name="Content Placeholder 2"/>
          <p:cNvSpPr>
            <a:spLocks noGrp="1"/>
          </p:cNvSpPr>
          <p:nvPr>
            <p:ph idx="1"/>
          </p:nvPr>
        </p:nvSpPr>
        <p:spPr>
          <a:xfrm>
            <a:off x="609600" y="1447800"/>
            <a:ext cx="8077200" cy="4495800"/>
          </a:xfrm>
        </p:spPr>
        <p:txBody>
          <a:bodyPr/>
          <a:lstStyle/>
          <a:p>
            <a:pPr>
              <a:buFont typeface="Arial"/>
              <a:buChar char="•"/>
            </a:pPr>
            <a:r>
              <a:rPr lang="en-US" sz="2400" dirty="0" smtClean="0">
                <a:latin typeface="Comic Sans MS"/>
                <a:cs typeface="Comic Sans MS"/>
              </a:rPr>
              <a:t>Three cohort-based groups</a:t>
            </a:r>
          </a:p>
          <a:p>
            <a:pPr lvl="1"/>
            <a:r>
              <a:rPr lang="en-US" sz="2000" dirty="0" smtClean="0">
                <a:latin typeface="Comic Sans MS"/>
                <a:cs typeface="Comic Sans MS"/>
              </a:rPr>
              <a:t>Heart disease (HeartGO, S Rich)</a:t>
            </a:r>
          </a:p>
          <a:p>
            <a:pPr lvl="1"/>
            <a:r>
              <a:rPr lang="en-US" sz="2000" dirty="0" smtClean="0">
                <a:latin typeface="Comic Sans MS"/>
                <a:cs typeface="Comic Sans MS"/>
              </a:rPr>
              <a:t>Lung disease (LungGO, M Bamshad)</a:t>
            </a:r>
          </a:p>
          <a:p>
            <a:pPr lvl="1"/>
            <a:r>
              <a:rPr lang="en-US" sz="2000" dirty="0" smtClean="0">
                <a:latin typeface="Comic Sans MS"/>
                <a:cs typeface="Comic Sans MS"/>
              </a:rPr>
              <a:t>Women’s Health Initiative (WHISP, R Jackson)</a:t>
            </a:r>
          </a:p>
          <a:p>
            <a:pPr>
              <a:buFont typeface="Arial"/>
              <a:buChar char="•"/>
            </a:pPr>
            <a:r>
              <a:rPr lang="en-US" sz="2400" dirty="0" smtClean="0">
                <a:latin typeface="Comic Sans MS"/>
                <a:cs typeface="Comic Sans MS"/>
              </a:rPr>
              <a:t>Two sequencing centers</a:t>
            </a:r>
          </a:p>
          <a:p>
            <a:pPr lvl="1"/>
            <a:r>
              <a:rPr lang="en-US" sz="2000" dirty="0" smtClean="0">
                <a:latin typeface="Comic Sans MS"/>
                <a:cs typeface="Comic Sans MS"/>
              </a:rPr>
              <a:t>Broad Institute (BroadGO, S Gabriel/D Altshuler)</a:t>
            </a:r>
          </a:p>
          <a:p>
            <a:pPr lvl="1"/>
            <a:r>
              <a:rPr lang="en-US" sz="2000" dirty="0" smtClean="0">
                <a:latin typeface="Comic Sans MS"/>
                <a:cs typeface="Comic Sans MS"/>
              </a:rPr>
              <a:t>University of Washington (SeattleGO, D Nickerson)</a:t>
            </a:r>
          </a:p>
          <a:p>
            <a:pPr>
              <a:buFont typeface="Arial"/>
              <a:buChar char="•"/>
            </a:pPr>
            <a:r>
              <a:rPr lang="en-US" sz="2400" dirty="0" smtClean="0">
                <a:latin typeface="Comic Sans MS"/>
                <a:cs typeface="Comic Sans MS"/>
              </a:rPr>
              <a:t>Two additional GO components</a:t>
            </a:r>
          </a:p>
          <a:p>
            <a:pPr lvl="1"/>
            <a:r>
              <a:rPr lang="en-US" sz="2000" dirty="0" smtClean="0">
                <a:latin typeface="Comic Sans MS"/>
                <a:cs typeface="Comic Sans MS"/>
              </a:rPr>
              <a:t>CHARGE-S (E Boerwinkle, targeted &amp; </a:t>
            </a:r>
            <a:r>
              <a:rPr lang="en-US" sz="2000" dirty="0" err="1" smtClean="0">
                <a:latin typeface="Comic Sans MS"/>
                <a:cs typeface="Comic Sans MS"/>
              </a:rPr>
              <a:t>exome</a:t>
            </a:r>
            <a:r>
              <a:rPr lang="en-US" sz="2000" dirty="0" smtClean="0">
                <a:latin typeface="Comic Sans MS"/>
                <a:cs typeface="Comic Sans MS"/>
              </a:rPr>
              <a:t> sequencing)</a:t>
            </a:r>
          </a:p>
          <a:p>
            <a:pPr lvl="1"/>
            <a:r>
              <a:rPr lang="en-US" sz="2000" dirty="0" smtClean="0">
                <a:latin typeface="Comic Sans MS"/>
                <a:cs typeface="Comic Sans MS"/>
              </a:rPr>
              <a:t>WashUGO (T Graubert, cancer focus, whole genome seq)</a:t>
            </a:r>
            <a:endParaRPr lang="en-US" sz="2000" dirty="0">
              <a:latin typeface="Comic Sans MS"/>
              <a:cs typeface="Comic Sans MS"/>
            </a:endParaRPr>
          </a:p>
        </p:txBody>
      </p:sp>
    </p:spTree>
    <p:extLst>
      <p:ext uri="{BB962C8B-B14F-4D97-AF65-F5344CB8AC3E}">
        <p14:creationId xmlns:p14="http://schemas.microsoft.com/office/powerpoint/2010/main" val="17649493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2700" y="31750"/>
            <a:ext cx="9342438" cy="1143000"/>
          </a:xfrm>
        </p:spPr>
        <p:txBody>
          <a:bodyPr/>
          <a:lstStyle/>
          <a:p>
            <a:r>
              <a:rPr lang="en-US" sz="2800" dirty="0" smtClean="0">
                <a:latin typeface="Comic Sans MS"/>
                <a:ea typeface="Comic Sans MS" charset="0"/>
                <a:cs typeface="Comic Sans MS"/>
              </a:rPr>
              <a:t>NHLBI </a:t>
            </a:r>
            <a:r>
              <a:rPr lang="en-US" sz="2800" dirty="0" err="1" smtClean="0">
                <a:latin typeface="Comic Sans MS"/>
                <a:ea typeface="Comic Sans MS" charset="0"/>
                <a:cs typeface="Comic Sans MS"/>
              </a:rPr>
              <a:t>Exome</a:t>
            </a:r>
            <a:r>
              <a:rPr lang="en-US" sz="2800" dirty="0" smtClean="0">
                <a:latin typeface="Comic Sans MS"/>
                <a:ea typeface="Comic Sans MS" charset="0"/>
                <a:cs typeface="Comic Sans MS"/>
              </a:rPr>
              <a:t> Sequencing Project</a:t>
            </a:r>
          </a:p>
        </p:txBody>
      </p:sp>
      <p:sp>
        <p:nvSpPr>
          <p:cNvPr id="14340" name="TextBox 3"/>
          <p:cNvSpPr txBox="1">
            <a:spLocks noChangeArrowheads="1"/>
          </p:cNvSpPr>
          <p:nvPr/>
        </p:nvSpPr>
        <p:spPr bwMode="auto">
          <a:xfrm>
            <a:off x="136525" y="1295400"/>
            <a:ext cx="8778875" cy="1323435"/>
          </a:xfrm>
          <a:prstGeom prst="rect">
            <a:avLst/>
          </a:prstGeom>
          <a:noFill/>
          <a:ln w="9525">
            <a:noFill/>
            <a:miter lim="800000"/>
            <a:headEnd/>
            <a:tailEnd/>
          </a:ln>
        </p:spPr>
        <p:txBody>
          <a:bodyPr lIns="91435" tIns="45718" rIns="91435" bIns="45718">
            <a:prstTxWarp prst="textNoShape">
              <a:avLst/>
            </a:prstTxWarp>
            <a:spAutoFit/>
          </a:bodyPr>
          <a:lstStyle/>
          <a:p>
            <a:pPr marL="455613" indent="-455613"/>
            <a:r>
              <a:rPr lang="en-US" sz="2000" dirty="0">
                <a:latin typeface="Comic Sans MS"/>
                <a:ea typeface="Comic Sans MS" charset="0"/>
                <a:cs typeface="Comic Sans MS"/>
              </a:rPr>
              <a:t>Established with ARRA funding</a:t>
            </a:r>
          </a:p>
          <a:p>
            <a:pPr marL="455613" indent="-455613"/>
            <a:endParaRPr lang="en-US" sz="2000" dirty="0">
              <a:latin typeface="Comic Sans MS"/>
              <a:ea typeface="Comic Sans MS" charset="0"/>
              <a:cs typeface="Comic Sans MS"/>
            </a:endParaRPr>
          </a:p>
          <a:p>
            <a:pPr marL="455613" indent="-455613"/>
            <a:r>
              <a:rPr lang="en-US" sz="2000" dirty="0">
                <a:latin typeface="Comic Sans MS"/>
                <a:ea typeface="Comic Sans MS" charset="0"/>
                <a:cs typeface="Comic Sans MS"/>
              </a:rPr>
              <a:t>Extremes of cardiovascular and lung phenotypes to be analyzed to enrich for genetic effects</a:t>
            </a:r>
          </a:p>
        </p:txBody>
      </p:sp>
      <p:grpSp>
        <p:nvGrpSpPr>
          <p:cNvPr id="2" name="Group 18"/>
          <p:cNvGrpSpPr>
            <a:grpSpLocks/>
          </p:cNvGrpSpPr>
          <p:nvPr/>
        </p:nvGrpSpPr>
        <p:grpSpPr bwMode="auto">
          <a:xfrm>
            <a:off x="0" y="3248025"/>
            <a:ext cx="6364288" cy="3387725"/>
            <a:chOff x="1236029" y="-855456"/>
            <a:chExt cx="6365627" cy="3386954"/>
          </a:xfrm>
        </p:grpSpPr>
        <p:graphicFrame>
          <p:nvGraphicFramePr>
            <p:cNvPr id="14338" name="Object 2"/>
            <p:cNvGraphicFramePr>
              <a:graphicFrameLocks noChangeAspect="1"/>
            </p:cNvGraphicFramePr>
            <p:nvPr/>
          </p:nvGraphicFramePr>
          <p:xfrm>
            <a:off x="2025322" y="-855456"/>
            <a:ext cx="4574991" cy="3386954"/>
          </p:xfrm>
          <a:graphic>
            <a:graphicData uri="http://schemas.openxmlformats.org/presentationml/2006/ole">
              <mc:AlternateContent xmlns:mc="http://schemas.openxmlformats.org/markup-compatibility/2006">
                <mc:Choice xmlns:v="urn:schemas-microsoft-com:vml" Requires="v">
                  <p:oleObj spid="_x0000_s2072" name="Worksheet" r:id="rId3" imgW="6654800" imgH="3771900" progId="Excel.Sheet.8">
                    <p:embed/>
                  </p:oleObj>
                </mc:Choice>
                <mc:Fallback>
                  <p:oleObj name="Worksheet" r:id="rId3" imgW="6654800" imgH="37719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958" t="2388" r="14938"/>
                        <a:stretch>
                          <a:fillRect/>
                        </a:stretch>
                      </p:blipFill>
                      <p:spPr bwMode="auto">
                        <a:xfrm>
                          <a:off x="2025322" y="-855456"/>
                          <a:ext cx="4574991" cy="338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5"/>
            <p:cNvSpPr txBox="1">
              <a:spLocks noChangeArrowheads="1"/>
            </p:cNvSpPr>
            <p:nvPr/>
          </p:nvSpPr>
          <p:spPr bwMode="auto">
            <a:xfrm>
              <a:off x="1236029" y="757077"/>
              <a:ext cx="2886682" cy="707725"/>
            </a:xfrm>
            <a:prstGeom prst="rect">
              <a:avLst/>
            </a:prstGeom>
            <a:noFill/>
            <a:ln w="9525">
              <a:noFill/>
              <a:miter lim="800000"/>
              <a:headEnd/>
              <a:tailEnd/>
            </a:ln>
            <a:effectLst/>
          </p:spPr>
          <p:txBody>
            <a:bodyPr>
              <a:prstTxWarp prst="textNoShape">
                <a:avLst/>
              </a:prstTxWarp>
              <a:spAutoFit/>
            </a:bodyPr>
            <a:lstStyle/>
            <a:p>
              <a:pPr algn="ctr"/>
              <a:r>
                <a:rPr lang="en-US" sz="2000" b="1" u="sng" dirty="0" smtClean="0">
                  <a:solidFill>
                    <a:srgbClr val="0000FF"/>
                  </a:solidFill>
                  <a:effectLst>
                    <a:outerShdw blurRad="38100" dist="38100" dir="2700000" algn="tl">
                      <a:srgbClr val="DDDDDD"/>
                    </a:outerShdw>
                  </a:effectLst>
                  <a:latin typeface="Comic Sans MS" charset="0"/>
                  <a:ea typeface="ヒラギノ角ゴ ProN W3" charset="-128"/>
                  <a:sym typeface="Gill Sans" charset="0"/>
                </a:rPr>
                <a:t>High FRS </a:t>
              </a:r>
            </a:p>
            <a:p>
              <a:pPr algn="ctr"/>
              <a:r>
                <a:rPr lang="en-US" sz="2000" b="1" u="sng" dirty="0" smtClean="0">
                  <a:solidFill>
                    <a:srgbClr val="0000FF"/>
                  </a:solidFill>
                  <a:effectLst>
                    <a:outerShdw blurRad="38100" dist="38100" dir="2700000" algn="tl">
                      <a:srgbClr val="DDDDDD"/>
                    </a:outerShdw>
                  </a:effectLst>
                  <a:latin typeface="Comic Sans MS" charset="0"/>
                  <a:ea typeface="ヒラギノ角ゴ ProN W3" charset="-128"/>
                  <a:sym typeface="Gill Sans" charset="0"/>
                </a:rPr>
                <a:t>no MI</a:t>
              </a:r>
              <a:endParaRPr lang="en-US" sz="2000" b="1" u="sng" dirty="0">
                <a:solidFill>
                  <a:srgbClr val="0000FF"/>
                </a:solidFill>
                <a:effectLst>
                  <a:outerShdw blurRad="38100" dist="38100" dir="2700000" algn="tl">
                    <a:srgbClr val="DDDDDD"/>
                  </a:outerShdw>
                </a:effectLst>
                <a:latin typeface="Comic Sans MS" charset="0"/>
                <a:ea typeface="ヒラギノ角ゴ ProN W3" charset="-128"/>
                <a:sym typeface="Gill Sans" charset="0"/>
              </a:endParaRPr>
            </a:p>
          </p:txBody>
        </p:sp>
        <p:sp>
          <p:nvSpPr>
            <p:cNvPr id="8" name="Text Box 6"/>
            <p:cNvSpPr txBox="1">
              <a:spLocks noChangeArrowheads="1"/>
            </p:cNvSpPr>
            <p:nvPr/>
          </p:nvSpPr>
          <p:spPr bwMode="auto">
            <a:xfrm>
              <a:off x="4849939" y="1020542"/>
              <a:ext cx="2751717" cy="399959"/>
            </a:xfrm>
            <a:prstGeom prst="rect">
              <a:avLst/>
            </a:prstGeom>
            <a:noFill/>
            <a:ln w="9525">
              <a:noFill/>
              <a:miter lim="800000"/>
              <a:headEnd/>
              <a:tailEnd/>
            </a:ln>
            <a:effectLst/>
          </p:spPr>
          <p:txBody>
            <a:bodyPr>
              <a:prstTxWarp prst="textNoShape">
                <a:avLst/>
              </a:prstTxWarp>
              <a:spAutoFit/>
            </a:bodyPr>
            <a:lstStyle/>
            <a:p>
              <a:pPr algn="ctr"/>
              <a:r>
                <a:rPr lang="en-US" sz="2000" b="1" u="sng" dirty="0" smtClean="0">
                  <a:solidFill>
                    <a:srgbClr val="0000FF"/>
                  </a:solidFill>
                  <a:effectLst>
                    <a:outerShdw blurRad="38100" dist="38100" dir="2700000" algn="tl">
                      <a:srgbClr val="DDDDDD"/>
                    </a:outerShdw>
                  </a:effectLst>
                  <a:latin typeface="Comic Sans MS" charset="0"/>
                  <a:ea typeface="ヒラギノ角ゴ ProN W3" charset="-128"/>
                  <a:sym typeface="Gill Sans" charset="0"/>
                </a:rPr>
                <a:t>Early-onset MI</a:t>
              </a:r>
              <a:endParaRPr lang="en-US" sz="2000" b="1" u="sng" dirty="0">
                <a:solidFill>
                  <a:srgbClr val="0000FF"/>
                </a:solidFill>
                <a:effectLst>
                  <a:outerShdw blurRad="38100" dist="38100" dir="2700000" algn="tl">
                    <a:srgbClr val="DDDDDD"/>
                  </a:outerShdw>
                </a:effectLst>
                <a:latin typeface="Comic Sans MS" charset="0"/>
                <a:ea typeface="ヒラギノ角ゴ ProN W3" charset="-128"/>
                <a:sym typeface="Gill Sans" charset="0"/>
              </a:endParaRPr>
            </a:p>
          </p:txBody>
        </p:sp>
        <p:sp>
          <p:nvSpPr>
            <p:cNvPr id="14347" name="Line 7"/>
            <p:cNvSpPr>
              <a:spLocks noChangeShapeType="1"/>
            </p:cNvSpPr>
            <p:nvPr/>
          </p:nvSpPr>
          <p:spPr bwMode="auto">
            <a:xfrm>
              <a:off x="2483557" y="1473200"/>
              <a:ext cx="196144" cy="7493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4348" name="Line 8"/>
            <p:cNvSpPr>
              <a:spLocks noChangeShapeType="1"/>
            </p:cNvSpPr>
            <p:nvPr/>
          </p:nvSpPr>
          <p:spPr bwMode="auto">
            <a:xfrm flipH="1">
              <a:off x="5857522" y="1485900"/>
              <a:ext cx="259644" cy="7620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grpSp>
      <p:sp>
        <p:nvSpPr>
          <p:cNvPr id="14342" name="TextBox 19"/>
          <p:cNvSpPr txBox="1">
            <a:spLocks noChangeArrowheads="1"/>
          </p:cNvSpPr>
          <p:nvPr/>
        </p:nvSpPr>
        <p:spPr bwMode="auto">
          <a:xfrm>
            <a:off x="1498600" y="3160713"/>
            <a:ext cx="2913063" cy="439737"/>
          </a:xfrm>
          <a:prstGeom prst="rect">
            <a:avLst/>
          </a:prstGeom>
          <a:noFill/>
          <a:ln w="9525">
            <a:noFill/>
            <a:miter lim="800000"/>
            <a:headEnd/>
            <a:tailEnd/>
          </a:ln>
        </p:spPr>
        <p:txBody>
          <a:bodyPr wrap="none" lIns="91435" tIns="45718" rIns="91435" bIns="45718">
            <a:prstTxWarp prst="textNoShape">
              <a:avLst/>
            </a:prstTxWarp>
            <a:spAutoFit/>
          </a:bodyPr>
          <a:lstStyle/>
          <a:p>
            <a:r>
              <a:rPr lang="en-US" sz="2200">
                <a:latin typeface="Comic Sans MS" charset="0"/>
                <a:ea typeface="Comic Sans MS" charset="0"/>
                <a:cs typeface="Comic Sans MS" charset="0"/>
              </a:rPr>
              <a:t>Example of extreme</a:t>
            </a:r>
          </a:p>
        </p:txBody>
      </p:sp>
      <p:sp>
        <p:nvSpPr>
          <p:cNvPr id="14343" name="TextBox 12"/>
          <p:cNvSpPr txBox="1">
            <a:spLocks noChangeArrowheads="1"/>
          </p:cNvSpPr>
          <p:nvPr/>
        </p:nvSpPr>
        <p:spPr bwMode="auto">
          <a:xfrm>
            <a:off x="4724400" y="3019425"/>
            <a:ext cx="4029734" cy="1323435"/>
          </a:xfrm>
          <a:prstGeom prst="rect">
            <a:avLst/>
          </a:prstGeom>
          <a:noFill/>
          <a:ln w="9525">
            <a:noFill/>
            <a:miter lim="800000"/>
            <a:headEnd/>
            <a:tailEnd/>
          </a:ln>
        </p:spPr>
        <p:txBody>
          <a:bodyPr wrap="none" lIns="91435" tIns="45718" rIns="91435" bIns="45718">
            <a:prstTxWarp prst="textNoShape">
              <a:avLst/>
            </a:prstTxWarp>
            <a:spAutoFit/>
          </a:bodyPr>
          <a:lstStyle/>
          <a:p>
            <a:r>
              <a:rPr lang="en-US" sz="2000" dirty="0">
                <a:latin typeface="Comic Sans MS"/>
                <a:ea typeface="Comic Sans MS" charset="0"/>
                <a:cs typeface="Comic Sans MS"/>
              </a:rPr>
              <a:t>Early </a:t>
            </a:r>
            <a:r>
              <a:rPr lang="en-US" sz="2000" dirty="0" smtClean="0">
                <a:latin typeface="Comic Sans MS"/>
                <a:ea typeface="Comic Sans MS" charset="0"/>
                <a:cs typeface="Comic Sans MS"/>
              </a:rPr>
              <a:t>Onset </a:t>
            </a:r>
            <a:r>
              <a:rPr lang="en-US" sz="2000" dirty="0">
                <a:latin typeface="Comic Sans MS"/>
                <a:ea typeface="Comic Sans MS" charset="0"/>
                <a:cs typeface="Comic Sans MS"/>
              </a:rPr>
              <a:t>Disease</a:t>
            </a:r>
          </a:p>
          <a:p>
            <a:r>
              <a:rPr lang="en-US" sz="2000" dirty="0">
                <a:latin typeface="Comic Sans MS"/>
                <a:ea typeface="Comic Sans MS" charset="0"/>
                <a:cs typeface="Comic Sans MS"/>
              </a:rPr>
              <a:t>“</a:t>
            </a:r>
            <a:r>
              <a:rPr lang="en-US" sz="2000" dirty="0" smtClean="0">
                <a:latin typeface="Comic Sans MS"/>
                <a:ea typeface="Comic Sans MS" charset="0"/>
                <a:cs typeface="Comic Sans MS"/>
              </a:rPr>
              <a:t>Mendel-</a:t>
            </a:r>
            <a:r>
              <a:rPr lang="en-US" sz="2000" dirty="0" err="1" smtClean="0">
                <a:latin typeface="Comic Sans MS"/>
                <a:ea typeface="Comic Sans MS" charset="0"/>
                <a:cs typeface="Comic Sans MS"/>
              </a:rPr>
              <a:t>ize</a:t>
            </a:r>
            <a:r>
              <a:rPr lang="en-US" sz="2000" dirty="0">
                <a:latin typeface="Comic Sans MS"/>
                <a:ea typeface="Comic Sans MS" charset="0"/>
                <a:cs typeface="Comic Sans MS"/>
              </a:rPr>
              <a:t>” Traits-Compare </a:t>
            </a:r>
          </a:p>
          <a:p>
            <a:r>
              <a:rPr lang="en-US" sz="2000" dirty="0">
                <a:latin typeface="Comic Sans MS"/>
                <a:ea typeface="Comic Sans MS" charset="0"/>
                <a:cs typeface="Comic Sans MS"/>
              </a:rPr>
              <a:t>   extremes of trait distribution </a:t>
            </a:r>
          </a:p>
          <a:p>
            <a:r>
              <a:rPr lang="en-US" sz="2000" dirty="0">
                <a:latin typeface="Comic Sans MS"/>
                <a:ea typeface="Comic Sans MS" charset="0"/>
                <a:cs typeface="Comic Sans MS"/>
              </a:rPr>
              <a:t>Rare, higher </a:t>
            </a:r>
            <a:r>
              <a:rPr lang="en-US" sz="2000" dirty="0" err="1">
                <a:latin typeface="Comic Sans MS"/>
                <a:ea typeface="Comic Sans MS" charset="0"/>
                <a:cs typeface="Comic Sans MS"/>
              </a:rPr>
              <a:t>penetrant</a:t>
            </a:r>
            <a:r>
              <a:rPr lang="en-US" sz="2000" dirty="0">
                <a:latin typeface="Comic Sans MS"/>
                <a:ea typeface="Comic Sans MS" charset="0"/>
                <a:cs typeface="Comic Sans MS"/>
              </a:rPr>
              <a:t> variants</a:t>
            </a:r>
          </a:p>
        </p:txBody>
      </p:sp>
    </p:spTree>
    <p:extLst>
      <p:ext uri="{BB962C8B-B14F-4D97-AF65-F5344CB8AC3E}">
        <p14:creationId xmlns:p14="http://schemas.microsoft.com/office/powerpoint/2010/main" val="100401292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88901" y="1127125"/>
            <a:ext cx="5511802" cy="2784475"/>
            <a:chOff x="1337070" y="-855456"/>
            <a:chExt cx="6264586" cy="3386954"/>
          </a:xfrm>
        </p:grpSpPr>
        <p:graphicFrame>
          <p:nvGraphicFramePr>
            <p:cNvPr id="14338" name="Object 2"/>
            <p:cNvGraphicFramePr>
              <a:graphicFrameLocks noChangeAspect="1"/>
            </p:cNvGraphicFramePr>
            <p:nvPr/>
          </p:nvGraphicFramePr>
          <p:xfrm>
            <a:off x="2025322" y="-855456"/>
            <a:ext cx="4574991" cy="3386954"/>
          </p:xfrm>
          <a:graphic>
            <a:graphicData uri="http://schemas.openxmlformats.org/presentationml/2006/ole">
              <mc:AlternateContent xmlns:mc="http://schemas.openxmlformats.org/markup-compatibility/2006">
                <mc:Choice xmlns:v="urn:schemas-microsoft-com:vml" Requires="v">
                  <p:oleObj spid="_x0000_s1069" name="Worksheet" r:id="rId3" imgW="6654555" imgH="3771761" progId="Excel.Sheet.8">
                    <p:embed/>
                  </p:oleObj>
                </mc:Choice>
                <mc:Fallback>
                  <p:oleObj name="Worksheet" r:id="rId3" imgW="6654555" imgH="377176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958" t="2388" r="14938"/>
                        <a:stretch>
                          <a:fillRect/>
                        </a:stretch>
                      </p:blipFill>
                      <p:spPr bwMode="auto">
                        <a:xfrm>
                          <a:off x="2025322" y="-855456"/>
                          <a:ext cx="4574991" cy="338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5"/>
            <p:cNvSpPr txBox="1">
              <a:spLocks noChangeArrowheads="1"/>
            </p:cNvSpPr>
            <p:nvPr/>
          </p:nvSpPr>
          <p:spPr bwMode="auto">
            <a:xfrm>
              <a:off x="1337070" y="985625"/>
              <a:ext cx="2886681" cy="486682"/>
            </a:xfrm>
            <a:prstGeom prst="rect">
              <a:avLst/>
            </a:prstGeom>
            <a:noFill/>
            <a:ln w="9525">
              <a:noFill/>
              <a:miter lim="800000"/>
              <a:headEnd/>
              <a:tailEnd/>
            </a:ln>
            <a:effectLst/>
          </p:spPr>
          <p:txBody>
            <a:bodyPr wrap="square">
              <a:prstTxWarp prst="textNoShape">
                <a:avLst/>
              </a:prstTxWarp>
              <a:spAutoFit/>
            </a:bodyPr>
            <a:lstStyle/>
            <a:p>
              <a:pPr algn="ctr"/>
              <a:r>
                <a:rPr lang="en-US" sz="2000" b="1" u="sng" dirty="0">
                  <a:solidFill>
                    <a:srgbClr val="0000FF"/>
                  </a:solidFill>
                  <a:effectLst>
                    <a:outerShdw blurRad="38100" dist="38100" dir="2700000" algn="tl">
                      <a:srgbClr val="DDDDDD"/>
                    </a:outerShdw>
                  </a:effectLst>
                  <a:latin typeface="Comic Sans MS" charset="0"/>
                  <a:ea typeface="ヒラギノ角ゴ ProN W3" charset="-128"/>
                  <a:sym typeface="Gill Sans" charset="0"/>
                </a:rPr>
                <a:t>LOW LDL</a:t>
              </a:r>
            </a:p>
          </p:txBody>
        </p:sp>
        <p:sp>
          <p:nvSpPr>
            <p:cNvPr id="8" name="Text Box 6"/>
            <p:cNvSpPr txBox="1">
              <a:spLocks noChangeArrowheads="1"/>
            </p:cNvSpPr>
            <p:nvPr/>
          </p:nvSpPr>
          <p:spPr bwMode="auto">
            <a:xfrm>
              <a:off x="4849939" y="1020542"/>
              <a:ext cx="2751717" cy="486682"/>
            </a:xfrm>
            <a:prstGeom prst="rect">
              <a:avLst/>
            </a:prstGeom>
            <a:noFill/>
            <a:ln w="9525">
              <a:noFill/>
              <a:miter lim="800000"/>
              <a:headEnd/>
              <a:tailEnd/>
            </a:ln>
            <a:effectLst/>
          </p:spPr>
          <p:txBody>
            <a:bodyPr wrap="square">
              <a:prstTxWarp prst="textNoShape">
                <a:avLst/>
              </a:prstTxWarp>
              <a:spAutoFit/>
            </a:bodyPr>
            <a:lstStyle/>
            <a:p>
              <a:pPr algn="ctr"/>
              <a:r>
                <a:rPr lang="en-US" sz="2000" b="1" u="sng" dirty="0">
                  <a:solidFill>
                    <a:srgbClr val="0000FF"/>
                  </a:solidFill>
                  <a:effectLst>
                    <a:outerShdw blurRad="38100" dist="38100" dir="2700000" algn="tl">
                      <a:srgbClr val="DDDDDD"/>
                    </a:outerShdw>
                  </a:effectLst>
                  <a:latin typeface="Comic Sans MS" charset="0"/>
                  <a:ea typeface="ヒラギノ角ゴ ProN W3" charset="-128"/>
                  <a:sym typeface="Gill Sans" charset="0"/>
                </a:rPr>
                <a:t>HIGH LDL</a:t>
              </a:r>
            </a:p>
          </p:txBody>
        </p:sp>
        <p:sp>
          <p:nvSpPr>
            <p:cNvPr id="14347" name="Line 7"/>
            <p:cNvSpPr>
              <a:spLocks noChangeShapeType="1"/>
            </p:cNvSpPr>
            <p:nvPr/>
          </p:nvSpPr>
          <p:spPr bwMode="auto">
            <a:xfrm>
              <a:off x="2483557" y="1473200"/>
              <a:ext cx="196144" cy="7493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dirty="0"/>
            </a:p>
          </p:txBody>
        </p:sp>
        <p:sp>
          <p:nvSpPr>
            <p:cNvPr id="14348" name="Line 8"/>
            <p:cNvSpPr>
              <a:spLocks noChangeShapeType="1"/>
            </p:cNvSpPr>
            <p:nvPr/>
          </p:nvSpPr>
          <p:spPr bwMode="auto">
            <a:xfrm flipH="1">
              <a:off x="5857522" y="1485900"/>
              <a:ext cx="259644" cy="7620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dirty="0"/>
            </a:p>
          </p:txBody>
        </p:sp>
      </p:grpSp>
      <p:grpSp>
        <p:nvGrpSpPr>
          <p:cNvPr id="12" name="Group 18"/>
          <p:cNvGrpSpPr>
            <a:grpSpLocks/>
          </p:cNvGrpSpPr>
          <p:nvPr/>
        </p:nvGrpSpPr>
        <p:grpSpPr bwMode="auto">
          <a:xfrm>
            <a:off x="3543300" y="4048125"/>
            <a:ext cx="5600700" cy="2784475"/>
            <a:chOff x="1236029" y="-855456"/>
            <a:chExt cx="6365627" cy="3386954"/>
          </a:xfrm>
        </p:grpSpPr>
        <p:graphicFrame>
          <p:nvGraphicFramePr>
            <p:cNvPr id="13" name="Object 2"/>
            <p:cNvGraphicFramePr>
              <a:graphicFrameLocks noChangeAspect="1"/>
            </p:cNvGraphicFramePr>
            <p:nvPr/>
          </p:nvGraphicFramePr>
          <p:xfrm>
            <a:off x="2025322" y="-855456"/>
            <a:ext cx="4574991" cy="3386954"/>
          </p:xfrm>
          <a:graphic>
            <a:graphicData uri="http://schemas.openxmlformats.org/presentationml/2006/ole">
              <mc:AlternateContent xmlns:mc="http://schemas.openxmlformats.org/markup-compatibility/2006">
                <mc:Choice xmlns:v="urn:schemas-microsoft-com:vml" Requires="v">
                  <p:oleObj spid="_x0000_s1070" name="Worksheet" r:id="rId5" imgW="6654555" imgH="3771761" progId="Excel.Sheet.8">
                    <p:embed/>
                  </p:oleObj>
                </mc:Choice>
                <mc:Fallback>
                  <p:oleObj name="Worksheet" r:id="rId5" imgW="6654555" imgH="377176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958" t="2388" r="14938"/>
                        <a:stretch>
                          <a:fillRect/>
                        </a:stretch>
                      </p:blipFill>
                      <p:spPr bwMode="auto">
                        <a:xfrm>
                          <a:off x="2025322" y="-855456"/>
                          <a:ext cx="4574991" cy="338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5"/>
            <p:cNvSpPr txBox="1">
              <a:spLocks noChangeArrowheads="1"/>
            </p:cNvSpPr>
            <p:nvPr/>
          </p:nvSpPr>
          <p:spPr bwMode="auto">
            <a:xfrm>
              <a:off x="1236029" y="985625"/>
              <a:ext cx="2886682" cy="486682"/>
            </a:xfrm>
            <a:prstGeom prst="rect">
              <a:avLst/>
            </a:prstGeom>
            <a:noFill/>
            <a:ln w="9525">
              <a:noFill/>
              <a:miter lim="800000"/>
              <a:headEnd/>
              <a:tailEnd/>
            </a:ln>
            <a:effectLst/>
          </p:spPr>
          <p:txBody>
            <a:bodyPr wrap="square">
              <a:prstTxWarp prst="textNoShape">
                <a:avLst/>
              </a:prstTxWarp>
              <a:spAutoFit/>
            </a:bodyPr>
            <a:lstStyle/>
            <a:p>
              <a:pPr algn="ctr"/>
              <a:r>
                <a:rPr lang="en-US" sz="2000" b="1" u="sng" dirty="0">
                  <a:solidFill>
                    <a:srgbClr val="0000FF"/>
                  </a:solidFill>
                  <a:effectLst>
                    <a:outerShdw blurRad="38100" dist="38100" dir="2700000" algn="tl">
                      <a:srgbClr val="DDDDDD"/>
                    </a:outerShdw>
                  </a:effectLst>
                  <a:latin typeface="Comic Sans MS" charset="0"/>
                  <a:ea typeface="ヒラギノ角ゴ ProN W3" charset="-128"/>
                  <a:sym typeface="Gill Sans" charset="0"/>
                </a:rPr>
                <a:t>LOW</a:t>
              </a:r>
              <a:r>
                <a:rPr lang="en-US" sz="2000" b="1" u="sng" dirty="0" smtClean="0">
                  <a:solidFill>
                    <a:srgbClr val="0000FF"/>
                  </a:solidFill>
                  <a:effectLst>
                    <a:outerShdw blurRad="38100" dist="38100" dir="2700000" algn="tl">
                      <a:srgbClr val="DDDDDD"/>
                    </a:outerShdw>
                  </a:effectLst>
                  <a:latin typeface="Comic Sans MS" charset="0"/>
                  <a:ea typeface="ヒラギノ角ゴ ProN W3" charset="-128"/>
                  <a:sym typeface="Gill Sans" charset="0"/>
                </a:rPr>
                <a:t> BP</a:t>
              </a:r>
              <a:endParaRPr lang="en-US" sz="2000" b="1" u="sng" dirty="0">
                <a:solidFill>
                  <a:srgbClr val="0000FF"/>
                </a:solidFill>
                <a:effectLst>
                  <a:outerShdw blurRad="38100" dist="38100" dir="2700000" algn="tl">
                    <a:srgbClr val="DDDDDD"/>
                  </a:outerShdw>
                </a:effectLst>
                <a:latin typeface="Comic Sans MS" charset="0"/>
                <a:ea typeface="ヒラギノ角ゴ ProN W3" charset="-128"/>
                <a:sym typeface="Gill Sans" charset="0"/>
              </a:endParaRPr>
            </a:p>
          </p:txBody>
        </p:sp>
        <p:sp>
          <p:nvSpPr>
            <p:cNvPr id="15" name="Text Box 6"/>
            <p:cNvSpPr txBox="1">
              <a:spLocks noChangeArrowheads="1"/>
            </p:cNvSpPr>
            <p:nvPr/>
          </p:nvSpPr>
          <p:spPr bwMode="auto">
            <a:xfrm>
              <a:off x="4849939" y="1020542"/>
              <a:ext cx="2751717" cy="486682"/>
            </a:xfrm>
            <a:prstGeom prst="rect">
              <a:avLst/>
            </a:prstGeom>
            <a:noFill/>
            <a:ln w="9525">
              <a:noFill/>
              <a:miter lim="800000"/>
              <a:headEnd/>
              <a:tailEnd/>
            </a:ln>
            <a:effectLst/>
          </p:spPr>
          <p:txBody>
            <a:bodyPr wrap="square">
              <a:prstTxWarp prst="textNoShape">
                <a:avLst/>
              </a:prstTxWarp>
              <a:spAutoFit/>
            </a:bodyPr>
            <a:lstStyle/>
            <a:p>
              <a:pPr algn="ctr"/>
              <a:r>
                <a:rPr lang="en-US" sz="2000" b="1" u="sng" dirty="0">
                  <a:solidFill>
                    <a:srgbClr val="0000FF"/>
                  </a:solidFill>
                  <a:effectLst>
                    <a:outerShdw blurRad="38100" dist="38100" dir="2700000" algn="tl">
                      <a:srgbClr val="DDDDDD"/>
                    </a:outerShdw>
                  </a:effectLst>
                  <a:latin typeface="Comic Sans MS" charset="0"/>
                  <a:ea typeface="ヒラギノ角ゴ ProN W3" charset="-128"/>
                  <a:sym typeface="Gill Sans" charset="0"/>
                </a:rPr>
                <a:t>HIGH</a:t>
              </a:r>
              <a:r>
                <a:rPr lang="en-US" sz="2000" b="1" u="sng" dirty="0" smtClean="0">
                  <a:solidFill>
                    <a:srgbClr val="0000FF"/>
                  </a:solidFill>
                  <a:effectLst>
                    <a:outerShdw blurRad="38100" dist="38100" dir="2700000" algn="tl">
                      <a:srgbClr val="DDDDDD"/>
                    </a:outerShdw>
                  </a:effectLst>
                  <a:latin typeface="Comic Sans MS" charset="0"/>
                  <a:ea typeface="ヒラギノ角ゴ ProN W3" charset="-128"/>
                  <a:sym typeface="Gill Sans" charset="0"/>
                </a:rPr>
                <a:t> BP</a:t>
              </a:r>
              <a:endParaRPr lang="en-US" sz="2000" b="1" u="sng" dirty="0">
                <a:solidFill>
                  <a:srgbClr val="0000FF"/>
                </a:solidFill>
                <a:effectLst>
                  <a:outerShdw blurRad="38100" dist="38100" dir="2700000" algn="tl">
                    <a:srgbClr val="DDDDDD"/>
                  </a:outerShdw>
                </a:effectLst>
                <a:latin typeface="Comic Sans MS" charset="0"/>
                <a:ea typeface="ヒラギノ角ゴ ProN W3" charset="-128"/>
                <a:sym typeface="Gill Sans" charset="0"/>
              </a:endParaRPr>
            </a:p>
          </p:txBody>
        </p:sp>
        <p:sp>
          <p:nvSpPr>
            <p:cNvPr id="16" name="Line 7"/>
            <p:cNvSpPr>
              <a:spLocks noChangeShapeType="1"/>
            </p:cNvSpPr>
            <p:nvPr/>
          </p:nvSpPr>
          <p:spPr bwMode="auto">
            <a:xfrm>
              <a:off x="2483557" y="1473200"/>
              <a:ext cx="196144" cy="7493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dirty="0"/>
            </a:p>
          </p:txBody>
        </p:sp>
        <p:sp>
          <p:nvSpPr>
            <p:cNvPr id="17" name="Line 8"/>
            <p:cNvSpPr>
              <a:spLocks noChangeShapeType="1"/>
            </p:cNvSpPr>
            <p:nvPr/>
          </p:nvSpPr>
          <p:spPr bwMode="auto">
            <a:xfrm flipH="1">
              <a:off x="5857522" y="1485900"/>
              <a:ext cx="259644" cy="7620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dirty="0"/>
            </a:p>
          </p:txBody>
        </p:sp>
      </p:grpSp>
      <p:sp>
        <p:nvSpPr>
          <p:cNvPr id="18" name="TextBox 17"/>
          <p:cNvSpPr txBox="1"/>
          <p:nvPr/>
        </p:nvSpPr>
        <p:spPr>
          <a:xfrm>
            <a:off x="304800" y="304800"/>
            <a:ext cx="4927600" cy="830997"/>
          </a:xfrm>
          <a:prstGeom prst="rect">
            <a:avLst/>
          </a:prstGeom>
          <a:noFill/>
        </p:spPr>
        <p:txBody>
          <a:bodyPr wrap="square" rtlCol="0">
            <a:spAutoFit/>
          </a:bodyPr>
          <a:lstStyle/>
          <a:p>
            <a:r>
              <a:rPr lang="en-US" dirty="0" smtClean="0">
                <a:latin typeface="Comic Sans MS"/>
                <a:cs typeface="Comic Sans MS"/>
              </a:rPr>
              <a:t>Relatively small numbers in each tail x 2 ethnic groups</a:t>
            </a:r>
            <a:endParaRPr lang="en-US" dirty="0">
              <a:latin typeface="Comic Sans MS"/>
              <a:cs typeface="Comic Sans MS"/>
            </a:endParaRPr>
          </a:p>
        </p:txBody>
      </p:sp>
      <p:cxnSp>
        <p:nvCxnSpPr>
          <p:cNvPr id="19" name="Straight Connector 18"/>
          <p:cNvCxnSpPr/>
          <p:nvPr/>
        </p:nvCxnSpPr>
        <p:spPr>
          <a:xfrm>
            <a:off x="292100" y="1143000"/>
            <a:ext cx="4737100" cy="0"/>
          </a:xfrm>
          <a:prstGeom prst="line">
            <a:avLst/>
          </a:prstGeom>
          <a:ln w="38100" cap="sq"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1667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Process 20"/>
          <p:cNvSpPr/>
          <p:nvPr/>
        </p:nvSpPr>
        <p:spPr>
          <a:xfrm>
            <a:off x="2590800" y="4648628"/>
            <a:ext cx="4390977" cy="761572"/>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064" tIns="23532" rIns="47064" bIns="23532" rtlCol="0" anchor="ctr"/>
          <a:lstStyle/>
          <a:p>
            <a:pPr algn="ctr"/>
            <a:r>
              <a:rPr lang="en-US" sz="1400" b="1" dirty="0">
                <a:solidFill>
                  <a:schemeClr val="tx1"/>
                </a:solidFill>
                <a:latin typeface="Comic Sans MS"/>
                <a:cs typeface="Comic Sans MS"/>
              </a:rPr>
              <a:t>~6700 </a:t>
            </a:r>
            <a:r>
              <a:rPr lang="en-US" sz="1400" b="1" dirty="0" err="1">
                <a:solidFill>
                  <a:schemeClr val="tx1"/>
                </a:solidFill>
                <a:latin typeface="Comic Sans MS"/>
                <a:cs typeface="Comic Sans MS"/>
              </a:rPr>
              <a:t>exomes</a:t>
            </a:r>
            <a:r>
              <a:rPr lang="en-US" sz="1400" b="1" dirty="0">
                <a:solidFill>
                  <a:schemeClr val="tx1"/>
                </a:solidFill>
                <a:latin typeface="Comic Sans MS"/>
                <a:cs typeface="Comic Sans MS"/>
              </a:rPr>
              <a:t> </a:t>
            </a:r>
          </a:p>
          <a:p>
            <a:pPr algn="ctr"/>
            <a:r>
              <a:rPr lang="en-US" sz="1400" dirty="0">
                <a:solidFill>
                  <a:schemeClr val="tx1"/>
                </a:solidFill>
                <a:latin typeface="Comic Sans MS"/>
                <a:cs typeface="Comic Sans MS"/>
              </a:rPr>
              <a:t>sequenced  at the Broad &amp; University of Washington </a:t>
            </a:r>
          </a:p>
        </p:txBody>
      </p:sp>
      <p:sp>
        <p:nvSpPr>
          <p:cNvPr id="25" name="Oval 24"/>
          <p:cNvSpPr/>
          <p:nvPr/>
        </p:nvSpPr>
        <p:spPr>
          <a:xfrm>
            <a:off x="1524000" y="811356"/>
            <a:ext cx="1860474" cy="1093644"/>
          </a:xfrm>
          <a:prstGeom prst="ellipse">
            <a:avLst/>
          </a:prstGeom>
          <a:solidFill>
            <a:schemeClr val="accent2">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064" tIns="23532" rIns="47064" bIns="23532" rtlCol="0" anchor="ctr"/>
          <a:lstStyle/>
          <a:p>
            <a:pPr algn="ctr"/>
            <a:r>
              <a:rPr lang="en-US" sz="1600" dirty="0">
                <a:solidFill>
                  <a:schemeClr val="tx1"/>
                </a:solidFill>
                <a:latin typeface="Comic Sans MS"/>
                <a:cs typeface="Comic Sans MS"/>
              </a:rPr>
              <a:t>HeartGO</a:t>
            </a:r>
          </a:p>
          <a:p>
            <a:pPr algn="ctr"/>
            <a:r>
              <a:rPr lang="en-US" sz="1600" dirty="0">
                <a:solidFill>
                  <a:schemeClr val="tx1"/>
                </a:solidFill>
                <a:latin typeface="Comic Sans MS"/>
                <a:cs typeface="Comic Sans MS"/>
              </a:rPr>
              <a:t>N&gt;60,000</a:t>
            </a:r>
          </a:p>
        </p:txBody>
      </p:sp>
      <p:sp>
        <p:nvSpPr>
          <p:cNvPr id="26" name="Oval 25"/>
          <p:cNvSpPr/>
          <p:nvPr/>
        </p:nvSpPr>
        <p:spPr>
          <a:xfrm>
            <a:off x="3733800" y="806408"/>
            <a:ext cx="1860474" cy="1098592"/>
          </a:xfrm>
          <a:prstGeom prst="ellipse">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064" tIns="23532" rIns="47064" bIns="23532" rtlCol="0" anchor="ctr"/>
          <a:lstStyle/>
          <a:p>
            <a:pPr algn="ctr"/>
            <a:r>
              <a:rPr lang="en-US" sz="1600" dirty="0">
                <a:solidFill>
                  <a:schemeClr val="tx1"/>
                </a:solidFill>
                <a:latin typeface="Comic Sans MS"/>
                <a:cs typeface="Comic Sans MS"/>
              </a:rPr>
              <a:t>LungGO</a:t>
            </a:r>
          </a:p>
          <a:p>
            <a:pPr algn="ctr"/>
            <a:r>
              <a:rPr lang="en-US" sz="1600" dirty="0">
                <a:solidFill>
                  <a:schemeClr val="tx1"/>
                </a:solidFill>
                <a:latin typeface="Comic Sans MS"/>
                <a:cs typeface="Comic Sans MS"/>
              </a:rPr>
              <a:t>N&gt;19,000</a:t>
            </a:r>
          </a:p>
        </p:txBody>
      </p:sp>
      <p:sp>
        <p:nvSpPr>
          <p:cNvPr id="27" name="Oval 26"/>
          <p:cNvSpPr/>
          <p:nvPr/>
        </p:nvSpPr>
        <p:spPr>
          <a:xfrm>
            <a:off x="6014630" y="806408"/>
            <a:ext cx="1860474" cy="1098592"/>
          </a:xfrm>
          <a:prstGeom prst="ellipse">
            <a:avLst/>
          </a:prstGeom>
          <a:solidFill>
            <a:schemeClr val="accent6">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064" tIns="23532" rIns="47064" bIns="23532" rtlCol="0" anchor="ctr"/>
          <a:lstStyle/>
          <a:p>
            <a:pPr algn="ctr"/>
            <a:r>
              <a:rPr lang="en-US" sz="1600" dirty="0">
                <a:solidFill>
                  <a:sysClr val="windowText" lastClr="000000"/>
                </a:solidFill>
                <a:latin typeface="Comic Sans MS"/>
                <a:cs typeface="Comic Sans MS"/>
              </a:rPr>
              <a:t>WHISP</a:t>
            </a:r>
          </a:p>
          <a:p>
            <a:pPr algn="ctr"/>
            <a:r>
              <a:rPr lang="en-US" sz="1600" dirty="0">
                <a:solidFill>
                  <a:sysClr val="windowText" lastClr="000000"/>
                </a:solidFill>
                <a:latin typeface="Comic Sans MS"/>
                <a:cs typeface="Comic Sans MS"/>
              </a:rPr>
              <a:t>N&gt;142,000</a:t>
            </a:r>
          </a:p>
        </p:txBody>
      </p:sp>
      <p:sp>
        <p:nvSpPr>
          <p:cNvPr id="34" name="Oval 33"/>
          <p:cNvSpPr/>
          <p:nvPr/>
        </p:nvSpPr>
        <p:spPr>
          <a:xfrm>
            <a:off x="5701137" y="5429828"/>
            <a:ext cx="2604663" cy="1428172"/>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lIns="47064" tIns="23532" rIns="47064" bIns="23532" rtlCol="0" anchor="ctr"/>
          <a:lstStyle/>
          <a:p>
            <a:pPr algn="ctr"/>
            <a:r>
              <a:rPr lang="en-US" sz="1400" dirty="0">
                <a:solidFill>
                  <a:schemeClr val="tx1"/>
                </a:solidFill>
                <a:latin typeface="Comic Sans MS"/>
                <a:cs typeface="Comic Sans MS"/>
              </a:rPr>
              <a:t>African</a:t>
            </a:r>
            <a:r>
              <a:rPr lang="en-US" sz="1400" b="1" dirty="0">
                <a:solidFill>
                  <a:schemeClr val="tx1"/>
                </a:solidFill>
                <a:latin typeface="Comic Sans MS"/>
                <a:cs typeface="Comic Sans MS"/>
              </a:rPr>
              <a:t> </a:t>
            </a:r>
            <a:r>
              <a:rPr lang="en-US" sz="1400" dirty="0">
                <a:solidFill>
                  <a:schemeClr val="tx1"/>
                </a:solidFill>
                <a:latin typeface="Comic Sans MS"/>
                <a:cs typeface="Comic Sans MS"/>
              </a:rPr>
              <a:t>Americans</a:t>
            </a:r>
          </a:p>
          <a:p>
            <a:pPr algn="ctr"/>
            <a:r>
              <a:rPr lang="en-US" sz="1400" dirty="0">
                <a:solidFill>
                  <a:schemeClr val="tx1"/>
                </a:solidFill>
                <a:latin typeface="Comic Sans MS"/>
                <a:cs typeface="Comic Sans MS"/>
              </a:rPr>
              <a:t>N=2312</a:t>
            </a:r>
          </a:p>
        </p:txBody>
      </p:sp>
      <p:sp>
        <p:nvSpPr>
          <p:cNvPr id="35" name="Oval 34"/>
          <p:cNvSpPr/>
          <p:nvPr/>
        </p:nvSpPr>
        <p:spPr>
          <a:xfrm>
            <a:off x="1284551" y="5429828"/>
            <a:ext cx="2601649" cy="1428172"/>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lIns="47064" tIns="23532" rIns="47064" bIns="23532" rtlCol="0" anchor="ctr"/>
          <a:lstStyle/>
          <a:p>
            <a:pPr algn="ctr"/>
            <a:r>
              <a:rPr lang="en-US" sz="1400" dirty="0">
                <a:solidFill>
                  <a:schemeClr val="tx1"/>
                </a:solidFill>
                <a:latin typeface="Comic Sans MS"/>
                <a:cs typeface="Comic Sans MS"/>
              </a:rPr>
              <a:t>European Americans </a:t>
            </a:r>
          </a:p>
          <a:p>
            <a:pPr algn="ctr"/>
            <a:r>
              <a:rPr lang="en-US" sz="1400" dirty="0">
                <a:solidFill>
                  <a:schemeClr val="tx1"/>
                </a:solidFill>
                <a:latin typeface="Comic Sans MS"/>
                <a:cs typeface="Comic Sans MS"/>
              </a:rPr>
              <a:t>N=4420</a:t>
            </a:r>
          </a:p>
        </p:txBody>
      </p:sp>
      <p:sp>
        <p:nvSpPr>
          <p:cNvPr id="66" name="TextBox 65"/>
          <p:cNvSpPr txBox="1"/>
          <p:nvPr/>
        </p:nvSpPr>
        <p:spPr>
          <a:xfrm>
            <a:off x="990600" y="1905000"/>
            <a:ext cx="7404391" cy="1555629"/>
          </a:xfrm>
          <a:prstGeom prst="rect">
            <a:avLst/>
          </a:prstGeom>
          <a:solidFill>
            <a:srgbClr val="FFFF00"/>
          </a:solidFill>
        </p:spPr>
        <p:txBody>
          <a:bodyPr wrap="square" lIns="47064" tIns="23532" rIns="47064" bIns="23532" rtlCol="0">
            <a:spAutoFit/>
          </a:bodyPr>
          <a:lstStyle/>
          <a:p>
            <a:pPr algn="ctr"/>
            <a:r>
              <a:rPr lang="en-US" sz="1400" b="1" dirty="0">
                <a:latin typeface="Comic Sans MS"/>
                <a:cs typeface="Comic Sans MS"/>
              </a:rPr>
              <a:t>12 Primary Traits</a:t>
            </a:r>
          </a:p>
          <a:p>
            <a:pPr algn="ctr"/>
            <a:r>
              <a:rPr lang="en-US" sz="1400" dirty="0">
                <a:latin typeface="Comic Sans MS"/>
                <a:cs typeface="Comic Sans MS"/>
              </a:rPr>
              <a:t>Extremes of Quantitative Traits: BP, BMI &amp; LDL</a:t>
            </a:r>
          </a:p>
          <a:p>
            <a:pPr algn="ctr"/>
            <a:r>
              <a:rPr lang="en-US" sz="1400" dirty="0">
                <a:latin typeface="Comic Sans MS"/>
                <a:cs typeface="Comic Sans MS"/>
              </a:rPr>
              <a:t>Disease Outcomes: EOMI, PAH &amp; Stroke and Controls for EOMI &amp; PAH</a:t>
            </a:r>
          </a:p>
          <a:p>
            <a:pPr algn="ctr"/>
            <a:r>
              <a:rPr lang="en-US" sz="1400" dirty="0">
                <a:latin typeface="Comic Sans MS"/>
                <a:cs typeface="Comic Sans MS"/>
              </a:rPr>
              <a:t>Severity of Disease: Asthma, COPD, ALI and Pseudomonas Infection and Pulmonary Function in CF patients </a:t>
            </a:r>
          </a:p>
          <a:p>
            <a:pPr algn="ctr"/>
            <a:r>
              <a:rPr lang="en-US" sz="1400" dirty="0">
                <a:latin typeface="Comic Sans MS"/>
                <a:cs typeface="Comic Sans MS"/>
              </a:rPr>
              <a:t>Deeply </a:t>
            </a:r>
            <a:r>
              <a:rPr lang="en-US" sz="1400" dirty="0" err="1">
                <a:latin typeface="Comic Sans MS"/>
                <a:cs typeface="Comic Sans MS"/>
              </a:rPr>
              <a:t>Phenotyped</a:t>
            </a:r>
            <a:r>
              <a:rPr lang="en-US" sz="1400" dirty="0">
                <a:latin typeface="Comic Sans MS"/>
                <a:cs typeface="Comic Sans MS"/>
              </a:rPr>
              <a:t> Reference Group </a:t>
            </a:r>
          </a:p>
          <a:p>
            <a:pPr algn="ctr"/>
            <a:endParaRPr lang="en-US" sz="1400" b="1" dirty="0">
              <a:latin typeface="Comic Sans MS"/>
              <a:cs typeface="Comic Sans MS"/>
            </a:endParaRPr>
          </a:p>
        </p:txBody>
      </p:sp>
      <p:sp>
        <p:nvSpPr>
          <p:cNvPr id="67" name="Rectangle 66"/>
          <p:cNvSpPr/>
          <p:nvPr/>
        </p:nvSpPr>
        <p:spPr>
          <a:xfrm>
            <a:off x="3276600" y="3581400"/>
            <a:ext cx="2872075" cy="914400"/>
          </a:xfrm>
          <a:prstGeom prst="rect">
            <a:avLst/>
          </a:prstGeom>
          <a:solidFill>
            <a:srgbClr val="C4A4D4"/>
          </a:solidFill>
          <a:ln>
            <a:noFill/>
          </a:ln>
        </p:spPr>
        <p:style>
          <a:lnRef idx="2">
            <a:schemeClr val="accent1">
              <a:shade val="50000"/>
            </a:schemeClr>
          </a:lnRef>
          <a:fillRef idx="1">
            <a:schemeClr val="accent1"/>
          </a:fillRef>
          <a:effectRef idx="0">
            <a:schemeClr val="accent1"/>
          </a:effectRef>
          <a:fontRef idx="minor">
            <a:schemeClr val="lt1"/>
          </a:fontRef>
        </p:style>
        <p:txBody>
          <a:bodyPr lIns="47064" tIns="23532" rIns="47064" bIns="23532" rtlCol="0" anchor="ctr"/>
          <a:lstStyle/>
          <a:p>
            <a:pPr algn="ctr"/>
            <a:r>
              <a:rPr lang="en-US" sz="1400" b="1" dirty="0">
                <a:solidFill>
                  <a:schemeClr val="tx1"/>
                </a:solidFill>
                <a:latin typeface="Comic Sans MS"/>
                <a:cs typeface="Comic Sans MS"/>
              </a:rPr>
              <a:t>Secondary Traits</a:t>
            </a:r>
          </a:p>
          <a:p>
            <a:pPr algn="ctr"/>
            <a:r>
              <a:rPr lang="en-US" sz="1400" dirty="0">
                <a:solidFill>
                  <a:schemeClr val="tx1"/>
                </a:solidFill>
                <a:latin typeface="Comic Sans MS"/>
                <a:cs typeface="Comic Sans MS"/>
              </a:rPr>
              <a:t>48 Quantitative &amp; 11 Qualitative  </a:t>
            </a:r>
          </a:p>
        </p:txBody>
      </p:sp>
    </p:spTree>
    <p:extLst>
      <p:ext uri="{BB962C8B-B14F-4D97-AF65-F5344CB8AC3E}">
        <p14:creationId xmlns:p14="http://schemas.microsoft.com/office/powerpoint/2010/main" val="11588298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7038"/>
            <a:ext cx="4775200" cy="715962"/>
          </a:xfrm>
        </p:spPr>
        <p:txBody>
          <a:bodyPr/>
          <a:lstStyle/>
          <a:p>
            <a:pPr algn="l"/>
            <a:r>
              <a:rPr lang="en-US" sz="2400" dirty="0" smtClean="0">
                <a:latin typeface="Comic Sans MS"/>
                <a:cs typeface="Comic Sans MS"/>
              </a:rPr>
              <a:t>HeartGO Structure</a:t>
            </a:r>
            <a:endParaRPr lang="en-US" sz="2400" dirty="0">
              <a:latin typeface="Comic Sans MS"/>
              <a:cs typeface="Comic Sans MS"/>
            </a:endParaRPr>
          </a:p>
        </p:txBody>
      </p:sp>
      <p:sp>
        <p:nvSpPr>
          <p:cNvPr id="4" name="TextBox 3"/>
          <p:cNvSpPr txBox="1"/>
          <p:nvPr/>
        </p:nvSpPr>
        <p:spPr>
          <a:xfrm>
            <a:off x="2942794" y="1143000"/>
            <a:ext cx="2987867" cy="1200328"/>
          </a:xfrm>
          <a:prstGeom prst="rect">
            <a:avLst/>
          </a:prstGeom>
          <a:noFill/>
        </p:spPr>
        <p:txBody>
          <a:bodyPr wrap="none" rtlCol="0">
            <a:spAutoFit/>
          </a:bodyPr>
          <a:lstStyle/>
          <a:p>
            <a:pPr algn="ctr"/>
            <a:r>
              <a:rPr lang="en-US" dirty="0" smtClean="0">
                <a:latin typeface="Calibri"/>
                <a:cs typeface="Calibri"/>
              </a:rPr>
              <a:t>HeartGO Coordination</a:t>
            </a:r>
          </a:p>
          <a:p>
            <a:pPr algn="ctr"/>
            <a:r>
              <a:rPr lang="en-US" dirty="0" smtClean="0">
                <a:latin typeface="Calibri"/>
                <a:cs typeface="Calibri"/>
              </a:rPr>
              <a:t>University of Virginia</a:t>
            </a:r>
            <a:br>
              <a:rPr lang="en-US" dirty="0" smtClean="0">
                <a:latin typeface="Calibri"/>
                <a:cs typeface="Calibri"/>
              </a:rPr>
            </a:br>
            <a:r>
              <a:rPr lang="en-US" dirty="0" smtClean="0">
                <a:latin typeface="Calibri"/>
                <a:cs typeface="Calibri"/>
              </a:rPr>
              <a:t>(S Rich, PI)</a:t>
            </a:r>
            <a:endParaRPr lang="en-US" dirty="0">
              <a:latin typeface="Calibri"/>
              <a:cs typeface="Calibri"/>
            </a:endParaRPr>
          </a:p>
        </p:txBody>
      </p:sp>
      <p:cxnSp>
        <p:nvCxnSpPr>
          <p:cNvPr id="6" name="Straight Arrow Connector 5"/>
          <p:cNvCxnSpPr>
            <a:endCxn id="7" idx="0"/>
          </p:cNvCxnSpPr>
          <p:nvPr/>
        </p:nvCxnSpPr>
        <p:spPr>
          <a:xfrm flipH="1">
            <a:off x="1022000" y="2057400"/>
            <a:ext cx="1949800" cy="1244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6644" y="3302000"/>
            <a:ext cx="1810712" cy="1200328"/>
          </a:xfrm>
          <a:prstGeom prst="rect">
            <a:avLst/>
          </a:prstGeom>
          <a:noFill/>
        </p:spPr>
        <p:txBody>
          <a:bodyPr wrap="none" rtlCol="0">
            <a:spAutoFit/>
          </a:bodyPr>
          <a:lstStyle/>
          <a:p>
            <a:pPr algn="ctr"/>
            <a:r>
              <a:rPr lang="en-US" b="1" dirty="0" smtClean="0">
                <a:latin typeface="Calibri"/>
                <a:cs typeface="Calibri"/>
              </a:rPr>
              <a:t>ARIC</a:t>
            </a:r>
          </a:p>
          <a:p>
            <a:pPr algn="ctr"/>
            <a:r>
              <a:rPr lang="en-US" dirty="0" smtClean="0">
                <a:latin typeface="Calibri"/>
                <a:cs typeface="Calibri"/>
              </a:rPr>
              <a:t>E Boerwinkle</a:t>
            </a:r>
          </a:p>
          <a:p>
            <a:pPr algn="ctr"/>
            <a:r>
              <a:rPr lang="en-US" dirty="0" smtClean="0">
                <a:latin typeface="Calibri"/>
                <a:cs typeface="Calibri"/>
              </a:rPr>
              <a:t>A Morrison</a:t>
            </a:r>
            <a:endParaRPr lang="en-US" dirty="0">
              <a:latin typeface="Calibri"/>
              <a:cs typeface="Calibri"/>
            </a:endParaRPr>
          </a:p>
        </p:txBody>
      </p:sp>
      <p:cxnSp>
        <p:nvCxnSpPr>
          <p:cNvPr id="8" name="Straight Arrow Connector 7"/>
          <p:cNvCxnSpPr/>
          <p:nvPr/>
        </p:nvCxnSpPr>
        <p:spPr>
          <a:xfrm flipH="1">
            <a:off x="2599193" y="2362200"/>
            <a:ext cx="753607"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36023" y="3302000"/>
            <a:ext cx="1245353" cy="1200328"/>
          </a:xfrm>
          <a:prstGeom prst="rect">
            <a:avLst/>
          </a:prstGeom>
          <a:noFill/>
        </p:spPr>
        <p:txBody>
          <a:bodyPr wrap="none" rtlCol="0">
            <a:spAutoFit/>
          </a:bodyPr>
          <a:lstStyle/>
          <a:p>
            <a:pPr algn="ctr"/>
            <a:r>
              <a:rPr lang="en-US" b="1" dirty="0" smtClean="0">
                <a:latin typeface="Calibri"/>
                <a:cs typeface="Calibri"/>
              </a:rPr>
              <a:t>CARDIA</a:t>
            </a:r>
          </a:p>
          <a:p>
            <a:pPr algn="ctr"/>
            <a:r>
              <a:rPr lang="en-US" dirty="0" smtClean="0">
                <a:latin typeface="Calibri"/>
                <a:cs typeface="Calibri"/>
              </a:rPr>
              <a:t>M Gross</a:t>
            </a:r>
          </a:p>
          <a:p>
            <a:pPr algn="ctr"/>
            <a:r>
              <a:rPr lang="en-US" dirty="0" smtClean="0">
                <a:latin typeface="Calibri"/>
                <a:cs typeface="Calibri"/>
              </a:rPr>
              <a:t>A Reiner</a:t>
            </a:r>
            <a:endParaRPr lang="en-US" dirty="0">
              <a:latin typeface="Calibri"/>
              <a:cs typeface="Calibri"/>
            </a:endParaRPr>
          </a:p>
        </p:txBody>
      </p:sp>
      <p:cxnSp>
        <p:nvCxnSpPr>
          <p:cNvPr id="13" name="Straight Arrow Connector 12"/>
          <p:cNvCxnSpPr/>
          <p:nvPr/>
        </p:nvCxnSpPr>
        <p:spPr>
          <a:xfrm flipH="1">
            <a:off x="3907293" y="2362200"/>
            <a:ext cx="359907" cy="876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344438" y="3289300"/>
            <a:ext cx="1095522" cy="1200328"/>
          </a:xfrm>
          <a:prstGeom prst="rect">
            <a:avLst/>
          </a:prstGeom>
          <a:noFill/>
        </p:spPr>
        <p:txBody>
          <a:bodyPr wrap="none" rtlCol="0">
            <a:spAutoFit/>
          </a:bodyPr>
          <a:lstStyle/>
          <a:p>
            <a:pPr algn="ctr"/>
            <a:r>
              <a:rPr lang="en-US" b="1" dirty="0" smtClean="0">
                <a:latin typeface="Calibri"/>
                <a:cs typeface="Calibri"/>
              </a:rPr>
              <a:t>CHS</a:t>
            </a:r>
          </a:p>
          <a:p>
            <a:pPr algn="ctr"/>
            <a:r>
              <a:rPr lang="en-US" dirty="0" smtClean="0">
                <a:latin typeface="Calibri"/>
                <a:cs typeface="Calibri"/>
              </a:rPr>
              <a:t>B Psaty</a:t>
            </a:r>
          </a:p>
          <a:p>
            <a:pPr algn="ctr"/>
            <a:r>
              <a:rPr lang="en-US" dirty="0" smtClean="0">
                <a:latin typeface="Calibri"/>
                <a:cs typeface="Calibri"/>
              </a:rPr>
              <a:t>R Tracy</a:t>
            </a:r>
            <a:endParaRPr lang="en-US" dirty="0">
              <a:latin typeface="Calibri"/>
              <a:cs typeface="Calibri"/>
            </a:endParaRPr>
          </a:p>
        </p:txBody>
      </p:sp>
      <p:cxnSp>
        <p:nvCxnSpPr>
          <p:cNvPr id="17" name="Straight Arrow Connector 16"/>
          <p:cNvCxnSpPr>
            <a:endCxn id="18" idx="0"/>
          </p:cNvCxnSpPr>
          <p:nvPr/>
        </p:nvCxnSpPr>
        <p:spPr>
          <a:xfrm>
            <a:off x="4953000" y="2362200"/>
            <a:ext cx="247301" cy="939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366103" y="3302000"/>
            <a:ext cx="1668395" cy="1200328"/>
          </a:xfrm>
          <a:prstGeom prst="rect">
            <a:avLst/>
          </a:prstGeom>
          <a:noFill/>
        </p:spPr>
        <p:txBody>
          <a:bodyPr wrap="none" rtlCol="0">
            <a:spAutoFit/>
          </a:bodyPr>
          <a:lstStyle/>
          <a:p>
            <a:pPr algn="ctr"/>
            <a:r>
              <a:rPr lang="en-US" b="1" dirty="0" smtClean="0">
                <a:latin typeface="Calibri"/>
                <a:cs typeface="Calibri"/>
              </a:rPr>
              <a:t>FHS</a:t>
            </a:r>
          </a:p>
          <a:p>
            <a:pPr algn="ctr"/>
            <a:r>
              <a:rPr lang="en-US" dirty="0" smtClean="0">
                <a:latin typeface="Calibri"/>
                <a:cs typeface="Calibri"/>
              </a:rPr>
              <a:t>L Atwood</a:t>
            </a:r>
          </a:p>
          <a:p>
            <a:pPr algn="ctr"/>
            <a:r>
              <a:rPr lang="en-US" dirty="0" smtClean="0">
                <a:latin typeface="Calibri"/>
                <a:cs typeface="Calibri"/>
              </a:rPr>
              <a:t>C O’Donnell</a:t>
            </a:r>
            <a:endParaRPr lang="en-US" dirty="0">
              <a:latin typeface="Calibri"/>
              <a:cs typeface="Calibri"/>
            </a:endParaRPr>
          </a:p>
        </p:txBody>
      </p:sp>
      <p:cxnSp>
        <p:nvCxnSpPr>
          <p:cNvPr id="21" name="Straight Arrow Connector 20"/>
          <p:cNvCxnSpPr>
            <a:endCxn id="22" idx="0"/>
          </p:cNvCxnSpPr>
          <p:nvPr/>
        </p:nvCxnSpPr>
        <p:spPr>
          <a:xfrm>
            <a:off x="5257800" y="2057400"/>
            <a:ext cx="1263300" cy="1257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909394" y="3314700"/>
            <a:ext cx="1223412" cy="1200328"/>
          </a:xfrm>
          <a:prstGeom prst="rect">
            <a:avLst/>
          </a:prstGeom>
          <a:noFill/>
        </p:spPr>
        <p:txBody>
          <a:bodyPr wrap="none" rtlCol="0">
            <a:spAutoFit/>
          </a:bodyPr>
          <a:lstStyle/>
          <a:p>
            <a:pPr algn="ctr"/>
            <a:r>
              <a:rPr lang="en-US" b="1" dirty="0" smtClean="0">
                <a:latin typeface="Calibri"/>
                <a:cs typeface="Calibri"/>
              </a:rPr>
              <a:t>JHS</a:t>
            </a:r>
          </a:p>
          <a:p>
            <a:pPr algn="ctr"/>
            <a:r>
              <a:rPr lang="en-US" dirty="0" smtClean="0">
                <a:latin typeface="Calibri"/>
                <a:cs typeface="Calibri"/>
              </a:rPr>
              <a:t>H Taylor</a:t>
            </a:r>
          </a:p>
          <a:p>
            <a:pPr algn="ctr"/>
            <a:r>
              <a:rPr lang="en-US" dirty="0" smtClean="0">
                <a:latin typeface="Calibri"/>
                <a:cs typeface="Calibri"/>
              </a:rPr>
              <a:t>J Wilson</a:t>
            </a:r>
            <a:endParaRPr lang="en-US" dirty="0">
              <a:latin typeface="Calibri"/>
              <a:cs typeface="Calibri"/>
            </a:endParaRPr>
          </a:p>
        </p:txBody>
      </p:sp>
      <p:cxnSp>
        <p:nvCxnSpPr>
          <p:cNvPr id="24" name="Straight Arrow Connector 23"/>
          <p:cNvCxnSpPr>
            <a:endCxn id="25" idx="0"/>
          </p:cNvCxnSpPr>
          <p:nvPr/>
        </p:nvCxnSpPr>
        <p:spPr>
          <a:xfrm>
            <a:off x="5943600" y="2057400"/>
            <a:ext cx="1745900" cy="1257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120774" y="3314700"/>
            <a:ext cx="1137451" cy="1200328"/>
          </a:xfrm>
          <a:prstGeom prst="rect">
            <a:avLst/>
          </a:prstGeom>
          <a:noFill/>
        </p:spPr>
        <p:txBody>
          <a:bodyPr wrap="none" rtlCol="0">
            <a:spAutoFit/>
          </a:bodyPr>
          <a:lstStyle/>
          <a:p>
            <a:pPr algn="ctr"/>
            <a:r>
              <a:rPr lang="en-US" b="1" dirty="0" smtClean="0">
                <a:latin typeface="Calibri"/>
                <a:cs typeface="Calibri"/>
              </a:rPr>
              <a:t>MESA</a:t>
            </a:r>
          </a:p>
          <a:p>
            <a:pPr algn="ctr"/>
            <a:r>
              <a:rPr lang="en-US" dirty="0" smtClean="0">
                <a:latin typeface="Calibri"/>
                <a:cs typeface="Calibri"/>
              </a:rPr>
              <a:t>J Rotter</a:t>
            </a:r>
          </a:p>
          <a:p>
            <a:pPr algn="ctr"/>
            <a:r>
              <a:rPr lang="en-US" dirty="0" smtClean="0">
                <a:latin typeface="Calibri"/>
                <a:cs typeface="Calibri"/>
              </a:rPr>
              <a:t>W Post</a:t>
            </a:r>
            <a:endParaRPr lang="en-US" dirty="0">
              <a:latin typeface="Calibri"/>
              <a:cs typeface="Calibri"/>
            </a:endParaRPr>
          </a:p>
        </p:txBody>
      </p:sp>
      <p:sp>
        <p:nvSpPr>
          <p:cNvPr id="27" name="TextBox 26"/>
          <p:cNvSpPr txBox="1"/>
          <p:nvPr/>
        </p:nvSpPr>
        <p:spPr>
          <a:xfrm>
            <a:off x="288974" y="4864100"/>
            <a:ext cx="8543574" cy="1015663"/>
          </a:xfrm>
          <a:prstGeom prst="rect">
            <a:avLst/>
          </a:prstGeom>
          <a:noFill/>
        </p:spPr>
        <p:txBody>
          <a:bodyPr wrap="none" rtlCol="0">
            <a:spAutoFit/>
          </a:bodyPr>
          <a:lstStyle/>
          <a:p>
            <a:pPr algn="ctr"/>
            <a:r>
              <a:rPr lang="en-US" sz="2000" b="1" i="1" dirty="0" smtClean="0">
                <a:latin typeface="Comic Sans MS"/>
                <a:cs typeface="Comic Sans MS"/>
              </a:rPr>
              <a:t>Requirements</a:t>
            </a:r>
            <a:r>
              <a:rPr lang="en-US" sz="2000" dirty="0" smtClean="0">
                <a:latin typeface="Comic Sans MS"/>
                <a:cs typeface="Comic Sans MS"/>
              </a:rPr>
              <a:t>: IRB APPROVAL, 5ug DNA, GWAS guidelines</a:t>
            </a:r>
          </a:p>
          <a:p>
            <a:pPr algn="ctr"/>
            <a:endParaRPr lang="en-US" sz="2000" dirty="0" smtClean="0">
              <a:latin typeface="Comic Sans MS"/>
              <a:cs typeface="Comic Sans MS"/>
            </a:endParaRPr>
          </a:p>
          <a:p>
            <a:pPr algn="ctr"/>
            <a:r>
              <a:rPr lang="en-US" sz="2000" dirty="0" smtClean="0">
                <a:latin typeface="Comic Sans MS"/>
                <a:cs typeface="Comic Sans MS"/>
              </a:rPr>
              <a:t>HeartGO supports Labs, Coordinating Centers, and Genetic Counseling</a:t>
            </a:r>
            <a:endParaRPr lang="en-US" sz="2000" dirty="0">
              <a:latin typeface="Comic Sans MS"/>
              <a:cs typeface="Comic Sans MS"/>
            </a:endParaRPr>
          </a:p>
        </p:txBody>
      </p:sp>
      <p:cxnSp>
        <p:nvCxnSpPr>
          <p:cNvPr id="20" name="Straight Connector 19"/>
          <p:cNvCxnSpPr/>
          <p:nvPr/>
        </p:nvCxnSpPr>
        <p:spPr>
          <a:xfrm flipV="1">
            <a:off x="292100" y="1066800"/>
            <a:ext cx="4254500" cy="0"/>
          </a:xfrm>
          <a:prstGeom prst="line">
            <a:avLst/>
          </a:prstGeom>
          <a:ln w="38100" cap="sq"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bwMode="auto">
          <a:xfrm>
            <a:off x="7086600" y="3276600"/>
            <a:ext cx="1295400" cy="1371600"/>
          </a:xfrm>
          <a:prstGeom prst="roundRect">
            <a:avLst/>
          </a:prstGeom>
          <a:solidFill>
            <a:schemeClr val="accent1">
              <a:alpha val="4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41247525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427038"/>
            <a:ext cx="5638800" cy="715962"/>
          </a:xfrm>
        </p:spPr>
        <p:txBody>
          <a:bodyPr/>
          <a:lstStyle/>
          <a:p>
            <a:pPr algn="l"/>
            <a:r>
              <a:rPr lang="en-US" sz="2400" dirty="0" smtClean="0">
                <a:latin typeface="Comic Sans MS"/>
                <a:cs typeface="Comic Sans MS"/>
              </a:rPr>
              <a:t>MESA Contributions (Sample &amp; Data)</a:t>
            </a:r>
            <a:endParaRPr lang="en-US" sz="2400" dirty="0">
              <a:latin typeface="Comic Sans MS"/>
              <a:cs typeface="Comic Sans MS"/>
            </a:endParaRPr>
          </a:p>
        </p:txBody>
      </p:sp>
      <p:cxnSp>
        <p:nvCxnSpPr>
          <p:cNvPr id="5" name="Straight Connector 4"/>
          <p:cNvCxnSpPr/>
          <p:nvPr/>
        </p:nvCxnSpPr>
        <p:spPr>
          <a:xfrm>
            <a:off x="292100" y="1066800"/>
            <a:ext cx="5270500" cy="0"/>
          </a:xfrm>
          <a:prstGeom prst="line">
            <a:avLst/>
          </a:prstGeom>
          <a:ln w="38100" cap="sq" cmpd="sng" algn="ctr">
            <a:solidFill>
              <a:srgbClr val="FF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619631715"/>
              </p:ext>
            </p:extLst>
          </p:nvPr>
        </p:nvGraphicFramePr>
        <p:xfrm>
          <a:off x="457200" y="1600200"/>
          <a:ext cx="7238999" cy="2763520"/>
        </p:xfrm>
        <a:graphic>
          <a:graphicData uri="http://schemas.openxmlformats.org/drawingml/2006/table">
            <a:tbl>
              <a:tblPr firstRow="1" bandRow="1">
                <a:tableStyleId>{5C22544A-7EE6-4342-B048-85BDC9FD1C3A}</a:tableStyleId>
              </a:tblPr>
              <a:tblGrid>
                <a:gridCol w="1113692"/>
                <a:gridCol w="1093320"/>
                <a:gridCol w="1324207"/>
                <a:gridCol w="1075416"/>
                <a:gridCol w="1542622"/>
                <a:gridCol w="1089742"/>
              </a:tblGrid>
              <a:tr h="370840">
                <a:tc>
                  <a:txBody>
                    <a:bodyPr/>
                    <a:lstStyle/>
                    <a:p>
                      <a:endParaRPr lang="en-US" dirty="0" smtClean="0">
                        <a:solidFill>
                          <a:srgbClr val="0000FF"/>
                        </a:solidFill>
                      </a:endParaRPr>
                    </a:p>
                    <a:p>
                      <a:r>
                        <a:rPr lang="en-US" dirty="0" err="1" smtClean="0">
                          <a:solidFill>
                            <a:srgbClr val="0000FF"/>
                          </a:solidFill>
                        </a:rPr>
                        <a:t>Seq</a:t>
                      </a:r>
                      <a:r>
                        <a:rPr lang="en-US" dirty="0" smtClean="0">
                          <a:solidFill>
                            <a:srgbClr val="0000FF"/>
                          </a:solidFill>
                        </a:rPr>
                        <a:t> </a:t>
                      </a:r>
                      <a:r>
                        <a:rPr lang="en-US" dirty="0" err="1" smtClean="0">
                          <a:solidFill>
                            <a:srgbClr val="0000FF"/>
                          </a:solidFill>
                        </a:rPr>
                        <a:t>Ctr</a:t>
                      </a:r>
                      <a:endParaRPr lang="en-US" dirty="0">
                        <a:solidFill>
                          <a:srgbClr val="0000FF"/>
                        </a:solidFill>
                      </a:endParaRPr>
                    </a:p>
                  </a:txBody>
                  <a:tcPr/>
                </a:tc>
                <a:tc>
                  <a:txBody>
                    <a:bodyPr/>
                    <a:lstStyle/>
                    <a:p>
                      <a:endParaRPr lang="en-US" dirty="0" smtClean="0">
                        <a:solidFill>
                          <a:srgbClr val="0000FF"/>
                        </a:solidFill>
                      </a:endParaRPr>
                    </a:p>
                    <a:p>
                      <a:r>
                        <a:rPr lang="en-US" dirty="0" smtClean="0">
                          <a:solidFill>
                            <a:srgbClr val="0000FF"/>
                          </a:solidFill>
                        </a:rPr>
                        <a:t>Trait</a:t>
                      </a:r>
                      <a:endParaRPr lang="en-US" dirty="0">
                        <a:solidFill>
                          <a:srgbClr val="0000FF"/>
                        </a:solidFill>
                      </a:endParaRPr>
                    </a:p>
                  </a:txBody>
                  <a:tcPr/>
                </a:tc>
                <a:tc>
                  <a:txBody>
                    <a:bodyPr/>
                    <a:lstStyle/>
                    <a:p>
                      <a:r>
                        <a:rPr lang="en-US" dirty="0" smtClean="0">
                          <a:solidFill>
                            <a:srgbClr val="0000FF"/>
                          </a:solidFill>
                        </a:rPr>
                        <a:t>Samples </a:t>
                      </a:r>
                    </a:p>
                    <a:p>
                      <a:r>
                        <a:rPr lang="en-US" dirty="0" smtClean="0">
                          <a:solidFill>
                            <a:srgbClr val="0000FF"/>
                          </a:solidFill>
                        </a:rPr>
                        <a:t>Rec’d</a:t>
                      </a:r>
                      <a:endParaRPr lang="en-US" dirty="0">
                        <a:solidFill>
                          <a:srgbClr val="0000FF"/>
                        </a:solidFill>
                      </a:endParaRPr>
                    </a:p>
                  </a:txBody>
                  <a:tcPr/>
                </a:tc>
                <a:tc>
                  <a:txBody>
                    <a:bodyPr/>
                    <a:lstStyle/>
                    <a:p>
                      <a:r>
                        <a:rPr lang="en-US" dirty="0" smtClean="0">
                          <a:solidFill>
                            <a:srgbClr val="0000FF"/>
                          </a:solidFill>
                        </a:rPr>
                        <a:t>Passed</a:t>
                      </a:r>
                    </a:p>
                    <a:p>
                      <a:r>
                        <a:rPr lang="en-US" dirty="0" smtClean="0">
                          <a:solidFill>
                            <a:srgbClr val="0000FF"/>
                          </a:solidFill>
                        </a:rPr>
                        <a:t>Q/C</a:t>
                      </a:r>
                      <a:endParaRPr lang="en-US" dirty="0">
                        <a:solidFill>
                          <a:srgbClr val="0000FF"/>
                        </a:solidFill>
                      </a:endParaRPr>
                    </a:p>
                  </a:txBody>
                  <a:tcPr/>
                </a:tc>
                <a:tc>
                  <a:txBody>
                    <a:bodyPr/>
                    <a:lstStyle/>
                    <a:p>
                      <a:r>
                        <a:rPr lang="en-US" dirty="0" smtClean="0">
                          <a:solidFill>
                            <a:srgbClr val="0000FF"/>
                          </a:solidFill>
                        </a:rPr>
                        <a:t>Passed</a:t>
                      </a:r>
                    </a:p>
                    <a:p>
                      <a:r>
                        <a:rPr lang="en-US" dirty="0" err="1" smtClean="0">
                          <a:solidFill>
                            <a:srgbClr val="0000FF"/>
                          </a:solidFill>
                        </a:rPr>
                        <a:t>Seq</a:t>
                      </a:r>
                      <a:r>
                        <a:rPr lang="en-US" dirty="0" smtClean="0">
                          <a:solidFill>
                            <a:srgbClr val="0000FF"/>
                          </a:solidFill>
                        </a:rPr>
                        <a:t>(%)</a:t>
                      </a:r>
                      <a:endParaRPr lang="en-US" dirty="0">
                        <a:solidFill>
                          <a:srgbClr val="0000FF"/>
                        </a:solidFill>
                      </a:endParaRPr>
                    </a:p>
                  </a:txBody>
                  <a:tcPr/>
                </a:tc>
                <a:tc>
                  <a:txBody>
                    <a:bodyPr/>
                    <a:lstStyle/>
                    <a:p>
                      <a:r>
                        <a:rPr lang="en-US" dirty="0" err="1" smtClean="0">
                          <a:solidFill>
                            <a:srgbClr val="0000FF"/>
                          </a:solidFill>
                        </a:rPr>
                        <a:t>dbGaP</a:t>
                      </a:r>
                      <a:endParaRPr lang="en-US" dirty="0" smtClean="0">
                        <a:solidFill>
                          <a:srgbClr val="0000FF"/>
                        </a:solidFill>
                      </a:endParaRPr>
                    </a:p>
                    <a:p>
                      <a:r>
                        <a:rPr lang="en-US" dirty="0" smtClean="0">
                          <a:solidFill>
                            <a:srgbClr val="0000FF"/>
                          </a:solidFill>
                        </a:rPr>
                        <a:t>Release</a:t>
                      </a:r>
                      <a:endParaRPr lang="en-US" dirty="0">
                        <a:solidFill>
                          <a:srgbClr val="0000FF"/>
                        </a:solidFill>
                      </a:endParaRPr>
                    </a:p>
                  </a:txBody>
                  <a:tcPr/>
                </a:tc>
              </a:tr>
              <a:tr h="370840">
                <a:tc>
                  <a:txBody>
                    <a:bodyPr/>
                    <a:lstStyle/>
                    <a:p>
                      <a:r>
                        <a:rPr lang="en-US" dirty="0" smtClean="0"/>
                        <a:t>Broad</a:t>
                      </a:r>
                    </a:p>
                  </a:txBody>
                  <a:tcPr/>
                </a:tc>
                <a:tc>
                  <a:txBody>
                    <a:bodyPr/>
                    <a:lstStyle/>
                    <a:p>
                      <a:r>
                        <a:rPr lang="en-US" dirty="0" smtClean="0"/>
                        <a:t>BP</a:t>
                      </a:r>
                      <a:endParaRPr lang="en-US" dirty="0"/>
                    </a:p>
                  </a:txBody>
                  <a:tcPr/>
                </a:tc>
                <a:tc>
                  <a:txBody>
                    <a:bodyPr/>
                    <a:lstStyle/>
                    <a:p>
                      <a:r>
                        <a:rPr lang="en-US" dirty="0" smtClean="0"/>
                        <a:t>46</a:t>
                      </a:r>
                      <a:endParaRPr lang="en-US" dirty="0"/>
                    </a:p>
                  </a:txBody>
                  <a:tcPr/>
                </a:tc>
                <a:tc>
                  <a:txBody>
                    <a:bodyPr/>
                    <a:lstStyle/>
                    <a:p>
                      <a:r>
                        <a:rPr lang="en-US" dirty="0" smtClean="0"/>
                        <a:t>46</a:t>
                      </a:r>
                      <a:endParaRPr lang="en-US" dirty="0"/>
                    </a:p>
                  </a:txBody>
                  <a:tcPr/>
                </a:tc>
                <a:tc>
                  <a:txBody>
                    <a:bodyPr/>
                    <a:lstStyle/>
                    <a:p>
                      <a:r>
                        <a:rPr lang="en-US" dirty="0" smtClean="0"/>
                        <a:t>44 (96%)</a:t>
                      </a:r>
                      <a:endParaRPr lang="en-US" dirty="0"/>
                    </a:p>
                  </a:txBody>
                  <a:tcPr/>
                </a:tc>
                <a:tc>
                  <a:txBody>
                    <a:bodyPr/>
                    <a:lstStyle/>
                    <a:p>
                      <a:r>
                        <a:rPr lang="en-US" dirty="0" smtClean="0"/>
                        <a:t>3 (5400)</a:t>
                      </a:r>
                      <a:endParaRPr lang="en-US" dirty="0"/>
                    </a:p>
                  </a:txBody>
                  <a:tcPr/>
                </a:tc>
              </a:tr>
              <a:tr h="370840">
                <a:tc>
                  <a:txBody>
                    <a:bodyPr/>
                    <a:lstStyle/>
                    <a:p>
                      <a:r>
                        <a:rPr lang="en-US" dirty="0" smtClean="0"/>
                        <a:t>Broad</a:t>
                      </a:r>
                      <a:endParaRPr lang="en-US" dirty="0"/>
                    </a:p>
                  </a:txBody>
                  <a:tcPr/>
                </a:tc>
                <a:tc>
                  <a:txBody>
                    <a:bodyPr/>
                    <a:lstStyle/>
                    <a:p>
                      <a:r>
                        <a:rPr lang="en-US" dirty="0" smtClean="0"/>
                        <a:t>DPR</a:t>
                      </a:r>
                      <a:endParaRPr lang="en-US" dirty="0"/>
                    </a:p>
                  </a:txBody>
                  <a:tcPr/>
                </a:tc>
                <a:tc>
                  <a:txBody>
                    <a:bodyPr/>
                    <a:lstStyle/>
                    <a:p>
                      <a:r>
                        <a:rPr lang="en-US" dirty="0" smtClean="0"/>
                        <a:t>50</a:t>
                      </a:r>
                      <a:endParaRPr lang="en-US" dirty="0"/>
                    </a:p>
                  </a:txBody>
                  <a:tcPr/>
                </a:tc>
                <a:tc>
                  <a:txBody>
                    <a:bodyPr/>
                    <a:lstStyle/>
                    <a:p>
                      <a:r>
                        <a:rPr lang="en-US" dirty="0" smtClean="0"/>
                        <a:t>50</a:t>
                      </a:r>
                      <a:endParaRPr lang="en-US" dirty="0"/>
                    </a:p>
                  </a:txBody>
                  <a:tcPr/>
                </a:tc>
                <a:tc>
                  <a:txBody>
                    <a:bodyPr/>
                    <a:lstStyle/>
                    <a:p>
                      <a:r>
                        <a:rPr lang="en-US" dirty="0" smtClean="0"/>
                        <a:t>50 (100%)</a:t>
                      </a:r>
                      <a:endParaRPr lang="en-US" dirty="0"/>
                    </a:p>
                  </a:txBody>
                  <a:tcPr/>
                </a:tc>
                <a:tc>
                  <a:txBody>
                    <a:bodyPr/>
                    <a:lstStyle/>
                    <a:p>
                      <a:r>
                        <a:rPr lang="en-US" dirty="0" smtClean="0"/>
                        <a:t>4 (7000)</a:t>
                      </a:r>
                      <a:endParaRPr lang="en-US" baseline="30000" dirty="0"/>
                    </a:p>
                  </a:txBody>
                  <a:tcPr/>
                </a:tc>
              </a:tr>
              <a:tr h="370840">
                <a:tc>
                  <a:txBody>
                    <a:bodyPr/>
                    <a:lstStyle/>
                    <a:p>
                      <a:r>
                        <a:rPr lang="en-US" dirty="0" smtClean="0"/>
                        <a:t>UW</a:t>
                      </a:r>
                      <a:endParaRPr lang="en-US" dirty="0"/>
                    </a:p>
                  </a:txBody>
                  <a:tcPr/>
                </a:tc>
                <a:tc>
                  <a:txBody>
                    <a:bodyPr/>
                    <a:lstStyle/>
                    <a:p>
                      <a:r>
                        <a:rPr lang="en-US" dirty="0" smtClean="0"/>
                        <a:t>Stroke</a:t>
                      </a:r>
                      <a:endParaRPr lang="en-US" dirty="0"/>
                    </a:p>
                  </a:txBody>
                  <a:tcPr/>
                </a:tc>
                <a:tc>
                  <a:txBody>
                    <a:bodyPr/>
                    <a:lstStyle/>
                    <a:p>
                      <a:r>
                        <a:rPr lang="en-US" dirty="0" smtClean="0"/>
                        <a:t>12</a:t>
                      </a:r>
                      <a:endParaRPr lang="en-US" dirty="0"/>
                    </a:p>
                  </a:txBody>
                  <a:tcPr/>
                </a:tc>
                <a:tc>
                  <a:txBody>
                    <a:bodyPr/>
                    <a:lstStyle/>
                    <a:p>
                      <a:r>
                        <a:rPr lang="en-US" dirty="0" smtClean="0"/>
                        <a:t>12</a:t>
                      </a:r>
                      <a:endParaRPr lang="en-US" dirty="0"/>
                    </a:p>
                  </a:txBody>
                  <a:tcPr/>
                </a:tc>
                <a:tc>
                  <a:txBody>
                    <a:bodyPr/>
                    <a:lstStyle/>
                    <a:p>
                      <a:r>
                        <a:rPr lang="en-US" dirty="0" smtClean="0"/>
                        <a:t>12 (100%)</a:t>
                      </a:r>
                      <a:endParaRPr lang="en-US" dirty="0"/>
                    </a:p>
                  </a:txBody>
                  <a:tcPr/>
                </a:tc>
                <a:tc>
                  <a:txBody>
                    <a:bodyPr/>
                    <a:lstStyle/>
                    <a:p>
                      <a:r>
                        <a:rPr lang="en-US" dirty="0" smtClean="0"/>
                        <a:t>3 (5400)</a:t>
                      </a:r>
                      <a:endParaRPr lang="en-US" dirty="0"/>
                    </a:p>
                  </a:txBody>
                  <a:tcPr/>
                </a:tc>
              </a:tr>
              <a:tr h="370840">
                <a:tc>
                  <a:txBody>
                    <a:bodyPr/>
                    <a:lstStyle/>
                    <a:p>
                      <a:r>
                        <a:rPr lang="en-US" dirty="0" smtClean="0"/>
                        <a:t>UW</a:t>
                      </a:r>
                      <a:endParaRPr lang="en-US" dirty="0"/>
                    </a:p>
                  </a:txBody>
                  <a:tcPr/>
                </a:tc>
                <a:tc>
                  <a:txBody>
                    <a:bodyPr/>
                    <a:lstStyle/>
                    <a:p>
                      <a:r>
                        <a:rPr lang="en-US" dirty="0" smtClean="0"/>
                        <a:t>DPR1/2</a:t>
                      </a:r>
                      <a:endParaRPr lang="en-US" dirty="0"/>
                    </a:p>
                  </a:txBody>
                  <a:tcPr/>
                </a:tc>
                <a:tc>
                  <a:txBody>
                    <a:bodyPr/>
                    <a:lstStyle/>
                    <a:p>
                      <a:r>
                        <a:rPr lang="en-US" dirty="0" smtClean="0"/>
                        <a:t>51/112</a:t>
                      </a:r>
                      <a:endParaRPr lang="en-US" dirty="0"/>
                    </a:p>
                  </a:txBody>
                  <a:tcPr/>
                </a:tc>
                <a:tc>
                  <a:txBody>
                    <a:bodyPr/>
                    <a:lstStyle/>
                    <a:p>
                      <a:r>
                        <a:rPr lang="en-US" dirty="0" smtClean="0"/>
                        <a:t>51/112</a:t>
                      </a:r>
                      <a:endParaRPr lang="en-US" dirty="0"/>
                    </a:p>
                  </a:txBody>
                  <a:tcPr/>
                </a:tc>
                <a:tc>
                  <a:txBody>
                    <a:bodyPr/>
                    <a:lstStyle/>
                    <a:p>
                      <a:r>
                        <a:rPr lang="en-US" dirty="0" smtClean="0"/>
                        <a:t>48/112</a:t>
                      </a:r>
                      <a:endParaRPr lang="en-US" baseline="0" dirty="0" smtClean="0"/>
                    </a:p>
                    <a:p>
                      <a:r>
                        <a:rPr lang="en-US" baseline="0" dirty="0" smtClean="0"/>
                        <a:t>(94%/100%)</a:t>
                      </a:r>
                      <a:endParaRPr lang="en-US" dirty="0"/>
                    </a:p>
                  </a:txBody>
                  <a:tcPr/>
                </a:tc>
                <a:tc>
                  <a:txBody>
                    <a:bodyPr/>
                    <a:lstStyle/>
                    <a:p>
                      <a:r>
                        <a:rPr lang="en-US" dirty="0" smtClean="0"/>
                        <a:t>4 (5400)</a:t>
                      </a:r>
                    </a:p>
                    <a:p>
                      <a:r>
                        <a:rPr lang="en-US" dirty="0" smtClean="0"/>
                        <a:t>5 (7000)</a:t>
                      </a:r>
                      <a:endParaRPr lang="en-US" dirty="0"/>
                    </a:p>
                  </a:txBody>
                  <a:tcPr/>
                </a:tc>
              </a:tr>
              <a:tr h="370840">
                <a:tc>
                  <a:txBody>
                    <a:bodyPr/>
                    <a:lstStyle/>
                    <a:p>
                      <a:r>
                        <a:rPr lang="en-US" dirty="0" smtClean="0"/>
                        <a:t>UW</a:t>
                      </a:r>
                      <a:endParaRPr lang="en-US" dirty="0"/>
                    </a:p>
                  </a:txBody>
                  <a:tcPr/>
                </a:tc>
                <a:tc>
                  <a:txBody>
                    <a:bodyPr/>
                    <a:lstStyle/>
                    <a:p>
                      <a:r>
                        <a:rPr lang="en-US" dirty="0" smtClean="0"/>
                        <a:t>LDL</a:t>
                      </a:r>
                      <a:endParaRPr lang="en-US" dirty="0"/>
                    </a:p>
                  </a:txBody>
                  <a:tcPr/>
                </a:tc>
                <a:tc>
                  <a:txBody>
                    <a:bodyPr/>
                    <a:lstStyle/>
                    <a:p>
                      <a:r>
                        <a:rPr lang="en-US" dirty="0" smtClean="0"/>
                        <a:t>124</a:t>
                      </a:r>
                      <a:endParaRPr lang="en-US" dirty="0"/>
                    </a:p>
                  </a:txBody>
                  <a:tcPr/>
                </a:tc>
                <a:tc>
                  <a:txBody>
                    <a:bodyPr/>
                    <a:lstStyle/>
                    <a:p>
                      <a:r>
                        <a:rPr lang="en-US" dirty="0" smtClean="0"/>
                        <a:t>124</a:t>
                      </a:r>
                      <a:endParaRPr lang="en-US" dirty="0"/>
                    </a:p>
                  </a:txBody>
                  <a:tcPr/>
                </a:tc>
                <a:tc>
                  <a:txBody>
                    <a:bodyPr/>
                    <a:lstStyle/>
                    <a:p>
                      <a:r>
                        <a:rPr lang="en-US" dirty="0" smtClean="0"/>
                        <a:t>117 (94%)</a:t>
                      </a:r>
                      <a:endParaRPr lang="en-US" dirty="0"/>
                    </a:p>
                  </a:txBody>
                  <a:tcPr/>
                </a:tc>
                <a:tc>
                  <a:txBody>
                    <a:bodyPr/>
                    <a:lstStyle/>
                    <a:p>
                      <a:r>
                        <a:rPr lang="en-US" dirty="0" smtClean="0"/>
                        <a:t>5 (7000)</a:t>
                      </a:r>
                      <a:endParaRPr lang="en-US" dirty="0"/>
                    </a:p>
                  </a:txBody>
                  <a:tcPr/>
                </a:tc>
              </a:tr>
            </a:tbl>
          </a:graphicData>
        </a:graphic>
      </p:graphicFrame>
      <p:sp>
        <p:nvSpPr>
          <p:cNvPr id="6" name="TextBox 5"/>
          <p:cNvSpPr txBox="1"/>
          <p:nvPr/>
        </p:nvSpPr>
        <p:spPr>
          <a:xfrm>
            <a:off x="609600" y="4876800"/>
            <a:ext cx="5045271" cy="1015663"/>
          </a:xfrm>
          <a:prstGeom prst="rect">
            <a:avLst/>
          </a:prstGeom>
          <a:noFill/>
        </p:spPr>
        <p:txBody>
          <a:bodyPr wrap="none" rtlCol="0">
            <a:spAutoFit/>
          </a:bodyPr>
          <a:lstStyle/>
          <a:p>
            <a:r>
              <a:rPr lang="en-US" sz="2000" dirty="0" smtClean="0">
                <a:latin typeface="Comic Sans MS"/>
                <a:cs typeface="Comic Sans MS"/>
              </a:rPr>
              <a:t>395 Samples Received</a:t>
            </a:r>
          </a:p>
          <a:p>
            <a:r>
              <a:rPr lang="en-US" sz="2000" dirty="0" smtClean="0">
                <a:latin typeface="Comic Sans MS"/>
                <a:cs typeface="Comic Sans MS"/>
              </a:rPr>
              <a:t>100% passed Sequencing Center Q/C (!!!)</a:t>
            </a:r>
          </a:p>
          <a:p>
            <a:r>
              <a:rPr lang="en-US" sz="2000" dirty="0" smtClean="0">
                <a:latin typeface="Comic Sans MS"/>
                <a:cs typeface="Comic Sans MS"/>
              </a:rPr>
              <a:t>383 (97%) passed sequencing</a:t>
            </a:r>
            <a:endParaRPr lang="en-US" sz="2000" dirty="0">
              <a:latin typeface="Comic Sans MS"/>
              <a:cs typeface="Comic Sans MS"/>
            </a:endParaRPr>
          </a:p>
        </p:txBody>
      </p:sp>
    </p:spTree>
    <p:extLst>
      <p:ext uri="{BB962C8B-B14F-4D97-AF65-F5344CB8AC3E}">
        <p14:creationId xmlns:p14="http://schemas.microsoft.com/office/powerpoint/2010/main" val="107150988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omic Sans MS"/>
                <a:cs typeface="Comic Sans MS"/>
              </a:rPr>
              <a:t>A Few Publications from ESP</a:t>
            </a:r>
            <a:endParaRPr lang="en-US" sz="3200" dirty="0">
              <a:latin typeface="Comic Sans MS"/>
              <a:cs typeface="Comic Sans MS"/>
            </a:endParaRPr>
          </a:p>
        </p:txBody>
      </p:sp>
      <p:sp>
        <p:nvSpPr>
          <p:cNvPr id="3" name="Content Placeholder 2"/>
          <p:cNvSpPr>
            <a:spLocks noGrp="1"/>
          </p:cNvSpPr>
          <p:nvPr>
            <p:ph idx="1"/>
          </p:nvPr>
        </p:nvSpPr>
        <p:spPr>
          <a:xfrm>
            <a:off x="685800" y="1752600"/>
            <a:ext cx="7772400" cy="4114800"/>
          </a:xfrm>
        </p:spPr>
        <p:txBody>
          <a:bodyPr/>
          <a:lstStyle/>
          <a:p>
            <a:r>
              <a:rPr lang="en-US" sz="1600" dirty="0" err="1" smtClean="0">
                <a:latin typeface="Comic Sans MS"/>
                <a:cs typeface="Comic Sans MS"/>
              </a:rPr>
              <a:t>Tennessen</a:t>
            </a:r>
            <a:r>
              <a:rPr lang="en-US" sz="1600" dirty="0" smtClean="0">
                <a:latin typeface="Comic Sans MS"/>
                <a:cs typeface="Comic Sans MS"/>
              </a:rPr>
              <a:t> JA, </a:t>
            </a:r>
            <a:r>
              <a:rPr lang="en-US" sz="1600" dirty="0" err="1" smtClean="0">
                <a:latin typeface="Comic Sans MS"/>
                <a:cs typeface="Comic Sans MS"/>
              </a:rPr>
              <a:t>Bigham</a:t>
            </a:r>
            <a:r>
              <a:rPr lang="en-US" sz="1600" dirty="0" smtClean="0">
                <a:latin typeface="Comic Sans MS"/>
                <a:cs typeface="Comic Sans MS"/>
              </a:rPr>
              <a:t> AW, O’Connor TD, Fu W, Kenny EE, Gravel S et al. Evolution and functional impact of rare coding variation from deep sequencing of human </a:t>
            </a:r>
            <a:r>
              <a:rPr lang="en-US" sz="1600" dirty="0" err="1" smtClean="0">
                <a:latin typeface="Comic Sans MS"/>
                <a:cs typeface="Comic Sans MS"/>
              </a:rPr>
              <a:t>exomes</a:t>
            </a:r>
            <a:r>
              <a:rPr lang="en-US" sz="1600" dirty="0" smtClean="0">
                <a:latin typeface="Comic Sans MS"/>
                <a:cs typeface="Comic Sans MS"/>
              </a:rPr>
              <a:t>. </a:t>
            </a:r>
            <a:r>
              <a:rPr lang="en-US" sz="1600" i="1" dirty="0" smtClean="0">
                <a:latin typeface="Comic Sans MS"/>
                <a:cs typeface="Comic Sans MS"/>
              </a:rPr>
              <a:t>Science</a:t>
            </a:r>
            <a:r>
              <a:rPr lang="en-US" sz="1600" dirty="0" smtClean="0">
                <a:latin typeface="Comic Sans MS"/>
                <a:cs typeface="Comic Sans MS"/>
              </a:rPr>
              <a:t> 2012 Jul 6;337(6090) 64-9 </a:t>
            </a:r>
            <a:endParaRPr lang="en-US" sz="1600" dirty="0">
              <a:latin typeface="Comic Sans MS"/>
              <a:cs typeface="Comic Sans MS"/>
            </a:endParaRPr>
          </a:p>
          <a:p>
            <a:r>
              <a:rPr lang="en-US" sz="1600" dirty="0" err="1" smtClean="0">
                <a:latin typeface="Comic Sans MS"/>
                <a:cs typeface="Comic Sans MS"/>
              </a:rPr>
              <a:t>Emond</a:t>
            </a:r>
            <a:r>
              <a:rPr lang="en-US" sz="1600" dirty="0" smtClean="0">
                <a:latin typeface="Comic Sans MS"/>
                <a:cs typeface="Comic Sans MS"/>
              </a:rPr>
              <a:t> MJ, Louie T, Emerson J, Zhao W, Mathias RA, Knowles MR et al. </a:t>
            </a:r>
            <a:r>
              <a:rPr lang="en-US" sz="1600" dirty="0" err="1" smtClean="0">
                <a:latin typeface="Comic Sans MS"/>
                <a:cs typeface="Comic Sans MS"/>
              </a:rPr>
              <a:t>Exome</a:t>
            </a:r>
            <a:r>
              <a:rPr lang="en-US" sz="1600" dirty="0" smtClean="0">
                <a:latin typeface="Comic Sans MS"/>
                <a:cs typeface="Comic Sans MS"/>
              </a:rPr>
              <a:t> sequencing of extreme phenotypes identifies DCTN4 as a modifier of chronic Pseudomonas </a:t>
            </a:r>
            <a:r>
              <a:rPr lang="en-US" sz="1600" dirty="0" err="1" smtClean="0">
                <a:latin typeface="Comic Sans MS"/>
                <a:cs typeface="Comic Sans MS"/>
              </a:rPr>
              <a:t>aeruginosa</a:t>
            </a:r>
            <a:r>
              <a:rPr lang="en-US" sz="1600" dirty="0" smtClean="0">
                <a:latin typeface="Comic Sans MS"/>
                <a:cs typeface="Comic Sans MS"/>
              </a:rPr>
              <a:t> infection in cystic fibrosis. </a:t>
            </a:r>
            <a:r>
              <a:rPr lang="en-US" sz="1600" i="1" dirty="0" smtClean="0">
                <a:latin typeface="Comic Sans MS"/>
                <a:cs typeface="Comic Sans MS"/>
              </a:rPr>
              <a:t>Nat Genet </a:t>
            </a:r>
            <a:r>
              <a:rPr lang="en-US" sz="1600" dirty="0" smtClean="0">
                <a:latin typeface="Comic Sans MS"/>
                <a:cs typeface="Comic Sans MS"/>
              </a:rPr>
              <a:t>2012 Jul 8;44(8):886-9</a:t>
            </a:r>
            <a:endParaRPr lang="en-US" sz="1600" dirty="0">
              <a:latin typeface="Comic Sans MS"/>
              <a:cs typeface="Comic Sans MS"/>
            </a:endParaRPr>
          </a:p>
          <a:p>
            <a:r>
              <a:rPr lang="en-US" sz="1600" dirty="0" smtClean="0">
                <a:latin typeface="Comic Sans MS"/>
                <a:cs typeface="Comic Sans MS"/>
              </a:rPr>
              <a:t>Auer PL, </a:t>
            </a:r>
            <a:r>
              <a:rPr lang="en-US" sz="1600" dirty="0" err="1" smtClean="0">
                <a:latin typeface="Comic Sans MS"/>
                <a:cs typeface="Comic Sans MS"/>
              </a:rPr>
              <a:t>Johnsen</a:t>
            </a:r>
            <a:r>
              <a:rPr lang="en-US" sz="1600" dirty="0" smtClean="0">
                <a:latin typeface="Comic Sans MS"/>
                <a:cs typeface="Comic Sans MS"/>
              </a:rPr>
              <a:t> JM, Johnson AD, Logsdon BA, Lange LA, </a:t>
            </a:r>
            <a:r>
              <a:rPr lang="en-US" sz="1600" dirty="0" err="1" smtClean="0">
                <a:latin typeface="Comic Sans MS"/>
                <a:cs typeface="Comic Sans MS"/>
              </a:rPr>
              <a:t>Nalls</a:t>
            </a:r>
            <a:r>
              <a:rPr lang="en-US" sz="1600" dirty="0" smtClean="0">
                <a:latin typeface="Comic Sans MS"/>
                <a:cs typeface="Comic Sans MS"/>
              </a:rPr>
              <a:t> MA et al. Imputation of </a:t>
            </a:r>
            <a:r>
              <a:rPr lang="en-US" sz="1600" dirty="0" err="1" smtClean="0">
                <a:latin typeface="Comic Sans MS"/>
                <a:cs typeface="Comic Sans MS"/>
              </a:rPr>
              <a:t>exome</a:t>
            </a:r>
            <a:r>
              <a:rPr lang="en-US" sz="1600" dirty="0" smtClean="0">
                <a:latin typeface="Comic Sans MS"/>
                <a:cs typeface="Comic Sans MS"/>
              </a:rPr>
              <a:t> sequence variants into population-based samples and blood-cell-trait-associated loci in African-Americans: NHLBI GO </a:t>
            </a:r>
            <a:r>
              <a:rPr lang="en-US" sz="1600" dirty="0" err="1" smtClean="0">
                <a:latin typeface="Comic Sans MS"/>
                <a:cs typeface="Comic Sans MS"/>
              </a:rPr>
              <a:t>Exome</a:t>
            </a:r>
            <a:r>
              <a:rPr lang="en-US" sz="1600" dirty="0" smtClean="0">
                <a:latin typeface="Comic Sans MS"/>
                <a:cs typeface="Comic Sans MS"/>
              </a:rPr>
              <a:t> Sequencing Project. </a:t>
            </a:r>
            <a:r>
              <a:rPr lang="en-US" sz="1600" i="1" dirty="0" smtClean="0">
                <a:latin typeface="Comic Sans MS"/>
                <a:cs typeface="Comic Sans MS"/>
              </a:rPr>
              <a:t>Am J Hum Genet </a:t>
            </a:r>
            <a:r>
              <a:rPr lang="en-US" sz="1600" dirty="0" smtClean="0">
                <a:latin typeface="Comic Sans MS"/>
                <a:cs typeface="Comic Sans MS"/>
              </a:rPr>
              <a:t>2012 Nov 2;91(5):794-808</a:t>
            </a:r>
          </a:p>
          <a:p>
            <a:r>
              <a:rPr lang="en-US" sz="1600" dirty="0" smtClean="0">
                <a:latin typeface="Comic Sans MS"/>
                <a:cs typeface="Comic Sans MS"/>
              </a:rPr>
              <a:t>Fu W, O’Connor TD, Jun G, Kang HM, </a:t>
            </a:r>
            <a:r>
              <a:rPr lang="en-US" sz="1600" dirty="0" err="1" smtClean="0">
                <a:latin typeface="Comic Sans MS"/>
                <a:cs typeface="Comic Sans MS"/>
              </a:rPr>
              <a:t>Abecasis</a:t>
            </a:r>
            <a:r>
              <a:rPr lang="en-US" sz="1600" dirty="0" smtClean="0">
                <a:latin typeface="Comic Sans MS"/>
                <a:cs typeface="Comic Sans MS"/>
              </a:rPr>
              <a:t> GR, Leal SM et al. Analysis of 6,515 </a:t>
            </a:r>
            <a:r>
              <a:rPr lang="en-US" sz="1600" dirty="0" err="1" smtClean="0">
                <a:latin typeface="Comic Sans MS"/>
                <a:cs typeface="Comic Sans MS"/>
              </a:rPr>
              <a:t>exomes</a:t>
            </a:r>
            <a:r>
              <a:rPr lang="en-US" sz="1600" dirty="0" smtClean="0">
                <a:latin typeface="Comic Sans MS"/>
                <a:cs typeface="Comic Sans MS"/>
              </a:rPr>
              <a:t> reveals the recent origin of most human protein-coding variants. </a:t>
            </a:r>
            <a:r>
              <a:rPr lang="en-US" sz="1600" i="1" dirty="0" smtClean="0">
                <a:latin typeface="Comic Sans MS"/>
                <a:cs typeface="Comic Sans MS"/>
              </a:rPr>
              <a:t>Nature</a:t>
            </a:r>
            <a:r>
              <a:rPr lang="en-US" sz="1600" dirty="0" smtClean="0">
                <a:latin typeface="Comic Sans MS"/>
                <a:cs typeface="Comic Sans MS"/>
              </a:rPr>
              <a:t> 2013 Jan 10;493(7431):216-20</a:t>
            </a:r>
          </a:p>
          <a:p>
            <a:r>
              <a:rPr lang="en-US" sz="1600" dirty="0" err="1" smtClean="0">
                <a:latin typeface="Comic Sans MS"/>
                <a:cs typeface="Comic Sans MS"/>
              </a:rPr>
              <a:t>Johnsen</a:t>
            </a:r>
            <a:r>
              <a:rPr lang="en-US" sz="1600" dirty="0" smtClean="0">
                <a:latin typeface="Comic Sans MS"/>
                <a:cs typeface="Comic Sans MS"/>
              </a:rPr>
              <a:t> JM, Auer PL, Morrison AC, Jiao S, Wei P, </a:t>
            </a:r>
            <a:r>
              <a:rPr lang="en-US" sz="1600" dirty="0" err="1" smtClean="0">
                <a:latin typeface="Comic Sans MS"/>
                <a:cs typeface="Comic Sans MS"/>
              </a:rPr>
              <a:t>Haessler</a:t>
            </a:r>
            <a:r>
              <a:rPr lang="en-US" sz="1600" dirty="0" smtClean="0">
                <a:latin typeface="Comic Sans MS"/>
                <a:cs typeface="Comic Sans MS"/>
              </a:rPr>
              <a:t> J et al. Common and rare von </a:t>
            </a:r>
            <a:r>
              <a:rPr lang="en-US" sz="1600" dirty="0" err="1" smtClean="0">
                <a:latin typeface="Comic Sans MS"/>
                <a:cs typeface="Comic Sans MS"/>
              </a:rPr>
              <a:t>Willebrand</a:t>
            </a:r>
            <a:r>
              <a:rPr lang="en-US" sz="1600" dirty="0" smtClean="0">
                <a:latin typeface="Comic Sans MS"/>
                <a:cs typeface="Comic Sans MS"/>
              </a:rPr>
              <a:t> factor (</a:t>
            </a:r>
            <a:r>
              <a:rPr lang="en-US" sz="1600" dirty="0" err="1" smtClean="0">
                <a:latin typeface="Comic Sans MS"/>
                <a:cs typeface="Comic Sans MS"/>
              </a:rPr>
              <a:t>vWF</a:t>
            </a:r>
            <a:r>
              <a:rPr lang="en-US" sz="1600" dirty="0" smtClean="0">
                <a:latin typeface="Comic Sans MS"/>
                <a:cs typeface="Comic Sans MS"/>
              </a:rPr>
              <a:t>) coding variants, VWF levels, and factor VIII levels in African Americans: the NHLBI </a:t>
            </a:r>
            <a:r>
              <a:rPr lang="en-US" sz="1600" dirty="0" err="1" smtClean="0">
                <a:latin typeface="Comic Sans MS"/>
                <a:cs typeface="Comic Sans MS"/>
              </a:rPr>
              <a:t>Exome</a:t>
            </a:r>
            <a:r>
              <a:rPr lang="en-US" sz="1600" dirty="0" smtClean="0">
                <a:latin typeface="Comic Sans MS"/>
                <a:cs typeface="Comic Sans MS"/>
              </a:rPr>
              <a:t> Sequencing Project. </a:t>
            </a:r>
            <a:r>
              <a:rPr lang="en-US" sz="1600" i="1" dirty="0" smtClean="0">
                <a:latin typeface="Comic Sans MS"/>
                <a:cs typeface="Comic Sans MS"/>
              </a:rPr>
              <a:t>Blood</a:t>
            </a:r>
            <a:r>
              <a:rPr lang="en-US" sz="1600" dirty="0" smtClean="0">
                <a:latin typeface="Comic Sans MS"/>
                <a:cs typeface="Comic Sans MS"/>
              </a:rPr>
              <a:t> 2103 Jul 25;122(4):590-7</a:t>
            </a:r>
            <a:endParaRPr lang="en-US" sz="1600" dirty="0">
              <a:latin typeface="Comic Sans MS"/>
              <a:cs typeface="Comic Sans MS"/>
            </a:endParaRPr>
          </a:p>
          <a:p>
            <a:endParaRPr lang="en-US" sz="1600" dirty="0">
              <a:latin typeface="Comic Sans MS"/>
              <a:cs typeface="Comic Sans MS"/>
            </a:endParaRPr>
          </a:p>
        </p:txBody>
      </p:sp>
    </p:spTree>
    <p:extLst>
      <p:ext uri="{BB962C8B-B14F-4D97-AF65-F5344CB8AC3E}">
        <p14:creationId xmlns:p14="http://schemas.microsoft.com/office/powerpoint/2010/main" val="555514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omic Sans MS"/>
                <a:cs typeface="Comic Sans MS"/>
              </a:rPr>
              <a:t>Snippets of ESP Results - 1</a:t>
            </a:r>
            <a:endParaRPr lang="en-US" sz="3200" dirty="0">
              <a:latin typeface="Comic Sans MS"/>
              <a:cs typeface="Comic Sans MS"/>
            </a:endParaRPr>
          </a:p>
        </p:txBody>
      </p:sp>
      <p:sp>
        <p:nvSpPr>
          <p:cNvPr id="3" name="Content Placeholder 2"/>
          <p:cNvSpPr>
            <a:spLocks noGrp="1"/>
          </p:cNvSpPr>
          <p:nvPr>
            <p:ph idx="1"/>
          </p:nvPr>
        </p:nvSpPr>
        <p:spPr/>
        <p:txBody>
          <a:bodyPr/>
          <a:lstStyle/>
          <a:p>
            <a:pPr marL="457200" indent="-457200">
              <a:buFont typeface="Arial"/>
              <a:buChar char="•"/>
            </a:pPr>
            <a:r>
              <a:rPr lang="en-US" dirty="0" smtClean="0">
                <a:latin typeface="Comic Sans MS"/>
                <a:cs typeface="Comic Sans MS"/>
              </a:rPr>
              <a:t>EOMI</a:t>
            </a:r>
          </a:p>
          <a:p>
            <a:pPr marL="857250" lvl="1" indent="-457200">
              <a:buFont typeface="Arial"/>
              <a:buChar char="•"/>
            </a:pPr>
            <a:r>
              <a:rPr lang="en-US" dirty="0" smtClean="0">
                <a:latin typeface="Comic Sans MS"/>
                <a:cs typeface="Comic Sans MS"/>
              </a:rPr>
              <a:t>Led by </a:t>
            </a:r>
            <a:r>
              <a:rPr lang="en-US" dirty="0" err="1" smtClean="0">
                <a:latin typeface="Comic Sans MS"/>
                <a:cs typeface="Comic Sans MS"/>
              </a:rPr>
              <a:t>Sek</a:t>
            </a:r>
            <a:r>
              <a:rPr lang="en-US" dirty="0" smtClean="0">
                <a:latin typeface="Comic Sans MS"/>
                <a:cs typeface="Comic Sans MS"/>
              </a:rPr>
              <a:t> </a:t>
            </a:r>
            <a:r>
              <a:rPr lang="en-US" dirty="0" err="1" smtClean="0">
                <a:latin typeface="Comic Sans MS"/>
                <a:cs typeface="Comic Sans MS"/>
              </a:rPr>
              <a:t>Kathiresan</a:t>
            </a:r>
            <a:r>
              <a:rPr lang="en-US" dirty="0" smtClean="0">
                <a:latin typeface="Comic Sans MS"/>
                <a:cs typeface="Comic Sans MS"/>
              </a:rPr>
              <a:t> and Chris O’Donnell</a:t>
            </a:r>
          </a:p>
          <a:p>
            <a:pPr marL="857250" lvl="1" indent="-457200">
              <a:buFont typeface="Arial"/>
              <a:buChar char="•"/>
            </a:pPr>
            <a:r>
              <a:rPr lang="en-US" dirty="0" err="1" smtClean="0">
                <a:latin typeface="Comic Sans MS"/>
                <a:cs typeface="Comic Sans MS"/>
              </a:rPr>
              <a:t>Exome</a:t>
            </a:r>
            <a:r>
              <a:rPr lang="en-US" dirty="0" smtClean="0">
                <a:latin typeface="Comic Sans MS"/>
                <a:cs typeface="Comic Sans MS"/>
              </a:rPr>
              <a:t> sequencing of </a:t>
            </a:r>
          </a:p>
          <a:p>
            <a:pPr marL="1257300" lvl="2" indent="-457200">
              <a:buFont typeface="Arial"/>
              <a:buChar char="•"/>
            </a:pPr>
            <a:r>
              <a:rPr lang="en-US" dirty="0" smtClean="0">
                <a:latin typeface="Comic Sans MS"/>
                <a:cs typeface="Comic Sans MS"/>
              </a:rPr>
              <a:t>1,207 cases of MI with early age at onset</a:t>
            </a:r>
          </a:p>
          <a:p>
            <a:pPr marL="1257300" lvl="2" indent="-457200">
              <a:buFont typeface="Arial"/>
              <a:buChar char="•"/>
            </a:pPr>
            <a:r>
              <a:rPr lang="en-US" dirty="0">
                <a:latin typeface="Comic Sans MS"/>
                <a:cs typeface="Comic Sans MS"/>
              </a:rPr>
              <a:t> </a:t>
            </a:r>
            <a:r>
              <a:rPr lang="en-US" dirty="0" smtClean="0">
                <a:latin typeface="Comic Sans MS"/>
                <a:cs typeface="Comic Sans MS"/>
              </a:rPr>
              <a:t>  946 ‘controls’ with older age, high FRS, no MI</a:t>
            </a:r>
          </a:p>
          <a:p>
            <a:pPr marL="857250" lvl="1" indent="-457200">
              <a:buFont typeface="Arial"/>
              <a:buChar char="•"/>
            </a:pPr>
            <a:r>
              <a:rPr lang="en-US" dirty="0" smtClean="0">
                <a:latin typeface="Comic Sans MS"/>
                <a:cs typeface="Comic Sans MS"/>
              </a:rPr>
              <a:t>Strongest single variant results in 9p21, LDLR, APOE, …</a:t>
            </a:r>
          </a:p>
          <a:p>
            <a:pPr marL="857250" lvl="1" indent="-457200">
              <a:buFont typeface="Arial"/>
              <a:buChar char="•"/>
            </a:pPr>
            <a:r>
              <a:rPr lang="en-US" dirty="0">
                <a:latin typeface="Comic Sans MS"/>
                <a:cs typeface="Comic Sans MS"/>
              </a:rPr>
              <a:t>Rare variants contribute to burden of risk in </a:t>
            </a:r>
            <a:r>
              <a:rPr lang="en-US" dirty="0" smtClean="0">
                <a:latin typeface="Comic Sans MS"/>
                <a:cs typeface="Comic Sans MS"/>
              </a:rPr>
              <a:t>APOA5 (novel)</a:t>
            </a:r>
            <a:endParaRPr lang="en-US" dirty="0">
              <a:latin typeface="Comic Sans MS"/>
              <a:cs typeface="Comic Sans MS"/>
            </a:endParaRPr>
          </a:p>
          <a:p>
            <a:pPr marL="857250" lvl="1" indent="-457200">
              <a:buFont typeface="Arial"/>
              <a:buChar char="•"/>
            </a:pPr>
            <a:r>
              <a:rPr lang="en-US" dirty="0" smtClean="0">
                <a:latin typeface="Comic Sans MS"/>
                <a:cs typeface="Comic Sans MS"/>
              </a:rPr>
              <a:t>Validation by re-sequencing 11,414 additional participants</a:t>
            </a:r>
          </a:p>
          <a:p>
            <a:pPr marL="857250" lvl="1" indent="-457200">
              <a:buFont typeface="Arial"/>
              <a:buChar char="•"/>
            </a:pPr>
            <a:r>
              <a:rPr lang="en-US" dirty="0" smtClean="0">
                <a:latin typeface="Comic Sans MS"/>
                <a:cs typeface="Comic Sans MS"/>
              </a:rPr>
              <a:t>APOA5 carriers of rare variants had </a:t>
            </a:r>
          </a:p>
          <a:p>
            <a:pPr marL="1257300" lvl="2" indent="-457200">
              <a:buFont typeface="Arial"/>
              <a:buChar char="•"/>
            </a:pPr>
            <a:r>
              <a:rPr lang="en-US" dirty="0" smtClean="0">
                <a:latin typeface="Comic Sans MS"/>
                <a:cs typeface="Comic Sans MS"/>
              </a:rPr>
              <a:t>higher triglycerides than non-carriers</a:t>
            </a:r>
          </a:p>
          <a:p>
            <a:pPr marL="1257300" lvl="2" indent="-457200">
              <a:buFont typeface="Arial"/>
              <a:buChar char="•"/>
            </a:pPr>
            <a:r>
              <a:rPr lang="en-US" dirty="0" smtClean="0">
                <a:latin typeface="Comic Sans MS"/>
                <a:cs typeface="Comic Sans MS"/>
              </a:rPr>
              <a:t>Lower HDL levels than non-carriers</a:t>
            </a:r>
          </a:p>
          <a:p>
            <a:pPr marL="857250" lvl="1" indent="-457200">
              <a:buFont typeface="Arial"/>
              <a:buChar char="•"/>
            </a:pPr>
            <a:r>
              <a:rPr lang="en-US" dirty="0" smtClean="0">
                <a:latin typeface="Comic Sans MS"/>
                <a:cs typeface="Comic Sans MS"/>
              </a:rPr>
              <a:t>Under review, </a:t>
            </a:r>
            <a:r>
              <a:rPr lang="en-US" i="1" dirty="0" smtClean="0">
                <a:latin typeface="Comic Sans MS"/>
                <a:cs typeface="Comic Sans MS"/>
              </a:rPr>
              <a:t>N </a:t>
            </a:r>
            <a:r>
              <a:rPr lang="en-US" i="1" dirty="0" err="1" smtClean="0">
                <a:latin typeface="Comic Sans MS"/>
                <a:cs typeface="Comic Sans MS"/>
              </a:rPr>
              <a:t>Engl</a:t>
            </a:r>
            <a:r>
              <a:rPr lang="en-US" i="1" dirty="0" smtClean="0">
                <a:latin typeface="Comic Sans MS"/>
                <a:cs typeface="Comic Sans MS"/>
              </a:rPr>
              <a:t> J Med</a:t>
            </a:r>
          </a:p>
        </p:txBody>
      </p:sp>
    </p:spTree>
    <p:extLst>
      <p:ext uri="{BB962C8B-B14F-4D97-AF65-F5344CB8AC3E}">
        <p14:creationId xmlns:p14="http://schemas.microsoft.com/office/powerpoint/2010/main" val="1495944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m3hd-v7p:Users:dron:Desktop:APOA5_LDLR_04092013_summary:Figure3_20130417.pdf"/>
          <p:cNvPicPr>
            <a:picLocks noGrp="1"/>
          </p:cNvPicPr>
          <p:nvPr>
            <p:ph idx="1"/>
          </p:nvPr>
        </p:nvPicPr>
        <p:blipFill>
          <a:blip r:embed="rId2">
            <a:extLst>
              <a:ext uri="{28A0092B-C50C-407E-A947-70E740481C1C}">
                <a14:useLocalDpi xmlns:a14="http://schemas.microsoft.com/office/drawing/2010/main" val="0"/>
              </a:ext>
            </a:extLst>
          </a:blip>
          <a:srcRect l="-65401" r="-65401"/>
          <a:stretch>
            <a:fillRect/>
          </a:stretch>
        </p:blipFill>
        <p:spPr bwMode="auto">
          <a:xfrm>
            <a:off x="304800" y="381000"/>
            <a:ext cx="8610600" cy="6324600"/>
          </a:xfrm>
          <a:prstGeom prst="rect">
            <a:avLst/>
          </a:prstGeom>
          <a:noFill/>
          <a:ln>
            <a:noFill/>
          </a:ln>
        </p:spPr>
      </p:pic>
    </p:spTree>
    <p:extLst>
      <p:ext uri="{BB962C8B-B14F-4D97-AF65-F5344CB8AC3E}">
        <p14:creationId xmlns:p14="http://schemas.microsoft.com/office/powerpoint/2010/main" val="1676737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omic Sans MS"/>
                <a:cs typeface="Comic Sans MS"/>
              </a:rPr>
              <a:t>Snippets of ESP Results - 2</a:t>
            </a:r>
            <a:endParaRPr lang="en-US" sz="3200" dirty="0">
              <a:latin typeface="Comic Sans MS"/>
              <a:cs typeface="Comic Sans MS"/>
            </a:endParaRPr>
          </a:p>
        </p:txBody>
      </p:sp>
      <p:sp>
        <p:nvSpPr>
          <p:cNvPr id="3" name="Content Placeholder 2"/>
          <p:cNvSpPr>
            <a:spLocks noGrp="1"/>
          </p:cNvSpPr>
          <p:nvPr>
            <p:ph idx="1"/>
          </p:nvPr>
        </p:nvSpPr>
        <p:spPr/>
        <p:txBody>
          <a:bodyPr/>
          <a:lstStyle/>
          <a:p>
            <a:pPr marL="457200" indent="-457200">
              <a:buFont typeface="Arial"/>
              <a:buChar char="•"/>
            </a:pPr>
            <a:r>
              <a:rPr lang="en-US" dirty="0" smtClean="0">
                <a:latin typeface="Comic Sans MS"/>
                <a:cs typeface="Comic Sans MS"/>
              </a:rPr>
              <a:t>LDL cholesterol levels</a:t>
            </a:r>
          </a:p>
          <a:p>
            <a:pPr marL="857250" lvl="1" indent="-457200">
              <a:buFont typeface="Arial"/>
              <a:buChar char="•"/>
            </a:pPr>
            <a:r>
              <a:rPr lang="en-US" dirty="0" smtClean="0">
                <a:latin typeface="Comic Sans MS"/>
                <a:cs typeface="Comic Sans MS"/>
              </a:rPr>
              <a:t>Led by </a:t>
            </a:r>
            <a:r>
              <a:rPr lang="en-US" dirty="0" err="1" smtClean="0">
                <a:latin typeface="Comic Sans MS"/>
                <a:cs typeface="Comic Sans MS"/>
              </a:rPr>
              <a:t>Cristen</a:t>
            </a:r>
            <a:r>
              <a:rPr lang="en-US" dirty="0" smtClean="0">
                <a:latin typeface="Comic Sans MS"/>
                <a:cs typeface="Comic Sans MS"/>
              </a:rPr>
              <a:t> </a:t>
            </a:r>
            <a:r>
              <a:rPr lang="en-US" dirty="0" err="1" smtClean="0">
                <a:latin typeface="Comic Sans MS"/>
                <a:cs typeface="Comic Sans MS"/>
              </a:rPr>
              <a:t>Willer</a:t>
            </a:r>
            <a:r>
              <a:rPr lang="en-US" dirty="0">
                <a:latin typeface="Comic Sans MS"/>
                <a:cs typeface="Comic Sans MS"/>
              </a:rPr>
              <a:t> </a:t>
            </a:r>
            <a:r>
              <a:rPr lang="en-US" dirty="0" smtClean="0">
                <a:latin typeface="Comic Sans MS"/>
                <a:cs typeface="Comic Sans MS"/>
              </a:rPr>
              <a:t>and Leslie Lange</a:t>
            </a:r>
          </a:p>
          <a:p>
            <a:pPr marL="857250" lvl="1" indent="-457200">
              <a:buFont typeface="Arial"/>
              <a:buChar char="•"/>
            </a:pPr>
            <a:r>
              <a:rPr lang="en-US" dirty="0" err="1" smtClean="0">
                <a:latin typeface="Comic Sans MS"/>
                <a:cs typeface="Comic Sans MS"/>
              </a:rPr>
              <a:t>Exome</a:t>
            </a:r>
            <a:r>
              <a:rPr lang="en-US" dirty="0" smtClean="0">
                <a:latin typeface="Comic Sans MS"/>
                <a:cs typeface="Comic Sans MS"/>
              </a:rPr>
              <a:t> sequencing of 2,005 participants, including 554 selected for extremes of LDL (&gt;98</a:t>
            </a:r>
            <a:r>
              <a:rPr lang="en-US" baseline="30000" dirty="0" smtClean="0">
                <a:latin typeface="Comic Sans MS"/>
                <a:cs typeface="Comic Sans MS"/>
              </a:rPr>
              <a:t>th</a:t>
            </a:r>
            <a:r>
              <a:rPr lang="en-US" dirty="0" smtClean="0">
                <a:latin typeface="Comic Sans MS"/>
                <a:cs typeface="Comic Sans MS"/>
              </a:rPr>
              <a:t> or &lt;2</a:t>
            </a:r>
            <a:r>
              <a:rPr lang="en-US" baseline="30000" dirty="0" smtClean="0">
                <a:latin typeface="Comic Sans MS"/>
                <a:cs typeface="Comic Sans MS"/>
              </a:rPr>
              <a:t>nd</a:t>
            </a:r>
            <a:r>
              <a:rPr lang="en-US" dirty="0" smtClean="0">
                <a:latin typeface="Comic Sans MS"/>
                <a:cs typeface="Comic Sans MS"/>
              </a:rPr>
              <a:t> percentile)</a:t>
            </a:r>
          </a:p>
          <a:p>
            <a:pPr marL="857250" lvl="1" indent="-457200">
              <a:buFont typeface="Arial"/>
              <a:buChar char="•"/>
            </a:pPr>
            <a:r>
              <a:rPr lang="en-US" dirty="0" smtClean="0">
                <a:latin typeface="Comic Sans MS"/>
                <a:cs typeface="Comic Sans MS"/>
              </a:rPr>
              <a:t>Strongest single variant results in APOE</a:t>
            </a:r>
          </a:p>
          <a:p>
            <a:pPr marL="857250" lvl="1" indent="-457200">
              <a:buFont typeface="Arial"/>
              <a:buChar char="•"/>
            </a:pPr>
            <a:r>
              <a:rPr lang="en-US" dirty="0">
                <a:latin typeface="Comic Sans MS"/>
                <a:cs typeface="Comic Sans MS"/>
              </a:rPr>
              <a:t>Rare variants contribute to burden of risk in </a:t>
            </a:r>
            <a:r>
              <a:rPr lang="en-US" dirty="0" smtClean="0">
                <a:latin typeface="Comic Sans MS"/>
                <a:cs typeface="Comic Sans MS"/>
              </a:rPr>
              <a:t>PCSK9, LDLR, APOB and PNPLA5 (novel)</a:t>
            </a:r>
            <a:endParaRPr lang="en-US" dirty="0">
              <a:latin typeface="Comic Sans MS"/>
              <a:cs typeface="Comic Sans MS"/>
            </a:endParaRPr>
          </a:p>
          <a:p>
            <a:pPr marL="857250" lvl="1" indent="-457200">
              <a:buFont typeface="Arial"/>
              <a:buChar char="•"/>
            </a:pPr>
            <a:r>
              <a:rPr lang="en-US" dirty="0" smtClean="0">
                <a:latin typeface="Comic Sans MS"/>
                <a:cs typeface="Comic Sans MS"/>
              </a:rPr>
              <a:t>Validation in GOT2D sequencing study of 2,084 participants</a:t>
            </a:r>
          </a:p>
          <a:p>
            <a:pPr marL="857250" lvl="1" indent="-457200">
              <a:buFont typeface="Arial"/>
              <a:buChar char="•"/>
            </a:pPr>
            <a:r>
              <a:rPr lang="en-US" dirty="0" smtClean="0">
                <a:latin typeface="Comic Sans MS"/>
                <a:cs typeface="Comic Sans MS"/>
              </a:rPr>
              <a:t>Different genes exhibited different genetic architecture</a:t>
            </a:r>
          </a:p>
          <a:p>
            <a:pPr marL="1257300" lvl="2" indent="-457200">
              <a:buFont typeface="Arial"/>
              <a:buChar char="•"/>
            </a:pPr>
            <a:r>
              <a:rPr lang="en-US" dirty="0" smtClean="0">
                <a:latin typeface="Comic Sans MS"/>
                <a:cs typeface="Comic Sans MS"/>
              </a:rPr>
              <a:t>PCSK9 – loss of function variants (MAF &lt; 5%)</a:t>
            </a:r>
          </a:p>
          <a:p>
            <a:pPr marL="1257300" lvl="2" indent="-457200">
              <a:buFont typeface="Arial"/>
              <a:buChar char="•"/>
            </a:pPr>
            <a:r>
              <a:rPr lang="en-US" dirty="0" smtClean="0">
                <a:latin typeface="Comic Sans MS"/>
                <a:cs typeface="Comic Sans MS"/>
              </a:rPr>
              <a:t>LDLR – rare missense, loss of function variants (MAF&lt;0.1%)</a:t>
            </a:r>
          </a:p>
          <a:p>
            <a:pPr marL="857250" lvl="1" indent="-457200">
              <a:buFont typeface="Arial"/>
              <a:buChar char="•"/>
            </a:pPr>
            <a:r>
              <a:rPr lang="en-US" dirty="0" smtClean="0">
                <a:latin typeface="Comic Sans MS"/>
                <a:cs typeface="Comic Sans MS"/>
              </a:rPr>
              <a:t>Under review, </a:t>
            </a:r>
            <a:r>
              <a:rPr lang="en-US" i="1" dirty="0" smtClean="0">
                <a:latin typeface="Comic Sans MS"/>
                <a:cs typeface="Comic Sans MS"/>
              </a:rPr>
              <a:t>Am J Hum Genet (after a long tortuous path with Nat Genet)</a:t>
            </a:r>
          </a:p>
        </p:txBody>
      </p:sp>
    </p:spTree>
    <p:extLst>
      <p:ext uri="{BB962C8B-B14F-4D97-AF65-F5344CB8AC3E}">
        <p14:creationId xmlns:p14="http://schemas.microsoft.com/office/powerpoint/2010/main" val="250085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23850"/>
            <a:ext cx="8229600" cy="914400"/>
          </a:xfrm>
        </p:spPr>
        <p:txBody>
          <a:bodyPr/>
          <a:lstStyle/>
          <a:p>
            <a:pPr eaLnBrk="1" hangingPunct="1"/>
            <a:r>
              <a:rPr lang="en-US" sz="3200" dirty="0">
                <a:latin typeface="Comic Sans MS"/>
                <a:ea typeface="ＭＳ Ｐゴシック" charset="0"/>
                <a:cs typeface="Comic Sans MS"/>
              </a:rPr>
              <a:t>MESA </a:t>
            </a:r>
            <a:r>
              <a:rPr lang="en-US" sz="3200" dirty="0" err="1">
                <a:latin typeface="Comic Sans MS"/>
                <a:ea typeface="ＭＳ Ｐゴシック" charset="0"/>
                <a:cs typeface="Comic Sans MS"/>
              </a:rPr>
              <a:t>SHARe</a:t>
            </a:r>
            <a:r>
              <a:rPr lang="en-US" sz="3200" dirty="0">
                <a:latin typeface="Comic Sans MS"/>
                <a:ea typeface="ＭＳ Ｐゴシック" charset="0"/>
                <a:cs typeface="Comic Sans MS"/>
              </a:rPr>
              <a:t> Phenotype Working Groups</a:t>
            </a:r>
          </a:p>
        </p:txBody>
      </p:sp>
      <p:sp>
        <p:nvSpPr>
          <p:cNvPr id="3075" name="Rectangle 3"/>
          <p:cNvSpPr>
            <a:spLocks noGrp="1" noChangeArrowheads="1"/>
          </p:cNvSpPr>
          <p:nvPr>
            <p:ph type="body" idx="1"/>
          </p:nvPr>
        </p:nvSpPr>
        <p:spPr>
          <a:xfrm>
            <a:off x="192088" y="1219200"/>
            <a:ext cx="8672512" cy="5006975"/>
          </a:xfrm>
        </p:spPr>
        <p:txBody>
          <a:bodyPr/>
          <a:lstStyle/>
          <a:p>
            <a:pPr lvl="1" eaLnBrk="1" hangingPunct="1">
              <a:buFont typeface="Arial" charset="0"/>
              <a:buChar char="•"/>
            </a:pPr>
            <a:r>
              <a:rPr lang="en-US" sz="2200" dirty="0">
                <a:latin typeface="Comic Sans MS"/>
                <a:ea typeface="ＭＳ Ｐゴシック" charset="0"/>
                <a:cs typeface="Comic Sans MS"/>
              </a:rPr>
              <a:t>21 MESA </a:t>
            </a:r>
            <a:r>
              <a:rPr lang="en-US" sz="2200" dirty="0" err="1">
                <a:latin typeface="Comic Sans MS"/>
                <a:ea typeface="ＭＳ Ｐゴシック" charset="0"/>
                <a:cs typeface="Comic Sans MS"/>
              </a:rPr>
              <a:t>SHARe</a:t>
            </a:r>
            <a:r>
              <a:rPr lang="en-US" sz="2200" dirty="0">
                <a:latin typeface="Comic Sans MS"/>
                <a:ea typeface="ＭＳ Ｐゴシック" charset="0"/>
                <a:cs typeface="Comic Sans MS"/>
              </a:rPr>
              <a:t> Phenotype Working Groups actively </a:t>
            </a:r>
            <a:r>
              <a:rPr lang="en-US" sz="2200" dirty="0" smtClean="0">
                <a:latin typeface="Comic Sans MS"/>
                <a:ea typeface="ＭＳ Ｐゴシック" charset="0"/>
                <a:cs typeface="Comic Sans MS"/>
              </a:rPr>
              <a:t>meet</a:t>
            </a:r>
            <a:endParaRPr lang="en-US" sz="2200" dirty="0">
              <a:latin typeface="Comic Sans MS"/>
              <a:ea typeface="ＭＳ Ｐゴシック" charset="0"/>
              <a:cs typeface="Comic Sans MS"/>
            </a:endParaRPr>
          </a:p>
          <a:p>
            <a:pPr lvl="1" eaLnBrk="1" hangingPunct="1">
              <a:buFont typeface="Arial" charset="0"/>
              <a:buChar char="•"/>
            </a:pPr>
            <a:r>
              <a:rPr lang="en-US" sz="2200" dirty="0">
                <a:latin typeface="Comic Sans MS"/>
                <a:ea typeface="ＭＳ Ｐゴシック" charset="0"/>
                <a:cs typeface="Comic Sans MS"/>
              </a:rPr>
              <a:t>Since April 2010, 194 publication proposals, and 53</a:t>
            </a:r>
            <a:r>
              <a:rPr lang="en-US" sz="2200" b="1" dirty="0">
                <a:latin typeface="Comic Sans MS"/>
                <a:ea typeface="ＭＳ Ｐゴシック" charset="0"/>
                <a:cs typeface="Comic Sans MS"/>
              </a:rPr>
              <a:t> </a:t>
            </a:r>
            <a:r>
              <a:rPr lang="en-US" sz="2200" dirty="0">
                <a:latin typeface="Comic Sans MS"/>
                <a:ea typeface="ＭＳ Ｐゴシック" charset="0"/>
                <a:cs typeface="Comic Sans MS"/>
              </a:rPr>
              <a:t>pen drafts were submitted from 19 different Phenotype Working Groups and </a:t>
            </a:r>
            <a:r>
              <a:rPr lang="en-US" sz="2200" dirty="0" err="1">
                <a:latin typeface="Comic Sans MS"/>
                <a:ea typeface="ＭＳ Ｐゴシック" charset="0"/>
                <a:cs typeface="Comic Sans MS"/>
              </a:rPr>
              <a:t>SHARe</a:t>
            </a:r>
            <a:r>
              <a:rPr lang="en-US" sz="2200" dirty="0">
                <a:latin typeface="Comic Sans MS"/>
                <a:ea typeface="ＭＳ Ｐゴシック" charset="0"/>
                <a:cs typeface="Comic Sans MS"/>
              </a:rPr>
              <a:t> Committees</a:t>
            </a:r>
          </a:p>
          <a:p>
            <a:pPr lvl="1" eaLnBrk="1" hangingPunct="1">
              <a:buFont typeface="Arial" charset="0"/>
              <a:buChar char="•"/>
            </a:pPr>
            <a:r>
              <a:rPr lang="en-US" sz="2200" dirty="0">
                <a:latin typeface="Comic Sans MS"/>
                <a:ea typeface="ＭＳ Ｐゴシック" charset="0"/>
                <a:cs typeface="Comic Sans MS"/>
              </a:rPr>
              <a:t>42 proposals use standard analysis plan developed by MESA </a:t>
            </a:r>
            <a:r>
              <a:rPr lang="en-US" sz="2200" dirty="0" err="1">
                <a:latin typeface="Comic Sans MS"/>
                <a:ea typeface="ＭＳ Ｐゴシック" charset="0"/>
                <a:cs typeface="Comic Sans MS"/>
              </a:rPr>
              <a:t>SHARe</a:t>
            </a:r>
            <a:r>
              <a:rPr lang="en-US" sz="2200" dirty="0">
                <a:latin typeface="Comic Sans MS"/>
                <a:ea typeface="ＭＳ Ｐゴシック" charset="0"/>
                <a:cs typeface="Comic Sans MS"/>
              </a:rPr>
              <a:t> Analysis Committee, 94 follow analysis outlined by consortia, and 44 use non-standard analysis as defined by the Working Group</a:t>
            </a:r>
          </a:p>
          <a:p>
            <a:pPr lvl="1" eaLnBrk="1" hangingPunct="1">
              <a:buFont typeface="Arial" charset="0"/>
              <a:buChar char="•"/>
            </a:pPr>
            <a:r>
              <a:rPr lang="en-US" sz="2200" dirty="0">
                <a:latin typeface="Comic Sans MS"/>
                <a:ea typeface="ＭＳ Ｐゴシック" charset="0"/>
                <a:cs typeface="Comic Sans MS"/>
              </a:rPr>
              <a:t>37 published papers</a:t>
            </a:r>
          </a:p>
          <a:p>
            <a:pPr lvl="1" eaLnBrk="1" hangingPunct="1">
              <a:buFont typeface="Arial" charset="0"/>
              <a:buChar char="•"/>
            </a:pPr>
            <a:r>
              <a:rPr lang="en-US" sz="2200" dirty="0">
                <a:latin typeface="Comic Sans MS"/>
                <a:ea typeface="ＭＳ Ｐゴシック" charset="0"/>
                <a:cs typeface="Comic Sans MS"/>
              </a:rPr>
              <a:t>Includes collaborations with CHARGE, ICBP, MACAD, PRIMA, GENEVA, </a:t>
            </a:r>
            <a:r>
              <a:rPr lang="en-US" sz="2200" dirty="0" err="1">
                <a:latin typeface="Comic Sans MS"/>
                <a:ea typeface="ＭＳ Ｐゴシック" charset="0"/>
                <a:cs typeface="Comic Sans MS"/>
              </a:rPr>
              <a:t>CARe</a:t>
            </a:r>
            <a:r>
              <a:rPr lang="en-US" sz="2200" dirty="0">
                <a:latin typeface="Comic Sans MS"/>
                <a:ea typeface="ＭＳ Ｐゴシック" charset="0"/>
                <a:cs typeface="Comic Sans MS"/>
              </a:rPr>
              <a:t>, NOMAS, Type 2 DM Consortium, CARDIA, SPIROMETA, </a:t>
            </a:r>
            <a:r>
              <a:rPr lang="en-US" sz="2200" dirty="0" err="1">
                <a:latin typeface="Comic Sans MS"/>
                <a:ea typeface="ＭＳ Ｐゴシック" charset="0"/>
                <a:cs typeface="Comic Sans MS"/>
              </a:rPr>
              <a:t>HealthABC</a:t>
            </a:r>
            <a:r>
              <a:rPr lang="en-US" sz="2200" dirty="0">
                <a:latin typeface="Comic Sans MS"/>
                <a:ea typeface="ＭＳ Ｐゴシック" charset="0"/>
                <a:cs typeface="Comic Sans MS"/>
              </a:rPr>
              <a:t>, SUNLIGHT, </a:t>
            </a:r>
            <a:r>
              <a:rPr lang="en-US" sz="2200" dirty="0" err="1">
                <a:latin typeface="Comic Sans MS"/>
                <a:ea typeface="ＭＳ Ｐゴシック" charset="0"/>
                <a:cs typeface="Comic Sans MS"/>
              </a:rPr>
              <a:t>CKDGen</a:t>
            </a:r>
            <a:r>
              <a:rPr lang="en-US" sz="2200" dirty="0">
                <a:latin typeface="Comic Sans MS"/>
                <a:ea typeface="ＭＳ Ｐゴシック" charset="0"/>
                <a:cs typeface="Comic Sans MS"/>
              </a:rPr>
              <a:t>, FIND, WHI, Family Heart Study, </a:t>
            </a:r>
            <a:r>
              <a:rPr lang="en-US" sz="2200" dirty="0" err="1">
                <a:latin typeface="Comic Sans MS"/>
                <a:ea typeface="ＭＳ Ｐゴシック" charset="0"/>
                <a:cs typeface="Comic Sans MS"/>
              </a:rPr>
              <a:t>Genestar</a:t>
            </a:r>
            <a:r>
              <a:rPr lang="en-US" sz="2200" dirty="0">
                <a:latin typeface="Comic Sans MS"/>
                <a:ea typeface="ＭＳ Ｐゴシック" charset="0"/>
                <a:cs typeface="Comic Sans MS"/>
              </a:rPr>
              <a:t>, Diabetic Heart Study, Framingham, CHS, ARIC, AGES, Rotterdam, Jackson Heart, Family Heart Study</a:t>
            </a:r>
          </a:p>
          <a:p>
            <a:pPr lvl="1" eaLnBrk="1" hangingPunct="1">
              <a:buFont typeface="Arial" charset="0"/>
              <a:buChar char="•"/>
            </a:pPr>
            <a:endParaRPr lang="en-US" sz="2200" dirty="0">
              <a:latin typeface="Comic Sans MS"/>
              <a:ea typeface="ＭＳ Ｐゴシック" charset="0"/>
              <a:cs typeface="Comic Sans MS"/>
            </a:endParaRPr>
          </a:p>
          <a:p>
            <a:pPr lvl="1" eaLnBrk="1" hangingPunct="1">
              <a:buFont typeface="Arial" charset="0"/>
              <a:buChar char="•"/>
            </a:pPr>
            <a:endParaRPr lang="en-US" sz="2000" dirty="0">
              <a:latin typeface="Comic Sans MS"/>
              <a:ea typeface="ＭＳ Ｐゴシック" charset="0"/>
              <a:cs typeface="Comic Sans MS"/>
            </a:endParaRPr>
          </a:p>
          <a:p>
            <a:pPr lvl="1" eaLnBrk="1" hangingPunct="1">
              <a:buFont typeface="Arial" charset="0"/>
              <a:buChar char="•"/>
            </a:pPr>
            <a:endParaRPr lang="en-US" sz="2000" dirty="0">
              <a:latin typeface="Comic Sans MS"/>
              <a:ea typeface="ＭＳ Ｐゴシック" charset="0"/>
              <a:cs typeface="Comic Sans MS"/>
            </a:endParaRPr>
          </a:p>
          <a:p>
            <a:pPr lvl="1" eaLnBrk="1" hangingPunct="1">
              <a:buFont typeface="Arial" charset="0"/>
              <a:buChar char="•"/>
            </a:pPr>
            <a:endParaRPr lang="en-US" sz="2000" dirty="0">
              <a:latin typeface="Comic Sans MS"/>
              <a:ea typeface="ＭＳ Ｐゴシック" charset="0"/>
              <a:cs typeface="Comic Sans MS"/>
            </a:endParaRPr>
          </a:p>
        </p:txBody>
      </p:sp>
    </p:spTree>
    <p:extLst>
      <p:ext uri="{BB962C8B-B14F-4D97-AF65-F5344CB8AC3E}">
        <p14:creationId xmlns:p14="http://schemas.microsoft.com/office/powerpoint/2010/main" val="37127188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9-24 at 11.48.58 AM.png"/>
          <p:cNvPicPr>
            <a:picLocks noGrp="1" noChangeAspect="1"/>
          </p:cNvPicPr>
          <p:nvPr>
            <p:ph idx="1"/>
          </p:nvPr>
        </p:nvPicPr>
        <p:blipFill>
          <a:blip r:embed="rId2">
            <a:extLst>
              <a:ext uri="{28A0092B-C50C-407E-A947-70E740481C1C}">
                <a14:useLocalDpi xmlns:a14="http://schemas.microsoft.com/office/drawing/2010/main" val="0"/>
              </a:ext>
            </a:extLst>
          </a:blip>
          <a:srcRect l="-5980" r="-5980"/>
          <a:stretch>
            <a:fillRect/>
          </a:stretch>
        </p:blipFill>
        <p:spPr>
          <a:xfrm>
            <a:off x="0" y="914400"/>
            <a:ext cx="8923867" cy="4724400"/>
          </a:xfrm>
        </p:spPr>
      </p:pic>
    </p:spTree>
    <p:extLst>
      <p:ext uri="{BB962C8B-B14F-4D97-AF65-F5344CB8AC3E}">
        <p14:creationId xmlns:p14="http://schemas.microsoft.com/office/powerpoint/2010/main" val="765909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968" r="-3968"/>
          <a:stretch>
            <a:fillRect/>
          </a:stretch>
        </p:blipFill>
        <p:spPr>
          <a:xfrm>
            <a:off x="152399" y="1089212"/>
            <a:ext cx="8593667" cy="4549588"/>
          </a:xfrm>
        </p:spPr>
      </p:pic>
    </p:spTree>
    <p:extLst>
      <p:ext uri="{BB962C8B-B14F-4D97-AF65-F5344CB8AC3E}">
        <p14:creationId xmlns:p14="http://schemas.microsoft.com/office/powerpoint/2010/main" val="3462500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968" r="-3968"/>
          <a:stretch>
            <a:fillRect/>
          </a:stretch>
        </p:blipFill>
        <p:spPr>
          <a:xfrm>
            <a:off x="110067" y="1066800"/>
            <a:ext cx="8779933" cy="4648200"/>
          </a:xfrm>
        </p:spPr>
      </p:pic>
    </p:spTree>
    <p:extLst>
      <p:ext uri="{BB962C8B-B14F-4D97-AF65-F5344CB8AC3E}">
        <p14:creationId xmlns:p14="http://schemas.microsoft.com/office/powerpoint/2010/main" val="85621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968" r="-3968"/>
          <a:stretch>
            <a:fillRect/>
          </a:stretch>
        </p:blipFill>
        <p:spPr>
          <a:xfrm>
            <a:off x="110067" y="1066800"/>
            <a:ext cx="8636000" cy="4572000"/>
          </a:xfrm>
        </p:spPr>
      </p:pic>
    </p:spTree>
    <p:extLst>
      <p:ext uri="{BB962C8B-B14F-4D97-AF65-F5344CB8AC3E}">
        <p14:creationId xmlns:p14="http://schemas.microsoft.com/office/powerpoint/2010/main" val="31058765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omic Sans MS"/>
                <a:cs typeface="Comic Sans MS"/>
              </a:rPr>
              <a:t>Snippets of ESP Results - 3</a:t>
            </a:r>
            <a:endParaRPr lang="en-US" sz="3200" dirty="0">
              <a:latin typeface="Comic Sans MS"/>
              <a:cs typeface="Comic Sans MS"/>
            </a:endParaRPr>
          </a:p>
        </p:txBody>
      </p:sp>
      <p:sp>
        <p:nvSpPr>
          <p:cNvPr id="3" name="Content Placeholder 2"/>
          <p:cNvSpPr>
            <a:spLocks noGrp="1"/>
          </p:cNvSpPr>
          <p:nvPr>
            <p:ph idx="1"/>
          </p:nvPr>
        </p:nvSpPr>
        <p:spPr/>
        <p:txBody>
          <a:bodyPr/>
          <a:lstStyle/>
          <a:p>
            <a:pPr marL="457200" indent="-457200">
              <a:buFont typeface="Arial"/>
              <a:buChar char="•"/>
            </a:pPr>
            <a:r>
              <a:rPr lang="en-US" dirty="0" smtClean="0">
                <a:latin typeface="Comic Sans MS"/>
                <a:cs typeface="Comic Sans MS"/>
              </a:rPr>
              <a:t>Pharmacogenomics</a:t>
            </a:r>
          </a:p>
          <a:p>
            <a:pPr marL="857250" lvl="1" indent="-457200">
              <a:buFont typeface="Arial"/>
              <a:buChar char="•"/>
            </a:pPr>
            <a:r>
              <a:rPr lang="en-US" dirty="0" smtClean="0">
                <a:latin typeface="Comic Sans MS"/>
                <a:cs typeface="Comic Sans MS"/>
              </a:rPr>
              <a:t>Led by Adam Gordon (Nickerson lab)</a:t>
            </a:r>
          </a:p>
          <a:p>
            <a:pPr marL="857250" lvl="1" indent="-457200">
              <a:buFont typeface="Arial"/>
              <a:buChar char="•"/>
            </a:pPr>
            <a:r>
              <a:rPr lang="en-US" dirty="0" err="1" smtClean="0">
                <a:latin typeface="Comic Sans MS"/>
                <a:cs typeface="Comic Sans MS"/>
              </a:rPr>
              <a:t>Exome</a:t>
            </a:r>
            <a:r>
              <a:rPr lang="en-US" dirty="0" smtClean="0">
                <a:latin typeface="Comic Sans MS"/>
                <a:cs typeface="Comic Sans MS"/>
              </a:rPr>
              <a:t> sequencing of 2,203 African Americans and 4,300 Caucasians</a:t>
            </a:r>
          </a:p>
          <a:p>
            <a:pPr marL="857250" lvl="1" indent="-457200">
              <a:buFont typeface="Arial"/>
              <a:buChar char="•"/>
            </a:pPr>
            <a:r>
              <a:rPr lang="en-US" dirty="0" smtClean="0">
                <a:latin typeface="Comic Sans MS"/>
                <a:cs typeface="Comic Sans MS"/>
              </a:rPr>
              <a:t>Survey of coding variation in 12 CYP450 genes</a:t>
            </a:r>
          </a:p>
          <a:p>
            <a:pPr marL="857250" lvl="1" indent="-457200">
              <a:buFont typeface="Arial"/>
              <a:buChar char="•"/>
            </a:pPr>
            <a:r>
              <a:rPr lang="en-US" dirty="0" smtClean="0">
                <a:latin typeface="Comic Sans MS"/>
                <a:cs typeface="Comic Sans MS"/>
              </a:rPr>
              <a:t>Discovered 1,006 unique variants (275 known, 731 novel); 486 missense variants and 42 nonsense/splice or </a:t>
            </a:r>
            <a:r>
              <a:rPr lang="en-US" dirty="0" err="1" smtClean="0">
                <a:latin typeface="Comic Sans MS"/>
                <a:cs typeface="Comic Sans MS"/>
              </a:rPr>
              <a:t>frameshift</a:t>
            </a:r>
            <a:endParaRPr lang="en-US" dirty="0">
              <a:latin typeface="Comic Sans MS"/>
              <a:cs typeface="Comic Sans MS"/>
            </a:endParaRPr>
          </a:p>
          <a:p>
            <a:pPr marL="857250" lvl="1" indent="-457200">
              <a:buFont typeface="Arial"/>
              <a:buChar char="•"/>
            </a:pPr>
            <a:r>
              <a:rPr lang="en-US" dirty="0" smtClean="0">
                <a:latin typeface="Comic Sans MS"/>
                <a:cs typeface="Comic Sans MS"/>
              </a:rPr>
              <a:t>CYP2A6, CYP2B6, CYP2D6 contain most </a:t>
            </a:r>
            <a:r>
              <a:rPr lang="en-US" dirty="0" err="1" smtClean="0">
                <a:latin typeface="Comic Sans MS"/>
                <a:cs typeface="Comic Sans MS"/>
              </a:rPr>
              <a:t>nonsynonymous</a:t>
            </a:r>
            <a:r>
              <a:rPr lang="en-US" dirty="0" smtClean="0">
                <a:latin typeface="Comic Sans MS"/>
                <a:cs typeface="Comic Sans MS"/>
              </a:rPr>
              <a:t> variation (and are in the top 20% </a:t>
            </a:r>
            <a:r>
              <a:rPr lang="en-US" dirty="0" err="1" smtClean="0">
                <a:latin typeface="Comic Sans MS"/>
                <a:cs typeface="Comic Sans MS"/>
              </a:rPr>
              <a:t>exome</a:t>
            </a:r>
            <a:r>
              <a:rPr lang="en-US" dirty="0" smtClean="0">
                <a:latin typeface="Comic Sans MS"/>
                <a:cs typeface="Comic Sans MS"/>
              </a:rPr>
              <a:t>-wide)</a:t>
            </a:r>
          </a:p>
          <a:p>
            <a:pPr marL="857250" lvl="1" indent="-457200">
              <a:buFont typeface="Arial"/>
              <a:buChar char="•"/>
            </a:pPr>
            <a:r>
              <a:rPr lang="en-US" dirty="0" smtClean="0">
                <a:latin typeface="Comic Sans MS"/>
                <a:cs typeface="Comic Sans MS"/>
              </a:rPr>
              <a:t>Predicted function -&gt; drug metabolism?</a:t>
            </a:r>
          </a:p>
          <a:p>
            <a:pPr marL="1257300" lvl="2" indent="-457200">
              <a:buFont typeface="Arial"/>
              <a:buChar char="•"/>
            </a:pPr>
            <a:r>
              <a:rPr lang="en-US" dirty="0" smtClean="0">
                <a:latin typeface="Comic Sans MS"/>
                <a:cs typeface="Comic Sans MS"/>
              </a:rPr>
              <a:t>11.7% AA and 7.6% EA carry a predicted functional variant</a:t>
            </a:r>
          </a:p>
          <a:p>
            <a:pPr marL="1257300" lvl="2" indent="-457200">
              <a:buFont typeface="Arial"/>
              <a:buChar char="•"/>
            </a:pPr>
            <a:r>
              <a:rPr lang="en-US" dirty="0" smtClean="0">
                <a:latin typeface="Comic Sans MS"/>
                <a:cs typeface="Comic Sans MS"/>
              </a:rPr>
              <a:t>21.8% AA and 14.1% EA have variants in one of 12 CYP genes</a:t>
            </a:r>
          </a:p>
          <a:p>
            <a:pPr marL="857250" lvl="1" indent="-457200">
              <a:buFont typeface="Arial"/>
              <a:buChar char="•"/>
            </a:pPr>
            <a:r>
              <a:rPr lang="en-US" dirty="0" smtClean="0">
                <a:latin typeface="Comic Sans MS"/>
                <a:cs typeface="Comic Sans MS"/>
              </a:rPr>
              <a:t>Under review, </a:t>
            </a:r>
            <a:r>
              <a:rPr lang="en-US" i="1" dirty="0" smtClean="0">
                <a:latin typeface="Comic Sans MS"/>
                <a:cs typeface="Comic Sans MS"/>
              </a:rPr>
              <a:t>Hum </a:t>
            </a:r>
            <a:r>
              <a:rPr lang="en-US" i="1" dirty="0" err="1" smtClean="0">
                <a:latin typeface="Comic Sans MS"/>
                <a:cs typeface="Comic Sans MS"/>
              </a:rPr>
              <a:t>Mol</a:t>
            </a:r>
            <a:r>
              <a:rPr lang="en-US" i="1" dirty="0" smtClean="0">
                <a:latin typeface="Comic Sans MS"/>
                <a:cs typeface="Comic Sans MS"/>
              </a:rPr>
              <a:t> Genet</a:t>
            </a:r>
          </a:p>
        </p:txBody>
      </p:sp>
    </p:spTree>
    <p:extLst>
      <p:ext uri="{BB962C8B-B14F-4D97-AF65-F5344CB8AC3E}">
        <p14:creationId xmlns:p14="http://schemas.microsoft.com/office/powerpoint/2010/main" val="250085032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09-24 at 11.56.46 AM.png"/>
          <p:cNvPicPr>
            <a:picLocks noGrp="1" noChangeAspect="1"/>
          </p:cNvPicPr>
          <p:nvPr>
            <p:ph idx="1"/>
          </p:nvPr>
        </p:nvPicPr>
        <p:blipFill>
          <a:blip r:embed="rId2">
            <a:extLst>
              <a:ext uri="{28A0092B-C50C-407E-A947-70E740481C1C}">
                <a14:useLocalDpi xmlns:a14="http://schemas.microsoft.com/office/drawing/2010/main" val="0"/>
              </a:ext>
            </a:extLst>
          </a:blip>
          <a:srcRect l="-3443" r="-3443"/>
          <a:stretch>
            <a:fillRect/>
          </a:stretch>
        </p:blipFill>
        <p:spPr>
          <a:xfrm>
            <a:off x="-33867" y="1066800"/>
            <a:ext cx="8779934" cy="4648200"/>
          </a:xfrm>
        </p:spPr>
      </p:pic>
    </p:spTree>
    <p:extLst>
      <p:ext uri="{BB962C8B-B14F-4D97-AF65-F5344CB8AC3E}">
        <p14:creationId xmlns:p14="http://schemas.microsoft.com/office/powerpoint/2010/main" val="165709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200" dirty="0">
                <a:latin typeface="Comic Sans MS"/>
                <a:cs typeface="Comic Sans MS"/>
              </a:rPr>
              <a:t>MESA </a:t>
            </a:r>
            <a:r>
              <a:rPr lang="en-US" sz="3200" dirty="0" smtClean="0">
                <a:latin typeface="Comic Sans MS"/>
                <a:cs typeface="Comic Sans MS"/>
              </a:rPr>
              <a:t>ESP data in </a:t>
            </a:r>
            <a:r>
              <a:rPr lang="en-US" sz="3200" dirty="0" err="1" smtClean="0">
                <a:latin typeface="Comic Sans MS"/>
                <a:cs typeface="Comic Sans MS"/>
              </a:rPr>
              <a:t>dbGaP</a:t>
            </a:r>
            <a:endParaRPr lang="en-US" sz="3200" dirty="0">
              <a:latin typeface="Comic Sans MS"/>
              <a:cs typeface="Comic Sans MS"/>
            </a:endParaRPr>
          </a:p>
        </p:txBody>
      </p:sp>
      <p:pic>
        <p:nvPicPr>
          <p:cNvPr id="4" name="Content Placeholder 3" descr="Screen shot 2013-09-23 at 4.12.38 PM.png"/>
          <p:cNvPicPr>
            <a:picLocks noGrp="1" noChangeAspect="1"/>
          </p:cNvPicPr>
          <p:nvPr>
            <p:ph idx="1"/>
          </p:nvPr>
        </p:nvPicPr>
        <p:blipFill>
          <a:blip r:embed="rId2">
            <a:extLst>
              <a:ext uri="{28A0092B-C50C-407E-A947-70E740481C1C}">
                <a14:useLocalDpi xmlns:a14="http://schemas.microsoft.com/office/drawing/2010/main" val="0"/>
              </a:ext>
            </a:extLst>
          </a:blip>
          <a:srcRect l="-14664" r="-14664"/>
          <a:stretch>
            <a:fillRect/>
          </a:stretch>
        </p:blipFill>
        <p:spPr>
          <a:xfrm>
            <a:off x="-178363" y="1447800"/>
            <a:ext cx="9644677" cy="5105400"/>
          </a:xfrm>
        </p:spPr>
      </p:pic>
    </p:spTree>
    <p:extLst>
      <p:ext uri="{BB962C8B-B14F-4D97-AF65-F5344CB8AC3E}">
        <p14:creationId xmlns:p14="http://schemas.microsoft.com/office/powerpoint/2010/main" val="40591592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200" dirty="0">
                <a:latin typeface="Comic Sans MS"/>
                <a:cs typeface="Comic Sans MS"/>
              </a:rPr>
              <a:t>MESA ESP </a:t>
            </a:r>
            <a:r>
              <a:rPr lang="en-US" sz="3200" dirty="0" err="1" smtClean="0">
                <a:latin typeface="Comic Sans MS"/>
                <a:cs typeface="Comic Sans MS"/>
              </a:rPr>
              <a:t>dbGaP</a:t>
            </a:r>
            <a:r>
              <a:rPr lang="en-US" sz="3200" dirty="0" smtClean="0">
                <a:latin typeface="Comic Sans MS"/>
                <a:cs typeface="Comic Sans MS"/>
              </a:rPr>
              <a:t> access</a:t>
            </a:r>
            <a:endParaRPr lang="en-US" sz="3200" dirty="0">
              <a:latin typeface="Comic Sans MS"/>
              <a:cs typeface="Comic Sans MS"/>
            </a:endParaRPr>
          </a:p>
        </p:txBody>
      </p:sp>
      <p:pic>
        <p:nvPicPr>
          <p:cNvPr id="6" name="Content Placeholder 5" descr="Screen shot 2013-09-23 at 4.13.31 PM.png"/>
          <p:cNvPicPr>
            <a:picLocks noGrp="1" noChangeAspect="1"/>
          </p:cNvPicPr>
          <p:nvPr>
            <p:ph idx="1"/>
          </p:nvPr>
        </p:nvPicPr>
        <p:blipFill>
          <a:blip r:embed="rId2">
            <a:extLst>
              <a:ext uri="{28A0092B-C50C-407E-A947-70E740481C1C}">
                <a14:useLocalDpi xmlns:a14="http://schemas.microsoft.com/office/drawing/2010/main" val="0"/>
              </a:ext>
            </a:extLst>
          </a:blip>
          <a:srcRect l="-33627" r="-33627"/>
          <a:stretch>
            <a:fillRect/>
          </a:stretch>
        </p:blipFill>
        <p:spPr>
          <a:xfrm>
            <a:off x="-177800" y="1447800"/>
            <a:ext cx="9499600" cy="5181600"/>
          </a:xfrm>
        </p:spPr>
      </p:pic>
    </p:spTree>
    <p:extLst>
      <p:ext uri="{BB962C8B-B14F-4D97-AF65-F5344CB8AC3E}">
        <p14:creationId xmlns:p14="http://schemas.microsoft.com/office/powerpoint/2010/main" val="3738906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omic Sans MS"/>
                <a:cs typeface="Comic Sans MS"/>
              </a:rPr>
              <a:t>The </a:t>
            </a:r>
            <a:r>
              <a:rPr lang="en-US" sz="3600" dirty="0" err="1" smtClean="0">
                <a:latin typeface="Comic Sans MS"/>
                <a:cs typeface="Comic Sans MS"/>
              </a:rPr>
              <a:t>ExomeChip</a:t>
            </a:r>
            <a:endParaRPr lang="en-US" sz="3600" dirty="0">
              <a:latin typeface="Comic Sans MS"/>
              <a:cs typeface="Comic Sans MS"/>
            </a:endParaRPr>
          </a:p>
        </p:txBody>
      </p:sp>
      <p:sp>
        <p:nvSpPr>
          <p:cNvPr id="3" name="Content Placeholder 2"/>
          <p:cNvSpPr>
            <a:spLocks noGrp="1"/>
          </p:cNvSpPr>
          <p:nvPr>
            <p:ph idx="1"/>
          </p:nvPr>
        </p:nvSpPr>
        <p:spPr/>
        <p:txBody>
          <a:bodyPr/>
          <a:lstStyle/>
          <a:p>
            <a:r>
              <a:rPr lang="en-US" dirty="0" err="1" smtClean="0">
                <a:latin typeface="Comic Sans MS"/>
                <a:cs typeface="Comic Sans MS"/>
              </a:rPr>
              <a:t>Exome</a:t>
            </a:r>
            <a:r>
              <a:rPr lang="en-US" dirty="0" smtClean="0">
                <a:latin typeface="Comic Sans MS"/>
                <a:cs typeface="Comic Sans MS"/>
              </a:rPr>
              <a:t> sequencing studies are likely well-powered to </a:t>
            </a:r>
            <a:r>
              <a:rPr lang="en-US" i="1" dirty="0" smtClean="0">
                <a:latin typeface="Comic Sans MS"/>
                <a:cs typeface="Comic Sans MS"/>
              </a:rPr>
              <a:t>discover </a:t>
            </a:r>
            <a:r>
              <a:rPr lang="en-US" dirty="0" smtClean="0">
                <a:latin typeface="Comic Sans MS"/>
                <a:cs typeface="Comic Sans MS"/>
              </a:rPr>
              <a:t>shared (MAF &gt; 0.1%) variants that contribute to diseases of interest</a:t>
            </a:r>
          </a:p>
          <a:p>
            <a:r>
              <a:rPr lang="en-US" dirty="0" err="1" smtClean="0">
                <a:latin typeface="Comic Sans MS"/>
                <a:cs typeface="Comic Sans MS"/>
              </a:rPr>
              <a:t>Exome</a:t>
            </a:r>
            <a:r>
              <a:rPr lang="en-US" dirty="0" smtClean="0">
                <a:latin typeface="Comic Sans MS"/>
                <a:cs typeface="Comic Sans MS"/>
              </a:rPr>
              <a:t> sequencing studies of (non-</a:t>
            </a:r>
            <a:r>
              <a:rPr lang="en-US" dirty="0" err="1" smtClean="0">
                <a:latin typeface="Comic Sans MS"/>
                <a:cs typeface="Comic Sans MS"/>
              </a:rPr>
              <a:t>Mendelian</a:t>
            </a:r>
            <a:r>
              <a:rPr lang="en-US" dirty="0" smtClean="0">
                <a:latin typeface="Comic Sans MS"/>
                <a:cs typeface="Comic Sans MS"/>
              </a:rPr>
              <a:t>) traits may be underpowered to demonstrate </a:t>
            </a:r>
            <a:r>
              <a:rPr lang="en-US" i="1" dirty="0" smtClean="0">
                <a:latin typeface="Comic Sans MS"/>
                <a:cs typeface="Comic Sans MS"/>
              </a:rPr>
              <a:t>association</a:t>
            </a:r>
            <a:r>
              <a:rPr lang="en-US" dirty="0" smtClean="0">
                <a:latin typeface="Comic Sans MS"/>
                <a:cs typeface="Comic Sans MS"/>
              </a:rPr>
              <a:t> to those variants</a:t>
            </a:r>
          </a:p>
          <a:p>
            <a:r>
              <a:rPr lang="en-US" dirty="0" smtClean="0">
                <a:latin typeface="Comic Sans MS"/>
                <a:cs typeface="Comic Sans MS"/>
              </a:rPr>
              <a:t>Array-based genotyping is </a:t>
            </a:r>
            <a:r>
              <a:rPr lang="en-US" i="1" dirty="0" smtClean="0">
                <a:latin typeface="Comic Sans MS"/>
                <a:cs typeface="Comic Sans MS"/>
              </a:rPr>
              <a:t>less expensive </a:t>
            </a:r>
            <a:r>
              <a:rPr lang="en-US" dirty="0" smtClean="0">
                <a:latin typeface="Comic Sans MS"/>
                <a:cs typeface="Comic Sans MS"/>
              </a:rPr>
              <a:t>per sample than </a:t>
            </a:r>
            <a:r>
              <a:rPr lang="en-US" dirty="0" err="1" smtClean="0">
                <a:latin typeface="Comic Sans MS"/>
                <a:cs typeface="Comic Sans MS"/>
              </a:rPr>
              <a:t>exome</a:t>
            </a:r>
            <a:r>
              <a:rPr lang="en-US" dirty="0" smtClean="0">
                <a:latin typeface="Comic Sans MS"/>
                <a:cs typeface="Comic Sans MS"/>
              </a:rPr>
              <a:t> sequencing </a:t>
            </a:r>
          </a:p>
          <a:p>
            <a:endParaRPr lang="en-US" dirty="0">
              <a:latin typeface="Comic Sans MS"/>
              <a:cs typeface="Comic Sans MS"/>
            </a:endParaRPr>
          </a:p>
        </p:txBody>
      </p:sp>
    </p:spTree>
    <p:extLst>
      <p:ext uri="{BB962C8B-B14F-4D97-AF65-F5344CB8AC3E}">
        <p14:creationId xmlns:p14="http://schemas.microsoft.com/office/powerpoint/2010/main" val="181689492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200" dirty="0" smtClean="0">
                <a:latin typeface="Comic Sans MS"/>
                <a:cs typeface="Comic Sans MS"/>
              </a:rPr>
              <a:t>Samples Contributed to </a:t>
            </a:r>
            <a:r>
              <a:rPr lang="en-US" sz="3200" dirty="0" err="1" smtClean="0">
                <a:latin typeface="Comic Sans MS"/>
                <a:cs typeface="Comic Sans MS"/>
              </a:rPr>
              <a:t>ExomeChip</a:t>
            </a:r>
            <a:endParaRPr lang="en-US" sz="3200" dirty="0">
              <a:latin typeface="Comic Sans MS"/>
              <a:cs typeface="Comic Sans MS"/>
            </a:endParaRPr>
          </a:p>
        </p:txBody>
      </p:sp>
      <p:graphicFrame>
        <p:nvGraphicFramePr>
          <p:cNvPr id="6" name="Table 5"/>
          <p:cNvGraphicFramePr>
            <a:graphicFrameLocks noGrp="1"/>
          </p:cNvGraphicFramePr>
          <p:nvPr>
            <p:extLst>
              <p:ext uri="{D42A27DB-BD31-4B8C-83A1-F6EECF244321}">
                <p14:modId xmlns:p14="http://schemas.microsoft.com/office/powerpoint/2010/main" val="495286468"/>
              </p:ext>
            </p:extLst>
          </p:nvPr>
        </p:nvGraphicFramePr>
        <p:xfrm>
          <a:off x="76200" y="1447800"/>
          <a:ext cx="9067799" cy="3835400"/>
        </p:xfrm>
        <a:graphic>
          <a:graphicData uri="http://schemas.openxmlformats.org/drawingml/2006/table">
            <a:tbl>
              <a:tblPr/>
              <a:tblGrid>
                <a:gridCol w="2296815"/>
                <a:gridCol w="1167874"/>
                <a:gridCol w="1500133"/>
                <a:gridCol w="1802884"/>
                <a:gridCol w="1004694"/>
                <a:gridCol w="1295399"/>
              </a:tblGrid>
              <a:tr h="165100">
                <a:tc>
                  <a:txBody>
                    <a:bodyPr/>
                    <a:lstStyle/>
                    <a:p>
                      <a:pPr algn="l" fontAlgn="b"/>
                      <a:r>
                        <a:rPr lang="en-US" sz="1600" b="1" i="0" u="none" strike="noStrike" dirty="0" smtClean="0">
                          <a:solidFill>
                            <a:srgbClr val="000000"/>
                          </a:solidFill>
                          <a:latin typeface="Verdana"/>
                        </a:rPr>
                        <a:t>Samples</a:t>
                      </a:r>
                      <a:endParaRPr lang="en-US" sz="1600" b="1" i="0" u="none" strike="noStrike" dirty="0">
                        <a:solidFill>
                          <a:srgbClr val="000000"/>
                        </a:solidFill>
                        <a:latin typeface="Verdana"/>
                      </a:endParaRPr>
                    </a:p>
                  </a:txBody>
                  <a:tcPr marL="12700" marR="12700" marT="12700" marB="0" anchor="b">
                    <a:lnL>
                      <a:noFill/>
                    </a:lnL>
                    <a:lnR>
                      <a:noFill/>
                    </a:lnR>
                    <a:lnT>
                      <a:noFill/>
                    </a:lnT>
                    <a:lnB>
                      <a:noFill/>
                    </a:lnB>
                  </a:tcPr>
                </a:tc>
                <a:tc>
                  <a:txBody>
                    <a:bodyPr/>
                    <a:lstStyle/>
                    <a:p>
                      <a:pPr algn="ctr" fontAlgn="b"/>
                      <a:r>
                        <a:rPr lang="en-US" sz="1600" b="1" i="0" u="none" strike="noStrike" dirty="0">
                          <a:solidFill>
                            <a:srgbClr val="000000"/>
                          </a:solidFill>
                          <a:latin typeface="Verdana"/>
                        </a:rPr>
                        <a:t># Samples</a:t>
                      </a:r>
                    </a:p>
                  </a:txBody>
                  <a:tcPr marL="12700" marR="12700" marT="12700" marB="0" anchor="b">
                    <a:lnL>
                      <a:noFill/>
                    </a:lnL>
                    <a:lnR>
                      <a:noFill/>
                    </a:lnR>
                    <a:lnT>
                      <a:noFill/>
                    </a:lnT>
                    <a:lnB>
                      <a:noFill/>
                    </a:lnB>
                  </a:tcPr>
                </a:tc>
                <a:tc>
                  <a:txBody>
                    <a:bodyPr/>
                    <a:lstStyle/>
                    <a:p>
                      <a:pPr algn="l" fontAlgn="b"/>
                      <a:r>
                        <a:rPr lang="en-US" sz="1600" b="1" i="0" u="none" strike="noStrike" dirty="0">
                          <a:solidFill>
                            <a:srgbClr val="000000"/>
                          </a:solidFill>
                          <a:latin typeface="Verdana"/>
                        </a:rPr>
                        <a:t>Phenotype</a:t>
                      </a:r>
                    </a:p>
                  </a:txBody>
                  <a:tcPr marL="12700" marR="12700" marT="12700" marB="0" anchor="b">
                    <a:lnL>
                      <a:noFill/>
                    </a:lnL>
                    <a:lnR>
                      <a:noFill/>
                    </a:lnR>
                    <a:lnT>
                      <a:noFill/>
                    </a:lnT>
                    <a:lnB>
                      <a:noFill/>
                    </a:lnB>
                  </a:tcPr>
                </a:tc>
                <a:tc>
                  <a:txBody>
                    <a:bodyPr/>
                    <a:lstStyle/>
                    <a:p>
                      <a:pPr algn="l" fontAlgn="b"/>
                      <a:r>
                        <a:rPr lang="en-US" sz="1600" b="1" i="0" u="none" strike="noStrike" dirty="0" smtClean="0">
                          <a:solidFill>
                            <a:srgbClr val="000000"/>
                          </a:solidFill>
                          <a:latin typeface="Verdana"/>
                        </a:rPr>
                        <a:t>Samples</a:t>
                      </a:r>
                      <a:endParaRPr lang="en-US" sz="1600" b="1" i="0" u="none" strike="noStrike" dirty="0">
                        <a:solidFill>
                          <a:srgbClr val="000000"/>
                        </a:solidFill>
                        <a:latin typeface="Verdana"/>
                      </a:endParaRPr>
                    </a:p>
                  </a:txBody>
                  <a:tcPr marL="12700" marR="12700" marT="12700" marB="0" anchor="b">
                    <a:lnL>
                      <a:noFill/>
                    </a:lnL>
                    <a:lnR>
                      <a:noFill/>
                    </a:lnR>
                    <a:lnT>
                      <a:noFill/>
                    </a:lnT>
                    <a:lnB>
                      <a:noFill/>
                    </a:lnB>
                  </a:tcPr>
                </a:tc>
                <a:tc>
                  <a:txBody>
                    <a:bodyPr/>
                    <a:lstStyle/>
                    <a:p>
                      <a:pPr algn="ctr" fontAlgn="b"/>
                      <a:r>
                        <a:rPr lang="en-US" sz="1600" b="1" i="0" u="none" strike="noStrike" dirty="0">
                          <a:solidFill>
                            <a:srgbClr val="000000"/>
                          </a:solidFill>
                          <a:latin typeface="Verdana"/>
                        </a:rPr>
                        <a:t># Samples</a:t>
                      </a:r>
                    </a:p>
                  </a:txBody>
                  <a:tcPr marL="12700" marR="12700" marT="12700" marB="0" anchor="b">
                    <a:lnL>
                      <a:noFill/>
                    </a:lnL>
                    <a:lnR>
                      <a:noFill/>
                    </a:lnR>
                    <a:lnT>
                      <a:noFill/>
                    </a:lnT>
                    <a:lnB>
                      <a:noFill/>
                    </a:lnB>
                  </a:tcPr>
                </a:tc>
                <a:tc>
                  <a:txBody>
                    <a:bodyPr/>
                    <a:lstStyle/>
                    <a:p>
                      <a:pPr algn="l" fontAlgn="b"/>
                      <a:r>
                        <a:rPr lang="en-US" sz="1600" b="1" i="0" u="none" strike="noStrike" dirty="0">
                          <a:solidFill>
                            <a:srgbClr val="000000"/>
                          </a:solidFill>
                          <a:latin typeface="Verdana"/>
                        </a:rPr>
                        <a:t>Phenotype</a:t>
                      </a:r>
                    </a:p>
                  </a:txBody>
                  <a:tcPr marL="12700" marR="12700" marT="12700" marB="0" anchor="b">
                    <a:lnL>
                      <a:noFill/>
                    </a:lnL>
                    <a:lnR>
                      <a:noFill/>
                    </a:lnR>
                    <a:lnT>
                      <a:noFill/>
                    </a:lnT>
                    <a:lnB>
                      <a:noFill/>
                    </a:lnB>
                  </a:tcPr>
                </a:tc>
              </a:tr>
              <a:tr h="165100">
                <a:tc>
                  <a:txBody>
                    <a:bodyPr/>
                    <a:lstStyle/>
                    <a:p>
                      <a:pPr algn="l" fontAlgn="b"/>
                      <a:r>
                        <a:rPr lang="en-US" sz="1600" b="0" i="0" u="none" strike="noStrike" dirty="0">
                          <a:solidFill>
                            <a:srgbClr val="1F497D"/>
                          </a:solidFill>
                          <a:latin typeface="Verdana"/>
                        </a:rPr>
                        <a:t>Baylor Autism</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1F497D"/>
                          </a:solidFill>
                          <a:latin typeface="Verdana"/>
                        </a:rPr>
                        <a:t>902</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Autism</a:t>
                      </a: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1F497D"/>
                          </a:solidFill>
                          <a:latin typeface="Verdana"/>
                        </a:rPr>
                        <a:t>Finn BMI</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46</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BMI</a:t>
                      </a:r>
                    </a:p>
                  </a:txBody>
                  <a:tcPr marL="12700" marR="12700" marT="12700" marB="0" anchor="b">
                    <a:lnL>
                      <a:noFill/>
                    </a:lnL>
                    <a:lnR>
                      <a:noFill/>
                    </a:lnR>
                    <a:lnT>
                      <a:noFill/>
                    </a:lnT>
                    <a:lnB>
                      <a:noFill/>
                    </a:lnB>
                  </a:tcPr>
                </a:tc>
              </a:tr>
              <a:tr h="165100">
                <a:tc>
                  <a:txBody>
                    <a:bodyPr/>
                    <a:lstStyle/>
                    <a:p>
                      <a:pPr algn="l" fontAlgn="b"/>
                      <a:r>
                        <a:rPr lang="en-US" sz="1600" b="0" i="0" u="none" strike="noStrike" dirty="0">
                          <a:solidFill>
                            <a:srgbClr val="1F497D"/>
                          </a:solidFill>
                          <a:latin typeface="Verdana"/>
                        </a:rPr>
                        <a:t>Broad Autism + DILI</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1F497D"/>
                          </a:solidFill>
                          <a:latin typeface="Verdana"/>
                        </a:rPr>
                        <a:t>993</a:t>
                      </a:r>
                    </a:p>
                  </a:txBody>
                  <a:tcPr marL="12700" marR="12700" marT="12700" marB="0" anchor="b">
                    <a:lnL>
                      <a:noFill/>
                    </a:lnL>
                    <a:lnR>
                      <a:noFill/>
                    </a:lnR>
                    <a:lnT>
                      <a:noFill/>
                    </a:lnT>
                    <a:lnB>
                      <a:noFill/>
                    </a:lnB>
                  </a:tcPr>
                </a:tc>
                <a:tc>
                  <a:txBody>
                    <a:bodyPr/>
                    <a:lstStyle/>
                    <a:p>
                      <a:pPr algn="l" fontAlgn="b"/>
                      <a:r>
                        <a:rPr lang="en-US" sz="1600" b="0" i="0" u="none" strike="noStrike" dirty="0" smtClean="0">
                          <a:solidFill>
                            <a:srgbClr val="1F497D"/>
                          </a:solidFill>
                          <a:latin typeface="Verdana"/>
                        </a:rPr>
                        <a:t>Autism*</a:t>
                      </a:r>
                      <a:endParaRPr lang="en-US" sz="1600" b="0" i="0" u="none" strike="noStrike" dirty="0">
                        <a:solidFill>
                          <a:srgbClr val="1F497D"/>
                        </a:solidFill>
                        <a:latin typeface="Verdana"/>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ESP BP</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613</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BP</a:t>
                      </a:r>
                    </a:p>
                  </a:txBody>
                  <a:tcPr marL="12700" marR="12700" marT="12700" marB="0" anchor="b">
                    <a:lnL>
                      <a:noFill/>
                    </a:lnL>
                    <a:lnR>
                      <a:noFill/>
                    </a:lnR>
                    <a:lnT>
                      <a:noFill/>
                    </a:lnT>
                    <a:lnB>
                      <a:noFill/>
                    </a:lnB>
                  </a:tcPr>
                </a:tc>
              </a:tr>
              <a:tr h="165100">
                <a:tc>
                  <a:txBody>
                    <a:bodyPr/>
                    <a:lstStyle/>
                    <a:p>
                      <a:pPr algn="l" fontAlgn="b"/>
                      <a:r>
                        <a:rPr lang="en-US" sz="1600" b="0" i="0" u="none" strike="noStrike">
                          <a:solidFill>
                            <a:srgbClr val="1F497D"/>
                          </a:solidFill>
                          <a:latin typeface="Verdana"/>
                        </a:rPr>
                        <a:t>STARD</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50</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Depression</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Lipid extremes</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131</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Lipids</a:t>
                      </a:r>
                    </a:p>
                  </a:txBody>
                  <a:tcPr marL="12700" marR="12700" marT="12700" marB="0" anchor="b">
                    <a:lnL>
                      <a:noFill/>
                    </a:lnL>
                    <a:lnR>
                      <a:noFill/>
                    </a:lnR>
                    <a:lnT>
                      <a:noFill/>
                    </a:lnT>
                    <a:lnB>
                      <a:noFill/>
                    </a:lnB>
                  </a:tcPr>
                </a:tc>
              </a:tr>
              <a:tr h="165100">
                <a:tc>
                  <a:txBody>
                    <a:bodyPr/>
                    <a:lstStyle/>
                    <a:p>
                      <a:pPr algn="l" fontAlgn="b"/>
                      <a:r>
                        <a:rPr lang="en-US" sz="1600" b="0" i="0" u="none" strike="noStrike">
                          <a:solidFill>
                            <a:srgbClr val="1F497D"/>
                          </a:solidFill>
                          <a:latin typeface="Verdana"/>
                        </a:rPr>
                        <a:t>Broad SCZ</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1F497D"/>
                          </a:solidFill>
                          <a:latin typeface="Verdana"/>
                        </a:rPr>
                        <a:t>525</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Schizophrenia</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ESP AA</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1143</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Metabolic</a:t>
                      </a:r>
                    </a:p>
                  </a:txBody>
                  <a:tcPr marL="12700" marR="12700" marT="12700" marB="0" anchor="b">
                    <a:lnL>
                      <a:noFill/>
                    </a:lnL>
                    <a:lnR>
                      <a:noFill/>
                    </a:lnR>
                    <a:lnT>
                      <a:noFill/>
                    </a:lnT>
                    <a:lnB>
                      <a:noFill/>
                    </a:lnB>
                  </a:tcPr>
                </a:tc>
              </a:tr>
              <a:tr h="165100">
                <a:tc>
                  <a:txBody>
                    <a:bodyPr/>
                    <a:lstStyle/>
                    <a:p>
                      <a:pPr algn="l" fontAlgn="b"/>
                      <a:r>
                        <a:rPr lang="en-US" sz="1600" b="0" i="0" u="none" strike="noStrike">
                          <a:solidFill>
                            <a:srgbClr val="1F497D"/>
                          </a:solidFill>
                          <a:latin typeface="Verdana"/>
                        </a:rPr>
                        <a:t>Cancer Genome Atlas</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422</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Cancer</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ESP EA</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1F497D"/>
                          </a:solidFill>
                          <a:latin typeface="Verdana"/>
                        </a:rPr>
                        <a:t>1377</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Metabolic</a:t>
                      </a:r>
                    </a:p>
                  </a:txBody>
                  <a:tcPr marL="12700" marR="12700" marT="12700" marB="0" anchor="b">
                    <a:lnL>
                      <a:noFill/>
                    </a:lnL>
                    <a:lnR>
                      <a:noFill/>
                    </a:lnR>
                    <a:lnT>
                      <a:noFill/>
                    </a:lnT>
                    <a:lnB>
                      <a:noFill/>
                    </a:lnB>
                  </a:tcPr>
                </a:tc>
              </a:tr>
              <a:tr h="165100">
                <a:tc>
                  <a:txBody>
                    <a:bodyPr/>
                    <a:lstStyle/>
                    <a:p>
                      <a:pPr algn="l" fontAlgn="b"/>
                      <a:r>
                        <a:rPr lang="en-US" sz="1600" b="0" i="0" u="none" strike="noStrike">
                          <a:solidFill>
                            <a:srgbClr val="1F497D"/>
                          </a:solidFill>
                          <a:latin typeface="Verdana"/>
                        </a:rPr>
                        <a:t>HIV</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121</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HIV</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Sardinia</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505</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Metabolic</a:t>
                      </a:r>
                    </a:p>
                  </a:txBody>
                  <a:tcPr marL="12700" marR="12700" marT="12700" marB="0" anchor="b">
                    <a:lnL>
                      <a:noFill/>
                    </a:lnL>
                    <a:lnR>
                      <a:noFill/>
                    </a:lnR>
                    <a:lnT>
                      <a:noFill/>
                    </a:lnT>
                    <a:lnB>
                      <a:noFill/>
                    </a:lnB>
                  </a:tcPr>
                </a:tc>
              </a:tr>
              <a:tr h="165100">
                <a:tc>
                  <a:txBody>
                    <a:bodyPr/>
                    <a:lstStyle/>
                    <a:p>
                      <a:pPr algn="l" fontAlgn="b"/>
                      <a:r>
                        <a:rPr lang="en-US" sz="1600" b="0" i="0" u="none" strike="noStrike">
                          <a:solidFill>
                            <a:srgbClr val="1F497D"/>
                          </a:solidFill>
                          <a:latin typeface="Verdana"/>
                        </a:rPr>
                        <a:t>Lausanne Sanger</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456</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Population</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ESP AA (UW)</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144</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Metabolic</a:t>
                      </a:r>
                    </a:p>
                  </a:txBody>
                  <a:tcPr marL="12700" marR="12700" marT="12700" marB="0" anchor="b">
                    <a:lnL>
                      <a:noFill/>
                    </a:lnL>
                    <a:lnR>
                      <a:noFill/>
                    </a:lnR>
                    <a:lnT>
                      <a:noFill/>
                    </a:lnT>
                    <a:lnB>
                      <a:noFill/>
                    </a:lnB>
                  </a:tcPr>
                </a:tc>
              </a:tr>
              <a:tr h="165100">
                <a:tc>
                  <a:txBody>
                    <a:bodyPr/>
                    <a:lstStyle/>
                    <a:p>
                      <a:pPr algn="l" fontAlgn="b"/>
                      <a:r>
                        <a:rPr lang="en-US" sz="1600" b="0" i="0" u="none" strike="noStrike">
                          <a:solidFill>
                            <a:srgbClr val="1F497D"/>
                          </a:solidFill>
                          <a:latin typeface="Verdana"/>
                        </a:rPr>
                        <a:t>1KG Solid</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306</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Population</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ESP EA (UW)</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1F497D"/>
                          </a:solidFill>
                          <a:latin typeface="Verdana"/>
                        </a:rPr>
                        <a:t>983</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Metabolic</a:t>
                      </a:r>
                    </a:p>
                  </a:txBody>
                  <a:tcPr marL="12700" marR="12700" marT="12700" marB="0" anchor="b">
                    <a:lnL>
                      <a:noFill/>
                    </a:lnL>
                    <a:lnR>
                      <a:noFill/>
                    </a:lnR>
                    <a:lnT>
                      <a:noFill/>
                    </a:lnT>
                    <a:lnB>
                      <a:noFill/>
                    </a:lnB>
                  </a:tcPr>
                </a:tc>
              </a:tr>
              <a:tr h="165100">
                <a:tc>
                  <a:txBody>
                    <a:bodyPr/>
                    <a:lstStyle/>
                    <a:p>
                      <a:pPr algn="l" fontAlgn="b"/>
                      <a:r>
                        <a:rPr lang="en-US" sz="1600" b="0" i="0" u="none" strike="noStrike">
                          <a:solidFill>
                            <a:srgbClr val="1F497D"/>
                          </a:solidFill>
                          <a:latin typeface="Verdana"/>
                        </a:rPr>
                        <a:t>1KG Illumina</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822</a:t>
                      </a: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1F497D"/>
                          </a:solidFill>
                          <a:latin typeface="Verdana"/>
                        </a:rPr>
                        <a:t>Population</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GO T2D Genome</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602</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T2D</a:t>
                      </a:r>
                    </a:p>
                  </a:txBody>
                  <a:tcPr marL="12700" marR="12700" marT="12700" marB="0" anchor="b">
                    <a:lnL>
                      <a:noFill/>
                    </a:lnL>
                    <a:lnR>
                      <a:noFill/>
                    </a:lnR>
                    <a:lnT>
                      <a:noFill/>
                    </a:lnT>
                    <a:lnB>
                      <a:noFill/>
                    </a:lnB>
                  </a:tcPr>
                </a:tc>
              </a:tr>
              <a:tr h="165100">
                <a:tc>
                  <a:txBody>
                    <a:bodyPr/>
                    <a:lstStyle/>
                    <a:p>
                      <a:pPr algn="l" fontAlgn="b"/>
                      <a:r>
                        <a:rPr lang="en-US" sz="1600" b="0" i="0" u="none" strike="noStrike">
                          <a:solidFill>
                            <a:srgbClr val="1F497D"/>
                          </a:solidFill>
                          <a:latin typeface="Verdana"/>
                        </a:rPr>
                        <a:t>Chinese Exomes</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1F497D"/>
                          </a:solidFill>
                          <a:latin typeface="Verdana"/>
                        </a:rPr>
                        <a:t>327</a:t>
                      </a: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1F497D"/>
                          </a:solidFill>
                          <a:latin typeface="Verdana"/>
                        </a:rPr>
                        <a:t>Population</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Pfizer T2D</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1F497D"/>
                          </a:solidFill>
                          <a:latin typeface="Verdana"/>
                        </a:rPr>
                        <a:t>182</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T2D</a:t>
                      </a:r>
                    </a:p>
                  </a:txBody>
                  <a:tcPr marL="12700" marR="12700" marT="12700" marB="0" anchor="b">
                    <a:lnL>
                      <a:noFill/>
                    </a:lnL>
                    <a:lnR>
                      <a:noFill/>
                    </a:lnR>
                    <a:lnT>
                      <a:noFill/>
                    </a:lnT>
                    <a:lnB>
                      <a:noFill/>
                    </a:lnB>
                  </a:tcPr>
                </a:tc>
              </a:tr>
              <a:tr h="165100">
                <a:tc>
                  <a:txBody>
                    <a:bodyPr/>
                    <a:lstStyle/>
                    <a:p>
                      <a:pPr algn="l" fontAlgn="b"/>
                      <a:endParaRPr lang="en-US" sz="1600" b="0" i="0" u="none" strike="noStrike">
                        <a:solidFill>
                          <a:srgbClr val="1F497D"/>
                        </a:solidFill>
                        <a:latin typeface="Verdana"/>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1F497D"/>
                        </a:solidFill>
                        <a:latin typeface="Verdana"/>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1F497D"/>
                        </a:solidFill>
                        <a:latin typeface="Verdana"/>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GO T2D Exome</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1F497D"/>
                          </a:solidFill>
                          <a:latin typeface="Verdana"/>
                        </a:rPr>
                        <a:t>1016</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T2D</a:t>
                      </a:r>
                    </a:p>
                  </a:txBody>
                  <a:tcPr marL="12700" marR="12700" marT="12700" marB="0" anchor="b">
                    <a:lnL>
                      <a:noFill/>
                    </a:lnL>
                    <a:lnR>
                      <a:noFill/>
                    </a:lnR>
                    <a:lnT>
                      <a:noFill/>
                    </a:lnT>
                    <a:lnB>
                      <a:noFill/>
                    </a:lnB>
                  </a:tcPr>
                </a:tc>
              </a:tr>
              <a:tr h="165100">
                <a:tc>
                  <a:txBody>
                    <a:bodyPr/>
                    <a:lstStyle/>
                    <a:p>
                      <a:pPr algn="l" fontAlgn="b"/>
                      <a:endParaRPr lang="en-US" sz="1600" b="0" i="0" u="none" strike="noStrike">
                        <a:solidFill>
                          <a:srgbClr val="1F497D"/>
                        </a:solidFill>
                        <a:latin typeface="Verdana"/>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1F497D"/>
                        </a:solidFill>
                        <a:latin typeface="Verdana"/>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1F497D"/>
                        </a:solidFill>
                        <a:latin typeface="Verdana"/>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T2D Exome</a:t>
                      </a:r>
                    </a:p>
                  </a:txBody>
                  <a:tcPr marL="12700" marR="12700" marT="12700" marB="0" anchor="b">
                    <a:lnL>
                      <a:noFill/>
                    </a:lnL>
                    <a:lnR>
                      <a:noFill/>
                    </a:lnR>
                    <a:lnT>
                      <a:noFill/>
                    </a:lnT>
                    <a:lnB>
                      <a:noFill/>
                    </a:lnB>
                  </a:tcPr>
                </a:tc>
                <a:tc>
                  <a:txBody>
                    <a:bodyPr/>
                    <a:lstStyle/>
                    <a:p>
                      <a:pPr algn="ctr" fontAlgn="b"/>
                      <a:r>
                        <a:rPr lang="en-US" sz="1600" b="0" i="0" u="none" strike="noStrike">
                          <a:solidFill>
                            <a:srgbClr val="1F497D"/>
                          </a:solidFill>
                          <a:latin typeface="Verdana"/>
                        </a:rPr>
                        <a:t>362</a:t>
                      </a:r>
                    </a:p>
                  </a:txBody>
                  <a:tcPr marL="12700" marR="12700" marT="12700" marB="0" anchor="b">
                    <a:lnL>
                      <a:noFill/>
                    </a:lnL>
                    <a:lnR>
                      <a:noFill/>
                    </a:lnR>
                    <a:lnT>
                      <a:noFill/>
                    </a:lnT>
                    <a:lnB>
                      <a:noFill/>
                    </a:lnB>
                  </a:tcPr>
                </a:tc>
                <a:tc>
                  <a:txBody>
                    <a:bodyPr/>
                    <a:lstStyle/>
                    <a:p>
                      <a:pPr algn="l" fontAlgn="b"/>
                      <a:r>
                        <a:rPr lang="en-US" sz="1600" b="0" i="0" u="none" strike="noStrike">
                          <a:solidFill>
                            <a:srgbClr val="1F497D"/>
                          </a:solidFill>
                          <a:latin typeface="Verdana"/>
                        </a:rPr>
                        <a:t>T2D</a:t>
                      </a:r>
                    </a:p>
                  </a:txBody>
                  <a:tcPr marL="12700" marR="12700" marT="12700" marB="0" anchor="b">
                    <a:lnL>
                      <a:noFill/>
                    </a:lnL>
                    <a:lnR>
                      <a:noFill/>
                    </a:lnR>
                    <a:lnT>
                      <a:noFill/>
                    </a:lnT>
                    <a:lnB>
                      <a:noFill/>
                    </a:lnB>
                  </a:tcPr>
                </a:tc>
              </a:tr>
              <a:tr h="165100">
                <a:tc>
                  <a:txBody>
                    <a:bodyPr/>
                    <a:lstStyle/>
                    <a:p>
                      <a:pPr algn="l" fontAlgn="b"/>
                      <a:endParaRPr lang="en-US" sz="1600" b="0" i="0" u="none" strike="noStrike">
                        <a:solidFill>
                          <a:srgbClr val="1F497D"/>
                        </a:solidFill>
                        <a:latin typeface="Verdana"/>
                      </a:endParaRPr>
                    </a:p>
                  </a:txBody>
                  <a:tcPr marL="12700" marR="12700" marT="12700" marB="0" anchor="b">
                    <a:lnL>
                      <a:noFill/>
                    </a:lnL>
                    <a:lnR>
                      <a:noFill/>
                    </a:lnR>
                    <a:lnT>
                      <a:noFill/>
                    </a:lnT>
                    <a:lnB>
                      <a:noFill/>
                    </a:lnB>
                  </a:tcPr>
                </a:tc>
                <a:tc>
                  <a:txBody>
                    <a:bodyPr/>
                    <a:lstStyle/>
                    <a:p>
                      <a:pPr algn="ctr" fontAlgn="b"/>
                      <a:r>
                        <a:rPr lang="en-US" sz="1600" b="1" i="0" u="none" strike="noStrike" dirty="0">
                          <a:solidFill>
                            <a:srgbClr val="1F497D"/>
                          </a:solidFill>
                          <a:latin typeface="Verdana"/>
                        </a:rPr>
                        <a:t>4924</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1F497D"/>
                        </a:solidFill>
                        <a:latin typeface="Verdana"/>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1F497D"/>
                        </a:solidFill>
                        <a:latin typeface="Verdana"/>
                      </a:endParaRPr>
                    </a:p>
                  </a:txBody>
                  <a:tcPr marL="12700" marR="12700" marT="12700" marB="0" anchor="b">
                    <a:lnL>
                      <a:noFill/>
                    </a:lnL>
                    <a:lnR>
                      <a:noFill/>
                    </a:lnR>
                    <a:lnT>
                      <a:noFill/>
                    </a:lnT>
                    <a:lnB>
                      <a:noFill/>
                    </a:lnB>
                  </a:tcPr>
                </a:tc>
                <a:tc>
                  <a:txBody>
                    <a:bodyPr/>
                    <a:lstStyle/>
                    <a:p>
                      <a:pPr algn="ctr" fontAlgn="b"/>
                      <a:r>
                        <a:rPr lang="en-US" sz="1600" b="1" i="0" u="none" strike="noStrike" dirty="0">
                          <a:solidFill>
                            <a:srgbClr val="1F497D"/>
                          </a:solidFill>
                          <a:latin typeface="Verdana"/>
                        </a:rPr>
                        <a:t>7104</a:t>
                      </a: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1F497D"/>
                        </a:solidFill>
                        <a:latin typeface="Verdana"/>
                      </a:endParaRPr>
                    </a:p>
                  </a:txBody>
                  <a:tcPr marL="12700" marR="12700" marT="12700" marB="0" anchor="b">
                    <a:lnL>
                      <a:noFill/>
                    </a:lnL>
                    <a:lnR>
                      <a:noFill/>
                    </a:lnR>
                    <a:lnT>
                      <a:noFill/>
                    </a:lnT>
                    <a:lnB>
                      <a:noFill/>
                    </a:lnB>
                  </a:tcPr>
                </a:tc>
              </a:tr>
            </a:tbl>
          </a:graphicData>
        </a:graphic>
      </p:graphicFrame>
      <p:sp>
        <p:nvSpPr>
          <p:cNvPr id="7" name="TextBox 6"/>
          <p:cNvSpPr txBox="1"/>
          <p:nvPr/>
        </p:nvSpPr>
        <p:spPr>
          <a:xfrm>
            <a:off x="3690084" y="5679757"/>
            <a:ext cx="2786916" cy="400110"/>
          </a:xfrm>
          <a:prstGeom prst="rect">
            <a:avLst/>
          </a:prstGeom>
          <a:noFill/>
        </p:spPr>
        <p:txBody>
          <a:bodyPr wrap="none" rtlCol="0">
            <a:spAutoFit/>
          </a:bodyPr>
          <a:lstStyle/>
          <a:p>
            <a:r>
              <a:rPr lang="en-US" sz="2000" dirty="0" smtClean="0">
                <a:solidFill>
                  <a:schemeClr val="tx2"/>
                </a:solidFill>
                <a:latin typeface="Comic Sans MS"/>
                <a:cs typeface="Comic Sans MS"/>
              </a:rPr>
              <a:t>Total: 12,028 samples</a:t>
            </a:r>
            <a:endParaRPr lang="en-US" sz="2000" dirty="0">
              <a:solidFill>
                <a:schemeClr val="tx2"/>
              </a:solidFill>
              <a:latin typeface="Comic Sans MS"/>
              <a:cs typeface="Comic Sans MS"/>
            </a:endParaRPr>
          </a:p>
        </p:txBody>
      </p:sp>
    </p:spTree>
    <p:extLst>
      <p:ext uri="{BB962C8B-B14F-4D97-AF65-F5344CB8AC3E}">
        <p14:creationId xmlns:p14="http://schemas.microsoft.com/office/powerpoint/2010/main" val="16069450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200" dirty="0">
                <a:latin typeface="Comic Sans MS"/>
                <a:ea typeface="ＭＳ Ｐゴシック" charset="0"/>
                <a:cs typeface="Comic Sans MS"/>
              </a:rPr>
              <a:t>MESA </a:t>
            </a:r>
            <a:r>
              <a:rPr lang="en-US" sz="3200" dirty="0" err="1">
                <a:latin typeface="Comic Sans MS"/>
                <a:ea typeface="ＭＳ Ｐゴシック" charset="0"/>
                <a:cs typeface="Comic Sans MS"/>
              </a:rPr>
              <a:t>SHARe</a:t>
            </a:r>
            <a:r>
              <a:rPr lang="en-US" sz="3200" dirty="0">
                <a:latin typeface="Comic Sans MS"/>
                <a:ea typeface="ＭＳ Ｐゴシック" charset="0"/>
                <a:cs typeface="Comic Sans MS"/>
              </a:rPr>
              <a:t> Published Papers: Recent</a:t>
            </a:r>
          </a:p>
        </p:txBody>
      </p:sp>
      <p:graphicFrame>
        <p:nvGraphicFramePr>
          <p:cNvPr id="9" name="Table 8"/>
          <p:cNvGraphicFramePr>
            <a:graphicFrameLocks noGrp="1"/>
          </p:cNvGraphicFramePr>
          <p:nvPr>
            <p:extLst>
              <p:ext uri="{D42A27DB-BD31-4B8C-83A1-F6EECF244321}">
                <p14:modId xmlns:p14="http://schemas.microsoft.com/office/powerpoint/2010/main" val="3297924658"/>
              </p:ext>
            </p:extLst>
          </p:nvPr>
        </p:nvGraphicFramePr>
        <p:xfrm>
          <a:off x="649288" y="1986475"/>
          <a:ext cx="8037512" cy="1281113"/>
        </p:xfrm>
        <a:graphic>
          <a:graphicData uri="http://schemas.openxmlformats.org/drawingml/2006/table">
            <a:tbl>
              <a:tblPr firstRow="1" bandRow="1">
                <a:tableStyleId>{5C22544A-7EE6-4342-B048-85BDC9FD1C3A}</a:tableStyleId>
              </a:tblPr>
              <a:tblGrid>
                <a:gridCol w="2679171"/>
                <a:gridCol w="1581899"/>
                <a:gridCol w="3776442"/>
              </a:tblGrid>
              <a:tr h="640360">
                <a:tc>
                  <a:txBody>
                    <a:bodyPr/>
                    <a:lstStyle/>
                    <a:p>
                      <a:r>
                        <a:rPr lang="en-US" sz="1800" b="0" baseline="0" dirty="0" smtClean="0">
                          <a:solidFill>
                            <a:srgbClr val="0000FF"/>
                          </a:solidFill>
                          <a:ea typeface="ＭＳ Ｐゴシック" pitchFamily="34" charset="-128"/>
                        </a:rPr>
                        <a:t>Monda </a:t>
                      </a:r>
                      <a:r>
                        <a:rPr lang="en-US" sz="1800" b="0" dirty="0" smtClean="0">
                          <a:solidFill>
                            <a:srgbClr val="0000FF"/>
                          </a:solidFill>
                          <a:ea typeface="ＭＳ Ｐゴシック" pitchFamily="34" charset="-128"/>
                        </a:rPr>
                        <a:t>et al. (</a:t>
                      </a:r>
                      <a:r>
                        <a:rPr lang="en-US" sz="1800" b="1" dirty="0" smtClean="0">
                          <a:solidFill>
                            <a:srgbClr val="0000FF"/>
                          </a:solidFill>
                          <a:ea typeface="ＭＳ Ｐゴシック" pitchFamily="34" charset="-128"/>
                        </a:rPr>
                        <a:t>Rassmussen-Torvik</a:t>
                      </a:r>
                      <a:r>
                        <a:rPr lang="en-US" sz="1800" b="0" dirty="0" smtClean="0">
                          <a:solidFill>
                            <a:srgbClr val="0000FF"/>
                          </a:solidFill>
                          <a:ea typeface="ＭＳ Ｐゴシック" pitchFamily="34" charset="-128"/>
                        </a:rPr>
                        <a:t>)</a:t>
                      </a:r>
                      <a:endParaRPr lang="en-US" sz="1800" b="0" dirty="0">
                        <a:solidFill>
                          <a:srgbClr val="0000FF"/>
                        </a:solidFill>
                      </a:endParaRPr>
                    </a:p>
                  </a:txBody>
                  <a:tcPr marL="91439" marR="91439" marT="45750" marB="45750"/>
                </a:tc>
                <a:tc>
                  <a:txBody>
                    <a:bodyPr/>
                    <a:lstStyle/>
                    <a:p>
                      <a:r>
                        <a:rPr lang="en-US" sz="1800" dirty="0" smtClean="0">
                          <a:solidFill>
                            <a:srgbClr val="0000FF"/>
                          </a:solidFill>
                          <a:ea typeface="ＭＳ Ｐゴシック" pitchFamily="34" charset="-128"/>
                        </a:rPr>
                        <a:t>Meta-analysis</a:t>
                      </a:r>
                      <a:endParaRPr lang="en-US" sz="1800" dirty="0">
                        <a:solidFill>
                          <a:srgbClr val="0000FF"/>
                        </a:solidFill>
                      </a:endParaRPr>
                    </a:p>
                  </a:txBody>
                  <a:tcPr marL="91439" marR="91439" marT="45750" marB="45750"/>
                </a:tc>
                <a:tc>
                  <a:txBody>
                    <a:bodyPr/>
                    <a:lstStyle/>
                    <a:p>
                      <a:r>
                        <a:rPr lang="en-US" sz="1800" dirty="0" smtClean="0">
                          <a:solidFill>
                            <a:srgbClr val="0000FF"/>
                          </a:solidFill>
                          <a:ea typeface="ＭＳ Ｐゴシック" pitchFamily="34" charset="-128"/>
                        </a:rPr>
                        <a:t>Published </a:t>
                      </a:r>
                      <a:r>
                        <a:rPr lang="en-US" sz="1800" i="1" dirty="0" smtClean="0">
                          <a:solidFill>
                            <a:srgbClr val="0000FF"/>
                          </a:solidFill>
                          <a:ea typeface="ＭＳ Ｐゴシック" pitchFamily="34" charset="-128"/>
                        </a:rPr>
                        <a:t>Nature Genetics </a:t>
                      </a:r>
                      <a:r>
                        <a:rPr lang="en-US" sz="1800" i="0" dirty="0" smtClean="0">
                          <a:solidFill>
                            <a:srgbClr val="0000FF"/>
                          </a:solidFill>
                          <a:ea typeface="ＭＳ Ｐゴシック" pitchFamily="34" charset="-128"/>
                        </a:rPr>
                        <a:t>June </a:t>
                      </a:r>
                      <a:r>
                        <a:rPr lang="en-US" sz="1800" dirty="0" smtClean="0">
                          <a:solidFill>
                            <a:srgbClr val="0000FF"/>
                          </a:solidFill>
                          <a:ea typeface="ＭＳ Ｐゴシック" pitchFamily="34" charset="-128"/>
                        </a:rPr>
                        <a:t>2013</a:t>
                      </a:r>
                      <a:endParaRPr lang="en-US" sz="1800" dirty="0">
                        <a:solidFill>
                          <a:srgbClr val="0000FF"/>
                        </a:solidFill>
                      </a:endParaRPr>
                    </a:p>
                  </a:txBody>
                  <a:tcPr marL="91439" marR="91439" marT="45750" marB="45750"/>
                </a:tc>
              </a:tr>
              <a:tr h="640753">
                <a:tc gridSpan="3">
                  <a:txBody>
                    <a:bodyPr/>
                    <a:lstStyle/>
                    <a:p>
                      <a:r>
                        <a:rPr lang="en-US" sz="1800" b="0" dirty="0" smtClean="0"/>
                        <a:t>G 107: Genome-wide association of body fat distribution in </a:t>
                      </a:r>
                      <a:r>
                        <a:rPr lang="en-US" sz="1800" b="0" dirty="0" err="1" smtClean="0"/>
                        <a:t>african</a:t>
                      </a:r>
                      <a:r>
                        <a:rPr lang="en-US" sz="1800" b="0" dirty="0" smtClean="0"/>
                        <a:t> ancestry populations suggests new Loci.</a:t>
                      </a:r>
                      <a:endParaRPr lang="en-US" sz="1800" b="0" dirty="0"/>
                    </a:p>
                  </a:txBody>
                  <a:tcPr marL="91439" marR="91439" marT="45750" marB="45750"/>
                </a:tc>
                <a:tc hMerge="1">
                  <a:txBody>
                    <a:bodyPr/>
                    <a:lstStyle/>
                    <a:p>
                      <a:endParaRPr lang="en-US" dirty="0"/>
                    </a:p>
                  </a:txBody>
                  <a:tcPr/>
                </a:tc>
                <a:tc hMerge="1">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50781594"/>
              </p:ext>
            </p:extLst>
          </p:nvPr>
        </p:nvGraphicFramePr>
        <p:xfrm>
          <a:off x="649288" y="3459675"/>
          <a:ext cx="8037512" cy="1280600"/>
        </p:xfrm>
        <a:graphic>
          <a:graphicData uri="http://schemas.openxmlformats.org/drawingml/2006/table">
            <a:tbl>
              <a:tblPr firstRow="1" bandRow="1">
                <a:tableStyleId>{5C22544A-7EE6-4342-B048-85BDC9FD1C3A}</a:tableStyleId>
              </a:tblPr>
              <a:tblGrid>
                <a:gridCol w="2679171"/>
                <a:gridCol w="1581899"/>
                <a:gridCol w="3776442"/>
              </a:tblGrid>
              <a:tr h="365979">
                <a:tc>
                  <a:txBody>
                    <a:bodyPr/>
                    <a:lstStyle/>
                    <a:p>
                      <a:r>
                        <a:rPr lang="en-US" sz="1800" b="0" baseline="0" dirty="0" smtClean="0">
                          <a:solidFill>
                            <a:srgbClr val="0000FF"/>
                          </a:solidFill>
                          <a:ea typeface="ＭＳ Ｐゴシック" pitchFamily="34" charset="-128"/>
                        </a:rPr>
                        <a:t>Tanaka </a:t>
                      </a:r>
                      <a:r>
                        <a:rPr lang="en-US" sz="1800" b="0" dirty="0" smtClean="0">
                          <a:solidFill>
                            <a:srgbClr val="0000FF"/>
                          </a:solidFill>
                          <a:ea typeface="ＭＳ Ｐゴシック" pitchFamily="34" charset="-128"/>
                        </a:rPr>
                        <a:t>et al. (</a:t>
                      </a:r>
                      <a:r>
                        <a:rPr lang="en-US" sz="1800" b="1" dirty="0" smtClean="0">
                          <a:solidFill>
                            <a:srgbClr val="0000FF"/>
                          </a:solidFill>
                          <a:ea typeface="ＭＳ Ｐゴシック" pitchFamily="34" charset="-128"/>
                        </a:rPr>
                        <a:t>Nettleton</a:t>
                      </a:r>
                      <a:r>
                        <a:rPr lang="en-US" sz="1800" b="0" dirty="0" smtClean="0">
                          <a:solidFill>
                            <a:srgbClr val="0000FF"/>
                          </a:solidFill>
                          <a:ea typeface="ＭＳ Ｐゴシック" pitchFamily="34" charset="-128"/>
                        </a:rPr>
                        <a:t>)</a:t>
                      </a:r>
                      <a:endParaRPr lang="en-US" sz="1800" b="0" dirty="0">
                        <a:solidFill>
                          <a:srgbClr val="0000FF"/>
                        </a:solidFill>
                      </a:endParaRPr>
                    </a:p>
                  </a:txBody>
                  <a:tcPr marL="91439" marR="91439" marT="45732" marB="45732"/>
                </a:tc>
                <a:tc>
                  <a:txBody>
                    <a:bodyPr/>
                    <a:lstStyle/>
                    <a:p>
                      <a:r>
                        <a:rPr lang="en-US" sz="1800" dirty="0" smtClean="0">
                          <a:solidFill>
                            <a:srgbClr val="0000FF"/>
                          </a:solidFill>
                          <a:ea typeface="ＭＳ Ｐゴシック" pitchFamily="34" charset="-128"/>
                        </a:rPr>
                        <a:t>Meta-analysis</a:t>
                      </a:r>
                      <a:endParaRPr lang="en-US" sz="1800" dirty="0">
                        <a:solidFill>
                          <a:srgbClr val="0000FF"/>
                        </a:solidFill>
                      </a:endParaRPr>
                    </a:p>
                  </a:txBody>
                  <a:tcPr marL="91439" marR="91439" marT="45732" marB="45732"/>
                </a:tc>
                <a:tc>
                  <a:txBody>
                    <a:bodyPr/>
                    <a:lstStyle/>
                    <a:p>
                      <a:r>
                        <a:rPr lang="en-US" sz="1800" dirty="0" smtClean="0">
                          <a:solidFill>
                            <a:srgbClr val="0000FF"/>
                          </a:solidFill>
                          <a:ea typeface="ＭＳ Ｐゴシック" pitchFamily="34" charset="-128"/>
                        </a:rPr>
                        <a:t>Published </a:t>
                      </a:r>
                      <a:r>
                        <a:rPr lang="en-US" sz="1800" i="1" dirty="0" smtClean="0">
                          <a:solidFill>
                            <a:srgbClr val="0000FF"/>
                          </a:solidFill>
                          <a:ea typeface="ＭＳ Ｐゴシック" pitchFamily="34" charset="-128"/>
                        </a:rPr>
                        <a:t>Am J Clin Nutr </a:t>
                      </a:r>
                      <a:r>
                        <a:rPr lang="en-US" sz="1800" i="0" dirty="0" smtClean="0">
                          <a:solidFill>
                            <a:srgbClr val="0000FF"/>
                          </a:solidFill>
                          <a:ea typeface="ＭＳ Ｐゴシック" pitchFamily="34" charset="-128"/>
                        </a:rPr>
                        <a:t>June</a:t>
                      </a:r>
                      <a:r>
                        <a:rPr lang="en-US" sz="1800" i="1" baseline="0" dirty="0" smtClean="0">
                          <a:solidFill>
                            <a:srgbClr val="0000FF"/>
                          </a:solidFill>
                          <a:ea typeface="ＭＳ Ｐゴシック" pitchFamily="34" charset="-128"/>
                        </a:rPr>
                        <a:t> </a:t>
                      </a:r>
                      <a:r>
                        <a:rPr lang="en-US" sz="1800" dirty="0" smtClean="0">
                          <a:solidFill>
                            <a:srgbClr val="0000FF"/>
                          </a:solidFill>
                          <a:ea typeface="ＭＳ Ｐゴシック" pitchFamily="34" charset="-128"/>
                        </a:rPr>
                        <a:t>2013</a:t>
                      </a:r>
                      <a:endParaRPr lang="en-US" sz="1800" dirty="0">
                        <a:solidFill>
                          <a:srgbClr val="0000FF"/>
                        </a:solidFill>
                      </a:endParaRPr>
                    </a:p>
                  </a:txBody>
                  <a:tcPr marL="91439" marR="91439" marT="45732" marB="45732"/>
                </a:tc>
              </a:tr>
              <a:tr h="640496">
                <a:tc gridSpan="3">
                  <a:txBody>
                    <a:bodyPr/>
                    <a:lstStyle/>
                    <a:p>
                      <a:r>
                        <a:rPr lang="en-US" b="0" dirty="0" smtClean="0"/>
                        <a:t>G 076: Genome-wide meta-analysis of observational studies shows common genetic variants associated with macronutrient intake.</a:t>
                      </a:r>
                      <a:endParaRPr lang="en-US" b="0" dirty="0"/>
                    </a:p>
                  </a:txBody>
                  <a:tcPr marL="91439" marR="91439" marT="45732" marB="45732"/>
                </a:tc>
                <a:tc hMerge="1">
                  <a:txBody>
                    <a:bodyPr/>
                    <a:lstStyle/>
                    <a:p>
                      <a:endParaRPr lang="en-US" dirty="0"/>
                    </a:p>
                  </a:txBody>
                  <a:tcPr/>
                </a:tc>
                <a:tc hMerge="1">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43865731"/>
              </p:ext>
            </p:extLst>
          </p:nvPr>
        </p:nvGraphicFramePr>
        <p:xfrm>
          <a:off x="649288" y="4967800"/>
          <a:ext cx="8037512" cy="1280600"/>
        </p:xfrm>
        <a:graphic>
          <a:graphicData uri="http://schemas.openxmlformats.org/drawingml/2006/table">
            <a:tbl>
              <a:tblPr firstRow="1" bandRow="1">
                <a:tableStyleId>{5C22544A-7EE6-4342-B048-85BDC9FD1C3A}</a:tableStyleId>
              </a:tblPr>
              <a:tblGrid>
                <a:gridCol w="2679171"/>
                <a:gridCol w="1581899"/>
                <a:gridCol w="3776442"/>
              </a:tblGrid>
              <a:tr h="365979">
                <a:tc>
                  <a:txBody>
                    <a:bodyPr/>
                    <a:lstStyle/>
                    <a:p>
                      <a:r>
                        <a:rPr lang="en-US" sz="1800" b="0" baseline="0" dirty="0" smtClean="0">
                          <a:solidFill>
                            <a:srgbClr val="0000FF"/>
                          </a:solidFill>
                          <a:ea typeface="ＭＳ Ｐゴシック" pitchFamily="34" charset="-128"/>
                        </a:rPr>
                        <a:t>Liu </a:t>
                      </a:r>
                      <a:r>
                        <a:rPr lang="en-US" sz="1800" b="0" dirty="0" smtClean="0">
                          <a:solidFill>
                            <a:srgbClr val="0000FF"/>
                          </a:solidFill>
                          <a:ea typeface="ＭＳ Ｐゴシック" pitchFamily="34" charset="-128"/>
                        </a:rPr>
                        <a:t>et al. (</a:t>
                      </a:r>
                      <a:r>
                        <a:rPr lang="en-US" sz="1800" b="1" dirty="0" smtClean="0">
                          <a:solidFill>
                            <a:srgbClr val="0000FF"/>
                          </a:solidFill>
                          <a:ea typeface="ＭＳ Ｐゴシック" pitchFamily="34" charset="-128"/>
                        </a:rPr>
                        <a:t>Haritunians</a:t>
                      </a:r>
                      <a:r>
                        <a:rPr lang="en-US" sz="1800" b="0" dirty="0" smtClean="0">
                          <a:solidFill>
                            <a:srgbClr val="0000FF"/>
                          </a:solidFill>
                          <a:ea typeface="ＭＳ Ｐゴシック" pitchFamily="34" charset="-128"/>
                        </a:rPr>
                        <a:t>)</a:t>
                      </a:r>
                      <a:endParaRPr lang="en-US" sz="1800" b="0" dirty="0">
                        <a:solidFill>
                          <a:srgbClr val="0000FF"/>
                        </a:solidFill>
                      </a:endParaRPr>
                    </a:p>
                  </a:txBody>
                  <a:tcPr marL="91439" marR="91439" marT="45732" marB="45732"/>
                </a:tc>
                <a:tc>
                  <a:txBody>
                    <a:bodyPr/>
                    <a:lstStyle/>
                    <a:p>
                      <a:r>
                        <a:rPr lang="en-US" sz="1800" dirty="0" smtClean="0">
                          <a:solidFill>
                            <a:srgbClr val="0000FF"/>
                          </a:solidFill>
                          <a:ea typeface="ＭＳ Ｐゴシック" pitchFamily="34" charset="-128"/>
                        </a:rPr>
                        <a:t>Meta-analysis</a:t>
                      </a:r>
                      <a:endParaRPr lang="en-US" sz="1800" dirty="0">
                        <a:solidFill>
                          <a:srgbClr val="0000FF"/>
                        </a:solidFill>
                      </a:endParaRPr>
                    </a:p>
                  </a:txBody>
                  <a:tcPr marL="91439" marR="91439" marT="45732" marB="45732"/>
                </a:tc>
                <a:tc>
                  <a:txBody>
                    <a:bodyPr/>
                    <a:lstStyle/>
                    <a:p>
                      <a:r>
                        <a:rPr lang="en-US" sz="1800" dirty="0" smtClean="0">
                          <a:solidFill>
                            <a:srgbClr val="0000FF"/>
                          </a:solidFill>
                          <a:ea typeface="ＭＳ Ｐゴシック" pitchFamily="34" charset="-128"/>
                        </a:rPr>
                        <a:t>Published </a:t>
                      </a:r>
                      <a:r>
                        <a:rPr lang="en-US" sz="1800" i="1" dirty="0" smtClean="0">
                          <a:solidFill>
                            <a:srgbClr val="0000FF"/>
                          </a:solidFill>
                          <a:ea typeface="ＭＳ Ｐゴシック" pitchFamily="34" charset="-128"/>
                        </a:rPr>
                        <a:t>PLoS</a:t>
                      </a:r>
                      <a:r>
                        <a:rPr lang="en-US" sz="1800" i="1" baseline="0" dirty="0" smtClean="0">
                          <a:solidFill>
                            <a:srgbClr val="0000FF"/>
                          </a:solidFill>
                          <a:ea typeface="ＭＳ Ｐゴシック" pitchFamily="34" charset="-128"/>
                        </a:rPr>
                        <a:t> Gen </a:t>
                      </a:r>
                      <a:r>
                        <a:rPr lang="en-US" sz="1800" i="0" dirty="0" smtClean="0">
                          <a:solidFill>
                            <a:srgbClr val="0000FF"/>
                          </a:solidFill>
                          <a:ea typeface="ＭＳ Ｐゴシック" pitchFamily="34" charset="-128"/>
                        </a:rPr>
                        <a:t>Aug </a:t>
                      </a:r>
                      <a:r>
                        <a:rPr lang="en-US" sz="1800" dirty="0" smtClean="0">
                          <a:solidFill>
                            <a:srgbClr val="0000FF"/>
                          </a:solidFill>
                          <a:ea typeface="ＭＳ Ｐゴシック" pitchFamily="34" charset="-128"/>
                        </a:rPr>
                        <a:t>2013</a:t>
                      </a:r>
                      <a:endParaRPr lang="en-US" sz="1800" dirty="0">
                        <a:solidFill>
                          <a:srgbClr val="0000FF"/>
                        </a:solidFill>
                      </a:endParaRPr>
                    </a:p>
                  </a:txBody>
                  <a:tcPr marL="91439" marR="91439" marT="45732" marB="45732"/>
                </a:tc>
              </a:tr>
              <a:tr h="640496">
                <a:tc gridSpan="3">
                  <a:txBody>
                    <a:bodyPr/>
                    <a:lstStyle/>
                    <a:p>
                      <a:r>
                        <a:rPr lang="en-US" b="0" dirty="0" smtClean="0"/>
                        <a:t>G 105:</a:t>
                      </a:r>
                      <a:r>
                        <a:rPr lang="en-US" b="0" baseline="0" dirty="0" smtClean="0"/>
                        <a:t> A meta-analysis identifies new loci associated with body mass index in individuals of African ancestry.</a:t>
                      </a:r>
                      <a:endParaRPr lang="en-US" b="0" dirty="0"/>
                    </a:p>
                  </a:txBody>
                  <a:tcPr marL="91439" marR="91439" marT="45732" marB="45732"/>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8644702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1225129" y="605135"/>
            <a:ext cx="616627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latin typeface="Comic Sans MS"/>
                <a:cs typeface="Comic Sans MS"/>
              </a:rPr>
              <a:t>Coding Content (</a:t>
            </a:r>
            <a:r>
              <a:rPr lang="en-US" sz="3200" dirty="0" err="1" smtClean="0">
                <a:latin typeface="Comic Sans MS"/>
                <a:cs typeface="Comic Sans MS"/>
              </a:rPr>
              <a:t>RefSeq</a:t>
            </a:r>
            <a:r>
              <a:rPr lang="en-US" sz="3200" dirty="0" smtClean="0">
                <a:latin typeface="Comic Sans MS"/>
                <a:cs typeface="Comic Sans MS"/>
              </a:rPr>
              <a:t> Genes)</a:t>
            </a:r>
            <a:endParaRPr lang="en-US" sz="3200" dirty="0">
              <a:latin typeface="Comic Sans MS"/>
              <a:cs typeface="Comic Sans MS"/>
            </a:endParaRPr>
          </a:p>
        </p:txBody>
      </p:sp>
      <p:sp>
        <p:nvSpPr>
          <p:cNvPr id="9" name="TextBox 5"/>
          <p:cNvSpPr txBox="1">
            <a:spLocks noChangeArrowheads="1"/>
          </p:cNvSpPr>
          <p:nvPr/>
        </p:nvSpPr>
        <p:spPr bwMode="auto">
          <a:xfrm>
            <a:off x="381000" y="1483817"/>
            <a:ext cx="8458200" cy="4893647"/>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dirty="0" smtClean="0">
                <a:latin typeface="Calibri"/>
                <a:cs typeface="Calibri"/>
              </a:rPr>
              <a:t>1,107,051 </a:t>
            </a:r>
            <a:r>
              <a:rPr lang="en-US" dirty="0" err="1" smtClean="0">
                <a:latin typeface="Calibri"/>
                <a:cs typeface="Calibri"/>
              </a:rPr>
              <a:t>nonsynonymous</a:t>
            </a:r>
            <a:r>
              <a:rPr lang="en-US" dirty="0" smtClean="0">
                <a:latin typeface="Calibri"/>
                <a:cs typeface="Calibri"/>
              </a:rPr>
              <a:t> variants</a:t>
            </a:r>
          </a:p>
          <a:p>
            <a:pPr marL="800100" lvl="1" indent="-342900">
              <a:buFont typeface="Arial"/>
              <a:buChar char="•"/>
            </a:pPr>
            <a:r>
              <a:rPr lang="en-US" dirty="0" smtClean="0">
                <a:latin typeface="Calibri"/>
                <a:cs typeface="Calibri"/>
              </a:rPr>
              <a:t>646,888 with allele counts = 1</a:t>
            </a:r>
          </a:p>
          <a:p>
            <a:pPr marL="800100" lvl="1" indent="-342900">
              <a:buFont typeface="Arial"/>
              <a:buChar char="•"/>
            </a:pPr>
            <a:r>
              <a:rPr lang="en-US" dirty="0" smtClean="0">
                <a:latin typeface="Calibri"/>
                <a:cs typeface="Calibri"/>
              </a:rPr>
              <a:t>163,044 with allele counts = 2</a:t>
            </a:r>
          </a:p>
          <a:p>
            <a:pPr marL="800100" lvl="1" indent="-342900">
              <a:buFont typeface="Arial"/>
              <a:buChar char="•"/>
            </a:pPr>
            <a:r>
              <a:rPr lang="en-US" dirty="0" smtClean="0">
                <a:latin typeface="Calibri"/>
                <a:cs typeface="Calibri"/>
              </a:rPr>
              <a:t>297,119 with allele counts &gt; 2</a:t>
            </a:r>
          </a:p>
          <a:p>
            <a:pPr marL="800100" lvl="1" indent="-342900">
              <a:buFont typeface="Arial"/>
              <a:buChar char="•"/>
            </a:pPr>
            <a:r>
              <a:rPr lang="en-US" dirty="0" smtClean="0">
                <a:solidFill>
                  <a:srgbClr val="FF0000"/>
                </a:solidFill>
                <a:latin typeface="Calibri"/>
                <a:cs typeface="Calibri"/>
              </a:rPr>
              <a:t>260,054 seen in at least 2 studies</a:t>
            </a:r>
            <a:endParaRPr lang="en-US" dirty="0">
              <a:solidFill>
                <a:srgbClr val="FF0000"/>
              </a:solidFill>
              <a:latin typeface="Calibri"/>
              <a:cs typeface="Calibri"/>
            </a:endParaRPr>
          </a:p>
          <a:p>
            <a:pPr marL="342900" indent="-342900">
              <a:buFont typeface="Arial"/>
              <a:buChar char="•"/>
            </a:pPr>
            <a:r>
              <a:rPr lang="en-US" dirty="0" smtClean="0">
                <a:latin typeface="Calibri"/>
                <a:cs typeface="Calibri"/>
              </a:rPr>
              <a:t>44,529 splice variants</a:t>
            </a:r>
          </a:p>
          <a:p>
            <a:pPr marL="800100" lvl="1" indent="-342900">
              <a:buFont typeface="Arial"/>
              <a:buChar char="•"/>
            </a:pPr>
            <a:r>
              <a:rPr lang="en-US" dirty="0" smtClean="0">
                <a:latin typeface="Calibri"/>
                <a:cs typeface="Calibri"/>
              </a:rPr>
              <a:t>27,265 with allele counts = 1</a:t>
            </a:r>
          </a:p>
          <a:p>
            <a:pPr marL="800100" lvl="1" indent="-342900">
              <a:buFont typeface="Arial"/>
              <a:buChar char="•"/>
            </a:pPr>
            <a:r>
              <a:rPr lang="en-US" dirty="0" smtClean="0">
                <a:latin typeface="Calibri"/>
                <a:cs typeface="Calibri"/>
              </a:rPr>
              <a:t>17,264 with allele counts &gt; 1</a:t>
            </a:r>
          </a:p>
          <a:p>
            <a:pPr marL="800100" lvl="1" indent="-342900">
              <a:buFont typeface="Arial"/>
              <a:buChar char="•"/>
            </a:pPr>
            <a:r>
              <a:rPr lang="en-US" dirty="0" smtClean="0">
                <a:solidFill>
                  <a:srgbClr val="FF0000"/>
                </a:solidFill>
                <a:latin typeface="Calibri"/>
                <a:cs typeface="Calibri"/>
              </a:rPr>
              <a:t>12,662 seen in at least 2 studies</a:t>
            </a:r>
            <a:endParaRPr lang="en-US" dirty="0">
              <a:solidFill>
                <a:srgbClr val="FF0000"/>
              </a:solidFill>
              <a:latin typeface="Calibri"/>
              <a:cs typeface="Calibri"/>
            </a:endParaRPr>
          </a:p>
          <a:p>
            <a:pPr marL="342900" indent="-342900">
              <a:buFont typeface="Arial"/>
              <a:buChar char="•"/>
            </a:pPr>
            <a:r>
              <a:rPr lang="en-US" dirty="0" smtClean="0">
                <a:latin typeface="Calibri"/>
                <a:cs typeface="Calibri"/>
              </a:rPr>
              <a:t>31,003 stop gain/loss variants</a:t>
            </a:r>
          </a:p>
          <a:p>
            <a:pPr marL="800100" lvl="1" indent="-342900">
              <a:buFont typeface="Arial"/>
              <a:buChar char="•"/>
            </a:pPr>
            <a:r>
              <a:rPr lang="en-US" dirty="0" smtClean="0">
                <a:latin typeface="Calibri"/>
                <a:cs typeface="Calibri"/>
              </a:rPr>
              <a:t>20,637 with allele counts = 1</a:t>
            </a:r>
          </a:p>
          <a:p>
            <a:pPr marL="800100" lvl="1" indent="-342900">
              <a:buFont typeface="Arial"/>
              <a:buChar char="•"/>
            </a:pPr>
            <a:r>
              <a:rPr lang="en-US" dirty="0" smtClean="0">
                <a:latin typeface="Calibri"/>
                <a:cs typeface="Calibri"/>
              </a:rPr>
              <a:t>10,366 with allele counts &gt; 1</a:t>
            </a:r>
          </a:p>
          <a:p>
            <a:pPr marL="800100" lvl="1" indent="-342900">
              <a:buFont typeface="Arial"/>
              <a:buChar char="•"/>
            </a:pPr>
            <a:r>
              <a:rPr lang="en-US" dirty="0" smtClean="0">
                <a:solidFill>
                  <a:srgbClr val="FF0000"/>
                </a:solidFill>
                <a:latin typeface="Calibri"/>
                <a:cs typeface="Calibri"/>
              </a:rPr>
              <a:t>7,137 seen in at least 2 studies</a:t>
            </a:r>
            <a:endParaRPr lang="en-US" dirty="0">
              <a:solidFill>
                <a:srgbClr val="FF0000"/>
              </a:solidFill>
              <a:latin typeface="Calibri"/>
              <a:cs typeface="Calibri"/>
            </a:endParaRPr>
          </a:p>
        </p:txBody>
      </p:sp>
    </p:spTree>
    <p:extLst>
      <p:ext uri="{BB962C8B-B14F-4D97-AF65-F5344CB8AC3E}">
        <p14:creationId xmlns:p14="http://schemas.microsoft.com/office/powerpoint/2010/main" val="77328033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200" dirty="0" smtClean="0">
                <a:latin typeface="Comic Sans MS"/>
                <a:cs typeface="Comic Sans MS"/>
              </a:rPr>
              <a:t>MESA </a:t>
            </a:r>
            <a:r>
              <a:rPr lang="en-US" sz="3200" dirty="0" err="1" smtClean="0">
                <a:latin typeface="Comic Sans MS"/>
                <a:cs typeface="Comic Sans MS"/>
              </a:rPr>
              <a:t>ExomeChip</a:t>
            </a:r>
            <a:r>
              <a:rPr lang="en-US" sz="3200" dirty="0" smtClean="0">
                <a:latin typeface="Comic Sans MS"/>
                <a:cs typeface="Comic Sans MS"/>
              </a:rPr>
              <a:t> data</a:t>
            </a:r>
            <a:endParaRPr lang="en-US" sz="3200" dirty="0">
              <a:latin typeface="Comic Sans MS"/>
              <a:cs typeface="Comic Sans MS"/>
            </a:endParaRPr>
          </a:p>
        </p:txBody>
      </p:sp>
      <p:sp>
        <p:nvSpPr>
          <p:cNvPr id="3" name="Content Placeholder 2"/>
          <p:cNvSpPr>
            <a:spLocks noGrp="1"/>
          </p:cNvSpPr>
          <p:nvPr>
            <p:ph idx="1"/>
          </p:nvPr>
        </p:nvSpPr>
        <p:spPr>
          <a:xfrm>
            <a:off x="685800" y="1447800"/>
            <a:ext cx="7772400" cy="4114800"/>
          </a:xfrm>
        </p:spPr>
        <p:txBody>
          <a:bodyPr/>
          <a:lstStyle/>
          <a:p>
            <a:pPr marL="457200" indent="-457200">
              <a:buFont typeface="Arial"/>
              <a:buChar char="•"/>
            </a:pPr>
            <a:r>
              <a:rPr lang="en-US" dirty="0" smtClean="0">
                <a:latin typeface="Comic Sans MS"/>
                <a:cs typeface="Comic Sans MS"/>
              </a:rPr>
              <a:t>Genotyping of MESA (and MESA ancillary) samples conducted at CSMC (n=8,304)</a:t>
            </a:r>
          </a:p>
          <a:p>
            <a:pPr marL="457200" indent="-457200">
              <a:buFont typeface="Arial"/>
              <a:buChar char="•"/>
            </a:pPr>
            <a:r>
              <a:rPr lang="en-US" dirty="0" smtClean="0">
                <a:latin typeface="Comic Sans MS"/>
                <a:cs typeface="Comic Sans MS"/>
              </a:rPr>
              <a:t>Quality Control conducted at UVA</a:t>
            </a:r>
          </a:p>
          <a:p>
            <a:pPr marL="857250" lvl="1" indent="-457200">
              <a:buFont typeface="Arial"/>
              <a:buChar char="•"/>
            </a:pPr>
            <a:r>
              <a:rPr lang="en-US" dirty="0" smtClean="0">
                <a:latin typeface="Comic Sans MS"/>
                <a:cs typeface="Comic Sans MS"/>
              </a:rPr>
              <a:t>SNP-level call rate (missing &gt; 5%); 37 SNPs removed (1 Y SNP)</a:t>
            </a:r>
          </a:p>
          <a:p>
            <a:pPr marL="857250" lvl="1" indent="-457200">
              <a:buFont typeface="Arial"/>
              <a:buChar char="•"/>
            </a:pPr>
            <a:r>
              <a:rPr lang="en-US" dirty="0" smtClean="0">
                <a:latin typeface="Comic Sans MS"/>
                <a:cs typeface="Comic Sans MS"/>
              </a:rPr>
              <a:t>Sample-level call rate (missing &gt; 5%); 5 subjects (1m, 4f)</a:t>
            </a:r>
          </a:p>
          <a:p>
            <a:pPr marL="857250" lvl="1" indent="-457200">
              <a:buFont typeface="Arial"/>
              <a:buChar char="•"/>
            </a:pPr>
            <a:r>
              <a:rPr lang="en-US" dirty="0" smtClean="0">
                <a:latin typeface="Comic Sans MS"/>
                <a:cs typeface="Comic Sans MS"/>
              </a:rPr>
              <a:t>Sample-level </a:t>
            </a:r>
            <a:r>
              <a:rPr lang="en-US" dirty="0" err="1" smtClean="0">
                <a:latin typeface="Comic Sans MS"/>
                <a:cs typeface="Comic Sans MS"/>
              </a:rPr>
              <a:t>heterozygosity</a:t>
            </a:r>
            <a:r>
              <a:rPr lang="en-US" dirty="0" smtClean="0">
                <a:latin typeface="Comic Sans MS"/>
                <a:cs typeface="Comic Sans MS"/>
              </a:rPr>
              <a:t> (1m, 7f)</a:t>
            </a:r>
          </a:p>
          <a:p>
            <a:pPr marL="857250" lvl="1" indent="-457200">
              <a:buFont typeface="Arial"/>
              <a:buChar char="•"/>
            </a:pPr>
            <a:r>
              <a:rPr lang="en-US" dirty="0" smtClean="0">
                <a:latin typeface="Comic Sans MS"/>
                <a:cs typeface="Comic Sans MS"/>
              </a:rPr>
              <a:t>Sex mismatch (47 subjects removed)</a:t>
            </a:r>
          </a:p>
          <a:p>
            <a:pPr marL="857250" lvl="1" indent="-457200">
              <a:buFont typeface="Arial"/>
              <a:buChar char="•"/>
            </a:pPr>
            <a:r>
              <a:rPr lang="en-US" dirty="0" smtClean="0">
                <a:latin typeface="Comic Sans MS"/>
                <a:cs typeface="Comic Sans MS"/>
              </a:rPr>
              <a:t>Cryptic relationships (23 pairs flagged as errors; 16 pairs of unintended first-degree relatives)</a:t>
            </a:r>
          </a:p>
          <a:p>
            <a:pPr marL="857250" lvl="1" indent="-457200">
              <a:buFont typeface="Arial"/>
              <a:buChar char="•"/>
            </a:pPr>
            <a:r>
              <a:rPr lang="en-US" dirty="0" smtClean="0">
                <a:latin typeface="Comic Sans MS"/>
                <a:cs typeface="Comic Sans MS"/>
              </a:rPr>
              <a:t>Concordance with GWAS (3,064 overlapping SNPs); 78 samples do not match MESA </a:t>
            </a:r>
            <a:r>
              <a:rPr lang="en-US" dirty="0" err="1" smtClean="0">
                <a:latin typeface="Comic Sans MS"/>
                <a:cs typeface="Comic Sans MS"/>
              </a:rPr>
              <a:t>SHARe</a:t>
            </a:r>
            <a:r>
              <a:rPr lang="en-US" dirty="0" smtClean="0">
                <a:latin typeface="Comic Sans MS"/>
                <a:cs typeface="Comic Sans MS"/>
              </a:rPr>
              <a:t> GWAS data</a:t>
            </a:r>
          </a:p>
          <a:p>
            <a:pPr marL="857250" lvl="1" indent="-457200">
              <a:buFont typeface="Arial"/>
              <a:buChar char="•"/>
            </a:pPr>
            <a:r>
              <a:rPr lang="en-US" dirty="0" err="1" smtClean="0">
                <a:latin typeface="Comic Sans MS"/>
                <a:cs typeface="Comic Sans MS"/>
              </a:rPr>
              <a:t>ExomeChip</a:t>
            </a:r>
            <a:r>
              <a:rPr lang="en-US" dirty="0" smtClean="0">
                <a:latin typeface="Comic Sans MS"/>
                <a:cs typeface="Comic Sans MS"/>
              </a:rPr>
              <a:t>-GWAS concordance; reassign 79 ID, drop 6 ID</a:t>
            </a:r>
          </a:p>
          <a:p>
            <a:pPr marL="457200" indent="-457200">
              <a:buFont typeface="Arial"/>
              <a:buChar char="•"/>
            </a:pPr>
            <a:r>
              <a:rPr lang="en-US" dirty="0" smtClean="0">
                <a:latin typeface="Comic Sans MS"/>
                <a:cs typeface="Comic Sans MS"/>
              </a:rPr>
              <a:t>Data released March 2013 (v12 MESA </a:t>
            </a:r>
            <a:r>
              <a:rPr lang="en-US" dirty="0" err="1" smtClean="0">
                <a:latin typeface="Comic Sans MS"/>
                <a:cs typeface="Comic Sans MS"/>
              </a:rPr>
              <a:t>SHARe</a:t>
            </a:r>
            <a:r>
              <a:rPr lang="en-US" dirty="0" smtClean="0">
                <a:latin typeface="Comic Sans MS"/>
                <a:cs typeface="Comic Sans MS"/>
              </a:rPr>
              <a:t> update, June 2013)(n=8,239)</a:t>
            </a:r>
          </a:p>
        </p:txBody>
      </p:sp>
    </p:spTree>
    <p:extLst>
      <p:ext uri="{BB962C8B-B14F-4D97-AF65-F5344CB8AC3E}">
        <p14:creationId xmlns:p14="http://schemas.microsoft.com/office/powerpoint/2010/main" val="3768901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omic Sans MS"/>
                <a:cs typeface="Comic Sans MS"/>
              </a:rPr>
              <a:t>MESA </a:t>
            </a:r>
            <a:r>
              <a:rPr lang="en-US" sz="3200" dirty="0" err="1" smtClean="0">
                <a:latin typeface="Comic Sans MS"/>
                <a:cs typeface="Comic Sans MS"/>
              </a:rPr>
              <a:t>ExomeChip</a:t>
            </a:r>
            <a:r>
              <a:rPr lang="en-US" sz="3200" dirty="0" smtClean="0">
                <a:latin typeface="Comic Sans MS"/>
                <a:cs typeface="Comic Sans MS"/>
              </a:rPr>
              <a:t> activity</a:t>
            </a:r>
            <a:endParaRPr lang="en-US" sz="3200" dirty="0">
              <a:latin typeface="Comic Sans MS"/>
              <a:cs typeface="Comic Sans MS"/>
            </a:endParaRPr>
          </a:p>
        </p:txBody>
      </p:sp>
      <p:sp>
        <p:nvSpPr>
          <p:cNvPr id="3" name="Content Placeholder 2"/>
          <p:cNvSpPr>
            <a:spLocks noGrp="1"/>
          </p:cNvSpPr>
          <p:nvPr>
            <p:ph idx="1"/>
          </p:nvPr>
        </p:nvSpPr>
        <p:spPr>
          <a:xfrm>
            <a:off x="685800" y="1676400"/>
            <a:ext cx="7772400" cy="4114800"/>
          </a:xfrm>
        </p:spPr>
        <p:txBody>
          <a:bodyPr/>
          <a:lstStyle/>
          <a:p>
            <a:pPr marL="457200" indent="-457200">
              <a:buFont typeface="Arial"/>
              <a:buChar char="•"/>
            </a:pPr>
            <a:r>
              <a:rPr lang="en-US" dirty="0" smtClean="0">
                <a:latin typeface="Comic Sans MS"/>
                <a:cs typeface="Comic Sans MS"/>
              </a:rPr>
              <a:t>Take advantage of multi-ethnic structure and diverse phenotypes that would otherwise not be considered in large consortia</a:t>
            </a:r>
          </a:p>
          <a:p>
            <a:pPr marL="457200" indent="-457200">
              <a:buFont typeface="Arial"/>
              <a:buChar char="•"/>
            </a:pPr>
            <a:r>
              <a:rPr lang="en-US" dirty="0" smtClean="0">
                <a:latin typeface="Comic Sans MS"/>
                <a:cs typeface="Comic Sans MS"/>
              </a:rPr>
              <a:t>Phenotypes</a:t>
            </a:r>
          </a:p>
          <a:p>
            <a:pPr marL="857250" lvl="1" indent="-457200">
              <a:buFont typeface="Arial"/>
              <a:buChar char="•"/>
            </a:pPr>
            <a:r>
              <a:rPr lang="en-US" dirty="0" smtClean="0">
                <a:latin typeface="Comic Sans MS"/>
                <a:cs typeface="Comic Sans MS"/>
              </a:rPr>
              <a:t>Lipids (levels and </a:t>
            </a:r>
            <a:r>
              <a:rPr lang="en-US" dirty="0" err="1" smtClean="0">
                <a:latin typeface="Comic Sans MS"/>
                <a:cs typeface="Comic Sans MS"/>
              </a:rPr>
              <a:t>subfractions</a:t>
            </a:r>
            <a:r>
              <a:rPr lang="en-US" dirty="0" smtClean="0">
                <a:latin typeface="Comic Sans MS"/>
                <a:cs typeface="Comic Sans MS"/>
              </a:rPr>
              <a:t>)</a:t>
            </a:r>
          </a:p>
          <a:p>
            <a:pPr marL="857250" lvl="1" indent="-457200">
              <a:buFont typeface="Arial"/>
              <a:buChar char="•"/>
            </a:pPr>
            <a:r>
              <a:rPr lang="en-US" dirty="0" smtClean="0">
                <a:latin typeface="Comic Sans MS"/>
                <a:cs typeface="Comic Sans MS"/>
              </a:rPr>
              <a:t>Lung (PFT and CT measures of volume, COPD, emphysema)</a:t>
            </a:r>
          </a:p>
          <a:p>
            <a:pPr marL="857250" lvl="1" indent="-457200">
              <a:buFont typeface="Arial"/>
              <a:buChar char="•"/>
            </a:pPr>
            <a:r>
              <a:rPr lang="en-US" dirty="0" smtClean="0">
                <a:latin typeface="Comic Sans MS"/>
                <a:cs typeface="Comic Sans MS"/>
              </a:rPr>
              <a:t>Hematology and blood count factors</a:t>
            </a:r>
          </a:p>
          <a:p>
            <a:pPr marL="857250" lvl="1" indent="-457200">
              <a:buFont typeface="Arial"/>
              <a:buChar char="•"/>
            </a:pPr>
            <a:r>
              <a:rPr lang="en-US" dirty="0" smtClean="0">
                <a:latin typeface="Comic Sans MS"/>
                <a:cs typeface="Comic Sans MS"/>
              </a:rPr>
              <a:t>Inflammatory and endothelial </a:t>
            </a:r>
            <a:r>
              <a:rPr lang="en-US" dirty="0">
                <a:latin typeface="Comic Sans MS"/>
                <a:cs typeface="Comic Sans MS"/>
              </a:rPr>
              <a:t>b</a:t>
            </a:r>
            <a:r>
              <a:rPr lang="en-US" dirty="0" smtClean="0">
                <a:latin typeface="Comic Sans MS"/>
                <a:cs typeface="Comic Sans MS"/>
              </a:rPr>
              <a:t>iomarkers</a:t>
            </a:r>
          </a:p>
          <a:p>
            <a:pPr marL="857250" lvl="1" indent="-457200">
              <a:buFont typeface="Arial"/>
              <a:buChar char="•"/>
            </a:pPr>
            <a:r>
              <a:rPr lang="en-US" dirty="0" smtClean="0">
                <a:latin typeface="Comic Sans MS"/>
                <a:cs typeface="Comic Sans MS"/>
              </a:rPr>
              <a:t>Imaging of the heart (cardiac MRI, LV/RV parameters)</a:t>
            </a:r>
            <a:endParaRPr lang="en-US" dirty="0">
              <a:latin typeface="Comic Sans MS"/>
              <a:cs typeface="Comic Sans MS"/>
            </a:endParaRPr>
          </a:p>
          <a:p>
            <a:pPr marL="857250" lvl="1" indent="-457200">
              <a:buFont typeface="Arial"/>
              <a:buChar char="•"/>
            </a:pPr>
            <a:r>
              <a:rPr lang="en-US" dirty="0" smtClean="0">
                <a:latin typeface="Comic Sans MS"/>
                <a:cs typeface="Comic Sans MS"/>
              </a:rPr>
              <a:t>Fatty acid and lipid metabolism</a:t>
            </a:r>
          </a:p>
          <a:p>
            <a:pPr marL="457200" indent="-457200">
              <a:buFont typeface="Arial"/>
              <a:buChar char="•"/>
            </a:pPr>
            <a:r>
              <a:rPr lang="en-US" dirty="0" smtClean="0">
                <a:latin typeface="Comic Sans MS"/>
                <a:cs typeface="Comic Sans MS"/>
              </a:rPr>
              <a:t>Develop active </a:t>
            </a:r>
            <a:r>
              <a:rPr lang="en-US" dirty="0">
                <a:latin typeface="Comic Sans MS"/>
                <a:cs typeface="Comic Sans MS"/>
              </a:rPr>
              <a:t>collaboration with </a:t>
            </a:r>
            <a:r>
              <a:rPr lang="en-US" dirty="0" smtClean="0">
                <a:latin typeface="Comic Sans MS"/>
                <a:cs typeface="Comic Sans MS"/>
              </a:rPr>
              <a:t>basic scientists</a:t>
            </a:r>
          </a:p>
        </p:txBody>
      </p:sp>
    </p:spTree>
    <p:extLst>
      <p:ext uri="{BB962C8B-B14F-4D97-AF65-F5344CB8AC3E}">
        <p14:creationId xmlns:p14="http://schemas.microsoft.com/office/powerpoint/2010/main" val="835950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omic Sans MS"/>
                <a:cs typeface="Comic Sans MS"/>
              </a:rPr>
              <a:t>CHARGE-MESA </a:t>
            </a:r>
            <a:r>
              <a:rPr lang="en-US" sz="3200" dirty="0" err="1" smtClean="0">
                <a:latin typeface="Comic Sans MS"/>
                <a:cs typeface="Comic Sans MS"/>
              </a:rPr>
              <a:t>ExomeChip</a:t>
            </a:r>
            <a:r>
              <a:rPr lang="en-US" sz="3200" dirty="0" smtClean="0">
                <a:latin typeface="Comic Sans MS"/>
                <a:cs typeface="Comic Sans MS"/>
              </a:rPr>
              <a:t> activity</a:t>
            </a:r>
            <a:endParaRPr lang="en-US" sz="3200" dirty="0">
              <a:latin typeface="Comic Sans MS"/>
              <a:cs typeface="Comic Sans MS"/>
            </a:endParaRPr>
          </a:p>
        </p:txBody>
      </p:sp>
      <p:sp>
        <p:nvSpPr>
          <p:cNvPr id="3" name="Content Placeholder 2"/>
          <p:cNvSpPr>
            <a:spLocks noGrp="1"/>
          </p:cNvSpPr>
          <p:nvPr>
            <p:ph idx="1"/>
          </p:nvPr>
        </p:nvSpPr>
        <p:spPr>
          <a:xfrm>
            <a:off x="685800" y="1676400"/>
            <a:ext cx="7772400" cy="4114800"/>
          </a:xfrm>
        </p:spPr>
        <p:txBody>
          <a:bodyPr/>
          <a:lstStyle/>
          <a:p>
            <a:pPr marL="457200" indent="-457200">
              <a:buFont typeface="Arial"/>
              <a:buChar char="•"/>
            </a:pPr>
            <a:r>
              <a:rPr lang="en-US" dirty="0" smtClean="0">
                <a:latin typeface="Comic Sans MS"/>
                <a:cs typeface="Comic Sans MS"/>
              </a:rPr>
              <a:t>“best practices” manuscript </a:t>
            </a:r>
          </a:p>
          <a:p>
            <a:pPr marL="857250" lvl="1" indent="-457200">
              <a:buFont typeface="Arial"/>
              <a:buChar char="•"/>
            </a:pPr>
            <a:r>
              <a:rPr lang="en-US" dirty="0" smtClean="0">
                <a:latin typeface="Comic Sans MS"/>
                <a:cs typeface="Comic Sans MS"/>
              </a:rPr>
              <a:t>Grove et al., Best practices and joint calling of the </a:t>
            </a:r>
            <a:r>
              <a:rPr lang="en-US" dirty="0" err="1" smtClean="0">
                <a:latin typeface="Comic Sans MS"/>
                <a:cs typeface="Comic Sans MS"/>
              </a:rPr>
              <a:t>HumanExome</a:t>
            </a:r>
            <a:r>
              <a:rPr lang="en-US" dirty="0" smtClean="0">
                <a:latin typeface="Comic Sans MS"/>
                <a:cs typeface="Comic Sans MS"/>
              </a:rPr>
              <a:t> </a:t>
            </a:r>
            <a:r>
              <a:rPr lang="en-US" dirty="0" err="1" smtClean="0">
                <a:latin typeface="Comic Sans MS"/>
                <a:cs typeface="Comic Sans MS"/>
              </a:rPr>
              <a:t>BeadChip</a:t>
            </a:r>
            <a:r>
              <a:rPr lang="en-US" dirty="0" smtClean="0">
                <a:latin typeface="Comic Sans MS"/>
                <a:cs typeface="Comic Sans MS"/>
              </a:rPr>
              <a:t>: the CHARGE Consortium. </a:t>
            </a:r>
            <a:r>
              <a:rPr lang="en-US" i="1" dirty="0" err="1" smtClean="0">
                <a:latin typeface="Comic Sans MS"/>
                <a:cs typeface="Comic Sans MS"/>
              </a:rPr>
              <a:t>PLoS</a:t>
            </a:r>
            <a:r>
              <a:rPr lang="en-US" i="1" dirty="0" smtClean="0">
                <a:latin typeface="Comic Sans MS"/>
                <a:cs typeface="Comic Sans MS"/>
              </a:rPr>
              <a:t> One </a:t>
            </a:r>
            <a:r>
              <a:rPr lang="en-US" dirty="0" smtClean="0">
                <a:latin typeface="Comic Sans MS"/>
                <a:cs typeface="Comic Sans MS"/>
              </a:rPr>
              <a:t>2013 Jul 12;8(7):e68095. PMID: 23874508  </a:t>
            </a:r>
          </a:p>
          <a:p>
            <a:pPr marL="457200" indent="-457200">
              <a:buFont typeface="Arial"/>
              <a:buChar char="•"/>
            </a:pPr>
            <a:r>
              <a:rPr lang="en-US" dirty="0" smtClean="0">
                <a:latin typeface="Comic Sans MS"/>
                <a:cs typeface="Comic Sans MS"/>
              </a:rPr>
              <a:t>Lipids</a:t>
            </a:r>
          </a:p>
          <a:p>
            <a:pPr marL="857250" lvl="1" indent="-457200">
              <a:buFont typeface="Arial"/>
              <a:buChar char="•"/>
            </a:pPr>
            <a:r>
              <a:rPr lang="en-US" dirty="0" smtClean="0">
                <a:latin typeface="Comic Sans MS"/>
                <a:cs typeface="Comic Sans MS"/>
              </a:rPr>
              <a:t>CHARGE (~60,000 participants [3/4 white, 1/4 black] with Total Cholesterol, LDL, HDL, triglycerides); Gina </a:t>
            </a:r>
            <a:r>
              <a:rPr lang="en-US" dirty="0" err="1" smtClean="0">
                <a:latin typeface="Comic Sans MS"/>
                <a:cs typeface="Comic Sans MS"/>
              </a:rPr>
              <a:t>Peloso</a:t>
            </a:r>
            <a:r>
              <a:rPr lang="en-US" dirty="0" smtClean="0">
                <a:latin typeface="Comic Sans MS"/>
                <a:cs typeface="Comic Sans MS"/>
              </a:rPr>
              <a:t> lead</a:t>
            </a:r>
          </a:p>
          <a:p>
            <a:pPr marL="457200" indent="-457200">
              <a:buFont typeface="Arial"/>
              <a:buChar char="•"/>
            </a:pPr>
            <a:r>
              <a:rPr lang="en-US" dirty="0" smtClean="0">
                <a:latin typeface="Comic Sans MS"/>
                <a:cs typeface="Comic Sans MS"/>
              </a:rPr>
              <a:t>Lung </a:t>
            </a:r>
            <a:endParaRPr lang="en-US" dirty="0">
              <a:latin typeface="Comic Sans MS"/>
              <a:cs typeface="Comic Sans MS"/>
            </a:endParaRPr>
          </a:p>
          <a:p>
            <a:pPr marL="857250" lvl="1" indent="-457200">
              <a:buFont typeface="Arial"/>
              <a:buChar char="•"/>
            </a:pPr>
            <a:r>
              <a:rPr lang="en-US" dirty="0" smtClean="0">
                <a:latin typeface="Comic Sans MS"/>
                <a:cs typeface="Comic Sans MS"/>
              </a:rPr>
              <a:t>Pulmonary function tests (FEV1, FVC, FEV1/FVC)</a:t>
            </a:r>
          </a:p>
          <a:p>
            <a:pPr marL="857250" lvl="1" indent="-457200">
              <a:buFont typeface="Arial"/>
              <a:buChar char="•"/>
            </a:pPr>
            <a:r>
              <a:rPr lang="en-US" dirty="0" smtClean="0">
                <a:latin typeface="Comic Sans MS"/>
                <a:cs typeface="Comic Sans MS"/>
              </a:rPr>
              <a:t>Stephanie London, CHARGE; Graham Barr, MESA</a:t>
            </a:r>
          </a:p>
          <a:p>
            <a:pPr marL="457200" indent="-457200">
              <a:buFont typeface="Arial"/>
              <a:buChar char="•"/>
            </a:pPr>
            <a:r>
              <a:rPr lang="en-US" dirty="0" smtClean="0">
                <a:latin typeface="Comic Sans MS"/>
                <a:cs typeface="Comic Sans MS"/>
              </a:rPr>
              <a:t>Ischemic Stroke</a:t>
            </a:r>
          </a:p>
          <a:p>
            <a:pPr marL="857250" lvl="1" indent="-457200">
              <a:buFont typeface="Arial"/>
              <a:buChar char="•"/>
            </a:pPr>
            <a:r>
              <a:rPr lang="en-US" dirty="0" smtClean="0">
                <a:latin typeface="Comic Sans MS"/>
                <a:cs typeface="Comic Sans MS"/>
              </a:rPr>
              <a:t>116 MESA participants with stroke diagnosis</a:t>
            </a:r>
          </a:p>
          <a:p>
            <a:pPr marL="857250" lvl="1" indent="-457200">
              <a:buFont typeface="Arial"/>
              <a:buChar char="•"/>
            </a:pPr>
            <a:r>
              <a:rPr lang="en-US" dirty="0" err="1" smtClean="0">
                <a:latin typeface="Comic Sans MS"/>
                <a:cs typeface="Comic Sans MS"/>
              </a:rPr>
              <a:t>Myriam</a:t>
            </a:r>
            <a:r>
              <a:rPr lang="en-US" dirty="0" smtClean="0">
                <a:latin typeface="Comic Sans MS"/>
                <a:cs typeface="Comic Sans MS"/>
              </a:rPr>
              <a:t> </a:t>
            </a:r>
            <a:r>
              <a:rPr lang="en-US" dirty="0" err="1" smtClean="0">
                <a:latin typeface="Comic Sans MS"/>
                <a:cs typeface="Comic Sans MS"/>
              </a:rPr>
              <a:t>Fornage</a:t>
            </a:r>
            <a:r>
              <a:rPr lang="en-US" dirty="0" smtClean="0">
                <a:latin typeface="Comic Sans MS"/>
                <a:cs typeface="Comic Sans MS"/>
              </a:rPr>
              <a:t>, CHARGE; Stephen Rich, MESA</a:t>
            </a:r>
          </a:p>
        </p:txBody>
      </p:sp>
    </p:spTree>
    <p:extLst>
      <p:ext uri="{BB962C8B-B14F-4D97-AF65-F5344CB8AC3E}">
        <p14:creationId xmlns:p14="http://schemas.microsoft.com/office/powerpoint/2010/main" val="1693121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200" dirty="0" smtClean="0">
                <a:latin typeface="Comic Sans MS"/>
                <a:cs typeface="Comic Sans MS"/>
              </a:rPr>
              <a:t>Future Directions</a:t>
            </a:r>
            <a:endParaRPr lang="en-US" sz="3200" dirty="0">
              <a:latin typeface="Comic Sans MS"/>
              <a:cs typeface="Comic Sans MS"/>
            </a:endParaRPr>
          </a:p>
        </p:txBody>
      </p:sp>
      <p:sp>
        <p:nvSpPr>
          <p:cNvPr id="3" name="Content Placeholder 2"/>
          <p:cNvSpPr>
            <a:spLocks noGrp="1"/>
          </p:cNvSpPr>
          <p:nvPr>
            <p:ph idx="1"/>
          </p:nvPr>
        </p:nvSpPr>
        <p:spPr>
          <a:xfrm>
            <a:off x="685800" y="1447800"/>
            <a:ext cx="7772400" cy="4114800"/>
          </a:xfrm>
        </p:spPr>
        <p:txBody>
          <a:bodyPr/>
          <a:lstStyle/>
          <a:p>
            <a:pPr marL="457200" indent="-457200">
              <a:buFont typeface="Arial"/>
              <a:buChar char="•"/>
            </a:pPr>
            <a:r>
              <a:rPr lang="en-US" dirty="0" err="1" smtClean="0">
                <a:latin typeface="Comic Sans MS"/>
                <a:cs typeface="Comic Sans MS"/>
              </a:rPr>
              <a:t>Exome</a:t>
            </a:r>
            <a:r>
              <a:rPr lang="en-US" dirty="0" smtClean="0">
                <a:latin typeface="Comic Sans MS"/>
                <a:cs typeface="Comic Sans MS"/>
              </a:rPr>
              <a:t> Sequence Project</a:t>
            </a:r>
          </a:p>
          <a:p>
            <a:pPr marL="857250" lvl="1" indent="-457200">
              <a:buFont typeface="Arial"/>
              <a:buChar char="•"/>
            </a:pPr>
            <a:r>
              <a:rPr lang="en-US" dirty="0" smtClean="0">
                <a:latin typeface="Comic Sans MS"/>
                <a:cs typeface="Comic Sans MS"/>
              </a:rPr>
              <a:t>MESA/</a:t>
            </a:r>
            <a:r>
              <a:rPr lang="en-US" dirty="0" err="1" smtClean="0">
                <a:latin typeface="Comic Sans MS"/>
                <a:cs typeface="Comic Sans MS"/>
              </a:rPr>
              <a:t>HeartGO</a:t>
            </a:r>
            <a:r>
              <a:rPr lang="en-US" dirty="0" smtClean="0">
                <a:latin typeface="Comic Sans MS"/>
                <a:cs typeface="Comic Sans MS"/>
              </a:rPr>
              <a:t> ESP with CHARGE-S</a:t>
            </a:r>
          </a:p>
          <a:p>
            <a:pPr marL="857250" lvl="1" indent="-457200">
              <a:buFont typeface="Arial"/>
              <a:buChar char="•"/>
            </a:pPr>
            <a:r>
              <a:rPr lang="en-US" dirty="0" smtClean="0">
                <a:latin typeface="Comic Sans MS"/>
                <a:cs typeface="Comic Sans MS"/>
              </a:rPr>
              <a:t>Translating candidate genes with burden of rare variants into mechanisms of pathology</a:t>
            </a:r>
            <a:endParaRPr lang="en-US" dirty="0">
              <a:latin typeface="Comic Sans MS"/>
              <a:cs typeface="Comic Sans MS"/>
            </a:endParaRPr>
          </a:p>
          <a:p>
            <a:pPr marL="457200" indent="-457200">
              <a:buFont typeface="Arial"/>
              <a:buChar char="•"/>
            </a:pPr>
            <a:r>
              <a:rPr lang="en-US" dirty="0" err="1" smtClean="0">
                <a:latin typeface="Comic Sans MS"/>
                <a:cs typeface="Comic Sans MS"/>
              </a:rPr>
              <a:t>ExomeChip</a:t>
            </a:r>
            <a:r>
              <a:rPr lang="en-US" dirty="0" smtClean="0">
                <a:latin typeface="Comic Sans MS"/>
                <a:cs typeface="Comic Sans MS"/>
              </a:rPr>
              <a:t> </a:t>
            </a:r>
          </a:p>
          <a:p>
            <a:pPr marL="857250" lvl="1" indent="-457200">
              <a:buFont typeface="Arial"/>
              <a:buChar char="•"/>
            </a:pPr>
            <a:r>
              <a:rPr lang="en-US" dirty="0" smtClean="0">
                <a:latin typeface="Comic Sans MS"/>
                <a:cs typeface="Comic Sans MS"/>
              </a:rPr>
              <a:t>Leverage MESA ethnic-diversity and phenotypes into MESA-centric studies</a:t>
            </a:r>
          </a:p>
          <a:p>
            <a:pPr marL="857250" lvl="1" indent="-457200">
              <a:buFont typeface="Arial"/>
              <a:buChar char="•"/>
            </a:pPr>
            <a:r>
              <a:rPr lang="en-US" dirty="0" smtClean="0">
                <a:latin typeface="Comic Sans MS"/>
                <a:cs typeface="Comic Sans MS"/>
              </a:rPr>
              <a:t>Continue MESA collaborations with CHARGE</a:t>
            </a:r>
          </a:p>
          <a:p>
            <a:pPr marL="857250" lvl="1" indent="-457200">
              <a:buFont typeface="Arial"/>
              <a:buChar char="•"/>
            </a:pPr>
            <a:r>
              <a:rPr lang="en-US" dirty="0" smtClean="0">
                <a:latin typeface="Comic Sans MS"/>
                <a:cs typeface="Comic Sans MS"/>
              </a:rPr>
              <a:t>Initiate MESA as discovery cohort with PAGE (NHGRI)</a:t>
            </a:r>
            <a:endParaRPr lang="en-US" dirty="0">
              <a:latin typeface="Comic Sans MS"/>
              <a:cs typeface="Comic Sans MS"/>
            </a:endParaRPr>
          </a:p>
          <a:p>
            <a:pPr marL="457200" indent="-457200">
              <a:buFont typeface="Arial"/>
              <a:buChar char="•"/>
            </a:pPr>
            <a:r>
              <a:rPr lang="en-US" dirty="0" smtClean="0">
                <a:latin typeface="Comic Sans MS"/>
                <a:cs typeface="Comic Sans MS"/>
              </a:rPr>
              <a:t>Utilizing MESA expression/methylation data with genomic data into Systems Genetics</a:t>
            </a:r>
          </a:p>
          <a:p>
            <a:pPr marL="457200" indent="-457200">
              <a:buFont typeface="Arial"/>
              <a:buChar char="•"/>
            </a:pPr>
            <a:r>
              <a:rPr lang="en-US" dirty="0" smtClean="0">
                <a:latin typeface="Comic Sans MS"/>
                <a:cs typeface="Comic Sans MS"/>
              </a:rPr>
              <a:t>MESA serving as a foundation for functional studies with basic scientists</a:t>
            </a:r>
            <a:endParaRPr lang="en-US" dirty="0">
              <a:latin typeface="Comic Sans MS"/>
              <a:cs typeface="Comic Sans MS"/>
            </a:endParaRPr>
          </a:p>
        </p:txBody>
      </p:sp>
    </p:spTree>
    <p:extLst>
      <p:ext uri="{BB962C8B-B14F-4D97-AF65-F5344CB8AC3E}">
        <p14:creationId xmlns:p14="http://schemas.microsoft.com/office/powerpoint/2010/main" val="812353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1-09-17 at 10.07.14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345" b="-2345"/>
          <a:stretch/>
        </p:blipFill>
        <p:spPr>
          <a:xfrm>
            <a:off x="1219200" y="436562"/>
            <a:ext cx="7924800" cy="6421438"/>
          </a:xfrm>
        </p:spPr>
      </p:pic>
    </p:spTree>
    <p:extLst>
      <p:ext uri="{BB962C8B-B14F-4D97-AF65-F5344CB8AC3E}">
        <p14:creationId xmlns:p14="http://schemas.microsoft.com/office/powerpoint/2010/main" val="32547836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200" dirty="0">
                <a:latin typeface="Comic Sans MS"/>
                <a:ea typeface="ＭＳ Ｐゴシック" charset="0"/>
                <a:cs typeface="Comic Sans MS"/>
              </a:rPr>
              <a:t>MESA </a:t>
            </a:r>
            <a:r>
              <a:rPr lang="en-US" sz="3200" dirty="0" err="1">
                <a:latin typeface="Comic Sans MS"/>
                <a:ea typeface="ＭＳ Ｐゴシック" charset="0"/>
                <a:cs typeface="Comic Sans MS"/>
              </a:rPr>
              <a:t>SHARe</a:t>
            </a:r>
            <a:r>
              <a:rPr lang="en-US" sz="3200" dirty="0">
                <a:latin typeface="Comic Sans MS"/>
                <a:ea typeface="ＭＳ Ｐゴシック" charset="0"/>
                <a:cs typeface="Comic Sans MS"/>
              </a:rPr>
              <a:t> Published Papers: Recent</a:t>
            </a:r>
          </a:p>
        </p:txBody>
      </p:sp>
      <p:graphicFrame>
        <p:nvGraphicFramePr>
          <p:cNvPr id="8" name="Table 7"/>
          <p:cNvGraphicFramePr>
            <a:graphicFrameLocks noGrp="1"/>
          </p:cNvGraphicFramePr>
          <p:nvPr>
            <p:extLst>
              <p:ext uri="{D42A27DB-BD31-4B8C-83A1-F6EECF244321}">
                <p14:modId xmlns:p14="http://schemas.microsoft.com/office/powerpoint/2010/main" val="1909887359"/>
              </p:ext>
            </p:extLst>
          </p:nvPr>
        </p:nvGraphicFramePr>
        <p:xfrm>
          <a:off x="687388" y="1716088"/>
          <a:ext cx="7837488" cy="903287"/>
        </p:xfrm>
        <a:graphic>
          <a:graphicData uri="http://schemas.openxmlformats.org/drawingml/2006/table">
            <a:tbl>
              <a:tblPr/>
              <a:tblGrid>
                <a:gridCol w="2646362"/>
                <a:gridCol w="1609725"/>
                <a:gridCol w="3581401"/>
              </a:tblGrid>
              <a:tr h="43877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Calibri" pitchFamily="34" charset="0"/>
                          <a:ea typeface="ＭＳ Ｐゴシック" pitchFamily="34" charset="-128"/>
                        </a:rPr>
                        <a:t>Sim et al. </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Calibri" pitchFamily="34" charset="0"/>
                          <a:ea typeface="ＭＳ Ｐゴシック" pitchFamily="34" charset="-128"/>
                        </a:rPr>
                        <a:t>Meta-analysis</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smtClean="0">
                          <a:ln>
                            <a:noFill/>
                          </a:ln>
                          <a:solidFill>
                            <a:srgbClr val="0000FF"/>
                          </a:solidFill>
                          <a:effectLst/>
                          <a:latin typeface="Calibri" pitchFamily="34" charset="0"/>
                          <a:ea typeface="ＭＳ Ｐゴシック" pitchFamily="34" charset="-128"/>
                        </a:rPr>
                        <a:t>Published </a:t>
                      </a:r>
                      <a:r>
                        <a:rPr kumimoji="0" lang="en-US" sz="1800" b="1" i="1" u="none" strike="noStrike" cap="none" normalizeH="0" baseline="0" dirty="0" smtClean="0">
                          <a:ln>
                            <a:noFill/>
                          </a:ln>
                          <a:solidFill>
                            <a:srgbClr val="0000FF"/>
                          </a:solidFill>
                          <a:effectLst/>
                          <a:latin typeface="Calibri" pitchFamily="34" charset="0"/>
                          <a:ea typeface="ＭＳ Ｐゴシック" pitchFamily="34" charset="-128"/>
                        </a:rPr>
                        <a:t>PLoS One  </a:t>
                      </a:r>
                      <a:r>
                        <a:rPr kumimoji="0" lang="en-US" sz="1800" b="1" i="0" u="none" strike="noStrike" cap="none" normalizeH="0" baseline="0" dirty="0" smtClean="0">
                          <a:ln>
                            <a:noFill/>
                          </a:ln>
                          <a:solidFill>
                            <a:srgbClr val="0000FF"/>
                          </a:solidFill>
                          <a:effectLst/>
                          <a:latin typeface="Calibri" pitchFamily="34" charset="0"/>
                          <a:ea typeface="ＭＳ Ｐゴシック" pitchFamily="34" charset="-128"/>
                        </a:rPr>
                        <a:t>June 2013</a:t>
                      </a: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64511">
                <a:tc gridSpan="3">
                  <a:txBody>
                    <a:bodyPr/>
                    <a:lstStyle/>
                    <a:p>
                      <a:r>
                        <a:rPr lang="en-US" b="0" dirty="0" smtClean="0"/>
                        <a:t>G 073: Genetic loci for retinal arteriolar microcirculation</a:t>
                      </a:r>
                      <a:endParaRPr lang="en-US" b="0" dirty="0"/>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70622811"/>
              </p:ext>
            </p:extLst>
          </p:nvPr>
        </p:nvGraphicFramePr>
        <p:xfrm>
          <a:off x="687388" y="2738438"/>
          <a:ext cx="7885113" cy="1554243"/>
        </p:xfrm>
        <a:graphic>
          <a:graphicData uri="http://schemas.openxmlformats.org/drawingml/2006/table">
            <a:tbl>
              <a:tblPr firstRow="1" bandRow="1">
                <a:tableStyleId>{5C22544A-7EE6-4342-B048-85BDC9FD1C3A}</a:tableStyleId>
              </a:tblPr>
              <a:tblGrid>
                <a:gridCol w="2628371"/>
                <a:gridCol w="1551905"/>
                <a:gridCol w="3704837"/>
              </a:tblGrid>
              <a:tr h="639889">
                <a:tc>
                  <a:txBody>
                    <a:bodyPr/>
                    <a:lstStyle/>
                    <a:p>
                      <a:r>
                        <a:rPr lang="en-US" sz="1800" b="0" dirty="0" smtClean="0">
                          <a:solidFill>
                            <a:srgbClr val="0000FF"/>
                          </a:solidFill>
                          <a:ea typeface="ＭＳ Ｐゴシック" pitchFamily="34" charset="-128"/>
                        </a:rPr>
                        <a:t>Stambolian et al. </a:t>
                      </a:r>
                      <a:r>
                        <a:rPr lang="en-US" sz="1800" dirty="0" smtClean="0">
                          <a:solidFill>
                            <a:srgbClr val="0000FF"/>
                          </a:solidFill>
                          <a:ea typeface="ＭＳ Ｐゴシック" pitchFamily="34" charset="-128"/>
                        </a:rPr>
                        <a:t>(Li)</a:t>
                      </a:r>
                      <a:endParaRPr lang="en-US" sz="1800" dirty="0">
                        <a:solidFill>
                          <a:srgbClr val="0000FF"/>
                        </a:solidFill>
                      </a:endParaRPr>
                    </a:p>
                  </a:txBody>
                  <a:tcPr marL="91439" marR="91439" marT="45661" marB="45661"/>
                </a:tc>
                <a:tc>
                  <a:txBody>
                    <a:bodyPr/>
                    <a:lstStyle/>
                    <a:p>
                      <a:r>
                        <a:rPr lang="en-US" sz="1800" dirty="0" smtClean="0">
                          <a:solidFill>
                            <a:srgbClr val="0000FF"/>
                          </a:solidFill>
                          <a:ea typeface="ＭＳ Ｐゴシック" pitchFamily="34" charset="-128"/>
                        </a:rPr>
                        <a:t>Meta-analysis</a:t>
                      </a:r>
                    </a:p>
                  </a:txBody>
                  <a:tcPr marL="91439" marR="91439" marT="45661" marB="45661"/>
                </a:tc>
                <a:tc>
                  <a:txBody>
                    <a:bodyPr/>
                    <a:lstStyle/>
                    <a:p>
                      <a:pPr>
                        <a:spcAft>
                          <a:spcPts val="600"/>
                        </a:spcAft>
                      </a:pPr>
                      <a:r>
                        <a:rPr lang="en-US" sz="1800" dirty="0" smtClean="0">
                          <a:solidFill>
                            <a:srgbClr val="0000FF"/>
                          </a:solidFill>
                          <a:ea typeface="ＭＳ Ｐゴシック" pitchFamily="34" charset="-128"/>
                        </a:rPr>
                        <a:t>Published </a:t>
                      </a:r>
                      <a:r>
                        <a:rPr lang="en-US" sz="1800" i="1" dirty="0" smtClean="0">
                          <a:solidFill>
                            <a:srgbClr val="0000FF"/>
                          </a:solidFill>
                          <a:ea typeface="ＭＳ Ｐゴシック" pitchFamily="34" charset="-128"/>
                        </a:rPr>
                        <a:t>Hum Mol Genet </a:t>
                      </a:r>
                      <a:r>
                        <a:rPr lang="en-US" sz="1800" i="0" dirty="0" smtClean="0">
                          <a:solidFill>
                            <a:srgbClr val="0000FF"/>
                          </a:solidFill>
                          <a:ea typeface="ＭＳ Ｐゴシック" pitchFamily="34" charset="-128"/>
                        </a:rPr>
                        <a:t>Jul </a:t>
                      </a:r>
                      <a:r>
                        <a:rPr lang="en-US" sz="1800" dirty="0" smtClean="0">
                          <a:solidFill>
                            <a:srgbClr val="0000FF"/>
                          </a:solidFill>
                          <a:ea typeface="ＭＳ Ｐゴシック" pitchFamily="34" charset="-128"/>
                        </a:rPr>
                        <a:t>2013</a:t>
                      </a:r>
                    </a:p>
                  </a:txBody>
                  <a:tcPr marL="91439" marR="91439" marT="45661" marB="45661"/>
                </a:tc>
              </a:tr>
              <a:tr h="914273">
                <a:tc gridSpan="3">
                  <a:txBody>
                    <a:bodyPr/>
                    <a:lstStyle/>
                    <a:p>
                      <a:r>
                        <a:rPr lang="en-US" sz="1800" dirty="0" smtClean="0">
                          <a:ea typeface="ＭＳ Ｐゴシック" pitchFamily="34" charset="-128"/>
                        </a:rPr>
                        <a:t>G 219: Meta-analysis of genome-wide association studies in five cohorts reveals common variants in RBFOX1, a regulator of tissue-specific splicing, associated with refractive error</a:t>
                      </a:r>
                      <a:endParaRPr lang="en-US" sz="1800" dirty="0"/>
                    </a:p>
                  </a:txBody>
                  <a:tcPr marL="91439" marR="91439" marT="45661" marB="45661"/>
                </a:tc>
                <a:tc hMerge="1">
                  <a:txBody>
                    <a:bodyPr/>
                    <a:lstStyle/>
                    <a:p>
                      <a:endParaRPr lang="en-US" dirty="0"/>
                    </a:p>
                  </a:txBody>
                  <a:tcPr/>
                </a:tc>
                <a:tc hMerge="1">
                  <a:txBody>
                    <a:bodyPr/>
                    <a:lstStyle/>
                    <a:p>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56966265"/>
              </p:ext>
            </p:extLst>
          </p:nvPr>
        </p:nvGraphicFramePr>
        <p:xfrm>
          <a:off x="687388" y="4457700"/>
          <a:ext cx="7837487" cy="1079838"/>
        </p:xfrm>
        <a:graphic>
          <a:graphicData uri="http://schemas.openxmlformats.org/drawingml/2006/table">
            <a:tbl>
              <a:tblPr/>
              <a:tblGrid>
                <a:gridCol w="2646362"/>
                <a:gridCol w="1609725"/>
                <a:gridCol w="3581400"/>
              </a:tblGrid>
              <a:tr h="4397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Calibri" charset="0"/>
                          <a:ea typeface="ＭＳ Ｐゴシック" charset="0"/>
                          <a:cs typeface="ＭＳ Ｐゴシック" charset="0"/>
                        </a:rPr>
                        <a:t>Klein et al.</a:t>
                      </a:r>
                      <a:endParaRPr kumimoji="0" lang="en-US" sz="1800" b="0" i="0" u="none" strike="noStrike" cap="none" normalizeH="0" baseline="0" dirty="0">
                        <a:ln>
                          <a:noFill/>
                        </a:ln>
                        <a:solidFill>
                          <a:srgbClr val="0000FF"/>
                        </a:solidFill>
                        <a:effectLst/>
                        <a:latin typeface="Calibri" charset="0"/>
                        <a:ea typeface="ＭＳ Ｐゴシック" charset="0"/>
                        <a:cs typeface="ＭＳ Ｐゴシック"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Calibri" charset="0"/>
                          <a:ea typeface="ＭＳ Ｐゴシック" charset="0"/>
                          <a:cs typeface="ＭＳ Ｐゴシック" charset="0"/>
                        </a:rPr>
                        <a:t>Other</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a:ln>
                            <a:noFill/>
                          </a:ln>
                          <a:solidFill>
                            <a:srgbClr val="0000FF"/>
                          </a:solidFill>
                          <a:effectLst/>
                          <a:latin typeface="Calibri" charset="0"/>
                          <a:ea typeface="ＭＳ Ｐゴシック" charset="0"/>
                          <a:cs typeface="ＭＳ Ｐゴシック" charset="0"/>
                        </a:rPr>
                        <a:t>Am J </a:t>
                      </a:r>
                      <a:r>
                        <a:rPr kumimoji="0" lang="en-US" sz="1800" b="1" i="0" u="none" strike="noStrike" cap="none" normalizeH="0" baseline="0" dirty="0" err="1">
                          <a:ln>
                            <a:noFill/>
                          </a:ln>
                          <a:solidFill>
                            <a:srgbClr val="0000FF"/>
                          </a:solidFill>
                          <a:effectLst/>
                          <a:latin typeface="Calibri" charset="0"/>
                          <a:ea typeface="ＭＳ Ｐゴシック" charset="0"/>
                          <a:cs typeface="ＭＳ Ｐゴシック" charset="0"/>
                        </a:rPr>
                        <a:t>Ophthalmol</a:t>
                      </a:r>
                      <a:r>
                        <a:rPr kumimoji="0" lang="en-US" sz="1800" b="1" i="0" u="none" strike="noStrike" cap="none" normalizeH="0" baseline="0" dirty="0">
                          <a:ln>
                            <a:noFill/>
                          </a:ln>
                          <a:solidFill>
                            <a:srgbClr val="0000FF"/>
                          </a:solidFill>
                          <a:effectLst/>
                          <a:latin typeface="Calibri" charset="0"/>
                          <a:ea typeface="ＭＳ Ｐゴシック" charset="0"/>
                          <a:cs typeface="ＭＳ Ｐゴシック" charset="0"/>
                        </a:rPr>
                        <a:t> Aug 2013</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9763">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rPr>
                        <a:t>G 194: Associations of Candidate Genes to Age-Related Macular Degeneration Among Racial/Ethnic Groups in the Multi-Ethnic Study of Atherosclerosis.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7737594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609600"/>
            <a:ext cx="7924800" cy="1143000"/>
          </a:xfrm>
        </p:spPr>
        <p:txBody>
          <a:bodyPr/>
          <a:lstStyle/>
          <a:p>
            <a:r>
              <a:rPr lang="en-US" sz="3200" dirty="0">
                <a:latin typeface="Comic Sans MS"/>
                <a:ea typeface="ＭＳ Ｐゴシック" charset="0"/>
                <a:cs typeface="Comic Sans MS"/>
              </a:rPr>
              <a:t>MESA </a:t>
            </a:r>
            <a:r>
              <a:rPr lang="en-US" sz="3200" dirty="0" err="1">
                <a:latin typeface="Comic Sans MS"/>
                <a:ea typeface="ＭＳ Ｐゴシック" charset="0"/>
                <a:cs typeface="Comic Sans MS"/>
              </a:rPr>
              <a:t>SHARe</a:t>
            </a:r>
            <a:r>
              <a:rPr lang="en-US" sz="3200" dirty="0">
                <a:latin typeface="Comic Sans MS"/>
                <a:ea typeface="ＭＳ Ｐゴシック" charset="0"/>
                <a:cs typeface="Comic Sans MS"/>
              </a:rPr>
              <a:t> Published Papers : Recent</a:t>
            </a:r>
          </a:p>
        </p:txBody>
      </p:sp>
      <p:graphicFrame>
        <p:nvGraphicFramePr>
          <p:cNvPr id="6" name="Table 5"/>
          <p:cNvGraphicFramePr>
            <a:graphicFrameLocks noGrp="1"/>
          </p:cNvGraphicFramePr>
          <p:nvPr>
            <p:extLst>
              <p:ext uri="{D42A27DB-BD31-4B8C-83A1-F6EECF244321}">
                <p14:modId xmlns:p14="http://schemas.microsoft.com/office/powerpoint/2010/main" val="3510919461"/>
              </p:ext>
            </p:extLst>
          </p:nvPr>
        </p:nvGraphicFramePr>
        <p:xfrm>
          <a:off x="639763" y="1666875"/>
          <a:ext cx="8037512" cy="1279660"/>
        </p:xfrm>
        <a:graphic>
          <a:graphicData uri="http://schemas.openxmlformats.org/drawingml/2006/table">
            <a:tbl>
              <a:tblPr firstRow="1" bandRow="1">
                <a:tableStyleId>{5C22544A-7EE6-4342-B048-85BDC9FD1C3A}</a:tableStyleId>
              </a:tblPr>
              <a:tblGrid>
                <a:gridCol w="2655887"/>
                <a:gridCol w="1581150"/>
                <a:gridCol w="3800475"/>
              </a:tblGrid>
              <a:tr h="639696">
                <a:tc>
                  <a:txBody>
                    <a:bodyPr/>
                    <a:lstStyle/>
                    <a:p>
                      <a:r>
                        <a:rPr lang="en-US" sz="1800" b="0" dirty="0" smtClean="0">
                          <a:solidFill>
                            <a:srgbClr val="0000FF"/>
                          </a:solidFill>
                          <a:ea typeface="ＭＳ Ｐゴシック" pitchFamily="34" charset="-128"/>
                        </a:rPr>
                        <a:t>Grove</a:t>
                      </a:r>
                      <a:r>
                        <a:rPr lang="en-US" sz="1800" b="0" baseline="0" dirty="0" smtClean="0">
                          <a:solidFill>
                            <a:srgbClr val="0000FF"/>
                          </a:solidFill>
                          <a:ea typeface="ＭＳ Ｐゴシック" pitchFamily="34" charset="-128"/>
                        </a:rPr>
                        <a:t> </a:t>
                      </a:r>
                      <a:r>
                        <a:rPr lang="en-US" sz="1800" b="0" dirty="0" smtClean="0">
                          <a:solidFill>
                            <a:srgbClr val="0000FF"/>
                          </a:solidFill>
                          <a:ea typeface="ＭＳ Ｐゴシック" pitchFamily="34" charset="-128"/>
                        </a:rPr>
                        <a:t>et al. (</a:t>
                      </a:r>
                      <a:r>
                        <a:rPr lang="en-US" sz="1800" b="1" dirty="0" smtClean="0">
                          <a:solidFill>
                            <a:srgbClr val="0000FF"/>
                          </a:solidFill>
                          <a:ea typeface="ＭＳ Ｐゴシック" pitchFamily="34" charset="-128"/>
                        </a:rPr>
                        <a:t>Haritunians</a:t>
                      </a:r>
                      <a:r>
                        <a:rPr lang="en-US" sz="1800" b="0" dirty="0" smtClean="0">
                          <a:solidFill>
                            <a:srgbClr val="0000FF"/>
                          </a:solidFill>
                          <a:ea typeface="ＭＳ Ｐゴシック" pitchFamily="34" charset="-128"/>
                        </a:rPr>
                        <a:t>) </a:t>
                      </a:r>
                      <a:endParaRPr lang="en-US" sz="1800" b="0" dirty="0">
                        <a:solidFill>
                          <a:srgbClr val="0000FF"/>
                        </a:solidFill>
                      </a:endParaRPr>
                    </a:p>
                  </a:txBody>
                  <a:tcPr marL="91439" marR="91439" marT="45595" marB="45595"/>
                </a:tc>
                <a:tc>
                  <a:txBody>
                    <a:bodyPr/>
                    <a:lstStyle/>
                    <a:p>
                      <a:r>
                        <a:rPr lang="en-US" sz="1800" dirty="0" smtClean="0">
                          <a:solidFill>
                            <a:srgbClr val="0000FF"/>
                          </a:solidFill>
                          <a:ea typeface="ＭＳ Ｐゴシック" pitchFamily="34" charset="-128"/>
                        </a:rPr>
                        <a:t>Other</a:t>
                      </a:r>
                      <a:endParaRPr lang="en-US" sz="1800" dirty="0">
                        <a:solidFill>
                          <a:srgbClr val="0000FF"/>
                        </a:solidFill>
                      </a:endParaRPr>
                    </a:p>
                  </a:txBody>
                  <a:tcPr marL="91439" marR="91439" marT="45595" marB="45595"/>
                </a:tc>
                <a:tc>
                  <a:txBody>
                    <a:bodyPr/>
                    <a:lstStyle/>
                    <a:p>
                      <a:r>
                        <a:rPr lang="en-US" sz="1800" dirty="0" smtClean="0">
                          <a:solidFill>
                            <a:srgbClr val="0000FF"/>
                          </a:solidFill>
                          <a:ea typeface="ＭＳ Ｐゴシック" pitchFamily="34" charset="-128"/>
                        </a:rPr>
                        <a:t>Published </a:t>
                      </a:r>
                      <a:r>
                        <a:rPr lang="en-US" sz="1800" i="1" dirty="0" smtClean="0">
                          <a:solidFill>
                            <a:srgbClr val="0000FF"/>
                          </a:solidFill>
                          <a:ea typeface="ＭＳ Ｐゴシック" pitchFamily="34" charset="-128"/>
                        </a:rPr>
                        <a:t>PLoS One </a:t>
                      </a:r>
                      <a:r>
                        <a:rPr lang="en-US" sz="1800" i="0" dirty="0" smtClean="0">
                          <a:solidFill>
                            <a:srgbClr val="0000FF"/>
                          </a:solidFill>
                          <a:ea typeface="ＭＳ Ｐゴシック" pitchFamily="34" charset="-128"/>
                        </a:rPr>
                        <a:t>July </a:t>
                      </a:r>
                      <a:r>
                        <a:rPr lang="en-US" sz="1800" dirty="0" smtClean="0">
                          <a:solidFill>
                            <a:srgbClr val="0000FF"/>
                          </a:solidFill>
                          <a:ea typeface="ＭＳ Ｐゴシック" pitchFamily="34" charset="-128"/>
                        </a:rPr>
                        <a:t>2013 </a:t>
                      </a:r>
                      <a:endParaRPr lang="en-US" sz="1800" dirty="0">
                        <a:solidFill>
                          <a:srgbClr val="0000FF"/>
                        </a:solidFill>
                      </a:endParaRPr>
                    </a:p>
                  </a:txBody>
                  <a:tcPr marL="91439" marR="91439" marT="45595" marB="45595"/>
                </a:tc>
              </a:tr>
              <a:tr h="639829">
                <a:tc gridSpan="3">
                  <a:txBody>
                    <a:bodyPr/>
                    <a:lstStyle/>
                    <a:p>
                      <a:r>
                        <a:rPr lang="en-US" sz="1800" dirty="0" smtClean="0">
                          <a:ea typeface="ＭＳ Ｐゴシック" pitchFamily="34" charset="-128"/>
                        </a:rPr>
                        <a:t>G 212: Best practices and joint calling of the HumanExome BeadChip: the CHARGE Consortium</a:t>
                      </a:r>
                      <a:endParaRPr lang="en-US" sz="1800" b="0" dirty="0"/>
                    </a:p>
                  </a:txBody>
                  <a:tcPr marL="91439" marR="91439" marT="45595" marB="45595"/>
                </a:tc>
                <a:tc hMerge="1">
                  <a:txBody>
                    <a:bodyPr/>
                    <a:lstStyle/>
                    <a:p>
                      <a:endParaRPr lang="en-US" dirty="0"/>
                    </a:p>
                  </a:txBody>
                  <a:tcPr/>
                </a:tc>
                <a:tc hMerge="1">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19209186"/>
              </p:ext>
            </p:extLst>
          </p:nvPr>
        </p:nvGraphicFramePr>
        <p:xfrm>
          <a:off x="639763" y="3195638"/>
          <a:ext cx="8037512" cy="1342708"/>
        </p:xfrm>
        <a:graphic>
          <a:graphicData uri="http://schemas.openxmlformats.org/drawingml/2006/table">
            <a:tbl>
              <a:tblPr firstRow="1" bandRow="1">
                <a:tableStyleId>{5C22544A-7EE6-4342-B048-85BDC9FD1C3A}</a:tableStyleId>
              </a:tblPr>
              <a:tblGrid>
                <a:gridCol w="2679171"/>
                <a:gridCol w="1581899"/>
                <a:gridCol w="3776442"/>
              </a:tblGrid>
              <a:tr h="365813">
                <a:tc>
                  <a:txBody>
                    <a:bodyPr/>
                    <a:lstStyle/>
                    <a:p>
                      <a:r>
                        <a:rPr lang="en-US" sz="1800" b="0" dirty="0" smtClean="0">
                          <a:solidFill>
                            <a:srgbClr val="0000FF"/>
                          </a:solidFill>
                          <a:ea typeface="ＭＳ Ｐゴシック" pitchFamily="34" charset="-128"/>
                        </a:rPr>
                        <a:t>Avery</a:t>
                      </a:r>
                      <a:r>
                        <a:rPr lang="en-US" sz="1800" b="0" baseline="0" dirty="0" smtClean="0">
                          <a:solidFill>
                            <a:srgbClr val="0000FF"/>
                          </a:solidFill>
                          <a:ea typeface="ＭＳ Ｐゴシック" pitchFamily="34" charset="-128"/>
                        </a:rPr>
                        <a:t> </a:t>
                      </a:r>
                      <a:r>
                        <a:rPr lang="en-US" sz="1800" b="0" dirty="0" smtClean="0">
                          <a:solidFill>
                            <a:srgbClr val="0000FF"/>
                          </a:solidFill>
                          <a:ea typeface="ＭＳ Ｐゴシック" pitchFamily="34" charset="-128"/>
                        </a:rPr>
                        <a:t>et al. (</a:t>
                      </a:r>
                      <a:r>
                        <a:rPr lang="en-US" sz="1800" b="1" dirty="0" smtClean="0">
                          <a:solidFill>
                            <a:srgbClr val="0000FF"/>
                          </a:solidFill>
                          <a:ea typeface="ＭＳ Ｐゴシック" pitchFamily="34" charset="-128"/>
                        </a:rPr>
                        <a:t>Li</a:t>
                      </a:r>
                      <a:r>
                        <a:rPr lang="en-US" sz="1800" b="0" dirty="0" smtClean="0">
                          <a:solidFill>
                            <a:srgbClr val="0000FF"/>
                          </a:solidFill>
                          <a:ea typeface="ＭＳ Ｐゴシック" pitchFamily="34" charset="-128"/>
                        </a:rPr>
                        <a:t>) </a:t>
                      </a:r>
                      <a:endParaRPr lang="en-US" sz="1800" b="0" dirty="0">
                        <a:solidFill>
                          <a:srgbClr val="0000FF"/>
                        </a:solidFill>
                      </a:endParaRPr>
                    </a:p>
                  </a:txBody>
                  <a:tcPr marL="91439" marR="91439" marT="45747" marB="45747"/>
                </a:tc>
                <a:tc>
                  <a:txBody>
                    <a:bodyPr/>
                    <a:lstStyle/>
                    <a:p>
                      <a:r>
                        <a:rPr lang="en-US" sz="1800" dirty="0" smtClean="0">
                          <a:solidFill>
                            <a:srgbClr val="0000FF"/>
                          </a:solidFill>
                          <a:ea typeface="ＭＳ Ｐゴシック" pitchFamily="34" charset="-128"/>
                        </a:rPr>
                        <a:t>Standard</a:t>
                      </a:r>
                      <a:endParaRPr lang="en-US" sz="1800" dirty="0">
                        <a:solidFill>
                          <a:srgbClr val="0000FF"/>
                        </a:solidFill>
                      </a:endParaRPr>
                    </a:p>
                  </a:txBody>
                  <a:tcPr marL="91439" marR="91439" marT="45747" marB="45747"/>
                </a:tc>
                <a:tc>
                  <a:txBody>
                    <a:bodyPr/>
                    <a:lstStyle/>
                    <a:p>
                      <a:r>
                        <a:rPr lang="en-US" sz="1800" i="0" dirty="0" smtClean="0">
                          <a:solidFill>
                            <a:srgbClr val="0000FF"/>
                          </a:solidFill>
                          <a:ea typeface="ＭＳ Ｐゴシック" pitchFamily="34" charset="-128"/>
                        </a:rPr>
                        <a:t>Published</a:t>
                      </a:r>
                      <a:r>
                        <a:rPr lang="en-US" sz="1800" i="0" baseline="0" dirty="0" smtClean="0">
                          <a:solidFill>
                            <a:srgbClr val="0000FF"/>
                          </a:solidFill>
                          <a:ea typeface="ＭＳ Ｐゴシック" pitchFamily="34" charset="-128"/>
                        </a:rPr>
                        <a:t> </a:t>
                      </a:r>
                      <a:r>
                        <a:rPr lang="en-US" sz="1800" i="1" dirty="0" smtClean="0">
                          <a:solidFill>
                            <a:srgbClr val="0000FF"/>
                          </a:solidFill>
                          <a:ea typeface="ＭＳ Ｐゴシック" pitchFamily="34" charset="-128"/>
                        </a:rPr>
                        <a:t>Pharmacogenomics</a:t>
                      </a:r>
                      <a:r>
                        <a:rPr lang="en-US" sz="1800" i="1" baseline="0" dirty="0" smtClean="0">
                          <a:solidFill>
                            <a:srgbClr val="0000FF"/>
                          </a:solidFill>
                          <a:ea typeface="ＭＳ Ｐゴシック" pitchFamily="34" charset="-128"/>
                        </a:rPr>
                        <a:t> </a:t>
                      </a:r>
                      <a:r>
                        <a:rPr lang="en-US" sz="1800" i="0" dirty="0" smtClean="0">
                          <a:solidFill>
                            <a:srgbClr val="0000FF"/>
                          </a:solidFill>
                          <a:ea typeface="ＭＳ Ｐゴシック" pitchFamily="34" charset="-128"/>
                        </a:rPr>
                        <a:t>2013</a:t>
                      </a:r>
                      <a:endParaRPr lang="en-US" sz="1800" i="0" dirty="0">
                        <a:solidFill>
                          <a:srgbClr val="0000FF"/>
                        </a:solidFill>
                      </a:endParaRPr>
                    </a:p>
                  </a:txBody>
                  <a:tcPr marL="91439" marR="91439" marT="45747" marB="45747"/>
                </a:tc>
              </a:tr>
              <a:tr h="702574">
                <a:tc gridSpan="3">
                  <a:txBody>
                    <a:bodyPr/>
                    <a:lstStyle/>
                    <a:p>
                      <a:r>
                        <a:rPr lang="en-US" sz="1800" dirty="0" smtClean="0">
                          <a:ea typeface="ＭＳ Ｐゴシック" pitchFamily="34" charset="-128"/>
                        </a:rPr>
                        <a:t>G</a:t>
                      </a:r>
                      <a:r>
                        <a:rPr lang="en-US" sz="1800" baseline="0" dirty="0" smtClean="0">
                          <a:ea typeface="ＭＳ Ｐゴシック" pitchFamily="34" charset="-128"/>
                        </a:rPr>
                        <a:t> 170: </a:t>
                      </a:r>
                      <a:r>
                        <a:rPr lang="en-US" sz="1800" dirty="0" smtClean="0">
                          <a:ea typeface="ＭＳ Ｐゴシック" pitchFamily="34" charset="-128"/>
                        </a:rPr>
                        <a:t>Drug-gene interactions and the search for missing heritability: a cross-sectional pharmacogenomics study of the QT interval.</a:t>
                      </a:r>
                      <a:endParaRPr lang="en-US" sz="1800" dirty="0"/>
                    </a:p>
                  </a:txBody>
                  <a:tcPr marL="91439" marR="91439" marT="45747" marB="45747"/>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451705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7772400" cy="1143000"/>
          </a:xfrm>
        </p:spPr>
        <p:txBody>
          <a:bodyPr/>
          <a:lstStyle/>
          <a:p>
            <a:r>
              <a:rPr lang="en-US" dirty="0">
                <a:latin typeface="Calibri" charset="0"/>
                <a:ea typeface="ＭＳ Ｐゴシック" charset="0"/>
              </a:rPr>
              <a:t>MESA </a:t>
            </a:r>
            <a:r>
              <a:rPr lang="en-US" sz="3200" dirty="0" err="1">
                <a:latin typeface="Comic Sans MS"/>
                <a:ea typeface="ＭＳ Ｐゴシック" charset="0"/>
                <a:cs typeface="Comic Sans MS"/>
              </a:rPr>
              <a:t>SHARe</a:t>
            </a:r>
            <a:r>
              <a:rPr lang="en-US" dirty="0">
                <a:latin typeface="Calibri" charset="0"/>
                <a:ea typeface="ＭＳ Ｐゴシック" charset="0"/>
              </a:rPr>
              <a:t> Pen Drafts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9826542"/>
              </p:ext>
            </p:extLst>
          </p:nvPr>
        </p:nvGraphicFramePr>
        <p:xfrm>
          <a:off x="457200" y="1276350"/>
          <a:ext cx="8229600" cy="5111750"/>
        </p:xfrm>
        <a:graphic>
          <a:graphicData uri="http://schemas.openxmlformats.org/drawingml/2006/table">
            <a:tbl>
              <a:tblPr firstRow="1" bandRow="1">
                <a:tableStyleId>{5C22544A-7EE6-4342-B048-85BDC9FD1C3A}</a:tableStyleId>
              </a:tblPr>
              <a:tblGrid>
                <a:gridCol w="5700712"/>
                <a:gridCol w="1474470"/>
                <a:gridCol w="1054418"/>
              </a:tblGrid>
              <a:tr h="640137">
                <a:tc>
                  <a:txBody>
                    <a:bodyPr/>
                    <a:lstStyle/>
                    <a:p>
                      <a:r>
                        <a:rPr lang="en-US" sz="1800" dirty="0" smtClean="0">
                          <a:solidFill>
                            <a:srgbClr val="0000FF"/>
                          </a:solidFill>
                        </a:rPr>
                        <a:t>Title</a:t>
                      </a:r>
                      <a:endParaRPr lang="en-US" sz="1800" dirty="0">
                        <a:solidFill>
                          <a:srgbClr val="0000FF"/>
                        </a:solidFill>
                      </a:endParaRPr>
                    </a:p>
                  </a:txBody>
                  <a:tcPr marT="45716" marB="45716"/>
                </a:tc>
                <a:tc>
                  <a:txBody>
                    <a:bodyPr/>
                    <a:lstStyle/>
                    <a:p>
                      <a:r>
                        <a:rPr lang="en-US" sz="1800" dirty="0" smtClean="0">
                          <a:solidFill>
                            <a:srgbClr val="0000FF"/>
                          </a:solidFill>
                        </a:rPr>
                        <a:t>Lead Author</a:t>
                      </a:r>
                      <a:endParaRPr lang="en-US" sz="1800" dirty="0">
                        <a:solidFill>
                          <a:srgbClr val="0000FF"/>
                        </a:solidFill>
                      </a:endParaRPr>
                    </a:p>
                  </a:txBody>
                  <a:tcPr marT="45716" marB="45716"/>
                </a:tc>
                <a:tc>
                  <a:txBody>
                    <a:bodyPr/>
                    <a:lstStyle/>
                    <a:p>
                      <a:r>
                        <a:rPr lang="en-US" sz="1800" dirty="0" smtClean="0">
                          <a:solidFill>
                            <a:srgbClr val="0000FF"/>
                          </a:solidFill>
                        </a:rPr>
                        <a:t>Approval Date</a:t>
                      </a:r>
                      <a:endParaRPr lang="en-US" sz="1800" dirty="0">
                        <a:solidFill>
                          <a:srgbClr val="0000FF"/>
                        </a:solidFill>
                      </a:endParaRPr>
                    </a:p>
                  </a:txBody>
                  <a:tcPr marT="45716" marB="45716"/>
                </a:tc>
              </a:tr>
              <a:tr h="8364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 280: GWAS Analysis of Refractive Error:  The AREDS, KORA, MESA and Sardinia</a:t>
                      </a:r>
                    </a:p>
                  </a:txBody>
                  <a:tcPr marL="9525" marR="9525" marT="9523" marB="0" anchor="ctr" horzOverflow="overflow"/>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Li</a:t>
                      </a:r>
                    </a:p>
                  </a:txBody>
                  <a:tcPr marL="9525" marR="9525" marT="9523" marB="0" anchor="ctr" horzOverflow="overflow"/>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Sept 2013</a:t>
                      </a:r>
                    </a:p>
                  </a:txBody>
                  <a:tcPr marL="9525" marR="9525" marT="9523" marB="0" anchor="ctr" horzOverflow="overflow"/>
                </a:tc>
              </a:tr>
              <a:tr h="83641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 127: GWAS of Caffeine Intake</a:t>
                      </a:r>
                    </a:p>
                  </a:txBody>
                  <a:tcPr marL="9525" marR="9525" marT="9524" marB="0" anchor="ctr" horzOverflow="overflow"/>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Cornelis</a:t>
                      </a:r>
                    </a:p>
                  </a:txBody>
                  <a:tcPr marL="9525" marR="9525" marT="9524"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Sept 2013</a:t>
                      </a:r>
                    </a:p>
                  </a:txBody>
                  <a:tcPr marL="9525" marR="9525" marT="9523" marB="0" anchor="ctr" horzOverflow="overflow"/>
                </a:tc>
              </a:tr>
              <a:tr h="885929">
                <a:tc>
                  <a:txBody>
                    <a:bodyPr/>
                    <a:lstStyle/>
                    <a:p>
                      <a:pPr algn="l" fontAlgn="b"/>
                      <a:r>
                        <a:rPr lang="en-US" sz="1800" b="0" i="0" u="none" strike="noStrike" dirty="0" smtClean="0">
                          <a:solidFill>
                            <a:srgbClr val="000000"/>
                          </a:solidFill>
                          <a:latin typeface="Calibri"/>
                        </a:rPr>
                        <a:t>G 218</a:t>
                      </a:r>
                      <a:r>
                        <a:rPr lang="en-US" sz="1800" b="0" i="0" u="none" strike="noStrike" dirty="0" smtClean="0">
                          <a:solidFill>
                            <a:srgbClr val="000000"/>
                          </a:solidFill>
                          <a:latin typeface="+mn-lt"/>
                        </a:rPr>
                        <a:t>: BICC1 SNP associations with bone mineral density (BMD) in the Multi-Ethnic Study of Atherosclerosis (MESA)</a:t>
                      </a:r>
                      <a:endParaRPr lang="en-US" sz="1800" b="0" i="0" u="none" strike="noStrike" dirty="0">
                        <a:solidFill>
                          <a:srgbClr val="000000"/>
                        </a:solidFill>
                        <a:latin typeface="Calibri"/>
                      </a:endParaRPr>
                    </a:p>
                  </a:txBody>
                  <a:tcPr marL="9525" marR="9525" marT="9527" marB="0" anchor="ctr"/>
                </a:tc>
                <a:tc>
                  <a:txBody>
                    <a:bodyPr/>
                    <a:lstStyle/>
                    <a:p>
                      <a:pPr algn="l" fontAlgn="b"/>
                      <a:r>
                        <a:rPr lang="en-US" sz="1800" b="0" i="0" u="none" strike="noStrike" dirty="0" smtClean="0">
                          <a:solidFill>
                            <a:srgbClr val="000000"/>
                          </a:solidFill>
                          <a:latin typeface="Calibri"/>
                        </a:rPr>
                        <a:t>Farber</a:t>
                      </a:r>
                      <a:endParaRPr lang="en-US" sz="1800" b="0" i="0" u="none" strike="noStrike" dirty="0">
                        <a:solidFill>
                          <a:srgbClr val="000000"/>
                        </a:solidFill>
                        <a:latin typeface="Calibri"/>
                      </a:endParaRPr>
                    </a:p>
                  </a:txBody>
                  <a:tcPr marL="9525" marR="9525" marT="9527" marB="0" anchor="ctr"/>
                </a:tc>
                <a:tc>
                  <a:txBody>
                    <a:bodyPr/>
                    <a:lstStyle/>
                    <a:p>
                      <a:pPr algn="l" fontAlgn="b"/>
                      <a:r>
                        <a:rPr lang="en-US" sz="1800" b="0" i="0" u="none" strike="noStrike" dirty="0" smtClean="0">
                          <a:solidFill>
                            <a:srgbClr val="000000"/>
                          </a:solidFill>
                          <a:latin typeface="Calibri"/>
                        </a:rPr>
                        <a:t>Sept </a:t>
                      </a:r>
                      <a:r>
                        <a:rPr lang="en-US" sz="1800" b="0" i="0" u="none" strike="noStrike" baseline="0" dirty="0" smtClean="0">
                          <a:solidFill>
                            <a:srgbClr val="000000"/>
                          </a:solidFill>
                          <a:latin typeface="Calibri"/>
                        </a:rPr>
                        <a:t>2013</a:t>
                      </a:r>
                      <a:endParaRPr lang="en-US" sz="1800" b="0" i="0" u="none" strike="noStrike" dirty="0">
                        <a:solidFill>
                          <a:srgbClr val="000000"/>
                        </a:solidFill>
                        <a:latin typeface="Calibri"/>
                      </a:endParaRPr>
                    </a:p>
                  </a:txBody>
                  <a:tcPr marL="9525" marR="9525" marT="9527" marB="0" anchor="ctr"/>
                </a:tc>
              </a:tr>
              <a:tr h="844375">
                <a:tc>
                  <a:txBody>
                    <a:bodyPr/>
                    <a:lstStyle/>
                    <a:p>
                      <a:r>
                        <a:rPr lang="en-US" sz="1800" b="0" kern="1200" dirty="0" smtClean="0">
                          <a:solidFill>
                            <a:schemeClr val="dk1"/>
                          </a:solidFill>
                          <a:latin typeface="+mn-lt"/>
                          <a:ea typeface="+mn-ea"/>
                          <a:cs typeface="+mn-cs"/>
                        </a:rPr>
                        <a:t>G 180: Participation of MESA in a CHARGE Genome-Wide Association Study of Forced Vital Capacity </a:t>
                      </a:r>
                      <a:endParaRPr lang="en-US" sz="1800" b="0" kern="1200" dirty="0">
                        <a:solidFill>
                          <a:schemeClr val="dk1"/>
                        </a:solidFill>
                        <a:latin typeface="+mn-lt"/>
                        <a:ea typeface="+mn-ea"/>
                        <a:cs typeface="+mn-cs"/>
                      </a:endParaRPr>
                    </a:p>
                  </a:txBody>
                  <a:tcPr marL="9525" marR="9525" marT="9524" marB="0" anchor="ctr"/>
                </a:tc>
                <a:tc>
                  <a:txBody>
                    <a:bodyPr/>
                    <a:lstStyle/>
                    <a:p>
                      <a:pPr algn="l" fontAlgn="b"/>
                      <a:r>
                        <a:rPr lang="en-US" sz="1800" b="0" i="0" u="none" strike="noStrike" dirty="0" smtClean="0">
                          <a:solidFill>
                            <a:srgbClr val="000000"/>
                          </a:solidFill>
                          <a:latin typeface="Calibri"/>
                        </a:rPr>
                        <a:t>Manichaikul</a:t>
                      </a:r>
                      <a:endParaRPr lang="en-US" sz="1800" b="0" i="0" u="none" strike="noStrike" dirty="0">
                        <a:solidFill>
                          <a:srgbClr val="000000"/>
                        </a:solidFill>
                        <a:latin typeface="Calibri"/>
                      </a:endParaRPr>
                    </a:p>
                  </a:txBody>
                  <a:tcPr marL="9525" marR="9525" marT="9524" marB="0" anchor="ctr"/>
                </a:tc>
                <a:tc>
                  <a:txBody>
                    <a:bodyPr/>
                    <a:lstStyle/>
                    <a:p>
                      <a:pPr algn="l" fontAlgn="b"/>
                      <a:r>
                        <a:rPr lang="en-US" sz="1800" b="0" i="0" u="none" strike="noStrike" dirty="0" smtClean="0">
                          <a:solidFill>
                            <a:srgbClr val="000000"/>
                          </a:solidFill>
                          <a:latin typeface="Calibri"/>
                        </a:rPr>
                        <a:t>Aug 2013</a:t>
                      </a:r>
                      <a:endParaRPr lang="en-US" sz="1800" b="0" i="0" u="none" strike="noStrike" dirty="0">
                        <a:solidFill>
                          <a:srgbClr val="000000"/>
                        </a:solidFill>
                        <a:latin typeface="Calibri"/>
                      </a:endParaRPr>
                    </a:p>
                  </a:txBody>
                  <a:tcPr marL="9525" marR="9525" marT="9524" marB="0" anchor="ctr"/>
                </a:tc>
              </a:tr>
              <a:tr h="1068487">
                <a:tc>
                  <a:txBody>
                    <a:bodyPr/>
                    <a:lstStyle/>
                    <a:p>
                      <a:r>
                        <a:rPr lang="en-US" sz="1800" b="0" kern="1200" dirty="0" smtClean="0">
                          <a:solidFill>
                            <a:schemeClr val="dk1"/>
                          </a:solidFill>
                          <a:latin typeface="+mn-lt"/>
                          <a:ea typeface="+mn-ea"/>
                          <a:cs typeface="+mn-cs"/>
                        </a:rPr>
                        <a:t>G 242: Association of ADORA2B SNPs with subclinical atherosclerosis and inflammatory markers in The Multi-Ethnic Study of Atherosclerosis (MESA)</a:t>
                      </a:r>
                      <a:endParaRPr lang="en-US" sz="1800" b="0" kern="1200" dirty="0">
                        <a:solidFill>
                          <a:schemeClr val="dk1"/>
                        </a:solidFill>
                        <a:latin typeface="+mn-lt"/>
                        <a:ea typeface="+mn-ea"/>
                        <a:cs typeface="+mn-cs"/>
                      </a:endParaRPr>
                    </a:p>
                  </a:txBody>
                  <a:tcPr marL="9525" marR="9525" marT="9524" marB="0" anchor="ctr"/>
                </a:tc>
                <a:tc>
                  <a:txBody>
                    <a:bodyPr/>
                    <a:lstStyle/>
                    <a:p>
                      <a:pPr algn="l" fontAlgn="b"/>
                      <a:r>
                        <a:rPr lang="en-US" sz="1800" b="0" i="0" u="none" strike="noStrike" dirty="0" smtClean="0">
                          <a:solidFill>
                            <a:srgbClr val="000000"/>
                          </a:solidFill>
                          <a:latin typeface="Calibri"/>
                        </a:rPr>
                        <a:t>Manichaikul</a:t>
                      </a:r>
                      <a:endParaRPr lang="en-US" sz="1800" b="0" i="0" u="none" strike="noStrike" dirty="0">
                        <a:solidFill>
                          <a:srgbClr val="000000"/>
                        </a:solidFill>
                        <a:latin typeface="Calibri"/>
                      </a:endParaRPr>
                    </a:p>
                  </a:txBody>
                  <a:tcPr marL="9525" marR="9525" marT="9524" marB="0" anchor="ctr"/>
                </a:tc>
                <a:tc>
                  <a:txBody>
                    <a:bodyPr/>
                    <a:lstStyle/>
                    <a:p>
                      <a:pPr algn="l" fontAlgn="b"/>
                      <a:r>
                        <a:rPr lang="en-US" sz="1800" b="0" i="0" u="none" strike="noStrike" dirty="0" smtClean="0">
                          <a:solidFill>
                            <a:srgbClr val="000000"/>
                          </a:solidFill>
                          <a:latin typeface="Calibri"/>
                        </a:rPr>
                        <a:t>Aug 2013</a:t>
                      </a:r>
                      <a:endParaRPr lang="en-US" sz="1800" b="0" i="0" u="none" strike="noStrike" dirty="0">
                        <a:solidFill>
                          <a:srgbClr val="000000"/>
                        </a:solidFill>
                        <a:latin typeface="Calibri"/>
                      </a:endParaRPr>
                    </a:p>
                  </a:txBody>
                  <a:tcPr marL="9525" marR="9525" marT="9524" marB="0" anchor="ctr"/>
                </a:tc>
              </a:tr>
            </a:tbl>
          </a:graphicData>
        </a:graphic>
      </p:graphicFrame>
    </p:spTree>
    <p:extLst>
      <p:ext uri="{BB962C8B-B14F-4D97-AF65-F5344CB8AC3E}">
        <p14:creationId xmlns:p14="http://schemas.microsoft.com/office/powerpoint/2010/main" val="4016818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4135845"/>
              </p:ext>
            </p:extLst>
          </p:nvPr>
        </p:nvGraphicFramePr>
        <p:xfrm>
          <a:off x="457200" y="1284288"/>
          <a:ext cx="8229600" cy="4794259"/>
        </p:xfrm>
        <a:graphic>
          <a:graphicData uri="http://schemas.openxmlformats.org/drawingml/2006/table">
            <a:tbl>
              <a:tblPr/>
              <a:tblGrid>
                <a:gridCol w="5508625"/>
                <a:gridCol w="1349375"/>
                <a:gridCol w="1371600"/>
              </a:tblGrid>
              <a:tr h="6400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Calibri" pitchFamily="34" charset="0"/>
                          <a:ea typeface="ＭＳ Ｐゴシック" pitchFamily="34" charset="-128"/>
                        </a:rPr>
                        <a:t>Title</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Calibri" pitchFamily="34" charset="0"/>
                          <a:ea typeface="ＭＳ Ｐゴシック" pitchFamily="34" charset="-128"/>
                        </a:rPr>
                        <a:t>Lead Author</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Calibri" pitchFamily="34" charset="0"/>
                          <a:ea typeface="ＭＳ Ｐゴシック" pitchFamily="34" charset="-128"/>
                        </a:rPr>
                        <a:t>Approval Date</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0679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 186: Association of scavenger receptor class B type I (SCARB1) rs4238001 and rs2278986 variants with incident cardiovascular disease:  Multi-Ethnic Study of Atherosclerosis.</a:t>
                      </a:r>
                    </a:p>
                  </a:txBody>
                  <a:tcPr marL="9525" marR="9525"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Manichaikul</a:t>
                      </a: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July 2013</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704754">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 224: ID3 SNP rs11574 Associated with Atherosclerosis in the Multi-Ethnic Study of Atherosclerosis (MESA) </a:t>
                      </a:r>
                    </a:p>
                  </a:txBody>
                  <a:tcPr marL="9525" marR="9525"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Manichaikul</a:t>
                      </a: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May 2013</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704754">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 118: Meta-analysis of the relations among FTO and MC4R genes, Dietary Intakes and Obesity</a:t>
                      </a:r>
                    </a:p>
                  </a:txBody>
                  <a:tcPr marL="9525" marR="9525"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Qi</a:t>
                      </a: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April 2013</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93313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 258: Identification of shared genes underlying airway obstruction and emphysema: replication in MESA Caucasians</a:t>
                      </a:r>
                    </a:p>
                  </a:txBody>
                  <a:tcPr marL="9525" marR="9525"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Manichaikul</a:t>
                      </a: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April 2013</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704754">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G 104: GWAS of plasma phospholipid n-6 fatty acids with CHARGE</a:t>
                      </a:r>
                    </a:p>
                  </a:txBody>
                  <a:tcPr marL="9525" marR="9525" marT="952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Tsai</a:t>
                      </a:r>
                    </a:p>
                  </a:txBody>
                  <a:tcPr marL="9525" marR="9525"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ＭＳ Ｐゴシック" pitchFamily="34" charset="-128"/>
                        </a:rPr>
                        <a:t>Feb 2013</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9248" name="Title 1"/>
          <p:cNvSpPr>
            <a:spLocks noGrp="1"/>
          </p:cNvSpPr>
          <p:nvPr>
            <p:ph type="title"/>
          </p:nvPr>
        </p:nvSpPr>
        <p:spPr>
          <a:xfrm>
            <a:off x="685800" y="228600"/>
            <a:ext cx="7772400" cy="1143000"/>
          </a:xfrm>
        </p:spPr>
        <p:txBody>
          <a:bodyPr/>
          <a:lstStyle/>
          <a:p>
            <a:r>
              <a:rPr lang="en-US" sz="3200" dirty="0">
                <a:latin typeface="Comic Sans MS"/>
                <a:ea typeface="ＭＳ Ｐゴシック" charset="0"/>
                <a:cs typeface="Comic Sans MS"/>
              </a:rPr>
              <a:t>MESA </a:t>
            </a:r>
            <a:r>
              <a:rPr lang="en-US" sz="3200" dirty="0" err="1">
                <a:latin typeface="Comic Sans MS"/>
                <a:ea typeface="ＭＳ Ｐゴシック" charset="0"/>
                <a:cs typeface="Comic Sans MS"/>
              </a:rPr>
              <a:t>SHARe</a:t>
            </a:r>
            <a:r>
              <a:rPr lang="en-US" sz="3200" dirty="0">
                <a:latin typeface="Comic Sans MS"/>
                <a:ea typeface="ＭＳ Ｐゴシック" charset="0"/>
                <a:cs typeface="Comic Sans MS"/>
              </a:rPr>
              <a:t> Pen Drafts</a:t>
            </a:r>
          </a:p>
        </p:txBody>
      </p:sp>
    </p:spTree>
    <p:extLst>
      <p:ext uri="{BB962C8B-B14F-4D97-AF65-F5344CB8AC3E}">
        <p14:creationId xmlns:p14="http://schemas.microsoft.com/office/powerpoint/2010/main" val="30190906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5986</TotalTime>
  <Words>3269</Words>
  <Application>Microsoft Macintosh PowerPoint</Application>
  <PresentationFormat>On-screen Show (4:3)</PresentationFormat>
  <Paragraphs>554</Paragraphs>
  <Slides>55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Blank Presentation</vt:lpstr>
      <vt:lpstr>Worksheet</vt:lpstr>
      <vt:lpstr>MESA Genetics Report  Stephen S. Rich, PhD</vt:lpstr>
      <vt:lpstr>MESA Genetics Committee Agenda</vt:lpstr>
      <vt:lpstr>MESA Genetics P&amp;P</vt:lpstr>
      <vt:lpstr>MESA SHARe Phenotype Working Groups</vt:lpstr>
      <vt:lpstr>MESA SHARe Published Papers: Recent</vt:lpstr>
      <vt:lpstr>MESA SHARe Published Papers: Recent</vt:lpstr>
      <vt:lpstr>MESA SHARe Published Papers : Recent</vt:lpstr>
      <vt:lpstr>MESA SHARe Pen Drafts</vt:lpstr>
      <vt:lpstr>MESA SHARe Pen Drafts</vt:lpstr>
      <vt:lpstr>MESA SHARe Pen Drafts</vt:lpstr>
      <vt:lpstr>MESA Genetics P&amp;P Committee Members</vt:lpstr>
      <vt:lpstr>Research Updates</vt:lpstr>
      <vt:lpstr>ESP LDL stage 1 sample</vt:lpstr>
      <vt:lpstr>PowerPoint Presentation</vt:lpstr>
      <vt:lpstr>PowerPoint Presentation</vt:lpstr>
      <vt:lpstr>PowerPoint Presentation</vt:lpstr>
      <vt:lpstr>Ethnic differences in lipoprotein size and distribution</vt:lpstr>
      <vt:lpstr>Lipoproteins as a biomarker of metabolic dysfunction </vt:lpstr>
      <vt:lpstr>Genetics Of Lipid-lowering Drug Network</vt:lpstr>
      <vt:lpstr>Replicated SNPs</vt:lpstr>
      <vt:lpstr>PowerPoint Presentation</vt:lpstr>
      <vt:lpstr>Analysis of replicated loci in MESA</vt:lpstr>
      <vt:lpstr>PAGE I Participants</vt:lpstr>
      <vt:lpstr>MESA Metabochip</vt:lpstr>
      <vt:lpstr>How do I get Metabochip data?</vt:lpstr>
      <vt:lpstr>A-A Results Ln(ACR), with MESA*</vt:lpstr>
      <vt:lpstr>LEF1 Gene</vt:lpstr>
      <vt:lpstr>MESA Genetics Opportunities  (in this crappy funding environment)</vt:lpstr>
      <vt:lpstr>The NHLBI Exome Sequencing Project (presentation to OSMB)  Stephen S. Rich, PhD</vt:lpstr>
      <vt:lpstr>NHLBI Exome Sequencing Project (ESP)</vt:lpstr>
      <vt:lpstr>NHLBI Exome Sequencing Project</vt:lpstr>
      <vt:lpstr>PowerPoint Presentation</vt:lpstr>
      <vt:lpstr>PowerPoint Presentation</vt:lpstr>
      <vt:lpstr>HeartGO Structure</vt:lpstr>
      <vt:lpstr>MESA Contributions (Sample &amp; Data)</vt:lpstr>
      <vt:lpstr>A Few Publications from ESP</vt:lpstr>
      <vt:lpstr>Snippets of ESP Results - 1</vt:lpstr>
      <vt:lpstr>PowerPoint Presentation</vt:lpstr>
      <vt:lpstr>Snippets of ESP Results - 2</vt:lpstr>
      <vt:lpstr>PowerPoint Presentation</vt:lpstr>
      <vt:lpstr>PowerPoint Presentation</vt:lpstr>
      <vt:lpstr>PowerPoint Presentation</vt:lpstr>
      <vt:lpstr>PowerPoint Presentation</vt:lpstr>
      <vt:lpstr>Snippets of ESP Results - 3</vt:lpstr>
      <vt:lpstr>PowerPoint Presentation</vt:lpstr>
      <vt:lpstr>MESA ESP data in dbGaP</vt:lpstr>
      <vt:lpstr>MESA ESP dbGaP access</vt:lpstr>
      <vt:lpstr>The ExomeChip</vt:lpstr>
      <vt:lpstr>Samples Contributed to ExomeChip</vt:lpstr>
      <vt:lpstr>PowerPoint Presentation</vt:lpstr>
      <vt:lpstr>MESA ExomeChip data</vt:lpstr>
      <vt:lpstr>MESA ExomeChip activity</vt:lpstr>
      <vt:lpstr>CHARGE-MESA ExomeChip activity</vt:lpstr>
      <vt:lpstr>Future Directions</vt:lpstr>
      <vt:lpstr>PowerPoint Presentation</vt:lpstr>
    </vt:vector>
  </TitlesOfParts>
  <Company>WFUBMC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WFUBMC</dc:creator>
  <cp:lastModifiedBy>Steve Rich</cp:lastModifiedBy>
  <cp:revision>185</cp:revision>
  <cp:lastPrinted>2013-09-27T14:15:03Z</cp:lastPrinted>
  <dcterms:created xsi:type="dcterms:W3CDTF">2011-04-22T11:22:38Z</dcterms:created>
  <dcterms:modified xsi:type="dcterms:W3CDTF">2013-10-03T13:21:17Z</dcterms:modified>
</cp:coreProperties>
</file>