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9" r:id="rId2"/>
    <p:sldId id="318" r:id="rId3"/>
    <p:sldId id="349" r:id="rId4"/>
    <p:sldId id="341" r:id="rId5"/>
    <p:sldId id="347" r:id="rId6"/>
    <p:sldId id="340" r:id="rId7"/>
    <p:sldId id="342" r:id="rId8"/>
    <p:sldId id="350" r:id="rId9"/>
    <p:sldId id="351" r:id="rId10"/>
    <p:sldId id="352" r:id="rId11"/>
    <p:sldId id="290" r:id="rId12"/>
    <p:sldId id="296" r:id="rId13"/>
    <p:sldId id="291" r:id="rId14"/>
    <p:sldId id="295" r:id="rId15"/>
    <p:sldId id="311" r:id="rId16"/>
    <p:sldId id="293" r:id="rId17"/>
    <p:sldId id="298" r:id="rId18"/>
    <p:sldId id="353" r:id="rId19"/>
    <p:sldId id="304" r:id="rId20"/>
    <p:sldId id="354" r:id="rId21"/>
    <p:sldId id="355" r:id="rId22"/>
    <p:sldId id="356" r:id="rId23"/>
    <p:sldId id="357" r:id="rId24"/>
    <p:sldId id="319" r:id="rId25"/>
    <p:sldId id="315" r:id="rId26"/>
    <p:sldId id="320" r:id="rId27"/>
    <p:sldId id="321" r:id="rId28"/>
    <p:sldId id="322" r:id="rId29"/>
    <p:sldId id="316" r:id="rId30"/>
    <p:sldId id="323" r:id="rId31"/>
    <p:sldId id="359" r:id="rId32"/>
    <p:sldId id="309" r:id="rId33"/>
    <p:sldId id="312" r:id="rId34"/>
    <p:sldId id="327" r:id="rId35"/>
    <p:sldId id="328" r:id="rId36"/>
    <p:sldId id="329" r:id="rId37"/>
    <p:sldId id="310" r:id="rId38"/>
    <p:sldId id="332" r:id="rId39"/>
    <p:sldId id="336" r:id="rId40"/>
    <p:sldId id="35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 varScale="1">
        <p:scale>
          <a:sx n="85" d="100"/>
          <a:sy n="85" d="100"/>
        </p:scale>
        <p:origin x="-8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4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surovec\Desktop\0627Mesa\MesaFinalbySi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2948381452318"/>
          <c:y val="4.4861391929187228E-2"/>
          <c:w val="0.70835872946437251"/>
          <c:h val="0.868186726228208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WFU 316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Q4-56</c:v>
                </c:pt>
                <c:pt idx="1">
                  <c:v>Q1-144</c:v>
                </c:pt>
                <c:pt idx="2">
                  <c:v>Q2-319</c:v>
                </c:pt>
                <c:pt idx="3">
                  <c:v>Q3-271</c:v>
                </c:pt>
                <c:pt idx="4">
                  <c:v>Q4-307</c:v>
                </c:pt>
                <c:pt idx="5">
                  <c:v>Q1-310</c:v>
                </c:pt>
                <c:pt idx="6">
                  <c:v>Q2-297</c:v>
                </c:pt>
                <c:pt idx="7">
                  <c:v>Q3-268</c:v>
                </c:pt>
                <c:pt idx="8">
                  <c:v>Q4-141</c:v>
                </c:pt>
                <c:pt idx="9">
                  <c:v>Q1-53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29</c:v>
                </c:pt>
                <c:pt idx="2">
                  <c:v>47</c:v>
                </c:pt>
                <c:pt idx="3">
                  <c:v>33</c:v>
                </c:pt>
                <c:pt idx="4">
                  <c:v>42</c:v>
                </c:pt>
                <c:pt idx="5">
                  <c:v>67</c:v>
                </c:pt>
                <c:pt idx="6">
                  <c:v>40</c:v>
                </c:pt>
                <c:pt idx="7">
                  <c:v>29</c:v>
                </c:pt>
                <c:pt idx="8">
                  <c:v>16</c:v>
                </c:pt>
                <c:pt idx="9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 384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Q4-56</c:v>
                </c:pt>
                <c:pt idx="1">
                  <c:v>Q1-144</c:v>
                </c:pt>
                <c:pt idx="2">
                  <c:v>Q2-319</c:v>
                </c:pt>
                <c:pt idx="3">
                  <c:v>Q3-271</c:v>
                </c:pt>
                <c:pt idx="4">
                  <c:v>Q4-307</c:v>
                </c:pt>
                <c:pt idx="5">
                  <c:v>Q1-310</c:v>
                </c:pt>
                <c:pt idx="6">
                  <c:v>Q2-297</c:v>
                </c:pt>
                <c:pt idx="7">
                  <c:v>Q3-268</c:v>
                </c:pt>
                <c:pt idx="8">
                  <c:v>Q4-141</c:v>
                </c:pt>
                <c:pt idx="9">
                  <c:v>Q1-53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17</c:v>
                </c:pt>
                <c:pt idx="1">
                  <c:v>36</c:v>
                </c:pt>
                <c:pt idx="2">
                  <c:v>57</c:v>
                </c:pt>
                <c:pt idx="3">
                  <c:v>52</c:v>
                </c:pt>
                <c:pt idx="4">
                  <c:v>54</c:v>
                </c:pt>
                <c:pt idx="5">
                  <c:v>47</c:v>
                </c:pt>
                <c:pt idx="6">
                  <c:v>50</c:v>
                </c:pt>
                <c:pt idx="7">
                  <c:v>53</c:v>
                </c:pt>
                <c:pt idx="8">
                  <c:v>18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JHU 313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Q4-56</c:v>
                </c:pt>
                <c:pt idx="1">
                  <c:v>Q1-144</c:v>
                </c:pt>
                <c:pt idx="2">
                  <c:v>Q2-319</c:v>
                </c:pt>
                <c:pt idx="3">
                  <c:v>Q3-271</c:v>
                </c:pt>
                <c:pt idx="4">
                  <c:v>Q4-307</c:v>
                </c:pt>
                <c:pt idx="5">
                  <c:v>Q1-310</c:v>
                </c:pt>
                <c:pt idx="6">
                  <c:v>Q2-297</c:v>
                </c:pt>
                <c:pt idx="7">
                  <c:v>Q3-268</c:v>
                </c:pt>
                <c:pt idx="8">
                  <c:v>Q4-141</c:v>
                </c:pt>
                <c:pt idx="9">
                  <c:v>Q1-53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9</c:v>
                </c:pt>
                <c:pt idx="1">
                  <c:v>30</c:v>
                </c:pt>
                <c:pt idx="2">
                  <c:v>64</c:v>
                </c:pt>
                <c:pt idx="3">
                  <c:v>54</c:v>
                </c:pt>
                <c:pt idx="4">
                  <c:v>47</c:v>
                </c:pt>
                <c:pt idx="5">
                  <c:v>38</c:v>
                </c:pt>
                <c:pt idx="6">
                  <c:v>36</c:v>
                </c:pt>
                <c:pt idx="7">
                  <c:v>27</c:v>
                </c:pt>
                <c:pt idx="8">
                  <c:v>8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UMN 371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Q4-56</c:v>
                </c:pt>
                <c:pt idx="1">
                  <c:v>Q1-144</c:v>
                </c:pt>
                <c:pt idx="2">
                  <c:v>Q2-319</c:v>
                </c:pt>
                <c:pt idx="3">
                  <c:v>Q3-271</c:v>
                </c:pt>
                <c:pt idx="4">
                  <c:v>Q4-307</c:v>
                </c:pt>
                <c:pt idx="5">
                  <c:v>Q1-310</c:v>
                </c:pt>
                <c:pt idx="6">
                  <c:v>Q2-297</c:v>
                </c:pt>
                <c:pt idx="7">
                  <c:v>Q3-268</c:v>
                </c:pt>
                <c:pt idx="8">
                  <c:v>Q4-141</c:v>
                </c:pt>
                <c:pt idx="9">
                  <c:v>Q1-53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30</c:v>
                </c:pt>
                <c:pt idx="1">
                  <c:v>47</c:v>
                </c:pt>
                <c:pt idx="2">
                  <c:v>51</c:v>
                </c:pt>
                <c:pt idx="3">
                  <c:v>30</c:v>
                </c:pt>
                <c:pt idx="4">
                  <c:v>49</c:v>
                </c:pt>
                <c:pt idx="5">
                  <c:v>43</c:v>
                </c:pt>
                <c:pt idx="6">
                  <c:v>50</c:v>
                </c:pt>
                <c:pt idx="7">
                  <c:v>45</c:v>
                </c:pt>
                <c:pt idx="8">
                  <c:v>26</c:v>
                </c:pt>
                <c:pt idx="9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NWU 392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Q4-56</c:v>
                </c:pt>
                <c:pt idx="1">
                  <c:v>Q1-144</c:v>
                </c:pt>
                <c:pt idx="2">
                  <c:v>Q2-319</c:v>
                </c:pt>
                <c:pt idx="3">
                  <c:v>Q3-271</c:v>
                </c:pt>
                <c:pt idx="4">
                  <c:v>Q4-307</c:v>
                </c:pt>
                <c:pt idx="5">
                  <c:v>Q1-310</c:v>
                </c:pt>
                <c:pt idx="6">
                  <c:v>Q2-297</c:v>
                </c:pt>
                <c:pt idx="7">
                  <c:v>Q3-268</c:v>
                </c:pt>
                <c:pt idx="8">
                  <c:v>Q4-141</c:v>
                </c:pt>
                <c:pt idx="9">
                  <c:v>Q1-53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47</c:v>
                </c:pt>
                <c:pt idx="3">
                  <c:v>53</c:v>
                </c:pt>
                <c:pt idx="4">
                  <c:v>59</c:v>
                </c:pt>
                <c:pt idx="5">
                  <c:v>65</c:v>
                </c:pt>
                <c:pt idx="6">
                  <c:v>81</c:v>
                </c:pt>
                <c:pt idx="7">
                  <c:v>50</c:v>
                </c:pt>
                <c:pt idx="8">
                  <c:v>35</c:v>
                </c:pt>
                <c:pt idx="9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UCLA 390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Q4-56</c:v>
                </c:pt>
                <c:pt idx="1">
                  <c:v>Q1-144</c:v>
                </c:pt>
                <c:pt idx="2">
                  <c:v>Q2-319</c:v>
                </c:pt>
                <c:pt idx="3">
                  <c:v>Q3-271</c:v>
                </c:pt>
                <c:pt idx="4">
                  <c:v>Q4-307</c:v>
                </c:pt>
                <c:pt idx="5">
                  <c:v>Q1-310</c:v>
                </c:pt>
                <c:pt idx="6">
                  <c:v>Q2-297</c:v>
                </c:pt>
                <c:pt idx="7">
                  <c:v>Q3-268</c:v>
                </c:pt>
                <c:pt idx="8">
                  <c:v>Q4-141</c:v>
                </c:pt>
                <c:pt idx="9">
                  <c:v>Q1-53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53</c:v>
                </c:pt>
                <c:pt idx="3">
                  <c:v>49</c:v>
                </c:pt>
                <c:pt idx="4">
                  <c:v>56</c:v>
                </c:pt>
                <c:pt idx="5">
                  <c:v>50</c:v>
                </c:pt>
                <c:pt idx="6">
                  <c:v>40</c:v>
                </c:pt>
                <c:pt idx="7">
                  <c:v>64</c:v>
                </c:pt>
                <c:pt idx="8">
                  <c:v>38</c:v>
                </c:pt>
                <c:pt idx="9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111296"/>
        <c:axId val="83207296"/>
        <c:axId val="0"/>
      </c:bar3DChart>
      <c:catAx>
        <c:axId val="831112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3207296"/>
        <c:crosses val="autoZero"/>
        <c:auto val="1"/>
        <c:lblAlgn val="ctr"/>
        <c:lblOffset val="100"/>
        <c:noMultiLvlLbl val="0"/>
      </c:catAx>
      <c:valAx>
        <c:axId val="8320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111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43819869738505"/>
          <c:y val="3.2128411124881046E-2"/>
          <c:w val="0.73733433783739999"/>
          <c:h val="0.85521424279796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Sheet1!$L$30</c:f>
              <c:strCache>
                <c:ptCount val="1"/>
                <c:pt idx="0">
                  <c:v>PSG 2166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Sheet1!$K$31:$K$36</c:f>
              <c:strCache>
                <c:ptCount val="6"/>
                <c:pt idx="0">
                  <c:v>WFU</c:v>
                </c:pt>
                <c:pt idx="1">
                  <c:v>COL</c:v>
                </c:pt>
                <c:pt idx="2">
                  <c:v>JHU</c:v>
                </c:pt>
                <c:pt idx="3">
                  <c:v>UMN</c:v>
                </c:pt>
                <c:pt idx="4">
                  <c:v>NWU</c:v>
                </c:pt>
                <c:pt idx="5">
                  <c:v>UCLA</c:v>
                </c:pt>
              </c:strCache>
            </c:strRef>
          </c:cat>
          <c:val>
            <c:numRef>
              <c:f>Sheet1!$L$31:$L$36</c:f>
              <c:numCache>
                <c:formatCode>General</c:formatCode>
                <c:ptCount val="6"/>
                <c:pt idx="0">
                  <c:v>316</c:v>
                </c:pt>
                <c:pt idx="1">
                  <c:v>384</c:v>
                </c:pt>
                <c:pt idx="2">
                  <c:v>313</c:v>
                </c:pt>
                <c:pt idx="3">
                  <c:v>371</c:v>
                </c:pt>
                <c:pt idx="4">
                  <c:v>392</c:v>
                </c:pt>
                <c:pt idx="5">
                  <c:v>390</c:v>
                </c:pt>
              </c:numCache>
            </c:numRef>
          </c:val>
        </c:ser>
        <c:ser>
          <c:idx val="1"/>
          <c:order val="1"/>
          <c:tx>
            <c:strRef>
              <c:f>Sheet1!$M$30</c:f>
              <c:strCache>
                <c:ptCount val="1"/>
                <c:pt idx="0">
                  <c:v>Act 2251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4.5045037056636273E-3"/>
                  <c:y val="0.10781730297897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Sheet1!$K$31:$K$36</c:f>
              <c:strCache>
                <c:ptCount val="6"/>
                <c:pt idx="0">
                  <c:v>WFU</c:v>
                </c:pt>
                <c:pt idx="1">
                  <c:v>COL</c:v>
                </c:pt>
                <c:pt idx="2">
                  <c:v>JHU</c:v>
                </c:pt>
                <c:pt idx="3">
                  <c:v>UMN</c:v>
                </c:pt>
                <c:pt idx="4">
                  <c:v>NWU</c:v>
                </c:pt>
                <c:pt idx="5">
                  <c:v>UCLA</c:v>
                </c:pt>
              </c:strCache>
            </c:strRef>
          </c:cat>
          <c:val>
            <c:numRef>
              <c:f>Sheet1!$M$31:$M$36</c:f>
              <c:numCache>
                <c:formatCode>General</c:formatCode>
                <c:ptCount val="6"/>
                <c:pt idx="0">
                  <c:v>349</c:v>
                </c:pt>
                <c:pt idx="1">
                  <c:v>384</c:v>
                </c:pt>
                <c:pt idx="2">
                  <c:v>329</c:v>
                </c:pt>
                <c:pt idx="3">
                  <c:v>410</c:v>
                </c:pt>
                <c:pt idx="4">
                  <c:v>408</c:v>
                </c:pt>
                <c:pt idx="5">
                  <c:v>371</c:v>
                </c:pt>
              </c:numCache>
            </c:numRef>
          </c:val>
        </c:ser>
        <c:ser>
          <c:idx val="2"/>
          <c:order val="2"/>
          <c:tx>
            <c:strRef>
              <c:f>Sheet1!$N$30</c:f>
              <c:strCache>
                <c:ptCount val="1"/>
                <c:pt idx="0">
                  <c:v>Passed 2240</c:v>
                </c:pt>
              </c:strCache>
            </c:strRef>
          </c:tx>
          <c:spPr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 w="19050"/>
              <a:bevelB w="6350"/>
            </a:sp3d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"/>
                <a:bevelB w="6350"/>
              </a:sp3d>
            </c:spPr>
          </c:dPt>
          <c:dLbls>
            <c:dLbl>
              <c:idx val="1"/>
              <c:layout>
                <c:manualLayout>
                  <c:x val="-1.9240016325229601E-3"/>
                  <c:y val="8.0321285140562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480032650459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720048975689504E-3"/>
                  <c:y val="-2.6773761713520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Sheet1!$K$31:$K$36</c:f>
              <c:strCache>
                <c:ptCount val="6"/>
                <c:pt idx="0">
                  <c:v>WFU</c:v>
                </c:pt>
                <c:pt idx="1">
                  <c:v>COL</c:v>
                </c:pt>
                <c:pt idx="2">
                  <c:v>JHU</c:v>
                </c:pt>
                <c:pt idx="3">
                  <c:v>UMN</c:v>
                </c:pt>
                <c:pt idx="4">
                  <c:v>NWU</c:v>
                </c:pt>
                <c:pt idx="5">
                  <c:v>UCLA</c:v>
                </c:pt>
              </c:strCache>
            </c:strRef>
          </c:cat>
          <c:val>
            <c:numRef>
              <c:f>Sheet1!$N$31:$N$36</c:f>
              <c:numCache>
                <c:formatCode>General</c:formatCode>
                <c:ptCount val="6"/>
                <c:pt idx="0">
                  <c:v>342</c:v>
                </c:pt>
                <c:pt idx="1">
                  <c:v>385</c:v>
                </c:pt>
                <c:pt idx="2">
                  <c:v>332</c:v>
                </c:pt>
                <c:pt idx="3">
                  <c:v>393</c:v>
                </c:pt>
                <c:pt idx="4">
                  <c:v>399</c:v>
                </c:pt>
                <c:pt idx="5">
                  <c:v>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38"/>
        <c:axId val="28075520"/>
        <c:axId val="29776896"/>
      </c:barChart>
      <c:catAx>
        <c:axId val="2807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9776896"/>
        <c:crosses val="autoZero"/>
        <c:auto val="1"/>
        <c:lblAlgn val="ctr"/>
        <c:lblOffset val="100"/>
        <c:noMultiLvlLbl val="0"/>
      </c:catAx>
      <c:valAx>
        <c:axId val="29776896"/>
        <c:scaling>
          <c:orientation val="minMax"/>
          <c:max val="420"/>
          <c:min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075520"/>
        <c:crosses val="autoZero"/>
        <c:crossBetween val="between"/>
      </c:valAx>
      <c:spPr>
        <a:effectLst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Totals Exclude Failed Studies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281824146981628"/>
          <c:y val="0.11799367339061323"/>
          <c:w val="0.78483607951783807"/>
          <c:h val="0.632471586709833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Both PSG&amp;Act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3-WFU</c:v>
                </c:pt>
                <c:pt idx="1">
                  <c:v>4-COL</c:v>
                </c:pt>
                <c:pt idx="2">
                  <c:v>5-JHU</c:v>
                </c:pt>
                <c:pt idx="3">
                  <c:v>6-UMN</c:v>
                </c:pt>
                <c:pt idx="4">
                  <c:v>7-NWU</c:v>
                </c:pt>
                <c:pt idx="5">
                  <c:v>8-UCLA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294</c:v>
                </c:pt>
                <c:pt idx="1">
                  <c:v>366</c:v>
                </c:pt>
                <c:pt idx="2">
                  <c:v>300</c:v>
                </c:pt>
                <c:pt idx="3">
                  <c:v>353</c:v>
                </c:pt>
                <c:pt idx="4">
                  <c:v>375</c:v>
                </c:pt>
                <c:pt idx="5">
                  <c:v>288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PSG Only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3-WFU</c:v>
                </c:pt>
                <c:pt idx="1">
                  <c:v>4-COL</c:v>
                </c:pt>
                <c:pt idx="2">
                  <c:v>5-JHU</c:v>
                </c:pt>
                <c:pt idx="3">
                  <c:v>6-UMN</c:v>
                </c:pt>
                <c:pt idx="4">
                  <c:v>7-NWU</c:v>
                </c:pt>
                <c:pt idx="5">
                  <c:v>8-UCLA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  <c:pt idx="4">
                  <c:v>9</c:v>
                </c:pt>
                <c:pt idx="5">
                  <c:v>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Actigraphy Only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3-WFU</c:v>
                </c:pt>
                <c:pt idx="1">
                  <c:v>4-COL</c:v>
                </c:pt>
                <c:pt idx="2">
                  <c:v>5-JHU</c:v>
                </c:pt>
                <c:pt idx="3">
                  <c:v>6-UMN</c:v>
                </c:pt>
                <c:pt idx="4">
                  <c:v>7-NWU</c:v>
                </c:pt>
                <c:pt idx="5">
                  <c:v>8-UCLA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16</c:v>
                </c:pt>
                <c:pt idx="2">
                  <c:v>26</c:v>
                </c:pt>
                <c:pt idx="3">
                  <c:v>35</c:v>
                </c:pt>
                <c:pt idx="4">
                  <c:v>15</c:v>
                </c:pt>
                <c:pt idx="5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74586496"/>
        <c:axId val="175167360"/>
      </c:barChart>
      <c:catAx>
        <c:axId val="174586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5167360"/>
        <c:crosses val="autoZero"/>
        <c:auto val="1"/>
        <c:lblAlgn val="ctr"/>
        <c:lblOffset val="100"/>
        <c:noMultiLvlLbl val="0"/>
      </c:catAx>
      <c:valAx>
        <c:axId val="175167360"/>
        <c:scaling>
          <c:orientation val="minMax"/>
          <c:max val="400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74586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AHI&gt;5</c:v>
                </c:pt>
                <c:pt idx="1">
                  <c:v>AHI&gt;15</c:v>
                </c:pt>
                <c:pt idx="2">
                  <c:v>AHI&gt;30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37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AHI&gt;5</c:v>
                </c:pt>
                <c:pt idx="1">
                  <c:v>AHI&gt;15</c:v>
                </c:pt>
                <c:pt idx="2">
                  <c:v>AHI&gt;30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86</c:v>
                </c:pt>
                <c:pt idx="1">
                  <c:v>59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447488"/>
        <c:axId val="392449024"/>
      </c:barChart>
      <c:catAx>
        <c:axId val="39244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2449024"/>
        <c:crosses val="autoZero"/>
        <c:auto val="1"/>
        <c:lblAlgn val="ctr"/>
        <c:lblOffset val="100"/>
        <c:noMultiLvlLbl val="0"/>
      </c:catAx>
      <c:valAx>
        <c:axId val="39244902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2447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0.14000000000000001</c:v>
                </c:pt>
                <c:pt idx="1">
                  <c:v>0.46</c:v>
                </c:pt>
                <c:pt idx="2">
                  <c:v>1.1100000000000001</c:v>
                </c:pt>
                <c:pt idx="3">
                  <c:v>3.06</c:v>
                </c:pt>
                <c:pt idx="4">
                  <c:v>6.35</c:v>
                </c:pt>
                <c:pt idx="5">
                  <c:v>13.17</c:v>
                </c:pt>
                <c:pt idx="6">
                  <c:v>19.02</c:v>
                </c:pt>
                <c:pt idx="7">
                  <c:v>9.4600000000000009</c:v>
                </c:pt>
                <c:pt idx="8">
                  <c:v>2.78</c:v>
                </c:pt>
                <c:pt idx="9">
                  <c:v>0.42</c:v>
                </c:pt>
                <c:pt idx="10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0.32</c:v>
                </c:pt>
                <c:pt idx="2">
                  <c:v>0.79</c:v>
                </c:pt>
                <c:pt idx="3">
                  <c:v>1.95</c:v>
                </c:pt>
                <c:pt idx="4">
                  <c:v>5.66</c:v>
                </c:pt>
                <c:pt idx="5">
                  <c:v>11.69</c:v>
                </c:pt>
                <c:pt idx="6">
                  <c:v>14.1</c:v>
                </c:pt>
                <c:pt idx="7">
                  <c:v>7.37</c:v>
                </c:pt>
                <c:pt idx="8">
                  <c:v>1.9</c:v>
                </c:pt>
                <c:pt idx="9">
                  <c:v>0.14000000000000001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13792"/>
        <c:axId val="21323776"/>
      </c:barChart>
      <c:catAx>
        <c:axId val="2131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23776"/>
        <c:crosses val="autoZero"/>
        <c:auto val="1"/>
        <c:lblAlgn val="ctr"/>
        <c:lblOffset val="100"/>
        <c:noMultiLvlLbl val="0"/>
      </c:catAx>
      <c:valAx>
        <c:axId val="2132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13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4741421211237483E-2"/>
          <c:y val="1.8049197485706357E-2"/>
          <c:w val="0.20383882570234277"/>
          <c:h val="0.15576397774352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Sleep &lt; 6 hrs</c:v>
                </c:pt>
                <c:pt idx="2">
                  <c:v>PLM&gt;5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Sleep &lt; 6 hrs</c:v>
                </c:pt>
                <c:pt idx="2">
                  <c:v>PLM&gt;5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62112"/>
        <c:axId val="21984384"/>
      </c:barChart>
      <c:catAx>
        <c:axId val="2196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984384"/>
        <c:crosses val="autoZero"/>
        <c:auto val="1"/>
        <c:lblAlgn val="ctr"/>
        <c:lblOffset val="100"/>
        <c:noMultiLvlLbl val="0"/>
      </c:catAx>
      <c:valAx>
        <c:axId val="21984384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962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AHI&gt;15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Chinese</c:v>
                </c:pt>
                <c:pt idx="2">
                  <c:v>Afr Amer</c:v>
                </c:pt>
                <c:pt idx="3">
                  <c:v>Hispanic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49</c:v>
                </c:pt>
                <c:pt idx="2">
                  <c:v>45</c:v>
                </c:pt>
                <c:pt idx="3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Chinese</c:v>
                </c:pt>
                <c:pt idx="2">
                  <c:v>Afr Amer</c:v>
                </c:pt>
                <c:pt idx="3">
                  <c:v>Hispanic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15360"/>
        <c:axId val="22090880"/>
      </c:barChart>
      <c:catAx>
        <c:axId val="2201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090880"/>
        <c:crosses val="autoZero"/>
        <c:auto val="1"/>
        <c:lblAlgn val="ctr"/>
        <c:lblOffset val="100"/>
        <c:noMultiLvlLbl val="0"/>
      </c:catAx>
      <c:valAx>
        <c:axId val="2209088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015360"/>
        <c:crosses val="autoZero"/>
        <c:crossBetween val="between"/>
      </c:valAx>
    </c:plotArea>
    <c:legend>
      <c:legendPos val="r"/>
      <c:legendEntry>
        <c:idx val="1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Sleep &lt; 6hrs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Chinese</c:v>
                </c:pt>
                <c:pt idx="2">
                  <c:v>Afr Amer</c:v>
                </c:pt>
                <c:pt idx="3">
                  <c:v>Hispanic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36</c:v>
                </c:pt>
                <c:pt idx="2">
                  <c:v>43</c:v>
                </c:pt>
                <c:pt idx="3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Sleep &gt;9 hrs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Chinese</c:v>
                </c:pt>
                <c:pt idx="2">
                  <c:v>Afr Amer</c:v>
                </c:pt>
                <c:pt idx="3">
                  <c:v>Hispanic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2.1</c:v>
                </c:pt>
                <c:pt idx="1">
                  <c:v>1.2</c:v>
                </c:pt>
                <c:pt idx="2">
                  <c:v>1.3</c:v>
                </c:pt>
                <c:pt idx="3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99456"/>
        <c:axId val="22100992"/>
      </c:barChart>
      <c:catAx>
        <c:axId val="2209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00992"/>
        <c:crosses val="autoZero"/>
        <c:auto val="1"/>
        <c:lblAlgn val="ctr"/>
        <c:lblOffset val="100"/>
        <c:noMultiLvlLbl val="0"/>
      </c:catAx>
      <c:valAx>
        <c:axId val="2210099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 smtClean="0"/>
                  <a:t>%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099456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81397722854087684"/>
          <c:y val="0.46105900556411972"/>
          <c:w val="0.17676351219986391"/>
          <c:h val="0.195735360629329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DB83A-8399-4078-A40D-D0BCF125D6C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9E3096-1D8D-463C-A664-D3D993093A30}">
      <dgm:prSet phldrT="[Text]"/>
      <dgm:spPr/>
      <dgm:t>
        <a:bodyPr/>
        <a:lstStyle/>
        <a:p>
          <a:r>
            <a:rPr lang="en-US" dirty="0" smtClean="0"/>
            <a:t>Sleep</a:t>
          </a:r>
          <a:endParaRPr lang="en-US" dirty="0"/>
        </a:p>
      </dgm:t>
    </dgm:pt>
    <dgm:pt modelId="{D0FC99B4-D3A0-4343-B35D-A30AF89E7CCF}" type="parTrans" cxnId="{FDD0AEF6-EF3A-4F41-92DB-4D0FCAB4E8A0}">
      <dgm:prSet/>
      <dgm:spPr/>
      <dgm:t>
        <a:bodyPr/>
        <a:lstStyle/>
        <a:p>
          <a:endParaRPr lang="en-US"/>
        </a:p>
      </dgm:t>
    </dgm:pt>
    <dgm:pt modelId="{231BBE66-B4A8-498E-A78B-17CC67C9374F}" type="sibTrans" cxnId="{FDD0AEF6-EF3A-4F41-92DB-4D0FCAB4E8A0}">
      <dgm:prSet/>
      <dgm:spPr/>
      <dgm:t>
        <a:bodyPr/>
        <a:lstStyle/>
        <a:p>
          <a:endParaRPr lang="en-US"/>
        </a:p>
      </dgm:t>
    </dgm:pt>
    <dgm:pt modelId="{2D72359F-9820-4765-BABE-B64E123B2A43}">
      <dgm:prSet phldrT="[Text]"/>
      <dgm:spPr/>
      <dgm:t>
        <a:bodyPr/>
        <a:lstStyle/>
        <a:p>
          <a:r>
            <a:rPr lang="en-US" dirty="0" smtClean="0"/>
            <a:t>Stress</a:t>
          </a:r>
          <a:endParaRPr lang="en-US" dirty="0"/>
        </a:p>
      </dgm:t>
    </dgm:pt>
    <dgm:pt modelId="{14BFC07C-7FEB-427B-888D-FE75BB49440A}" type="parTrans" cxnId="{F832B174-5CD0-490E-BA9A-AB9E9CE10BB9}">
      <dgm:prSet/>
      <dgm:spPr/>
      <dgm:t>
        <a:bodyPr/>
        <a:lstStyle/>
        <a:p>
          <a:endParaRPr lang="en-US"/>
        </a:p>
      </dgm:t>
    </dgm:pt>
    <dgm:pt modelId="{B2B059AA-821E-4537-ABF5-F5333983A075}" type="sibTrans" cxnId="{F832B174-5CD0-490E-BA9A-AB9E9CE10BB9}">
      <dgm:prSet/>
      <dgm:spPr/>
      <dgm:t>
        <a:bodyPr/>
        <a:lstStyle/>
        <a:p>
          <a:endParaRPr lang="en-US"/>
        </a:p>
      </dgm:t>
    </dgm:pt>
    <dgm:pt modelId="{CA5631CD-848E-41D8-BEFF-17D4373425D1}">
      <dgm:prSet phldrT="[Text]"/>
      <dgm:spPr/>
      <dgm:t>
        <a:bodyPr/>
        <a:lstStyle/>
        <a:p>
          <a:r>
            <a:rPr lang="en-US" dirty="0" smtClean="0"/>
            <a:t>Air</a:t>
          </a:r>
          <a:endParaRPr lang="en-US" dirty="0"/>
        </a:p>
      </dgm:t>
    </dgm:pt>
    <dgm:pt modelId="{D0AD3054-E3B5-419E-9800-FF69DFF5A8D1}" type="parTrans" cxnId="{DEE54C0D-8FFD-4D2B-8687-C50B6F4ECCC5}">
      <dgm:prSet/>
      <dgm:spPr/>
      <dgm:t>
        <a:bodyPr/>
        <a:lstStyle/>
        <a:p>
          <a:endParaRPr lang="en-US"/>
        </a:p>
      </dgm:t>
    </dgm:pt>
    <dgm:pt modelId="{64D9095B-0FA5-4D97-A91E-93691413FDDA}" type="sibTrans" cxnId="{DEE54C0D-8FFD-4D2B-8687-C50B6F4ECCC5}">
      <dgm:prSet/>
      <dgm:spPr/>
      <dgm:t>
        <a:bodyPr/>
        <a:lstStyle/>
        <a:p>
          <a:endParaRPr lang="en-US"/>
        </a:p>
      </dgm:t>
    </dgm:pt>
    <dgm:pt modelId="{3297AACE-5AF4-447A-A6C6-B5118CD6975E}">
      <dgm:prSet phldrT="[Text]"/>
      <dgm:spPr/>
      <dgm:t>
        <a:bodyPr/>
        <a:lstStyle/>
        <a:p>
          <a:r>
            <a:rPr lang="en-US" smtClean="0"/>
            <a:t>Genetics</a:t>
          </a:r>
          <a:endParaRPr lang="en-US" dirty="0"/>
        </a:p>
      </dgm:t>
    </dgm:pt>
    <dgm:pt modelId="{051E1BD6-C35E-4421-B0B2-493C2A7BC370}" type="parTrans" cxnId="{0903A75E-2BC5-4B9A-83F5-570B5C0054A9}">
      <dgm:prSet/>
      <dgm:spPr/>
      <dgm:t>
        <a:bodyPr/>
        <a:lstStyle/>
        <a:p>
          <a:endParaRPr lang="en-US"/>
        </a:p>
      </dgm:t>
    </dgm:pt>
    <dgm:pt modelId="{34C59519-55FF-4E27-8838-135D989B15A9}" type="sibTrans" cxnId="{0903A75E-2BC5-4B9A-83F5-570B5C0054A9}">
      <dgm:prSet/>
      <dgm:spPr/>
      <dgm:t>
        <a:bodyPr/>
        <a:lstStyle/>
        <a:p>
          <a:endParaRPr lang="en-US"/>
        </a:p>
      </dgm:t>
    </dgm:pt>
    <dgm:pt modelId="{00FFC737-0124-46B1-9EAF-20619FD265C8}">
      <dgm:prSet phldrT="[Text]"/>
      <dgm:spPr/>
      <dgm:t>
        <a:bodyPr/>
        <a:lstStyle/>
        <a:p>
          <a:r>
            <a:rPr lang="en-US" dirty="0" smtClean="0"/>
            <a:t>MRI</a:t>
          </a:r>
          <a:endParaRPr lang="en-US" dirty="0"/>
        </a:p>
      </dgm:t>
    </dgm:pt>
    <dgm:pt modelId="{B3B5CF98-9A50-49D3-86C2-7184553BB150}" type="parTrans" cxnId="{1709F342-DB1B-4066-8389-F14AE2EFC3E5}">
      <dgm:prSet/>
      <dgm:spPr/>
      <dgm:t>
        <a:bodyPr/>
        <a:lstStyle/>
        <a:p>
          <a:endParaRPr lang="en-US"/>
        </a:p>
      </dgm:t>
    </dgm:pt>
    <dgm:pt modelId="{81D5F001-0B9F-4BA9-82C7-967EAC90C686}" type="sibTrans" cxnId="{1709F342-DB1B-4066-8389-F14AE2EFC3E5}">
      <dgm:prSet/>
      <dgm:spPr/>
      <dgm:t>
        <a:bodyPr/>
        <a:lstStyle/>
        <a:p>
          <a:endParaRPr lang="en-US"/>
        </a:p>
      </dgm:t>
    </dgm:pt>
    <dgm:pt modelId="{37A69CAD-77C5-4C9F-96AA-452318DCEA17}">
      <dgm:prSet/>
      <dgm:spPr/>
      <dgm:t>
        <a:bodyPr/>
        <a:lstStyle/>
        <a:p>
          <a:r>
            <a:rPr lang="en-US" dirty="0" smtClean="0"/>
            <a:t>Elasticity</a:t>
          </a:r>
          <a:endParaRPr lang="en-US" dirty="0"/>
        </a:p>
      </dgm:t>
    </dgm:pt>
    <dgm:pt modelId="{00ACE4C6-6054-4D2B-94D8-9372147F51F0}" type="parTrans" cxnId="{29C3166D-793B-4C2C-93BD-82B53604AE0D}">
      <dgm:prSet/>
      <dgm:spPr/>
      <dgm:t>
        <a:bodyPr/>
        <a:lstStyle/>
        <a:p>
          <a:endParaRPr lang="en-US"/>
        </a:p>
      </dgm:t>
    </dgm:pt>
    <dgm:pt modelId="{B7A996C2-5E71-4C24-9534-8FFCDC69BED4}" type="sibTrans" cxnId="{29C3166D-793B-4C2C-93BD-82B53604AE0D}">
      <dgm:prSet/>
      <dgm:spPr/>
      <dgm:t>
        <a:bodyPr/>
        <a:lstStyle/>
        <a:p>
          <a:endParaRPr lang="en-US"/>
        </a:p>
      </dgm:t>
    </dgm:pt>
    <dgm:pt modelId="{719EB463-0E45-45AD-AD65-BB6D2281C29F}">
      <dgm:prSet/>
      <dgm:spPr/>
      <dgm:t>
        <a:bodyPr/>
        <a:lstStyle/>
        <a:p>
          <a:r>
            <a:rPr lang="en-US" smtClean="0"/>
            <a:t>Cognition</a:t>
          </a:r>
          <a:endParaRPr lang="en-US" dirty="0"/>
        </a:p>
      </dgm:t>
    </dgm:pt>
    <dgm:pt modelId="{279BB863-CE15-4045-92E5-428992BB16EC}" type="parTrans" cxnId="{6E877705-E975-404F-96D0-95AA7FBC8FC0}">
      <dgm:prSet/>
      <dgm:spPr/>
      <dgm:t>
        <a:bodyPr/>
        <a:lstStyle/>
        <a:p>
          <a:endParaRPr lang="en-US"/>
        </a:p>
      </dgm:t>
    </dgm:pt>
    <dgm:pt modelId="{7E24AEF4-833B-4BC6-84E8-13DE26D6BF28}" type="sibTrans" cxnId="{6E877705-E975-404F-96D0-95AA7FBC8FC0}">
      <dgm:prSet/>
      <dgm:spPr/>
      <dgm:t>
        <a:bodyPr/>
        <a:lstStyle/>
        <a:p>
          <a:endParaRPr lang="en-US"/>
        </a:p>
      </dgm:t>
    </dgm:pt>
    <dgm:pt modelId="{8C04B6D2-FC34-4CE3-9394-F1D41BC8FC13}" type="pres">
      <dgm:prSet presAssocID="{F32DB83A-8399-4078-A40D-D0BCF125D6C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1B5386-5544-4267-8426-109D612E36B4}" type="pres">
      <dgm:prSet presAssocID="{F32DB83A-8399-4078-A40D-D0BCF125D6C9}" presName="radial" presStyleCnt="0">
        <dgm:presLayoutVars>
          <dgm:animLvl val="ctr"/>
        </dgm:presLayoutVars>
      </dgm:prSet>
      <dgm:spPr/>
    </dgm:pt>
    <dgm:pt modelId="{B0375C90-724D-4BA7-B772-DDA789DA5AD5}" type="pres">
      <dgm:prSet presAssocID="{3D9E3096-1D8D-463C-A664-D3D993093A30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4C790F79-0E97-4876-A830-5FBA186FD4F7}" type="pres">
      <dgm:prSet presAssocID="{2D72359F-9820-4765-BABE-B64E123B2A43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9FB57-7C2D-4D90-8B76-ACA72697F14C}" type="pres">
      <dgm:prSet presAssocID="{719EB463-0E45-45AD-AD65-BB6D2281C29F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B618C-F882-4E15-A025-DFAC68FEC7B0}" type="pres">
      <dgm:prSet presAssocID="{37A69CAD-77C5-4C9F-96AA-452318DCEA17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6F4A1-351F-4F7C-9FE0-C8197A5FAEAB}" type="pres">
      <dgm:prSet presAssocID="{CA5631CD-848E-41D8-BEFF-17D4373425D1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92BF3-AAAC-4F65-9409-61F16471432B}" type="pres">
      <dgm:prSet presAssocID="{3297AACE-5AF4-447A-A6C6-B5118CD6975E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A9A16-3020-4F3D-B709-B250244E4DBB}" type="pres">
      <dgm:prSet presAssocID="{00FFC737-0124-46B1-9EAF-20619FD265C8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03A75E-2BC5-4B9A-83F5-570B5C0054A9}" srcId="{3D9E3096-1D8D-463C-A664-D3D993093A30}" destId="{3297AACE-5AF4-447A-A6C6-B5118CD6975E}" srcOrd="4" destOrd="0" parTransId="{051E1BD6-C35E-4421-B0B2-493C2A7BC370}" sibTransId="{34C59519-55FF-4E27-8838-135D989B15A9}"/>
    <dgm:cxn modelId="{29C3166D-793B-4C2C-93BD-82B53604AE0D}" srcId="{3D9E3096-1D8D-463C-A664-D3D993093A30}" destId="{37A69CAD-77C5-4C9F-96AA-452318DCEA17}" srcOrd="2" destOrd="0" parTransId="{00ACE4C6-6054-4D2B-94D8-9372147F51F0}" sibTransId="{B7A996C2-5E71-4C24-9534-8FFCDC69BED4}"/>
    <dgm:cxn modelId="{034F6124-9EF5-417B-9B2E-FB45EAF8779E}" type="presOf" srcId="{CA5631CD-848E-41D8-BEFF-17D4373425D1}" destId="{8F86F4A1-351F-4F7C-9FE0-C8197A5FAEAB}" srcOrd="0" destOrd="0" presId="urn:microsoft.com/office/officeart/2005/8/layout/radial3"/>
    <dgm:cxn modelId="{C552F418-3E48-4E72-84D3-18B10FEF1C29}" type="presOf" srcId="{2D72359F-9820-4765-BABE-B64E123B2A43}" destId="{4C790F79-0E97-4876-A830-5FBA186FD4F7}" srcOrd="0" destOrd="0" presId="urn:microsoft.com/office/officeart/2005/8/layout/radial3"/>
    <dgm:cxn modelId="{68A5D68B-10E3-4D36-86FC-D81824FA120B}" type="presOf" srcId="{F32DB83A-8399-4078-A40D-D0BCF125D6C9}" destId="{8C04B6D2-FC34-4CE3-9394-F1D41BC8FC13}" srcOrd="0" destOrd="0" presId="urn:microsoft.com/office/officeart/2005/8/layout/radial3"/>
    <dgm:cxn modelId="{9022534E-D12B-4629-9D5F-EF2E0FBE5A58}" type="presOf" srcId="{37A69CAD-77C5-4C9F-96AA-452318DCEA17}" destId="{0B2B618C-F882-4E15-A025-DFAC68FEC7B0}" srcOrd="0" destOrd="0" presId="urn:microsoft.com/office/officeart/2005/8/layout/radial3"/>
    <dgm:cxn modelId="{97FF085A-0D28-4A33-BB76-954E4800BE9C}" type="presOf" srcId="{3297AACE-5AF4-447A-A6C6-B5118CD6975E}" destId="{E9892BF3-AAAC-4F65-9409-61F16471432B}" srcOrd="0" destOrd="0" presId="urn:microsoft.com/office/officeart/2005/8/layout/radial3"/>
    <dgm:cxn modelId="{E7C4CCCA-B0E3-4130-A78A-257C63796E4A}" type="presOf" srcId="{3D9E3096-1D8D-463C-A664-D3D993093A30}" destId="{B0375C90-724D-4BA7-B772-DDA789DA5AD5}" srcOrd="0" destOrd="0" presId="urn:microsoft.com/office/officeart/2005/8/layout/radial3"/>
    <dgm:cxn modelId="{E0E1F980-F609-4C7C-BDFE-5ACB61F3CCDE}" type="presOf" srcId="{719EB463-0E45-45AD-AD65-BB6D2281C29F}" destId="{66D9FB57-7C2D-4D90-8B76-ACA72697F14C}" srcOrd="0" destOrd="0" presId="urn:microsoft.com/office/officeart/2005/8/layout/radial3"/>
    <dgm:cxn modelId="{6E877705-E975-404F-96D0-95AA7FBC8FC0}" srcId="{3D9E3096-1D8D-463C-A664-D3D993093A30}" destId="{719EB463-0E45-45AD-AD65-BB6D2281C29F}" srcOrd="1" destOrd="0" parTransId="{279BB863-CE15-4045-92E5-428992BB16EC}" sibTransId="{7E24AEF4-833B-4BC6-84E8-13DE26D6BF28}"/>
    <dgm:cxn modelId="{E4F33400-E9CC-48FD-95A4-5FA4595C61FC}" type="presOf" srcId="{00FFC737-0124-46B1-9EAF-20619FD265C8}" destId="{D10A9A16-3020-4F3D-B709-B250244E4DBB}" srcOrd="0" destOrd="0" presId="urn:microsoft.com/office/officeart/2005/8/layout/radial3"/>
    <dgm:cxn modelId="{DEE54C0D-8FFD-4D2B-8687-C50B6F4ECCC5}" srcId="{3D9E3096-1D8D-463C-A664-D3D993093A30}" destId="{CA5631CD-848E-41D8-BEFF-17D4373425D1}" srcOrd="3" destOrd="0" parTransId="{D0AD3054-E3B5-419E-9800-FF69DFF5A8D1}" sibTransId="{64D9095B-0FA5-4D97-A91E-93691413FDDA}"/>
    <dgm:cxn modelId="{1709F342-DB1B-4066-8389-F14AE2EFC3E5}" srcId="{3D9E3096-1D8D-463C-A664-D3D993093A30}" destId="{00FFC737-0124-46B1-9EAF-20619FD265C8}" srcOrd="5" destOrd="0" parTransId="{B3B5CF98-9A50-49D3-86C2-7184553BB150}" sibTransId="{81D5F001-0B9F-4BA9-82C7-967EAC90C686}"/>
    <dgm:cxn modelId="{FDD0AEF6-EF3A-4F41-92DB-4D0FCAB4E8A0}" srcId="{F32DB83A-8399-4078-A40D-D0BCF125D6C9}" destId="{3D9E3096-1D8D-463C-A664-D3D993093A30}" srcOrd="0" destOrd="0" parTransId="{D0FC99B4-D3A0-4343-B35D-A30AF89E7CCF}" sibTransId="{231BBE66-B4A8-498E-A78B-17CC67C9374F}"/>
    <dgm:cxn modelId="{F832B174-5CD0-490E-BA9A-AB9E9CE10BB9}" srcId="{3D9E3096-1D8D-463C-A664-D3D993093A30}" destId="{2D72359F-9820-4765-BABE-B64E123B2A43}" srcOrd="0" destOrd="0" parTransId="{14BFC07C-7FEB-427B-888D-FE75BB49440A}" sibTransId="{B2B059AA-821E-4537-ABF5-F5333983A075}"/>
    <dgm:cxn modelId="{502CE306-1D5F-4F14-95BC-248AD41018EE}" type="presParOf" srcId="{8C04B6D2-FC34-4CE3-9394-F1D41BC8FC13}" destId="{631B5386-5544-4267-8426-109D612E36B4}" srcOrd="0" destOrd="0" presId="urn:microsoft.com/office/officeart/2005/8/layout/radial3"/>
    <dgm:cxn modelId="{F6D8664A-657E-42CB-9CE6-10304AC9F6DF}" type="presParOf" srcId="{631B5386-5544-4267-8426-109D612E36B4}" destId="{B0375C90-724D-4BA7-B772-DDA789DA5AD5}" srcOrd="0" destOrd="0" presId="urn:microsoft.com/office/officeart/2005/8/layout/radial3"/>
    <dgm:cxn modelId="{E5E8129B-8CD2-4207-B514-D2F6EF7CE7B3}" type="presParOf" srcId="{631B5386-5544-4267-8426-109D612E36B4}" destId="{4C790F79-0E97-4876-A830-5FBA186FD4F7}" srcOrd="1" destOrd="0" presId="urn:microsoft.com/office/officeart/2005/8/layout/radial3"/>
    <dgm:cxn modelId="{7F164F34-9EA3-4A3D-BCEC-E70CBA16DC67}" type="presParOf" srcId="{631B5386-5544-4267-8426-109D612E36B4}" destId="{66D9FB57-7C2D-4D90-8B76-ACA72697F14C}" srcOrd="2" destOrd="0" presId="urn:microsoft.com/office/officeart/2005/8/layout/radial3"/>
    <dgm:cxn modelId="{E2FC3E1A-CB9C-4E4A-ADC9-8249F1D46EBD}" type="presParOf" srcId="{631B5386-5544-4267-8426-109D612E36B4}" destId="{0B2B618C-F882-4E15-A025-DFAC68FEC7B0}" srcOrd="3" destOrd="0" presId="urn:microsoft.com/office/officeart/2005/8/layout/radial3"/>
    <dgm:cxn modelId="{661785E2-8007-4657-9635-B4CD4CFB7122}" type="presParOf" srcId="{631B5386-5544-4267-8426-109D612E36B4}" destId="{8F86F4A1-351F-4F7C-9FE0-C8197A5FAEAB}" srcOrd="4" destOrd="0" presId="urn:microsoft.com/office/officeart/2005/8/layout/radial3"/>
    <dgm:cxn modelId="{8DC08B12-AB4D-4E37-91A5-703E59C062AD}" type="presParOf" srcId="{631B5386-5544-4267-8426-109D612E36B4}" destId="{E9892BF3-AAAC-4F65-9409-61F16471432B}" srcOrd="5" destOrd="0" presId="urn:microsoft.com/office/officeart/2005/8/layout/radial3"/>
    <dgm:cxn modelId="{2AE23805-B93F-4470-B354-1E81ABFBE1ED}" type="presParOf" srcId="{631B5386-5544-4267-8426-109D612E36B4}" destId="{D10A9A16-3020-4F3D-B709-B250244E4DBB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75C90-724D-4BA7-B772-DDA789DA5AD5}">
      <dsp:nvSpPr>
        <dsp:cNvPr id="0" name=""/>
        <dsp:cNvSpPr/>
      </dsp:nvSpPr>
      <dsp:spPr>
        <a:xfrm>
          <a:off x="1920875" y="904875"/>
          <a:ext cx="2254249" cy="22542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Sleep</a:t>
          </a:r>
          <a:endParaRPr lang="en-US" sz="5200" kern="1200" dirty="0"/>
        </a:p>
      </dsp:txBody>
      <dsp:txXfrm>
        <a:off x="2251002" y="1235002"/>
        <a:ext cx="1593995" cy="1593995"/>
      </dsp:txXfrm>
    </dsp:sp>
    <dsp:sp modelId="{4C790F79-0E97-4876-A830-5FBA186FD4F7}">
      <dsp:nvSpPr>
        <dsp:cNvPr id="0" name=""/>
        <dsp:cNvSpPr/>
      </dsp:nvSpPr>
      <dsp:spPr>
        <a:xfrm>
          <a:off x="2484437" y="40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Stress</a:t>
          </a:r>
          <a:endParaRPr lang="en-US" sz="1500" kern="1200" dirty="0"/>
        </a:p>
      </dsp:txBody>
      <dsp:txXfrm>
        <a:off x="2649500" y="165465"/>
        <a:ext cx="796998" cy="796998"/>
      </dsp:txXfrm>
    </dsp:sp>
    <dsp:sp modelId="{66D9FB57-7C2D-4D90-8B76-ACA72697F14C}">
      <dsp:nvSpPr>
        <dsp:cNvPr id="0" name=""/>
        <dsp:cNvSpPr/>
      </dsp:nvSpPr>
      <dsp:spPr>
        <a:xfrm>
          <a:off x="3755793" y="734419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Cognition</a:t>
          </a:r>
          <a:endParaRPr lang="en-US" sz="1500" kern="1200" dirty="0"/>
        </a:p>
      </dsp:txBody>
      <dsp:txXfrm>
        <a:off x="3920856" y="899482"/>
        <a:ext cx="796998" cy="796998"/>
      </dsp:txXfrm>
    </dsp:sp>
    <dsp:sp modelId="{0B2B618C-F882-4E15-A025-DFAC68FEC7B0}">
      <dsp:nvSpPr>
        <dsp:cNvPr id="0" name=""/>
        <dsp:cNvSpPr/>
      </dsp:nvSpPr>
      <dsp:spPr>
        <a:xfrm>
          <a:off x="3755793" y="2202455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Elasticity</a:t>
          </a:r>
          <a:endParaRPr lang="en-US" sz="1500" kern="1200" dirty="0"/>
        </a:p>
      </dsp:txBody>
      <dsp:txXfrm>
        <a:off x="3920856" y="2367518"/>
        <a:ext cx="796998" cy="796998"/>
      </dsp:txXfrm>
    </dsp:sp>
    <dsp:sp modelId="{8F86F4A1-351F-4F7C-9FE0-C8197A5FAEAB}">
      <dsp:nvSpPr>
        <dsp:cNvPr id="0" name=""/>
        <dsp:cNvSpPr/>
      </dsp:nvSpPr>
      <dsp:spPr>
        <a:xfrm>
          <a:off x="2484437" y="2936472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Air</a:t>
          </a:r>
          <a:endParaRPr lang="en-US" sz="1500" kern="1200" dirty="0"/>
        </a:p>
      </dsp:txBody>
      <dsp:txXfrm>
        <a:off x="2649500" y="3101535"/>
        <a:ext cx="796998" cy="796998"/>
      </dsp:txXfrm>
    </dsp:sp>
    <dsp:sp modelId="{E9892BF3-AAAC-4F65-9409-61F16471432B}">
      <dsp:nvSpPr>
        <dsp:cNvPr id="0" name=""/>
        <dsp:cNvSpPr/>
      </dsp:nvSpPr>
      <dsp:spPr>
        <a:xfrm>
          <a:off x="1213081" y="2202455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Genetics</a:t>
          </a:r>
          <a:endParaRPr lang="en-US" sz="1500" kern="1200" dirty="0"/>
        </a:p>
      </dsp:txBody>
      <dsp:txXfrm>
        <a:off x="1378144" y="2367518"/>
        <a:ext cx="796998" cy="796998"/>
      </dsp:txXfrm>
    </dsp:sp>
    <dsp:sp modelId="{D10A9A16-3020-4F3D-B709-B250244E4DBB}">
      <dsp:nvSpPr>
        <dsp:cNvPr id="0" name=""/>
        <dsp:cNvSpPr/>
      </dsp:nvSpPr>
      <dsp:spPr>
        <a:xfrm>
          <a:off x="1213081" y="734419"/>
          <a:ext cx="1127124" cy="1127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MRI</a:t>
          </a:r>
          <a:endParaRPr lang="en-US" sz="1500" kern="1200" dirty="0"/>
        </a:p>
      </dsp:txBody>
      <dsp:txXfrm>
        <a:off x="1378144" y="899482"/>
        <a:ext cx="796998" cy="79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0.13592</cdr:x>
      <cdr:y>0.66667</cdr:y>
    </cdr:from>
    <cdr:to>
      <cdr:x>0.19417</cdr:x>
      <cdr:y>0.75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30480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 anchorCtr="1"/>
        <a:lstStyle xmlns:a="http://schemas.openxmlformats.org/drawingml/2006/main"/>
        <a:p xmlns:a="http://schemas.openxmlformats.org/drawingml/2006/main">
          <a:r>
            <a:rPr lang="en-US" sz="1400" b="1" dirty="0" smtClean="0"/>
            <a:t>56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0.21359</cdr:x>
      <cdr:y>0.5</cdr:y>
    </cdr:from>
    <cdr:to>
      <cdr:x>0.25243</cdr:x>
      <cdr:y>0.55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400" y="22860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0.20388</cdr:x>
      <cdr:y>0.45</cdr:y>
    </cdr:from>
    <cdr:to>
      <cdr:x>0.26214</cdr:x>
      <cdr:y>0.55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00200" y="2057400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144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0.27184</cdr:x>
      <cdr:y>0.05</cdr:y>
    </cdr:from>
    <cdr:to>
      <cdr:x>0.33981</cdr:x>
      <cdr:y>0.15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33600" y="228600"/>
          <a:ext cx="533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319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0.33981</cdr:x>
      <cdr:y>0.16667</cdr:y>
    </cdr:from>
    <cdr:to>
      <cdr:x>0.40777</cdr:x>
      <cdr:y>0.25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67000" y="762000"/>
          <a:ext cx="533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 271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0.40777</cdr:x>
      <cdr:y>0.08333</cdr:y>
    </cdr:from>
    <cdr:to>
      <cdr:x>0.46803</cdr:x>
      <cdr:y>0.15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00400" y="381000"/>
          <a:ext cx="472966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307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0.47573</cdr:x>
      <cdr:y>0.08333</cdr:y>
    </cdr:from>
    <cdr:to>
      <cdr:x>0.54369</cdr:x>
      <cdr:y>0.16667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733800" y="381000"/>
          <a:ext cx="533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310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0.54369</cdr:x>
      <cdr:y>0.11667</cdr:y>
    </cdr:from>
    <cdr:to>
      <cdr:x>0.61165</cdr:x>
      <cdr:y>0.18333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267200" y="5334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297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0.61165</cdr:x>
      <cdr:y>0.18333</cdr:y>
    </cdr:from>
    <cdr:to>
      <cdr:x>0.67961</cdr:x>
      <cdr:y>0.25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00600" y="8382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268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0.67961</cdr:x>
      <cdr:y>0.46667</cdr:y>
    </cdr:from>
    <cdr:to>
      <cdr:x>0.73786</cdr:x>
      <cdr:y>0.56667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334000" y="2133600"/>
          <a:ext cx="4572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141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0.74757</cdr:x>
      <cdr:y>0.68333</cdr:y>
    </cdr:from>
    <cdr:to>
      <cdr:x>0.80583</cdr:x>
      <cdr:y>0.76667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867400" y="3124200"/>
          <a:ext cx="457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53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0.0571</cdr:x>
      <cdr:y>0.70783</cdr:y>
    </cdr:from>
    <cdr:to>
      <cdr:x>0.12963</cdr:x>
      <cdr:y>0.80422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424" y="2238375"/>
          <a:ext cx="4476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200" b="1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0.23148</cdr:x>
      <cdr:y>0.1852</cdr:y>
    </cdr:from>
    <cdr:to>
      <cdr:x>0.28704</cdr:x>
      <cdr:y>0.23571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000" y="8382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0.23148</cdr:x>
      <cdr:y>0.13469</cdr:y>
    </cdr:from>
    <cdr:to>
      <cdr:x>0.2963</cdr:x>
      <cdr:y>0.20203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5000" y="6096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342</a:t>
          </a:r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0.36726</cdr:x>
      <cdr:y>0.06734</cdr:y>
    </cdr:from>
    <cdr:to>
      <cdr:x>0.42281</cdr:x>
      <cdr:y>0.13469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22390" y="304800"/>
          <a:ext cx="457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0.358</cdr:x>
      <cdr:y>0.08418</cdr:y>
    </cdr:from>
    <cdr:to>
      <cdr:x>0.43207</cdr:x>
      <cdr:y>0.13469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46190" y="3810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385</a:t>
          </a:r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0.49689</cdr:x>
      <cdr:y>0.15153</cdr:y>
    </cdr:from>
    <cdr:to>
      <cdr:x>0.5617</cdr:x>
      <cdr:y>0.21887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089190" y="685800"/>
          <a:ext cx="533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332</a:t>
          </a:r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0.62652</cdr:x>
      <cdr:y>0.06734</cdr:y>
    </cdr:from>
    <cdr:to>
      <cdr:x>0.69133</cdr:x>
      <cdr:y>0.11785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55990" y="3048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393</a:t>
          </a:r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0.75615</cdr:x>
      <cdr:y>0.05051</cdr:y>
    </cdr:from>
    <cdr:to>
      <cdr:x>0.82096</cdr:x>
      <cdr:y>0.10102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22790" y="228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399</a:t>
          </a:r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0.88468</cdr:x>
      <cdr:y>0.06734</cdr:y>
    </cdr:from>
    <cdr:to>
      <cdr:x>0.95875</cdr:x>
      <cdr:y>0.11785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280562" y="304800"/>
          <a:ext cx="609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FF0000"/>
              </a:solidFill>
            </a:rPr>
            <a:t>389</a:t>
          </a:r>
          <a:endParaRPr lang="en-US" sz="14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32F9-8EF8-416C-A7C1-A8583011B895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9513F-F939-438F-AB9F-B14D760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2AAA08C-901E-4EF8-A9D6-09C630555C7F}" type="slidenum">
              <a:rPr lang="en-US" sz="1200" smtClean="0">
                <a:latin typeface="Times New Roman" pitchFamily="18" charset="0"/>
              </a:rPr>
              <a:pPr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A740B0-C481-4A76-9268-9C770D50E262}" type="slidenum">
              <a:rPr lang="en-US" sz="2400" smtClean="0">
                <a:latin typeface="Times New Roman" pitchFamily="18" charset="0"/>
              </a:rPr>
              <a:pPr eaLnBrk="1" hangingPunct="1"/>
              <a:t>4</a:t>
            </a:fld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AB22ED1-8698-4E78-8EBF-69C0E07EFE4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F15705-26D6-4014-AEDB-E28DECED08BC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83F8-2AE9-4949-B01A-162FF2A1A0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18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083F8-2AE9-4949-B01A-162FF2A1A0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19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C71-575D-4A59-AC20-2653016AB20D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B1C9-71CF-4644-AB85-C5F41D22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7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C71-575D-4A59-AC20-2653016AB20D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B1C9-71CF-4644-AB85-C5F41D22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4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C71-575D-4A59-AC20-2653016AB20D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B1C9-71CF-4644-AB85-C5F41D22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1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C71-575D-4A59-AC20-2653016AB20D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B1C9-71CF-4644-AB85-C5F41D22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C71-575D-4A59-AC20-2653016AB20D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B1C9-71CF-4644-AB85-C5F41D22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C71-575D-4A59-AC20-2653016AB20D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B1C9-71CF-4644-AB85-C5F41D22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C71-575D-4A59-AC20-2653016AB20D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B1C9-71CF-4644-AB85-C5F41D22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8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C71-575D-4A59-AC20-2653016AB20D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B1C9-71CF-4644-AB85-C5F41D22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C71-575D-4A59-AC20-2653016AB20D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B1C9-71CF-4644-AB85-C5F41D22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C71-575D-4A59-AC20-2653016AB20D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B1C9-71CF-4644-AB85-C5F41D22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8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CC71-575D-4A59-AC20-2653016AB20D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6B1C9-71CF-4644-AB85-C5F41D22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1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2CC71-575D-4A59-AC20-2653016AB20D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B1C9-71CF-4644-AB85-C5F41D22E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8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leepepi.github.io/hybri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thub.co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381000"/>
          </a:xfrm>
        </p:spPr>
        <p:txBody>
          <a:bodyPr>
            <a:no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An Update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124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Multi-Ethnic Study of Atherosclerosis, Steering Committee Meeting, Seattle Washington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  <a:latin typeface="+mn-lt"/>
              </a:rPr>
              <a:t>MESA</a:t>
            </a:r>
            <a:r>
              <a:rPr lang="en-US" sz="6600" b="1" i="1" dirty="0" smtClean="0">
                <a:solidFill>
                  <a:schemeClr val="tx2"/>
                </a:solidFill>
                <a:latin typeface="+mn-lt"/>
              </a:rPr>
              <a:t>-Sleep</a:t>
            </a:r>
            <a:endParaRPr lang="en-US" sz="66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408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April 26, 2013</a:t>
            </a:r>
            <a:endParaRPr lang="en-US" dirty="0"/>
          </a:p>
        </p:txBody>
      </p:sp>
      <p:pic>
        <p:nvPicPr>
          <p:cNvPr id="8" name="Picture 30" descr="bwh pptBod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638800"/>
            <a:ext cx="526898" cy="58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harvard pptBod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43" y="5651017"/>
            <a:ext cx="529776" cy="5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1974"/>
            <a:ext cx="1371600" cy="102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MESA</a:t>
            </a:r>
            <a:r>
              <a:rPr lang="en-US" b="1" i="1" dirty="0" smtClean="0">
                <a:solidFill>
                  <a:srgbClr val="C00000"/>
                </a:solidFill>
              </a:rPr>
              <a:t>-Sleep</a:t>
            </a:r>
            <a:r>
              <a:rPr lang="en-US" b="1" dirty="0" smtClean="0">
                <a:solidFill>
                  <a:srgbClr val="C00000"/>
                </a:solidFill>
              </a:rPr>
              <a:t> Exam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Invited all Exam-5 attendees</a:t>
            </a:r>
          </a:p>
          <a:p>
            <a:pPr lvl="2"/>
            <a:r>
              <a:rPr lang="en-US" dirty="0" smtClean="0"/>
              <a:t>Oct/Nov 2010-&gt; Feb 2013</a:t>
            </a:r>
          </a:p>
          <a:p>
            <a:r>
              <a:rPr lang="en-US" dirty="0" smtClean="0"/>
              <a:t>15 channel in-home </a:t>
            </a:r>
            <a:r>
              <a:rPr lang="en-US" dirty="0" err="1" smtClean="0"/>
              <a:t>polysomnograph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Somte</a:t>
            </a:r>
            <a:r>
              <a:rPr lang="en-US" sz="1800" dirty="0" smtClean="0"/>
              <a:t>)</a:t>
            </a:r>
          </a:p>
          <a:p>
            <a:pPr lvl="1"/>
            <a:r>
              <a:rPr lang="en-US" dirty="0" smtClean="0"/>
              <a:t>256 </a:t>
            </a:r>
            <a:r>
              <a:rPr lang="en-US" dirty="0" smtClean="0"/>
              <a:t>Hz overnight </a:t>
            </a:r>
            <a:r>
              <a:rPr lang="en-US" dirty="0" smtClean="0"/>
              <a:t>ECG collection</a:t>
            </a:r>
          </a:p>
          <a:p>
            <a:pPr lvl="1"/>
            <a:r>
              <a:rPr lang="en-US" dirty="0" smtClean="0"/>
              <a:t>Central, occipital and frontal EEG</a:t>
            </a:r>
          </a:p>
          <a:p>
            <a:pPr lvl="1"/>
            <a:r>
              <a:rPr lang="en-US" dirty="0" smtClean="0"/>
              <a:t>Routine scoring plus spectral analysis of ECG and EEG</a:t>
            </a:r>
          </a:p>
          <a:p>
            <a:r>
              <a:rPr lang="en-US" dirty="0" smtClean="0"/>
              <a:t>7 day wrist </a:t>
            </a:r>
            <a:r>
              <a:rPr lang="en-US" dirty="0" err="1" smtClean="0"/>
              <a:t>actigraphy</a:t>
            </a:r>
            <a:r>
              <a:rPr lang="en-US" dirty="0" smtClean="0"/>
              <a:t> </a:t>
            </a:r>
            <a:r>
              <a:rPr lang="en-US" sz="1800" dirty="0" smtClean="0"/>
              <a:t>(Spectrum)</a:t>
            </a:r>
          </a:p>
          <a:p>
            <a:pPr lvl="1"/>
            <a:r>
              <a:rPr lang="en-US" dirty="0" smtClean="0"/>
              <a:t>Light, activity, on/off</a:t>
            </a:r>
          </a:p>
          <a:p>
            <a:pPr lvl="1"/>
            <a:r>
              <a:rPr lang="en-US" dirty="0" smtClean="0"/>
              <a:t>Day and night activity patterns</a:t>
            </a:r>
          </a:p>
          <a:p>
            <a:r>
              <a:rPr lang="en-US" dirty="0" smtClean="0"/>
              <a:t>Standardized questionnaire and diary</a:t>
            </a:r>
          </a:p>
          <a:p>
            <a:pPr lvl="1"/>
            <a:r>
              <a:rPr lang="en-US" dirty="0" smtClean="0"/>
              <a:t>Insomnia, sleepiness, </a:t>
            </a:r>
            <a:r>
              <a:rPr lang="en-US" dirty="0" err="1" smtClean="0"/>
              <a:t>chronotype</a:t>
            </a:r>
            <a:r>
              <a:rPr lang="en-US" dirty="0" smtClean="0"/>
              <a:t>, SDB, sleep habits, RLS, shift work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PSG Receipts – 2,166</a:t>
            </a:r>
            <a:br>
              <a:rPr lang="en-US" dirty="0" smtClean="0"/>
            </a:br>
            <a:r>
              <a:rPr lang="en-US" sz="2400" dirty="0" smtClean="0"/>
              <a:t>As of 4/1/2013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447800"/>
          <a:ext cx="784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1974"/>
            <a:ext cx="1371600" cy="102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34966" y="5933825"/>
            <a:ext cx="6080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2010                    2011                             2012                     2013</a:t>
            </a:r>
          </a:p>
          <a:p>
            <a:r>
              <a:rPr lang="en-US" dirty="0" smtClean="0"/>
              <a:t>56  PSGs            1,041 PSGs                1,016 PSGs               53 PSGs </a:t>
            </a:r>
            <a:endParaRPr lang="en-US" dirty="0"/>
          </a:p>
        </p:txBody>
      </p:sp>
      <p:pic>
        <p:nvPicPr>
          <p:cNvPr id="7" name="Picture 30" descr="bwh pptBod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80406"/>
            <a:ext cx="273046" cy="3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harvard pptBod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46" y="6488408"/>
            <a:ext cx="274537" cy="2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3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07" y="314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Total PSGs Received=2166</a:t>
            </a:r>
            <a:br>
              <a:rPr lang="en-US" sz="4000" dirty="0" smtClean="0"/>
            </a:br>
            <a:r>
              <a:rPr lang="en-US" sz="4000" dirty="0" smtClean="0"/>
              <a:t>Total </a:t>
            </a:r>
            <a:r>
              <a:rPr lang="en-US" sz="4000" dirty="0" err="1" smtClean="0"/>
              <a:t>Actigraphy</a:t>
            </a:r>
            <a:r>
              <a:rPr lang="en-US" sz="4000" dirty="0" smtClean="0"/>
              <a:t> Received = 2251</a:t>
            </a:r>
            <a:endParaRPr lang="en-US" sz="40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8200" cy="62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3402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0" descr="bwh pptBod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80406"/>
            <a:ext cx="273046" cy="3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harvard pptBod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46" y="6488408"/>
            <a:ext cx="274537" cy="2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8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Quality PSG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8241"/>
              </p:ext>
            </p:extLst>
          </p:nvPr>
        </p:nvGraphicFramePr>
        <p:xfrm>
          <a:off x="457200" y="1828800"/>
          <a:ext cx="8229599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53886"/>
                <a:gridCol w="1197428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N-2166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% Failed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N-2060</a:t>
                      </a:r>
                    </a:p>
                    <a:p>
                      <a:pPr algn="ctr"/>
                      <a:r>
                        <a:rPr lang="en-US" dirty="0" smtClean="0"/>
                        <a:t>Passed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V Good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% Good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% Fair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3-WFU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316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5.1%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300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10.3%</a:t>
                      </a:r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5.7%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4-COL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384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3.9%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369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75.3%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14.6%</a:t>
                      </a:r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5-JHU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313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2.2%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306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83.7%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9.5%</a:t>
                      </a:r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6-UMN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371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358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82.4%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12.6%</a:t>
                      </a:r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7-NWU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392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2.0%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384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84.4%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11.9%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8-UCLA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390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12.1%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343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70.8%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20.4%</a:t>
                      </a:r>
                      <a:endParaRPr lang="en-US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8.7%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Totals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2166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4.9%</a:t>
                      </a:r>
                      <a:endParaRPr lang="en-US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2060</a:t>
                      </a:r>
                      <a:endParaRPr lang="en-US" b="1" i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80%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13.3%</a:t>
                      </a:r>
                      <a:endParaRPr lang="en-US" b="1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6.7%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219200" cy="91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bwh pptBod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80406"/>
            <a:ext cx="273046" cy="3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harvard pptBod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46" y="6488408"/>
            <a:ext cx="274537" cy="2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5867400"/>
            <a:ext cx="5097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Increased failure rates associated with staff turnover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 Target Each Site - 383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087834"/>
              </p:ext>
            </p:extLst>
          </p:nvPr>
        </p:nvGraphicFramePr>
        <p:xfrm>
          <a:off x="339438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0" descr="bwh pptBod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80406"/>
            <a:ext cx="273046" cy="3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 descr="harvard pptBod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46" y="6488408"/>
            <a:ext cx="274537" cy="2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4256"/>
            <a:ext cx="1143000" cy="85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17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392"/>
            <a:ext cx="8229600" cy="11702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/>
              <a:t>Final </a:t>
            </a:r>
            <a:r>
              <a:rPr lang="en-US" sz="5300" b="1" dirty="0" smtClean="0">
                <a:solidFill>
                  <a:srgbClr val="002060"/>
                </a:solidFill>
              </a:rPr>
              <a:t>2240</a:t>
            </a:r>
            <a:r>
              <a:rPr lang="en-US" sz="5300" dirty="0" smtClean="0"/>
              <a:t> Participants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90" y="1905000"/>
            <a:ext cx="8229600" cy="4525963"/>
          </a:xfrm>
          <a:noFill/>
        </p:spPr>
        <p:txBody>
          <a:bodyPr>
            <a:normAutofit fontScale="92500"/>
          </a:bodyPr>
          <a:lstStyle/>
          <a:p>
            <a:r>
              <a:rPr lang="en-US" sz="3800" b="1" i="1" dirty="0" smtClean="0">
                <a:solidFill>
                  <a:srgbClr val="002060"/>
                </a:solidFill>
              </a:rPr>
              <a:t>1976</a:t>
            </a:r>
            <a:r>
              <a:rPr lang="en-US" sz="3800" dirty="0" smtClean="0"/>
              <a:t> Participants w/PSG &amp; </a:t>
            </a:r>
            <a:r>
              <a:rPr lang="en-US" sz="3800" dirty="0" err="1" smtClean="0"/>
              <a:t>Actigraphy</a:t>
            </a:r>
            <a:endParaRPr lang="en-US" sz="3800" dirty="0" smtClean="0"/>
          </a:p>
          <a:p>
            <a:r>
              <a:rPr lang="en-US" sz="3800" dirty="0" smtClean="0"/>
              <a:t>    </a:t>
            </a:r>
            <a:r>
              <a:rPr lang="en-US" sz="3800" b="1" dirty="0" smtClean="0">
                <a:solidFill>
                  <a:srgbClr val="002060"/>
                </a:solidFill>
              </a:rPr>
              <a:t>43</a:t>
            </a:r>
            <a:r>
              <a:rPr lang="en-US" sz="3800" dirty="0" smtClean="0"/>
              <a:t> Participants w/PSG–Failed </a:t>
            </a:r>
            <a:r>
              <a:rPr lang="en-US" sz="3800" dirty="0" err="1" smtClean="0"/>
              <a:t>Actigraphy</a:t>
            </a:r>
            <a:endParaRPr lang="en-US" sz="3800" dirty="0" smtClean="0"/>
          </a:p>
          <a:p>
            <a:r>
              <a:rPr lang="en-US" sz="3800" dirty="0" smtClean="0"/>
              <a:t>    </a:t>
            </a:r>
            <a:r>
              <a:rPr lang="en-US" sz="3800" b="1" dirty="0" smtClean="0">
                <a:solidFill>
                  <a:srgbClr val="002060"/>
                </a:solidFill>
              </a:rPr>
              <a:t>72</a:t>
            </a:r>
            <a:r>
              <a:rPr lang="en-US" sz="3800" dirty="0" smtClean="0"/>
              <a:t> Participants w/</a:t>
            </a:r>
            <a:r>
              <a:rPr lang="en-US" sz="3800" dirty="0" err="1" smtClean="0"/>
              <a:t>Actigraphy</a:t>
            </a:r>
            <a:r>
              <a:rPr lang="en-US" sz="3800" dirty="0" smtClean="0"/>
              <a:t>–Failed PSG</a:t>
            </a:r>
          </a:p>
          <a:p>
            <a:r>
              <a:rPr lang="en-US" sz="3800" b="1" dirty="0" smtClean="0">
                <a:solidFill>
                  <a:srgbClr val="002060"/>
                </a:solidFill>
              </a:rPr>
              <a:t>    41 </a:t>
            </a:r>
            <a:r>
              <a:rPr lang="en-US" sz="3800" dirty="0" smtClean="0"/>
              <a:t>Participants w/PSG–no </a:t>
            </a:r>
            <a:r>
              <a:rPr lang="en-US" sz="3800" dirty="0" err="1" smtClean="0"/>
              <a:t>Actigraphy</a:t>
            </a:r>
            <a:endParaRPr lang="en-US" sz="3800" dirty="0" smtClean="0"/>
          </a:p>
          <a:p>
            <a:r>
              <a:rPr lang="en-US" sz="3800" dirty="0" smtClean="0"/>
              <a:t>  </a:t>
            </a:r>
            <a:r>
              <a:rPr lang="en-US" sz="3800" b="1" dirty="0" smtClean="0">
                <a:solidFill>
                  <a:srgbClr val="002060"/>
                </a:solidFill>
              </a:rPr>
              <a:t>108</a:t>
            </a:r>
            <a:r>
              <a:rPr lang="en-US" sz="3800" dirty="0" smtClean="0"/>
              <a:t> Participants w/</a:t>
            </a:r>
            <a:r>
              <a:rPr lang="en-US" sz="3800" dirty="0" err="1" smtClean="0"/>
              <a:t>Actigraphy</a:t>
            </a:r>
            <a:r>
              <a:rPr lang="en-US" sz="3800" dirty="0" smtClean="0"/>
              <a:t>–no PSG </a:t>
            </a:r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2600" dirty="0" smtClean="0"/>
              <a:t>Total of 95 failed </a:t>
            </a:r>
            <a:r>
              <a:rPr lang="en-US" sz="2600" dirty="0" err="1"/>
              <a:t>A</a:t>
            </a:r>
            <a:r>
              <a:rPr lang="en-US" sz="2600" dirty="0" err="1" smtClean="0"/>
              <a:t>ctigraphy</a:t>
            </a:r>
            <a:r>
              <a:rPr lang="en-US" sz="2600" dirty="0" smtClean="0"/>
              <a:t> and 106 failed PSG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47392"/>
            <a:ext cx="1091561" cy="81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7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Urgent/Abnormal/Potential</a:t>
            </a:r>
            <a:br>
              <a:rPr lang="en-US" dirty="0" smtClean="0"/>
            </a:br>
            <a:r>
              <a:rPr lang="en-US" dirty="0" smtClean="0"/>
              <a:t>Referral 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0376" y="1600200"/>
          <a:ext cx="8229599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997"/>
                <a:gridCol w="760719"/>
                <a:gridCol w="760719"/>
                <a:gridCol w="760719"/>
                <a:gridCol w="691563"/>
                <a:gridCol w="870131"/>
                <a:gridCol w="829876"/>
                <a:gridCol w="829875"/>
              </a:tblGrid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 </a:t>
                      </a:r>
                    </a:p>
                    <a:p>
                      <a:r>
                        <a:rPr lang="en-US" dirty="0" smtClean="0"/>
                        <a:t>                            n</a:t>
                      </a:r>
                      <a:r>
                        <a:rPr lang="en-US" baseline="0" dirty="0" smtClean="0"/>
                        <a:t>=</a:t>
                      </a:r>
                      <a:r>
                        <a:rPr lang="en-US" baseline="0" dirty="0" err="1" smtClean="0"/>
                        <a:t>TotRcpts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</a:p>
                    <a:p>
                      <a:r>
                        <a:rPr lang="en-US" dirty="0" smtClean="0"/>
                        <a:t>2166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WFU</a:t>
                      </a:r>
                    </a:p>
                    <a:p>
                      <a:r>
                        <a:rPr lang="en-US" dirty="0" smtClean="0"/>
                        <a:t> 316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COL</a:t>
                      </a:r>
                    </a:p>
                    <a:p>
                      <a:r>
                        <a:rPr lang="en-US" dirty="0" smtClean="0"/>
                        <a:t> 384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JHU</a:t>
                      </a:r>
                    </a:p>
                    <a:p>
                      <a:r>
                        <a:rPr lang="en-US" dirty="0" smtClean="0"/>
                        <a:t>313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UMN</a:t>
                      </a:r>
                    </a:p>
                    <a:p>
                      <a:r>
                        <a:rPr lang="en-US" dirty="0" smtClean="0"/>
                        <a:t>371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NWU</a:t>
                      </a:r>
                    </a:p>
                    <a:p>
                      <a:r>
                        <a:rPr lang="en-US" dirty="0" smtClean="0"/>
                        <a:t>392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UCLA</a:t>
                      </a:r>
                    </a:p>
                    <a:p>
                      <a:r>
                        <a:rPr lang="en-US" dirty="0" smtClean="0"/>
                        <a:t>390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Urg</a:t>
                      </a:r>
                      <a:r>
                        <a:rPr lang="en-US" dirty="0" smtClean="0"/>
                        <a:t> - 2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/3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degree block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Urg</a:t>
                      </a:r>
                      <a:r>
                        <a:rPr lang="en-US" dirty="0" smtClean="0"/>
                        <a:t> – NSVT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Urg</a:t>
                      </a:r>
                      <a:r>
                        <a:rPr lang="en-US" dirty="0" smtClean="0"/>
                        <a:t> - SaO2 </a:t>
                      </a:r>
                    </a:p>
                    <a:p>
                      <a:r>
                        <a:rPr lang="en-US" dirty="0" smtClean="0"/>
                        <a:t>   &lt;85% for &gt;10% TST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     Total </a:t>
                      </a:r>
                      <a:r>
                        <a:rPr lang="en-US" dirty="0" err="1" smtClean="0"/>
                        <a:t>Urgents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55  2.5%</a:t>
                      </a:r>
                      <a:endParaRPr lang="en-US" sz="17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14</a:t>
                      </a:r>
                    </a:p>
                    <a:p>
                      <a:pPr algn="ctr"/>
                      <a:r>
                        <a:rPr lang="en-US" sz="1700" dirty="0" smtClean="0"/>
                        <a:t>4.4%</a:t>
                      </a:r>
                      <a:endParaRPr lang="en-US" sz="1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</a:t>
                      </a:r>
                    </a:p>
                    <a:p>
                      <a:pPr algn="ctr"/>
                      <a:r>
                        <a:rPr lang="en-US" sz="1700" dirty="0" smtClean="0"/>
                        <a:t>1.8%</a:t>
                      </a:r>
                      <a:endParaRPr lang="en-US" sz="1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14</a:t>
                      </a:r>
                    </a:p>
                    <a:p>
                      <a:pPr algn="ctr"/>
                      <a:r>
                        <a:rPr lang="en-US" sz="1700" dirty="0" smtClean="0"/>
                        <a:t>4.5%</a:t>
                      </a:r>
                      <a:endParaRPr lang="en-US" sz="1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</a:t>
                      </a:r>
                    </a:p>
                    <a:p>
                      <a:pPr algn="ctr"/>
                      <a:r>
                        <a:rPr lang="en-US" sz="1700" dirty="0" smtClean="0"/>
                        <a:t>2.2%</a:t>
                      </a:r>
                      <a:endParaRPr lang="en-US" sz="1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</a:t>
                      </a:r>
                    </a:p>
                    <a:p>
                      <a:pPr algn="ctr"/>
                      <a:r>
                        <a:rPr lang="en-US" sz="1700" dirty="0" smtClean="0"/>
                        <a:t>1%</a:t>
                      </a:r>
                      <a:endParaRPr lang="en-US" sz="1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</a:t>
                      </a:r>
                    </a:p>
                    <a:p>
                      <a:pPr algn="ctr"/>
                      <a:r>
                        <a:rPr lang="en-US" sz="1700" dirty="0" smtClean="0"/>
                        <a:t>2.1%</a:t>
                      </a:r>
                      <a:endParaRPr lang="en-US" sz="17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Potential </a:t>
                      </a:r>
                      <a:r>
                        <a:rPr lang="en-US" sz="1600" dirty="0" err="1" smtClean="0"/>
                        <a:t>Urg</a:t>
                      </a:r>
                      <a:r>
                        <a:rPr lang="en-US" sz="1600" dirty="0" smtClean="0"/>
                        <a:t> A-fib   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24</a:t>
                      </a:r>
                      <a:endParaRPr lang="en-US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Abnormal AHI &gt;50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175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dirty="0" smtClean="0"/>
                        <a:t>Actual Participant #s*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015361" cy="76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638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*Actual # of Participants with Urgent/Abnormal/Potential  Referrals =  231</a:t>
            </a:r>
          </a:p>
          <a:p>
            <a:pPr algn="ctr"/>
            <a:r>
              <a:rPr lang="en-US" sz="1600" dirty="0" smtClean="0"/>
              <a:t>Many of the participants had more than one referral type – For example 16 of the 21 Urgent SaO2 also had Abnormal AHI &gt;50.</a:t>
            </a:r>
            <a:endParaRPr lang="en-US" sz="1600" dirty="0"/>
          </a:p>
        </p:txBody>
      </p:sp>
      <p:pic>
        <p:nvPicPr>
          <p:cNvPr id="7" name="Picture 30" descr="bwh pptBod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80406"/>
            <a:ext cx="273046" cy="3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harvard pptBod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46" y="6488408"/>
            <a:ext cx="274537" cy="2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6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MESA-Sleep Data</a:t>
            </a:r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3" y="106362"/>
            <a:ext cx="1371600" cy="102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0" y="1143000"/>
            <a:ext cx="4572000" cy="2743200"/>
            <a:chOff x="0" y="1143000"/>
            <a:chExt cx="4572000" cy="2743200"/>
          </a:xfrm>
        </p:grpSpPr>
        <p:pic>
          <p:nvPicPr>
            <p:cNvPr id="3074" name="Picture 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1600"/>
              <a:ext cx="4572000" cy="251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054333" y="1406003"/>
              <a:ext cx="548640" cy="134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1088" y="1143000"/>
              <a:ext cx="1635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Sleep Efficiency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00" y="1143000"/>
            <a:ext cx="4572000" cy="2743200"/>
            <a:chOff x="4495800" y="1143000"/>
            <a:chExt cx="4572000" cy="27432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371600"/>
              <a:ext cx="4572000" cy="251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578011" y="1372549"/>
              <a:ext cx="548640" cy="134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07278" y="1143000"/>
              <a:ext cx="1903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Oxygen Saturation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200" y="3897868"/>
            <a:ext cx="4572000" cy="2731532"/>
            <a:chOff x="76200" y="3897868"/>
            <a:chExt cx="4572000" cy="273153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114800"/>
              <a:ext cx="4572000" cy="251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2181149" y="4148328"/>
              <a:ext cx="548640" cy="134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30504" y="3897868"/>
              <a:ext cx="1456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Arousal Index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95800" y="3897868"/>
            <a:ext cx="4572000" cy="2731532"/>
            <a:chOff x="4495800" y="3897868"/>
            <a:chExt cx="4572000" cy="273153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114800"/>
              <a:ext cx="4572000" cy="2514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6600749" y="4148328"/>
              <a:ext cx="548640" cy="134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62600" y="3897868"/>
              <a:ext cx="23676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Apnea Hypopnea Index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55469" y="48768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21.6 ± 11.6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00749" y="487680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19.7 ± 18.5</a:t>
            </a:r>
          </a:p>
          <a:p>
            <a:r>
              <a:rPr lang="en-US" dirty="0"/>
              <a:t> </a:t>
            </a:r>
            <a:r>
              <a:rPr lang="en-US" dirty="0" smtClean="0"/>
              <a:t>   13.5</a:t>
            </a:r>
            <a:endParaRPr lang="en-US" dirty="0"/>
          </a:p>
        </p:txBody>
      </p:sp>
      <p:pic>
        <p:nvPicPr>
          <p:cNvPr id="26" name="Picture 30" descr="bwh pptBod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80406"/>
            <a:ext cx="273046" cy="3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1" descr="harvard pptBody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46" y="6488408"/>
            <a:ext cx="274537" cy="2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7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Sleep Apnea Prevalence</a:t>
            </a:r>
            <a:br>
              <a:rPr lang="en-US" dirty="0" smtClean="0"/>
            </a:br>
            <a:r>
              <a:rPr lang="en-US" sz="3100" dirty="0" smtClean="0"/>
              <a:t>By Gender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4099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94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528714"/>
              </p:ext>
            </p:extLst>
          </p:nvPr>
        </p:nvGraphicFramePr>
        <p:xfrm>
          <a:off x="9906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752600" y="457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Sleep Duration and Gender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371600" cy="102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41249" y="3516868"/>
            <a:ext cx="1590051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Percentage (%)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5009" y="5334000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7234" y="5349182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7790" y="5300990"/>
            <a:ext cx="3289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10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2368490" y="533331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0761" y="5181600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24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2954075" y="5232484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17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3324563" y="4834638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66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3505342" y="4984889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42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5602" y="3556084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204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5865260" y="3962400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159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8953" y="4215063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137</a:t>
            </a:r>
            <a:endParaRPr lang="en-US" sz="1050" dirty="0"/>
          </a:p>
        </p:txBody>
      </p:sp>
      <p:sp>
        <p:nvSpPr>
          <p:cNvPr id="25" name="TextBox 24"/>
          <p:cNvSpPr txBox="1"/>
          <p:nvPr/>
        </p:nvSpPr>
        <p:spPr>
          <a:xfrm>
            <a:off x="4107912" y="4305157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122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63412" y="2813527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284</a:t>
            </a:r>
            <a:endParaRPr lang="en-US" sz="1050" dirty="0"/>
          </a:p>
        </p:txBody>
      </p:sp>
      <p:sp>
        <p:nvSpPr>
          <p:cNvPr id="27" name="TextBox 26"/>
          <p:cNvSpPr txBox="1"/>
          <p:nvPr/>
        </p:nvSpPr>
        <p:spPr>
          <a:xfrm>
            <a:off x="4696329" y="3124200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252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0578" y="1777558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410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5287453" y="2641684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304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78548" y="4876800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60</a:t>
            </a:r>
            <a:endParaRPr lang="en-US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6467349" y="5029200"/>
            <a:ext cx="3225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41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02560" y="5308684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75319" y="5382127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3</a:t>
            </a:r>
            <a:endParaRPr lang="en-US" sz="105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5384884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76897" y="537410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0</a:t>
            </a:r>
            <a:endParaRPr lang="en-US" sz="105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271940" y="1425433"/>
            <a:ext cx="3606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Avg</a:t>
            </a:r>
            <a:r>
              <a:rPr lang="en-US" sz="2400" b="1" dirty="0" smtClean="0"/>
              <a:t> Duration:  6.5 ± 1.4 </a:t>
            </a:r>
            <a:r>
              <a:rPr lang="en-US" sz="2400" b="1" dirty="0" err="1" smtClean="0"/>
              <a:t>hrs</a:t>
            </a:r>
            <a:endParaRPr lang="en-US" sz="2400" b="1" dirty="0"/>
          </a:p>
        </p:txBody>
      </p:sp>
      <p:pic>
        <p:nvPicPr>
          <p:cNvPr id="36" name="Picture 30" descr="bwh pptBod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80406"/>
            <a:ext cx="273046" cy="3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1" descr="harvard pptBod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46" y="6488408"/>
            <a:ext cx="274537" cy="2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0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88609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Thank You Team-MESA!!!</a:t>
            </a:r>
            <a:br>
              <a:rPr lang="en-US" b="1" i="1" dirty="0" smtClean="0"/>
            </a:br>
            <a:r>
              <a:rPr lang="en-US" sz="2700" i="1" dirty="0" smtClean="0"/>
              <a:t>All Field Sites, Coordinating Center</a:t>
            </a:r>
            <a:r>
              <a:rPr lang="en-US" sz="2700" i="1" dirty="0" smtClean="0"/>
              <a:t>, Reading Centers,</a:t>
            </a:r>
            <a:r>
              <a:rPr lang="en-US" sz="2700" i="1" dirty="0" smtClean="0"/>
              <a:t/>
            </a:r>
            <a:br>
              <a:rPr lang="en-US" sz="2700" i="1" dirty="0" smtClean="0"/>
            </a:br>
            <a:r>
              <a:rPr lang="en-US" sz="2700" i="1" dirty="0" smtClean="0"/>
              <a:t>NHLBI</a:t>
            </a:r>
            <a:endParaRPr lang="en-US" sz="27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381000" y="3352800"/>
            <a:ext cx="8610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February 2013: </a:t>
            </a:r>
          </a:p>
          <a:p>
            <a:r>
              <a:rPr lang="en-US" dirty="0" smtClean="0"/>
              <a:t>2166 15 channel PSGs (2060 passed; 95%)</a:t>
            </a:r>
          </a:p>
          <a:p>
            <a:r>
              <a:rPr lang="en-US" dirty="0" smtClean="0"/>
              <a:t>2251 Multi-day Actigraphy Studies (2150 passed; 96%)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6271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7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Sleep and PLMD</a:t>
            </a:r>
            <a:br>
              <a:rPr lang="en-US" dirty="0" smtClean="0"/>
            </a:br>
            <a:r>
              <a:rPr lang="en-US" sz="3100" dirty="0" smtClean="0"/>
              <a:t>By Gender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1547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13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Sleep Apnea Prevalence</a:t>
            </a:r>
            <a:br>
              <a:rPr lang="en-US" dirty="0" smtClean="0"/>
            </a:br>
            <a:r>
              <a:rPr lang="en-US" sz="3100" dirty="0" smtClean="0"/>
              <a:t>By Race/Ethnicity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8948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78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 and Long Sleep </a:t>
            </a:r>
            <a:br>
              <a:rPr lang="en-US" dirty="0" smtClean="0"/>
            </a:br>
            <a:r>
              <a:rPr lang="en-US" sz="3100" dirty="0" smtClean="0"/>
              <a:t>By Race/Ethnicity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8436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91400" y="4724400"/>
            <a:ext cx="1374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Sleep &gt; 9 </a:t>
            </a:r>
            <a:r>
              <a:rPr lang="en-US" dirty="0" err="1" smtClean="0"/>
              <a:t>hrs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H="1">
            <a:off x="7346795" y="4848999"/>
            <a:ext cx="76200" cy="12013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High quality sleep data: PSG + </a:t>
            </a:r>
            <a:r>
              <a:rPr lang="en-US" dirty="0" err="1" smtClean="0"/>
              <a:t>actigraphy</a:t>
            </a:r>
            <a:endParaRPr lang="en-US" dirty="0" smtClean="0"/>
          </a:p>
          <a:p>
            <a:r>
              <a:rPr lang="en-US" dirty="0" smtClean="0"/>
              <a:t>Very high prevalence of SDB</a:t>
            </a:r>
          </a:p>
          <a:p>
            <a:pPr lvl="1"/>
            <a:r>
              <a:rPr lang="en-US" dirty="0" smtClean="0"/>
              <a:t>Male predominance</a:t>
            </a:r>
          </a:p>
          <a:p>
            <a:pPr lvl="1"/>
            <a:r>
              <a:rPr lang="en-US" dirty="0" smtClean="0"/>
              <a:t>Across racial/ethnic groups, possibly increased in Hispanics</a:t>
            </a:r>
          </a:p>
          <a:p>
            <a:r>
              <a:rPr lang="en-US" dirty="0" smtClean="0"/>
              <a:t>High prevalence of “short” sleep</a:t>
            </a:r>
          </a:p>
          <a:p>
            <a:pPr lvl="1"/>
            <a:r>
              <a:rPr lang="en-US" dirty="0" smtClean="0"/>
              <a:t>Lowest prevalence in whites</a:t>
            </a:r>
          </a:p>
          <a:p>
            <a:pPr lvl="1"/>
            <a:r>
              <a:rPr lang="en-US" dirty="0" smtClean="0"/>
              <a:t>First US data in Chinese</a:t>
            </a:r>
          </a:p>
          <a:p>
            <a:pPr lvl="1"/>
            <a:r>
              <a:rPr lang="en-US" dirty="0" smtClean="0"/>
              <a:t>Higher in men </a:t>
            </a:r>
            <a:r>
              <a:rPr lang="en-US" dirty="0" err="1" smtClean="0"/>
              <a:t>vs</a:t>
            </a:r>
            <a:r>
              <a:rPr lang="en-US" dirty="0" smtClean="0"/>
              <a:t> women</a:t>
            </a:r>
          </a:p>
          <a:p>
            <a:r>
              <a:rPr lang="en-US" dirty="0" smtClean="0"/>
              <a:t>Long sleep most common in Hispanics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b="1" i="1" dirty="0" smtClean="0"/>
              <a:t>Let the fun begin!</a:t>
            </a:r>
            <a:endParaRPr lang="en-US" b="1" i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8345488"/>
              </p:ext>
            </p:extLst>
          </p:nvPr>
        </p:nvGraphicFramePr>
        <p:xfrm>
          <a:off x="13716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05600" y="2667000"/>
            <a:ext cx="22636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Sleep Working Groups</a:t>
            </a:r>
          </a:p>
          <a:p>
            <a:r>
              <a:rPr lang="en-US" dirty="0" smtClean="0"/>
              <a:t>	Phenotype</a:t>
            </a:r>
          </a:p>
          <a:p>
            <a:r>
              <a:rPr lang="en-US" dirty="0" smtClean="0"/>
              <a:t>	Genotype</a:t>
            </a:r>
          </a:p>
          <a:p>
            <a:endParaRPr lang="en-US" dirty="0"/>
          </a:p>
          <a:p>
            <a:r>
              <a:rPr lang="en-US" dirty="0" smtClean="0"/>
              <a:t>5 calls already</a:t>
            </a:r>
          </a:p>
          <a:p>
            <a:endParaRPr lang="en-US" dirty="0"/>
          </a:p>
          <a:p>
            <a:r>
              <a:rPr lang="en-US" dirty="0" smtClean="0"/>
              <a:t>Over 25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PSG Predictors of Elevated Blood Pressure (Dean)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Sleep Duration and the HPA axis (Castro-Diehl)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Sleep Apnea and Retinal Disease (Chew; used self report only)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Sleep Apnea and Mortality-</a:t>
            </a:r>
            <a:r>
              <a:rPr lang="en-US" dirty="0" err="1"/>
              <a:t>Yebohah</a:t>
            </a:r>
            <a:r>
              <a:rPr lang="en-US" dirty="0"/>
              <a:t> (self report only; published)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Genetic Variants/Genes Associated with Sleep Apnea and Related Sleep Phenotypes (Cade)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Papers Proposals Under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Trainee proposals</a:t>
            </a:r>
          </a:p>
          <a:p>
            <a:pPr lvl="1"/>
            <a:r>
              <a:rPr lang="en-US" dirty="0" smtClean="0"/>
              <a:t>Brian Cade (BWH)</a:t>
            </a:r>
          </a:p>
          <a:p>
            <a:pPr lvl="1"/>
            <a:r>
              <a:rPr lang="en-US" dirty="0" smtClean="0"/>
              <a:t>Dennis Dean (BWH)</a:t>
            </a:r>
          </a:p>
          <a:p>
            <a:pPr lvl="1"/>
            <a:r>
              <a:rPr lang="en-US" dirty="0" smtClean="0"/>
              <a:t>Jessie Baker (BWH)</a:t>
            </a:r>
          </a:p>
          <a:p>
            <a:pPr lvl="1"/>
            <a:r>
              <a:rPr lang="en-US" dirty="0" err="1" smtClean="0"/>
              <a:t>Mako</a:t>
            </a:r>
            <a:r>
              <a:rPr lang="en-US" dirty="0" smtClean="0"/>
              <a:t> </a:t>
            </a:r>
            <a:r>
              <a:rPr lang="en-US" dirty="0" err="1" smtClean="0"/>
              <a:t>Nagayohi</a:t>
            </a:r>
            <a:r>
              <a:rPr lang="en-US" dirty="0" smtClean="0"/>
              <a:t> (UM)</a:t>
            </a:r>
          </a:p>
          <a:p>
            <a:pPr lvl="1"/>
            <a:r>
              <a:rPr lang="en-US" dirty="0" smtClean="0"/>
              <a:t>Young Kwon (UM)</a:t>
            </a:r>
          </a:p>
          <a:p>
            <a:pPr lvl="1"/>
            <a:r>
              <a:rPr lang="en-US" dirty="0" err="1" smtClean="0"/>
              <a:t>Ceclia</a:t>
            </a:r>
            <a:r>
              <a:rPr lang="en-US" dirty="0" smtClean="0"/>
              <a:t> Castro (Col)</a:t>
            </a:r>
          </a:p>
          <a:p>
            <a:pPr lvl="1"/>
            <a:r>
              <a:rPr lang="en-US" dirty="0" smtClean="0"/>
              <a:t>Carmela </a:t>
            </a:r>
            <a:r>
              <a:rPr lang="en-US" dirty="0" err="1" smtClean="0"/>
              <a:t>Alcantra</a:t>
            </a:r>
            <a:r>
              <a:rPr lang="en-US" dirty="0" smtClean="0"/>
              <a:t> (Col)</a:t>
            </a:r>
            <a:endParaRPr lang="en-US" dirty="0"/>
          </a:p>
        </p:txBody>
      </p:sp>
      <p:pic>
        <p:nvPicPr>
          <p:cNvPr id="4099" name="Picture 3" descr="C:\Users\sr596\AppData\Local\Microsoft\Windows\Temporary Internet Files\Content.IE5\6A2MJJS1\MC9002321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16" y="4343400"/>
            <a:ext cx="2068717" cy="21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Papers Proposals Under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Racial/ethnic/ socioeconomic predictors and prevalence of SDB  </a:t>
            </a:r>
            <a:endParaRPr lang="en-US" sz="4000" dirty="0"/>
          </a:p>
          <a:p>
            <a:r>
              <a:rPr lang="en-US" dirty="0" smtClean="0"/>
              <a:t>SDB and glycemic control</a:t>
            </a:r>
          </a:p>
          <a:p>
            <a:r>
              <a:rPr lang="en-US" dirty="0" smtClean="0"/>
              <a:t>SDB and PAD</a:t>
            </a:r>
          </a:p>
          <a:p>
            <a:r>
              <a:rPr lang="en-US" dirty="0" smtClean="0"/>
              <a:t>Activity (</a:t>
            </a:r>
            <a:r>
              <a:rPr lang="en-US" dirty="0" err="1" smtClean="0"/>
              <a:t>actigraphy</a:t>
            </a:r>
            <a:r>
              <a:rPr lang="en-US" dirty="0" smtClean="0"/>
              <a:t>) and PAD</a:t>
            </a:r>
          </a:p>
          <a:p>
            <a:r>
              <a:rPr lang="en-US" dirty="0" smtClean="0"/>
              <a:t>SDB and arterial elasticity (SAE, LAE)</a:t>
            </a:r>
          </a:p>
          <a:p>
            <a:r>
              <a:rPr lang="en-US" dirty="0" smtClean="0"/>
              <a:t>SDB and aortic </a:t>
            </a:r>
            <a:r>
              <a:rPr lang="en-US" dirty="0" err="1" smtClean="0"/>
              <a:t>distensibility</a:t>
            </a:r>
            <a:r>
              <a:rPr lang="en-US" dirty="0" smtClean="0"/>
              <a:t> (AD)</a:t>
            </a:r>
          </a:p>
          <a:p>
            <a:r>
              <a:rPr lang="en-US" dirty="0" smtClean="0"/>
              <a:t>SDB and A Fib (A Fib subtypes)</a:t>
            </a:r>
          </a:p>
          <a:p>
            <a:pPr lvl="0"/>
            <a:r>
              <a:rPr lang="en-US" dirty="0"/>
              <a:t>Racial/ethnic differences in the association of sleep duration and health risk behaviors/habits (physical activity, substance use, smoking).  </a:t>
            </a:r>
            <a:endParaRPr lang="en-US" sz="3600" dirty="0"/>
          </a:p>
          <a:p>
            <a:pPr lvl="0"/>
            <a:r>
              <a:rPr lang="en-US" dirty="0" smtClean="0"/>
              <a:t>Inflammation </a:t>
            </a:r>
            <a:r>
              <a:rPr lang="en-US" dirty="0"/>
              <a:t>and racial/ethnic differences in the association of sleep duration with incident CHD.  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sr596\AppData\Local\Microsoft\Windows\Temporary Internet Files\Content.IE5\GF2CWJ4Q\MC9004111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2298826" cy="152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Papers Proposals Under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SDB (nocturnal hypoxemia) and cognitive functioning</a:t>
            </a:r>
            <a:endParaRPr lang="en-US" dirty="0"/>
          </a:p>
          <a:p>
            <a:r>
              <a:rPr lang="en-US" dirty="0" smtClean="0"/>
              <a:t>SDB and LV mass and function</a:t>
            </a:r>
          </a:p>
          <a:p>
            <a:r>
              <a:rPr lang="en-US" dirty="0" smtClean="0"/>
              <a:t>SDB and RV mass and function/PAP</a:t>
            </a:r>
          </a:p>
          <a:p>
            <a:r>
              <a:rPr lang="en-US" dirty="0" smtClean="0"/>
              <a:t>Prevalence and risk factors for periodic limb movement disorder/RLS</a:t>
            </a:r>
          </a:p>
          <a:p>
            <a:r>
              <a:rPr lang="en-US" dirty="0" smtClean="0"/>
              <a:t>Association of PLMs and subclinical CVD</a:t>
            </a:r>
          </a:p>
          <a:p>
            <a:r>
              <a:rPr lang="en-US" dirty="0" smtClean="0"/>
              <a:t>Air pollutants and SDB and mediating role in CVD</a:t>
            </a:r>
          </a:p>
          <a:p>
            <a:r>
              <a:rPr lang="en-US" dirty="0" smtClean="0"/>
              <a:t>Heart rate entropy and SDB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Papers Proposals Under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Circadian sleep/wake </a:t>
            </a:r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CVD </a:t>
            </a:r>
            <a:r>
              <a:rPr lang="en-US" dirty="0"/>
              <a:t>risk factors, subclinical and clinical CVD</a:t>
            </a:r>
          </a:p>
          <a:p>
            <a:r>
              <a:rPr lang="en-US" dirty="0"/>
              <a:t> Sleep EEG signatures of CVD risk factors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   - Slow wave activity and dissipation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  -  sex and ethnic differences</a:t>
            </a:r>
          </a:p>
          <a:p>
            <a:r>
              <a:rPr lang="en-US" dirty="0" smtClean="0"/>
              <a:t> </a:t>
            </a:r>
            <a:r>
              <a:rPr lang="en-US" dirty="0"/>
              <a:t>Circadian </a:t>
            </a:r>
            <a:r>
              <a:rPr lang="en-US" dirty="0" err="1"/>
              <a:t>chronotype</a:t>
            </a:r>
            <a:r>
              <a:rPr lang="en-US" dirty="0"/>
              <a:t> , clock </a:t>
            </a:r>
            <a:r>
              <a:rPr lang="en-US" dirty="0" smtClean="0"/>
              <a:t>genes, </a:t>
            </a:r>
            <a:r>
              <a:rPr lang="en-US" dirty="0"/>
              <a:t>CVD risk </a:t>
            </a:r>
            <a:endParaRPr lang="en-US" dirty="0" smtClean="0"/>
          </a:p>
          <a:p>
            <a:r>
              <a:rPr lang="en-US" dirty="0" smtClean="0"/>
              <a:t>Spindle density, SWS dissipation and cognition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 descr="C:\Users\sr596\AppData\Local\Microsoft\Windows\Temporary Internet Files\Content.IE5\GF2CWJ4Q\MC9004109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32697"/>
            <a:ext cx="1272822" cy="128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524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Sleep </a:t>
            </a:r>
            <a:r>
              <a:rPr lang="en-US" sz="4000" b="1" dirty="0" smtClean="0">
                <a:solidFill>
                  <a:srgbClr val="FF0000"/>
                </a:solidFill>
              </a:rPr>
              <a:t>Disorders: Altered Metabolic/Inflammatory Pathways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960937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●"/>
              <a:defRPr/>
            </a:pPr>
            <a:r>
              <a:rPr lang="en-US" b="1" dirty="0"/>
              <a:t>Sleep deprivation </a:t>
            </a:r>
            <a:r>
              <a:rPr lang="en-US" b="1" dirty="0" smtClean="0"/>
              <a:t>and misalignment</a:t>
            </a:r>
            <a:endParaRPr lang="en-US" b="1" dirty="0"/>
          </a:p>
          <a:p>
            <a:pPr lvl="1">
              <a:defRPr/>
            </a:pPr>
            <a:r>
              <a:rPr lang="en-US" b="1" dirty="0"/>
              <a:t>Increased </a:t>
            </a:r>
            <a:r>
              <a:rPr lang="en-US" b="1" dirty="0" err="1"/>
              <a:t>cortisol</a:t>
            </a:r>
            <a:endParaRPr lang="en-US" b="1" dirty="0"/>
          </a:p>
          <a:p>
            <a:pPr lvl="1">
              <a:defRPr/>
            </a:pPr>
            <a:r>
              <a:rPr lang="en-US" b="1" dirty="0"/>
              <a:t>Inflammatory cytokines</a:t>
            </a:r>
          </a:p>
          <a:p>
            <a:pPr lvl="1">
              <a:defRPr/>
            </a:pPr>
            <a:r>
              <a:rPr lang="en-US" b="1" dirty="0"/>
              <a:t>Altered glucose tolerance  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en-US" b="1" dirty="0"/>
              <a:t>Sympathetic nervous system </a:t>
            </a:r>
            <a:r>
              <a:rPr lang="en-US" b="1" dirty="0" err="1" smtClean="0"/>
              <a:t>overactivity</a:t>
            </a:r>
            <a:endParaRPr lang="en-US" b="1" dirty="0" smtClean="0"/>
          </a:p>
          <a:p>
            <a:pPr lvl="1">
              <a:defRPr/>
            </a:pPr>
            <a:r>
              <a:rPr lang="en-US" b="1" dirty="0" smtClean="0"/>
              <a:t>Decreased </a:t>
            </a:r>
            <a:r>
              <a:rPr lang="en-US" b="1" dirty="0" err="1" smtClean="0"/>
              <a:t>leptin</a:t>
            </a:r>
            <a:r>
              <a:rPr lang="en-US" b="1" dirty="0" smtClean="0"/>
              <a:t>; increased </a:t>
            </a:r>
            <a:r>
              <a:rPr lang="en-US" b="1" dirty="0" err="1" smtClean="0"/>
              <a:t>ghrelin</a:t>
            </a:r>
            <a:endParaRPr lang="en-US" b="1" dirty="0" smtClean="0"/>
          </a:p>
          <a:p>
            <a:pPr>
              <a:buFont typeface="Arial" charset="0"/>
              <a:buChar char="●"/>
              <a:defRPr/>
            </a:pPr>
            <a:r>
              <a:rPr lang="en-US" b="1" dirty="0" smtClean="0"/>
              <a:t>Sleep Apnea/Hypoxemia</a:t>
            </a:r>
          </a:p>
          <a:p>
            <a:pPr lvl="1">
              <a:defRPr/>
            </a:pPr>
            <a:r>
              <a:rPr lang="en-US" b="1" dirty="0" smtClean="0"/>
              <a:t>Inflammatory cytokines (</a:t>
            </a:r>
            <a:r>
              <a:rPr lang="en-US" b="1" dirty="0" err="1" smtClean="0"/>
              <a:t>TNFal</a:t>
            </a:r>
            <a:r>
              <a:rPr lang="en-US" b="1" dirty="0" smtClean="0"/>
              <a:t>; IL6)</a:t>
            </a:r>
          </a:p>
          <a:p>
            <a:pPr lvl="1">
              <a:defRPr/>
            </a:pPr>
            <a:r>
              <a:rPr lang="en-US" b="1" dirty="0" smtClean="0"/>
              <a:t>Oxidative metabolites</a:t>
            </a:r>
          </a:p>
          <a:p>
            <a:pPr lvl="1">
              <a:defRPr/>
            </a:pPr>
            <a:r>
              <a:rPr lang="en-US" b="1" dirty="0" err="1" smtClean="0"/>
              <a:t>Dyslipidemia</a:t>
            </a:r>
            <a:endParaRPr lang="en-US" b="1" dirty="0" smtClean="0"/>
          </a:p>
          <a:p>
            <a:pPr lvl="1">
              <a:defRPr/>
            </a:pPr>
            <a:r>
              <a:rPr lang="en-US" b="1" dirty="0" smtClean="0"/>
              <a:t>Insulin </a:t>
            </a:r>
            <a:r>
              <a:rPr lang="en-US" b="1" dirty="0" smtClean="0"/>
              <a:t>resistance</a:t>
            </a:r>
          </a:p>
          <a:p>
            <a:pPr>
              <a:defRPr/>
            </a:pPr>
            <a:r>
              <a:rPr lang="en-US" b="1" dirty="0" smtClean="0"/>
              <a:t>Each associated with diabetes, HTN, CHD, stroke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90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Papers Proposals Under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genetic networks and sleep traits</a:t>
            </a:r>
          </a:p>
          <a:p>
            <a:r>
              <a:rPr lang="en-US" dirty="0" smtClean="0"/>
              <a:t>Genetics of Sleep Duration and Architecture</a:t>
            </a:r>
          </a:p>
          <a:p>
            <a:r>
              <a:rPr lang="en-US" dirty="0" smtClean="0"/>
              <a:t>Sleep traits epigenetic changes</a:t>
            </a:r>
          </a:p>
          <a:p>
            <a:r>
              <a:rPr lang="en-US" dirty="0" smtClean="0"/>
              <a:t>Sleep traits and expression changes</a:t>
            </a:r>
          </a:p>
          <a:p>
            <a:r>
              <a:rPr lang="en-US" dirty="0" smtClean="0"/>
              <a:t>Epigenetics of genetics </a:t>
            </a:r>
          </a:p>
          <a:p>
            <a:r>
              <a:rPr lang="en-US" dirty="0" smtClean="0"/>
              <a:t>Genetics of epigenetics</a:t>
            </a:r>
          </a:p>
          <a:p>
            <a:endParaRPr lang="en-US" dirty="0" smtClean="0"/>
          </a:p>
        </p:txBody>
      </p:sp>
      <p:pic>
        <p:nvPicPr>
          <p:cNvPr id="7170" name="Picture 2" descr="C:\Users\sr596\AppData\Local\Microsoft\Windows\Temporary Internet Files\Content.IE5\82N71MQ0\MP9004095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1760414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In Progress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showing time interval and (n) between exam components and sleep exam</a:t>
            </a:r>
          </a:p>
          <a:p>
            <a:r>
              <a:rPr lang="en-US" dirty="0" smtClean="0"/>
              <a:t>Analysis tip </a:t>
            </a:r>
            <a:r>
              <a:rPr lang="en-US" dirty="0" smtClean="0"/>
              <a:t>sheet</a:t>
            </a:r>
          </a:p>
          <a:p>
            <a:r>
              <a:rPr lang="en-US" dirty="0" smtClean="0"/>
              <a:t>Participant/missing data bias</a:t>
            </a:r>
            <a:endParaRPr lang="en-US" dirty="0" smtClean="0"/>
          </a:p>
          <a:p>
            <a:r>
              <a:rPr lang="en-US" dirty="0" smtClean="0"/>
              <a:t>Access to the Sleep Portal-direct access to raw physiological data and query tools</a:t>
            </a:r>
          </a:p>
          <a:p>
            <a:r>
              <a:rPr lang="en-US" dirty="0" smtClean="0"/>
              <a:t>Completion of ECG and EEG spectral analysis</a:t>
            </a:r>
          </a:p>
          <a:p>
            <a:r>
              <a:rPr lang="en-US" dirty="0" smtClean="0"/>
              <a:t>Final editing of daytime naps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Minority training supplement (Dean)</a:t>
            </a:r>
          </a:p>
          <a:p>
            <a:r>
              <a:rPr lang="en-US" dirty="0" smtClean="0"/>
              <a:t>Life after Linkage</a:t>
            </a:r>
          </a:p>
          <a:p>
            <a:pPr lvl="1"/>
            <a:r>
              <a:rPr lang="en-US" dirty="0" smtClean="0"/>
              <a:t>GWAS plus family data</a:t>
            </a:r>
          </a:p>
          <a:p>
            <a:pPr lvl="1"/>
            <a:r>
              <a:rPr lang="en-US" dirty="0" smtClean="0"/>
              <a:t>Common plus rare variants for sleep apnea</a:t>
            </a:r>
          </a:p>
          <a:p>
            <a:pPr lvl="1"/>
            <a:r>
              <a:rPr lang="en-US" dirty="0" smtClean="0"/>
              <a:t>Begun with </a:t>
            </a:r>
            <a:r>
              <a:rPr lang="en-US" dirty="0" err="1" smtClean="0"/>
              <a:t>exome</a:t>
            </a:r>
            <a:r>
              <a:rPr lang="en-US" dirty="0" smtClean="0"/>
              <a:t> chip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RV and Sleep (Kawut)</a:t>
            </a:r>
            <a:endParaRPr lang="en-US" dirty="0" smtClean="0"/>
          </a:p>
          <a:p>
            <a:r>
              <a:rPr lang="en-US" dirty="0" smtClean="0"/>
              <a:t>National Sleep Research Resource</a:t>
            </a:r>
          </a:p>
          <a:p>
            <a:pPr lvl="1"/>
            <a:r>
              <a:rPr lang="en-US" dirty="0" smtClean="0"/>
              <a:t>Portal for community access to </a:t>
            </a:r>
            <a:r>
              <a:rPr lang="en-US" dirty="0" smtClean="0"/>
              <a:t>sleep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1646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Related Grants/Projects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1219200" cy="91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bwh pptBod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80406"/>
            <a:ext cx="273046" cy="3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1" descr="harvard pptBod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46" y="6488408"/>
            <a:ext cx="274537" cy="2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0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38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520"/>
            <a:ext cx="7735931" cy="62699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5200" y="106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Sleep Portal</a:t>
            </a:r>
          </a:p>
          <a:p>
            <a:r>
              <a:rPr lang="en-US" dirty="0">
                <a:hlinkClick r:id="rId3"/>
              </a:rPr>
              <a:t>http://sleepepi.github.io/hybrid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in the Sleep Portal</a:t>
            </a:r>
            <a:endParaRPr lang="en-US" dirty="0"/>
          </a:p>
        </p:txBody>
      </p:sp>
      <p:pic>
        <p:nvPicPr>
          <p:cNvPr id="7" name="Picture Placeholder 6" descr="slp_search01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14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 example search against the Sleep Heart Health Study (SHHS1) Dataset that finds men between the age of 45 and 64, and women under the age of 65.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Available Data</a:t>
            </a:r>
            <a:endParaRPr lang="en-US" dirty="0"/>
          </a:p>
        </p:txBody>
      </p:sp>
      <p:pic>
        <p:nvPicPr>
          <p:cNvPr id="5" name="Picture Placeholder 4" descr="slp_search02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1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Exploring data provides interactive graphs, calculations for derived variables, links to related concepts, and links to PDFs of data capture instruments.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Search Criteria (Categorical)</a:t>
            </a:r>
            <a:endParaRPr lang="en-US" dirty="0"/>
          </a:p>
        </p:txBody>
      </p:sp>
      <p:pic>
        <p:nvPicPr>
          <p:cNvPr id="5" name="Picture Placeholder 4" descr="slp_search03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1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Search concepts provide graphs of the underlying data and let the user specify the value constraints without knowledge of how the data is stored in the connected data source(s).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97392"/>
            <a:ext cx="8229600" cy="5855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tools are required to extract dynamic signals from sleep data</a:t>
            </a:r>
          </a:p>
        </p:txBody>
      </p:sp>
      <p:pic>
        <p:nvPicPr>
          <p:cNvPr id="4" name="Picture 30" descr="bwh pptBod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80406"/>
            <a:ext cx="273046" cy="30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1" descr="harvard pptBod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114FFB"/>
              </a:clrFrom>
              <a:clrTo>
                <a:srgbClr val="114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446" y="6488408"/>
            <a:ext cx="274537" cy="2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588"/>
            <a:ext cx="533400" cy="4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Files</a:t>
            </a:r>
            <a:endParaRPr lang="en-US" dirty="0"/>
          </a:p>
        </p:txBody>
      </p:sp>
      <p:pic>
        <p:nvPicPr>
          <p:cNvPr id="5" name="Picture Placeholder 4" descr="slp_search06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1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Download multiple files associated with the search in one easy executable. The simple downloader can be stopped and will resume where it left off when restarted.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pic>
        <p:nvPicPr>
          <p:cNvPr id="5" name="Picture Placeholder 4" descr="slp_open_source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r="14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Sleep Portal code is open source available at </a:t>
            </a:r>
            <a:r>
              <a:rPr lang="en-US" dirty="0" smtClean="0">
                <a:hlinkClick r:id="rId3"/>
              </a:rPr>
              <a:t>github.com</a:t>
            </a:r>
            <a:r>
              <a:rPr lang="en-US" dirty="0" smtClean="0"/>
              <a:t>. Community contributions are welcome, and institutions may create forks to fit their individual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118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Physiological Consequences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334000"/>
          </a:xfrm>
        </p:spPr>
        <p:txBody>
          <a:bodyPr/>
          <a:lstStyle/>
          <a:p>
            <a:pPr marL="636587" indent="-5334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Intrathoracic</a:t>
            </a:r>
            <a:r>
              <a:rPr lang="en-US" sz="2000" b="1" dirty="0" smtClean="0">
                <a:solidFill>
                  <a:srgbClr val="FF0000"/>
                </a:solidFill>
              </a:rPr>
              <a:t> Pressure Changes</a:t>
            </a:r>
          </a:p>
          <a:p>
            <a:pPr marL="990600" lvl="1" indent="-533400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000" dirty="0" smtClean="0"/>
              <a:t>Preload, </a:t>
            </a:r>
            <a:r>
              <a:rPr lang="en-US" sz="2000" dirty="0" err="1" smtClean="0"/>
              <a:t>afterload</a:t>
            </a:r>
            <a:r>
              <a:rPr lang="en-US" sz="2000" dirty="0" smtClean="0"/>
              <a:t> and </a:t>
            </a:r>
            <a:r>
              <a:rPr lang="en-US" sz="2000" dirty="0" err="1" smtClean="0"/>
              <a:t>transmural</a:t>
            </a:r>
            <a:r>
              <a:rPr lang="en-US" sz="2000" dirty="0" smtClean="0"/>
              <a:t> pressure</a:t>
            </a:r>
          </a:p>
          <a:p>
            <a:pPr marL="990600" lvl="1" indent="-533400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000" dirty="0" smtClean="0"/>
              <a:t>Trigger </a:t>
            </a:r>
            <a:r>
              <a:rPr lang="en-US" sz="2000" dirty="0" err="1" smtClean="0"/>
              <a:t>baroreceptors</a:t>
            </a:r>
            <a:endParaRPr lang="en-US" sz="2000" dirty="0" smtClean="0"/>
          </a:p>
          <a:p>
            <a:pPr marL="636587" indent="-5334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636587" indent="-5334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Hypoxemia,  </a:t>
            </a:r>
            <a:r>
              <a:rPr lang="en-US" sz="2000" b="1" dirty="0" err="1" smtClean="0">
                <a:solidFill>
                  <a:srgbClr val="FF0000"/>
                </a:solidFill>
              </a:rPr>
              <a:t>hypercapnia</a:t>
            </a:r>
            <a:r>
              <a:rPr lang="en-US" sz="2000" b="1" dirty="0" smtClean="0">
                <a:solidFill>
                  <a:srgbClr val="FF0000"/>
                </a:solidFill>
              </a:rPr>
              <a:t>, and arousal </a:t>
            </a:r>
          </a:p>
          <a:p>
            <a:pPr marL="990600" lvl="1" indent="-533400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000" dirty="0" smtClean="0">
                <a:sym typeface="Wingdings" pitchFamily="2" charset="2"/>
              </a:rPr>
              <a:t>SNS overdrive</a:t>
            </a:r>
          </a:p>
          <a:p>
            <a:pPr marL="990600" lvl="1" indent="-533400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000" dirty="0" smtClean="0">
                <a:sym typeface="Wingdings" pitchFamily="2" charset="2"/>
              </a:rPr>
              <a:t>Systemic  and Pulmonary Vasoconstriction</a:t>
            </a:r>
          </a:p>
          <a:p>
            <a:pPr marL="990600" lvl="1" indent="-533400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000" dirty="0" smtClean="0">
                <a:sym typeface="Wingdings" pitchFamily="2" charset="2"/>
              </a:rPr>
              <a:t>Abnormal HRV and increased HR</a:t>
            </a:r>
          </a:p>
          <a:p>
            <a:pPr marL="990600" lvl="1" indent="-533400" eaLnBrk="1" hangingPunct="1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en-US" sz="2000" dirty="0" smtClean="0">
                <a:sym typeface="Wingdings" pitchFamily="2" charset="2"/>
              </a:rPr>
              <a:t>Inflammation and oxidative stress</a:t>
            </a:r>
          </a:p>
          <a:p>
            <a:pPr marL="636587" indent="-5334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1800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800" dirty="0" smtClean="0">
              <a:sym typeface="Wingdings" pitchFamily="2" charset="2"/>
            </a:endParaRPr>
          </a:p>
          <a:p>
            <a:pPr marL="636587" indent="-533400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1800" dirty="0" smtClean="0"/>
          </a:p>
          <a:p>
            <a:pPr marL="635000" indent="-533400" eaLnBrk="1" hangingPunct="1"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8" b="12354"/>
          <a:stretch>
            <a:fillRect/>
          </a:stretch>
        </p:blipFill>
        <p:spPr bwMode="auto">
          <a:xfrm>
            <a:off x="2286000" y="4191000"/>
            <a:ext cx="4741863" cy="2495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19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r596\AppData\Local\Microsoft\Windows\Temporary Internet Files\Content.IE5\82N71MQ0\MC9001048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1821485" cy="113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r596\AppData\Local\Microsoft\Windows\Temporary Internet Files\Content.IE5\GF2CWJ4Q\MC9004344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88783"/>
            <a:ext cx="18288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r596\AppData\Local\Microsoft\Windows\Temporary Internet Files\Content.IE5\6A2MJJS1\MC90043447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27" y="3065462"/>
            <a:ext cx="4965084" cy="19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Cardiac Structural Remodeling In Sleep Apnea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Surges in BP/Sustained Hypertension</a:t>
            </a:r>
          </a:p>
          <a:p>
            <a:pPr lvl="2">
              <a:defRPr/>
            </a:pPr>
            <a:r>
              <a:rPr lang="en-US" b="1" dirty="0" smtClean="0">
                <a:sym typeface="Wingdings" pitchFamily="2" charset="2"/>
              </a:rPr>
              <a:t>Arterial Stiffness, Increased </a:t>
            </a:r>
            <a:r>
              <a:rPr lang="en-US" b="1" dirty="0" err="1" smtClean="0">
                <a:sym typeface="Wingdings" pitchFamily="2" charset="2"/>
              </a:rPr>
              <a:t>Afterload</a:t>
            </a:r>
            <a:r>
              <a:rPr lang="en-US" b="1" dirty="0" smtClean="0">
                <a:sym typeface="Wingdings" pitchFamily="2" charset="2"/>
              </a:rPr>
              <a:t>, D</a:t>
            </a:r>
            <a:r>
              <a:rPr lang="en-US" b="1" dirty="0" smtClean="0"/>
              <a:t>iastolic Dysfunction,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Atrial</a:t>
            </a:r>
            <a:r>
              <a:rPr lang="en-US" b="1" dirty="0" smtClean="0">
                <a:sym typeface="Wingdings" pitchFamily="2" charset="2"/>
              </a:rPr>
              <a:t> distention</a:t>
            </a:r>
          </a:p>
          <a:p>
            <a:pPr>
              <a:defRPr/>
            </a:pPr>
            <a:r>
              <a:rPr lang="en-US" b="1" dirty="0" smtClean="0"/>
              <a:t>Cyclical </a:t>
            </a:r>
            <a:r>
              <a:rPr lang="en-US" b="1" dirty="0" err="1" smtClean="0"/>
              <a:t>Intrathoracic</a:t>
            </a:r>
            <a:r>
              <a:rPr lang="en-US" b="1" dirty="0" smtClean="0"/>
              <a:t> Pressure Swings</a:t>
            </a:r>
          </a:p>
          <a:p>
            <a:pPr lvl="1">
              <a:defRPr/>
            </a:pPr>
            <a:r>
              <a:rPr lang="en-US" b="1" dirty="0" smtClean="0"/>
              <a:t>Changes in </a:t>
            </a:r>
            <a:r>
              <a:rPr lang="en-US" b="1" dirty="0" err="1" smtClean="0"/>
              <a:t>Atrial</a:t>
            </a:r>
            <a:r>
              <a:rPr lang="en-US" b="1" dirty="0" smtClean="0"/>
              <a:t> Volume  </a:t>
            </a:r>
            <a:r>
              <a:rPr lang="en-US" sz="2000" dirty="0" err="1" smtClean="0">
                <a:effectLst/>
              </a:rPr>
              <a:t>Orban</a:t>
            </a:r>
            <a:r>
              <a:rPr lang="en-US" sz="2000" dirty="0" smtClean="0">
                <a:effectLst/>
              </a:rPr>
              <a:t> AJC 2008:102</a:t>
            </a:r>
            <a:endParaRPr lang="en-US" b="1" dirty="0" smtClean="0"/>
          </a:p>
          <a:p>
            <a:pPr>
              <a:defRPr/>
            </a:pPr>
            <a:r>
              <a:rPr lang="en-US" b="1" dirty="0" err="1" smtClean="0"/>
              <a:t>Myocyte</a:t>
            </a:r>
            <a:r>
              <a:rPr lang="en-US" b="1" dirty="0" smtClean="0"/>
              <a:t> Injury</a:t>
            </a:r>
          </a:p>
          <a:p>
            <a:pPr lvl="1">
              <a:defRPr/>
            </a:pPr>
            <a:r>
              <a:rPr lang="en-US" b="1" dirty="0" smtClean="0"/>
              <a:t>Catecholamine Excess, Inflammation, Oxidative Stress and Pro-thrombosis</a:t>
            </a:r>
          </a:p>
          <a:p>
            <a:pPr lvl="1">
              <a:defRPr/>
            </a:pPr>
            <a:r>
              <a:rPr lang="en-US" b="1" dirty="0" smtClean="0"/>
              <a:t>Hypoxemia/Ischemia</a:t>
            </a:r>
          </a:p>
          <a:p>
            <a:pPr lvl="1">
              <a:buFontTx/>
              <a:buNone/>
              <a:defRPr/>
            </a:pPr>
            <a:endParaRPr lang="en-US" b="1" dirty="0" smtClean="0"/>
          </a:p>
          <a:p>
            <a:pPr>
              <a:buFont typeface="Wingdings" pitchFamily="2" charset="2"/>
              <a:buNone/>
              <a:defRPr/>
            </a:pPr>
            <a:endParaRPr lang="en-US" b="1" dirty="0" smtClean="0"/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88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2400" y="2438400"/>
            <a:ext cx="1752600" cy="339725"/>
          </a:xfrm>
          <a:prstGeom prst="rect">
            <a:avLst/>
          </a:prstGeom>
          <a:noFill/>
          <a:ln w="50800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 Black" pitchFamily="34" charset="0"/>
              </a:rPr>
              <a:t>SLEEP-Apnea</a:t>
            </a:r>
            <a:endParaRPr lang="en-US" sz="1600" b="1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90800" y="609600"/>
            <a:ext cx="1981200" cy="58737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Chronic Intermittent Hypoxia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Ventilatory Overshoot Hyperoxia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Increased Sympathetic Nervous System Activity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Intrathoracic Pressure Swings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Hypercapnia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Increased Arousals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Reduced Sleep  Duration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267200" y="2895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724400" y="1143000"/>
            <a:ext cx="1752600" cy="50498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Increased Inflammation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Increased Oxidative Stress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Metabolic Dysfunction/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Insulin Resistance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Hyper-coaguability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Endothelial Dysfunction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CC3300"/>
                </a:solidFill>
              </a:rPr>
              <a:t>Autonomic Dysfunction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477000" y="2895600"/>
            <a:ext cx="38100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58000" y="1143000"/>
            <a:ext cx="2133600" cy="5032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Systemic Hypertension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Atherosclerosis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Diastolic Dysfunction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Congestive Heart Failure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Stroke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</a:rPr>
              <a:t>Increased Mortality and Sudden Death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</a:rPr>
              <a:t>CARDIAC ARRHYTHMIAS</a:t>
            </a:r>
          </a:p>
          <a:p>
            <a:pPr eaLnBrk="1" hangingPunct="1">
              <a:spcBef>
                <a:spcPct val="50000"/>
              </a:spcBef>
            </a:pPr>
            <a:endParaRPr lang="en-US" sz="2000" b="1">
              <a:solidFill>
                <a:srgbClr val="008000"/>
              </a:solidFill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1905000" y="19812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1905000" y="2362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1905000" y="28194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905000" y="3124200"/>
            <a:ext cx="609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905000" y="3124200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905000" y="31242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905000" y="3124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1752600" y="2895600"/>
            <a:ext cx="381000" cy="3048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438400" y="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PHYSIOLOGIC PERTURBATIONS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724400" y="533400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INTERMEDIATE MECHANISMS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934200" y="4572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CLINICAL OUTCOMES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304800" y="6521450"/>
            <a:ext cx="3810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  <a:latin typeface="Tahoma" pitchFamily="34" charset="0"/>
              </a:rPr>
              <a:t>Mehra R Curr Resp Med Rev 2007</a:t>
            </a:r>
          </a:p>
        </p:txBody>
      </p:sp>
      <p:pic>
        <p:nvPicPr>
          <p:cNvPr id="17428" name="Picture 20" descr="sleep_ap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 descr="heart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638800"/>
            <a:ext cx="12239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1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 Apnea and CVD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534400" cy="5715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folHlink"/>
                </a:solidFill>
              </a:rPr>
              <a:t>SDB</a:t>
            </a:r>
            <a:r>
              <a:rPr lang="en-US" sz="2800" b="1" dirty="0" smtClean="0">
                <a:solidFill>
                  <a:schemeClr val="folHlink"/>
                </a:solidFill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</a:rPr>
              <a:t>and CVD co-aggregate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chemeClr val="folHlink"/>
                </a:solidFill>
              </a:rPr>
              <a:t>A majority of CVD patients have (unrecognized) </a:t>
            </a:r>
            <a:r>
              <a:rPr lang="en-US" sz="2400" b="1" dirty="0" smtClean="0">
                <a:solidFill>
                  <a:schemeClr val="folHlink"/>
                </a:solidFill>
              </a:rPr>
              <a:t>SDB</a:t>
            </a:r>
            <a:endParaRPr lang="en-US" sz="2400" b="1" dirty="0" smtClean="0">
              <a:solidFill>
                <a:schemeClr val="folHlink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solidFill>
                  <a:schemeClr val="folHlink"/>
                </a:solidFill>
              </a:rPr>
              <a:t>75% MESA participants have mild or more severe SDB</a:t>
            </a:r>
            <a:endParaRPr lang="en-US" sz="2000" b="1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folHlink"/>
                </a:solidFill>
              </a:rPr>
              <a:t>Strong biological plausibility of </a:t>
            </a:r>
            <a:r>
              <a:rPr lang="en-US" sz="2800" b="1" dirty="0" smtClean="0">
                <a:solidFill>
                  <a:schemeClr val="folHlink"/>
                </a:solidFill>
              </a:rPr>
              <a:t>SDB</a:t>
            </a:r>
            <a:r>
              <a:rPr lang="en-US" sz="2800" b="1" dirty="0" smtClean="0">
                <a:solidFill>
                  <a:schemeClr val="folHlink"/>
                </a:solidFill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</a:rPr>
              <a:t>in pathogenesis of CVD and diabetes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folHlink"/>
                </a:solidFill>
              </a:rPr>
              <a:t>Strongest associations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solidFill>
                  <a:schemeClr val="folHlink"/>
                </a:solidFill>
              </a:rPr>
              <a:t>HTN, stroke, atrial fibrillation, diabetes, HF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folHlink"/>
                </a:solidFill>
              </a:rPr>
              <a:t>SDB treatment </a:t>
            </a:r>
            <a:r>
              <a:rPr lang="en-US" sz="2800" b="1" dirty="0" smtClean="0">
                <a:solidFill>
                  <a:schemeClr val="folHlink"/>
                </a:solidFill>
              </a:rPr>
              <a:t>may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solidFill>
                  <a:schemeClr val="folHlink"/>
                </a:solidFill>
              </a:rPr>
              <a:t>Insulin sensitivity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solidFill>
                  <a:schemeClr val="folHlink"/>
                </a:solidFill>
              </a:rPr>
              <a:t>Reduce BP and incident HTN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solidFill>
                  <a:schemeClr val="folHlink"/>
                </a:solidFill>
              </a:rPr>
              <a:t>Improve LV function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solidFill>
                  <a:schemeClr val="folHlink"/>
                </a:solidFill>
              </a:rPr>
              <a:t>Prevent incident and recurrent atrial fibrillation</a:t>
            </a:r>
          </a:p>
          <a:p>
            <a:pPr lvl="2">
              <a:lnSpc>
                <a:spcPct val="90000"/>
              </a:lnSpc>
            </a:pPr>
            <a:r>
              <a:rPr lang="en-US" sz="2000" b="1" dirty="0" smtClean="0">
                <a:solidFill>
                  <a:schemeClr val="folHlink"/>
                </a:solidFill>
              </a:rPr>
              <a:t>Reduce rate of CVD events 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47489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Knowledge Gaps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Epidemiological studies of white individuals, with BP or CVD endpoints</a:t>
            </a:r>
          </a:p>
          <a:p>
            <a:pPr lvl="1"/>
            <a:r>
              <a:rPr lang="en-US" dirty="0" smtClean="0"/>
              <a:t>Intermediate pathways/subclinical disease?</a:t>
            </a:r>
          </a:p>
          <a:p>
            <a:pPr lvl="1"/>
            <a:r>
              <a:rPr lang="en-US" dirty="0" smtClean="0"/>
              <a:t>Generalizability across racial/ethnic groups?</a:t>
            </a:r>
          </a:p>
          <a:p>
            <a:pPr lvl="1"/>
            <a:endParaRPr lang="en-US" dirty="0"/>
          </a:p>
          <a:p>
            <a:r>
              <a:rPr lang="en-US" dirty="0" smtClean="0"/>
              <a:t>Contributions of specific sleep traits</a:t>
            </a:r>
          </a:p>
          <a:p>
            <a:pPr lvl="1"/>
            <a:r>
              <a:rPr lang="en-US" dirty="0" smtClean="0"/>
              <a:t>Sleep apnea, sleep duration, sleep timing, insomnia, </a:t>
            </a:r>
            <a:r>
              <a:rPr lang="en-US" dirty="0" smtClean="0"/>
              <a:t>PLMs</a:t>
            </a:r>
          </a:p>
          <a:p>
            <a:pPr lvl="2"/>
            <a:r>
              <a:rPr lang="en-US" dirty="0" smtClean="0"/>
              <a:t>Ethnic/gender variation accounting for variation in CVD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Genetic susceptibility</a:t>
            </a:r>
          </a:p>
          <a:p>
            <a:endParaRPr lang="en-US" dirty="0"/>
          </a:p>
          <a:p>
            <a:r>
              <a:rPr lang="en-US" sz="2100" dirty="0" smtClean="0"/>
              <a:t>Intervention effects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250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901" y="91564"/>
            <a:ext cx="8229600" cy="1143000"/>
          </a:xfrm>
        </p:spPr>
        <p:txBody>
          <a:bodyPr/>
          <a:lstStyle/>
          <a:p>
            <a:r>
              <a:rPr lang="en-US" dirty="0" smtClean="0"/>
              <a:t>MESA</a:t>
            </a:r>
            <a:r>
              <a:rPr lang="en-US" i="1" dirty="0" smtClean="0"/>
              <a:t>-Sleep</a:t>
            </a:r>
            <a:r>
              <a:rPr lang="en-US" dirty="0" smtClean="0"/>
              <a:t> Aims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9401" y="762000"/>
            <a:ext cx="2085279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Sleep Apnea</a:t>
            </a:r>
          </a:p>
          <a:p>
            <a:pPr algn="ctr"/>
            <a:r>
              <a:rPr lang="en-US" b="1" dirty="0" smtClean="0"/>
              <a:t>(AHI, Hypoxemia)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" y="2938824"/>
            <a:ext cx="2074562" cy="116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3" y="1840947"/>
            <a:ext cx="2057401" cy="96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3104814" y="1009991"/>
            <a:ext cx="2819400" cy="166191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CVD Risk </a:t>
            </a:r>
          </a:p>
          <a:p>
            <a:pPr algn="ctr"/>
            <a:r>
              <a:rPr lang="en-US" b="1" dirty="0" smtClean="0"/>
              <a:t>Factors</a:t>
            </a:r>
          </a:p>
          <a:p>
            <a:pPr algn="ctr"/>
            <a:r>
              <a:rPr lang="en-US" dirty="0" smtClean="0"/>
              <a:t>(obesity, glucose impairment, dyslipidemia) 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2" y="5152309"/>
            <a:ext cx="145055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704" y="1999763"/>
            <a:ext cx="159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Extreme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Sleep Duration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901" y="2971103"/>
            <a:ext cx="1943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Sleep Architecture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(SWS,  REM, Spindles,  SWA, Efficiency)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6" y="4244256"/>
            <a:ext cx="2060575" cy="84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7047" y="4347443"/>
            <a:ext cx="14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Periodic Limb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Movements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584" y="5105536"/>
            <a:ext cx="155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Sleep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Misalignment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9" y="6021341"/>
            <a:ext cx="13906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73136" y="6229581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Insomnia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75822" y="4993774"/>
            <a:ext cx="198120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Clinical CVD</a:t>
            </a:r>
            <a:endParaRPr lang="en-US" b="1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45" y="2997123"/>
            <a:ext cx="2971538" cy="139048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</p:pic>
      <p:sp>
        <p:nvSpPr>
          <p:cNvPr id="13" name="TextBox 12"/>
          <p:cNvSpPr txBox="1"/>
          <p:nvPr/>
        </p:nvSpPr>
        <p:spPr>
          <a:xfrm>
            <a:off x="3276600" y="3353810"/>
            <a:ext cx="292727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Subclinical Disease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CAC, </a:t>
            </a:r>
            <a:r>
              <a:rPr lang="en-US" dirty="0" err="1" smtClean="0">
                <a:solidFill>
                  <a:schemeClr val="bg1"/>
                </a:solidFill>
              </a:rPr>
              <a:t>cIMT</a:t>
            </a:r>
            <a:r>
              <a:rPr lang="en-US" dirty="0" smtClean="0">
                <a:solidFill>
                  <a:schemeClr val="bg1"/>
                </a:solidFill>
              </a:rPr>
              <a:t>, ABI, LVM, EF, RVM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26" y="1013955"/>
            <a:ext cx="2513765" cy="5632311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Racial/Ethnic </a:t>
            </a:r>
          </a:p>
          <a:p>
            <a:pPr algn="ctr"/>
            <a:r>
              <a:rPr lang="en-US" b="1" dirty="0" smtClean="0"/>
              <a:t>And </a:t>
            </a:r>
          </a:p>
          <a:p>
            <a:pPr algn="ctr"/>
            <a:r>
              <a:rPr lang="en-US" b="1" dirty="0" smtClean="0"/>
              <a:t>Gender Variation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Sleep As An Explanatory</a:t>
            </a:r>
          </a:p>
          <a:p>
            <a:pPr algn="ctr"/>
            <a:r>
              <a:rPr lang="en-US" b="1" dirty="0" smtClean="0"/>
              <a:t>Variable (race/gender</a:t>
            </a:r>
          </a:p>
          <a:p>
            <a:pPr algn="ctr"/>
            <a:r>
              <a:rPr lang="en-US" b="1" dirty="0" smtClean="0"/>
              <a:t>associations)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Independent Effects</a:t>
            </a:r>
          </a:p>
          <a:p>
            <a:pPr algn="ctr"/>
            <a:r>
              <a:rPr lang="en-US" b="1" dirty="0" smtClean="0"/>
              <a:t>Of Given Sleep Traits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Power of Quantitative </a:t>
            </a:r>
          </a:p>
          <a:p>
            <a:pPr algn="ctr"/>
            <a:r>
              <a:rPr lang="en-US" b="1" dirty="0" smtClean="0"/>
              <a:t>Sleep Metrics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Overnight ECG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Integrate with Genetics</a:t>
            </a:r>
          </a:p>
          <a:p>
            <a:pPr algn="ctr"/>
            <a:r>
              <a:rPr lang="en-US" b="1" dirty="0" smtClean="0"/>
              <a:t>Information</a:t>
            </a:r>
            <a:endParaRPr lang="en-US" dirty="0" smtClean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18" name="Right Arrow Callout 17"/>
          <p:cNvSpPr/>
          <p:nvPr/>
        </p:nvSpPr>
        <p:spPr>
          <a:xfrm>
            <a:off x="2644697" y="1240325"/>
            <a:ext cx="361745" cy="5156947"/>
          </a:xfrm>
          <a:prstGeom prst="rightArrowCallout">
            <a:avLst>
              <a:gd name="adj1" fmla="val 25000"/>
              <a:gd name="adj2" fmla="val 54268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1450</Words>
  <Application>Microsoft Office PowerPoint</Application>
  <PresentationFormat>On-screen Show (4:3)</PresentationFormat>
  <Paragraphs>482</Paragraphs>
  <Slides>40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MESA-Sleep</vt:lpstr>
      <vt:lpstr>Thank You Team-MESA!!! All Field Sites, Coordinating Center, Reading Centers, NHLBI</vt:lpstr>
      <vt:lpstr>Sleep Disorders: Altered Metabolic/Inflammatory Pathways </vt:lpstr>
      <vt:lpstr>Physiological Consequences</vt:lpstr>
      <vt:lpstr>Cardiac Structural Remodeling In Sleep Apnea</vt:lpstr>
      <vt:lpstr>PowerPoint Presentation</vt:lpstr>
      <vt:lpstr>Sleep Apnea and CVD </vt:lpstr>
      <vt:lpstr>Knowledge Gaps</vt:lpstr>
      <vt:lpstr>MESA-Sleep Aims</vt:lpstr>
      <vt:lpstr>MESA-Sleep Exam</vt:lpstr>
      <vt:lpstr>PSG Receipts – 2,166 As of 4/1/2013</vt:lpstr>
      <vt:lpstr> Total PSGs Received=2166 Total Actigraphy Received = 2251</vt:lpstr>
      <vt:lpstr>Overall Quality PSG </vt:lpstr>
      <vt:lpstr> Target Each Site - 383</vt:lpstr>
      <vt:lpstr> Final 2240 Participants </vt:lpstr>
      <vt:lpstr>Urgent/Abnormal/Potential Referral Summary</vt:lpstr>
      <vt:lpstr>MESA-Sleep Data</vt:lpstr>
      <vt:lpstr>Sleep Apnea Prevalence By Gender</vt:lpstr>
      <vt:lpstr>PowerPoint Presentation</vt:lpstr>
      <vt:lpstr>Short Sleep and PLMD By Gender</vt:lpstr>
      <vt:lpstr>Sleep Apnea Prevalence By Race/Ethnicity</vt:lpstr>
      <vt:lpstr>Short and Long Sleep  By Race/Ethnicity</vt:lpstr>
      <vt:lpstr>Initial Observations</vt:lpstr>
      <vt:lpstr>Let the fun begin!</vt:lpstr>
      <vt:lpstr>Approved Papers</vt:lpstr>
      <vt:lpstr>Papers Proposals Under Development</vt:lpstr>
      <vt:lpstr>Papers Proposals Under Development</vt:lpstr>
      <vt:lpstr>Papers Proposals Under Development</vt:lpstr>
      <vt:lpstr>Papers Proposals Under Development</vt:lpstr>
      <vt:lpstr>Papers Proposals Under Development</vt:lpstr>
      <vt:lpstr>In Progress</vt:lpstr>
      <vt:lpstr>Related Grants/Projects</vt:lpstr>
      <vt:lpstr>PowerPoint Presentation</vt:lpstr>
      <vt:lpstr>Searching in the Sleep Portal</vt:lpstr>
      <vt:lpstr>Searching Available Data</vt:lpstr>
      <vt:lpstr>Setting Search Criteria (Categorical)</vt:lpstr>
      <vt:lpstr>PowerPoint Presentation</vt:lpstr>
      <vt:lpstr>Download Files</vt:lpstr>
      <vt:lpstr>Open Source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in Sleep and Cardiovascular Medicine Trainee Update – 09/05/2012</dc:title>
  <dc:creator>Dennis</dc:creator>
  <cp:lastModifiedBy>sr596</cp:lastModifiedBy>
  <cp:revision>157</cp:revision>
  <dcterms:created xsi:type="dcterms:W3CDTF">2012-08-31T21:35:37Z</dcterms:created>
  <dcterms:modified xsi:type="dcterms:W3CDTF">2013-04-26T12:41:45Z</dcterms:modified>
</cp:coreProperties>
</file>