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89" r:id="rId2"/>
    <p:sldId id="311" r:id="rId3"/>
    <p:sldId id="291" r:id="rId4"/>
    <p:sldId id="337" r:id="rId5"/>
    <p:sldId id="322" r:id="rId6"/>
    <p:sldId id="321" r:id="rId7"/>
    <p:sldId id="327" r:id="rId8"/>
    <p:sldId id="333" r:id="rId9"/>
    <p:sldId id="335" r:id="rId10"/>
    <p:sldId id="336" r:id="rId11"/>
    <p:sldId id="317" r:id="rId12"/>
    <p:sldId id="312" r:id="rId13"/>
    <p:sldId id="323" r:id="rId14"/>
    <p:sldId id="324" r:id="rId15"/>
    <p:sldId id="313" r:id="rId16"/>
    <p:sldId id="320" r:id="rId17"/>
    <p:sldId id="318" r:id="rId18"/>
    <p:sldId id="316" r:id="rId19"/>
    <p:sldId id="319" r:id="rId20"/>
    <p:sldId id="329" r:id="rId21"/>
    <p:sldId id="330" r:id="rId22"/>
    <p:sldId id="331" r:id="rId23"/>
    <p:sldId id="326" r:id="rId24"/>
    <p:sldId id="332" r:id="rId25"/>
    <p:sldId id="325" r:id="rId26"/>
    <p:sldId id="30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34587" autoAdjust="0"/>
    <p:restoredTop sz="94681" autoAdjust="0"/>
  </p:normalViewPr>
  <p:slideViewPr>
    <p:cSldViewPr>
      <p:cViewPr varScale="1">
        <p:scale>
          <a:sx n="85" d="100"/>
          <a:sy n="85" d="100"/>
        </p:scale>
        <p:origin x="-82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White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&lt;5</c:v>
                </c:pt>
                <c:pt idx="1">
                  <c:v>&gt;=5, &lt;15</c:v>
                </c:pt>
                <c:pt idx="2">
                  <c:v>&gt;=15,&lt;30</c:v>
                </c:pt>
                <c:pt idx="3">
                  <c:v>&gt;=30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22</c:v>
                </c:pt>
                <c:pt idx="1">
                  <c:v>34</c:v>
                </c:pt>
                <c:pt idx="2">
                  <c:v>23</c:v>
                </c:pt>
                <c:pt idx="3">
                  <c:v>20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Chinese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&lt;5</c:v>
                </c:pt>
                <c:pt idx="1">
                  <c:v>&gt;=5, &lt;15</c:v>
                </c:pt>
                <c:pt idx="2">
                  <c:v>&gt;=15,&lt;30</c:v>
                </c:pt>
                <c:pt idx="3">
                  <c:v>&gt;=30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22</c:v>
                </c:pt>
                <c:pt idx="1">
                  <c:v>28</c:v>
                </c:pt>
                <c:pt idx="2">
                  <c:v>24</c:v>
                </c:pt>
                <c:pt idx="3">
                  <c:v>25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Black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&lt;5</c:v>
                </c:pt>
                <c:pt idx="1">
                  <c:v>&gt;=5, &lt;15</c:v>
                </c:pt>
                <c:pt idx="2">
                  <c:v>&gt;=15,&lt;30</c:v>
                </c:pt>
                <c:pt idx="3">
                  <c:v>&gt;=30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30</c:v>
                </c:pt>
                <c:pt idx="1">
                  <c:v>32</c:v>
                </c:pt>
                <c:pt idx="2">
                  <c:v>25</c:v>
                </c:pt>
                <c:pt idx="3">
                  <c:v>21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Hispanic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&lt;5</c:v>
                </c:pt>
                <c:pt idx="1">
                  <c:v>&gt;=5, &lt;15</c:v>
                </c:pt>
                <c:pt idx="2">
                  <c:v>&gt;=15,&lt;30</c:v>
                </c:pt>
                <c:pt idx="3">
                  <c:v>&gt;=30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17</c:v>
                </c:pt>
                <c:pt idx="1">
                  <c:v>28</c:v>
                </c:pt>
                <c:pt idx="2">
                  <c:v>29</c:v>
                </c:pt>
                <c:pt idx="3">
                  <c:v>26</c:v>
                </c:pt>
              </c:numCache>
            </c:numRef>
          </c:val>
        </c:ser>
        <c:dLbls/>
        <c:axId val="59943936"/>
        <c:axId val="59945728"/>
      </c:barChart>
      <c:catAx>
        <c:axId val="59943936"/>
        <c:scaling>
          <c:orientation val="minMax"/>
        </c:scaling>
        <c:axPos val="b"/>
        <c:numFmt formatCode="General" sourceLinked="0"/>
        <c:tickLblPos val="nextTo"/>
        <c:crossAx val="59945728"/>
        <c:crosses val="autoZero"/>
        <c:auto val="1"/>
        <c:lblAlgn val="ctr"/>
        <c:lblOffset val="100"/>
      </c:catAx>
      <c:valAx>
        <c:axId val="59945728"/>
        <c:scaling>
          <c:orientation val="minMax"/>
        </c:scaling>
        <c:axPos val="l"/>
        <c:majorGridlines/>
        <c:numFmt formatCode="General" sourceLinked="1"/>
        <c:tickLblPos val="nextTo"/>
        <c:crossAx val="5994393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3179012345679026"/>
          <c:y val="0.11626034061701347"/>
          <c:w val="0.1657910469524643"/>
          <c:h val="0.33958828209598718"/>
        </c:manualLayout>
      </c:layout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9B32F9-8EF8-416C-A7C1-A8583011B895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9513F-F939-438F-AB9F-B14D760513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172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sites improved quality with exception of UCLA.  In 2012 UCLA responsible for ½ of all failures.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083F8-2AE9-4949-B01A-162FF2A1A0C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3918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CC71-575D-4A59-AC20-2653016AB20D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6B1C9-71CF-4644-AB85-C5F41D22E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3578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CC71-575D-4A59-AC20-2653016AB20D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6B1C9-71CF-4644-AB85-C5F41D22E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3546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CC71-575D-4A59-AC20-2653016AB20D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6B1C9-71CF-4644-AB85-C5F41D22E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4415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CC71-575D-4A59-AC20-2653016AB20D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6B1C9-71CF-4644-AB85-C5F41D22E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60211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CC71-575D-4A59-AC20-2653016AB20D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6B1C9-71CF-4644-AB85-C5F41D22E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6281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CC71-575D-4A59-AC20-2653016AB20D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6B1C9-71CF-4644-AB85-C5F41D22E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040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CC71-575D-4A59-AC20-2653016AB20D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6B1C9-71CF-4644-AB85-C5F41D22E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8881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CC71-575D-4A59-AC20-2653016AB20D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6B1C9-71CF-4644-AB85-C5F41D22E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99331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CC71-575D-4A59-AC20-2653016AB20D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6B1C9-71CF-4644-AB85-C5F41D22E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82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CC71-575D-4A59-AC20-2653016AB20D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6B1C9-71CF-4644-AB85-C5F41D22E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0282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CC71-575D-4A59-AC20-2653016AB20D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6B1C9-71CF-4644-AB85-C5F41D22E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37215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2CC71-575D-4A59-AC20-2653016AB20D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6B1C9-71CF-4644-AB85-C5F41D22E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4782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sleepepi/mesa-documentation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8600" y="50292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Multi-Ethnic Study of Atherosclerosis, Steering Committee Meeting, Silver Springs, MD 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68375"/>
            <a:ext cx="9144000" cy="1470025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tx2"/>
                </a:solidFill>
                <a:latin typeface="+mn-lt"/>
              </a:rPr>
              <a:t>MESA Sleep</a:t>
            </a:r>
            <a:endParaRPr lang="en-US" sz="3600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341974"/>
            <a:ext cx="1371600" cy="1029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2438400"/>
            <a:ext cx="6400800" cy="1752600"/>
          </a:xfrm>
        </p:spPr>
        <p:txBody>
          <a:bodyPr/>
          <a:lstStyle/>
          <a:p>
            <a:r>
              <a:rPr lang="en-US" dirty="0" smtClean="0"/>
              <a:t>Steering Committee Update</a:t>
            </a:r>
          </a:p>
          <a:p>
            <a:r>
              <a:rPr lang="en-US" dirty="0" smtClean="0"/>
              <a:t>Oct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8474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5909" y="381000"/>
            <a:ext cx="8228923" cy="5867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22992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PSG Candidate Variable Set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Breathing Disturbance Index</a:t>
            </a:r>
          </a:p>
          <a:p>
            <a:pPr lvl="1"/>
            <a:r>
              <a:rPr lang="en-US" dirty="0" smtClean="0"/>
              <a:t>OSAH3P*          	Obstructive Sleep Apnea Hypopnea Index</a:t>
            </a:r>
          </a:p>
          <a:p>
            <a:pPr lvl="1"/>
            <a:r>
              <a:rPr lang="en-US" dirty="0" smtClean="0"/>
              <a:t>Rdinr3p	Respiratory Disturbance Index (centrals/</a:t>
            </a:r>
            <a:r>
              <a:rPr lang="en-US" dirty="0" err="1" smtClean="0"/>
              <a:t>obstructives</a:t>
            </a:r>
            <a:r>
              <a:rPr lang="en-US" dirty="0" smtClean="0"/>
              <a:t> with 3% </a:t>
            </a:r>
            <a:r>
              <a:rPr lang="en-US" dirty="0" err="1" smtClean="0"/>
              <a:t>desat</a:t>
            </a:r>
            <a:r>
              <a:rPr lang="en-US" dirty="0" smtClean="0"/>
              <a:t>/in NREM)</a:t>
            </a:r>
            <a:endParaRPr lang="en-US" dirty="0"/>
          </a:p>
          <a:p>
            <a:pPr lvl="1"/>
            <a:r>
              <a:rPr lang="en-US" dirty="0" smtClean="0"/>
              <a:t>Rdirem4p	Respiratory Disturbance Index (centrals/</a:t>
            </a:r>
            <a:r>
              <a:rPr lang="en-US" dirty="0" err="1" smtClean="0"/>
              <a:t>obstructives</a:t>
            </a:r>
            <a:r>
              <a:rPr lang="en-US" dirty="0" smtClean="0"/>
              <a:t> with 4% </a:t>
            </a:r>
            <a:r>
              <a:rPr lang="en-US" dirty="0" err="1" smtClean="0"/>
              <a:t>desat</a:t>
            </a:r>
            <a:r>
              <a:rPr lang="en-US" dirty="0" smtClean="0"/>
              <a:t>/in REM)</a:t>
            </a:r>
          </a:p>
          <a:p>
            <a:pPr lvl="1"/>
            <a:r>
              <a:rPr lang="en-US" dirty="0" smtClean="0"/>
              <a:t>Cai0p	Central Apnea Index (all central events)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Overnight Hypoxemia</a:t>
            </a:r>
          </a:p>
          <a:p>
            <a:pPr lvl="1"/>
            <a:r>
              <a:rPr lang="en-US" dirty="0" smtClean="0"/>
              <a:t>Pctlt90	Percentage sleep time &lt;90% saturation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Sleep Architecture</a:t>
            </a:r>
          </a:p>
          <a:p>
            <a:pPr lvl="1"/>
            <a:r>
              <a:rPr lang="en-US" dirty="0" smtClean="0"/>
              <a:t>Times34p*	Percentage time in slow wave sleep</a:t>
            </a:r>
          </a:p>
          <a:p>
            <a:pPr lvl="1"/>
            <a:r>
              <a:rPr lang="en-US" dirty="0" smtClean="0"/>
              <a:t>Timest2p	Percentage time in stage 2 sleep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Sleep fragmentation</a:t>
            </a:r>
          </a:p>
          <a:p>
            <a:pPr lvl="1"/>
            <a:r>
              <a:rPr lang="en-US" dirty="0" err="1" smtClean="0"/>
              <a:t>slp_eff</a:t>
            </a:r>
            <a:r>
              <a:rPr lang="en-US" dirty="0" smtClean="0"/>
              <a:t>	Sleep Efficiency (%time asleep during sleep period)</a:t>
            </a:r>
            <a:endParaRPr lang="en-US" dirty="0"/>
          </a:p>
          <a:p>
            <a:pPr lvl="1"/>
            <a:r>
              <a:rPr lang="en-US" dirty="0" err="1" smtClean="0"/>
              <a:t>ai_all</a:t>
            </a:r>
            <a:r>
              <a:rPr lang="en-US" dirty="0" smtClean="0"/>
              <a:t>	Arousal Index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Periodic Limb Movements</a:t>
            </a:r>
          </a:p>
          <a:p>
            <a:pPr lvl="1"/>
            <a:r>
              <a:rPr lang="en-US" dirty="0" err="1" smtClean="0"/>
              <a:t>Avgplma</a:t>
            </a:r>
            <a:r>
              <a:rPr lang="en-US" dirty="0" smtClean="0"/>
              <a:t>*	Periodic Limb Movements/</a:t>
            </a:r>
            <a:r>
              <a:rPr lang="en-US" dirty="0" err="1" smtClean="0"/>
              <a:t>hr</a:t>
            </a:r>
            <a:endParaRPr lang="en-US" dirty="0" smtClean="0"/>
          </a:p>
          <a:p>
            <a:pPr lvl="1"/>
            <a:r>
              <a:rPr lang="en-US" dirty="0" smtClean="0"/>
              <a:t>AVGPLM	Periodic Limb Movements with arousals/</a:t>
            </a:r>
            <a:r>
              <a:rPr lang="en-US" dirty="0" err="1" smtClean="0"/>
              <a:t>hr</a:t>
            </a:r>
            <a:endParaRPr lang="en-US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05000" y="6216134"/>
            <a:ext cx="6595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Selected “clinically”; all others selected via variable cluster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1028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nagit_PPT38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4400" y="123520"/>
            <a:ext cx="7735931" cy="6269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7500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nagit_PPT858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35390" y="228600"/>
            <a:ext cx="5073220" cy="62484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419600" y="1524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: </a:t>
            </a:r>
            <a:r>
              <a:rPr lang="en-US" u="sng" dirty="0">
                <a:hlinkClick r:id="rId3"/>
              </a:rPr>
              <a:t>https://github.com/sleepepi/mesa-documentation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4407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nagit_PPT3CE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724759"/>
            <a:ext cx="9144000" cy="5408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058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nagit_PPTBC4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4800" y="152400"/>
            <a:ext cx="4953000" cy="3381766"/>
          </a:xfrm>
          <a:prstGeom prst="rect">
            <a:avLst/>
          </a:prstGeom>
        </p:spPr>
      </p:pic>
      <p:pic>
        <p:nvPicPr>
          <p:cNvPr id="3" name="Snagit_PPT2C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5799" y="3352800"/>
            <a:ext cx="4476701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5728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Sleep Manuscripts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15 Approved Proposals</a:t>
            </a:r>
          </a:p>
          <a:p>
            <a:r>
              <a:rPr lang="en-US" dirty="0" smtClean="0"/>
              <a:t>8 Proposal Under Review (or almost)</a:t>
            </a:r>
          </a:p>
          <a:p>
            <a:r>
              <a:rPr lang="en-US" dirty="0" smtClean="0"/>
              <a:t>7 Proposals Under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7512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Approved Manuscripts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Variation by Race, Gender, SES (Redline)</a:t>
            </a:r>
          </a:p>
          <a:p>
            <a:r>
              <a:rPr lang="en-US" dirty="0" smtClean="0"/>
              <a:t>Hypertension (Redline)</a:t>
            </a:r>
          </a:p>
          <a:p>
            <a:r>
              <a:rPr lang="en-US" dirty="0" smtClean="0"/>
              <a:t>CAC (Lutsey)</a:t>
            </a:r>
          </a:p>
          <a:p>
            <a:r>
              <a:rPr lang="en-US" dirty="0" smtClean="0"/>
              <a:t>PAD (Lutsey)</a:t>
            </a:r>
          </a:p>
          <a:p>
            <a:r>
              <a:rPr lang="en-US" dirty="0" smtClean="0"/>
              <a:t>Glycemic Control (Redline)</a:t>
            </a:r>
          </a:p>
          <a:p>
            <a:r>
              <a:rPr lang="en-US" dirty="0" smtClean="0"/>
              <a:t>Arterial Elasticity (Duprez)*</a:t>
            </a:r>
          </a:p>
          <a:p>
            <a:r>
              <a:rPr lang="en-US" dirty="0" smtClean="0"/>
              <a:t>Aortic Stiffness (Lutsey)*</a:t>
            </a:r>
          </a:p>
          <a:p>
            <a:r>
              <a:rPr lang="en-US" dirty="0" smtClean="0"/>
              <a:t>Cardiac MRI (Redline)</a:t>
            </a:r>
          </a:p>
          <a:p>
            <a:r>
              <a:rPr lang="en-US" dirty="0" smtClean="0"/>
              <a:t>Circadian Rhythm (K Liu)</a:t>
            </a:r>
          </a:p>
          <a:p>
            <a:r>
              <a:rPr lang="en-US" dirty="0" smtClean="0"/>
              <a:t>OSA &amp; Interstitial Lung Disease (Barr)*</a:t>
            </a:r>
          </a:p>
          <a:p>
            <a:r>
              <a:rPr lang="en-US" dirty="0" smtClean="0"/>
              <a:t>Sleep Duration and HPA Axis (Shea)*</a:t>
            </a:r>
          </a:p>
          <a:p>
            <a:r>
              <a:rPr lang="en-US" dirty="0" smtClean="0"/>
              <a:t>Sleep Duration and SNS Activation (Shea)*</a:t>
            </a:r>
          </a:p>
          <a:p>
            <a:r>
              <a:rPr lang="en-US" dirty="0" smtClean="0"/>
              <a:t>Genetics of OSA (Redline)</a:t>
            </a:r>
          </a:p>
          <a:p>
            <a:r>
              <a:rPr lang="en-US" dirty="0" smtClean="0"/>
              <a:t>RLS and CVD (Redline)</a:t>
            </a:r>
          </a:p>
          <a:p>
            <a:r>
              <a:rPr lang="en-US" dirty="0" smtClean="0"/>
              <a:t>Sleep and Telomere Length (Seeman)*</a:t>
            </a:r>
          </a:p>
          <a:p>
            <a:pPr marL="0" indent="0" algn="r">
              <a:buNone/>
            </a:pPr>
            <a:r>
              <a:rPr lang="en-US" dirty="0" smtClean="0"/>
              <a:t>*Indicates Sleep X a 2</a:t>
            </a:r>
            <a:r>
              <a:rPr lang="en-US" baseline="30000" dirty="0" smtClean="0"/>
              <a:t>nd</a:t>
            </a:r>
            <a:r>
              <a:rPr lang="en-US" dirty="0" smtClean="0"/>
              <a:t> ancillary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91798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Papers Proposals Under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Sleep Disturbances and Depression (Davidson)</a:t>
            </a:r>
          </a:p>
          <a:p>
            <a:r>
              <a:rPr lang="en-US" dirty="0" smtClean="0"/>
              <a:t>Sleep and Inflammation (Tracey)</a:t>
            </a:r>
          </a:p>
          <a:p>
            <a:r>
              <a:rPr lang="en-US" dirty="0" smtClean="0"/>
              <a:t>Dynamic Non Linear ECG and Sleep (Post)</a:t>
            </a:r>
          </a:p>
          <a:p>
            <a:r>
              <a:rPr lang="en-US" dirty="0" smtClean="0"/>
              <a:t>Air Pollution (Kauffman)</a:t>
            </a:r>
          </a:p>
          <a:p>
            <a:r>
              <a:rPr lang="en-US" dirty="0" smtClean="0"/>
              <a:t>Vitamin D (Redline)</a:t>
            </a:r>
          </a:p>
          <a:p>
            <a:r>
              <a:rPr lang="en-US" dirty="0" smtClean="0"/>
              <a:t>Carotid Ultrasound (Redline</a:t>
            </a:r>
          </a:p>
          <a:p>
            <a:r>
              <a:rPr lang="en-US" dirty="0" smtClean="0"/>
              <a:t>Clock Genes and Diabetes (Redline)</a:t>
            </a:r>
          </a:p>
          <a:p>
            <a:r>
              <a:rPr lang="en-US" dirty="0" smtClean="0"/>
              <a:t>OSA and COPD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9086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Papers Proposals Under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Sleep and Cognition</a:t>
            </a:r>
          </a:p>
          <a:p>
            <a:r>
              <a:rPr lang="en-US" dirty="0" smtClean="0"/>
              <a:t>Sleep </a:t>
            </a:r>
            <a:r>
              <a:rPr lang="en-US" dirty="0"/>
              <a:t>EEG signatures </a:t>
            </a:r>
            <a:r>
              <a:rPr lang="en-US" dirty="0" smtClean="0"/>
              <a:t>and CVD and Cognition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  - </a:t>
            </a:r>
            <a:r>
              <a:rPr lang="en-US" dirty="0" smtClean="0"/>
              <a:t>slow </a:t>
            </a:r>
            <a:r>
              <a:rPr lang="en-US" dirty="0"/>
              <a:t>wave activity and dissipation</a:t>
            </a:r>
          </a:p>
          <a:p>
            <a:pPr marL="0" indent="0">
              <a:buNone/>
            </a:pPr>
            <a:r>
              <a:rPr lang="en-US" dirty="0"/>
              <a:t>  -  sex and ethnic differences</a:t>
            </a:r>
          </a:p>
          <a:p>
            <a:r>
              <a:rPr lang="en-US" dirty="0" smtClean="0"/>
              <a:t>Circadian genes, sleep and glucose control</a:t>
            </a:r>
          </a:p>
          <a:p>
            <a:r>
              <a:rPr lang="en-US" dirty="0" smtClean="0"/>
              <a:t>Epigenetic changes/expression:</a:t>
            </a:r>
          </a:p>
          <a:p>
            <a:pPr lvl="1"/>
            <a:r>
              <a:rPr lang="en-US" dirty="0" smtClean="0"/>
              <a:t>SDB; Sleep Duration</a:t>
            </a:r>
          </a:p>
          <a:p>
            <a:r>
              <a:rPr lang="en-US" dirty="0" smtClean="0"/>
              <a:t>HRV and Sleep</a:t>
            </a:r>
          </a:p>
          <a:p>
            <a:r>
              <a:rPr lang="en-US" dirty="0" smtClean="0"/>
              <a:t>A Fib and Sleep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6578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7392"/>
            <a:ext cx="8229600" cy="117024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5300" dirty="0" smtClean="0"/>
              <a:t>Final </a:t>
            </a:r>
            <a:r>
              <a:rPr lang="en-US" sz="5300" b="1" dirty="0" smtClean="0">
                <a:solidFill>
                  <a:srgbClr val="002060"/>
                </a:solidFill>
              </a:rPr>
              <a:t>2240</a:t>
            </a:r>
            <a:r>
              <a:rPr lang="en-US" sz="5300" dirty="0" smtClean="0"/>
              <a:t> Participants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690" y="1905000"/>
            <a:ext cx="8229600" cy="4525963"/>
          </a:xfrm>
          <a:noFill/>
        </p:spPr>
        <p:txBody>
          <a:bodyPr>
            <a:normAutofit fontScale="92500"/>
          </a:bodyPr>
          <a:lstStyle/>
          <a:p>
            <a:r>
              <a:rPr lang="en-US" sz="3800" b="1" i="1" dirty="0" smtClean="0">
                <a:solidFill>
                  <a:srgbClr val="002060"/>
                </a:solidFill>
              </a:rPr>
              <a:t>1976</a:t>
            </a:r>
            <a:r>
              <a:rPr lang="en-US" sz="3800" dirty="0" smtClean="0"/>
              <a:t> Participants w/PSG &amp; </a:t>
            </a:r>
            <a:r>
              <a:rPr lang="en-US" sz="3800" dirty="0" err="1" smtClean="0"/>
              <a:t>Actigraphy</a:t>
            </a:r>
            <a:endParaRPr lang="en-US" sz="3800" dirty="0" smtClean="0"/>
          </a:p>
          <a:p>
            <a:r>
              <a:rPr lang="en-US" sz="3800" dirty="0" smtClean="0"/>
              <a:t>    </a:t>
            </a:r>
            <a:r>
              <a:rPr lang="en-US" sz="3800" b="1" dirty="0" smtClean="0">
                <a:solidFill>
                  <a:srgbClr val="002060"/>
                </a:solidFill>
              </a:rPr>
              <a:t>43</a:t>
            </a:r>
            <a:r>
              <a:rPr lang="en-US" sz="3800" dirty="0" smtClean="0"/>
              <a:t> Participants w/PSG–Failed </a:t>
            </a:r>
            <a:r>
              <a:rPr lang="en-US" sz="3800" dirty="0" err="1" smtClean="0"/>
              <a:t>Actigraphy</a:t>
            </a:r>
            <a:endParaRPr lang="en-US" sz="3800" dirty="0" smtClean="0"/>
          </a:p>
          <a:p>
            <a:r>
              <a:rPr lang="en-US" sz="3800" dirty="0" smtClean="0"/>
              <a:t>    </a:t>
            </a:r>
            <a:r>
              <a:rPr lang="en-US" sz="3800" b="1" dirty="0" smtClean="0">
                <a:solidFill>
                  <a:srgbClr val="002060"/>
                </a:solidFill>
              </a:rPr>
              <a:t>72</a:t>
            </a:r>
            <a:r>
              <a:rPr lang="en-US" sz="3800" dirty="0" smtClean="0"/>
              <a:t> Participants w/</a:t>
            </a:r>
            <a:r>
              <a:rPr lang="en-US" sz="3800" dirty="0" err="1" smtClean="0"/>
              <a:t>Actigraphy</a:t>
            </a:r>
            <a:r>
              <a:rPr lang="en-US" sz="3800" dirty="0" smtClean="0"/>
              <a:t>–Failed PSG</a:t>
            </a:r>
          </a:p>
          <a:p>
            <a:r>
              <a:rPr lang="en-US" sz="3800" b="1" dirty="0" smtClean="0">
                <a:solidFill>
                  <a:srgbClr val="002060"/>
                </a:solidFill>
              </a:rPr>
              <a:t>    41 </a:t>
            </a:r>
            <a:r>
              <a:rPr lang="en-US" sz="3800" dirty="0" smtClean="0"/>
              <a:t>Participants w/PSG–no </a:t>
            </a:r>
            <a:r>
              <a:rPr lang="en-US" sz="3800" dirty="0" err="1" smtClean="0"/>
              <a:t>Actigraphy</a:t>
            </a:r>
            <a:endParaRPr lang="en-US" sz="3800" dirty="0" smtClean="0"/>
          </a:p>
          <a:p>
            <a:r>
              <a:rPr lang="en-US" sz="3800" dirty="0" smtClean="0"/>
              <a:t>  </a:t>
            </a:r>
            <a:r>
              <a:rPr lang="en-US" sz="3800" b="1" dirty="0" smtClean="0">
                <a:solidFill>
                  <a:srgbClr val="002060"/>
                </a:solidFill>
              </a:rPr>
              <a:t>108</a:t>
            </a:r>
            <a:r>
              <a:rPr lang="en-US" sz="3800" dirty="0" smtClean="0"/>
              <a:t> Participants w/</a:t>
            </a:r>
            <a:r>
              <a:rPr lang="en-US" sz="3800" dirty="0" err="1" smtClean="0"/>
              <a:t>Actigraphy</a:t>
            </a:r>
            <a:r>
              <a:rPr lang="en-US" sz="3800" dirty="0" smtClean="0"/>
              <a:t>–no PSG </a:t>
            </a:r>
          </a:p>
          <a:p>
            <a:pPr marL="0" indent="0" algn="ctr">
              <a:buNone/>
            </a:pPr>
            <a:endParaRPr lang="en-US" sz="2600" dirty="0" smtClean="0"/>
          </a:p>
          <a:p>
            <a:pPr marL="0" indent="0" algn="ctr">
              <a:buNone/>
            </a:pPr>
            <a:r>
              <a:rPr lang="en-US" sz="2600" dirty="0" smtClean="0"/>
              <a:t>Total of 95 failed </a:t>
            </a:r>
            <a:r>
              <a:rPr lang="en-US" sz="2600" dirty="0" err="1"/>
              <a:t>A</a:t>
            </a:r>
            <a:r>
              <a:rPr lang="en-US" sz="2600" dirty="0" err="1" smtClean="0"/>
              <a:t>ctigraphy</a:t>
            </a:r>
            <a:r>
              <a:rPr lang="en-US" sz="2600" dirty="0" smtClean="0"/>
              <a:t> and 106 failed PSG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199" y="247392"/>
            <a:ext cx="1091561" cy="819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4375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0" y="685800"/>
            <a:ext cx="7296909" cy="5041835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1143000" y="2057400"/>
            <a:ext cx="4191000" cy="4572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143000" y="3352800"/>
            <a:ext cx="4191000" cy="4572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143000" y="4724400"/>
            <a:ext cx="4191000" cy="4572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596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2000" y="1748883"/>
            <a:ext cx="6142140" cy="1752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78568" y="4419599"/>
            <a:ext cx="6589032" cy="19318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Sleep Duration By Site &amp; Race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45361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Selected Demographic Associations</a:t>
            </a:r>
            <a:br>
              <a:rPr lang="en-US" dirty="0" smtClean="0"/>
            </a:br>
            <a:r>
              <a:rPr lang="en-US" dirty="0" smtClean="0"/>
              <a:t>Adjusted Odds Ratios (95% CI)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220980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Low Sleep Efficiency</a:t>
            </a:r>
          </a:p>
          <a:p>
            <a:pPr lvl="1"/>
            <a:r>
              <a:rPr lang="en-US" dirty="0" smtClean="0"/>
              <a:t>Black Race 1.76 (1.32, 2.36)</a:t>
            </a:r>
          </a:p>
          <a:p>
            <a:r>
              <a:rPr lang="en-US" dirty="0" smtClean="0"/>
              <a:t>Short Sleep (&lt;6 </a:t>
            </a:r>
            <a:r>
              <a:rPr lang="en-US" dirty="0" err="1" smtClean="0"/>
              <a:t>hrs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Female 0.35 (0.28., 0.45)</a:t>
            </a:r>
          </a:p>
          <a:p>
            <a:pPr lvl="1"/>
            <a:r>
              <a:rPr lang="en-US" dirty="0" smtClean="0"/>
              <a:t>Not married 1.69 (1.30, 2.20)</a:t>
            </a:r>
          </a:p>
          <a:p>
            <a:pPr lvl="1"/>
            <a:r>
              <a:rPr lang="en-US" dirty="0" smtClean="0"/>
              <a:t>Retired 0.53 (0.39, 0.71)</a:t>
            </a:r>
          </a:p>
          <a:p>
            <a:pPr lvl="1"/>
            <a:r>
              <a:rPr lang="en-US" dirty="0" smtClean="0"/>
              <a:t>Race</a:t>
            </a:r>
          </a:p>
          <a:p>
            <a:pPr lvl="2"/>
            <a:r>
              <a:rPr lang="en-US" dirty="0" smtClean="0"/>
              <a:t>Black 4.70 (3.45,6.42)</a:t>
            </a:r>
          </a:p>
          <a:p>
            <a:pPr lvl="2"/>
            <a:r>
              <a:rPr lang="en-US" dirty="0" smtClean="0"/>
              <a:t>Hispanic 1.69 (1.14, 2.51)</a:t>
            </a:r>
          </a:p>
          <a:p>
            <a:pPr lvl="2"/>
            <a:r>
              <a:rPr lang="en-US" dirty="0" smtClean="0"/>
              <a:t>Chinese 2.31 (1.39, 3.85)</a:t>
            </a:r>
          </a:p>
          <a:p>
            <a:pPr lvl="1"/>
            <a:r>
              <a:rPr lang="en-US" dirty="0" smtClean="0"/>
              <a:t>Foreign Born 1.78 (1.24, 2.56)</a:t>
            </a:r>
          </a:p>
          <a:p>
            <a:pPr lvl="1"/>
            <a:r>
              <a:rPr lang="en-US" dirty="0" smtClean="0"/>
              <a:t>Obese 1.96 (1.41, 2.72)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3880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31818579"/>
              </p:ext>
            </p:extLst>
          </p:nvPr>
        </p:nvGraphicFramePr>
        <p:xfrm>
          <a:off x="838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1143000" y="4572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AHI and Race/Ethnicity</a:t>
            </a:r>
            <a:endParaRPr lang="en-US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33400"/>
            <a:ext cx="1371600" cy="1029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-293649" y="3516868"/>
            <a:ext cx="1590051" cy="369332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dirty="0" smtClean="0"/>
              <a:t>Percentage (%)</a:t>
            </a:r>
          </a:p>
        </p:txBody>
      </p:sp>
      <p:pic>
        <p:nvPicPr>
          <p:cNvPr id="28" name="Picture 30" descr="bwh pptBody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114FFB"/>
              </a:clrFrom>
              <a:clrTo>
                <a:srgbClr val="114F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58200" y="6480406"/>
            <a:ext cx="273046" cy="301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31" descr="harvard pptBody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114FFB"/>
              </a:clrFrom>
              <a:clrTo>
                <a:srgbClr val="114F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807446" y="6488408"/>
            <a:ext cx="274537" cy="29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2822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Sleep Apnea and Sleepiness</a:t>
            </a:r>
            <a:br>
              <a:rPr lang="en-US" dirty="0" smtClean="0"/>
            </a:br>
            <a:r>
              <a:rPr lang="en-US" sz="2700" dirty="0" smtClean="0"/>
              <a:t>Adjusted Odds Ratios (95% CI)</a:t>
            </a:r>
            <a:endParaRPr lang="en-US" sz="27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Sleep Apnea</a:t>
            </a:r>
          </a:p>
          <a:p>
            <a:pPr lvl="1"/>
            <a:r>
              <a:rPr lang="en-US" dirty="0" smtClean="0"/>
              <a:t>Unadjusted                                      -Adjusted</a:t>
            </a:r>
          </a:p>
          <a:p>
            <a:pPr lvl="2"/>
            <a:r>
              <a:rPr lang="en-US" dirty="0" smtClean="0"/>
              <a:t>Black 1.38 (1.06, 1.80)                          0.81 (0.61, 1.08)</a:t>
            </a:r>
          </a:p>
          <a:p>
            <a:pPr lvl="2"/>
            <a:r>
              <a:rPr lang="en-US" dirty="0" smtClean="0"/>
              <a:t>Chinese 1.37 (0.99,1.91)	                </a:t>
            </a:r>
            <a:r>
              <a:rPr lang="en-US" b="1" dirty="0" smtClean="0"/>
              <a:t>1.90 (1.18, 3.04)</a:t>
            </a:r>
          </a:p>
          <a:p>
            <a:pPr lvl="2"/>
            <a:endParaRPr lang="en-US" dirty="0"/>
          </a:p>
          <a:p>
            <a:r>
              <a:rPr lang="en-US" dirty="0" smtClean="0"/>
              <a:t>Sleepiness</a:t>
            </a:r>
          </a:p>
          <a:p>
            <a:pPr lvl="1"/>
            <a:r>
              <a:rPr lang="en-US" dirty="0" smtClean="0"/>
              <a:t>Unadjusted				-Adjusted</a:t>
            </a:r>
          </a:p>
          <a:p>
            <a:pPr lvl="2"/>
            <a:r>
              <a:rPr lang="en-US" b="1" dirty="0" smtClean="0"/>
              <a:t>Black 1.70 (1.31, 2.20)		1.72 (1.30, 2.27)</a:t>
            </a:r>
            <a:r>
              <a:rPr lang="en-US" dirty="0" smtClean="0"/>
              <a:t>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4680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Sleep and Glucose Impairment </a:t>
            </a:r>
            <a:r>
              <a:rPr lang="en-US" sz="2000" dirty="0" smtClean="0"/>
              <a:t>(Bakker et al)</a:t>
            </a:r>
            <a:endParaRPr lang="en-US" sz="2000" dirty="0"/>
          </a:p>
        </p:txBody>
      </p:sp>
      <p:pic>
        <p:nvPicPr>
          <p:cNvPr id="7" name="Snagit_PPTF520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3136" y="990600"/>
            <a:ext cx="8224480" cy="5562600"/>
          </a:xfrm>
        </p:spPr>
      </p:pic>
    </p:spTree>
    <p:extLst>
      <p:ext uri="{BB962C8B-B14F-4D97-AF65-F5344CB8AC3E}">
        <p14:creationId xmlns:p14="http://schemas.microsoft.com/office/powerpoint/2010/main" xmlns="" val="223316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65123" y="2895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Thank you and stayed tuned! </a:t>
            </a:r>
            <a:endParaRPr lang="en-US" dirty="0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800"/>
            <a:ext cx="1219200" cy="915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0" descr="bwh pptBody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114FFB"/>
              </a:clrFrom>
              <a:clrTo>
                <a:srgbClr val="114F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58200" y="6480406"/>
            <a:ext cx="273046" cy="301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1" descr="harvard pptBody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114FFB"/>
              </a:clrFrom>
              <a:clrTo>
                <a:srgbClr val="114F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807446" y="6488408"/>
            <a:ext cx="274537" cy="29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3705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Quality PSG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828800"/>
          <a:ext cx="8229599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53886"/>
                <a:gridCol w="1197428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N-2166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% Failed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N-2060</a:t>
                      </a:r>
                    </a:p>
                    <a:p>
                      <a:pPr algn="ctr"/>
                      <a:r>
                        <a:rPr lang="en-US" dirty="0" smtClean="0"/>
                        <a:t>Passed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VGood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Excellent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% Good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% Fair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3-WFU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/>
                        <a:t>316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5.1%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/>
                        <a:t>300</a:t>
                      </a:r>
                      <a:endParaRPr lang="en-US" b="1" i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84%</a:t>
                      </a:r>
                      <a:endParaRPr lang="en-US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10.3%</a:t>
                      </a:r>
                      <a:endParaRPr lang="en-US" dirty="0"/>
                    </a:p>
                  </a:txBody>
                  <a:tcPr>
                    <a:lnR w="12700" cmpd="sng">
                      <a:noFill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5.7%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4-COL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/>
                        <a:t>384</a:t>
                      </a:r>
                      <a:endParaRPr lang="en-US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3.9%</a:t>
                      </a:r>
                      <a:endParaRPr lang="en-US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/>
                        <a:t>369</a:t>
                      </a:r>
                      <a:endParaRPr lang="en-US" b="1" i="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75.3%</a:t>
                      </a:r>
                      <a:endParaRPr lang="en-US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14.6%</a:t>
                      </a:r>
                      <a:endParaRPr lang="en-US" dirty="0"/>
                    </a:p>
                  </a:txBody>
                  <a:tcPr>
                    <a:lnR w="12700" cmpd="sng">
                      <a:noFill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10%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5-JHU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/>
                        <a:t>313</a:t>
                      </a:r>
                      <a:endParaRPr lang="en-US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2.2%</a:t>
                      </a:r>
                      <a:endParaRPr lang="en-US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/>
                        <a:t>306</a:t>
                      </a:r>
                      <a:endParaRPr lang="en-US" b="1" i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83.7%</a:t>
                      </a:r>
                      <a:endParaRPr lang="en-US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9.5%</a:t>
                      </a:r>
                      <a:endParaRPr lang="en-US" dirty="0"/>
                    </a:p>
                  </a:txBody>
                  <a:tcPr>
                    <a:lnR w="12700" cmpd="sng">
                      <a:noFill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6.8%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6-UMN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/>
                        <a:t>371</a:t>
                      </a:r>
                      <a:endParaRPr lang="en-US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3.5%</a:t>
                      </a:r>
                      <a:endParaRPr lang="en-US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/>
                        <a:t>358</a:t>
                      </a:r>
                      <a:endParaRPr lang="en-US" b="1" i="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82.4%</a:t>
                      </a:r>
                      <a:endParaRPr lang="en-US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12.6%</a:t>
                      </a:r>
                      <a:endParaRPr lang="en-US" dirty="0"/>
                    </a:p>
                  </a:txBody>
                  <a:tcPr>
                    <a:lnR w="12700" cmpd="sng">
                      <a:noFill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5%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7-NWU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/>
                        <a:t>392</a:t>
                      </a:r>
                      <a:endParaRPr lang="en-US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2.0%</a:t>
                      </a:r>
                      <a:endParaRPr lang="en-US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/>
                        <a:t>384</a:t>
                      </a:r>
                      <a:endParaRPr lang="en-US" b="1" i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84.4%</a:t>
                      </a:r>
                      <a:endParaRPr lang="en-US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11.9%</a:t>
                      </a:r>
                    </a:p>
                  </a:txBody>
                  <a:tcPr>
                    <a:lnR w="12700" cmpd="sng">
                      <a:noFill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3.7%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8-UCLA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/>
                        <a:t>390</a:t>
                      </a:r>
                      <a:endParaRPr lang="en-US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12.1%</a:t>
                      </a:r>
                      <a:endParaRPr lang="en-US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/>
                        <a:t>343</a:t>
                      </a:r>
                      <a:endParaRPr lang="en-US" b="1" i="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70.8%</a:t>
                      </a:r>
                      <a:endParaRPr lang="en-US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20.4%</a:t>
                      </a:r>
                      <a:endParaRPr lang="en-US" dirty="0"/>
                    </a:p>
                  </a:txBody>
                  <a:tcPr>
                    <a:lnR w="12700" cmpd="sng">
                      <a:noFill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8.7%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Totals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/>
                        <a:t>2166</a:t>
                      </a:r>
                      <a:endParaRPr lang="en-US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4.9%</a:t>
                      </a:r>
                      <a:endParaRPr lang="en-US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/>
                        <a:t>2060</a:t>
                      </a:r>
                      <a:endParaRPr lang="en-US" b="1" i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80%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13.3%</a:t>
                      </a:r>
                      <a:endParaRPr lang="en-US" b="1" dirty="0"/>
                    </a:p>
                  </a:txBody>
                  <a:tcPr>
                    <a:lnR w="12700" cmpd="sng">
                      <a:noFill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6.7%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800"/>
            <a:ext cx="1219200" cy="915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0" descr="bwh pptBody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114FFB"/>
              </a:clrFrom>
              <a:clrTo>
                <a:srgbClr val="114F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58200" y="6480406"/>
            <a:ext cx="273046" cy="301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1" descr="harvard pptBody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114FFB"/>
              </a:clrFrom>
              <a:clrTo>
                <a:srgbClr val="114F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807446" y="6488408"/>
            <a:ext cx="274537" cy="29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2688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MESA-Sleep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Produce a final “clean” dataset and documentation</a:t>
            </a:r>
          </a:p>
          <a:p>
            <a:pPr lvl="1"/>
            <a:r>
              <a:rPr lang="en-US" dirty="0" smtClean="0"/>
              <a:t>Limited set of variables</a:t>
            </a:r>
          </a:p>
          <a:p>
            <a:pPr lvl="1"/>
            <a:r>
              <a:rPr lang="en-US" dirty="0" smtClean="0"/>
              <a:t>PSG variables finalized 2/13</a:t>
            </a:r>
          </a:p>
          <a:p>
            <a:pPr lvl="1"/>
            <a:r>
              <a:rPr lang="en-US" dirty="0" err="1" smtClean="0"/>
              <a:t>Actigraphy</a:t>
            </a:r>
            <a:r>
              <a:rPr lang="en-US" dirty="0" smtClean="0"/>
              <a:t> data (naps) expected 10/13</a:t>
            </a:r>
          </a:p>
          <a:p>
            <a:pPr lvl="1"/>
            <a:r>
              <a:rPr lang="en-US" dirty="0" smtClean="0"/>
              <a:t>EEG Spectral analyses expected 1/14</a:t>
            </a:r>
          </a:p>
          <a:p>
            <a:pPr lvl="1"/>
            <a:r>
              <a:rPr lang="en-US" dirty="0" smtClean="0"/>
              <a:t>ECG </a:t>
            </a:r>
            <a:r>
              <a:rPr lang="en-US" dirty="0" err="1" smtClean="0"/>
              <a:t>Holter</a:t>
            </a:r>
            <a:r>
              <a:rPr lang="en-US" dirty="0" smtClean="0"/>
              <a:t> analyses expected 3/14 </a:t>
            </a:r>
          </a:p>
          <a:p>
            <a:pPr marL="514350" indent="-457200"/>
            <a:endParaRPr lang="en-US" dirty="0" smtClean="0"/>
          </a:p>
          <a:p>
            <a:pPr marL="514350" indent="-457200"/>
            <a:r>
              <a:rPr lang="en-US" dirty="0" smtClean="0"/>
              <a:t>Web Portal (NSRR)</a:t>
            </a:r>
          </a:p>
          <a:p>
            <a:pPr marL="514350" indent="-457200"/>
            <a:endParaRPr lang="en-US" dirty="0" smtClean="0"/>
          </a:p>
          <a:p>
            <a:pPr marL="514350" indent="-4572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3015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MESA-Sleep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5410200"/>
          </a:xfrm>
        </p:spPr>
        <p:txBody>
          <a:bodyPr>
            <a:normAutofit/>
          </a:bodyPr>
          <a:lstStyle/>
          <a:p>
            <a:pPr marL="514350" indent="-457200"/>
            <a:r>
              <a:rPr lang="en-US" dirty="0" smtClean="0"/>
              <a:t>Monthly WG calls to catalyze manuscripts</a:t>
            </a:r>
          </a:p>
          <a:p>
            <a:pPr marL="514350" indent="-457200"/>
            <a:r>
              <a:rPr lang="en-US" dirty="0" smtClean="0"/>
              <a:t>MESA-Sleep Genetics group</a:t>
            </a:r>
          </a:p>
          <a:p>
            <a:pPr marL="914400" lvl="1" indent="-457200"/>
            <a:r>
              <a:rPr lang="en-US" dirty="0" err="1" smtClean="0"/>
              <a:t>Exome</a:t>
            </a:r>
            <a:r>
              <a:rPr lang="en-US" dirty="0" smtClean="0"/>
              <a:t> and </a:t>
            </a:r>
            <a:r>
              <a:rPr lang="en-US" dirty="0" err="1" smtClean="0"/>
              <a:t>Metabochip</a:t>
            </a:r>
            <a:r>
              <a:rPr lang="en-US" smtClean="0"/>
              <a:t> analyses</a:t>
            </a:r>
            <a:endParaRPr lang="en-US" dirty="0" smtClean="0"/>
          </a:p>
          <a:p>
            <a:pPr marL="514350" indent="-457200"/>
            <a:r>
              <a:rPr lang="en-US" dirty="0" smtClean="0"/>
              <a:t>Upload core sleep variables to </a:t>
            </a:r>
            <a:r>
              <a:rPr lang="en-US" dirty="0" err="1" smtClean="0"/>
              <a:t>dbGAP</a:t>
            </a:r>
            <a:endParaRPr lang="en-US" dirty="0" smtClean="0"/>
          </a:p>
          <a:p>
            <a:pPr marL="514350" indent="-457200"/>
            <a:r>
              <a:rPr lang="en-US" dirty="0" smtClean="0"/>
              <a:t>Outreach to young investigators, collaborators, and link Sleep to other MESA ancillaries</a:t>
            </a:r>
          </a:p>
          <a:p>
            <a:pPr marL="914400" lvl="1" indent="-457200"/>
            <a:r>
              <a:rPr lang="en-US" dirty="0" smtClean="0"/>
              <a:t>Stress, Lung, AIR, Elasticity, Vitamin D, Epigenetics</a:t>
            </a:r>
          </a:p>
          <a:p>
            <a:pPr marL="514350" indent="-4572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8159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MESA-Sleep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5410200"/>
          </a:xfrm>
        </p:spPr>
        <p:txBody>
          <a:bodyPr>
            <a:normAutofit/>
          </a:bodyPr>
          <a:lstStyle/>
          <a:p>
            <a:pPr marL="514350" indent="-457200"/>
            <a:r>
              <a:rPr lang="en-US" dirty="0" smtClean="0"/>
              <a:t>Create a crisp “users guide” to sleep data</a:t>
            </a:r>
          </a:p>
          <a:p>
            <a:pPr marL="914400" lvl="2" indent="-457200"/>
            <a:r>
              <a:rPr lang="en-US" dirty="0"/>
              <a:t>Document Protocol, montage, summary of </a:t>
            </a:r>
            <a:r>
              <a:rPr lang="en-US" dirty="0" smtClean="0"/>
              <a:t>reliability</a:t>
            </a:r>
          </a:p>
          <a:p>
            <a:pPr marL="914400" lvl="2" indent="-457200"/>
            <a:r>
              <a:rPr lang="en-US" dirty="0" smtClean="0"/>
              <a:t>Explore use of HTN imputation approaches-sleep analyses</a:t>
            </a:r>
          </a:p>
          <a:p>
            <a:pPr marL="914400" lvl="2" indent="-457200"/>
            <a:r>
              <a:rPr lang="en-US" dirty="0" smtClean="0"/>
              <a:t>Compare participants in MESA-Sleep to other MESA participants</a:t>
            </a:r>
            <a:endParaRPr lang="en-US" dirty="0"/>
          </a:p>
          <a:p>
            <a:pPr marL="914400" lvl="2" indent="-457200"/>
            <a:r>
              <a:rPr lang="en-US" dirty="0" smtClean="0"/>
              <a:t>Recommended first tier variables</a:t>
            </a:r>
          </a:p>
          <a:p>
            <a:pPr marL="1771650" lvl="3" indent="-457200"/>
            <a:r>
              <a:rPr lang="en-US" dirty="0" smtClean="0"/>
              <a:t>Cluster analyses + clinical input</a:t>
            </a:r>
          </a:p>
          <a:p>
            <a:pPr marL="1771650" lvl="3" indent="-457200"/>
            <a:r>
              <a:rPr lang="en-US" dirty="0" smtClean="0"/>
              <a:t>Thresholds and transformations</a:t>
            </a:r>
          </a:p>
          <a:p>
            <a:pPr marL="514350" indent="-457200"/>
            <a:r>
              <a:rPr lang="en-US" dirty="0" smtClean="0"/>
              <a:t>Post on web portal </a:t>
            </a:r>
          </a:p>
          <a:p>
            <a:pPr marL="514350" indent="-4572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6113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752600"/>
            <a:ext cx="9067800" cy="2082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117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47800" y="355785"/>
            <a:ext cx="6477000" cy="6402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1853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6856" y="685800"/>
            <a:ext cx="8572344" cy="5462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72800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1854</TotalTime>
  <Words>643</Words>
  <Application>Microsoft Office PowerPoint</Application>
  <PresentationFormat>On-screen Show (4:3)</PresentationFormat>
  <Paragraphs>197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MESA Sleep</vt:lpstr>
      <vt:lpstr> Final 2240 Participants </vt:lpstr>
      <vt:lpstr>Overall Quality PSG </vt:lpstr>
      <vt:lpstr>MESA-Sleep Activities</vt:lpstr>
      <vt:lpstr>MESA-Sleep Activities</vt:lpstr>
      <vt:lpstr>MESA-Sleep Activities</vt:lpstr>
      <vt:lpstr>Slide 7</vt:lpstr>
      <vt:lpstr>Slide 8</vt:lpstr>
      <vt:lpstr>Slide 9</vt:lpstr>
      <vt:lpstr>Slide 10</vt:lpstr>
      <vt:lpstr>PSG Candidate Variable Set</vt:lpstr>
      <vt:lpstr>Slide 12</vt:lpstr>
      <vt:lpstr>Slide 13</vt:lpstr>
      <vt:lpstr>Slide 14</vt:lpstr>
      <vt:lpstr>Slide 15</vt:lpstr>
      <vt:lpstr>Sleep Manuscripts</vt:lpstr>
      <vt:lpstr>Approved Manuscripts</vt:lpstr>
      <vt:lpstr>Papers Proposals Under Review</vt:lpstr>
      <vt:lpstr>Papers Proposals Under Development</vt:lpstr>
      <vt:lpstr>Slide 20</vt:lpstr>
      <vt:lpstr>Sleep Duration By Site &amp; Race</vt:lpstr>
      <vt:lpstr>Selected Demographic Associations Adjusted Odds Ratios (95% CI)</vt:lpstr>
      <vt:lpstr>Slide 23</vt:lpstr>
      <vt:lpstr>Sleep Apnea and Sleepiness Adjusted Odds Ratios (95% CI)</vt:lpstr>
      <vt:lpstr>Sleep and Glucose Impairment (Bakker et al)</vt:lpstr>
      <vt:lpstr>Thank you and stayed tuned!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in Sleep and Cardiovascular Medicine Trainee Update – 09/05/2012</dc:title>
  <dc:creator>Dennis</dc:creator>
  <cp:lastModifiedBy>CHSCC</cp:lastModifiedBy>
  <cp:revision>146</cp:revision>
  <dcterms:created xsi:type="dcterms:W3CDTF">2012-08-31T21:35:37Z</dcterms:created>
  <dcterms:modified xsi:type="dcterms:W3CDTF">2013-10-03T16:42:20Z</dcterms:modified>
</cp:coreProperties>
</file>