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4" r:id="rId2"/>
    <p:sldId id="289" r:id="rId3"/>
    <p:sldId id="261" r:id="rId4"/>
    <p:sldId id="262" r:id="rId5"/>
    <p:sldId id="263" r:id="rId6"/>
    <p:sldId id="288" r:id="rId7"/>
    <p:sldId id="281" r:id="rId8"/>
    <p:sldId id="291" r:id="rId9"/>
    <p:sldId id="285" r:id="rId10"/>
    <p:sldId id="286" r:id="rId11"/>
    <p:sldId id="271" r:id="rId12"/>
    <p:sldId id="292" r:id="rId13"/>
    <p:sldId id="293" r:id="rId14"/>
    <p:sldId id="294" r:id="rId15"/>
    <p:sldId id="302" r:id="rId16"/>
    <p:sldId id="300" r:id="rId17"/>
    <p:sldId id="296" r:id="rId18"/>
    <p:sldId id="297" r:id="rId19"/>
    <p:sldId id="298" r:id="rId20"/>
    <p:sldId id="265" r:id="rId21"/>
    <p:sldId id="266" r:id="rId22"/>
    <p:sldId id="268" r:id="rId23"/>
    <p:sldId id="267" r:id="rId24"/>
    <p:sldId id="276" r:id="rId25"/>
    <p:sldId id="275" r:id="rId26"/>
    <p:sldId id="269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7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</c:spPr>
    </c:sideWall>
    <c:backWall>
      <c:thickness val="0"/>
      <c:spPr>
        <a:ln>
          <a:solidFill>
            <a:schemeClr val="accent1"/>
          </a:solidFill>
        </a:ln>
      </c:spPr>
    </c:backWall>
    <c:plotArea>
      <c:layout>
        <c:manualLayout>
          <c:layoutTarget val="inner"/>
          <c:xMode val="edge"/>
          <c:yMode val="edge"/>
          <c:x val="5.5205842325264896E-2"/>
          <c:y val="5.8405912730616669E-2"/>
          <c:w val="0.7654972295129775"/>
          <c:h val="0.7079085710599047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WFU 284</c:v>
                </c:pt>
              </c:strCache>
            </c:strRef>
          </c:tx>
          <c:invertIfNegative val="0"/>
          <c:cat>
            <c:strRef>
              <c:f>Sheet1!$A$7:$A$14</c:f>
              <c:strCache>
                <c:ptCount val="8"/>
                <c:pt idx="0">
                  <c:v>Q4-62</c:v>
                </c:pt>
                <c:pt idx="1">
                  <c:v>Q1-153</c:v>
                </c:pt>
                <c:pt idx="2">
                  <c:v>Q2-320</c:v>
                </c:pt>
                <c:pt idx="3">
                  <c:v>Q3-300</c:v>
                </c:pt>
                <c:pt idx="4">
                  <c:v>Q4-275</c:v>
                </c:pt>
                <c:pt idx="5">
                  <c:v>Q1-314</c:v>
                </c:pt>
                <c:pt idx="6">
                  <c:v>Q2-291</c:v>
                </c:pt>
                <c:pt idx="7">
                  <c:v>Q3-301</c:v>
                </c:pt>
              </c:strCache>
            </c:strRef>
          </c:cat>
          <c:val>
            <c:numRef>
              <c:f>Sheet1!$B$7:$B$14</c:f>
              <c:numCache>
                <c:formatCode>General</c:formatCode>
                <c:ptCount val="8"/>
                <c:pt idx="0">
                  <c:v>0</c:v>
                </c:pt>
                <c:pt idx="1">
                  <c:v>31</c:v>
                </c:pt>
                <c:pt idx="2">
                  <c:v>46</c:v>
                </c:pt>
                <c:pt idx="3">
                  <c:v>36</c:v>
                </c:pt>
                <c:pt idx="4">
                  <c:v>40</c:v>
                </c:pt>
                <c:pt idx="5">
                  <c:v>69</c:v>
                </c:pt>
                <c:pt idx="6">
                  <c:v>38</c:v>
                </c:pt>
                <c:pt idx="7">
                  <c:v>24</c:v>
                </c:pt>
              </c:numCache>
            </c:numRef>
          </c:val>
        </c:ser>
        <c:ser>
          <c:idx val="1"/>
          <c:order val="1"/>
          <c:tx>
            <c:strRef>
              <c:f>Sheet1!$C$6</c:f>
              <c:strCache>
                <c:ptCount val="1"/>
                <c:pt idx="0">
                  <c:v>COL 358</c:v>
                </c:pt>
              </c:strCache>
            </c:strRef>
          </c:tx>
          <c:invertIfNegative val="0"/>
          <c:cat>
            <c:strRef>
              <c:f>Sheet1!$A$7:$A$14</c:f>
              <c:strCache>
                <c:ptCount val="8"/>
                <c:pt idx="0">
                  <c:v>Q4-62</c:v>
                </c:pt>
                <c:pt idx="1">
                  <c:v>Q1-153</c:v>
                </c:pt>
                <c:pt idx="2">
                  <c:v>Q2-320</c:v>
                </c:pt>
                <c:pt idx="3">
                  <c:v>Q3-300</c:v>
                </c:pt>
                <c:pt idx="4">
                  <c:v>Q4-275</c:v>
                </c:pt>
                <c:pt idx="5">
                  <c:v>Q1-314</c:v>
                </c:pt>
                <c:pt idx="6">
                  <c:v>Q2-291</c:v>
                </c:pt>
                <c:pt idx="7">
                  <c:v>Q3-301</c:v>
                </c:pt>
              </c:strCache>
            </c:strRef>
          </c:cat>
          <c:val>
            <c:numRef>
              <c:f>Sheet1!$C$7:$C$14</c:f>
              <c:numCache>
                <c:formatCode>General</c:formatCode>
                <c:ptCount val="8"/>
                <c:pt idx="0">
                  <c:v>17</c:v>
                </c:pt>
                <c:pt idx="1">
                  <c:v>40</c:v>
                </c:pt>
                <c:pt idx="2">
                  <c:v>54</c:v>
                </c:pt>
                <c:pt idx="3">
                  <c:v>57</c:v>
                </c:pt>
                <c:pt idx="4">
                  <c:v>48</c:v>
                </c:pt>
                <c:pt idx="5">
                  <c:v>47</c:v>
                </c:pt>
                <c:pt idx="6">
                  <c:v>50</c:v>
                </c:pt>
                <c:pt idx="7">
                  <c:v>45</c:v>
                </c:pt>
              </c:numCache>
            </c:numRef>
          </c:val>
        </c:ser>
        <c:ser>
          <c:idx val="2"/>
          <c:order val="2"/>
          <c:tx>
            <c:strRef>
              <c:f>Sheet1!$D$6</c:f>
              <c:strCache>
                <c:ptCount val="1"/>
                <c:pt idx="0">
                  <c:v>JHU 300</c:v>
                </c:pt>
              </c:strCache>
            </c:strRef>
          </c:tx>
          <c:invertIfNegative val="0"/>
          <c:cat>
            <c:strRef>
              <c:f>Sheet1!$A$7:$A$14</c:f>
              <c:strCache>
                <c:ptCount val="8"/>
                <c:pt idx="0">
                  <c:v>Q4-62</c:v>
                </c:pt>
                <c:pt idx="1">
                  <c:v>Q1-153</c:v>
                </c:pt>
                <c:pt idx="2">
                  <c:v>Q2-320</c:v>
                </c:pt>
                <c:pt idx="3">
                  <c:v>Q3-300</c:v>
                </c:pt>
                <c:pt idx="4">
                  <c:v>Q4-275</c:v>
                </c:pt>
                <c:pt idx="5">
                  <c:v>Q1-314</c:v>
                </c:pt>
                <c:pt idx="6">
                  <c:v>Q2-291</c:v>
                </c:pt>
                <c:pt idx="7">
                  <c:v>Q3-301</c:v>
                </c:pt>
              </c:strCache>
            </c:strRef>
          </c:cat>
          <c:val>
            <c:numRef>
              <c:f>Sheet1!$D$7:$D$14</c:f>
              <c:numCache>
                <c:formatCode>General</c:formatCode>
                <c:ptCount val="8"/>
                <c:pt idx="0">
                  <c:v>9</c:v>
                </c:pt>
                <c:pt idx="1">
                  <c:v>32</c:v>
                </c:pt>
                <c:pt idx="2">
                  <c:v>64</c:v>
                </c:pt>
                <c:pt idx="3">
                  <c:v>56</c:v>
                </c:pt>
                <c:pt idx="4">
                  <c:v>43</c:v>
                </c:pt>
                <c:pt idx="5">
                  <c:v>38</c:v>
                </c:pt>
                <c:pt idx="6">
                  <c:v>36</c:v>
                </c:pt>
                <c:pt idx="7">
                  <c:v>22</c:v>
                </c:pt>
              </c:numCache>
            </c:numRef>
          </c:val>
        </c:ser>
        <c:ser>
          <c:idx val="3"/>
          <c:order val="3"/>
          <c:tx>
            <c:strRef>
              <c:f>Sheet1!$E$6</c:f>
              <c:strCache>
                <c:ptCount val="1"/>
                <c:pt idx="0">
                  <c:v>UMN 336</c:v>
                </c:pt>
              </c:strCache>
            </c:strRef>
          </c:tx>
          <c:invertIfNegative val="0"/>
          <c:cat>
            <c:strRef>
              <c:f>Sheet1!$A$7:$A$14</c:f>
              <c:strCache>
                <c:ptCount val="8"/>
                <c:pt idx="0">
                  <c:v>Q4-62</c:v>
                </c:pt>
                <c:pt idx="1">
                  <c:v>Q1-153</c:v>
                </c:pt>
                <c:pt idx="2">
                  <c:v>Q2-320</c:v>
                </c:pt>
                <c:pt idx="3">
                  <c:v>Q3-300</c:v>
                </c:pt>
                <c:pt idx="4">
                  <c:v>Q4-275</c:v>
                </c:pt>
                <c:pt idx="5">
                  <c:v>Q1-314</c:v>
                </c:pt>
                <c:pt idx="6">
                  <c:v>Q2-291</c:v>
                </c:pt>
                <c:pt idx="7">
                  <c:v>Q3-301</c:v>
                </c:pt>
              </c:strCache>
            </c:strRef>
          </c:cat>
          <c:val>
            <c:numRef>
              <c:f>Sheet1!$E$7:$E$14</c:f>
              <c:numCache>
                <c:formatCode>General</c:formatCode>
                <c:ptCount val="8"/>
                <c:pt idx="0">
                  <c:v>36</c:v>
                </c:pt>
                <c:pt idx="1">
                  <c:v>47</c:v>
                </c:pt>
                <c:pt idx="2">
                  <c:v>52</c:v>
                </c:pt>
                <c:pt idx="3">
                  <c:v>36</c:v>
                </c:pt>
                <c:pt idx="4">
                  <c:v>45</c:v>
                </c:pt>
                <c:pt idx="5">
                  <c:v>44</c:v>
                </c:pt>
                <c:pt idx="6">
                  <c:v>46</c:v>
                </c:pt>
                <c:pt idx="7">
                  <c:v>34</c:v>
                </c:pt>
              </c:numCache>
            </c:numRef>
          </c:val>
        </c:ser>
        <c:ser>
          <c:idx val="4"/>
          <c:order val="4"/>
          <c:tx>
            <c:strRef>
              <c:f>Sheet1!$F$6</c:f>
              <c:strCache>
                <c:ptCount val="1"/>
                <c:pt idx="0">
                  <c:v>NWU 345</c:v>
                </c:pt>
              </c:strCache>
            </c:strRef>
          </c:tx>
          <c:invertIfNegative val="0"/>
          <c:cat>
            <c:strRef>
              <c:f>Sheet1!$A$7:$A$14</c:f>
              <c:strCache>
                <c:ptCount val="8"/>
                <c:pt idx="0">
                  <c:v>Q4-62</c:v>
                </c:pt>
                <c:pt idx="1">
                  <c:v>Q1-153</c:v>
                </c:pt>
                <c:pt idx="2">
                  <c:v>Q2-320</c:v>
                </c:pt>
                <c:pt idx="3">
                  <c:v>Q3-300</c:v>
                </c:pt>
                <c:pt idx="4">
                  <c:v>Q4-275</c:v>
                </c:pt>
                <c:pt idx="5">
                  <c:v>Q1-314</c:v>
                </c:pt>
                <c:pt idx="6">
                  <c:v>Q2-291</c:v>
                </c:pt>
                <c:pt idx="7">
                  <c:v>Q3-301</c:v>
                </c:pt>
              </c:strCache>
            </c:strRef>
          </c:cat>
          <c:val>
            <c:numRef>
              <c:f>Sheet1!$F$7:$F$14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49</c:v>
                </c:pt>
                <c:pt idx="3">
                  <c:v>60</c:v>
                </c:pt>
                <c:pt idx="4">
                  <c:v>50</c:v>
                </c:pt>
                <c:pt idx="5">
                  <c:v>67</c:v>
                </c:pt>
                <c:pt idx="6">
                  <c:v>79</c:v>
                </c:pt>
                <c:pt idx="7">
                  <c:v>38</c:v>
                </c:pt>
              </c:numCache>
            </c:numRef>
          </c:val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UCLA 289</c:v>
                </c:pt>
              </c:strCache>
            </c:strRef>
          </c:tx>
          <c:invertIfNegative val="0"/>
          <c:cat>
            <c:strRef>
              <c:f>Sheet1!$A$7:$A$14</c:f>
              <c:strCache>
                <c:ptCount val="8"/>
                <c:pt idx="0">
                  <c:v>Q4-62</c:v>
                </c:pt>
                <c:pt idx="1">
                  <c:v>Q1-153</c:v>
                </c:pt>
                <c:pt idx="2">
                  <c:v>Q2-320</c:v>
                </c:pt>
                <c:pt idx="3">
                  <c:v>Q3-300</c:v>
                </c:pt>
                <c:pt idx="4">
                  <c:v>Q4-275</c:v>
                </c:pt>
                <c:pt idx="5">
                  <c:v>Q1-314</c:v>
                </c:pt>
                <c:pt idx="6">
                  <c:v>Q2-291</c:v>
                </c:pt>
                <c:pt idx="7">
                  <c:v>Q3-301</c:v>
                </c:pt>
              </c:strCache>
            </c:strRef>
          </c:cat>
          <c:val>
            <c:numRef>
              <c:f>Sheet1!$G$7:$G$14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55</c:v>
                </c:pt>
                <c:pt idx="3">
                  <c:v>55</c:v>
                </c:pt>
                <c:pt idx="4">
                  <c:v>49</c:v>
                </c:pt>
                <c:pt idx="5">
                  <c:v>49</c:v>
                </c:pt>
                <c:pt idx="6">
                  <c:v>42</c:v>
                </c:pt>
                <c:pt idx="7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gapDepth val="166"/>
        <c:shape val="cylinder"/>
        <c:axId val="26857472"/>
        <c:axId val="26859008"/>
        <c:axId val="0"/>
      </c:bar3DChart>
      <c:catAx>
        <c:axId val="26857472"/>
        <c:scaling>
          <c:orientation val="minMax"/>
        </c:scaling>
        <c:delete val="1"/>
        <c:axPos val="b"/>
        <c:majorTickMark val="out"/>
        <c:minorTickMark val="none"/>
        <c:tickLblPos val="nextTo"/>
        <c:crossAx val="26859008"/>
        <c:crosses val="autoZero"/>
        <c:auto val="0"/>
        <c:lblAlgn val="ctr"/>
        <c:lblOffset val="100"/>
        <c:noMultiLvlLbl val="0"/>
      </c:catAx>
      <c:valAx>
        <c:axId val="26859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857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143348400894335"/>
          <c:y val="0.11906151243392843"/>
          <c:w val="0.15930725673179741"/>
          <c:h val="0.5738725659047588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aseline="0">
          <a:latin typeface="Calibri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&gt;6</c:v>
                </c:pt>
                <c:pt idx="1">
                  <c:v>&lt;=6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40.03</c:v>
                </c:pt>
                <c:pt idx="1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&gt;6</c:v>
                </c:pt>
                <c:pt idx="1">
                  <c:v>&lt;=6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29.68</c:v>
                </c:pt>
                <c:pt idx="1">
                  <c:v>14.29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26720"/>
        <c:axId val="29332608"/>
      </c:barChart>
      <c:catAx>
        <c:axId val="29326720"/>
        <c:scaling>
          <c:orientation val="minMax"/>
        </c:scaling>
        <c:delete val="0"/>
        <c:axPos val="b"/>
        <c:majorTickMark val="out"/>
        <c:minorTickMark val="none"/>
        <c:tickLblPos val="nextTo"/>
        <c:crossAx val="29332608"/>
        <c:crosses val="autoZero"/>
        <c:auto val="1"/>
        <c:lblAlgn val="ctr"/>
        <c:lblOffset val="100"/>
        <c:noMultiLvlLbl val="0"/>
      </c:catAx>
      <c:valAx>
        <c:axId val="29332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326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029697676679309"/>
          <c:y val="9.631099503022893E-3"/>
          <c:w val="0.20383882570234277"/>
          <c:h val="0.155763977743521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Passed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3-WFU</c:v>
                </c:pt>
                <c:pt idx="1">
                  <c:v>4-COL</c:v>
                </c:pt>
                <c:pt idx="2">
                  <c:v>5-JHU</c:v>
                </c:pt>
                <c:pt idx="3">
                  <c:v>6-UMN</c:v>
                </c:pt>
                <c:pt idx="4">
                  <c:v>7-NWU</c:v>
                </c:pt>
                <c:pt idx="5">
                  <c:v>8-UCLA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284</c:v>
                </c:pt>
                <c:pt idx="1">
                  <c:v>352</c:v>
                </c:pt>
                <c:pt idx="2">
                  <c:v>289</c:v>
                </c:pt>
                <c:pt idx="3">
                  <c:v>320</c:v>
                </c:pt>
                <c:pt idx="4">
                  <c:v>318</c:v>
                </c:pt>
                <c:pt idx="5">
                  <c:v>240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Failed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55E-2"/>
                  <c:y val="-1.4030163304472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0123456790123455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037037037037035E-2"/>
                  <c:y val="-1.1224130643577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950617283950615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0123456790123455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4752964907164496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3-WFU</c:v>
                </c:pt>
                <c:pt idx="1">
                  <c:v>4-COL</c:v>
                </c:pt>
                <c:pt idx="2">
                  <c:v>5-JHU</c:v>
                </c:pt>
                <c:pt idx="3">
                  <c:v>6-UMN</c:v>
                </c:pt>
                <c:pt idx="4">
                  <c:v>7-NWU</c:v>
                </c:pt>
                <c:pt idx="5">
                  <c:v>8-UCLA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</c:v>
                </c:pt>
                <c:pt idx="1">
                  <c:v>1</c:v>
                </c:pt>
                <c:pt idx="2">
                  <c:v>3</c:v>
                </c:pt>
                <c:pt idx="3">
                  <c:v>8</c:v>
                </c:pt>
                <c:pt idx="4">
                  <c:v>14</c:v>
                </c:pt>
                <c:pt idx="5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755648"/>
        <c:axId val="29765632"/>
      </c:barChart>
      <c:catAx>
        <c:axId val="29755648"/>
        <c:scaling>
          <c:orientation val="minMax"/>
        </c:scaling>
        <c:delete val="0"/>
        <c:axPos val="b"/>
        <c:majorTickMark val="out"/>
        <c:minorTickMark val="none"/>
        <c:tickLblPos val="nextTo"/>
        <c:crossAx val="29765632"/>
        <c:crosses val="autoZero"/>
        <c:auto val="1"/>
        <c:lblAlgn val="ctr"/>
        <c:lblOffset val="100"/>
        <c:noMultiLvlLbl val="0"/>
      </c:catAx>
      <c:valAx>
        <c:axId val="29765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7556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&lt;5</c:v>
                </c:pt>
                <c:pt idx="1">
                  <c:v>&gt;=5,  &lt;15</c:v>
                </c:pt>
                <c:pt idx="2">
                  <c:v>&gt;=15,  &lt;30</c:v>
                </c:pt>
                <c:pt idx="3">
                  <c:v>AHI&gt;=30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12.21</c:v>
                </c:pt>
                <c:pt idx="1">
                  <c:v>18.170000000000002</c:v>
                </c:pt>
                <c:pt idx="2">
                  <c:v>13.94</c:v>
                </c:pt>
                <c:pt idx="3">
                  <c:v>12.1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&lt;5</c:v>
                </c:pt>
                <c:pt idx="1">
                  <c:v>&gt;=5,  &lt;15</c:v>
                </c:pt>
                <c:pt idx="2">
                  <c:v>&gt;=15,  &lt;30</c:v>
                </c:pt>
                <c:pt idx="3">
                  <c:v>AHI&gt;=30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9.1999999999999993</c:v>
                </c:pt>
                <c:pt idx="1">
                  <c:v>14.55</c:v>
                </c:pt>
                <c:pt idx="2">
                  <c:v>10.37</c:v>
                </c:pt>
                <c:pt idx="3">
                  <c:v>9.48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301184"/>
        <c:axId val="30302976"/>
      </c:barChart>
      <c:catAx>
        <c:axId val="30301184"/>
        <c:scaling>
          <c:orientation val="minMax"/>
        </c:scaling>
        <c:delete val="0"/>
        <c:axPos val="b"/>
        <c:majorTickMark val="out"/>
        <c:minorTickMark val="none"/>
        <c:tickLblPos val="nextTo"/>
        <c:crossAx val="30302976"/>
        <c:crosses val="autoZero"/>
        <c:auto val="1"/>
        <c:lblAlgn val="ctr"/>
        <c:lblOffset val="100"/>
        <c:noMultiLvlLbl val="0"/>
      </c:catAx>
      <c:valAx>
        <c:axId val="30302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301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528009756356222"/>
          <c:y val="1.5824146981627298E-2"/>
          <c:w val="0.27153927728730876"/>
          <c:h val="0.14233434282253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&lt;5</c:v>
                </c:pt>
                <c:pt idx="1">
                  <c:v>&gt;=5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12.21</c:v>
                </c:pt>
                <c:pt idx="1">
                  <c:v>44.2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&lt;5</c:v>
                </c:pt>
                <c:pt idx="1">
                  <c:v>&gt;=5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9.1999999999999993</c:v>
                </c:pt>
                <c:pt idx="1">
                  <c:v>34.39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349568"/>
        <c:axId val="30351360"/>
      </c:barChart>
      <c:catAx>
        <c:axId val="30349568"/>
        <c:scaling>
          <c:orientation val="minMax"/>
        </c:scaling>
        <c:delete val="0"/>
        <c:axPos val="b"/>
        <c:majorTickMark val="out"/>
        <c:minorTickMark val="none"/>
        <c:tickLblPos val="nextTo"/>
        <c:crossAx val="30351360"/>
        <c:crosses val="autoZero"/>
        <c:auto val="1"/>
        <c:lblAlgn val="ctr"/>
        <c:lblOffset val="100"/>
        <c:noMultiLvlLbl val="0"/>
      </c:catAx>
      <c:valAx>
        <c:axId val="30351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349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7025371828521441E-2"/>
          <c:y val="1.5243164824811868E-2"/>
          <c:w val="0.20383882570234277"/>
          <c:h val="0.155763977743521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&lt;15</c:v>
                </c:pt>
                <c:pt idx="1">
                  <c:v>&gt;=15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30.38</c:v>
                </c:pt>
                <c:pt idx="1">
                  <c:v>26.03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&lt;15</c:v>
                </c:pt>
                <c:pt idx="1">
                  <c:v>&gt;=15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23.75</c:v>
                </c:pt>
                <c:pt idx="1">
                  <c:v>19.84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961600"/>
        <c:axId val="29967488"/>
      </c:barChart>
      <c:catAx>
        <c:axId val="29961600"/>
        <c:scaling>
          <c:orientation val="minMax"/>
        </c:scaling>
        <c:delete val="0"/>
        <c:axPos val="b"/>
        <c:majorTickMark val="out"/>
        <c:minorTickMark val="none"/>
        <c:tickLblPos val="nextTo"/>
        <c:crossAx val="29967488"/>
        <c:crosses val="autoZero"/>
        <c:auto val="1"/>
        <c:lblAlgn val="ctr"/>
        <c:lblOffset val="100"/>
        <c:noMultiLvlLbl val="0"/>
      </c:catAx>
      <c:valAx>
        <c:axId val="29967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961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795129775444736"/>
          <c:y val="1.5243164824811868E-2"/>
          <c:w val="0.20383882570234277"/>
          <c:h val="0.155763977743521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Age&gt;75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&lt;5</c:v>
                </c:pt>
                <c:pt idx="1">
                  <c:v>&gt;=5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6.97</c:v>
                </c:pt>
                <c:pt idx="1">
                  <c:v>23.97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Age&lt;=75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&lt;5</c:v>
                </c:pt>
                <c:pt idx="1">
                  <c:v>&gt;=5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14.44</c:v>
                </c:pt>
                <c:pt idx="1">
                  <c:v>54.63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436352"/>
        <c:axId val="47780608"/>
      </c:barChart>
      <c:catAx>
        <c:axId val="30436352"/>
        <c:scaling>
          <c:orientation val="minMax"/>
        </c:scaling>
        <c:delete val="0"/>
        <c:axPos val="b"/>
        <c:majorTickMark val="out"/>
        <c:minorTickMark val="none"/>
        <c:tickLblPos val="nextTo"/>
        <c:crossAx val="47780608"/>
        <c:crosses val="autoZero"/>
        <c:auto val="1"/>
        <c:lblAlgn val="ctr"/>
        <c:lblOffset val="100"/>
        <c:noMultiLvlLbl val="0"/>
      </c:catAx>
      <c:valAx>
        <c:axId val="47780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436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3938952075435022E-2"/>
          <c:y val="3.2079360790178799E-2"/>
          <c:w val="0.34118450471468842"/>
          <c:h val="0.155763977743521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&lt;5</c:v>
                </c:pt>
                <c:pt idx="1">
                  <c:v>&gt;=5, &lt;15</c:v>
                </c:pt>
                <c:pt idx="2">
                  <c:v>&gt;=15,&lt;30</c:v>
                </c:pt>
                <c:pt idx="3">
                  <c:v>&gt;=30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7.89</c:v>
                </c:pt>
                <c:pt idx="1">
                  <c:v>12.54</c:v>
                </c:pt>
                <c:pt idx="2">
                  <c:v>10.98</c:v>
                </c:pt>
                <c:pt idx="3">
                  <c:v>8.81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Chinese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&lt;5</c:v>
                </c:pt>
                <c:pt idx="1">
                  <c:v>&gt;=5, &lt;15</c:v>
                </c:pt>
                <c:pt idx="2">
                  <c:v>&gt;=15,&lt;30</c:v>
                </c:pt>
                <c:pt idx="3">
                  <c:v>&gt;=30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0.06</c:v>
                </c:pt>
                <c:pt idx="1">
                  <c:v>0.06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&lt;5</c:v>
                </c:pt>
                <c:pt idx="1">
                  <c:v>&gt;=5, &lt;15</c:v>
                </c:pt>
                <c:pt idx="2">
                  <c:v>&gt;=15,&lt;30</c:v>
                </c:pt>
                <c:pt idx="3">
                  <c:v>&gt;=30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4.24</c:v>
                </c:pt>
                <c:pt idx="1">
                  <c:v>12.26</c:v>
                </c:pt>
                <c:pt idx="2">
                  <c:v>8.36</c:v>
                </c:pt>
                <c:pt idx="3">
                  <c:v>8.9700000000000006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Hispanic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&lt;5</c:v>
                </c:pt>
                <c:pt idx="1">
                  <c:v>&gt;=5, &lt;15</c:v>
                </c:pt>
                <c:pt idx="2">
                  <c:v>&gt;=15,&lt;30</c:v>
                </c:pt>
                <c:pt idx="3">
                  <c:v>&gt;=30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4.24</c:v>
                </c:pt>
                <c:pt idx="1">
                  <c:v>7.86</c:v>
                </c:pt>
                <c:pt idx="2">
                  <c:v>4.96</c:v>
                </c:pt>
                <c:pt idx="3">
                  <c:v>3.79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190976"/>
        <c:axId val="30200960"/>
      </c:barChart>
      <c:catAx>
        <c:axId val="30190976"/>
        <c:scaling>
          <c:orientation val="minMax"/>
        </c:scaling>
        <c:delete val="0"/>
        <c:axPos val="b"/>
        <c:majorTickMark val="out"/>
        <c:minorTickMark val="none"/>
        <c:tickLblPos val="nextTo"/>
        <c:crossAx val="30200960"/>
        <c:crosses val="autoZero"/>
        <c:auto val="1"/>
        <c:lblAlgn val="ctr"/>
        <c:lblOffset val="100"/>
        <c:noMultiLvlLbl val="0"/>
      </c:catAx>
      <c:valAx>
        <c:axId val="30200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190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179012345679015"/>
          <c:y val="0.11626034061701344"/>
          <c:w val="0.16579104695246424"/>
          <c:h val="0.3395882820959870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0.11</c:v>
                </c:pt>
                <c:pt idx="1">
                  <c:v>1.55</c:v>
                </c:pt>
                <c:pt idx="2">
                  <c:v>0.89</c:v>
                </c:pt>
                <c:pt idx="3">
                  <c:v>2.93</c:v>
                </c:pt>
                <c:pt idx="4">
                  <c:v>6.26</c:v>
                </c:pt>
                <c:pt idx="5">
                  <c:v>13.57</c:v>
                </c:pt>
                <c:pt idx="6">
                  <c:v>18.940000000000001</c:v>
                </c:pt>
                <c:pt idx="7">
                  <c:v>10.02</c:v>
                </c:pt>
                <c:pt idx="8">
                  <c:v>2.5499999999999998</c:v>
                </c:pt>
                <c:pt idx="9">
                  <c:v>0.22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0.06</c:v>
                </c:pt>
                <c:pt idx="1">
                  <c:v>0.28000000000000003</c:v>
                </c:pt>
                <c:pt idx="2">
                  <c:v>1.33</c:v>
                </c:pt>
                <c:pt idx="3">
                  <c:v>1.99</c:v>
                </c:pt>
                <c:pt idx="4">
                  <c:v>5.76</c:v>
                </c:pt>
                <c:pt idx="5">
                  <c:v>11.3</c:v>
                </c:pt>
                <c:pt idx="6">
                  <c:v>14.51</c:v>
                </c:pt>
                <c:pt idx="7">
                  <c:v>7.03</c:v>
                </c:pt>
                <c:pt idx="8">
                  <c:v>1.55</c:v>
                </c:pt>
                <c:pt idx="9">
                  <c:v>0.11</c:v>
                </c:pt>
                <c:pt idx="10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128576"/>
        <c:axId val="29130112"/>
      </c:barChart>
      <c:catAx>
        <c:axId val="2912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130112"/>
        <c:crosses val="autoZero"/>
        <c:auto val="1"/>
        <c:lblAlgn val="ctr"/>
        <c:lblOffset val="100"/>
        <c:noMultiLvlLbl val="0"/>
      </c:catAx>
      <c:valAx>
        <c:axId val="29130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128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4741421211237483E-2"/>
          <c:y val="1.8049197485706357E-2"/>
          <c:w val="0.20383882570234277"/>
          <c:h val="0.155763977743521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&gt;7</c:v>
                </c:pt>
                <c:pt idx="1">
                  <c:v>&lt;=7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22.42</c:v>
                </c:pt>
                <c:pt idx="1">
                  <c:v>33.61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&gt;7</c:v>
                </c:pt>
                <c:pt idx="1">
                  <c:v>&lt;=7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15.62</c:v>
                </c:pt>
                <c:pt idx="1">
                  <c:v>28.35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00992"/>
        <c:axId val="29302784"/>
      </c:barChart>
      <c:catAx>
        <c:axId val="29300992"/>
        <c:scaling>
          <c:orientation val="minMax"/>
        </c:scaling>
        <c:delete val="0"/>
        <c:axPos val="b"/>
        <c:majorTickMark val="out"/>
        <c:minorTickMark val="none"/>
        <c:tickLblPos val="nextTo"/>
        <c:crossAx val="29302784"/>
        <c:crosses val="autoZero"/>
        <c:auto val="1"/>
        <c:lblAlgn val="ctr"/>
        <c:lblOffset val="100"/>
        <c:noMultiLvlLbl val="0"/>
      </c:catAx>
      <c:valAx>
        <c:axId val="29302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300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3938952075435022E-2"/>
          <c:y val="3.2079360790178799E-2"/>
          <c:w val="0.20383882570234277"/>
          <c:h val="0.155763977743521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0.16667</cdr:x>
      <cdr:y>0.82497</cdr:y>
    </cdr:from>
    <cdr:to>
      <cdr:x>0.5463</cdr:x>
      <cdr:y>0.95966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1600" y="3733800"/>
          <a:ext cx="3124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0.0539</cdr:x>
      <cdr:y>0.75763</cdr:y>
    </cdr:from>
    <cdr:to>
      <cdr:x>0.81316</cdr:x>
      <cdr:y>0.90915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3552" y="3429000"/>
          <a:ext cx="62484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smtClean="0"/>
            <a:t>            </a:t>
          </a:r>
          <a:r>
            <a:rPr lang="en-US" sz="1400" b="1" dirty="0" smtClean="0">
              <a:solidFill>
                <a:srgbClr val="00B050"/>
              </a:solidFill>
            </a:rPr>
            <a:t>Q4-62</a:t>
          </a:r>
          <a:r>
            <a:rPr lang="en-US" sz="1400" b="1" dirty="0" smtClean="0"/>
            <a:t>       </a:t>
          </a:r>
          <a:r>
            <a:rPr lang="en-US" sz="1400" b="1" dirty="0" smtClean="0">
              <a:solidFill>
                <a:schemeClr val="accent2">
                  <a:lumMod val="75000"/>
                </a:schemeClr>
              </a:solidFill>
            </a:rPr>
            <a:t>Q1-153    Q2-320     Q3-300   Q4-275     </a:t>
          </a:r>
          <a:r>
            <a:rPr lang="en-US" sz="1400" b="1" dirty="0" smtClean="0">
              <a:solidFill>
                <a:srgbClr val="0070C0"/>
              </a:solidFill>
            </a:rPr>
            <a:t>Q1-314    Q2-291    Q3-201</a:t>
          </a:r>
        </a:p>
        <a:p xmlns:a="http://schemas.openxmlformats.org/drawingml/2006/main">
          <a:r>
            <a:rPr lang="en-US" sz="1600" b="1" dirty="0" smtClean="0"/>
            <a:t> </a:t>
          </a:r>
          <a:r>
            <a:rPr lang="en-US" sz="1600" b="1" dirty="0" smtClean="0">
              <a:solidFill>
                <a:srgbClr val="00B050"/>
              </a:solidFill>
            </a:rPr>
            <a:t>2010-62 PSGs</a:t>
          </a:r>
          <a:r>
            <a:rPr lang="en-US" sz="1600" b="1" dirty="0" smtClean="0"/>
            <a:t>           </a:t>
          </a:r>
          <a:r>
            <a:rPr lang="en-US" sz="1600" b="1" dirty="0" smtClean="0">
              <a:solidFill>
                <a:schemeClr val="accent2">
                  <a:lumMod val="75000"/>
                </a:schemeClr>
              </a:solidFill>
            </a:rPr>
            <a:t>2011–1,048 PSGs                          </a:t>
          </a:r>
          <a:r>
            <a:rPr lang="en-US" sz="1600" b="1" dirty="0" smtClean="0">
              <a:solidFill>
                <a:srgbClr val="0070C0"/>
              </a:solidFill>
            </a:rPr>
            <a:t>2012–806 PSGs</a:t>
          </a:r>
          <a:endParaRPr lang="en-US" sz="16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0.56136</cdr:x>
      <cdr:y>0.85865</cdr:y>
    </cdr:from>
    <cdr:to>
      <cdr:x>0.87037</cdr:x>
      <cdr:y>0.95966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619767" y="3886200"/>
          <a:ext cx="2543034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AA89C-8264-4E18-B840-9E9BFA8D8FBC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083F8-2AE9-4949-B01A-162FF2A1A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2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083F8-2AE9-4949-B01A-162FF2A1A0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74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sites improved quality with exception of UCLA.  In 2012 UCLA responsible for ½ of all failures.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083F8-2AE9-4949-B01A-162FF2A1A0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9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083F8-2AE9-4949-B01A-162FF2A1A0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49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083F8-2AE9-4949-B01A-162FF2A1A0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56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083F8-2AE9-4949-B01A-162FF2A1A0C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12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8D6-3184-46C0-9497-4D336D151A0A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CFFB-604D-4012-BF2D-E3551CA9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9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8D6-3184-46C0-9497-4D336D151A0A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CFFB-604D-4012-BF2D-E3551CA9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8D6-3184-46C0-9497-4D336D151A0A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CFFB-604D-4012-BF2D-E3551CA9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9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8D6-3184-46C0-9497-4D336D151A0A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CFFB-604D-4012-BF2D-E3551CA9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9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8D6-3184-46C0-9497-4D336D151A0A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CFFB-604D-4012-BF2D-E3551CA9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6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8D6-3184-46C0-9497-4D336D151A0A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CFFB-604D-4012-BF2D-E3551CA9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6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8D6-3184-46C0-9497-4D336D151A0A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CFFB-604D-4012-BF2D-E3551CA9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3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8D6-3184-46C0-9497-4D336D151A0A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CFFB-604D-4012-BF2D-E3551CA9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5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8D6-3184-46C0-9497-4D336D151A0A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CFFB-604D-4012-BF2D-E3551CA9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7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8D6-3184-46C0-9497-4D336D151A0A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CFFB-604D-4012-BF2D-E3551CA9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4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68D6-3184-46C0-9497-4D336D151A0A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CFFB-604D-4012-BF2D-E3551CA9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1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968D6-3184-46C0-9497-4D336D151A0A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9CFFB-604D-4012-BF2D-E3551CA9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.png"/><Relationship Id="rId7" Type="http://schemas.openxmlformats.org/officeDocument/2006/relationships/image" Target="../media/image1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Relationship Id="rId9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6290846"/>
            <a:ext cx="620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September 2012 MESA Steering Committee Meeting, </a:t>
            </a:r>
            <a:r>
              <a:rPr lang="en-US" sz="1600" dirty="0"/>
              <a:t>S</a:t>
            </a:r>
            <a:r>
              <a:rPr lang="en-US" sz="1600" dirty="0" smtClean="0"/>
              <a:t>ilver Springs, MD 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988496" y="1905000"/>
            <a:ext cx="7209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MESA </a:t>
            </a:r>
            <a:r>
              <a:rPr lang="en-US" sz="6000" dirty="0" smtClean="0"/>
              <a:t>– Sleep Updates</a:t>
            </a:r>
            <a:endParaRPr lang="en-US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2497669" y="4191000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Steering Committee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September </a:t>
            </a:r>
            <a:r>
              <a:rPr lang="en-US" sz="2000" dirty="0" smtClean="0"/>
              <a:t>13, 2012</a:t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1974"/>
            <a:ext cx="1371600" cy="102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55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Enrollment – Other Issues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UCLA loss of key tech</a:t>
            </a:r>
          </a:p>
          <a:p>
            <a:r>
              <a:rPr lang="en-US" dirty="0" smtClean="0"/>
              <a:t>Incentives for techs to stay until collection completed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11536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8615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MESA-Sleep Data</a:t>
            </a:r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63" y="106362"/>
            <a:ext cx="1371600" cy="102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0" y="1143000"/>
            <a:ext cx="4572000" cy="2743200"/>
            <a:chOff x="0" y="1143000"/>
            <a:chExt cx="4572000" cy="2743200"/>
          </a:xfrm>
        </p:grpSpPr>
        <p:pic>
          <p:nvPicPr>
            <p:cNvPr id="3074" name="Picture 2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371600"/>
              <a:ext cx="4572000" cy="2514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2054333" y="1406003"/>
              <a:ext cx="548640" cy="1341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41088" y="1143000"/>
              <a:ext cx="16355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Sleep Efficiency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495800" y="1143000"/>
            <a:ext cx="4572000" cy="2743200"/>
            <a:chOff x="4495800" y="1143000"/>
            <a:chExt cx="4572000" cy="274320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800" y="1371600"/>
              <a:ext cx="4572000" cy="2514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6578011" y="1372549"/>
              <a:ext cx="548640" cy="1341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07278" y="1143000"/>
              <a:ext cx="19039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Oxygen Saturation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6200" y="3897868"/>
            <a:ext cx="4572000" cy="2731532"/>
            <a:chOff x="76200" y="3897868"/>
            <a:chExt cx="4572000" cy="2731532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4114800"/>
              <a:ext cx="4572000" cy="2514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2181149" y="4148328"/>
              <a:ext cx="548640" cy="1341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30504" y="3897868"/>
              <a:ext cx="1456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Arousal Index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495800" y="3897868"/>
            <a:ext cx="4572000" cy="2731532"/>
            <a:chOff x="4495800" y="3897868"/>
            <a:chExt cx="4572000" cy="2731532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800" y="4114800"/>
              <a:ext cx="4572000" cy="2514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Rectangle 15"/>
            <p:cNvSpPr/>
            <p:nvPr/>
          </p:nvSpPr>
          <p:spPr>
            <a:xfrm>
              <a:off x="6600749" y="4148328"/>
              <a:ext cx="548640" cy="1341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562600" y="3897868"/>
              <a:ext cx="23676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Apnea Hypopnea </a:t>
              </a:r>
              <a:r>
                <a:rPr lang="en-US" dirty="0" smtClean="0"/>
                <a:t>Index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455469" y="48768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21.6 ± 11.6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00749" y="4876800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19.7 ± 18.5</a:t>
            </a:r>
          </a:p>
          <a:p>
            <a:r>
              <a:rPr lang="en-US" dirty="0"/>
              <a:t> </a:t>
            </a:r>
            <a:r>
              <a:rPr lang="en-US" dirty="0" smtClean="0"/>
              <a:t>   13.5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1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AHI and Gender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551906"/>
              </p:ext>
            </p:extLst>
          </p:nvPr>
        </p:nvGraphicFramePr>
        <p:xfrm>
          <a:off x="1066800" y="1676400"/>
          <a:ext cx="7543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" y="3516868"/>
            <a:ext cx="1590051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Percentage (%)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67829" y="3200400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219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280424" y="3836019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165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330498" y="1936295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328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728224" y="2720597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261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754137" y="2837986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250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166731" y="3585117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186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199057" y="3214969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217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589348" y="3776246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170</a:t>
            </a:r>
            <a:endParaRPr lang="en-US" sz="1600" dirty="0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1371600" cy="102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581400" y="1371600"/>
            <a:ext cx="1561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AHI Categories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90065"/>
              </p:ext>
            </p:extLst>
          </p:nvPr>
        </p:nvGraphicFramePr>
        <p:xfrm>
          <a:off x="9906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OSA (mild or more)</a:t>
            </a:r>
          </a:p>
          <a:p>
            <a:r>
              <a:rPr lang="en-US" sz="3600" dirty="0"/>
              <a:t>b</a:t>
            </a:r>
            <a:r>
              <a:rPr lang="en-US" sz="3600" dirty="0" smtClean="0"/>
              <a:t>y gender</a:t>
            </a:r>
          </a:p>
          <a:p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1371600" cy="102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141249" y="3516868"/>
            <a:ext cx="1590051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Percentage (%)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04947" y="42672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219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04478" y="44958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64820" y="18288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793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64351" y="25908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617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60145" y="3703429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78.5%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0499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085190"/>
              </p:ext>
            </p:extLst>
          </p:nvPr>
        </p:nvGraphicFramePr>
        <p:xfrm>
          <a:off x="9906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OSA (moderate)</a:t>
            </a:r>
          </a:p>
          <a:p>
            <a:r>
              <a:rPr lang="en-US" sz="3000" dirty="0" smtClean="0"/>
              <a:t>by gender</a:t>
            </a:r>
            <a:endParaRPr lang="en-US" sz="30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1371600" cy="102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141249" y="3516868"/>
            <a:ext cx="1590051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Percentage (%)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75211" y="194031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545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04478" y="26670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426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24384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467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21605" y="306710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06662" y="4419600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46%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49422" y="6139190"/>
            <a:ext cx="2896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22% with AHI &gt; 30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841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716348"/>
              </p:ext>
            </p:extLst>
          </p:nvPr>
        </p:nvGraphicFramePr>
        <p:xfrm>
          <a:off x="9906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752600" y="457200"/>
            <a:ext cx="5943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AHI and Age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1371600" cy="102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141249" y="3516868"/>
            <a:ext cx="1590051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Percentage (%)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62200" y="47244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43434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0" y="37338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430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1828800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980</a:t>
            </a:r>
          </a:p>
          <a:p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226668" y="1371600"/>
            <a:ext cx="995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 &lt; 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1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607880"/>
              </p:ext>
            </p:extLst>
          </p:nvPr>
        </p:nvGraphicFramePr>
        <p:xfrm>
          <a:off x="838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143000" y="4572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AHI and Race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3400"/>
            <a:ext cx="1371600" cy="102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293649" y="3516868"/>
            <a:ext cx="1590051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Percentage (%)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59674" y="3211551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138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175545" y="1371600"/>
            <a:ext cx="117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95707" y="530798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215375" y="4174274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169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2542478" y="415197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76600" y="1962537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225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482897" y="531533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824867" y="2048030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220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174273" y="3230059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26074" y="2367589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197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105399" y="532656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298688" y="3100040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150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5633224" y="3962401"/>
            <a:ext cx="341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89</a:t>
            </a:r>
          </a:p>
          <a:p>
            <a:endParaRPr lang="en-US" sz="12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6300255" y="2934441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158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657277" y="532842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880303" y="289374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161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7214839" y="4283927"/>
            <a:ext cx="341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68</a:t>
            </a:r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9484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164846"/>
              </p:ext>
            </p:extLst>
          </p:nvPr>
        </p:nvGraphicFramePr>
        <p:xfrm>
          <a:off x="9906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752600" y="4572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Sleep </a:t>
            </a:r>
            <a:r>
              <a:rPr lang="en-US" dirty="0" smtClean="0"/>
              <a:t>Duration and Gender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1371600" cy="102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141249" y="3516868"/>
            <a:ext cx="1590051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Percentage (%)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3406" y="533400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795631" y="5349182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1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147790" y="5093856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10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2366887" y="533331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5</a:t>
            </a:r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2727555" y="5220727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16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2911759" y="5127606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24</a:t>
            </a:r>
            <a:endParaRPr lang="en-US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3321357" y="4834638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53</a:t>
            </a:r>
            <a:endParaRPr lang="en-US" sz="1050" dirty="0"/>
          </a:p>
        </p:txBody>
      </p:sp>
      <p:sp>
        <p:nvSpPr>
          <p:cNvPr id="19" name="TextBox 18"/>
          <p:cNvSpPr txBox="1"/>
          <p:nvPr/>
        </p:nvSpPr>
        <p:spPr>
          <a:xfrm>
            <a:off x="3502136" y="4984889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36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65601" y="3497081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181</a:t>
            </a:r>
            <a:endParaRPr 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5865259" y="4038309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127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58952" y="4215063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113</a:t>
            </a:r>
            <a:endParaRPr lang="en-US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4107911" y="4305157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104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63411" y="2813527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245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4696328" y="3240506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204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70577" y="1777558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342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5287452" y="2625641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262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78548" y="4890980"/>
            <a:ext cx="3225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46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6467349" y="5081337"/>
            <a:ext cx="3225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28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902560" y="5368232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7075319" y="5382127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67600" y="5410200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0</a:t>
            </a:r>
            <a:endParaRPr lang="en-US" sz="1050" dirty="0"/>
          </a:p>
        </p:txBody>
      </p:sp>
      <p:sp>
        <p:nvSpPr>
          <p:cNvPr id="35" name="TextBox 34"/>
          <p:cNvSpPr txBox="1"/>
          <p:nvPr/>
        </p:nvSpPr>
        <p:spPr>
          <a:xfrm>
            <a:off x="7676897" y="5374105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71940" y="1425433"/>
            <a:ext cx="3606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Avg</a:t>
            </a:r>
            <a:r>
              <a:rPr lang="en-US" sz="2400" b="1" dirty="0" smtClean="0"/>
              <a:t> Duration:  6.5 ± 1.4 </a:t>
            </a:r>
            <a:r>
              <a:rPr lang="en-US" sz="2400" b="1" dirty="0" err="1" smtClean="0"/>
              <a:t>hrs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6675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729660"/>
              </p:ext>
            </p:extLst>
          </p:nvPr>
        </p:nvGraphicFramePr>
        <p:xfrm>
          <a:off x="9906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752600" y="4572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Sleep Duration </a:t>
            </a:r>
            <a:r>
              <a:rPr lang="en-US" dirty="0" smtClean="0"/>
              <a:t>&lt; 7 </a:t>
            </a:r>
            <a:r>
              <a:rPr lang="en-US" dirty="0" err="1" smtClean="0"/>
              <a:t>hrs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1371600" cy="102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141249" y="3516868"/>
            <a:ext cx="1590051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Percentage (%)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0079" y="309260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04478" y="374495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46235" y="205182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0876" y="255414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512</a:t>
            </a:r>
          </a:p>
        </p:txBody>
      </p:sp>
    </p:spTree>
    <p:extLst>
      <p:ext uri="{BB962C8B-B14F-4D97-AF65-F5344CB8AC3E}">
        <p14:creationId xmlns:p14="http://schemas.microsoft.com/office/powerpoint/2010/main" val="3487697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3740"/>
              </p:ext>
            </p:extLst>
          </p:nvPr>
        </p:nvGraphicFramePr>
        <p:xfrm>
          <a:off x="9906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752600" y="4572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Sleep Duration </a:t>
            </a:r>
            <a:r>
              <a:rPr lang="en-US" dirty="0" smtClean="0"/>
              <a:t>&lt;=  6 </a:t>
            </a:r>
            <a:r>
              <a:rPr lang="en-US" dirty="0" err="1" smtClean="0"/>
              <a:t>hrs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1371600" cy="102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141249" y="3516868"/>
            <a:ext cx="1590051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Percentage (%)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2382" y="184366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723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04478" y="274134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536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46235" y="389549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289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0876" y="404097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90036" y="1371600"/>
            <a:ext cx="207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Sleep Duration &lt; = 6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914097" y="4876800"/>
            <a:ext cx="901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30%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4491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970" y="1143000"/>
            <a:ext cx="8153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PSG Receipts – 1,916</a:t>
            </a:r>
            <a:br>
              <a:rPr lang="en-US" dirty="0" smtClean="0"/>
            </a:br>
            <a:r>
              <a:rPr lang="en-US" sz="2700" dirty="0" smtClean="0"/>
              <a:t>As of 9/7/12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1974"/>
            <a:ext cx="1371600" cy="102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203691"/>
              </p:ext>
            </p:extLst>
          </p:nvPr>
        </p:nvGraphicFramePr>
        <p:xfrm>
          <a:off x="547048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3789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MESA </a:t>
            </a:r>
            <a:r>
              <a:rPr lang="en-US" dirty="0" smtClean="0"/>
              <a:t>Minority Supplement</a:t>
            </a:r>
            <a:br>
              <a:rPr lang="en-US" dirty="0" smtClean="0"/>
            </a:br>
            <a:r>
              <a:rPr lang="en-US" dirty="0" smtClean="0"/>
              <a:t>Dennis Dean PhD</a:t>
            </a:r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9" y="228394"/>
            <a:ext cx="1015361" cy="762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4201064" y="3886200"/>
            <a:ext cx="303793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09399" y="1676400"/>
            <a:ext cx="1864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19600" y="2362200"/>
            <a:ext cx="1762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37603" y="1828800"/>
            <a:ext cx="16432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25682" y="2209800"/>
            <a:ext cx="1762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01924" y="1828800"/>
            <a:ext cx="0" cy="381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21054" y="5791200"/>
            <a:ext cx="48914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352800" y="3688124"/>
            <a:ext cx="1727163" cy="4749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Rectangle 14"/>
          <p:cNvSpPr/>
          <p:nvPr/>
        </p:nvSpPr>
        <p:spPr>
          <a:xfrm>
            <a:off x="4270096" y="4549170"/>
            <a:ext cx="1784768" cy="3916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Rectangle 15"/>
          <p:cNvSpPr/>
          <p:nvPr/>
        </p:nvSpPr>
        <p:spPr>
          <a:xfrm>
            <a:off x="7242429" y="1582363"/>
            <a:ext cx="1444370" cy="2584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143001" y="5792688"/>
            <a:ext cx="3175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438400" y="5792688"/>
            <a:ext cx="3175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388100" y="5792688"/>
            <a:ext cx="3175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696200" y="5792688"/>
            <a:ext cx="3175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239000" y="4548926"/>
            <a:ext cx="1447799" cy="404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2" name="Rectangle 21"/>
          <p:cNvSpPr/>
          <p:nvPr/>
        </p:nvSpPr>
        <p:spPr>
          <a:xfrm>
            <a:off x="759104" y="3622218"/>
            <a:ext cx="1447801" cy="5687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Rectangle 22"/>
          <p:cNvSpPr/>
          <p:nvPr/>
        </p:nvSpPr>
        <p:spPr>
          <a:xfrm>
            <a:off x="5384801" y="5644693"/>
            <a:ext cx="990600" cy="2959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4" name="Rectangle 23"/>
          <p:cNvSpPr/>
          <p:nvPr/>
        </p:nvSpPr>
        <p:spPr>
          <a:xfrm>
            <a:off x="6692901" y="5644693"/>
            <a:ext cx="990600" cy="2959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" name="Rectangle 24"/>
          <p:cNvSpPr/>
          <p:nvPr/>
        </p:nvSpPr>
        <p:spPr>
          <a:xfrm>
            <a:off x="8001000" y="5644693"/>
            <a:ext cx="990600" cy="2959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6" name="Rectangle 25"/>
          <p:cNvSpPr/>
          <p:nvPr/>
        </p:nvSpPr>
        <p:spPr>
          <a:xfrm>
            <a:off x="4076701" y="5644693"/>
            <a:ext cx="990600" cy="2959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7" name="Rectangle 26"/>
          <p:cNvSpPr/>
          <p:nvPr/>
        </p:nvSpPr>
        <p:spPr>
          <a:xfrm>
            <a:off x="2768601" y="5644693"/>
            <a:ext cx="990600" cy="2959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1460501" y="5644693"/>
            <a:ext cx="990600" cy="2959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Rectangle 28"/>
          <p:cNvSpPr/>
          <p:nvPr/>
        </p:nvSpPr>
        <p:spPr>
          <a:xfrm>
            <a:off x="152401" y="5644693"/>
            <a:ext cx="990600" cy="2959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0" name="TextBox 29"/>
          <p:cNvSpPr txBox="1"/>
          <p:nvPr/>
        </p:nvSpPr>
        <p:spPr>
          <a:xfrm>
            <a:off x="274630" y="5638800"/>
            <a:ext cx="6696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Aquire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1676400" y="5638800"/>
            <a:ext cx="580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Parse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5638800"/>
            <a:ext cx="56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Filter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4260926" y="5638800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Mine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5368338" y="5638800"/>
            <a:ext cx="927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Represent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6830720" y="5638800"/>
            <a:ext cx="647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Refine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8083441" y="5638800"/>
            <a:ext cx="7528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Interact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2413308" y="6258580"/>
            <a:ext cx="3992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PSG Analysis Program, motivated by Visualizing Data, Ben Fry</a:t>
            </a:r>
            <a:endParaRPr lang="en-US" sz="12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52401" y="6185357"/>
            <a:ext cx="883919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52401" y="6109157"/>
            <a:ext cx="0" cy="7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8991600" y="6109157"/>
            <a:ext cx="0" cy="7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9104" y="3675474"/>
            <a:ext cx="1447801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Pulse Oximetry</a:t>
            </a:r>
          </a:p>
          <a:p>
            <a:pPr algn="ctr"/>
            <a:r>
              <a:rPr lang="en-US" sz="1050" dirty="0" smtClean="0"/>
              <a:t>Pleth Waveform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554529" y="2176046"/>
            <a:ext cx="827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High BP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446911" y="4548926"/>
            <a:ext cx="10935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CV Disease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14400" y="1632719"/>
            <a:ext cx="117722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/>
              <a:t>Respiratory Cycle-Related EEG Change (RCREC)</a:t>
            </a:r>
          </a:p>
        </p:txBody>
      </p:sp>
      <p:cxnSp>
        <p:nvCxnSpPr>
          <p:cNvPr id="45" name="Straight Arrow Connector 44"/>
          <p:cNvCxnSpPr>
            <a:stCxn id="16" idx="2"/>
            <a:endCxn id="21" idx="0"/>
          </p:cNvCxnSpPr>
          <p:nvPr/>
        </p:nvCxnSpPr>
        <p:spPr>
          <a:xfrm flipH="1">
            <a:off x="7962900" y="4166918"/>
            <a:ext cx="1714" cy="382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905500" y="1981200"/>
            <a:ext cx="13335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001000" y="6261557"/>
            <a:ext cx="990600" cy="329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8" name="TextBox 47"/>
          <p:cNvSpPr txBox="1"/>
          <p:nvPr/>
        </p:nvSpPr>
        <p:spPr>
          <a:xfrm>
            <a:off x="8248589" y="6282780"/>
            <a:ext cx="5414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Stats</a:t>
            </a:r>
            <a:endParaRPr lang="en-US" sz="1400" dirty="0"/>
          </a:p>
        </p:txBody>
      </p:sp>
      <p:cxnSp>
        <p:nvCxnSpPr>
          <p:cNvPr id="49" name="Straight Arrow Connector 48"/>
          <p:cNvCxnSpPr>
            <a:stCxn id="25" idx="2"/>
            <a:endCxn id="47" idx="0"/>
          </p:cNvCxnSpPr>
          <p:nvPr/>
        </p:nvCxnSpPr>
        <p:spPr>
          <a:xfrm>
            <a:off x="8496300" y="5940683"/>
            <a:ext cx="0" cy="320874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43400" y="4558758"/>
            <a:ext cx="168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Arterial  Elasticity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61137" y="3764324"/>
            <a:ext cx="170823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Elasticity Estimate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04800" y="1031558"/>
            <a:ext cx="2385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Dynamic Physiological Indices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649987" y="1286064"/>
            <a:ext cx="18646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PSG Signals from MESA-Sleep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4180411" y="1031558"/>
            <a:ext cx="193193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Functional Assays</a:t>
            </a:r>
            <a:br>
              <a:rPr lang="en-US" sz="1400" dirty="0" smtClean="0"/>
            </a:br>
            <a:r>
              <a:rPr lang="en-US" sz="1100" dirty="0" smtClean="0"/>
              <a:t>Collaborators - MESA Elasticity</a:t>
            </a:r>
            <a:endParaRPr lang="en-US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7274951" y="1067644"/>
            <a:ext cx="15007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Health Outcomes</a:t>
            </a:r>
            <a:br>
              <a:rPr lang="en-US" sz="1400" dirty="0" smtClean="0"/>
            </a:br>
            <a:r>
              <a:rPr lang="en-US" sz="1100" dirty="0" smtClean="0"/>
              <a:t>(MESA Core Measures)</a:t>
            </a:r>
            <a:endParaRPr lang="en-US" sz="1100" dirty="0"/>
          </a:p>
        </p:txBody>
      </p:sp>
      <p:sp>
        <p:nvSpPr>
          <p:cNvPr id="56" name="TextBox 55"/>
          <p:cNvSpPr txBox="1"/>
          <p:nvPr/>
        </p:nvSpPr>
        <p:spPr>
          <a:xfrm>
            <a:off x="6289833" y="2557790"/>
            <a:ext cx="7553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Predictive</a:t>
            </a:r>
            <a:endParaRPr lang="en-US" sz="1050" dirty="0"/>
          </a:p>
        </p:txBody>
      </p:sp>
      <p:sp>
        <p:nvSpPr>
          <p:cNvPr id="57" name="TextBox 56"/>
          <p:cNvSpPr txBox="1"/>
          <p:nvPr/>
        </p:nvSpPr>
        <p:spPr>
          <a:xfrm>
            <a:off x="3048000" y="2024390"/>
            <a:ext cx="8627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Explanatory</a:t>
            </a:r>
            <a:endParaRPr lang="en-US" sz="1050" dirty="0"/>
          </a:p>
        </p:txBody>
      </p:sp>
      <p:sp>
        <p:nvSpPr>
          <p:cNvPr id="58" name="TextBox 57"/>
          <p:cNvSpPr txBox="1"/>
          <p:nvPr/>
        </p:nvSpPr>
        <p:spPr>
          <a:xfrm>
            <a:off x="2514600" y="3700790"/>
            <a:ext cx="5581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Derive</a:t>
            </a:r>
            <a:endParaRPr lang="en-US" sz="1050" dirty="0"/>
          </a:p>
        </p:txBody>
      </p:sp>
      <p:sp>
        <p:nvSpPr>
          <p:cNvPr id="59" name="TextBox 58"/>
          <p:cNvSpPr txBox="1"/>
          <p:nvPr/>
        </p:nvSpPr>
        <p:spPr>
          <a:xfrm>
            <a:off x="978851" y="3349823"/>
            <a:ext cx="11518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Signal Source</a:t>
            </a:r>
            <a:endParaRPr lang="en-US" sz="1050" dirty="0"/>
          </a:p>
        </p:txBody>
      </p:sp>
      <p:sp>
        <p:nvSpPr>
          <p:cNvPr id="60" name="TextBox 59"/>
          <p:cNvSpPr txBox="1"/>
          <p:nvPr/>
        </p:nvSpPr>
        <p:spPr>
          <a:xfrm>
            <a:off x="3479763" y="3349823"/>
            <a:ext cx="1509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Derived Measures</a:t>
            </a:r>
            <a:endParaRPr lang="en-US" sz="1050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2206905" y="3919211"/>
            <a:ext cx="114014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289833" y="3624590"/>
            <a:ext cx="7553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Predictive</a:t>
            </a:r>
            <a:endParaRPr lang="en-US" sz="1050" dirty="0"/>
          </a:p>
        </p:txBody>
      </p:sp>
      <p:sp>
        <p:nvSpPr>
          <p:cNvPr id="63" name="TextBox 62"/>
          <p:cNvSpPr txBox="1"/>
          <p:nvPr/>
        </p:nvSpPr>
        <p:spPr>
          <a:xfrm>
            <a:off x="0" y="5181600"/>
            <a:ext cx="5661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B. Analytical and Software Toolset (Translational Outcome)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495664" y="4953000"/>
            <a:ext cx="159530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chemeClr val="tx2"/>
                </a:solidFill>
              </a:rPr>
              <a:t>Drs. D. </a:t>
            </a:r>
            <a:r>
              <a:rPr lang="en-US" sz="1050" dirty="0" smtClean="0">
                <a:solidFill>
                  <a:schemeClr val="tx2"/>
                </a:solidFill>
              </a:rPr>
              <a:t>Duprez and Jacobs</a:t>
            </a:r>
            <a:endParaRPr lang="en-US" sz="1050" dirty="0">
              <a:solidFill>
                <a:schemeClr val="tx2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0" y="51816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8051061" y="6596390"/>
            <a:ext cx="8643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rgbClr val="7030A0"/>
                </a:solidFill>
              </a:rPr>
              <a:t>Dr. R. Wang</a:t>
            </a:r>
            <a:endParaRPr lang="en-US" sz="1050" dirty="0">
              <a:solidFill>
                <a:srgbClr val="7030A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52400" y="5986790"/>
            <a:ext cx="189987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rgbClr val="7030A0"/>
                </a:solidFill>
              </a:rPr>
              <a:t>Dr. R. Mueller, Mr. Rueschman </a:t>
            </a:r>
            <a:endParaRPr lang="en-US" sz="1050" dirty="0">
              <a:solidFill>
                <a:srgbClr val="7030A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85800" y="4191000"/>
            <a:ext cx="78899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rgbClr val="7030A0"/>
                </a:solidFill>
              </a:rPr>
              <a:t>Dr. Redline</a:t>
            </a:r>
            <a:endParaRPr lang="en-US" sz="1050" dirty="0">
              <a:solidFill>
                <a:srgbClr val="7030A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733800" y="4191000"/>
            <a:ext cx="821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dirty="0" smtClean="0"/>
              <a:t>Night/Day</a:t>
            </a:r>
            <a:br>
              <a:rPr lang="en-US" sz="700" dirty="0" smtClean="0"/>
            </a:br>
            <a:r>
              <a:rPr lang="en-US" sz="700" dirty="0" smtClean="0"/>
              <a:t>Relationship</a:t>
            </a:r>
            <a:endParaRPr lang="en-US" sz="700" dirty="0"/>
          </a:p>
        </p:txBody>
      </p:sp>
      <p:sp>
        <p:nvSpPr>
          <p:cNvPr id="70" name="Rectangle 69"/>
          <p:cNvSpPr/>
          <p:nvPr/>
        </p:nvSpPr>
        <p:spPr>
          <a:xfrm>
            <a:off x="4572000" y="1600200"/>
            <a:ext cx="1185871" cy="3479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4761459" y="1600200"/>
            <a:ext cx="80695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Arousals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572000" y="2090410"/>
            <a:ext cx="1185871" cy="3479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4941958" y="2130623"/>
            <a:ext cx="44595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AHI</a:t>
            </a:r>
          </a:p>
        </p:txBody>
      </p:sp>
      <p:cxnSp>
        <p:nvCxnSpPr>
          <p:cNvPr id="74" name="Straight Connector 73"/>
          <p:cNvCxnSpPr/>
          <p:nvPr/>
        </p:nvCxnSpPr>
        <p:spPr>
          <a:xfrm>
            <a:off x="2197879" y="2529803"/>
            <a:ext cx="16432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185958" y="2910803"/>
            <a:ext cx="1762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362200" y="2529803"/>
            <a:ext cx="0" cy="381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2362200" y="2819400"/>
            <a:ext cx="488022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759104" y="2362200"/>
            <a:ext cx="1426854" cy="3479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1270988" y="2362200"/>
            <a:ext cx="47269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EEG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59104" y="2693618"/>
            <a:ext cx="1426854" cy="3479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1060357" y="2733831"/>
            <a:ext cx="89396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Breathing</a:t>
            </a:r>
          </a:p>
        </p:txBody>
      </p:sp>
      <p:cxnSp>
        <p:nvCxnSpPr>
          <p:cNvPr id="82" name="Straight Connector 81"/>
          <p:cNvCxnSpPr/>
          <p:nvPr/>
        </p:nvCxnSpPr>
        <p:spPr>
          <a:xfrm>
            <a:off x="4419600" y="1676400"/>
            <a:ext cx="0" cy="685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6057900" y="4724400"/>
            <a:ext cx="1188289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5522149" y="4953000"/>
            <a:ext cx="103105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</a:rPr>
              <a:t>MESA-Elasticity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255065" y="1719590"/>
            <a:ext cx="7553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Predictive</a:t>
            </a:r>
            <a:endParaRPr lang="en-US" sz="1050" dirty="0"/>
          </a:p>
        </p:txBody>
      </p:sp>
      <p:sp>
        <p:nvSpPr>
          <p:cNvPr id="86" name="Rectangle 85"/>
          <p:cNvSpPr/>
          <p:nvPr/>
        </p:nvSpPr>
        <p:spPr>
          <a:xfrm>
            <a:off x="4724400" y="2413084"/>
            <a:ext cx="84670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</a:rPr>
              <a:t>MESA-Sleep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447800" y="4191000"/>
            <a:ext cx="84670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</a:rPr>
              <a:t>MESA-Sleep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124402" y="2232695"/>
            <a:ext cx="742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SA-2A</a:t>
            </a: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2537422" y="2275820"/>
            <a:ext cx="187197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362200" y="2667000"/>
            <a:ext cx="16432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2537422" y="2264407"/>
            <a:ext cx="0" cy="4108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344153" y="1916668"/>
            <a:ext cx="609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SA-1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3124200" y="2754868"/>
            <a:ext cx="734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SA-2B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457953" y="3886200"/>
            <a:ext cx="742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SA-3A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5486400" y="3821668"/>
            <a:ext cx="734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SA-3B</a:t>
            </a:r>
            <a:endParaRPr lang="en-US" dirty="0"/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4572000" y="4191000"/>
            <a:ext cx="0" cy="357926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0" y="1600200"/>
            <a:ext cx="609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SA-1</a:t>
            </a:r>
          </a:p>
        </p:txBody>
      </p:sp>
      <p:sp>
        <p:nvSpPr>
          <p:cNvPr id="98" name="Rectangle 97"/>
          <p:cNvSpPr/>
          <p:nvPr/>
        </p:nvSpPr>
        <p:spPr>
          <a:xfrm>
            <a:off x="202" y="2526268"/>
            <a:ext cx="609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SA-2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0" y="3745468"/>
            <a:ext cx="609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SA-3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5715000" y="4310390"/>
            <a:ext cx="3818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Day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3254926" y="4157990"/>
            <a:ext cx="4683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Night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0802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Supplement Progress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Research</a:t>
            </a:r>
          </a:p>
          <a:p>
            <a:pPr lvl="1"/>
            <a:r>
              <a:rPr lang="en-US" sz="2400" dirty="0" smtClean="0"/>
              <a:t>Paper </a:t>
            </a:r>
            <a:r>
              <a:rPr lang="en-US" sz="2400" dirty="0"/>
              <a:t>Proposal </a:t>
            </a:r>
            <a:r>
              <a:rPr lang="en-US" sz="2400" dirty="0" smtClean="0"/>
              <a:t>Accepted – April 13, 2013</a:t>
            </a:r>
          </a:p>
          <a:p>
            <a:pPr marL="857250" lvl="2" indent="0">
              <a:spcAft>
                <a:spcPts val="1500"/>
              </a:spcAft>
              <a:buNone/>
            </a:pPr>
            <a:r>
              <a:rPr lang="en-US" sz="2000" dirty="0" smtClean="0"/>
              <a:t>Association </a:t>
            </a:r>
            <a:r>
              <a:rPr lang="en-US" sz="2000" dirty="0"/>
              <a:t>of Sleep Exposures with Hypertension: The Multi-Ethnic </a:t>
            </a:r>
            <a:r>
              <a:rPr lang="en-US" sz="2000" dirty="0" smtClean="0"/>
              <a:t>Study of Atherosclerosis</a:t>
            </a:r>
          </a:p>
          <a:p>
            <a:pPr lvl="1">
              <a:spcAft>
                <a:spcPts val="1500"/>
              </a:spcAft>
            </a:pPr>
            <a:r>
              <a:rPr lang="en-US" sz="2400" dirty="0" smtClean="0"/>
              <a:t>Association of Sleep Exposures with Hypertension analysis is in progress</a:t>
            </a:r>
          </a:p>
          <a:p>
            <a:pPr lvl="1">
              <a:spcAft>
                <a:spcPts val="1500"/>
              </a:spcAft>
            </a:pPr>
            <a:r>
              <a:rPr lang="en-US" sz="2400" dirty="0" smtClean="0"/>
              <a:t>Collaboration with the MESA-Elasticity is in progress</a:t>
            </a:r>
          </a:p>
          <a:p>
            <a:pPr lvl="1"/>
            <a:r>
              <a:rPr lang="en-US" sz="2400" dirty="0" smtClean="0"/>
              <a:t>IRB for collecting simultaneous tonometry and plethysmography in progress</a:t>
            </a:r>
          </a:p>
          <a:p>
            <a:pPr>
              <a:spcBef>
                <a:spcPts val="1500"/>
              </a:spcBef>
            </a:pPr>
            <a:r>
              <a:rPr lang="en-US" sz="2800" dirty="0" smtClean="0"/>
              <a:t>Training</a:t>
            </a:r>
          </a:p>
          <a:p>
            <a:pPr lvl="1"/>
            <a:r>
              <a:rPr lang="en-US" sz="2400" dirty="0" smtClean="0"/>
              <a:t>Completed </a:t>
            </a:r>
            <a:r>
              <a:rPr lang="en-US" sz="2400" dirty="0"/>
              <a:t>year long applied statistics certificate offered by the Harvard Catalyst</a:t>
            </a:r>
          </a:p>
          <a:p>
            <a:endParaRPr lang="en-US" sz="2800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9" y="228394"/>
            <a:ext cx="1015361" cy="762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97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Sleep-Hypertension Analysis</a:t>
            </a:r>
            <a:endParaRPr lang="en-US" sz="40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9" y="228394"/>
            <a:ext cx="1015361" cy="762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208853"/>
              </p:ext>
            </p:extLst>
          </p:nvPr>
        </p:nvGraphicFramePr>
        <p:xfrm>
          <a:off x="4876800" y="1225640"/>
          <a:ext cx="3956974" cy="4550741"/>
        </p:xfrm>
        <a:graphic>
          <a:graphicData uri="http://schemas.openxmlformats.org/drawingml/2006/table">
            <a:tbl>
              <a:tblPr firstRow="1" firstCol="1" bandRow="1"/>
              <a:tblGrid>
                <a:gridCol w="1371504"/>
                <a:gridCol w="1251034"/>
                <a:gridCol w="1334436"/>
              </a:tblGrid>
              <a:tr h="259474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Hypertension Analysis Summary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92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Outcome class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Dichotomous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Continuous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Categorical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no-HTN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SBP continuous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HTN Stage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HTN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DBP continuous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Medication Resistant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2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Analysis Methods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Dichotomous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Continuous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Categorical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8618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Logistic Regression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Regression with blood pressure (SBP and DBP) treated as right censored data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Polychotomous Regression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44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Resampling (e.g. Bootstrapping), and MESA developed imputation techniques for adjusting for medication use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92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Definitions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Hypertension (HTN)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792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SBP ≥  140     or    DBP ≥  90    or   anti-HTN medication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92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Hypertension Stage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9624">
                <a:tc gridSpan="3">
                  <a:txBody>
                    <a:bodyPr/>
                    <a:lstStyle/>
                    <a:p>
                      <a:pPr marL="376555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2565" algn="r"/>
                          <a:tab pos="2874645" algn="ctr"/>
                          <a:tab pos="2976880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1: Optimal</a:t>
                      </a: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	SBP &lt; 120	&amp;	DPB &lt;80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76555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2565" algn="r"/>
                          <a:tab pos="2874645" algn="ctr"/>
                          <a:tab pos="2976880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2: Normal</a:t>
                      </a: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	120 &lt;= SBP &lt; 130	|	80&lt;=DPB &lt;85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76555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2565" algn="r"/>
                          <a:tab pos="2874645" algn="ctr"/>
                          <a:tab pos="2976880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3: High Normal</a:t>
                      </a: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	130 &lt;= SBP &lt; 140	|	85&lt;=DPB &lt;90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76555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2565" algn="r"/>
                          <a:tab pos="2874645" algn="ctr"/>
                          <a:tab pos="2976880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4: Stage 1 Hypertension</a:t>
                      </a: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	140 &lt;= SBP &lt; 160	|	90&lt;=DPB &lt;100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76555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2565" algn="r"/>
                          <a:tab pos="2874645" algn="ctr"/>
                          <a:tab pos="2976880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5: Stage 2 Hypertension</a:t>
                      </a: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	160 &lt;= SBP &lt; 180	|	100&lt;=DPB &lt;110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76555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2565" algn="r"/>
                          <a:tab pos="2874645" algn="ctr"/>
                          <a:tab pos="2976880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6: Stage 3 Hypertension</a:t>
                      </a: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	SBP &gt;= 180	|	DPB &lt;= 110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92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Medication Resistant (Hypertension)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92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Elevated BP despite treatment with three or more medications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722" marR="66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284042"/>
              </p:ext>
            </p:extLst>
          </p:nvPr>
        </p:nvGraphicFramePr>
        <p:xfrm>
          <a:off x="304800" y="1225640"/>
          <a:ext cx="4190999" cy="5937160"/>
        </p:xfrm>
        <a:graphic>
          <a:graphicData uri="http://schemas.openxmlformats.org/drawingml/2006/table">
            <a:tbl>
              <a:tblPr firstRow="1" firstCol="1" bandRow="1"/>
              <a:tblGrid>
                <a:gridCol w="1487179"/>
                <a:gridCol w="43322"/>
                <a:gridCol w="43322"/>
                <a:gridCol w="1204161"/>
                <a:gridCol w="35304"/>
                <a:gridCol w="1377711"/>
              </a:tblGrid>
              <a:tr h="171028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Primary </a:t>
                      </a:r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Effects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6823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Sleep Disordered Breathing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86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Oxygen Desaturation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continuous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avgsat, minsat, pctlt90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682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% Slow Wave Sleep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continuous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times34p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009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Apnea Hypoxia Index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continuous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</a:rPr>
                        <a:t>rdi3p, rdirem3p, rdinr3p, </a:t>
                      </a:r>
                      <a:br>
                        <a:rPr lang="en-US" sz="800" dirty="0">
                          <a:effectLst/>
                          <a:latin typeface="Calibri"/>
                          <a:ea typeface="Times New Roman"/>
                        </a:rPr>
                      </a:br>
                      <a:r>
                        <a:rPr lang="en-US" sz="800" dirty="0">
                          <a:effectLst/>
                          <a:latin typeface="Calibri"/>
                          <a:ea typeface="Times New Roman"/>
                        </a:rPr>
                        <a:t>rdi4p, rdirem4p, rdinr4p, </a:t>
                      </a:r>
                      <a:br>
                        <a:rPr lang="en-US" sz="800" dirty="0">
                          <a:effectLst/>
                          <a:latin typeface="Calibri"/>
                          <a:ea typeface="Times New Roman"/>
                        </a:rPr>
                      </a:br>
                      <a:r>
                        <a:rPr lang="en-US" sz="800" dirty="0">
                          <a:effectLst/>
                          <a:latin typeface="Calibri"/>
                          <a:ea typeface="Times New Roman"/>
                        </a:rPr>
                        <a:t>rdi3pa, rdi4pa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6823">
                <a:tc gridSpan="6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Sleep Fragmentation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682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Sleep Efficiency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continuous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Times New Roman"/>
                        </a:rPr>
                        <a:t>slp_eff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86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Arousal Index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continuous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</a:rPr>
                        <a:t>ai_all, ai_rem, ai_nrem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6823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Periodic Leg Movement Disorder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Periodic Leg Movement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continuous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</a:rPr>
                        <a:t>plmaslp, plmanrem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028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Covariates 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682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Age 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continuous, polychotomous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age5c, agecat5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2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Race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polychotomous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race1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2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Gender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dichotomous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gender1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2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Body Mass Index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continuous, polychotomous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bmi5c, bmicat5c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2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Waist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continuous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waistcm5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2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Alcohol Use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dichotomous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curalc5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2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Tobacco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polychotomous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smkstat5, lvsmk5, cig5c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38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Medications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Continuous, dichotomous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totmed5, htnmed5c,</a:t>
                      </a:r>
                      <a:b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</a:b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diur5c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2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Environment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polychotomous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nscrime5, ntrash5 nnoise5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2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Psychological and Behavioral State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continuous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cesd5c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2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Marital Status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polychotomous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marital5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2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Personal Control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polychotomous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ucontrl5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2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Income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polychotomous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income5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028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Outcomes 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6823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Hypertension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571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dichotomous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htn5c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23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Systolic Blood Pressure 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571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continuous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sbp5c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23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Diastolic Blood Pressure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571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continuous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dbp5c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23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Pulse Pressure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571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continuous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spp5c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23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Hypertension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571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polychotomous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htnstg5c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6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Resistant Hypertension, conservative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571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dichotomous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htnresistc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23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Resistant Hypertension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571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dichotomous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Htnresist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502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70" marR="5770" marT="57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24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Exposure and Outcome </a:t>
            </a:r>
            <a:br>
              <a:rPr lang="en-US" dirty="0" smtClean="0"/>
            </a:br>
            <a:r>
              <a:rPr lang="en-US" dirty="0" smtClean="0"/>
              <a:t>Correlations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9" y="228394"/>
            <a:ext cx="1015361" cy="762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" name="Group 33"/>
          <p:cNvGrpSpPr/>
          <p:nvPr/>
        </p:nvGrpSpPr>
        <p:grpSpPr>
          <a:xfrm>
            <a:off x="-76200" y="1722437"/>
            <a:ext cx="4953000" cy="4297363"/>
            <a:chOff x="76200" y="1619250"/>
            <a:chExt cx="4953000" cy="4297363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1619250"/>
              <a:ext cx="4953000" cy="3714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82600" y="5181600"/>
              <a:ext cx="779463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050" dirty="0"/>
                <a:t>Saturation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57263" y="5486400"/>
              <a:ext cx="719137" cy="4302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050" dirty="0"/>
                <a:t>Sleep</a:t>
              </a:r>
              <a:br>
                <a:rPr lang="en-US" sz="1050" dirty="0"/>
              </a:br>
              <a:r>
                <a:rPr lang="en-US" sz="1050" dirty="0"/>
                <a:t>Structure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43063" y="5181600"/>
              <a:ext cx="741362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050" dirty="0"/>
                <a:t>Breathing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00288" y="5486400"/>
              <a:ext cx="671512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050" dirty="0"/>
                <a:t>Arousals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76550" y="5181600"/>
              <a:ext cx="436563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050" dirty="0"/>
                <a:t>PLM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46450" y="5486400"/>
              <a:ext cx="768350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050" dirty="0"/>
                <a:t>Outcomes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3727450" y="4979988"/>
              <a:ext cx="0" cy="5064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2640013" y="4979988"/>
              <a:ext cx="0" cy="5064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1325563" y="4979988"/>
              <a:ext cx="0" cy="5064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881063" y="4979988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2014538" y="4979988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3098800" y="4979988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389438" y="1722437"/>
            <a:ext cx="4953000" cy="4270375"/>
            <a:chOff x="4389438" y="1619250"/>
            <a:chExt cx="4953000" cy="4270375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9438" y="1619250"/>
              <a:ext cx="4953000" cy="3714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4800600" y="5154613"/>
              <a:ext cx="779463" cy="2619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050" dirty="0"/>
                <a:t>Saturation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75263" y="5459413"/>
              <a:ext cx="719137" cy="4302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050" dirty="0"/>
                <a:t>Sleep</a:t>
              </a:r>
              <a:br>
                <a:rPr lang="en-US" sz="1050" dirty="0"/>
              </a:br>
              <a:r>
                <a:rPr lang="en-US" sz="1050" dirty="0"/>
                <a:t>Structure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61063" y="5154613"/>
              <a:ext cx="741362" cy="2619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050" dirty="0"/>
                <a:t>Breathing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618288" y="5459413"/>
              <a:ext cx="671512" cy="2619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050" dirty="0"/>
                <a:t>Arousals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94550" y="5154613"/>
              <a:ext cx="436563" cy="2619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050" dirty="0"/>
                <a:t>PLM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64450" y="5459413"/>
              <a:ext cx="768350" cy="2619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050" dirty="0"/>
                <a:t>Outcomes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8045450" y="4953000"/>
              <a:ext cx="0" cy="5064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6958013" y="4953000"/>
              <a:ext cx="0" cy="5064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5643563" y="4953000"/>
              <a:ext cx="0" cy="5064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5199063" y="4953000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6332538" y="4953000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7415213" y="4953000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1905000" y="6172200"/>
            <a:ext cx="5227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MESA CORE - Exam 5 AND MESA-SLEEP data </a:t>
            </a:r>
            <a:r>
              <a:rPr lang="en-US" dirty="0" smtClean="0"/>
              <a:t>(N=1823)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43000" y="1779587"/>
            <a:ext cx="2133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737860" y="1810067"/>
            <a:ext cx="2133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0144" y="1486455"/>
            <a:ext cx="416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Exposure and Outcome Correlations - RHO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495800" y="1486455"/>
            <a:ext cx="455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Exposure and Outcome Correlations – p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15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620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Plethysmography and Tonometry</a:t>
            </a:r>
            <a:endParaRPr lang="en-US" sz="36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9" y="228394"/>
            <a:ext cx="1015361" cy="762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1295400"/>
            <a:ext cx="1136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819400"/>
            <a:ext cx="135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Observation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114800"/>
            <a:ext cx="2160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Research Motivation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5269468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Hypothesis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00" y="1066800"/>
            <a:ext cx="4064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6002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Plethysmography records blood oxygen saturation levels, is commonly recorded </a:t>
            </a:r>
            <a:r>
              <a:rPr lang="en-US" dirty="0"/>
              <a:t>d</a:t>
            </a:r>
            <a:r>
              <a:rPr lang="en-US" dirty="0" smtClean="0"/>
              <a:t>uring sleep studies, and is noninvasive to collect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31242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Arterial tonometry (MESA-Elasticity) and plethysmography are visually similar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407932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Association of Small Artery Elasticity with Incident Cardiovascular Disease in Older Adults: The Multi-Ethnic Study of </a:t>
            </a:r>
            <a:r>
              <a:rPr lang="en-US" dirty="0" smtClean="0"/>
              <a:t>Atherosclerosis (Duprez et. al, 2011)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6020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 artery elasticity estimated from Plethysmography are predictive of cardiovascular disease and could be used as a non-invasive health 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03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Automated Analysis and Summary</a:t>
            </a:r>
            <a:endParaRPr lang="en-US" sz="36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9" y="228394"/>
            <a:ext cx="1015361" cy="762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35814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76400"/>
            <a:ext cx="257556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191000"/>
            <a:ext cx="2743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267200"/>
            <a:ext cx="2743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" name="Group 35"/>
          <p:cNvGrpSpPr/>
          <p:nvPr/>
        </p:nvGrpSpPr>
        <p:grpSpPr>
          <a:xfrm>
            <a:off x="152400" y="1580921"/>
            <a:ext cx="3733800" cy="933679"/>
            <a:chOff x="76200" y="1504721"/>
            <a:chExt cx="3733800" cy="933679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1524000"/>
              <a:ext cx="373380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" name="Group 20"/>
            <p:cNvGrpSpPr/>
            <p:nvPr/>
          </p:nvGrpSpPr>
          <p:grpSpPr>
            <a:xfrm>
              <a:off x="76200" y="1504721"/>
              <a:ext cx="849216" cy="857479"/>
              <a:chOff x="76200" y="1504721"/>
              <a:chExt cx="849216" cy="857479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63416" y="1504721"/>
                <a:ext cx="762000" cy="76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76200" y="1600200"/>
                <a:ext cx="100070" cy="762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187286" y="2310861"/>
              <a:ext cx="3546514" cy="1247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27" name="Straight Connector 26"/>
          <p:cNvCxnSpPr/>
          <p:nvPr/>
        </p:nvCxnSpPr>
        <p:spPr>
          <a:xfrm>
            <a:off x="4038600" y="1143000"/>
            <a:ext cx="0" cy="5257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1776" y="2667000"/>
            <a:ext cx="3956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038600" y="3733800"/>
            <a:ext cx="502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79513" y="1143000"/>
            <a:ext cx="39590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038600" y="1143000"/>
            <a:ext cx="502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8600" y="1143000"/>
            <a:ext cx="17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Pulse Features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038600" y="3745468"/>
            <a:ext cx="4952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 Transit Time (Electro-Mechanical Delay) Features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6200" y="1143000"/>
            <a:ext cx="3743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Plethysmograph with R-wave timing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63317" y="2344579"/>
            <a:ext cx="35057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30 Second Wake Epoch 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76200" y="2678668"/>
            <a:ext cx="3268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Automated Pulse Identification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79513" y="6400800"/>
            <a:ext cx="39590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4038600" y="6400800"/>
            <a:ext cx="502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067800" y="1143000"/>
            <a:ext cx="0" cy="5257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6200" y="1143000"/>
            <a:ext cx="0" cy="5257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0" y="64770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 Hundreds of thousands of 30 second epochs available for analysis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5221586" y="1708841"/>
            <a:ext cx="4572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029200" y="1567190"/>
            <a:ext cx="8691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Pleth Pulses</a:t>
            </a:r>
            <a:endParaRPr lang="en-US" sz="1100" dirty="0"/>
          </a:p>
        </p:txBody>
      </p:sp>
      <p:sp>
        <p:nvSpPr>
          <p:cNvPr id="6" name="Rectangle 5"/>
          <p:cNvSpPr/>
          <p:nvPr/>
        </p:nvSpPr>
        <p:spPr>
          <a:xfrm>
            <a:off x="5350598" y="3376943"/>
            <a:ext cx="217283" cy="5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220096" y="3350568"/>
            <a:ext cx="4187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Time</a:t>
            </a:r>
            <a:endParaRPr lang="en-US" sz="900" dirty="0"/>
          </a:p>
        </p:txBody>
      </p:sp>
      <p:sp>
        <p:nvSpPr>
          <p:cNvPr id="41" name="TextBox 40"/>
          <p:cNvSpPr txBox="1"/>
          <p:nvPr/>
        </p:nvSpPr>
        <p:spPr>
          <a:xfrm rot="16200000">
            <a:off x="3891022" y="2364788"/>
            <a:ext cx="6783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Amplitude</a:t>
            </a:r>
            <a:endParaRPr lang="en-US" sz="9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6649166" y="1597968"/>
            <a:ext cx="2194561" cy="1998520"/>
            <a:chOff x="6649166" y="1597968"/>
            <a:chExt cx="2194561" cy="199852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9166" y="1676400"/>
              <a:ext cx="2194561" cy="1905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6992293" y="1655275"/>
              <a:ext cx="1653766" cy="1192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943255" y="2534970"/>
              <a:ext cx="1508156" cy="14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887424" y="3434280"/>
              <a:ext cx="1600200" cy="1622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68990" y="1597968"/>
              <a:ext cx="47481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Width</a:t>
              </a:r>
              <a:endParaRPr lang="en-US" sz="9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071556" y="1597968"/>
              <a:ext cx="38664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AUC</a:t>
              </a:r>
              <a:endParaRPr lang="en-US" sz="9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162800" y="2514600"/>
              <a:ext cx="47481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Width</a:t>
              </a:r>
              <a:endParaRPr lang="en-US" sz="9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147756" y="2514600"/>
              <a:ext cx="38664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AUC</a:t>
              </a:r>
              <a:endParaRPr lang="en-US" sz="900" dirty="0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7134130" y="2599854"/>
              <a:ext cx="76200" cy="76200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Isosceles Triangle 53"/>
            <p:cNvSpPr/>
            <p:nvPr/>
          </p:nvSpPr>
          <p:spPr>
            <a:xfrm>
              <a:off x="8123975" y="2589291"/>
              <a:ext cx="76200" cy="76200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4602593" y="4218477"/>
            <a:ext cx="1546662" cy="1019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625821" y="5200296"/>
            <a:ext cx="1546662" cy="1019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531365" y="5134942"/>
            <a:ext cx="4764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PPTTd</a:t>
            </a:r>
            <a:endParaRPr lang="en-US" sz="900" dirty="0"/>
          </a:p>
        </p:txBody>
      </p:sp>
      <p:sp>
        <p:nvSpPr>
          <p:cNvPr id="58" name="TextBox 57"/>
          <p:cNvSpPr txBox="1"/>
          <p:nvPr/>
        </p:nvSpPr>
        <p:spPr>
          <a:xfrm>
            <a:off x="5756392" y="5134942"/>
            <a:ext cx="4555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PPTTr</a:t>
            </a:r>
            <a:endParaRPr lang="en-US" sz="900" dirty="0"/>
          </a:p>
        </p:txBody>
      </p:sp>
      <p:sp>
        <p:nvSpPr>
          <p:cNvPr id="55" name="TextBox 54"/>
          <p:cNvSpPr txBox="1"/>
          <p:nvPr/>
        </p:nvSpPr>
        <p:spPr>
          <a:xfrm>
            <a:off x="4544189" y="4148792"/>
            <a:ext cx="4507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PPTTf</a:t>
            </a:r>
            <a:endParaRPr lang="en-US" sz="900" dirty="0"/>
          </a:p>
        </p:txBody>
      </p:sp>
      <p:sp>
        <p:nvSpPr>
          <p:cNvPr id="56" name="TextBox 55"/>
          <p:cNvSpPr txBox="1"/>
          <p:nvPr/>
        </p:nvSpPr>
        <p:spPr>
          <a:xfrm>
            <a:off x="5746774" y="4148792"/>
            <a:ext cx="4764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PPTTp</a:t>
            </a:r>
            <a:endParaRPr lang="en-US" sz="900" dirty="0"/>
          </a:p>
        </p:txBody>
      </p:sp>
      <p:sp>
        <p:nvSpPr>
          <p:cNvPr id="18" name="Rectangle 17"/>
          <p:cNvSpPr/>
          <p:nvPr/>
        </p:nvSpPr>
        <p:spPr>
          <a:xfrm>
            <a:off x="7315200" y="4312778"/>
            <a:ext cx="1202108" cy="854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120071" y="4179606"/>
            <a:ext cx="15648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PPTTf - PPTTp </a:t>
            </a:r>
            <a:r>
              <a:rPr lang="en-US" sz="900" dirty="0"/>
              <a:t>- </a:t>
            </a:r>
            <a:r>
              <a:rPr lang="en-US" sz="900" dirty="0" smtClean="0"/>
              <a:t>PPTTd </a:t>
            </a:r>
            <a:r>
              <a:rPr lang="en-US" sz="900" dirty="0"/>
              <a:t>- </a:t>
            </a:r>
            <a:r>
              <a:rPr lang="en-US" sz="900" dirty="0" smtClean="0"/>
              <a:t>PPTTr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23700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Estimating Peripheral Vascular Resistance and Compliance from </a:t>
            </a:r>
            <a:r>
              <a:rPr lang="en-US" sz="3200" dirty="0" smtClean="0"/>
              <a:t>Plethysmography (IRB)</a:t>
            </a:r>
            <a:endParaRPr lang="en-US" sz="32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9" y="228394"/>
            <a:ext cx="1015361" cy="762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895600"/>
            <a:ext cx="1219200" cy="2298916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152400" y="1371600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Hypothesis:</a:t>
            </a:r>
            <a:r>
              <a:rPr lang="en-US" dirty="0"/>
              <a:t> Plethysmography and tonometry pulse features are highly correlated, which is due to related cardiovascular input at the respective measuring </a:t>
            </a:r>
            <a:r>
              <a:rPr lang="en-US" dirty="0" smtClean="0"/>
              <a:t>point. This suggests </a:t>
            </a:r>
            <a:r>
              <a:rPr lang="en-US" dirty="0"/>
              <a:t>that plethysmography could be used as a non-invasive measure of arterial health.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2971800" y="3200400"/>
            <a:ext cx="919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607994" y="3581400"/>
            <a:ext cx="2837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429000" y="4191000"/>
            <a:ext cx="4627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3352800" y="3581400"/>
            <a:ext cx="254682" cy="3820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28585" y="3043846"/>
            <a:ext cx="69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Carotic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3828585" y="3430560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Radial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3828585" y="4040975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Digit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3828585" y="4641676"/>
            <a:ext cx="777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Femoral</a:t>
            </a:r>
            <a:endParaRPr lang="en-US" sz="1400" dirty="0"/>
          </a:p>
        </p:txBody>
      </p:sp>
      <p:cxnSp>
        <p:nvCxnSpPr>
          <p:cNvPr id="4096" name="Straight Connector 4095"/>
          <p:cNvCxnSpPr/>
          <p:nvPr/>
        </p:nvCxnSpPr>
        <p:spPr>
          <a:xfrm>
            <a:off x="2922145" y="4117517"/>
            <a:ext cx="893432" cy="670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9" name="Straight Connector 4098"/>
          <p:cNvCxnSpPr/>
          <p:nvPr/>
        </p:nvCxnSpPr>
        <p:spPr>
          <a:xfrm>
            <a:off x="3808929" y="4786942"/>
            <a:ext cx="828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0" name="TextBox 4109"/>
          <p:cNvSpPr txBox="1"/>
          <p:nvPr/>
        </p:nvSpPr>
        <p:spPr>
          <a:xfrm>
            <a:off x="304800" y="2960132"/>
            <a:ext cx="1552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Millar </a:t>
            </a:r>
            <a:br>
              <a:rPr lang="en-US" sz="1400" dirty="0" smtClean="0"/>
            </a:br>
            <a:r>
              <a:rPr lang="en-US" sz="1400" dirty="0" smtClean="0"/>
              <a:t>Tonometry (MESA)</a:t>
            </a:r>
            <a:endParaRPr lang="en-US" sz="1400" dirty="0"/>
          </a:p>
        </p:txBody>
      </p:sp>
      <p:sp>
        <p:nvSpPr>
          <p:cNvPr id="79" name="TextBox 78"/>
          <p:cNvSpPr txBox="1"/>
          <p:nvPr/>
        </p:nvSpPr>
        <p:spPr>
          <a:xfrm>
            <a:off x="507257" y="3679606"/>
            <a:ext cx="1147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SphygmoCor </a:t>
            </a:r>
            <a:br>
              <a:rPr lang="en-US" sz="1400" dirty="0" smtClean="0"/>
            </a:br>
            <a:r>
              <a:rPr lang="en-US" sz="1400" dirty="0" smtClean="0"/>
              <a:t>Tonometry</a:t>
            </a:r>
            <a:endParaRPr lang="en-US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357825" y="4399080"/>
            <a:ext cx="1446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Plethysmography</a:t>
            </a:r>
            <a:endParaRPr lang="en-US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321309" y="4903112"/>
            <a:ext cx="15191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Electrocardiogram</a:t>
            </a:r>
            <a:endParaRPr lang="en-US" sz="1400" dirty="0"/>
          </a:p>
        </p:txBody>
      </p:sp>
      <p:sp>
        <p:nvSpPr>
          <p:cNvPr id="4111" name="TextBox 4110"/>
          <p:cNvSpPr txBox="1"/>
          <p:nvPr/>
        </p:nvSpPr>
        <p:spPr>
          <a:xfrm>
            <a:off x="2596702" y="2362200"/>
            <a:ext cx="1612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Recording Sites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09600" y="2362200"/>
            <a:ext cx="1104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4112" name="Rectangle 4111"/>
          <p:cNvSpPr/>
          <p:nvPr/>
        </p:nvSpPr>
        <p:spPr>
          <a:xfrm>
            <a:off x="304800" y="2819400"/>
            <a:ext cx="1676400" cy="25450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3" name="Rectangle 4112"/>
          <p:cNvSpPr/>
          <p:nvPr/>
        </p:nvSpPr>
        <p:spPr>
          <a:xfrm>
            <a:off x="2209800" y="2819400"/>
            <a:ext cx="2386361" cy="2514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5" name="Rectangle 4114"/>
          <p:cNvSpPr/>
          <p:nvPr/>
        </p:nvSpPr>
        <p:spPr>
          <a:xfrm>
            <a:off x="4876800" y="4462522"/>
            <a:ext cx="3733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Specific Aim II:</a:t>
            </a:r>
            <a:r>
              <a:rPr lang="en-US" dirty="0"/>
              <a:t>  To test the hypothesis that arterial elasticity and compliance parameters computed from plethysmography with the Windkessel model are correlated with corresponding parameters estimated from tonometry.</a:t>
            </a:r>
          </a:p>
        </p:txBody>
      </p:sp>
      <p:sp>
        <p:nvSpPr>
          <p:cNvPr id="4116" name="Rectangle 4115"/>
          <p:cNvSpPr/>
          <p:nvPr/>
        </p:nvSpPr>
        <p:spPr>
          <a:xfrm>
            <a:off x="4876800" y="2438400"/>
            <a:ext cx="3657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Specific Aim I:</a:t>
            </a:r>
            <a:r>
              <a:rPr lang="en-US" dirty="0"/>
              <a:t>  To test the hypothesis that the plethysmography derived indices of pulse transit times </a:t>
            </a:r>
            <a:r>
              <a:rPr lang="en-US" dirty="0" smtClean="0"/>
              <a:t>and </a:t>
            </a:r>
            <a:r>
              <a:rPr lang="en-US" dirty="0"/>
              <a:t>indices of pulse magnitude </a:t>
            </a:r>
            <a:r>
              <a:rPr lang="en-US" dirty="0" smtClean="0"/>
              <a:t>are </a:t>
            </a:r>
            <a:r>
              <a:rPr lang="en-US" dirty="0"/>
              <a:t>significantly correlated  with corresponding tonometry </a:t>
            </a:r>
            <a:r>
              <a:rPr lang="en-US" dirty="0" smtClean="0"/>
              <a:t>indices.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304800" y="5678269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/>
            <a:r>
              <a:rPr lang="en-US" dirty="0" smtClean="0"/>
              <a:t>*	Plan to recruit 40 participants from new and existing subjects.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Collection</a:t>
            </a:r>
          </a:p>
          <a:p>
            <a:pPr lvl="1"/>
            <a:r>
              <a:rPr lang="en-US" dirty="0" smtClean="0"/>
              <a:t>Sleep (PSG) data collection is resulting in high quality signals</a:t>
            </a:r>
          </a:p>
          <a:p>
            <a:pPr lvl="1"/>
            <a:r>
              <a:rPr lang="en-US" dirty="0" smtClean="0"/>
              <a:t>Sleep </a:t>
            </a:r>
            <a:r>
              <a:rPr lang="en-US" dirty="0" smtClean="0"/>
              <a:t>(PSG) Data collection to be completed in Fall 2012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Begin Writing Group: N Punjabi, P Zee….others!</a:t>
            </a:r>
            <a:endParaRPr lang="en-US" dirty="0" smtClean="0"/>
          </a:p>
          <a:p>
            <a:pPr>
              <a:spcBef>
                <a:spcPts val="2000"/>
              </a:spcBef>
            </a:pPr>
            <a:r>
              <a:rPr lang="en-US" dirty="0" smtClean="0"/>
              <a:t>Research Supplement</a:t>
            </a:r>
          </a:p>
          <a:p>
            <a:pPr lvl="1"/>
            <a:r>
              <a:rPr lang="en-US" dirty="0" smtClean="0"/>
              <a:t>Two Specific aims started</a:t>
            </a:r>
          </a:p>
          <a:p>
            <a:pPr lvl="1"/>
            <a:r>
              <a:rPr lang="en-US" dirty="0" smtClean="0"/>
              <a:t>Plan to submit ATS abstract on the association of sleep exposures with hypertension</a:t>
            </a:r>
          </a:p>
          <a:p>
            <a:pPr lvl="1"/>
            <a:r>
              <a:rPr lang="en-US" dirty="0" smtClean="0"/>
              <a:t>Plethysmography and tonometry data </a:t>
            </a:r>
            <a:r>
              <a:rPr lang="en-US" dirty="0"/>
              <a:t>c</a:t>
            </a:r>
            <a:r>
              <a:rPr lang="en-US" dirty="0" smtClean="0"/>
              <a:t>ollection 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Summary and Plans</a:t>
            </a:r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1219200" cy="915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42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Quality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241578"/>
              </p:ext>
            </p:extLst>
          </p:nvPr>
        </p:nvGraphicFramePr>
        <p:xfrm>
          <a:off x="457200" y="1828800"/>
          <a:ext cx="822959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53886"/>
                <a:gridCol w="1197428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N-2011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Failed</a:t>
                      </a:r>
                    </a:p>
                    <a:p>
                      <a:pPr algn="ctr"/>
                      <a:r>
                        <a:rPr lang="en-US" dirty="0" smtClean="0"/>
                        <a:t>  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 </a:t>
                      </a:r>
                      <a:r>
                        <a:rPr lang="en-US" dirty="0" err="1" smtClean="0"/>
                        <a:t>VGood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Excellent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N-2012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Failed</a:t>
                      </a:r>
                    </a:p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</a:t>
                      </a:r>
                      <a:r>
                        <a:rPr lang="en-US" dirty="0" err="1" smtClean="0"/>
                        <a:t>VGood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Excellent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3-WFU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6.5%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3.9%</a:t>
                      </a:r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87%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4-COL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3.1%</a:t>
                      </a:r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5-JHU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1.1%</a:t>
                      </a:r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6-UMN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4.2%</a:t>
                      </a:r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7-NWU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.6%</a:t>
                      </a:r>
                    </a:p>
                  </a:txBody>
                  <a:tcPr>
                    <a:lnR w="12700" cmpd="sng">
                      <a:noFill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88%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8-UCLA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11.9%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61%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Totals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5.2%</a:t>
                      </a:r>
                      <a:endParaRPr lang="en-US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75%</a:t>
                      </a:r>
                      <a:endParaRPr lang="en-US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4.1%</a:t>
                      </a:r>
                      <a:endParaRPr lang="en-US" b="1" dirty="0"/>
                    </a:p>
                  </a:txBody>
                  <a:tcPr>
                    <a:lnR w="12700" cmpd="sng">
                      <a:noFill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80%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1219200" cy="915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38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Failed Studies</a:t>
            </a:r>
            <a:br>
              <a:rPr lang="en-US" dirty="0" smtClean="0"/>
            </a:br>
            <a:r>
              <a:rPr lang="en-US" sz="3100" dirty="0" smtClean="0"/>
              <a:t>88 of 1918 PSGs Received</a:t>
            </a: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202906"/>
              </p:ext>
            </p:extLst>
          </p:nvPr>
        </p:nvGraphicFramePr>
        <p:xfrm>
          <a:off x="533400" y="1447800"/>
          <a:ext cx="7897503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53886"/>
                <a:gridCol w="1143000"/>
                <a:gridCol w="990600"/>
                <a:gridCol w="1143000"/>
                <a:gridCol w="1115703"/>
              </a:tblGrid>
              <a:tr h="1625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Failed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Oxi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&lt;3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Data*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Ppt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3-WFU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15    (5.2%)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6  (2.1%)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4   (1.4%)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0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4 (1.4%)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1 (.3%)</a:t>
                      </a:r>
                      <a:endParaRPr lang="en-US" sz="165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4-COL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14    (3.9%)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5  (1.4%)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8   (2.2%)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1 (.3%)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0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0</a:t>
                      </a:r>
                      <a:endParaRPr lang="en-US" sz="165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5-JHU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7    (2.3%)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3  (1.0%)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2     (.7%)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2 (.7%)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0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0</a:t>
                      </a:r>
                      <a:endParaRPr lang="en-US" sz="165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6-UMN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11    3.3%)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1    (.3%)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6   (1.8%)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1 (.3%)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2 (.6%)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1 (.3%)</a:t>
                      </a:r>
                      <a:endParaRPr lang="en-US" sz="165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7-NWU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7    (2.0%)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5 (1.4%)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0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1 (.3%)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1 (.3%)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0</a:t>
                      </a:r>
                      <a:endParaRPr lang="en-US" sz="165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8-UCLA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34  (11.8%)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19 (6.6%)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4  (1.4%)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1 (.3%)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7 (2.4%)</a:t>
                      </a:r>
                      <a:endParaRPr lang="en-US" sz="16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50" baseline="0" dirty="0" smtClean="0"/>
                        <a:t>3 (1%)</a:t>
                      </a:r>
                      <a:endParaRPr lang="en-US" sz="1650" baseline="0" dirty="0"/>
                    </a:p>
                  </a:txBody>
                  <a:tcPr/>
                </a:tc>
              </a:tr>
              <a:tr h="31496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Totals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88  (4.6%)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39   (2%)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24  (1.3%)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6 (.3%)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14 (.7%)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5 (.3%)</a:t>
                      </a:r>
                      <a:endParaRPr lang="en-US" sz="17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486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20  Participants agreed to a Redo – 18 of these were successful</a:t>
            </a:r>
          </a:p>
          <a:p>
            <a:r>
              <a:rPr lang="en-US" dirty="0" smtClean="0"/>
              <a:t>                             6 at WFU;  4 at JHU;  4 at UMN;  4 at NWU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952999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*</a:t>
            </a:r>
            <a:r>
              <a:rPr lang="en-US" sz="1200" dirty="0" smtClean="0"/>
              <a:t>No Data includes  - missing files , </a:t>
            </a:r>
            <a:r>
              <a:rPr lang="en-US" sz="1200" dirty="0" err="1" smtClean="0"/>
              <a:t>Somte</a:t>
            </a:r>
            <a:r>
              <a:rPr lang="en-US" sz="1200" dirty="0" smtClean="0"/>
              <a:t> did not record, and possible </a:t>
            </a:r>
            <a:r>
              <a:rPr lang="en-US" sz="1200" dirty="0" err="1" smtClean="0"/>
              <a:t>ppt</a:t>
            </a:r>
            <a:r>
              <a:rPr lang="en-US" sz="1200" dirty="0" smtClean="0"/>
              <a:t> issues </a:t>
            </a:r>
          </a:p>
          <a:p>
            <a:pPr algn="ctr"/>
            <a:r>
              <a:rPr lang="en-US" sz="1200" dirty="0" smtClean="0"/>
              <a:t>Site Failed percentages based on # PSGs received from Site - Totals  based on total PSGs received at RC.</a:t>
            </a:r>
            <a:endParaRPr lang="en-US" sz="1200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63" y="304800"/>
            <a:ext cx="1371600" cy="102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18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Urgent/Abnormal/Potential</a:t>
            </a:r>
            <a:br>
              <a:rPr lang="en-US" dirty="0" smtClean="0"/>
            </a:br>
            <a:r>
              <a:rPr lang="en-US" dirty="0" smtClean="0"/>
              <a:t>Referral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559580"/>
              </p:ext>
            </p:extLst>
          </p:nvPr>
        </p:nvGraphicFramePr>
        <p:xfrm>
          <a:off x="450376" y="1600200"/>
          <a:ext cx="8229599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5997"/>
                <a:gridCol w="760719"/>
                <a:gridCol w="760719"/>
                <a:gridCol w="760719"/>
                <a:gridCol w="691563"/>
                <a:gridCol w="870131"/>
                <a:gridCol w="829876"/>
                <a:gridCol w="829875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</a:t>
                      </a:r>
                    </a:p>
                    <a:p>
                      <a:r>
                        <a:rPr lang="en-US" dirty="0" smtClean="0"/>
                        <a:t>                            n</a:t>
                      </a:r>
                      <a:r>
                        <a:rPr lang="en-US" baseline="0" dirty="0" smtClean="0"/>
                        <a:t>=</a:t>
                      </a:r>
                      <a:r>
                        <a:rPr lang="en-US" baseline="0" dirty="0" err="1" smtClean="0"/>
                        <a:t>TotRcpts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</a:p>
                    <a:p>
                      <a:r>
                        <a:rPr lang="en-US" dirty="0" smtClean="0"/>
                        <a:t>1918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WFU</a:t>
                      </a:r>
                    </a:p>
                    <a:p>
                      <a:r>
                        <a:rPr lang="en-US" dirty="0" smtClean="0"/>
                        <a:t> 286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COL</a:t>
                      </a:r>
                    </a:p>
                    <a:p>
                      <a:r>
                        <a:rPr lang="en-US" dirty="0" smtClean="0"/>
                        <a:t> 359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JHU</a:t>
                      </a:r>
                    </a:p>
                    <a:p>
                      <a:r>
                        <a:rPr lang="en-US" dirty="0" smtClean="0"/>
                        <a:t>302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UMN</a:t>
                      </a:r>
                    </a:p>
                    <a:p>
                      <a:r>
                        <a:rPr lang="en-US" dirty="0" smtClean="0"/>
                        <a:t>336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NWU</a:t>
                      </a:r>
                    </a:p>
                    <a:p>
                      <a:r>
                        <a:rPr lang="en-US" dirty="0" smtClean="0"/>
                        <a:t>346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UCLA</a:t>
                      </a:r>
                    </a:p>
                    <a:p>
                      <a:r>
                        <a:rPr lang="en-US" dirty="0" smtClean="0"/>
                        <a:t>289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Urg</a:t>
                      </a:r>
                      <a:r>
                        <a:rPr lang="en-US" dirty="0" smtClean="0"/>
                        <a:t> - 2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/3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degree 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Urg</a:t>
                      </a:r>
                      <a:r>
                        <a:rPr lang="en-US" dirty="0" smtClean="0"/>
                        <a:t> – NSVT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Urg</a:t>
                      </a:r>
                      <a:r>
                        <a:rPr lang="en-US" dirty="0" smtClean="0"/>
                        <a:t> - SaO2 </a:t>
                      </a:r>
                    </a:p>
                    <a:p>
                      <a:r>
                        <a:rPr lang="en-US" dirty="0" smtClean="0"/>
                        <a:t>   &lt;85% for &gt;10% TST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dirty="0" smtClean="0"/>
                        <a:t>     Total </a:t>
                      </a:r>
                      <a:r>
                        <a:rPr lang="en-US" dirty="0" err="1" smtClean="0"/>
                        <a:t>Urgents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47  2.4%</a:t>
                      </a:r>
                      <a:endParaRPr lang="en-US" sz="17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12</a:t>
                      </a:r>
                    </a:p>
                    <a:p>
                      <a:pPr algn="ctr"/>
                      <a:r>
                        <a:rPr lang="en-US" sz="1700" dirty="0" smtClean="0"/>
                        <a:t>4.2%</a:t>
                      </a:r>
                      <a:endParaRPr lang="en-US" sz="17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7</a:t>
                      </a:r>
                    </a:p>
                    <a:p>
                      <a:pPr algn="ctr"/>
                      <a:r>
                        <a:rPr lang="en-US" sz="1700" dirty="0" smtClean="0"/>
                        <a:t>1.9%</a:t>
                      </a:r>
                      <a:endParaRPr lang="en-US" sz="17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13</a:t>
                      </a:r>
                    </a:p>
                    <a:p>
                      <a:pPr algn="ctr"/>
                      <a:r>
                        <a:rPr lang="en-US" sz="1700" dirty="0" smtClean="0"/>
                        <a:t>4.3%</a:t>
                      </a:r>
                      <a:endParaRPr lang="en-US" sz="17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6</a:t>
                      </a:r>
                    </a:p>
                    <a:p>
                      <a:pPr algn="ctr"/>
                      <a:r>
                        <a:rPr lang="en-US" sz="1700" dirty="0" smtClean="0"/>
                        <a:t>1.8%</a:t>
                      </a:r>
                      <a:endParaRPr lang="en-US" sz="17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3</a:t>
                      </a:r>
                    </a:p>
                    <a:p>
                      <a:pPr algn="ctr"/>
                      <a:r>
                        <a:rPr lang="en-US" sz="1700" dirty="0" smtClean="0"/>
                        <a:t>.9%</a:t>
                      </a:r>
                      <a:endParaRPr lang="en-US" sz="17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5</a:t>
                      </a:r>
                    </a:p>
                    <a:p>
                      <a:pPr algn="ctr"/>
                      <a:r>
                        <a:rPr lang="en-US" sz="1700" dirty="0" smtClean="0"/>
                        <a:t>1.7%</a:t>
                      </a:r>
                      <a:endParaRPr lang="en-US" sz="17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Potential </a:t>
                      </a:r>
                      <a:r>
                        <a:rPr lang="en-US" sz="1600" dirty="0" err="1" smtClean="0"/>
                        <a:t>Urg</a:t>
                      </a:r>
                      <a:r>
                        <a:rPr lang="en-US" sz="1600" dirty="0" smtClean="0"/>
                        <a:t> A-fib   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20</a:t>
                      </a:r>
                      <a:endParaRPr lang="en-US" sz="16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Abnormal AHI &gt;50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146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</a:t>
                      </a:r>
                      <a:endParaRPr lang="en-US" sz="16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Participant #s*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1015361" cy="762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56388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*Actual # of Participants with Urgent/Abnormal/Potential  Referrals =  191</a:t>
            </a:r>
          </a:p>
          <a:p>
            <a:pPr algn="ctr"/>
            <a:r>
              <a:rPr lang="en-US" sz="1600" dirty="0" smtClean="0"/>
              <a:t>Many of the participants had more than one referral type – For example 16 of the 20 Urgent SaO2 also had Abnormal AHI &gt;50.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914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Actigraphy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 smtClean="0"/>
              <a:t>1867 Receipts </a:t>
            </a:r>
            <a:r>
              <a:rPr lang="en-US" sz="2700" dirty="0"/>
              <a:t>as of </a:t>
            </a:r>
            <a:r>
              <a:rPr lang="en-US" sz="2700" dirty="0" smtClean="0"/>
              <a:t>9/10/11</a:t>
            </a:r>
            <a:br>
              <a:rPr lang="en-US" sz="2700" dirty="0" smtClean="0"/>
            </a:br>
            <a:r>
              <a:rPr lang="en-US" sz="2700" dirty="0" smtClean="0"/>
              <a:t>1803 Passed – 64 Failed</a:t>
            </a:r>
            <a:endParaRPr lang="en-US" sz="27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5515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47392"/>
            <a:ext cx="1091561" cy="81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822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Status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67000"/>
            <a:ext cx="8229600" cy="3352800"/>
          </a:xfrm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4256"/>
            <a:ext cx="1371600" cy="10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68637" y="1524000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Mesa Sleep Target:  2300  - Remaining to </a:t>
            </a:r>
            <a:r>
              <a:rPr lang="en-US" sz="2800" dirty="0"/>
              <a:t>R</a:t>
            </a:r>
            <a:r>
              <a:rPr lang="en-US" sz="2800" dirty="0" smtClean="0"/>
              <a:t>each Target</a:t>
            </a:r>
            <a:r>
              <a:rPr lang="en-US" sz="2800" smtClean="0"/>
              <a:t>:  380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7229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258" y="314256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Enrollment Status </a:t>
            </a:r>
            <a:br>
              <a:rPr lang="en-US" dirty="0" smtClean="0"/>
            </a:br>
            <a:r>
              <a:rPr lang="en-US" sz="2000" dirty="0" smtClean="0"/>
              <a:t>Target for Each Site – 383 by 11/30/12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983" y="1219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 smtClean="0"/>
              <a:t>WFU-92 to complete				UMN-52 to complete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500" dirty="0" smtClean="0"/>
              <a:t>COL-23 to complete				NWU-47 to complete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500" dirty="0" smtClean="0"/>
              <a:t>JHU-80 to complete</a:t>
            </a:r>
            <a:r>
              <a:rPr lang="en-US" sz="1400" dirty="0" smtClean="0"/>
              <a:t>				</a:t>
            </a:r>
            <a:r>
              <a:rPr lang="en-US" sz="1500" dirty="0" smtClean="0"/>
              <a:t>UCLA-85 to complete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AutoShape 2" descr="http://www.mesa-nhlbi.org/MESASleep/MesaSleepCompletion/ChartImg.axd?i=chart_0_0.png&amp;g=cfcfda829a2c4e0aa45d7c24e1cb6a3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524000"/>
            <a:ext cx="4101152" cy="153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21" y="3334602"/>
            <a:ext cx="4167116" cy="1592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4256"/>
            <a:ext cx="1066800" cy="80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27" y="5189559"/>
            <a:ext cx="4144370" cy="144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34602"/>
            <a:ext cx="3881093" cy="160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50738"/>
            <a:ext cx="3925207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189560"/>
            <a:ext cx="3925207" cy="144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Opened recruitment window to include all</a:t>
            </a:r>
          </a:p>
          <a:p>
            <a:r>
              <a:rPr lang="en-US" dirty="0" smtClean="0"/>
              <a:t>WFU and NW added hotel option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ontacting refusals to offer </a:t>
            </a:r>
            <a:r>
              <a:rPr lang="en-US" dirty="0" smtClean="0"/>
              <a:t>hotel</a:t>
            </a:r>
          </a:p>
          <a:p>
            <a:pPr lvl="1"/>
            <a:r>
              <a:rPr lang="en-US" dirty="0" smtClean="0"/>
              <a:t>JHU </a:t>
            </a:r>
            <a:r>
              <a:rPr lang="en-US" dirty="0"/>
              <a:t>exploring techs using hotel to reach out of area </a:t>
            </a:r>
            <a:r>
              <a:rPr lang="en-US" dirty="0" err="1"/>
              <a:t>ppts</a:t>
            </a:r>
            <a:endParaRPr lang="en-US" dirty="0"/>
          </a:p>
          <a:p>
            <a:r>
              <a:rPr lang="en-US" dirty="0" smtClean="0"/>
              <a:t>Contacting </a:t>
            </a:r>
            <a:r>
              <a:rPr lang="en-US" dirty="0" smtClean="0"/>
              <a:t>refusals to offer </a:t>
            </a:r>
            <a:r>
              <a:rPr lang="en-US" dirty="0" err="1" smtClean="0"/>
              <a:t>actigraphy</a:t>
            </a:r>
            <a:r>
              <a:rPr lang="en-US" dirty="0" smtClean="0"/>
              <a:t> only</a:t>
            </a:r>
          </a:p>
          <a:p>
            <a:r>
              <a:rPr lang="en-US" dirty="0" smtClean="0"/>
              <a:t>Allowing CPAP users to do </a:t>
            </a:r>
            <a:r>
              <a:rPr lang="en-US" dirty="0" err="1" smtClean="0"/>
              <a:t>actigraphy</a:t>
            </a:r>
            <a:r>
              <a:rPr lang="en-US" dirty="0" smtClean="0"/>
              <a:t> only (sites to obtain lists from CC</a:t>
            </a:r>
            <a:r>
              <a:rPr lang="en-US" dirty="0" smtClean="0"/>
              <a:t>)</a:t>
            </a:r>
            <a:endParaRPr lang="en-US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4256"/>
            <a:ext cx="1143000" cy="85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423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1598</Words>
  <Application>Microsoft Office PowerPoint</Application>
  <PresentationFormat>On-screen Show (4:3)</PresentationFormat>
  <Paragraphs>606</Paragraphs>
  <Slides>27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PSG Receipts – 1,916 As of 9/7/12 </vt:lpstr>
      <vt:lpstr>Overall Quality </vt:lpstr>
      <vt:lpstr>Failed Studies 88 of 1918 PSGs Received</vt:lpstr>
      <vt:lpstr>Urgent/Abnormal/Potential Referral Summary</vt:lpstr>
      <vt:lpstr>Actigraphy 1867 Receipts as of 9/10/11 1803 Passed – 64 Failed</vt:lpstr>
      <vt:lpstr>Enrollment Status</vt:lpstr>
      <vt:lpstr>Enrollment Status  Target for Each Site – 383 by 11/30/12</vt:lpstr>
      <vt:lpstr>Enrollment Strategies</vt:lpstr>
      <vt:lpstr> Enrollment – Other Issues</vt:lpstr>
      <vt:lpstr>MESA-Sleep Data</vt:lpstr>
      <vt:lpstr>AHI and Gender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MESA Minority Supplement Dennis Dean PhD</vt:lpstr>
      <vt:lpstr>Supplement Progress Overview</vt:lpstr>
      <vt:lpstr>Sleep-Hypertension Analysis</vt:lpstr>
      <vt:lpstr>Exposure and Outcome  Correlations</vt:lpstr>
      <vt:lpstr>PowerPoint Presentation</vt:lpstr>
      <vt:lpstr>PowerPoint Presentation</vt:lpstr>
      <vt:lpstr>Estimating Peripheral Vascular Resistance and Compliance from Plethysmography (IRB)</vt:lpstr>
      <vt:lpstr>Summary and Plans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ssurovec</dc:creator>
  <cp:lastModifiedBy>sr596</cp:lastModifiedBy>
  <cp:revision>76</cp:revision>
  <dcterms:created xsi:type="dcterms:W3CDTF">2012-02-29T15:19:18Z</dcterms:created>
  <dcterms:modified xsi:type="dcterms:W3CDTF">2012-09-13T02:14:58Z</dcterms:modified>
</cp:coreProperties>
</file>