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64" r:id="rId2"/>
    <p:sldId id="289" r:id="rId3"/>
    <p:sldId id="261" r:id="rId4"/>
    <p:sldId id="262" r:id="rId5"/>
    <p:sldId id="263" r:id="rId6"/>
    <p:sldId id="288" r:id="rId7"/>
    <p:sldId id="281" r:id="rId8"/>
    <p:sldId id="291" r:id="rId9"/>
    <p:sldId id="285" r:id="rId10"/>
    <p:sldId id="286" r:id="rId11"/>
    <p:sldId id="271" r:id="rId12"/>
    <p:sldId id="292" r:id="rId13"/>
    <p:sldId id="293" r:id="rId14"/>
    <p:sldId id="294" r:id="rId15"/>
    <p:sldId id="302" r:id="rId16"/>
    <p:sldId id="300" r:id="rId17"/>
    <p:sldId id="296" r:id="rId18"/>
    <p:sldId id="297" r:id="rId19"/>
    <p:sldId id="298" r:id="rId20"/>
    <p:sldId id="265" r:id="rId21"/>
    <p:sldId id="266" r:id="rId22"/>
    <p:sldId id="268" r:id="rId23"/>
    <p:sldId id="267" r:id="rId24"/>
    <p:sldId id="276" r:id="rId25"/>
    <p:sldId id="275" r:id="rId26"/>
    <p:sldId id="269" r:id="rId27"/>
    <p:sldId id="277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271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ln>
          <a:solidFill>
            <a:schemeClr val="accent1"/>
          </a:solidFill>
        </a:ln>
      </c:spPr>
    </c:sideWall>
    <c:backWall>
      <c:thickness val="0"/>
      <c:spPr>
        <a:ln>
          <a:solidFill>
            <a:schemeClr val="accent1"/>
          </a:solidFill>
        </a:ln>
      </c:spPr>
    </c:backWall>
    <c:plotArea>
      <c:layout>
        <c:manualLayout>
          <c:layoutTarget val="inner"/>
          <c:xMode val="edge"/>
          <c:yMode val="edge"/>
          <c:x val="5.5205842325264896E-2"/>
          <c:y val="5.8405912730616669E-2"/>
          <c:w val="0.7654972295129775"/>
          <c:h val="0.7079085710599047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Sheet1!$B$6</c:f>
              <c:strCache>
                <c:ptCount val="1"/>
                <c:pt idx="0">
                  <c:v>WFU 284</c:v>
                </c:pt>
              </c:strCache>
            </c:strRef>
          </c:tx>
          <c:invertIfNegative val="0"/>
          <c:cat>
            <c:strRef>
              <c:f>Sheet1!$A$7:$A$14</c:f>
              <c:strCache>
                <c:ptCount val="8"/>
                <c:pt idx="0">
                  <c:v>Q4-62</c:v>
                </c:pt>
                <c:pt idx="1">
                  <c:v>Q1-153</c:v>
                </c:pt>
                <c:pt idx="2">
                  <c:v>Q2-320</c:v>
                </c:pt>
                <c:pt idx="3">
                  <c:v>Q3-300</c:v>
                </c:pt>
                <c:pt idx="4">
                  <c:v>Q4-275</c:v>
                </c:pt>
                <c:pt idx="5">
                  <c:v>Q1-314</c:v>
                </c:pt>
                <c:pt idx="6">
                  <c:v>Q2-291</c:v>
                </c:pt>
                <c:pt idx="7">
                  <c:v>Q3-301</c:v>
                </c:pt>
              </c:strCache>
            </c:strRef>
          </c:cat>
          <c:val>
            <c:numRef>
              <c:f>Sheet1!$B$7:$B$14</c:f>
              <c:numCache>
                <c:formatCode>General</c:formatCode>
                <c:ptCount val="8"/>
                <c:pt idx="0">
                  <c:v>0</c:v>
                </c:pt>
                <c:pt idx="1">
                  <c:v>31</c:v>
                </c:pt>
                <c:pt idx="2">
                  <c:v>46</c:v>
                </c:pt>
                <c:pt idx="3">
                  <c:v>36</c:v>
                </c:pt>
                <c:pt idx="4">
                  <c:v>40</c:v>
                </c:pt>
                <c:pt idx="5">
                  <c:v>69</c:v>
                </c:pt>
                <c:pt idx="6">
                  <c:v>38</c:v>
                </c:pt>
                <c:pt idx="7">
                  <c:v>24</c:v>
                </c:pt>
              </c:numCache>
            </c:numRef>
          </c:val>
        </c:ser>
        <c:ser>
          <c:idx val="1"/>
          <c:order val="1"/>
          <c:tx>
            <c:strRef>
              <c:f>Sheet1!$C$6</c:f>
              <c:strCache>
                <c:ptCount val="1"/>
                <c:pt idx="0">
                  <c:v>COL 358</c:v>
                </c:pt>
              </c:strCache>
            </c:strRef>
          </c:tx>
          <c:invertIfNegative val="0"/>
          <c:cat>
            <c:strRef>
              <c:f>Sheet1!$A$7:$A$14</c:f>
              <c:strCache>
                <c:ptCount val="8"/>
                <c:pt idx="0">
                  <c:v>Q4-62</c:v>
                </c:pt>
                <c:pt idx="1">
                  <c:v>Q1-153</c:v>
                </c:pt>
                <c:pt idx="2">
                  <c:v>Q2-320</c:v>
                </c:pt>
                <c:pt idx="3">
                  <c:v>Q3-300</c:v>
                </c:pt>
                <c:pt idx="4">
                  <c:v>Q4-275</c:v>
                </c:pt>
                <c:pt idx="5">
                  <c:v>Q1-314</c:v>
                </c:pt>
                <c:pt idx="6">
                  <c:v>Q2-291</c:v>
                </c:pt>
                <c:pt idx="7">
                  <c:v>Q3-301</c:v>
                </c:pt>
              </c:strCache>
            </c:strRef>
          </c:cat>
          <c:val>
            <c:numRef>
              <c:f>Sheet1!$C$7:$C$14</c:f>
              <c:numCache>
                <c:formatCode>General</c:formatCode>
                <c:ptCount val="8"/>
                <c:pt idx="0">
                  <c:v>17</c:v>
                </c:pt>
                <c:pt idx="1">
                  <c:v>40</c:v>
                </c:pt>
                <c:pt idx="2">
                  <c:v>54</c:v>
                </c:pt>
                <c:pt idx="3">
                  <c:v>57</c:v>
                </c:pt>
                <c:pt idx="4">
                  <c:v>48</c:v>
                </c:pt>
                <c:pt idx="5">
                  <c:v>47</c:v>
                </c:pt>
                <c:pt idx="6">
                  <c:v>50</c:v>
                </c:pt>
                <c:pt idx="7">
                  <c:v>45</c:v>
                </c:pt>
              </c:numCache>
            </c:numRef>
          </c:val>
        </c:ser>
        <c:ser>
          <c:idx val="2"/>
          <c:order val="2"/>
          <c:tx>
            <c:strRef>
              <c:f>Sheet1!$D$6</c:f>
              <c:strCache>
                <c:ptCount val="1"/>
                <c:pt idx="0">
                  <c:v>JHU 300</c:v>
                </c:pt>
              </c:strCache>
            </c:strRef>
          </c:tx>
          <c:invertIfNegative val="0"/>
          <c:cat>
            <c:strRef>
              <c:f>Sheet1!$A$7:$A$14</c:f>
              <c:strCache>
                <c:ptCount val="8"/>
                <c:pt idx="0">
                  <c:v>Q4-62</c:v>
                </c:pt>
                <c:pt idx="1">
                  <c:v>Q1-153</c:v>
                </c:pt>
                <c:pt idx="2">
                  <c:v>Q2-320</c:v>
                </c:pt>
                <c:pt idx="3">
                  <c:v>Q3-300</c:v>
                </c:pt>
                <c:pt idx="4">
                  <c:v>Q4-275</c:v>
                </c:pt>
                <c:pt idx="5">
                  <c:v>Q1-314</c:v>
                </c:pt>
                <c:pt idx="6">
                  <c:v>Q2-291</c:v>
                </c:pt>
                <c:pt idx="7">
                  <c:v>Q3-301</c:v>
                </c:pt>
              </c:strCache>
            </c:strRef>
          </c:cat>
          <c:val>
            <c:numRef>
              <c:f>Sheet1!$D$7:$D$14</c:f>
              <c:numCache>
                <c:formatCode>General</c:formatCode>
                <c:ptCount val="8"/>
                <c:pt idx="0">
                  <c:v>9</c:v>
                </c:pt>
                <c:pt idx="1">
                  <c:v>32</c:v>
                </c:pt>
                <c:pt idx="2">
                  <c:v>64</c:v>
                </c:pt>
                <c:pt idx="3">
                  <c:v>56</c:v>
                </c:pt>
                <c:pt idx="4">
                  <c:v>43</c:v>
                </c:pt>
                <c:pt idx="5">
                  <c:v>38</c:v>
                </c:pt>
                <c:pt idx="6">
                  <c:v>36</c:v>
                </c:pt>
                <c:pt idx="7">
                  <c:v>22</c:v>
                </c:pt>
              </c:numCache>
            </c:numRef>
          </c:val>
        </c:ser>
        <c:ser>
          <c:idx val="3"/>
          <c:order val="3"/>
          <c:tx>
            <c:strRef>
              <c:f>Sheet1!$E$6</c:f>
              <c:strCache>
                <c:ptCount val="1"/>
                <c:pt idx="0">
                  <c:v>UMN 336</c:v>
                </c:pt>
              </c:strCache>
            </c:strRef>
          </c:tx>
          <c:invertIfNegative val="0"/>
          <c:cat>
            <c:strRef>
              <c:f>Sheet1!$A$7:$A$14</c:f>
              <c:strCache>
                <c:ptCount val="8"/>
                <c:pt idx="0">
                  <c:v>Q4-62</c:v>
                </c:pt>
                <c:pt idx="1">
                  <c:v>Q1-153</c:v>
                </c:pt>
                <c:pt idx="2">
                  <c:v>Q2-320</c:v>
                </c:pt>
                <c:pt idx="3">
                  <c:v>Q3-300</c:v>
                </c:pt>
                <c:pt idx="4">
                  <c:v>Q4-275</c:v>
                </c:pt>
                <c:pt idx="5">
                  <c:v>Q1-314</c:v>
                </c:pt>
                <c:pt idx="6">
                  <c:v>Q2-291</c:v>
                </c:pt>
                <c:pt idx="7">
                  <c:v>Q3-301</c:v>
                </c:pt>
              </c:strCache>
            </c:strRef>
          </c:cat>
          <c:val>
            <c:numRef>
              <c:f>Sheet1!$E$7:$E$14</c:f>
              <c:numCache>
                <c:formatCode>General</c:formatCode>
                <c:ptCount val="8"/>
                <c:pt idx="0">
                  <c:v>36</c:v>
                </c:pt>
                <c:pt idx="1">
                  <c:v>47</c:v>
                </c:pt>
                <c:pt idx="2">
                  <c:v>52</c:v>
                </c:pt>
                <c:pt idx="3">
                  <c:v>36</c:v>
                </c:pt>
                <c:pt idx="4">
                  <c:v>45</c:v>
                </c:pt>
                <c:pt idx="5">
                  <c:v>44</c:v>
                </c:pt>
                <c:pt idx="6">
                  <c:v>46</c:v>
                </c:pt>
                <c:pt idx="7">
                  <c:v>34</c:v>
                </c:pt>
              </c:numCache>
            </c:numRef>
          </c:val>
        </c:ser>
        <c:ser>
          <c:idx val="4"/>
          <c:order val="4"/>
          <c:tx>
            <c:strRef>
              <c:f>Sheet1!$F$6</c:f>
              <c:strCache>
                <c:ptCount val="1"/>
                <c:pt idx="0">
                  <c:v>NWU 345</c:v>
                </c:pt>
              </c:strCache>
            </c:strRef>
          </c:tx>
          <c:invertIfNegative val="0"/>
          <c:cat>
            <c:strRef>
              <c:f>Sheet1!$A$7:$A$14</c:f>
              <c:strCache>
                <c:ptCount val="8"/>
                <c:pt idx="0">
                  <c:v>Q4-62</c:v>
                </c:pt>
                <c:pt idx="1">
                  <c:v>Q1-153</c:v>
                </c:pt>
                <c:pt idx="2">
                  <c:v>Q2-320</c:v>
                </c:pt>
                <c:pt idx="3">
                  <c:v>Q3-300</c:v>
                </c:pt>
                <c:pt idx="4">
                  <c:v>Q4-275</c:v>
                </c:pt>
                <c:pt idx="5">
                  <c:v>Q1-314</c:v>
                </c:pt>
                <c:pt idx="6">
                  <c:v>Q2-291</c:v>
                </c:pt>
                <c:pt idx="7">
                  <c:v>Q3-301</c:v>
                </c:pt>
              </c:strCache>
            </c:strRef>
          </c:cat>
          <c:val>
            <c:numRef>
              <c:f>Sheet1!$F$7:$F$14</c:f>
              <c:numCache>
                <c:formatCode>General</c:formatCode>
                <c:ptCount val="8"/>
                <c:pt idx="0">
                  <c:v>0</c:v>
                </c:pt>
                <c:pt idx="1">
                  <c:v>2</c:v>
                </c:pt>
                <c:pt idx="2">
                  <c:v>49</c:v>
                </c:pt>
                <c:pt idx="3">
                  <c:v>60</c:v>
                </c:pt>
                <c:pt idx="4">
                  <c:v>50</c:v>
                </c:pt>
                <c:pt idx="5">
                  <c:v>67</c:v>
                </c:pt>
                <c:pt idx="6">
                  <c:v>79</c:v>
                </c:pt>
                <c:pt idx="7">
                  <c:v>38</c:v>
                </c:pt>
              </c:numCache>
            </c:numRef>
          </c:val>
        </c:ser>
        <c:ser>
          <c:idx val="5"/>
          <c:order val="5"/>
          <c:tx>
            <c:strRef>
              <c:f>Sheet1!$G$6</c:f>
              <c:strCache>
                <c:ptCount val="1"/>
                <c:pt idx="0">
                  <c:v>UCLA 289</c:v>
                </c:pt>
              </c:strCache>
            </c:strRef>
          </c:tx>
          <c:invertIfNegative val="0"/>
          <c:cat>
            <c:strRef>
              <c:f>Sheet1!$A$7:$A$14</c:f>
              <c:strCache>
                <c:ptCount val="8"/>
                <c:pt idx="0">
                  <c:v>Q4-62</c:v>
                </c:pt>
                <c:pt idx="1">
                  <c:v>Q1-153</c:v>
                </c:pt>
                <c:pt idx="2">
                  <c:v>Q2-320</c:v>
                </c:pt>
                <c:pt idx="3">
                  <c:v>Q3-300</c:v>
                </c:pt>
                <c:pt idx="4">
                  <c:v>Q4-275</c:v>
                </c:pt>
                <c:pt idx="5">
                  <c:v>Q1-314</c:v>
                </c:pt>
                <c:pt idx="6">
                  <c:v>Q2-291</c:v>
                </c:pt>
                <c:pt idx="7">
                  <c:v>Q3-301</c:v>
                </c:pt>
              </c:strCache>
            </c:strRef>
          </c:cat>
          <c:val>
            <c:numRef>
              <c:f>Sheet1!$G$7:$G$14</c:f>
              <c:numCache>
                <c:formatCode>General</c:formatCode>
                <c:ptCount val="8"/>
                <c:pt idx="0">
                  <c:v>0</c:v>
                </c:pt>
                <c:pt idx="1">
                  <c:v>1</c:v>
                </c:pt>
                <c:pt idx="2">
                  <c:v>55</c:v>
                </c:pt>
                <c:pt idx="3">
                  <c:v>55</c:v>
                </c:pt>
                <c:pt idx="4">
                  <c:v>49</c:v>
                </c:pt>
                <c:pt idx="5">
                  <c:v>49</c:v>
                </c:pt>
                <c:pt idx="6">
                  <c:v>42</c:v>
                </c:pt>
                <c:pt idx="7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4"/>
        <c:gapDepth val="166"/>
        <c:shape val="cylinder"/>
        <c:axId val="26857472"/>
        <c:axId val="26859008"/>
        <c:axId val="0"/>
      </c:bar3DChart>
      <c:catAx>
        <c:axId val="26857472"/>
        <c:scaling>
          <c:orientation val="minMax"/>
        </c:scaling>
        <c:delete val="1"/>
        <c:axPos val="b"/>
        <c:majorTickMark val="out"/>
        <c:minorTickMark val="none"/>
        <c:tickLblPos val="nextTo"/>
        <c:crossAx val="26859008"/>
        <c:crosses val="autoZero"/>
        <c:auto val="0"/>
        <c:lblAlgn val="ctr"/>
        <c:lblOffset val="100"/>
        <c:noMultiLvlLbl val="0"/>
      </c:catAx>
      <c:valAx>
        <c:axId val="268590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68574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143348400894335"/>
          <c:y val="0.11906151243392843"/>
          <c:w val="0.15930725673179741"/>
          <c:h val="0.5738725659047588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400" baseline="0">
          <a:latin typeface="Calibri" pitchFamily="34" charset="0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Female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&gt;6</c:v>
                </c:pt>
                <c:pt idx="1">
                  <c:v>&lt;=6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40.03</c:v>
                </c:pt>
                <c:pt idx="1">
                  <c:v>16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Male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&gt;6</c:v>
                </c:pt>
                <c:pt idx="1">
                  <c:v>&lt;=6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29.68</c:v>
                </c:pt>
                <c:pt idx="1">
                  <c:v>14.29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326720"/>
        <c:axId val="29332608"/>
      </c:barChart>
      <c:catAx>
        <c:axId val="29326720"/>
        <c:scaling>
          <c:orientation val="minMax"/>
        </c:scaling>
        <c:delete val="0"/>
        <c:axPos val="b"/>
        <c:majorTickMark val="out"/>
        <c:minorTickMark val="none"/>
        <c:tickLblPos val="nextTo"/>
        <c:crossAx val="29332608"/>
        <c:crosses val="autoZero"/>
        <c:auto val="1"/>
        <c:lblAlgn val="ctr"/>
        <c:lblOffset val="100"/>
        <c:noMultiLvlLbl val="0"/>
      </c:catAx>
      <c:valAx>
        <c:axId val="293326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93267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029697676679309"/>
          <c:y val="9.631099503022893E-3"/>
          <c:w val="0.20383882570234277"/>
          <c:h val="0.155763977743521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Passed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3-WFU</c:v>
                </c:pt>
                <c:pt idx="1">
                  <c:v>4-COL</c:v>
                </c:pt>
                <c:pt idx="2">
                  <c:v>5-JHU</c:v>
                </c:pt>
                <c:pt idx="3">
                  <c:v>6-UMN</c:v>
                </c:pt>
                <c:pt idx="4">
                  <c:v>7-NWU</c:v>
                </c:pt>
                <c:pt idx="5">
                  <c:v>8-UCLA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284</c:v>
                </c:pt>
                <c:pt idx="1">
                  <c:v>352</c:v>
                </c:pt>
                <c:pt idx="2">
                  <c:v>289</c:v>
                </c:pt>
                <c:pt idx="3">
                  <c:v>320</c:v>
                </c:pt>
                <c:pt idx="4">
                  <c:v>318</c:v>
                </c:pt>
                <c:pt idx="5">
                  <c:v>240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Failed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0123456790123455E-2"/>
                  <c:y val="-1.40301633044724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0123456790123455E-2"/>
                  <c:y val="-1.403016330447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7037037037037035E-2"/>
                  <c:y val="-1.12241306435779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3950617283950615E-2"/>
                  <c:y val="-1.68361959653669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0123456790123455E-2"/>
                  <c:y val="-1.68361959653669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4.4752964907164496E-2"/>
                  <c:y val="-3.36723919307338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rgbClr val="FF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3-WFU</c:v>
                </c:pt>
                <c:pt idx="1">
                  <c:v>4-COL</c:v>
                </c:pt>
                <c:pt idx="2">
                  <c:v>5-JHU</c:v>
                </c:pt>
                <c:pt idx="3">
                  <c:v>6-UMN</c:v>
                </c:pt>
                <c:pt idx="4">
                  <c:v>7-NWU</c:v>
                </c:pt>
                <c:pt idx="5">
                  <c:v>8-UCLA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11</c:v>
                </c:pt>
                <c:pt idx="1">
                  <c:v>1</c:v>
                </c:pt>
                <c:pt idx="2">
                  <c:v>3</c:v>
                </c:pt>
                <c:pt idx="3">
                  <c:v>8</c:v>
                </c:pt>
                <c:pt idx="4">
                  <c:v>14</c:v>
                </c:pt>
                <c:pt idx="5">
                  <c:v>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9755648"/>
        <c:axId val="29765632"/>
      </c:barChart>
      <c:catAx>
        <c:axId val="29755648"/>
        <c:scaling>
          <c:orientation val="minMax"/>
        </c:scaling>
        <c:delete val="0"/>
        <c:axPos val="b"/>
        <c:majorTickMark val="out"/>
        <c:minorTickMark val="none"/>
        <c:tickLblPos val="nextTo"/>
        <c:crossAx val="29765632"/>
        <c:crosses val="autoZero"/>
        <c:auto val="1"/>
        <c:lblAlgn val="ctr"/>
        <c:lblOffset val="100"/>
        <c:noMultiLvlLbl val="0"/>
      </c:catAx>
      <c:valAx>
        <c:axId val="297656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975564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Female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&lt;5</c:v>
                </c:pt>
                <c:pt idx="1">
                  <c:v>&gt;=5,  &lt;15</c:v>
                </c:pt>
                <c:pt idx="2">
                  <c:v>&gt;=15,  &lt;30</c:v>
                </c:pt>
                <c:pt idx="3">
                  <c:v>AHI&gt;=30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12.21</c:v>
                </c:pt>
                <c:pt idx="1">
                  <c:v>18.170000000000002</c:v>
                </c:pt>
                <c:pt idx="2">
                  <c:v>13.94</c:v>
                </c:pt>
                <c:pt idx="3">
                  <c:v>12.1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Male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&lt;5</c:v>
                </c:pt>
                <c:pt idx="1">
                  <c:v>&gt;=5,  &lt;15</c:v>
                </c:pt>
                <c:pt idx="2">
                  <c:v>&gt;=15,  &lt;30</c:v>
                </c:pt>
                <c:pt idx="3">
                  <c:v>AHI&gt;=30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9.1999999999999993</c:v>
                </c:pt>
                <c:pt idx="1">
                  <c:v>14.55</c:v>
                </c:pt>
                <c:pt idx="2">
                  <c:v>10.37</c:v>
                </c:pt>
                <c:pt idx="3">
                  <c:v>9.48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301184"/>
        <c:axId val="30302976"/>
      </c:barChart>
      <c:catAx>
        <c:axId val="30301184"/>
        <c:scaling>
          <c:orientation val="minMax"/>
        </c:scaling>
        <c:delete val="0"/>
        <c:axPos val="b"/>
        <c:majorTickMark val="out"/>
        <c:minorTickMark val="none"/>
        <c:tickLblPos val="nextTo"/>
        <c:crossAx val="30302976"/>
        <c:crosses val="autoZero"/>
        <c:auto val="1"/>
        <c:lblAlgn val="ctr"/>
        <c:lblOffset val="100"/>
        <c:noMultiLvlLbl val="0"/>
      </c:catAx>
      <c:valAx>
        <c:axId val="303029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03011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5528009756356222"/>
          <c:y val="1.5824146981627298E-2"/>
          <c:w val="0.27153927728730876"/>
          <c:h val="0.142334342822531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Female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&lt;5</c:v>
                </c:pt>
                <c:pt idx="1">
                  <c:v>&gt;=5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12.21</c:v>
                </c:pt>
                <c:pt idx="1">
                  <c:v>44.2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Male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&lt;5</c:v>
                </c:pt>
                <c:pt idx="1">
                  <c:v>&gt;=5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9.1999999999999993</c:v>
                </c:pt>
                <c:pt idx="1">
                  <c:v>34.39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349568"/>
        <c:axId val="30351360"/>
      </c:barChart>
      <c:catAx>
        <c:axId val="30349568"/>
        <c:scaling>
          <c:orientation val="minMax"/>
        </c:scaling>
        <c:delete val="0"/>
        <c:axPos val="b"/>
        <c:majorTickMark val="out"/>
        <c:minorTickMark val="none"/>
        <c:tickLblPos val="nextTo"/>
        <c:crossAx val="30351360"/>
        <c:crosses val="autoZero"/>
        <c:auto val="1"/>
        <c:lblAlgn val="ctr"/>
        <c:lblOffset val="100"/>
        <c:noMultiLvlLbl val="0"/>
      </c:catAx>
      <c:valAx>
        <c:axId val="303513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03495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7.7025371828521441E-2"/>
          <c:y val="1.5243164824811868E-2"/>
          <c:w val="0.20383882570234277"/>
          <c:h val="0.155763977743521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Female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&lt;15</c:v>
                </c:pt>
                <c:pt idx="1">
                  <c:v>&gt;=15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30.38</c:v>
                </c:pt>
                <c:pt idx="1">
                  <c:v>26.03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Male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&lt;15</c:v>
                </c:pt>
                <c:pt idx="1">
                  <c:v>&gt;=15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23.75</c:v>
                </c:pt>
                <c:pt idx="1">
                  <c:v>19.84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961600"/>
        <c:axId val="29967488"/>
      </c:barChart>
      <c:catAx>
        <c:axId val="29961600"/>
        <c:scaling>
          <c:orientation val="minMax"/>
        </c:scaling>
        <c:delete val="0"/>
        <c:axPos val="b"/>
        <c:majorTickMark val="out"/>
        <c:minorTickMark val="none"/>
        <c:tickLblPos val="nextTo"/>
        <c:crossAx val="29967488"/>
        <c:crosses val="autoZero"/>
        <c:auto val="1"/>
        <c:lblAlgn val="ctr"/>
        <c:lblOffset val="100"/>
        <c:noMultiLvlLbl val="0"/>
      </c:catAx>
      <c:valAx>
        <c:axId val="299674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99616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2795129775444736"/>
          <c:y val="1.5243164824811868E-2"/>
          <c:w val="0.20383882570234277"/>
          <c:h val="0.155763977743521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Age&gt;75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&lt;5</c:v>
                </c:pt>
                <c:pt idx="1">
                  <c:v>&gt;=5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6.97</c:v>
                </c:pt>
                <c:pt idx="1">
                  <c:v>23.97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Age&lt;=75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&lt;5</c:v>
                </c:pt>
                <c:pt idx="1">
                  <c:v>&gt;=5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14.44</c:v>
                </c:pt>
                <c:pt idx="1">
                  <c:v>54.63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436352"/>
        <c:axId val="47780608"/>
      </c:barChart>
      <c:catAx>
        <c:axId val="30436352"/>
        <c:scaling>
          <c:orientation val="minMax"/>
        </c:scaling>
        <c:delete val="0"/>
        <c:axPos val="b"/>
        <c:majorTickMark val="out"/>
        <c:minorTickMark val="none"/>
        <c:tickLblPos val="nextTo"/>
        <c:crossAx val="47780608"/>
        <c:crosses val="autoZero"/>
        <c:auto val="1"/>
        <c:lblAlgn val="ctr"/>
        <c:lblOffset val="100"/>
        <c:noMultiLvlLbl val="0"/>
      </c:catAx>
      <c:valAx>
        <c:axId val="477806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04363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7.3938952075435022E-2"/>
          <c:y val="3.2079360790178799E-2"/>
          <c:w val="0.34118450471468842"/>
          <c:h val="0.155763977743521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White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&lt;5</c:v>
                </c:pt>
                <c:pt idx="1">
                  <c:v>&gt;=5, &lt;15</c:v>
                </c:pt>
                <c:pt idx="2">
                  <c:v>&gt;=15,&lt;30</c:v>
                </c:pt>
                <c:pt idx="3">
                  <c:v>&gt;=30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7.89</c:v>
                </c:pt>
                <c:pt idx="1">
                  <c:v>12.54</c:v>
                </c:pt>
                <c:pt idx="2">
                  <c:v>10.98</c:v>
                </c:pt>
                <c:pt idx="3">
                  <c:v>8.81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Chinese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&lt;5</c:v>
                </c:pt>
                <c:pt idx="1">
                  <c:v>&gt;=5, &lt;15</c:v>
                </c:pt>
                <c:pt idx="2">
                  <c:v>&gt;=15,&lt;30</c:v>
                </c:pt>
                <c:pt idx="3">
                  <c:v>&gt;=30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0.06</c:v>
                </c:pt>
                <c:pt idx="1">
                  <c:v>0.06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Black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&lt;5</c:v>
                </c:pt>
                <c:pt idx="1">
                  <c:v>&gt;=5, &lt;15</c:v>
                </c:pt>
                <c:pt idx="2">
                  <c:v>&gt;=15,&lt;30</c:v>
                </c:pt>
                <c:pt idx="3">
                  <c:v>&gt;=30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4.24</c:v>
                </c:pt>
                <c:pt idx="1">
                  <c:v>12.26</c:v>
                </c:pt>
                <c:pt idx="2">
                  <c:v>8.36</c:v>
                </c:pt>
                <c:pt idx="3">
                  <c:v>8.9700000000000006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Hispanic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&lt;5</c:v>
                </c:pt>
                <c:pt idx="1">
                  <c:v>&gt;=5, &lt;15</c:v>
                </c:pt>
                <c:pt idx="2">
                  <c:v>&gt;=15,&lt;30</c:v>
                </c:pt>
                <c:pt idx="3">
                  <c:v>&gt;=30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4.24</c:v>
                </c:pt>
                <c:pt idx="1">
                  <c:v>7.86</c:v>
                </c:pt>
                <c:pt idx="2">
                  <c:v>4.96</c:v>
                </c:pt>
                <c:pt idx="3">
                  <c:v>3.79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190976"/>
        <c:axId val="30200960"/>
      </c:barChart>
      <c:catAx>
        <c:axId val="30190976"/>
        <c:scaling>
          <c:orientation val="minMax"/>
        </c:scaling>
        <c:delete val="0"/>
        <c:axPos val="b"/>
        <c:majorTickMark val="out"/>
        <c:minorTickMark val="none"/>
        <c:tickLblPos val="nextTo"/>
        <c:crossAx val="30200960"/>
        <c:crosses val="autoZero"/>
        <c:auto val="1"/>
        <c:lblAlgn val="ctr"/>
        <c:lblOffset val="100"/>
        <c:noMultiLvlLbl val="0"/>
      </c:catAx>
      <c:valAx>
        <c:axId val="302009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01909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179012345679015"/>
          <c:y val="0.11626034061701344"/>
          <c:w val="0.16579104695246424"/>
          <c:h val="0.3395882820959870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Female</c:v>
                </c:pt>
              </c:strCache>
            </c:strRef>
          </c:tx>
          <c:invertIfNegative val="0"/>
          <c:cat>
            <c:numRef>
              <c:f>Sheet1!$A$2:$A$12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</c:numCache>
            </c:num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0.11</c:v>
                </c:pt>
                <c:pt idx="1">
                  <c:v>1.55</c:v>
                </c:pt>
                <c:pt idx="2">
                  <c:v>0.89</c:v>
                </c:pt>
                <c:pt idx="3">
                  <c:v>2.93</c:v>
                </c:pt>
                <c:pt idx="4">
                  <c:v>6.26</c:v>
                </c:pt>
                <c:pt idx="5">
                  <c:v>13.57</c:v>
                </c:pt>
                <c:pt idx="6">
                  <c:v>18.940000000000001</c:v>
                </c:pt>
                <c:pt idx="7">
                  <c:v>10.02</c:v>
                </c:pt>
                <c:pt idx="8">
                  <c:v>2.5499999999999998</c:v>
                </c:pt>
                <c:pt idx="9">
                  <c:v>0.22</c:v>
                </c:pt>
                <c:pt idx="10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Male</c:v>
                </c:pt>
              </c:strCache>
            </c:strRef>
          </c:tx>
          <c:invertIfNegative val="0"/>
          <c:cat>
            <c:numRef>
              <c:f>Sheet1!$A$2:$A$12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</c:numCache>
            </c:num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0.06</c:v>
                </c:pt>
                <c:pt idx="1">
                  <c:v>0.28000000000000003</c:v>
                </c:pt>
                <c:pt idx="2">
                  <c:v>1.33</c:v>
                </c:pt>
                <c:pt idx="3">
                  <c:v>1.99</c:v>
                </c:pt>
                <c:pt idx="4">
                  <c:v>5.76</c:v>
                </c:pt>
                <c:pt idx="5">
                  <c:v>11.3</c:v>
                </c:pt>
                <c:pt idx="6">
                  <c:v>14.51</c:v>
                </c:pt>
                <c:pt idx="7">
                  <c:v>7.03</c:v>
                </c:pt>
                <c:pt idx="8">
                  <c:v>1.55</c:v>
                </c:pt>
                <c:pt idx="9">
                  <c:v>0.11</c:v>
                </c:pt>
                <c:pt idx="10">
                  <c:v>0.06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128576"/>
        <c:axId val="29130112"/>
      </c:barChart>
      <c:catAx>
        <c:axId val="29128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9130112"/>
        <c:crosses val="autoZero"/>
        <c:auto val="1"/>
        <c:lblAlgn val="ctr"/>
        <c:lblOffset val="100"/>
        <c:noMultiLvlLbl val="0"/>
      </c:catAx>
      <c:valAx>
        <c:axId val="291301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91285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8.4741421211237483E-2"/>
          <c:y val="1.8049197485706357E-2"/>
          <c:w val="0.20383882570234277"/>
          <c:h val="0.155763977743521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Female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&gt;7</c:v>
                </c:pt>
                <c:pt idx="1">
                  <c:v>&lt;=7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22.42</c:v>
                </c:pt>
                <c:pt idx="1">
                  <c:v>33.61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Male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&gt;7</c:v>
                </c:pt>
                <c:pt idx="1">
                  <c:v>&lt;=7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15.62</c:v>
                </c:pt>
                <c:pt idx="1">
                  <c:v>28.35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300992"/>
        <c:axId val="29302784"/>
      </c:barChart>
      <c:catAx>
        <c:axId val="29300992"/>
        <c:scaling>
          <c:orientation val="minMax"/>
        </c:scaling>
        <c:delete val="0"/>
        <c:axPos val="b"/>
        <c:majorTickMark val="out"/>
        <c:minorTickMark val="none"/>
        <c:tickLblPos val="nextTo"/>
        <c:crossAx val="29302784"/>
        <c:crosses val="autoZero"/>
        <c:auto val="1"/>
        <c:lblAlgn val="ctr"/>
        <c:lblOffset val="100"/>
        <c:noMultiLvlLbl val="0"/>
      </c:catAx>
      <c:valAx>
        <c:axId val="293027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93009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7.3938952075435022E-2"/>
          <c:y val="3.2079360790178799E-2"/>
          <c:w val="0.20383882570234277"/>
          <c:h val="0.155763977743521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0.16667</cdr:x>
      <cdr:y>0.82497</cdr:y>
    </cdr:from>
    <cdr:to>
      <cdr:x>0.5463</cdr:x>
      <cdr:y>0.95966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71600" y="3733800"/>
          <a:ext cx="3124200" cy="609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0.0539</cdr:x>
      <cdr:y>0.75763</cdr:y>
    </cdr:from>
    <cdr:to>
      <cdr:x>0.81316</cdr:x>
      <cdr:y>0.90915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43552" y="3429000"/>
          <a:ext cx="6248400" cy="685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dirty="0" smtClean="0"/>
            <a:t>            </a:t>
          </a:r>
          <a:r>
            <a:rPr lang="en-US" sz="1400" b="1" dirty="0" smtClean="0">
              <a:solidFill>
                <a:srgbClr val="00B050"/>
              </a:solidFill>
            </a:rPr>
            <a:t>Q4-62</a:t>
          </a:r>
          <a:r>
            <a:rPr lang="en-US" sz="1400" b="1" dirty="0" smtClean="0"/>
            <a:t>       </a:t>
          </a:r>
          <a:r>
            <a:rPr lang="en-US" sz="1400" b="1" dirty="0" smtClean="0">
              <a:solidFill>
                <a:schemeClr val="accent2">
                  <a:lumMod val="75000"/>
                </a:schemeClr>
              </a:solidFill>
            </a:rPr>
            <a:t>Q1-153    Q2-320     Q3-300   Q4-275     </a:t>
          </a:r>
          <a:r>
            <a:rPr lang="en-US" sz="1400" b="1" dirty="0" smtClean="0">
              <a:solidFill>
                <a:srgbClr val="0070C0"/>
              </a:solidFill>
            </a:rPr>
            <a:t>Q1-314    Q2-291    Q3-201</a:t>
          </a:r>
        </a:p>
        <a:p xmlns:a="http://schemas.openxmlformats.org/drawingml/2006/main">
          <a:r>
            <a:rPr lang="en-US" sz="1600" b="1" dirty="0" smtClean="0"/>
            <a:t> </a:t>
          </a:r>
          <a:r>
            <a:rPr lang="en-US" sz="1600" b="1" dirty="0" smtClean="0">
              <a:solidFill>
                <a:srgbClr val="00B050"/>
              </a:solidFill>
            </a:rPr>
            <a:t>2010-62 PSGs</a:t>
          </a:r>
          <a:r>
            <a:rPr lang="en-US" sz="1600" b="1" dirty="0" smtClean="0"/>
            <a:t>           </a:t>
          </a:r>
          <a:r>
            <a:rPr lang="en-US" sz="1600" b="1" dirty="0" smtClean="0">
              <a:solidFill>
                <a:schemeClr val="accent2">
                  <a:lumMod val="75000"/>
                </a:schemeClr>
              </a:solidFill>
            </a:rPr>
            <a:t>2011–1,048 PSGs                          </a:t>
          </a:r>
          <a:r>
            <a:rPr lang="en-US" sz="1600" b="1" dirty="0" smtClean="0">
              <a:solidFill>
                <a:srgbClr val="0070C0"/>
              </a:solidFill>
            </a:rPr>
            <a:t>2012–806 PSGs</a:t>
          </a:r>
          <a:endParaRPr lang="en-US" sz="1600" b="1" dirty="0">
            <a:solidFill>
              <a:srgbClr val="0070C0"/>
            </a:solidFill>
          </a:endParaRPr>
        </a:p>
      </cdr:txBody>
    </cdr:sp>
  </cdr:relSizeAnchor>
  <cdr:relSizeAnchor xmlns:cdr="http://schemas.openxmlformats.org/drawingml/2006/chartDrawing">
    <cdr:from>
      <cdr:x>0.56136</cdr:x>
      <cdr:y>0.85865</cdr:y>
    </cdr:from>
    <cdr:to>
      <cdr:x>0.87037</cdr:x>
      <cdr:y>0.95966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619767" y="3886200"/>
          <a:ext cx="2543034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0AA89C-8264-4E18-B840-9E9BFA8D8FBC}" type="datetimeFigureOut">
              <a:rPr lang="en-US" smtClean="0"/>
              <a:t>9/12/2012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1083F8-2AE9-4949-B01A-162FF2A1A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522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1083F8-2AE9-4949-B01A-162FF2A1A0C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6746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All sites improved quality with exception of UCLA.  In 2012 UCLA responsible for ½ of all failures.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1083F8-2AE9-4949-B01A-162FF2A1A0C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391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1083F8-2AE9-4949-B01A-162FF2A1A0C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7492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1083F8-2AE9-4949-B01A-162FF2A1A0C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3569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1083F8-2AE9-4949-B01A-162FF2A1A0C8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512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968D6-3184-46C0-9497-4D336D151A0A}" type="datetimeFigureOut">
              <a:rPr lang="en-US" smtClean="0"/>
              <a:t>9/12/2012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CFFB-604D-4012-BF2D-E3551CA99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793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968D6-3184-46C0-9497-4D336D151A0A}" type="datetimeFigureOut">
              <a:rPr lang="en-US" smtClean="0"/>
              <a:t>9/12/2012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CFFB-604D-4012-BF2D-E3551CA99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249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968D6-3184-46C0-9497-4D336D151A0A}" type="datetimeFigureOut">
              <a:rPr lang="en-US" smtClean="0"/>
              <a:t>9/12/2012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CFFB-604D-4012-BF2D-E3551CA99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199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968D6-3184-46C0-9497-4D336D151A0A}" type="datetimeFigureOut">
              <a:rPr lang="en-US" smtClean="0"/>
              <a:t>9/12/2012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CFFB-604D-4012-BF2D-E3551CA99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098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968D6-3184-46C0-9497-4D336D151A0A}" type="datetimeFigureOut">
              <a:rPr lang="en-US" smtClean="0"/>
              <a:t>9/12/2012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CFFB-604D-4012-BF2D-E3551CA99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569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968D6-3184-46C0-9497-4D336D151A0A}" type="datetimeFigureOut">
              <a:rPr lang="en-US" smtClean="0"/>
              <a:t>9/12/2012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CFFB-604D-4012-BF2D-E3551CA99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861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968D6-3184-46C0-9497-4D336D151A0A}" type="datetimeFigureOut">
              <a:rPr lang="en-US" smtClean="0"/>
              <a:t>9/12/2012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CFFB-604D-4012-BF2D-E3551CA99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333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968D6-3184-46C0-9497-4D336D151A0A}" type="datetimeFigureOut">
              <a:rPr lang="en-US" smtClean="0"/>
              <a:t>9/12/2012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CFFB-604D-4012-BF2D-E3551CA99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555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968D6-3184-46C0-9497-4D336D151A0A}" type="datetimeFigureOut">
              <a:rPr lang="en-US" smtClean="0"/>
              <a:t>9/12/2012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CFFB-604D-4012-BF2D-E3551CA99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270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968D6-3184-46C0-9497-4D336D151A0A}" type="datetimeFigureOut">
              <a:rPr lang="en-US" smtClean="0"/>
              <a:t>9/12/2012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CFFB-604D-4012-BF2D-E3551CA99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546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968D6-3184-46C0-9497-4D336D151A0A}" type="datetimeFigureOut">
              <a:rPr lang="en-US" smtClean="0"/>
              <a:t>9/12/2012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CFFB-604D-4012-BF2D-E3551CA99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914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968D6-3184-46C0-9497-4D336D151A0A}" type="datetimeFigureOut">
              <a:rPr lang="en-US" smtClean="0"/>
              <a:t>9/12/2012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9CFFB-604D-4012-BF2D-E3551CA99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84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emf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.png"/><Relationship Id="rId7" Type="http://schemas.openxmlformats.org/officeDocument/2006/relationships/image" Target="../media/image19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emf"/><Relationship Id="rId5" Type="http://schemas.openxmlformats.org/officeDocument/2006/relationships/image" Target="../media/image17.emf"/><Relationship Id="rId4" Type="http://schemas.openxmlformats.org/officeDocument/2006/relationships/image" Target="../media/image16.emf"/><Relationship Id="rId9" Type="http://schemas.openxmlformats.org/officeDocument/2006/relationships/image" Target="../media/image21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524000" y="6290846"/>
            <a:ext cx="62038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September 2012 MESA Steering Committee Meeting, </a:t>
            </a:r>
            <a:r>
              <a:rPr lang="en-US" sz="1600" dirty="0"/>
              <a:t>S</a:t>
            </a:r>
            <a:r>
              <a:rPr lang="en-US" sz="1600" dirty="0" smtClean="0"/>
              <a:t>ilver Springs, MD 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988496" y="1905000"/>
            <a:ext cx="720934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dirty="0" smtClean="0"/>
              <a:t>MESA </a:t>
            </a:r>
            <a:r>
              <a:rPr lang="en-US" sz="6000" dirty="0" smtClean="0"/>
              <a:t>– Sleep Updates</a:t>
            </a:r>
            <a:endParaRPr lang="en-US" sz="6000" dirty="0"/>
          </a:p>
        </p:txBody>
      </p:sp>
      <p:sp>
        <p:nvSpPr>
          <p:cNvPr id="10" name="TextBox 9"/>
          <p:cNvSpPr txBox="1"/>
          <p:nvPr/>
        </p:nvSpPr>
        <p:spPr>
          <a:xfrm>
            <a:off x="2497669" y="4191000"/>
            <a:ext cx="4191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Steering Committee</a:t>
            </a:r>
          </a:p>
          <a:p>
            <a:pPr algn="ctr"/>
            <a:endParaRPr lang="en-US" sz="2000" dirty="0"/>
          </a:p>
          <a:p>
            <a:pPr algn="ctr"/>
            <a:r>
              <a:rPr lang="en-US" sz="2000" dirty="0" smtClean="0"/>
              <a:t>September </a:t>
            </a:r>
            <a:r>
              <a:rPr lang="en-US" sz="2000" dirty="0" smtClean="0"/>
              <a:t>13, 2012</a:t>
            </a:r>
            <a:br>
              <a:rPr lang="en-US" sz="2000" dirty="0" smtClean="0"/>
            </a:br>
            <a:endParaRPr lang="en-US" sz="2000" dirty="0"/>
          </a:p>
        </p:txBody>
      </p:sp>
      <p:pic>
        <p:nvPicPr>
          <p:cNvPr id="12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41974"/>
            <a:ext cx="1371600" cy="1029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655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/>
              <a:t>Enrollment – Other Issues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UCLA loss of key tech</a:t>
            </a:r>
          </a:p>
          <a:p>
            <a:r>
              <a:rPr lang="en-US" dirty="0" smtClean="0"/>
              <a:t>Incentives for techs to stay until collection completed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1115364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86156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MESA-Sleep Data</a:t>
            </a:r>
            <a:endParaRPr lang="en-US" dirty="0"/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863" y="106362"/>
            <a:ext cx="1371600" cy="1029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9" name="Group 18"/>
          <p:cNvGrpSpPr/>
          <p:nvPr/>
        </p:nvGrpSpPr>
        <p:grpSpPr>
          <a:xfrm>
            <a:off x="0" y="1143000"/>
            <a:ext cx="4572000" cy="2743200"/>
            <a:chOff x="0" y="1143000"/>
            <a:chExt cx="4572000" cy="2743200"/>
          </a:xfrm>
        </p:grpSpPr>
        <p:pic>
          <p:nvPicPr>
            <p:cNvPr id="3074" name="Picture 2"/>
            <p:cNvPicPr>
              <a:picLocks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371600"/>
              <a:ext cx="4572000" cy="2514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8" name="Rectangle 17"/>
            <p:cNvSpPr/>
            <p:nvPr/>
          </p:nvSpPr>
          <p:spPr>
            <a:xfrm>
              <a:off x="2054333" y="1406003"/>
              <a:ext cx="548640" cy="1341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641088" y="1143000"/>
              <a:ext cx="16355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Sleep Efficiency</a:t>
              </a:r>
              <a:endParaRPr lang="en-US" dirty="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4495800" y="1143000"/>
            <a:ext cx="4572000" cy="2743200"/>
            <a:chOff x="4495800" y="1143000"/>
            <a:chExt cx="4572000" cy="2743200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5800" y="1371600"/>
              <a:ext cx="4572000" cy="2514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Rectangle 9"/>
            <p:cNvSpPr/>
            <p:nvPr/>
          </p:nvSpPr>
          <p:spPr>
            <a:xfrm>
              <a:off x="6578011" y="1372549"/>
              <a:ext cx="548640" cy="1341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907278" y="1143000"/>
              <a:ext cx="19039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Oxygen Saturation</a:t>
              </a:r>
              <a:endParaRPr lang="en-US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76200" y="3897868"/>
            <a:ext cx="4572000" cy="2731532"/>
            <a:chOff x="76200" y="3897868"/>
            <a:chExt cx="4572000" cy="2731532"/>
          </a:xfrm>
        </p:grpSpPr>
        <p:pic>
          <p:nvPicPr>
            <p:cNvPr id="12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" y="4114800"/>
              <a:ext cx="4572000" cy="2514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3" name="Rectangle 12"/>
            <p:cNvSpPr/>
            <p:nvPr/>
          </p:nvSpPr>
          <p:spPr>
            <a:xfrm>
              <a:off x="2181149" y="4148328"/>
              <a:ext cx="548640" cy="1341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730504" y="3897868"/>
              <a:ext cx="14566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Arousal Index</a:t>
              </a:r>
              <a:endParaRPr lang="en-US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4495800" y="3897868"/>
            <a:ext cx="4572000" cy="2731532"/>
            <a:chOff x="4495800" y="3897868"/>
            <a:chExt cx="4572000" cy="2731532"/>
          </a:xfrm>
        </p:grpSpPr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5800" y="4114800"/>
              <a:ext cx="4572000" cy="2514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6" name="Rectangle 15"/>
            <p:cNvSpPr/>
            <p:nvPr/>
          </p:nvSpPr>
          <p:spPr>
            <a:xfrm>
              <a:off x="6600749" y="4148328"/>
              <a:ext cx="548640" cy="1341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562600" y="3897868"/>
              <a:ext cx="23676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Apnea Hypopnea </a:t>
              </a:r>
              <a:r>
                <a:rPr lang="en-US" dirty="0" smtClean="0"/>
                <a:t>Index</a:t>
              </a:r>
              <a:endParaRPr lang="en-US" dirty="0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455469" y="4876800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21.6 ± 11.6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600749" y="4876800"/>
            <a:ext cx="1223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19.7 ± 18.5</a:t>
            </a:r>
          </a:p>
          <a:p>
            <a:r>
              <a:rPr lang="en-US" dirty="0"/>
              <a:t> </a:t>
            </a:r>
            <a:r>
              <a:rPr lang="en-US" dirty="0" smtClean="0"/>
              <a:t>   13.5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51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AHI and Gender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8551906"/>
              </p:ext>
            </p:extLst>
          </p:nvPr>
        </p:nvGraphicFramePr>
        <p:xfrm>
          <a:off x="1066800" y="1676400"/>
          <a:ext cx="75438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6200" y="3516868"/>
            <a:ext cx="1590051" cy="369332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dirty="0" smtClean="0"/>
              <a:t>Percentage (%)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67829" y="3200400"/>
            <a:ext cx="497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219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2280424" y="3836019"/>
            <a:ext cx="497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165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3330498" y="1936295"/>
            <a:ext cx="497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328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3728224" y="2720597"/>
            <a:ext cx="497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261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4754137" y="2837986"/>
            <a:ext cx="497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250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5166731" y="3585117"/>
            <a:ext cx="497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186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6199057" y="3214969"/>
            <a:ext cx="497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217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6589348" y="3776246"/>
            <a:ext cx="497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170</a:t>
            </a:r>
            <a:endParaRPr lang="en-US" sz="1600" dirty="0"/>
          </a:p>
        </p:txBody>
      </p:sp>
      <p:pic>
        <p:nvPicPr>
          <p:cNvPr id="14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33400"/>
            <a:ext cx="1371600" cy="1029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3581400" y="1371600"/>
            <a:ext cx="15618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AHI Categories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9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890065"/>
              </p:ext>
            </p:extLst>
          </p:nvPr>
        </p:nvGraphicFramePr>
        <p:xfrm>
          <a:off x="9906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OSA (mild or more)</a:t>
            </a:r>
          </a:p>
          <a:p>
            <a:r>
              <a:rPr lang="en-US" sz="3600" dirty="0"/>
              <a:t>b</a:t>
            </a:r>
            <a:r>
              <a:rPr lang="en-US" sz="3600" dirty="0" smtClean="0"/>
              <a:t>y gender</a:t>
            </a:r>
          </a:p>
          <a:p>
            <a:endParaRPr lang="en-US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33400"/>
            <a:ext cx="1371600" cy="1029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-141249" y="3516868"/>
            <a:ext cx="1590051" cy="369332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dirty="0" smtClean="0"/>
              <a:t>Percentage (%)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04947" y="42672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219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304478" y="44958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165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664820" y="18288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793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564351" y="25908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617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60145" y="3703429"/>
            <a:ext cx="8835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78.5%</a:t>
            </a:r>
            <a:r>
              <a:rPr lang="en-US" b="1" dirty="0" smtClean="0"/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0499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1085190"/>
              </p:ext>
            </p:extLst>
          </p:nvPr>
        </p:nvGraphicFramePr>
        <p:xfrm>
          <a:off x="9906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OSA (moderate)</a:t>
            </a:r>
          </a:p>
          <a:p>
            <a:r>
              <a:rPr lang="en-US" sz="3000" dirty="0" smtClean="0"/>
              <a:t>by gender</a:t>
            </a:r>
            <a:endParaRPr lang="en-US" sz="3000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33400"/>
            <a:ext cx="1371600" cy="1029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-141249" y="3516868"/>
            <a:ext cx="1590051" cy="369332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dirty="0" smtClean="0"/>
              <a:t>Percentage (%)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75211" y="1940312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545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304478" y="26670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426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638800" y="24384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467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521605" y="3067102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356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906662" y="4419600"/>
            <a:ext cx="8114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46%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549422" y="6139190"/>
            <a:ext cx="28969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22% with AHI &gt; 30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28415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0716348"/>
              </p:ext>
            </p:extLst>
          </p:nvPr>
        </p:nvGraphicFramePr>
        <p:xfrm>
          <a:off x="9906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1752600" y="457200"/>
            <a:ext cx="5943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AHI and Age</a:t>
            </a:r>
            <a:endParaRPr lang="en-US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33400"/>
            <a:ext cx="1371600" cy="1029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-141249" y="3516868"/>
            <a:ext cx="1590051" cy="369332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dirty="0" smtClean="0"/>
              <a:t>Percentage (%)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62200" y="47244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125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276600" y="43434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259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715000" y="37338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430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553200" y="1828800"/>
            <a:ext cx="5357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980</a:t>
            </a:r>
          </a:p>
          <a:p>
            <a:endParaRPr lang="en-US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4226668" y="1371600"/>
            <a:ext cx="995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Age &lt;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1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1607880"/>
              </p:ext>
            </p:extLst>
          </p:nvPr>
        </p:nvGraphicFramePr>
        <p:xfrm>
          <a:off x="838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1143000" y="4572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AHI and Race</a:t>
            </a:r>
            <a:endParaRPr lang="en-US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33400"/>
            <a:ext cx="1371600" cy="1029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-293649" y="3516868"/>
            <a:ext cx="1590051" cy="369332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dirty="0" smtClean="0"/>
              <a:t>Percentage (%)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59674" y="3211551"/>
            <a:ext cx="4203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138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4175545" y="1371600"/>
            <a:ext cx="1173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Categories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895707" y="530798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2215375" y="4174274"/>
            <a:ext cx="4203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169</a:t>
            </a:r>
            <a:endParaRPr lang="en-US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2542478" y="4151971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76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276600" y="1962537"/>
            <a:ext cx="4203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225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3482897" y="5315337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3824867" y="2048030"/>
            <a:ext cx="4203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220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4174273" y="3230059"/>
            <a:ext cx="4203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141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726074" y="2367589"/>
            <a:ext cx="4203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197</a:t>
            </a:r>
            <a:endParaRPr lang="en-US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5105399" y="5326566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5298688" y="3100040"/>
            <a:ext cx="4203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150</a:t>
            </a:r>
            <a:endParaRPr lang="en-US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5633224" y="3962401"/>
            <a:ext cx="3417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89</a:t>
            </a:r>
          </a:p>
          <a:p>
            <a:endParaRPr lang="en-US" sz="1200" dirty="0" smtClean="0"/>
          </a:p>
        </p:txBody>
      </p:sp>
      <p:sp>
        <p:nvSpPr>
          <p:cNvPr id="24" name="TextBox 23"/>
          <p:cNvSpPr txBox="1"/>
          <p:nvPr/>
        </p:nvSpPr>
        <p:spPr>
          <a:xfrm>
            <a:off x="6300255" y="2934441"/>
            <a:ext cx="4203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158</a:t>
            </a:r>
            <a:endParaRPr lang="en-US" sz="1200" dirty="0"/>
          </a:p>
        </p:txBody>
      </p:sp>
      <p:sp>
        <p:nvSpPr>
          <p:cNvPr id="25" name="TextBox 24"/>
          <p:cNvSpPr txBox="1"/>
          <p:nvPr/>
        </p:nvSpPr>
        <p:spPr>
          <a:xfrm>
            <a:off x="6657277" y="5328424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6880303" y="2893742"/>
            <a:ext cx="4203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161</a:t>
            </a:r>
            <a:endParaRPr lang="en-US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7214839" y="4283927"/>
            <a:ext cx="3417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68</a:t>
            </a:r>
          </a:p>
          <a:p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39484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3164846"/>
              </p:ext>
            </p:extLst>
          </p:nvPr>
        </p:nvGraphicFramePr>
        <p:xfrm>
          <a:off x="9906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1752600" y="4572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Sleep </a:t>
            </a:r>
            <a:r>
              <a:rPr lang="en-US" dirty="0" smtClean="0"/>
              <a:t>Duration and Gender</a:t>
            </a:r>
            <a:endParaRPr lang="en-US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33400"/>
            <a:ext cx="1371600" cy="1029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-141249" y="3516868"/>
            <a:ext cx="1590051" cy="369332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dirty="0" smtClean="0"/>
              <a:t>Percentage (%)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03406" y="5334000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 smtClean="0"/>
              <a:t>2</a:t>
            </a:r>
            <a:endParaRPr lang="en-US" sz="1050" dirty="0"/>
          </a:p>
        </p:txBody>
      </p:sp>
      <p:sp>
        <p:nvSpPr>
          <p:cNvPr id="13" name="TextBox 12"/>
          <p:cNvSpPr txBox="1"/>
          <p:nvPr/>
        </p:nvSpPr>
        <p:spPr>
          <a:xfrm>
            <a:off x="1795631" y="5349182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 smtClean="0"/>
              <a:t>1</a:t>
            </a:r>
            <a:endParaRPr lang="en-US" sz="1050" dirty="0"/>
          </a:p>
        </p:txBody>
      </p:sp>
      <p:sp>
        <p:nvSpPr>
          <p:cNvPr id="14" name="TextBox 13"/>
          <p:cNvSpPr txBox="1"/>
          <p:nvPr/>
        </p:nvSpPr>
        <p:spPr>
          <a:xfrm>
            <a:off x="2147790" y="5093856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 smtClean="0"/>
              <a:t>10</a:t>
            </a:r>
            <a:endParaRPr lang="en-US" sz="1050" dirty="0"/>
          </a:p>
        </p:txBody>
      </p:sp>
      <p:sp>
        <p:nvSpPr>
          <p:cNvPr id="15" name="TextBox 14"/>
          <p:cNvSpPr txBox="1"/>
          <p:nvPr/>
        </p:nvSpPr>
        <p:spPr>
          <a:xfrm>
            <a:off x="2366887" y="5333315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 smtClean="0"/>
              <a:t>5</a:t>
            </a:r>
            <a:endParaRPr lang="en-US" sz="1050" dirty="0"/>
          </a:p>
        </p:txBody>
      </p:sp>
      <p:sp>
        <p:nvSpPr>
          <p:cNvPr id="16" name="TextBox 15"/>
          <p:cNvSpPr txBox="1"/>
          <p:nvPr/>
        </p:nvSpPr>
        <p:spPr>
          <a:xfrm>
            <a:off x="2727555" y="5220727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 smtClean="0"/>
              <a:t>16</a:t>
            </a:r>
            <a:endParaRPr lang="en-US" sz="1050" dirty="0"/>
          </a:p>
        </p:txBody>
      </p:sp>
      <p:sp>
        <p:nvSpPr>
          <p:cNvPr id="17" name="TextBox 16"/>
          <p:cNvSpPr txBox="1"/>
          <p:nvPr/>
        </p:nvSpPr>
        <p:spPr>
          <a:xfrm>
            <a:off x="2911759" y="5127606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 smtClean="0"/>
              <a:t>24</a:t>
            </a:r>
            <a:endParaRPr lang="en-US" sz="1050" dirty="0"/>
          </a:p>
        </p:txBody>
      </p:sp>
      <p:sp>
        <p:nvSpPr>
          <p:cNvPr id="18" name="TextBox 17"/>
          <p:cNvSpPr txBox="1"/>
          <p:nvPr/>
        </p:nvSpPr>
        <p:spPr>
          <a:xfrm>
            <a:off x="3321357" y="4834638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 smtClean="0"/>
              <a:t>53</a:t>
            </a:r>
            <a:endParaRPr lang="en-US" sz="1050" dirty="0"/>
          </a:p>
        </p:txBody>
      </p:sp>
      <p:sp>
        <p:nvSpPr>
          <p:cNvPr id="19" name="TextBox 18"/>
          <p:cNvSpPr txBox="1"/>
          <p:nvPr/>
        </p:nvSpPr>
        <p:spPr>
          <a:xfrm>
            <a:off x="3502136" y="4984889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 smtClean="0"/>
              <a:t>36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665601" y="3497081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 smtClean="0"/>
              <a:t>181</a:t>
            </a:r>
            <a:endParaRPr lang="en-US" sz="1050" dirty="0"/>
          </a:p>
        </p:txBody>
      </p:sp>
      <p:sp>
        <p:nvSpPr>
          <p:cNvPr id="21" name="TextBox 20"/>
          <p:cNvSpPr txBox="1"/>
          <p:nvPr/>
        </p:nvSpPr>
        <p:spPr>
          <a:xfrm>
            <a:off x="5865259" y="4038309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 smtClean="0"/>
              <a:t>127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858952" y="4215063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 smtClean="0"/>
              <a:t>113</a:t>
            </a:r>
            <a:endParaRPr lang="en-US" sz="1050" dirty="0"/>
          </a:p>
        </p:txBody>
      </p:sp>
      <p:sp>
        <p:nvSpPr>
          <p:cNvPr id="25" name="TextBox 24"/>
          <p:cNvSpPr txBox="1"/>
          <p:nvPr/>
        </p:nvSpPr>
        <p:spPr>
          <a:xfrm>
            <a:off x="4107911" y="4305157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 smtClean="0"/>
              <a:t>104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463411" y="2813527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 smtClean="0"/>
              <a:t>245</a:t>
            </a:r>
            <a:endParaRPr lang="en-US" sz="1050" dirty="0"/>
          </a:p>
        </p:txBody>
      </p:sp>
      <p:sp>
        <p:nvSpPr>
          <p:cNvPr id="27" name="TextBox 26"/>
          <p:cNvSpPr txBox="1"/>
          <p:nvPr/>
        </p:nvSpPr>
        <p:spPr>
          <a:xfrm>
            <a:off x="4696328" y="3240506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 smtClean="0"/>
              <a:t>204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070577" y="1777558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 smtClean="0"/>
              <a:t>342</a:t>
            </a:r>
            <a:endParaRPr lang="en-US" sz="1050" dirty="0"/>
          </a:p>
        </p:txBody>
      </p:sp>
      <p:sp>
        <p:nvSpPr>
          <p:cNvPr id="29" name="TextBox 28"/>
          <p:cNvSpPr txBox="1"/>
          <p:nvPr/>
        </p:nvSpPr>
        <p:spPr>
          <a:xfrm>
            <a:off x="5287452" y="2625641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 smtClean="0"/>
              <a:t>262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278548" y="4890980"/>
            <a:ext cx="32252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 smtClean="0"/>
              <a:t>46</a:t>
            </a:r>
            <a:endParaRPr lang="en-US" sz="1050" dirty="0"/>
          </a:p>
        </p:txBody>
      </p:sp>
      <p:sp>
        <p:nvSpPr>
          <p:cNvPr id="31" name="TextBox 30"/>
          <p:cNvSpPr txBox="1"/>
          <p:nvPr/>
        </p:nvSpPr>
        <p:spPr>
          <a:xfrm>
            <a:off x="6467349" y="5081337"/>
            <a:ext cx="32252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 smtClean="0"/>
              <a:t>28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902560" y="5368232"/>
            <a:ext cx="25359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 smtClean="0"/>
              <a:t>4</a:t>
            </a:r>
            <a:endParaRPr lang="en-US" sz="1050" dirty="0"/>
          </a:p>
        </p:txBody>
      </p:sp>
      <p:sp>
        <p:nvSpPr>
          <p:cNvPr id="33" name="TextBox 32"/>
          <p:cNvSpPr txBox="1"/>
          <p:nvPr/>
        </p:nvSpPr>
        <p:spPr>
          <a:xfrm>
            <a:off x="7075319" y="5382127"/>
            <a:ext cx="25359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 smtClean="0"/>
              <a:t>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467600" y="5410200"/>
            <a:ext cx="25359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 smtClean="0"/>
              <a:t>0</a:t>
            </a:r>
            <a:endParaRPr lang="en-US" sz="1050" dirty="0"/>
          </a:p>
        </p:txBody>
      </p:sp>
      <p:sp>
        <p:nvSpPr>
          <p:cNvPr id="35" name="TextBox 34"/>
          <p:cNvSpPr txBox="1"/>
          <p:nvPr/>
        </p:nvSpPr>
        <p:spPr>
          <a:xfrm>
            <a:off x="7676897" y="5374105"/>
            <a:ext cx="25359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 smtClean="0"/>
              <a:t>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271940" y="1425433"/>
            <a:ext cx="36067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Avg</a:t>
            </a:r>
            <a:r>
              <a:rPr lang="en-US" sz="2400" b="1" dirty="0" smtClean="0"/>
              <a:t> Duration:  6.5 ± 1.4 </a:t>
            </a:r>
            <a:r>
              <a:rPr lang="en-US" sz="2400" b="1" dirty="0" err="1" smtClean="0"/>
              <a:t>hrs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56675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8729660"/>
              </p:ext>
            </p:extLst>
          </p:nvPr>
        </p:nvGraphicFramePr>
        <p:xfrm>
          <a:off x="9906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1752600" y="4572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Sleep Duration </a:t>
            </a:r>
            <a:r>
              <a:rPr lang="en-US" dirty="0" smtClean="0"/>
              <a:t>&lt; 7 </a:t>
            </a:r>
            <a:r>
              <a:rPr lang="en-US" dirty="0" err="1" smtClean="0"/>
              <a:t>hrs</a:t>
            </a:r>
            <a:endParaRPr lang="en-US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33400"/>
            <a:ext cx="1371600" cy="1029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-141249" y="3516868"/>
            <a:ext cx="1590051" cy="369332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dirty="0" smtClean="0"/>
              <a:t>Percentage (%)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90079" y="3092605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405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304478" y="3744951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282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646235" y="2051825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607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550876" y="255414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512</a:t>
            </a:r>
          </a:p>
        </p:txBody>
      </p:sp>
    </p:spTree>
    <p:extLst>
      <p:ext uri="{BB962C8B-B14F-4D97-AF65-F5344CB8AC3E}">
        <p14:creationId xmlns:p14="http://schemas.microsoft.com/office/powerpoint/2010/main" val="34876976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63740"/>
              </p:ext>
            </p:extLst>
          </p:nvPr>
        </p:nvGraphicFramePr>
        <p:xfrm>
          <a:off x="9906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1752600" y="4572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Sleep Duration </a:t>
            </a:r>
            <a:r>
              <a:rPr lang="en-US" dirty="0" smtClean="0"/>
              <a:t>&lt;=  6 </a:t>
            </a:r>
            <a:r>
              <a:rPr lang="en-US" dirty="0" err="1" smtClean="0"/>
              <a:t>hrs</a:t>
            </a:r>
            <a:endParaRPr lang="en-US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33400"/>
            <a:ext cx="1371600" cy="1029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-141249" y="3516868"/>
            <a:ext cx="1590051" cy="369332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dirty="0" smtClean="0"/>
              <a:t>Percentage (%)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12382" y="1843668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723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304478" y="2741341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536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46235" y="3895493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289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550876" y="404097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258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90036" y="1371600"/>
            <a:ext cx="207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Sleep Duration &lt; = 6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914097" y="4876800"/>
            <a:ext cx="9012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30%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04491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2970" y="1143000"/>
            <a:ext cx="81534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PSG Receipts – 1,916</a:t>
            </a:r>
            <a:br>
              <a:rPr lang="en-US" dirty="0" smtClean="0"/>
            </a:br>
            <a:r>
              <a:rPr lang="en-US" sz="2700" dirty="0" smtClean="0"/>
              <a:t>As of 9/7/12</a:t>
            </a:r>
            <a:r>
              <a:rPr lang="en-US" sz="3100" dirty="0" smtClean="0"/>
              <a:t/>
            </a:r>
            <a:br>
              <a:rPr lang="en-US" sz="3100" dirty="0" smtClean="0"/>
            </a:br>
            <a:endParaRPr lang="en-US" dirty="0"/>
          </a:p>
        </p:txBody>
      </p:sp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41974"/>
            <a:ext cx="1371600" cy="1029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2203691"/>
              </p:ext>
            </p:extLst>
          </p:nvPr>
        </p:nvGraphicFramePr>
        <p:xfrm>
          <a:off x="547048" y="17526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37896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MESA </a:t>
            </a:r>
            <a:r>
              <a:rPr lang="en-US" dirty="0" smtClean="0"/>
              <a:t>Minority Supplement</a:t>
            </a:r>
            <a:br>
              <a:rPr lang="en-US" dirty="0" smtClean="0"/>
            </a:br>
            <a:r>
              <a:rPr lang="en-US" dirty="0" smtClean="0"/>
              <a:t>Dennis Dean PhD</a:t>
            </a:r>
            <a:endParaRPr lang="en-US" dirty="0"/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839" y="228394"/>
            <a:ext cx="1015361" cy="762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>
            <a:off x="4201064" y="3886200"/>
            <a:ext cx="3037936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409399" y="1676400"/>
            <a:ext cx="18644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419600" y="2362200"/>
            <a:ext cx="17624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737603" y="1828800"/>
            <a:ext cx="16432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725682" y="2209800"/>
            <a:ext cx="17624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901924" y="1828800"/>
            <a:ext cx="0" cy="381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921054" y="5791200"/>
            <a:ext cx="489146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3352800" y="3688124"/>
            <a:ext cx="1727163" cy="4749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5" name="Rectangle 14"/>
          <p:cNvSpPr/>
          <p:nvPr/>
        </p:nvSpPr>
        <p:spPr>
          <a:xfrm>
            <a:off x="4270096" y="4549170"/>
            <a:ext cx="1784768" cy="3916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6" name="Rectangle 15"/>
          <p:cNvSpPr/>
          <p:nvPr/>
        </p:nvSpPr>
        <p:spPr>
          <a:xfrm>
            <a:off x="7242429" y="1582363"/>
            <a:ext cx="1444370" cy="258455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1143001" y="5792688"/>
            <a:ext cx="3175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2438400" y="5792688"/>
            <a:ext cx="3175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6388100" y="5792688"/>
            <a:ext cx="3175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696200" y="5792688"/>
            <a:ext cx="3175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239000" y="4548926"/>
            <a:ext cx="1447799" cy="40407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2" name="Rectangle 21"/>
          <p:cNvSpPr/>
          <p:nvPr/>
        </p:nvSpPr>
        <p:spPr>
          <a:xfrm>
            <a:off x="759104" y="3622218"/>
            <a:ext cx="1447801" cy="56878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3" name="Rectangle 22"/>
          <p:cNvSpPr/>
          <p:nvPr/>
        </p:nvSpPr>
        <p:spPr>
          <a:xfrm>
            <a:off x="5384801" y="5644693"/>
            <a:ext cx="990600" cy="29599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4" name="Rectangle 23"/>
          <p:cNvSpPr/>
          <p:nvPr/>
        </p:nvSpPr>
        <p:spPr>
          <a:xfrm>
            <a:off x="6692901" y="5644693"/>
            <a:ext cx="990600" cy="29599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5" name="Rectangle 24"/>
          <p:cNvSpPr/>
          <p:nvPr/>
        </p:nvSpPr>
        <p:spPr>
          <a:xfrm>
            <a:off x="8001000" y="5644693"/>
            <a:ext cx="990600" cy="29599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6" name="Rectangle 25"/>
          <p:cNvSpPr/>
          <p:nvPr/>
        </p:nvSpPr>
        <p:spPr>
          <a:xfrm>
            <a:off x="4076701" y="5644693"/>
            <a:ext cx="990600" cy="29599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7" name="Rectangle 26"/>
          <p:cNvSpPr/>
          <p:nvPr/>
        </p:nvSpPr>
        <p:spPr>
          <a:xfrm>
            <a:off x="2768601" y="5644693"/>
            <a:ext cx="990600" cy="29599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8" name="Rectangle 27"/>
          <p:cNvSpPr/>
          <p:nvPr/>
        </p:nvSpPr>
        <p:spPr>
          <a:xfrm>
            <a:off x="1460501" y="5644693"/>
            <a:ext cx="990600" cy="29599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9" name="Rectangle 28"/>
          <p:cNvSpPr/>
          <p:nvPr/>
        </p:nvSpPr>
        <p:spPr>
          <a:xfrm>
            <a:off x="152401" y="5644693"/>
            <a:ext cx="990600" cy="29599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0" name="TextBox 29"/>
          <p:cNvSpPr txBox="1"/>
          <p:nvPr/>
        </p:nvSpPr>
        <p:spPr>
          <a:xfrm>
            <a:off x="274630" y="5638800"/>
            <a:ext cx="6696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Aquire</a:t>
            </a:r>
            <a:endParaRPr lang="en-US" sz="1400" dirty="0"/>
          </a:p>
        </p:txBody>
      </p:sp>
      <p:sp>
        <p:nvSpPr>
          <p:cNvPr id="31" name="TextBox 30"/>
          <p:cNvSpPr txBox="1"/>
          <p:nvPr/>
        </p:nvSpPr>
        <p:spPr>
          <a:xfrm>
            <a:off x="1676400" y="5638800"/>
            <a:ext cx="5800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Parse</a:t>
            </a:r>
            <a:endParaRPr lang="en-US" sz="1400" dirty="0"/>
          </a:p>
        </p:txBody>
      </p:sp>
      <p:sp>
        <p:nvSpPr>
          <p:cNvPr id="32" name="TextBox 31"/>
          <p:cNvSpPr txBox="1"/>
          <p:nvPr/>
        </p:nvSpPr>
        <p:spPr>
          <a:xfrm>
            <a:off x="2971800" y="5638800"/>
            <a:ext cx="5610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Filter</a:t>
            </a:r>
            <a:endParaRPr lang="en-US" sz="1400" dirty="0"/>
          </a:p>
        </p:txBody>
      </p:sp>
      <p:sp>
        <p:nvSpPr>
          <p:cNvPr id="33" name="TextBox 32"/>
          <p:cNvSpPr txBox="1"/>
          <p:nvPr/>
        </p:nvSpPr>
        <p:spPr>
          <a:xfrm>
            <a:off x="4260926" y="5638800"/>
            <a:ext cx="5645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Mine</a:t>
            </a:r>
            <a:endParaRPr lang="en-US" sz="1400" dirty="0"/>
          </a:p>
        </p:txBody>
      </p:sp>
      <p:sp>
        <p:nvSpPr>
          <p:cNvPr id="34" name="TextBox 33"/>
          <p:cNvSpPr txBox="1"/>
          <p:nvPr/>
        </p:nvSpPr>
        <p:spPr>
          <a:xfrm>
            <a:off x="5368338" y="5638800"/>
            <a:ext cx="9276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Represent</a:t>
            </a:r>
            <a:endParaRPr lang="en-US" sz="1400" dirty="0"/>
          </a:p>
        </p:txBody>
      </p:sp>
      <p:sp>
        <p:nvSpPr>
          <p:cNvPr id="35" name="TextBox 34"/>
          <p:cNvSpPr txBox="1"/>
          <p:nvPr/>
        </p:nvSpPr>
        <p:spPr>
          <a:xfrm>
            <a:off x="6830720" y="5638800"/>
            <a:ext cx="6479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Refine</a:t>
            </a:r>
            <a:endParaRPr lang="en-US" sz="1400" dirty="0"/>
          </a:p>
        </p:txBody>
      </p:sp>
      <p:sp>
        <p:nvSpPr>
          <p:cNvPr id="36" name="TextBox 35"/>
          <p:cNvSpPr txBox="1"/>
          <p:nvPr/>
        </p:nvSpPr>
        <p:spPr>
          <a:xfrm>
            <a:off x="8083441" y="5638800"/>
            <a:ext cx="7528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Interact</a:t>
            </a:r>
            <a:endParaRPr lang="en-US" sz="1400" dirty="0"/>
          </a:p>
        </p:txBody>
      </p:sp>
      <p:sp>
        <p:nvSpPr>
          <p:cNvPr id="37" name="TextBox 36"/>
          <p:cNvSpPr txBox="1"/>
          <p:nvPr/>
        </p:nvSpPr>
        <p:spPr>
          <a:xfrm>
            <a:off x="2413308" y="6258580"/>
            <a:ext cx="39921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PSG Analysis Program, motivated by Visualizing Data, Ben Fry</a:t>
            </a:r>
            <a:endParaRPr lang="en-US" sz="1200" dirty="0"/>
          </a:p>
        </p:txBody>
      </p:sp>
      <p:cxnSp>
        <p:nvCxnSpPr>
          <p:cNvPr id="38" name="Straight Connector 37"/>
          <p:cNvCxnSpPr/>
          <p:nvPr/>
        </p:nvCxnSpPr>
        <p:spPr>
          <a:xfrm>
            <a:off x="152401" y="6185357"/>
            <a:ext cx="883919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152401" y="6109157"/>
            <a:ext cx="0" cy="76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8991600" y="6109157"/>
            <a:ext cx="0" cy="76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759104" y="3675474"/>
            <a:ext cx="1447801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Pulse Oximetry</a:t>
            </a:r>
          </a:p>
          <a:p>
            <a:pPr algn="ctr"/>
            <a:r>
              <a:rPr lang="en-US" sz="1050" dirty="0" smtClean="0"/>
              <a:t>Pleth Waveform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554529" y="2176046"/>
            <a:ext cx="8274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High BP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446911" y="4548926"/>
            <a:ext cx="10935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CV Disease</a:t>
            </a:r>
          </a:p>
        </p:txBody>
      </p:sp>
      <p:sp>
        <p:nvSpPr>
          <p:cNvPr id="44" name="Rectangle 43"/>
          <p:cNvSpPr/>
          <p:nvPr/>
        </p:nvSpPr>
        <p:spPr>
          <a:xfrm>
            <a:off x="914400" y="1632719"/>
            <a:ext cx="1177226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50" dirty="0"/>
              <a:t>Respiratory Cycle-Related EEG Change (RCREC)</a:t>
            </a:r>
          </a:p>
        </p:txBody>
      </p:sp>
      <p:cxnSp>
        <p:nvCxnSpPr>
          <p:cNvPr id="45" name="Straight Arrow Connector 44"/>
          <p:cNvCxnSpPr>
            <a:stCxn id="16" idx="2"/>
            <a:endCxn id="21" idx="0"/>
          </p:cNvCxnSpPr>
          <p:nvPr/>
        </p:nvCxnSpPr>
        <p:spPr>
          <a:xfrm flipH="1">
            <a:off x="7962900" y="4166918"/>
            <a:ext cx="1714" cy="38200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5905500" y="1981200"/>
            <a:ext cx="13335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001000" y="6261557"/>
            <a:ext cx="990600" cy="329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8" name="TextBox 47"/>
          <p:cNvSpPr txBox="1"/>
          <p:nvPr/>
        </p:nvSpPr>
        <p:spPr>
          <a:xfrm>
            <a:off x="8248589" y="6282780"/>
            <a:ext cx="5414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Stats</a:t>
            </a:r>
            <a:endParaRPr lang="en-US" sz="1400" dirty="0"/>
          </a:p>
        </p:txBody>
      </p:sp>
      <p:cxnSp>
        <p:nvCxnSpPr>
          <p:cNvPr id="49" name="Straight Arrow Connector 48"/>
          <p:cNvCxnSpPr>
            <a:stCxn id="25" idx="2"/>
            <a:endCxn id="47" idx="0"/>
          </p:cNvCxnSpPr>
          <p:nvPr/>
        </p:nvCxnSpPr>
        <p:spPr>
          <a:xfrm>
            <a:off x="8496300" y="5940683"/>
            <a:ext cx="0" cy="320874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343400" y="4558758"/>
            <a:ext cx="168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Arterial  Elasticity 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361137" y="3764324"/>
            <a:ext cx="170823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Elasticity Estimate 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04800" y="1031558"/>
            <a:ext cx="23855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Dynamic Physiological Indices</a:t>
            </a:r>
            <a:endParaRPr lang="en-US" sz="1400" dirty="0"/>
          </a:p>
        </p:txBody>
      </p:sp>
      <p:sp>
        <p:nvSpPr>
          <p:cNvPr id="53" name="TextBox 52"/>
          <p:cNvSpPr txBox="1"/>
          <p:nvPr/>
        </p:nvSpPr>
        <p:spPr>
          <a:xfrm>
            <a:off x="649987" y="1286064"/>
            <a:ext cx="186461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PSG Signals from MESA-Sleep</a:t>
            </a:r>
            <a:endParaRPr lang="en-US" sz="1100" dirty="0"/>
          </a:p>
        </p:txBody>
      </p:sp>
      <p:sp>
        <p:nvSpPr>
          <p:cNvPr id="54" name="TextBox 53"/>
          <p:cNvSpPr txBox="1"/>
          <p:nvPr/>
        </p:nvSpPr>
        <p:spPr>
          <a:xfrm>
            <a:off x="4180411" y="1031558"/>
            <a:ext cx="193193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Functional Assays</a:t>
            </a:r>
            <a:br>
              <a:rPr lang="en-US" sz="1400" dirty="0" smtClean="0"/>
            </a:br>
            <a:r>
              <a:rPr lang="en-US" sz="1100" dirty="0" smtClean="0"/>
              <a:t>Collaborators - MESA Elasticity</a:t>
            </a:r>
            <a:endParaRPr lang="en-US" sz="1100" dirty="0"/>
          </a:p>
        </p:txBody>
      </p:sp>
      <p:sp>
        <p:nvSpPr>
          <p:cNvPr id="55" name="TextBox 54"/>
          <p:cNvSpPr txBox="1"/>
          <p:nvPr/>
        </p:nvSpPr>
        <p:spPr>
          <a:xfrm>
            <a:off x="7274951" y="1067644"/>
            <a:ext cx="150073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Health Outcomes</a:t>
            </a:r>
            <a:br>
              <a:rPr lang="en-US" sz="1400" dirty="0" smtClean="0"/>
            </a:br>
            <a:r>
              <a:rPr lang="en-US" sz="1100" dirty="0" smtClean="0"/>
              <a:t>(MESA Core Measures)</a:t>
            </a:r>
            <a:endParaRPr lang="en-US" sz="1100" dirty="0"/>
          </a:p>
        </p:txBody>
      </p:sp>
      <p:sp>
        <p:nvSpPr>
          <p:cNvPr id="56" name="TextBox 55"/>
          <p:cNvSpPr txBox="1"/>
          <p:nvPr/>
        </p:nvSpPr>
        <p:spPr>
          <a:xfrm>
            <a:off x="6289833" y="2557790"/>
            <a:ext cx="75533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Predictive</a:t>
            </a:r>
            <a:endParaRPr lang="en-US" sz="1050" dirty="0"/>
          </a:p>
        </p:txBody>
      </p:sp>
      <p:sp>
        <p:nvSpPr>
          <p:cNvPr id="57" name="TextBox 56"/>
          <p:cNvSpPr txBox="1"/>
          <p:nvPr/>
        </p:nvSpPr>
        <p:spPr>
          <a:xfrm>
            <a:off x="3048000" y="2024390"/>
            <a:ext cx="86273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Explanatory</a:t>
            </a:r>
            <a:endParaRPr lang="en-US" sz="1050" dirty="0"/>
          </a:p>
        </p:txBody>
      </p:sp>
      <p:sp>
        <p:nvSpPr>
          <p:cNvPr id="58" name="TextBox 57"/>
          <p:cNvSpPr txBox="1"/>
          <p:nvPr/>
        </p:nvSpPr>
        <p:spPr>
          <a:xfrm>
            <a:off x="2514600" y="3700790"/>
            <a:ext cx="5581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Derive</a:t>
            </a:r>
            <a:endParaRPr lang="en-US" sz="1050" dirty="0"/>
          </a:p>
        </p:txBody>
      </p:sp>
      <p:sp>
        <p:nvSpPr>
          <p:cNvPr id="59" name="TextBox 58"/>
          <p:cNvSpPr txBox="1"/>
          <p:nvPr/>
        </p:nvSpPr>
        <p:spPr>
          <a:xfrm>
            <a:off x="978851" y="3349823"/>
            <a:ext cx="11518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Signal Source</a:t>
            </a:r>
            <a:endParaRPr lang="en-US" sz="1050" dirty="0"/>
          </a:p>
        </p:txBody>
      </p:sp>
      <p:sp>
        <p:nvSpPr>
          <p:cNvPr id="60" name="TextBox 59"/>
          <p:cNvSpPr txBox="1"/>
          <p:nvPr/>
        </p:nvSpPr>
        <p:spPr>
          <a:xfrm>
            <a:off x="3479763" y="3349823"/>
            <a:ext cx="1509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Derived Measures</a:t>
            </a:r>
            <a:endParaRPr lang="en-US" sz="1050" dirty="0"/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2206905" y="3919211"/>
            <a:ext cx="114014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289833" y="3624590"/>
            <a:ext cx="75533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Predictive</a:t>
            </a:r>
            <a:endParaRPr lang="en-US" sz="1050" dirty="0"/>
          </a:p>
        </p:txBody>
      </p:sp>
      <p:sp>
        <p:nvSpPr>
          <p:cNvPr id="63" name="TextBox 62"/>
          <p:cNvSpPr txBox="1"/>
          <p:nvPr/>
        </p:nvSpPr>
        <p:spPr>
          <a:xfrm>
            <a:off x="0" y="5181600"/>
            <a:ext cx="5661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B. Analytical and Software Toolset (Translational Outcome)</a:t>
            </a: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3495664" y="4953000"/>
            <a:ext cx="1595309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solidFill>
                  <a:schemeClr val="tx2"/>
                </a:solidFill>
              </a:rPr>
              <a:t>Drs. D. </a:t>
            </a:r>
            <a:r>
              <a:rPr lang="en-US" sz="1050" dirty="0" smtClean="0">
                <a:solidFill>
                  <a:schemeClr val="tx2"/>
                </a:solidFill>
              </a:rPr>
              <a:t>Duprez and Jacobs</a:t>
            </a:r>
            <a:endParaRPr lang="en-US" sz="1050" dirty="0">
              <a:solidFill>
                <a:schemeClr val="tx2"/>
              </a:solidFill>
            </a:endParaRPr>
          </a:p>
        </p:txBody>
      </p:sp>
      <p:cxnSp>
        <p:nvCxnSpPr>
          <p:cNvPr id="65" name="Straight Connector 64"/>
          <p:cNvCxnSpPr/>
          <p:nvPr/>
        </p:nvCxnSpPr>
        <p:spPr>
          <a:xfrm>
            <a:off x="0" y="51816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8051061" y="6596390"/>
            <a:ext cx="86433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 smtClean="0">
                <a:solidFill>
                  <a:srgbClr val="7030A0"/>
                </a:solidFill>
              </a:rPr>
              <a:t>Dr. R. Wang</a:t>
            </a:r>
            <a:endParaRPr lang="en-US" sz="1050" dirty="0">
              <a:solidFill>
                <a:srgbClr val="7030A0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152400" y="5986790"/>
            <a:ext cx="1899879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 smtClean="0">
                <a:solidFill>
                  <a:srgbClr val="7030A0"/>
                </a:solidFill>
              </a:rPr>
              <a:t>Dr. R. Mueller, Mr. Rueschman </a:t>
            </a:r>
            <a:endParaRPr lang="en-US" sz="1050" dirty="0">
              <a:solidFill>
                <a:srgbClr val="7030A0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685800" y="4191000"/>
            <a:ext cx="788999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 smtClean="0">
                <a:solidFill>
                  <a:srgbClr val="7030A0"/>
                </a:solidFill>
              </a:rPr>
              <a:t>Dr. Redline</a:t>
            </a:r>
            <a:endParaRPr lang="en-US" sz="1050" dirty="0">
              <a:solidFill>
                <a:srgbClr val="7030A0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733800" y="4191000"/>
            <a:ext cx="8215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dirty="0" smtClean="0"/>
              <a:t>Night/Day</a:t>
            </a:r>
            <a:br>
              <a:rPr lang="en-US" sz="700" dirty="0" smtClean="0"/>
            </a:br>
            <a:r>
              <a:rPr lang="en-US" sz="700" dirty="0" smtClean="0"/>
              <a:t>Relationship</a:t>
            </a:r>
            <a:endParaRPr lang="en-US" sz="700" dirty="0"/>
          </a:p>
        </p:txBody>
      </p:sp>
      <p:sp>
        <p:nvSpPr>
          <p:cNvPr id="70" name="Rectangle 69"/>
          <p:cNvSpPr/>
          <p:nvPr/>
        </p:nvSpPr>
        <p:spPr>
          <a:xfrm>
            <a:off x="4572000" y="1600200"/>
            <a:ext cx="1185871" cy="34799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70"/>
          <p:cNvSpPr txBox="1"/>
          <p:nvPr/>
        </p:nvSpPr>
        <p:spPr>
          <a:xfrm>
            <a:off x="4761459" y="1600200"/>
            <a:ext cx="806952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Arousals</a:t>
            </a:r>
          </a:p>
        </p:txBody>
      </p:sp>
      <p:sp>
        <p:nvSpPr>
          <p:cNvPr id="72" name="Rectangle 71"/>
          <p:cNvSpPr/>
          <p:nvPr/>
        </p:nvSpPr>
        <p:spPr>
          <a:xfrm>
            <a:off x="4572000" y="2090410"/>
            <a:ext cx="1185871" cy="34799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/>
          <p:cNvSpPr txBox="1"/>
          <p:nvPr/>
        </p:nvSpPr>
        <p:spPr>
          <a:xfrm>
            <a:off x="4941958" y="2130623"/>
            <a:ext cx="445955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AHI</a:t>
            </a:r>
          </a:p>
        </p:txBody>
      </p:sp>
      <p:cxnSp>
        <p:nvCxnSpPr>
          <p:cNvPr id="74" name="Straight Connector 73"/>
          <p:cNvCxnSpPr/>
          <p:nvPr/>
        </p:nvCxnSpPr>
        <p:spPr>
          <a:xfrm>
            <a:off x="2197879" y="2529803"/>
            <a:ext cx="16432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2185958" y="2910803"/>
            <a:ext cx="17624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2362200" y="2529803"/>
            <a:ext cx="0" cy="381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>
            <a:off x="2362200" y="2819400"/>
            <a:ext cx="488022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759104" y="2362200"/>
            <a:ext cx="1426854" cy="34799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/>
          <p:cNvSpPr txBox="1"/>
          <p:nvPr/>
        </p:nvSpPr>
        <p:spPr>
          <a:xfrm>
            <a:off x="1270988" y="2362200"/>
            <a:ext cx="472694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EEG</a:t>
            </a:r>
          </a:p>
        </p:txBody>
      </p:sp>
      <p:sp>
        <p:nvSpPr>
          <p:cNvPr id="80" name="Rectangle 79"/>
          <p:cNvSpPr/>
          <p:nvPr/>
        </p:nvSpPr>
        <p:spPr>
          <a:xfrm>
            <a:off x="759104" y="2693618"/>
            <a:ext cx="1426854" cy="34799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TextBox 80"/>
          <p:cNvSpPr txBox="1"/>
          <p:nvPr/>
        </p:nvSpPr>
        <p:spPr>
          <a:xfrm>
            <a:off x="1060357" y="2733831"/>
            <a:ext cx="893963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Breathing</a:t>
            </a:r>
          </a:p>
        </p:txBody>
      </p:sp>
      <p:cxnSp>
        <p:nvCxnSpPr>
          <p:cNvPr id="82" name="Straight Connector 81"/>
          <p:cNvCxnSpPr/>
          <p:nvPr/>
        </p:nvCxnSpPr>
        <p:spPr>
          <a:xfrm>
            <a:off x="4419600" y="1676400"/>
            <a:ext cx="0" cy="6858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>
            <a:off x="6057900" y="4724400"/>
            <a:ext cx="1188289" cy="0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ectangle 83"/>
          <p:cNvSpPr/>
          <p:nvPr/>
        </p:nvSpPr>
        <p:spPr>
          <a:xfrm>
            <a:off x="5522149" y="4953000"/>
            <a:ext cx="1031051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 smtClean="0">
                <a:solidFill>
                  <a:schemeClr val="tx2"/>
                </a:solidFill>
              </a:rPr>
              <a:t>MESA-Elasticity</a:t>
            </a:r>
            <a:endParaRPr lang="en-US" sz="1050" dirty="0">
              <a:solidFill>
                <a:schemeClr val="tx2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6255065" y="1719590"/>
            <a:ext cx="75533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Predictive</a:t>
            </a:r>
            <a:endParaRPr lang="en-US" sz="1050" dirty="0"/>
          </a:p>
        </p:txBody>
      </p:sp>
      <p:sp>
        <p:nvSpPr>
          <p:cNvPr id="86" name="Rectangle 85"/>
          <p:cNvSpPr/>
          <p:nvPr/>
        </p:nvSpPr>
        <p:spPr>
          <a:xfrm>
            <a:off x="4724400" y="2413084"/>
            <a:ext cx="846707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 smtClean="0">
                <a:solidFill>
                  <a:schemeClr val="tx2"/>
                </a:solidFill>
              </a:rPr>
              <a:t>MESA-Sleep</a:t>
            </a:r>
            <a:endParaRPr lang="en-US" sz="1050" dirty="0">
              <a:solidFill>
                <a:schemeClr val="tx2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1447800" y="4191000"/>
            <a:ext cx="846707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 smtClean="0">
                <a:solidFill>
                  <a:schemeClr val="tx2"/>
                </a:solidFill>
              </a:rPr>
              <a:t>MESA-Sleep</a:t>
            </a:r>
            <a:endParaRPr lang="en-US" sz="1050" dirty="0">
              <a:solidFill>
                <a:schemeClr val="tx2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3124402" y="2232695"/>
            <a:ext cx="742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SA-2A</a:t>
            </a:r>
            <a:endParaRPr lang="en-US" dirty="0"/>
          </a:p>
        </p:txBody>
      </p:sp>
      <p:cxnSp>
        <p:nvCxnSpPr>
          <p:cNvPr id="89" name="Straight Arrow Connector 88"/>
          <p:cNvCxnSpPr/>
          <p:nvPr/>
        </p:nvCxnSpPr>
        <p:spPr>
          <a:xfrm>
            <a:off x="2537422" y="2275820"/>
            <a:ext cx="1871977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2362200" y="2667000"/>
            <a:ext cx="16432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V="1">
            <a:off x="2537422" y="2264407"/>
            <a:ext cx="0" cy="41080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6344153" y="1916668"/>
            <a:ext cx="609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SA-1</a:t>
            </a:r>
            <a:endParaRPr lang="en-US" dirty="0"/>
          </a:p>
        </p:txBody>
      </p:sp>
      <p:sp>
        <p:nvSpPr>
          <p:cNvPr id="93" name="TextBox 92"/>
          <p:cNvSpPr txBox="1"/>
          <p:nvPr/>
        </p:nvSpPr>
        <p:spPr>
          <a:xfrm>
            <a:off x="3124200" y="2754868"/>
            <a:ext cx="734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SA-2B</a:t>
            </a:r>
            <a:endParaRPr lang="en-US" dirty="0"/>
          </a:p>
        </p:txBody>
      </p:sp>
      <p:sp>
        <p:nvSpPr>
          <p:cNvPr id="94" name="TextBox 93"/>
          <p:cNvSpPr txBox="1"/>
          <p:nvPr/>
        </p:nvSpPr>
        <p:spPr>
          <a:xfrm>
            <a:off x="2457953" y="3886200"/>
            <a:ext cx="742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SA-3A</a:t>
            </a:r>
            <a:endParaRPr lang="en-US" dirty="0"/>
          </a:p>
        </p:txBody>
      </p:sp>
      <p:sp>
        <p:nvSpPr>
          <p:cNvPr id="95" name="TextBox 94"/>
          <p:cNvSpPr txBox="1"/>
          <p:nvPr/>
        </p:nvSpPr>
        <p:spPr>
          <a:xfrm>
            <a:off x="5486400" y="3821668"/>
            <a:ext cx="734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SA-3B</a:t>
            </a:r>
            <a:endParaRPr lang="en-US" dirty="0"/>
          </a:p>
        </p:txBody>
      </p:sp>
      <p:cxnSp>
        <p:nvCxnSpPr>
          <p:cNvPr id="96" name="Straight Arrow Connector 95"/>
          <p:cNvCxnSpPr/>
          <p:nvPr/>
        </p:nvCxnSpPr>
        <p:spPr>
          <a:xfrm>
            <a:off x="4572000" y="4191000"/>
            <a:ext cx="0" cy="357926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ctangle 96"/>
          <p:cNvSpPr/>
          <p:nvPr/>
        </p:nvSpPr>
        <p:spPr>
          <a:xfrm>
            <a:off x="0" y="1600200"/>
            <a:ext cx="6093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SA-1</a:t>
            </a:r>
          </a:p>
        </p:txBody>
      </p:sp>
      <p:sp>
        <p:nvSpPr>
          <p:cNvPr id="98" name="Rectangle 97"/>
          <p:cNvSpPr/>
          <p:nvPr/>
        </p:nvSpPr>
        <p:spPr>
          <a:xfrm>
            <a:off x="202" y="2526268"/>
            <a:ext cx="6093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SA-2</a:t>
            </a:r>
            <a:endParaRPr lang="en-US" dirty="0"/>
          </a:p>
        </p:txBody>
      </p:sp>
      <p:sp>
        <p:nvSpPr>
          <p:cNvPr id="99" name="Rectangle 98"/>
          <p:cNvSpPr/>
          <p:nvPr/>
        </p:nvSpPr>
        <p:spPr>
          <a:xfrm>
            <a:off x="0" y="3745468"/>
            <a:ext cx="6093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SA-3</a:t>
            </a:r>
            <a:endParaRPr lang="en-US" dirty="0"/>
          </a:p>
        </p:txBody>
      </p:sp>
      <p:sp>
        <p:nvSpPr>
          <p:cNvPr id="100" name="Rectangle 99"/>
          <p:cNvSpPr/>
          <p:nvPr/>
        </p:nvSpPr>
        <p:spPr>
          <a:xfrm>
            <a:off x="5715000" y="4310390"/>
            <a:ext cx="38183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/>
              <a:t>Day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3254926" y="4157990"/>
            <a:ext cx="46839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 smtClean="0"/>
              <a:t>Night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80802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Supplement Progress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Research</a:t>
            </a:r>
          </a:p>
          <a:p>
            <a:pPr lvl="1"/>
            <a:r>
              <a:rPr lang="en-US" sz="2400" dirty="0" smtClean="0"/>
              <a:t>Paper </a:t>
            </a:r>
            <a:r>
              <a:rPr lang="en-US" sz="2400" dirty="0"/>
              <a:t>Proposal </a:t>
            </a:r>
            <a:r>
              <a:rPr lang="en-US" sz="2400" dirty="0" smtClean="0"/>
              <a:t>Accepted – April 13, 2013</a:t>
            </a:r>
          </a:p>
          <a:p>
            <a:pPr marL="857250" lvl="2" indent="0">
              <a:spcAft>
                <a:spcPts val="1500"/>
              </a:spcAft>
              <a:buNone/>
            </a:pPr>
            <a:r>
              <a:rPr lang="en-US" sz="2000" dirty="0" smtClean="0"/>
              <a:t>Association </a:t>
            </a:r>
            <a:r>
              <a:rPr lang="en-US" sz="2000" dirty="0"/>
              <a:t>of Sleep Exposures with Hypertension: The Multi-Ethnic </a:t>
            </a:r>
            <a:r>
              <a:rPr lang="en-US" sz="2000" dirty="0" smtClean="0"/>
              <a:t>Study of Atherosclerosis</a:t>
            </a:r>
          </a:p>
          <a:p>
            <a:pPr lvl="1">
              <a:spcAft>
                <a:spcPts val="1500"/>
              </a:spcAft>
            </a:pPr>
            <a:r>
              <a:rPr lang="en-US" sz="2400" dirty="0" smtClean="0"/>
              <a:t>Association of Sleep Exposures with Hypertension analysis is in progress</a:t>
            </a:r>
          </a:p>
          <a:p>
            <a:pPr lvl="1">
              <a:spcAft>
                <a:spcPts val="1500"/>
              </a:spcAft>
            </a:pPr>
            <a:r>
              <a:rPr lang="en-US" sz="2400" dirty="0" smtClean="0"/>
              <a:t>Collaboration with the MESA-Elasticity is in progress</a:t>
            </a:r>
          </a:p>
          <a:p>
            <a:pPr lvl="1"/>
            <a:r>
              <a:rPr lang="en-US" sz="2400" dirty="0" smtClean="0"/>
              <a:t>IRB for collecting simultaneous tonometry and plethysmography in progress</a:t>
            </a:r>
          </a:p>
          <a:p>
            <a:pPr>
              <a:spcBef>
                <a:spcPts val="1500"/>
              </a:spcBef>
            </a:pPr>
            <a:r>
              <a:rPr lang="en-US" sz="2800" dirty="0" smtClean="0"/>
              <a:t>Training</a:t>
            </a:r>
          </a:p>
          <a:p>
            <a:pPr lvl="1"/>
            <a:r>
              <a:rPr lang="en-US" sz="2400" dirty="0" smtClean="0"/>
              <a:t>Completed </a:t>
            </a:r>
            <a:r>
              <a:rPr lang="en-US" sz="2400" dirty="0"/>
              <a:t>year long applied statistics certificate offered by the Harvard Catalyst</a:t>
            </a:r>
          </a:p>
          <a:p>
            <a:endParaRPr lang="en-US" sz="2800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839" y="228394"/>
            <a:ext cx="1015361" cy="762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297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Sleep-Hypertension Analysis</a:t>
            </a:r>
            <a:endParaRPr lang="en-US" sz="4000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839" y="228394"/>
            <a:ext cx="1015361" cy="762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208853"/>
              </p:ext>
            </p:extLst>
          </p:nvPr>
        </p:nvGraphicFramePr>
        <p:xfrm>
          <a:off x="4876800" y="1225640"/>
          <a:ext cx="3956974" cy="4550741"/>
        </p:xfrm>
        <a:graphic>
          <a:graphicData uri="http://schemas.openxmlformats.org/drawingml/2006/table">
            <a:tbl>
              <a:tblPr firstRow="1" firstCol="1" bandRow="1"/>
              <a:tblGrid>
                <a:gridCol w="1371504"/>
                <a:gridCol w="1251034"/>
                <a:gridCol w="1334436"/>
              </a:tblGrid>
              <a:tr h="259474"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Hypertension Analysis Summary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22" marR="667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7925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Outcome class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22" marR="667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79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Dichotomous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22" marR="667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Continuous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22" marR="667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Categorical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22" marR="667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9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no-HTN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22" marR="667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SBP continuous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22" marR="667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HTN Stage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22" marR="667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79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HTN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22" marR="667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DBP continuous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22" marR="667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Medication Resistant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22" marR="667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925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Analysis Methods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22" marR="667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79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Dichotomous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22" marR="667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Continuous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22" marR="667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Categorical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22" marR="667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8618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Logistic Regression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22" marR="667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Regression with blood pressure (SBP and DBP) treated as right censored data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22" marR="667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Polychotomous Regression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22" marR="667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944"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Resampling (e.g. Bootstrapping), and MESA developed imputation techniques for adjusting for medication use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22" marR="667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7925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Definitions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22" marR="667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79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Hypertension (HTN)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22" marR="667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22" marR="6672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22" marR="66722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77925"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SBP ≥  140     or    DBP ≥  90    or   anti-HTN medication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22" marR="667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7925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Hypertension Stage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22" marR="667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89624">
                <a:tc gridSpan="3">
                  <a:txBody>
                    <a:bodyPr/>
                    <a:lstStyle/>
                    <a:p>
                      <a:pPr marL="376555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2565" algn="r"/>
                          <a:tab pos="2874645" algn="ctr"/>
                          <a:tab pos="2976880" algn="l"/>
                        </a:tabLs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1: Optimal</a:t>
                      </a:r>
                      <a:r>
                        <a:rPr lang="en-US" sz="1000">
                          <a:effectLst/>
                          <a:latin typeface="Calibri"/>
                          <a:ea typeface="Times New Roman"/>
                        </a:rPr>
                        <a:t>	SBP &lt; 120	&amp;	DPB &lt;80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76555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2565" algn="r"/>
                          <a:tab pos="2874645" algn="ctr"/>
                          <a:tab pos="2976880" algn="l"/>
                        </a:tabLs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2: Normal</a:t>
                      </a:r>
                      <a:r>
                        <a:rPr lang="en-US" sz="1000">
                          <a:effectLst/>
                          <a:latin typeface="Calibri"/>
                          <a:ea typeface="Times New Roman"/>
                        </a:rPr>
                        <a:t>	120 &lt;= SBP &lt; 130	|	80&lt;=DPB &lt;85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76555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2565" algn="r"/>
                          <a:tab pos="2874645" algn="ctr"/>
                          <a:tab pos="2976880" algn="l"/>
                        </a:tabLs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3: High Normal</a:t>
                      </a:r>
                      <a:r>
                        <a:rPr lang="en-US" sz="1000">
                          <a:effectLst/>
                          <a:latin typeface="Calibri"/>
                          <a:ea typeface="Times New Roman"/>
                        </a:rPr>
                        <a:t>	130 &lt;= SBP &lt; 140	|	85&lt;=DPB &lt;90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76555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2565" algn="r"/>
                          <a:tab pos="2874645" algn="ctr"/>
                          <a:tab pos="2976880" algn="l"/>
                        </a:tabLs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4: Stage 1 Hypertension</a:t>
                      </a:r>
                      <a:r>
                        <a:rPr lang="en-US" sz="1000">
                          <a:effectLst/>
                          <a:latin typeface="Calibri"/>
                          <a:ea typeface="Times New Roman"/>
                        </a:rPr>
                        <a:t>	140 &lt;= SBP &lt; 160	|	90&lt;=DPB &lt;100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76555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2565" algn="r"/>
                          <a:tab pos="2874645" algn="ctr"/>
                          <a:tab pos="2976880" algn="l"/>
                        </a:tabLs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5: Stage 2 Hypertension</a:t>
                      </a:r>
                      <a:r>
                        <a:rPr lang="en-US" sz="1000">
                          <a:effectLst/>
                          <a:latin typeface="Calibri"/>
                          <a:ea typeface="Times New Roman"/>
                        </a:rPr>
                        <a:t>	160 &lt;= SBP &lt; 180	|	100&lt;=DPB &lt;110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76555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2565" algn="r"/>
                          <a:tab pos="2874645" algn="ctr"/>
                          <a:tab pos="2976880" algn="l"/>
                        </a:tabLs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6: Stage 3 Hypertension</a:t>
                      </a:r>
                      <a:r>
                        <a:rPr lang="en-US" sz="1000">
                          <a:effectLst/>
                          <a:latin typeface="Calibri"/>
                          <a:ea typeface="Times New Roman"/>
                        </a:rPr>
                        <a:t>	SBP &gt;= 180	|	DPB &lt;= 110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22" marR="667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7925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Medication Resistant (Hypertension)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22" marR="667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7925"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Elevated BP despite treatment with three or more medications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22" marR="667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9284042"/>
              </p:ext>
            </p:extLst>
          </p:nvPr>
        </p:nvGraphicFramePr>
        <p:xfrm>
          <a:off x="304800" y="1225640"/>
          <a:ext cx="4190999" cy="5937160"/>
        </p:xfrm>
        <a:graphic>
          <a:graphicData uri="http://schemas.openxmlformats.org/drawingml/2006/table">
            <a:tbl>
              <a:tblPr firstRow="1" firstCol="1" bandRow="1"/>
              <a:tblGrid>
                <a:gridCol w="1487179"/>
                <a:gridCol w="43322"/>
                <a:gridCol w="43322"/>
                <a:gridCol w="1204161"/>
                <a:gridCol w="35304"/>
                <a:gridCol w="1377711"/>
              </a:tblGrid>
              <a:tr h="171028">
                <a:tc grid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Primary </a:t>
                      </a:r>
                      <a:r>
                        <a:rPr lang="en-US" sz="8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Effects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70" marR="5770" marT="57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6823">
                <a:tc gridSpan="6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Sleep Disordered Breathing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70" marR="5770" marT="57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5865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Oxygen Desaturation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70" marR="5770" marT="57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continuous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70" marR="5770" marT="577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4572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avgsat, minsat, pctlt90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6823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% Slow Wave Sleep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70" marR="5770" marT="57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continuous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70" marR="5770" marT="577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4572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times34p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70095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Apnea Hypoxia Index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70" marR="5770" marT="57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continuous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70" marR="5770" marT="577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4572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Times New Roman"/>
                        </a:rPr>
                        <a:t>rdi3p, rdirem3p, rdinr3p, </a:t>
                      </a:r>
                      <a:br>
                        <a:rPr lang="en-US" sz="800" dirty="0">
                          <a:effectLst/>
                          <a:latin typeface="Calibri"/>
                          <a:ea typeface="Times New Roman"/>
                        </a:rPr>
                      </a:br>
                      <a:r>
                        <a:rPr lang="en-US" sz="800" dirty="0">
                          <a:effectLst/>
                          <a:latin typeface="Calibri"/>
                          <a:ea typeface="Times New Roman"/>
                        </a:rPr>
                        <a:t>rdi4p, rdirem4p, rdinr4p, </a:t>
                      </a:r>
                      <a:br>
                        <a:rPr lang="en-US" sz="800" dirty="0">
                          <a:effectLst/>
                          <a:latin typeface="Calibri"/>
                          <a:ea typeface="Times New Roman"/>
                        </a:rPr>
                      </a:br>
                      <a:r>
                        <a:rPr lang="en-US" sz="800" dirty="0">
                          <a:effectLst/>
                          <a:latin typeface="Calibri"/>
                          <a:ea typeface="Times New Roman"/>
                        </a:rPr>
                        <a:t>rdi3pa, rdi4pa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6823">
                <a:tc gridSpan="6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Sleep Fragmentation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70" marR="5770" marT="57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6823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Sleep Efficiency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70" marR="5770" marT="57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continuous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70" marR="5770" marT="577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4572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</a:rPr>
                        <a:t>slp_eff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5865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Arousal Index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70" marR="5770" marT="57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continuous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70" marR="5770" marT="577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4572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Times New Roman"/>
                        </a:rPr>
                        <a:t>ai_all, ai_rem, ai_nrem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6823">
                <a:tc gridSpan="6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Periodic Leg Movement Disorder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70" marR="5770" marT="57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58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Periodic Leg Movement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70" marR="5770" marT="57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continuous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70" marR="5770" marT="577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4572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Times New Roman"/>
                        </a:rPr>
                        <a:t>plmaslp, plmanrem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1028">
                <a:tc grid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Covariates 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70" marR="5770" marT="57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6823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Age 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70" marR="5770" marT="57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continuous, polychotomous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age5c, agecat5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823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Race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70" marR="5770" marT="57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polychotomous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race1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823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Gender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70" marR="5770" marT="57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dichotomous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gender1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823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Body Mass Index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70" marR="5770" marT="57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continuous, polychotomous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bmi5c, bmicat5c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823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Waist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70" marR="5770" marT="57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continuous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waistcm5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823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Alcohol Use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70" marR="5770" marT="57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dichotomous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curalc5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823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Tobacco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70" marR="5770" marT="57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polychotomous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smkstat5, lvsmk5, cig5c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038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Medications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70" marR="5770" marT="577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Continuous, dichotomous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totmed5, htnmed5c,</a:t>
                      </a:r>
                      <a:b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</a:b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diur5c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823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Environment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70" marR="5770" marT="57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polychotomous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nscrime5, ntrash5 nnoise5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823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Psychological and Behavioral State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70" marR="5770" marT="57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continuous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cesd5c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823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Marital Status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70" marR="5770" marT="57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polychotomous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marital5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823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Personal Control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70" marR="5770" marT="57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polychotomous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ucontrl5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823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Income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70" marR="5770" marT="57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polychotomous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income5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028">
                <a:tc grid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Outcomes 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70" marR="5770" marT="57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6823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Hypertension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70" marR="5770" marT="57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5715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dichotomous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715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htn5c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823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Systolic Blood Pressure 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70" marR="5770" marT="57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5715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continuous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715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sbp5c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823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Diastolic Blood Pressure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70" marR="5770" marT="57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5715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continuous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715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dbp5c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823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Pulse Pressure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70" marR="5770" marT="57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5715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continuous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715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spp5c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823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Hypertension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70" marR="5770" marT="57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5715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polychotomous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715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htnstg5c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65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Resistant Hypertension, conservative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70" marR="5770" marT="57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5715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dichotomous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715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htnresistc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823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Resistant Hypertension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70" marR="5770" marT="57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5715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dichotomous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715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Htnresist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502">
                <a:tc gridSpan="6"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17145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70" marR="5770" marT="577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724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Exposure and Outcome </a:t>
            </a:r>
            <a:br>
              <a:rPr lang="en-US" dirty="0" smtClean="0"/>
            </a:br>
            <a:r>
              <a:rPr lang="en-US" dirty="0" smtClean="0"/>
              <a:t>Correlations</a:t>
            </a:r>
            <a:endParaRPr lang="en-US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839" y="228394"/>
            <a:ext cx="1015361" cy="762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4" name="Group 33"/>
          <p:cNvGrpSpPr/>
          <p:nvPr/>
        </p:nvGrpSpPr>
        <p:grpSpPr>
          <a:xfrm>
            <a:off x="-76200" y="1722437"/>
            <a:ext cx="4953000" cy="4297363"/>
            <a:chOff x="76200" y="1619250"/>
            <a:chExt cx="4953000" cy="4297363"/>
          </a:xfrm>
        </p:grpSpPr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" y="1619250"/>
              <a:ext cx="4953000" cy="3714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" name="TextBox 7"/>
            <p:cNvSpPr txBox="1"/>
            <p:nvPr/>
          </p:nvSpPr>
          <p:spPr>
            <a:xfrm>
              <a:off x="482600" y="5181600"/>
              <a:ext cx="779463" cy="26193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050" dirty="0"/>
                <a:t>Saturation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957263" y="5486400"/>
              <a:ext cx="719137" cy="43021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050" dirty="0"/>
                <a:t>Sleep</a:t>
              </a:r>
              <a:br>
                <a:rPr lang="en-US" sz="1050" dirty="0"/>
              </a:br>
              <a:r>
                <a:rPr lang="en-US" sz="1050" dirty="0"/>
                <a:t>Structure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643063" y="5181600"/>
              <a:ext cx="741362" cy="26193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050" dirty="0"/>
                <a:t>Breathing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300288" y="5486400"/>
              <a:ext cx="671512" cy="26193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050" dirty="0"/>
                <a:t>Arousals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876550" y="5181600"/>
              <a:ext cx="436563" cy="26193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050" dirty="0"/>
                <a:t>PLM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346450" y="5486400"/>
              <a:ext cx="768350" cy="26193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050" dirty="0"/>
                <a:t>Outcomes</a:t>
              </a: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flipV="1">
              <a:off x="3727450" y="4979988"/>
              <a:ext cx="0" cy="50641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V="1">
              <a:off x="2640013" y="4979988"/>
              <a:ext cx="0" cy="50641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V="1">
              <a:off x="1325563" y="4979988"/>
              <a:ext cx="0" cy="50641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V="1">
              <a:off x="881063" y="4979988"/>
              <a:ext cx="0" cy="2286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flipV="1">
              <a:off x="2014538" y="4979988"/>
              <a:ext cx="0" cy="2286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flipV="1">
              <a:off x="3098800" y="4979988"/>
              <a:ext cx="0" cy="2286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>
            <a:off x="4389438" y="1722437"/>
            <a:ext cx="4953000" cy="4270375"/>
            <a:chOff x="4389438" y="1619250"/>
            <a:chExt cx="4953000" cy="4270375"/>
          </a:xfrm>
        </p:grpSpPr>
        <p:pic>
          <p:nvPicPr>
            <p:cNvPr id="6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89438" y="1619250"/>
              <a:ext cx="4953000" cy="3714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0" name="TextBox 19"/>
            <p:cNvSpPr txBox="1"/>
            <p:nvPr/>
          </p:nvSpPr>
          <p:spPr>
            <a:xfrm>
              <a:off x="4800600" y="5154613"/>
              <a:ext cx="779463" cy="26193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050" dirty="0"/>
                <a:t>Saturation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275263" y="5459413"/>
              <a:ext cx="719137" cy="43021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050" dirty="0"/>
                <a:t>Sleep</a:t>
              </a:r>
              <a:br>
                <a:rPr lang="en-US" sz="1050" dirty="0"/>
              </a:br>
              <a:r>
                <a:rPr lang="en-US" sz="1050" dirty="0"/>
                <a:t>Structure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961063" y="5154613"/>
              <a:ext cx="741362" cy="26193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050" dirty="0"/>
                <a:t>Breathing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618288" y="5459413"/>
              <a:ext cx="671512" cy="26193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050" dirty="0"/>
                <a:t>Arousals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194550" y="5154613"/>
              <a:ext cx="436563" cy="26193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050" dirty="0"/>
                <a:t>PLM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664450" y="5459413"/>
              <a:ext cx="768350" cy="26193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050" dirty="0"/>
                <a:t>Outcomes</a:t>
              </a:r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 flipV="1">
              <a:off x="8045450" y="4953000"/>
              <a:ext cx="0" cy="50641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flipV="1">
              <a:off x="6958013" y="4953000"/>
              <a:ext cx="0" cy="50641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flipV="1">
              <a:off x="5643563" y="4953000"/>
              <a:ext cx="0" cy="50641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flipV="1">
              <a:off x="5199063" y="4953000"/>
              <a:ext cx="0" cy="2286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flipV="1">
              <a:off x="6332538" y="4953000"/>
              <a:ext cx="0" cy="2286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 flipV="1">
              <a:off x="7415213" y="4953000"/>
              <a:ext cx="0" cy="2286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/>
          <p:cNvSpPr txBox="1"/>
          <p:nvPr/>
        </p:nvSpPr>
        <p:spPr>
          <a:xfrm>
            <a:off x="1905000" y="6172200"/>
            <a:ext cx="5227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MESA CORE - Exam 5 AND MESA-SLEEP data </a:t>
            </a:r>
            <a:r>
              <a:rPr lang="en-US" dirty="0" smtClean="0"/>
              <a:t>(N=1823)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143000" y="1779587"/>
            <a:ext cx="21336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5737860" y="1810067"/>
            <a:ext cx="21336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80144" y="1486455"/>
            <a:ext cx="4163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Exposure and Outcome Correlations - RHO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4495800" y="1486455"/>
            <a:ext cx="4552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Exposure and Outcome Correlations – p values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1152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7620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Plethysmography and Tonometry</a:t>
            </a:r>
            <a:endParaRPr lang="en-US" sz="3600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839" y="228394"/>
            <a:ext cx="1015361" cy="762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8600" y="1295400"/>
            <a:ext cx="1136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Definition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2819400"/>
            <a:ext cx="1353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Observation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4114800"/>
            <a:ext cx="2160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Research Motivation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5269468"/>
            <a:ext cx="1244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Hypothesis</a:t>
            </a:r>
            <a:endParaRPr lang="en-US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7600" y="1066800"/>
            <a:ext cx="40640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57200" y="1600200"/>
            <a:ext cx="472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Plethysmography records blood oxygen saturation levels, is commonly recorded </a:t>
            </a:r>
            <a:r>
              <a:rPr lang="en-US" dirty="0"/>
              <a:t>d</a:t>
            </a:r>
            <a:r>
              <a:rPr lang="en-US" dirty="0" smtClean="0"/>
              <a:t>uring sleep studies, and is noninvasive to collect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" y="3124200"/>
            <a:ext cx="464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Arterial tonometry (MESA-Elasticity) and plethysmography are visually similar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57200" y="4407932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Association of Small Artery Elasticity with Incident Cardiovascular Disease in Older Adults: The Multi-Ethnic Study of </a:t>
            </a:r>
            <a:r>
              <a:rPr lang="en-US" dirty="0" smtClean="0"/>
              <a:t>Atherosclerosis (Duprez et. al, 2011)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57200" y="5602069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Small artery elasticity estimated from Plethysmography are predictive of cardiovascular disease and could be used as a non-invasive health meter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03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620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Automated Analysis and Summary</a:t>
            </a:r>
            <a:endParaRPr lang="en-US" sz="3600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839" y="228394"/>
            <a:ext cx="1015361" cy="762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124200"/>
            <a:ext cx="3581400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676400"/>
            <a:ext cx="257556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4191000"/>
            <a:ext cx="2743200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267200"/>
            <a:ext cx="2743200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6" name="Group 35"/>
          <p:cNvGrpSpPr/>
          <p:nvPr/>
        </p:nvGrpSpPr>
        <p:grpSpPr>
          <a:xfrm>
            <a:off x="152400" y="1580921"/>
            <a:ext cx="3733800" cy="933679"/>
            <a:chOff x="76200" y="1504721"/>
            <a:chExt cx="3733800" cy="933679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" y="1524000"/>
              <a:ext cx="3733800" cy="914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21" name="Group 20"/>
            <p:cNvGrpSpPr/>
            <p:nvPr/>
          </p:nvGrpSpPr>
          <p:grpSpPr>
            <a:xfrm>
              <a:off x="76200" y="1504721"/>
              <a:ext cx="849216" cy="857479"/>
              <a:chOff x="76200" y="1504721"/>
              <a:chExt cx="849216" cy="857479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63416" y="1504721"/>
                <a:ext cx="762000" cy="76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76200" y="1600200"/>
                <a:ext cx="100070" cy="7620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0" name="Rectangle 19"/>
            <p:cNvSpPr/>
            <p:nvPr/>
          </p:nvSpPr>
          <p:spPr>
            <a:xfrm>
              <a:off x="187286" y="2310861"/>
              <a:ext cx="3546514" cy="12478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cxnSp>
        <p:nvCxnSpPr>
          <p:cNvPr id="27" name="Straight Connector 26"/>
          <p:cNvCxnSpPr/>
          <p:nvPr/>
        </p:nvCxnSpPr>
        <p:spPr>
          <a:xfrm>
            <a:off x="4038600" y="1143000"/>
            <a:ext cx="0" cy="5257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81776" y="2667000"/>
            <a:ext cx="39568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4038600" y="3733800"/>
            <a:ext cx="502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79513" y="1143000"/>
            <a:ext cx="395908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4038600" y="1143000"/>
            <a:ext cx="502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038600" y="1143000"/>
            <a:ext cx="17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 Pulse Features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4038600" y="3745468"/>
            <a:ext cx="4952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 Transit Time (Electro-Mechanical Delay) Features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76200" y="1143000"/>
            <a:ext cx="3743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Plethysmograph with R-wave timing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263317" y="2344579"/>
            <a:ext cx="35057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30 Second Wake Epoch </a:t>
            </a:r>
            <a:endParaRPr lang="en-US" sz="1000" dirty="0"/>
          </a:p>
        </p:txBody>
      </p:sp>
      <p:sp>
        <p:nvSpPr>
          <p:cNvPr id="42" name="TextBox 41"/>
          <p:cNvSpPr txBox="1"/>
          <p:nvPr/>
        </p:nvSpPr>
        <p:spPr>
          <a:xfrm>
            <a:off x="76200" y="2678668"/>
            <a:ext cx="3268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 Automated Pulse Identification</a:t>
            </a:r>
            <a:endParaRPr lang="en-US" dirty="0"/>
          </a:p>
        </p:txBody>
      </p:sp>
      <p:cxnSp>
        <p:nvCxnSpPr>
          <p:cNvPr id="44" name="Straight Connector 43"/>
          <p:cNvCxnSpPr/>
          <p:nvPr/>
        </p:nvCxnSpPr>
        <p:spPr>
          <a:xfrm flipH="1">
            <a:off x="79513" y="6400800"/>
            <a:ext cx="395908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4038600" y="6400800"/>
            <a:ext cx="502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9067800" y="1143000"/>
            <a:ext cx="0" cy="5257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76200" y="1143000"/>
            <a:ext cx="0" cy="5257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0" y="6477000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* Hundreds of thousands of 30 second epochs available for analysis</a:t>
            </a:r>
            <a:endParaRPr lang="en-US" sz="1600" dirty="0"/>
          </a:p>
        </p:txBody>
      </p:sp>
      <p:sp>
        <p:nvSpPr>
          <p:cNvPr id="3" name="Rectangle 2"/>
          <p:cNvSpPr/>
          <p:nvPr/>
        </p:nvSpPr>
        <p:spPr>
          <a:xfrm>
            <a:off x="5221586" y="1708841"/>
            <a:ext cx="457200" cy="76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029200" y="1567190"/>
            <a:ext cx="86914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Pleth Pulses</a:t>
            </a:r>
            <a:endParaRPr lang="en-US" sz="1100" dirty="0"/>
          </a:p>
        </p:txBody>
      </p:sp>
      <p:sp>
        <p:nvSpPr>
          <p:cNvPr id="6" name="Rectangle 5"/>
          <p:cNvSpPr/>
          <p:nvPr/>
        </p:nvSpPr>
        <p:spPr>
          <a:xfrm>
            <a:off x="5350598" y="3376943"/>
            <a:ext cx="217283" cy="54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5220096" y="3350568"/>
            <a:ext cx="4187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Time</a:t>
            </a:r>
            <a:endParaRPr lang="en-US" sz="900" dirty="0"/>
          </a:p>
        </p:txBody>
      </p:sp>
      <p:sp>
        <p:nvSpPr>
          <p:cNvPr id="41" name="TextBox 40"/>
          <p:cNvSpPr txBox="1"/>
          <p:nvPr/>
        </p:nvSpPr>
        <p:spPr>
          <a:xfrm rot="16200000">
            <a:off x="3891022" y="2364788"/>
            <a:ext cx="67839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Amplitude</a:t>
            </a:r>
            <a:endParaRPr lang="en-US" sz="900" dirty="0"/>
          </a:p>
        </p:txBody>
      </p:sp>
      <p:grpSp>
        <p:nvGrpSpPr>
          <p:cNvPr id="14" name="Group 13"/>
          <p:cNvGrpSpPr/>
          <p:nvPr/>
        </p:nvGrpSpPr>
        <p:grpSpPr>
          <a:xfrm>
            <a:off x="6649166" y="1597968"/>
            <a:ext cx="2194561" cy="1998520"/>
            <a:chOff x="6649166" y="1597968"/>
            <a:chExt cx="2194561" cy="1998520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49166" y="1676400"/>
              <a:ext cx="2194561" cy="1905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2" name="Rectangle 11"/>
            <p:cNvSpPr/>
            <p:nvPr/>
          </p:nvSpPr>
          <p:spPr>
            <a:xfrm>
              <a:off x="6992293" y="1655275"/>
              <a:ext cx="1653766" cy="1192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6943255" y="2534970"/>
              <a:ext cx="1508156" cy="1486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6887424" y="3434280"/>
              <a:ext cx="1600200" cy="16220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7068990" y="1597968"/>
              <a:ext cx="474810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Width</a:t>
              </a:r>
              <a:endParaRPr lang="en-US" sz="900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8071556" y="1597968"/>
              <a:ext cx="38664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AUC</a:t>
              </a:r>
              <a:endParaRPr lang="en-US" sz="9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7162800" y="2514600"/>
              <a:ext cx="474810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Width</a:t>
              </a:r>
              <a:endParaRPr lang="en-US" sz="9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8147756" y="2514600"/>
              <a:ext cx="38664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AUC</a:t>
              </a:r>
              <a:endParaRPr lang="en-US" sz="900" dirty="0"/>
            </a:p>
          </p:txBody>
        </p:sp>
        <p:sp>
          <p:nvSpPr>
            <p:cNvPr id="13" name="Isosceles Triangle 12"/>
            <p:cNvSpPr/>
            <p:nvPr/>
          </p:nvSpPr>
          <p:spPr>
            <a:xfrm>
              <a:off x="7134130" y="2599854"/>
              <a:ext cx="76200" cy="76200"/>
            </a:xfrm>
            <a:prstGeom prst="triangl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Isosceles Triangle 53"/>
            <p:cNvSpPr/>
            <p:nvPr/>
          </p:nvSpPr>
          <p:spPr>
            <a:xfrm>
              <a:off x="8123975" y="2589291"/>
              <a:ext cx="76200" cy="76200"/>
            </a:xfrm>
            <a:prstGeom prst="triangl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4602593" y="4218477"/>
            <a:ext cx="1546662" cy="1019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4625821" y="5200296"/>
            <a:ext cx="1546662" cy="1019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4531365" y="5134942"/>
            <a:ext cx="47641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PPTTd</a:t>
            </a:r>
            <a:endParaRPr lang="en-US" sz="900" dirty="0"/>
          </a:p>
        </p:txBody>
      </p:sp>
      <p:sp>
        <p:nvSpPr>
          <p:cNvPr id="58" name="TextBox 57"/>
          <p:cNvSpPr txBox="1"/>
          <p:nvPr/>
        </p:nvSpPr>
        <p:spPr>
          <a:xfrm>
            <a:off x="5756392" y="5134942"/>
            <a:ext cx="4555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PPTTr</a:t>
            </a:r>
            <a:endParaRPr lang="en-US" sz="900" dirty="0"/>
          </a:p>
        </p:txBody>
      </p:sp>
      <p:sp>
        <p:nvSpPr>
          <p:cNvPr id="55" name="TextBox 54"/>
          <p:cNvSpPr txBox="1"/>
          <p:nvPr/>
        </p:nvSpPr>
        <p:spPr>
          <a:xfrm>
            <a:off x="4544189" y="4148792"/>
            <a:ext cx="45076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PPTTf</a:t>
            </a:r>
            <a:endParaRPr lang="en-US" sz="900" dirty="0"/>
          </a:p>
        </p:txBody>
      </p:sp>
      <p:sp>
        <p:nvSpPr>
          <p:cNvPr id="56" name="TextBox 55"/>
          <p:cNvSpPr txBox="1"/>
          <p:nvPr/>
        </p:nvSpPr>
        <p:spPr>
          <a:xfrm>
            <a:off x="5746774" y="4148792"/>
            <a:ext cx="47641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PPTTp</a:t>
            </a:r>
            <a:endParaRPr lang="en-US" sz="900" dirty="0"/>
          </a:p>
        </p:txBody>
      </p:sp>
      <p:sp>
        <p:nvSpPr>
          <p:cNvPr id="18" name="Rectangle 17"/>
          <p:cNvSpPr/>
          <p:nvPr/>
        </p:nvSpPr>
        <p:spPr>
          <a:xfrm>
            <a:off x="7315200" y="4312778"/>
            <a:ext cx="1202108" cy="854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7120071" y="4179606"/>
            <a:ext cx="15648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PPTTf - PPTTp </a:t>
            </a:r>
            <a:r>
              <a:rPr lang="en-US" sz="900" dirty="0"/>
              <a:t>- </a:t>
            </a:r>
            <a:r>
              <a:rPr lang="en-US" sz="900" dirty="0" smtClean="0"/>
              <a:t>PPTTd </a:t>
            </a:r>
            <a:r>
              <a:rPr lang="en-US" sz="900" dirty="0"/>
              <a:t>- </a:t>
            </a:r>
            <a:r>
              <a:rPr lang="en-US" sz="900" dirty="0" smtClean="0"/>
              <a:t>PPTTr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23700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2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/>
              <a:t>Estimating Peripheral Vascular Resistance and Compliance from </a:t>
            </a:r>
            <a:r>
              <a:rPr lang="en-US" sz="3200" dirty="0" smtClean="0"/>
              <a:t>Plethysmography (IRB)</a:t>
            </a:r>
            <a:endParaRPr lang="en-US" sz="3200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839" y="228394"/>
            <a:ext cx="1015361" cy="762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2895600"/>
            <a:ext cx="1219200" cy="2298916"/>
          </a:xfrm>
          <a:prstGeom prst="rect">
            <a:avLst/>
          </a:prstGeom>
        </p:spPr>
      </p:pic>
      <p:sp>
        <p:nvSpPr>
          <p:cNvPr id="47" name="Rectangle 46"/>
          <p:cNvSpPr/>
          <p:nvPr/>
        </p:nvSpPr>
        <p:spPr>
          <a:xfrm>
            <a:off x="152400" y="1371600"/>
            <a:ext cx="8915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Hypothesis:</a:t>
            </a:r>
            <a:r>
              <a:rPr lang="en-US" dirty="0"/>
              <a:t> Plethysmography and tonometry pulse features are highly correlated, which is due to related cardiovascular input at the respective measuring </a:t>
            </a:r>
            <a:r>
              <a:rPr lang="en-US" dirty="0" smtClean="0"/>
              <a:t>point. This suggests </a:t>
            </a:r>
            <a:r>
              <a:rPr lang="en-US" dirty="0"/>
              <a:t>that plethysmography could be used as a non-invasive measure of arterial health.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2971800" y="3200400"/>
            <a:ext cx="9199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3607994" y="3581400"/>
            <a:ext cx="28378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429000" y="4191000"/>
            <a:ext cx="4627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3352800" y="3581400"/>
            <a:ext cx="254682" cy="38202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828585" y="3043846"/>
            <a:ext cx="69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Carotic</a:t>
            </a:r>
            <a:endParaRPr lang="en-US" sz="1400" dirty="0"/>
          </a:p>
        </p:txBody>
      </p:sp>
      <p:sp>
        <p:nvSpPr>
          <p:cNvPr id="61" name="TextBox 60"/>
          <p:cNvSpPr txBox="1"/>
          <p:nvPr/>
        </p:nvSpPr>
        <p:spPr>
          <a:xfrm>
            <a:off x="3828585" y="3430560"/>
            <a:ext cx="6335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Radial</a:t>
            </a:r>
            <a:endParaRPr lang="en-US" sz="1400" dirty="0"/>
          </a:p>
        </p:txBody>
      </p:sp>
      <p:sp>
        <p:nvSpPr>
          <p:cNvPr id="62" name="TextBox 61"/>
          <p:cNvSpPr txBox="1"/>
          <p:nvPr/>
        </p:nvSpPr>
        <p:spPr>
          <a:xfrm>
            <a:off x="3828585" y="4040975"/>
            <a:ext cx="5245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Digit</a:t>
            </a:r>
            <a:endParaRPr lang="en-US" sz="1400" dirty="0"/>
          </a:p>
        </p:txBody>
      </p:sp>
      <p:sp>
        <p:nvSpPr>
          <p:cNvPr id="63" name="TextBox 62"/>
          <p:cNvSpPr txBox="1"/>
          <p:nvPr/>
        </p:nvSpPr>
        <p:spPr>
          <a:xfrm>
            <a:off x="3828585" y="4641676"/>
            <a:ext cx="7779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Femoral</a:t>
            </a:r>
            <a:endParaRPr lang="en-US" sz="1400" dirty="0"/>
          </a:p>
        </p:txBody>
      </p:sp>
      <p:cxnSp>
        <p:nvCxnSpPr>
          <p:cNvPr id="4096" name="Straight Connector 4095"/>
          <p:cNvCxnSpPr/>
          <p:nvPr/>
        </p:nvCxnSpPr>
        <p:spPr>
          <a:xfrm>
            <a:off x="2922145" y="4117517"/>
            <a:ext cx="893432" cy="6700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99" name="Straight Connector 4098"/>
          <p:cNvCxnSpPr/>
          <p:nvPr/>
        </p:nvCxnSpPr>
        <p:spPr>
          <a:xfrm>
            <a:off x="3808929" y="4786942"/>
            <a:ext cx="8284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10" name="TextBox 4109"/>
          <p:cNvSpPr txBox="1"/>
          <p:nvPr/>
        </p:nvSpPr>
        <p:spPr>
          <a:xfrm>
            <a:off x="304800" y="2960132"/>
            <a:ext cx="15521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Millar </a:t>
            </a:r>
            <a:br>
              <a:rPr lang="en-US" sz="1400" dirty="0" smtClean="0"/>
            </a:br>
            <a:r>
              <a:rPr lang="en-US" sz="1400" dirty="0" smtClean="0"/>
              <a:t>Tonometry (MESA)</a:t>
            </a:r>
            <a:endParaRPr lang="en-US" sz="1400" dirty="0"/>
          </a:p>
        </p:txBody>
      </p:sp>
      <p:sp>
        <p:nvSpPr>
          <p:cNvPr id="79" name="TextBox 78"/>
          <p:cNvSpPr txBox="1"/>
          <p:nvPr/>
        </p:nvSpPr>
        <p:spPr>
          <a:xfrm>
            <a:off x="507257" y="3679606"/>
            <a:ext cx="11472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SphygmoCor </a:t>
            </a:r>
            <a:br>
              <a:rPr lang="en-US" sz="1400" dirty="0" smtClean="0"/>
            </a:br>
            <a:r>
              <a:rPr lang="en-US" sz="1400" dirty="0" smtClean="0"/>
              <a:t>Tonometry</a:t>
            </a:r>
            <a:endParaRPr lang="en-US" sz="1400" dirty="0"/>
          </a:p>
        </p:txBody>
      </p:sp>
      <p:sp>
        <p:nvSpPr>
          <p:cNvPr id="80" name="TextBox 79"/>
          <p:cNvSpPr txBox="1"/>
          <p:nvPr/>
        </p:nvSpPr>
        <p:spPr>
          <a:xfrm>
            <a:off x="357825" y="4399080"/>
            <a:ext cx="14461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Plethysmography</a:t>
            </a:r>
            <a:endParaRPr lang="en-US" sz="1400" dirty="0"/>
          </a:p>
        </p:txBody>
      </p:sp>
      <p:sp>
        <p:nvSpPr>
          <p:cNvPr id="81" name="TextBox 80"/>
          <p:cNvSpPr txBox="1"/>
          <p:nvPr/>
        </p:nvSpPr>
        <p:spPr>
          <a:xfrm>
            <a:off x="321309" y="4903112"/>
            <a:ext cx="15191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Electrocardiogram</a:t>
            </a:r>
            <a:endParaRPr lang="en-US" sz="1400" dirty="0"/>
          </a:p>
        </p:txBody>
      </p:sp>
      <p:sp>
        <p:nvSpPr>
          <p:cNvPr id="4111" name="TextBox 4110"/>
          <p:cNvSpPr txBox="1"/>
          <p:nvPr/>
        </p:nvSpPr>
        <p:spPr>
          <a:xfrm>
            <a:off x="2596702" y="2362200"/>
            <a:ext cx="1612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Recording Sites</a:t>
            </a:r>
            <a:endParaRPr lang="en-US" dirty="0"/>
          </a:p>
        </p:txBody>
      </p:sp>
      <p:sp>
        <p:nvSpPr>
          <p:cNvPr id="83" name="TextBox 82"/>
          <p:cNvSpPr txBox="1"/>
          <p:nvPr/>
        </p:nvSpPr>
        <p:spPr>
          <a:xfrm>
            <a:off x="609600" y="2362200"/>
            <a:ext cx="1104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Hardware</a:t>
            </a:r>
            <a:endParaRPr lang="en-US" dirty="0"/>
          </a:p>
        </p:txBody>
      </p:sp>
      <p:sp>
        <p:nvSpPr>
          <p:cNvPr id="4112" name="Rectangle 4111"/>
          <p:cNvSpPr/>
          <p:nvPr/>
        </p:nvSpPr>
        <p:spPr>
          <a:xfrm>
            <a:off x="304800" y="2819400"/>
            <a:ext cx="1676400" cy="254508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3" name="Rectangle 4112"/>
          <p:cNvSpPr/>
          <p:nvPr/>
        </p:nvSpPr>
        <p:spPr>
          <a:xfrm>
            <a:off x="2209800" y="2819400"/>
            <a:ext cx="2386361" cy="25146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5" name="Rectangle 4114"/>
          <p:cNvSpPr/>
          <p:nvPr/>
        </p:nvSpPr>
        <p:spPr>
          <a:xfrm>
            <a:off x="4876800" y="4462522"/>
            <a:ext cx="37338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Specific Aim II:</a:t>
            </a:r>
            <a:r>
              <a:rPr lang="en-US" dirty="0"/>
              <a:t>  To test the hypothesis that arterial elasticity and compliance parameters computed from plethysmography with the Windkessel model are correlated with corresponding parameters estimated from tonometry.</a:t>
            </a:r>
          </a:p>
        </p:txBody>
      </p:sp>
      <p:sp>
        <p:nvSpPr>
          <p:cNvPr id="4116" name="Rectangle 4115"/>
          <p:cNvSpPr/>
          <p:nvPr/>
        </p:nvSpPr>
        <p:spPr>
          <a:xfrm>
            <a:off x="4876800" y="2438400"/>
            <a:ext cx="3657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Specific Aim I:</a:t>
            </a:r>
            <a:r>
              <a:rPr lang="en-US" dirty="0"/>
              <a:t>  To test the hypothesis that the plethysmography derived indices of pulse transit times </a:t>
            </a:r>
            <a:r>
              <a:rPr lang="en-US" dirty="0" smtClean="0"/>
              <a:t>and </a:t>
            </a:r>
            <a:r>
              <a:rPr lang="en-US" dirty="0"/>
              <a:t>indices of pulse magnitude </a:t>
            </a:r>
            <a:r>
              <a:rPr lang="en-US" dirty="0" smtClean="0"/>
              <a:t>are </a:t>
            </a:r>
            <a:r>
              <a:rPr lang="en-US" dirty="0"/>
              <a:t>significantly correlated  with corresponding tonometry </a:t>
            </a:r>
            <a:r>
              <a:rPr lang="en-US" dirty="0" smtClean="0"/>
              <a:t>indices.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304800" y="5678269"/>
            <a:ext cx="419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0188" indent="-230188"/>
            <a:r>
              <a:rPr lang="en-US" dirty="0" smtClean="0"/>
              <a:t>*	Plan to recruit 40 participants from new and existing subjects.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17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Data Collection</a:t>
            </a:r>
          </a:p>
          <a:p>
            <a:pPr lvl="1"/>
            <a:r>
              <a:rPr lang="en-US" dirty="0" smtClean="0"/>
              <a:t>Sleep (PSG) data collection is resulting in high quality signals</a:t>
            </a:r>
          </a:p>
          <a:p>
            <a:pPr lvl="1"/>
            <a:r>
              <a:rPr lang="en-US" dirty="0" smtClean="0"/>
              <a:t>Sleep </a:t>
            </a:r>
            <a:r>
              <a:rPr lang="en-US" dirty="0" smtClean="0"/>
              <a:t>(PSG) Data collection to be completed in Fall 2012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Begin Writing Group: N Punjabi, P Zee….others!</a:t>
            </a:r>
            <a:endParaRPr lang="en-US" dirty="0" smtClean="0"/>
          </a:p>
          <a:p>
            <a:pPr>
              <a:spcBef>
                <a:spcPts val="2000"/>
              </a:spcBef>
            </a:pPr>
            <a:r>
              <a:rPr lang="en-US" dirty="0" smtClean="0"/>
              <a:t>Research Supplement</a:t>
            </a:r>
          </a:p>
          <a:p>
            <a:pPr lvl="1"/>
            <a:r>
              <a:rPr lang="en-US" dirty="0" smtClean="0"/>
              <a:t>Two Specific aims started</a:t>
            </a:r>
          </a:p>
          <a:p>
            <a:pPr lvl="1"/>
            <a:r>
              <a:rPr lang="en-US" dirty="0" smtClean="0"/>
              <a:t>Plan to submit ATS abstract on the association of sleep exposures with hypertension</a:t>
            </a:r>
          </a:p>
          <a:p>
            <a:pPr lvl="1"/>
            <a:r>
              <a:rPr lang="en-US" dirty="0" smtClean="0"/>
              <a:t>Plethysmography and tonometry data </a:t>
            </a:r>
            <a:r>
              <a:rPr lang="en-US" dirty="0"/>
              <a:t>c</a:t>
            </a:r>
            <a:r>
              <a:rPr lang="en-US" dirty="0" smtClean="0"/>
              <a:t>ollection </a:t>
            </a:r>
            <a:r>
              <a:rPr lang="en-US" dirty="0" smtClean="0"/>
              <a:t>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Summary and Plans</a:t>
            </a:r>
            <a:endParaRPr lang="en-US" dirty="0"/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04800"/>
            <a:ext cx="1219200" cy="915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8421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Quality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5241578"/>
              </p:ext>
            </p:extLst>
          </p:nvPr>
        </p:nvGraphicFramePr>
        <p:xfrm>
          <a:off x="457200" y="1828800"/>
          <a:ext cx="8229599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53886"/>
                <a:gridCol w="1197428"/>
                <a:gridCol w="1175657"/>
                <a:gridCol w="1175657"/>
                <a:gridCol w="117565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Site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N-2011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Failed</a:t>
                      </a:r>
                    </a:p>
                    <a:p>
                      <a:pPr algn="ctr"/>
                      <a:r>
                        <a:rPr lang="en-US" dirty="0" smtClean="0"/>
                        <a:t>   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 </a:t>
                      </a:r>
                      <a:r>
                        <a:rPr lang="en-US" dirty="0" err="1" smtClean="0"/>
                        <a:t>VGood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Excellent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N-2012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Failed</a:t>
                      </a:r>
                    </a:p>
                    <a:p>
                      <a:pPr algn="ctr"/>
                      <a:r>
                        <a:rPr lang="en-US" dirty="0" smtClean="0"/>
                        <a:t>2012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</a:t>
                      </a:r>
                      <a:r>
                        <a:rPr lang="en-US" dirty="0" err="1" smtClean="0"/>
                        <a:t>VGood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Excellent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mpd="sng">
                      <a:noFill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3-WFU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6.5%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75%</a:t>
                      </a:r>
                      <a:endParaRPr lang="en-US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3.9%</a:t>
                      </a:r>
                      <a:endParaRPr lang="en-US" dirty="0"/>
                    </a:p>
                  </a:txBody>
                  <a:tcPr>
                    <a:lnR w="12700" cmpd="sng">
                      <a:noFill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87%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4-COL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4.6%</a:t>
                      </a:r>
                      <a:endParaRPr lang="en-US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67%</a:t>
                      </a:r>
                      <a:endParaRPr lang="en-US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3.1%</a:t>
                      </a:r>
                      <a:endParaRPr lang="en-US" dirty="0"/>
                    </a:p>
                  </a:txBody>
                  <a:tcPr>
                    <a:lnR w="12700" cmpd="sng">
                      <a:noFill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80%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5-JHU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2.9%</a:t>
                      </a:r>
                      <a:endParaRPr lang="en-US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79%</a:t>
                      </a:r>
                      <a:endParaRPr lang="en-US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1.1%</a:t>
                      </a:r>
                      <a:endParaRPr lang="en-US" dirty="0"/>
                    </a:p>
                  </a:txBody>
                  <a:tcPr>
                    <a:lnR w="12700" cmpd="sng">
                      <a:noFill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84%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6-UMN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2.8%</a:t>
                      </a:r>
                      <a:endParaRPr lang="en-US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77%</a:t>
                      </a:r>
                      <a:endParaRPr lang="en-US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4.2%</a:t>
                      </a:r>
                      <a:endParaRPr lang="en-US" dirty="0"/>
                    </a:p>
                  </a:txBody>
                  <a:tcPr>
                    <a:lnR w="12700" cmpd="sng">
                      <a:noFill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81%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7-NWU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3.7%</a:t>
                      </a:r>
                      <a:endParaRPr lang="en-US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83%</a:t>
                      </a:r>
                      <a:endParaRPr lang="en-US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.6%</a:t>
                      </a:r>
                    </a:p>
                  </a:txBody>
                  <a:tcPr>
                    <a:lnR w="12700" cmpd="sng">
                      <a:noFill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88%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8-UCLA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11.9%</a:t>
                      </a:r>
                      <a:endParaRPr lang="en-US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67%</a:t>
                      </a:r>
                      <a:endParaRPr lang="en-US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12.5%</a:t>
                      </a:r>
                      <a:endParaRPr lang="en-US" dirty="0"/>
                    </a:p>
                  </a:txBody>
                  <a:tcPr>
                    <a:lnR w="12700" cmpd="sng">
                      <a:noFill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61%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Totals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5.2%</a:t>
                      </a:r>
                      <a:endParaRPr lang="en-US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75%</a:t>
                      </a:r>
                      <a:endParaRPr lang="en-US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4.1%</a:t>
                      </a:r>
                      <a:endParaRPr lang="en-US" b="1" dirty="0"/>
                    </a:p>
                  </a:txBody>
                  <a:tcPr>
                    <a:lnR w="12700" cmpd="sng">
                      <a:noFill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80%</a:t>
                      </a:r>
                      <a:endParaRPr lang="en-US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</a:tr>
            </a:tbl>
          </a:graphicData>
        </a:graphic>
      </p:graphicFrame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04800"/>
            <a:ext cx="1219200" cy="915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138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Failed Studies</a:t>
            </a:r>
            <a:br>
              <a:rPr lang="en-US" dirty="0" smtClean="0"/>
            </a:br>
            <a:r>
              <a:rPr lang="en-US" sz="3100" dirty="0" smtClean="0"/>
              <a:t>88 of 1918 PSGs Received</a:t>
            </a:r>
            <a:endParaRPr lang="en-US" sz="31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1202906"/>
              </p:ext>
            </p:extLst>
          </p:nvPr>
        </p:nvGraphicFramePr>
        <p:xfrm>
          <a:off x="533400" y="1447800"/>
          <a:ext cx="7897503" cy="332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53886"/>
                <a:gridCol w="1143000"/>
                <a:gridCol w="990600"/>
                <a:gridCol w="1143000"/>
                <a:gridCol w="1115703"/>
              </a:tblGrid>
              <a:tr h="1625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Failed 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Oxi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EEG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Short &lt;3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r>
                        <a:rPr lang="en-US" baseline="0" dirty="0" smtClean="0"/>
                        <a:t> Data*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Ppt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3-WFU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50" baseline="0" dirty="0" smtClean="0"/>
                        <a:t>15    (5.2%)</a:t>
                      </a:r>
                      <a:endParaRPr lang="en-US" sz="165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50" baseline="0" dirty="0" smtClean="0"/>
                        <a:t>6  (2.1%)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50" baseline="0" dirty="0" smtClean="0"/>
                        <a:t>4   (1.4%)</a:t>
                      </a:r>
                      <a:endParaRPr lang="en-US" sz="165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50" baseline="0" dirty="0" smtClean="0"/>
                        <a:t>0</a:t>
                      </a:r>
                      <a:endParaRPr lang="en-US" sz="165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50" baseline="0" dirty="0" smtClean="0"/>
                        <a:t>4 (1.4%)</a:t>
                      </a:r>
                      <a:endParaRPr lang="en-US" sz="165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50" baseline="0" dirty="0" smtClean="0"/>
                        <a:t>1 (.3%)</a:t>
                      </a:r>
                      <a:endParaRPr lang="en-US" sz="1650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4-COL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50" baseline="0" dirty="0" smtClean="0"/>
                        <a:t>14    (3.9%)</a:t>
                      </a:r>
                      <a:endParaRPr lang="en-US" sz="165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50" baseline="0" dirty="0" smtClean="0"/>
                        <a:t>5  (1.4%)</a:t>
                      </a:r>
                      <a:endParaRPr lang="en-US" sz="165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50" baseline="0" dirty="0" smtClean="0"/>
                        <a:t>8   (2.2%)</a:t>
                      </a:r>
                      <a:endParaRPr lang="en-US" sz="165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50" baseline="0" dirty="0" smtClean="0"/>
                        <a:t>1 (.3%)</a:t>
                      </a:r>
                      <a:endParaRPr lang="en-US" sz="165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50" baseline="0" dirty="0" smtClean="0"/>
                        <a:t>0</a:t>
                      </a:r>
                      <a:endParaRPr lang="en-US" sz="165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50" baseline="0" dirty="0" smtClean="0"/>
                        <a:t>0</a:t>
                      </a:r>
                      <a:endParaRPr lang="en-US" sz="1650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5-JHU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50" baseline="0" dirty="0" smtClean="0"/>
                        <a:t>7    (2.3%)</a:t>
                      </a:r>
                      <a:endParaRPr lang="en-US" sz="165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50" baseline="0" dirty="0" smtClean="0"/>
                        <a:t>3  (1.0%)</a:t>
                      </a:r>
                      <a:endParaRPr lang="en-US" sz="165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50" baseline="0" dirty="0" smtClean="0"/>
                        <a:t>2     (.7%)</a:t>
                      </a:r>
                      <a:endParaRPr lang="en-US" sz="165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50" baseline="0" dirty="0" smtClean="0"/>
                        <a:t>2 (.7%)</a:t>
                      </a:r>
                      <a:endParaRPr lang="en-US" sz="165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50" baseline="0" dirty="0" smtClean="0"/>
                        <a:t>0</a:t>
                      </a:r>
                      <a:endParaRPr lang="en-US" sz="165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50" baseline="0" dirty="0" smtClean="0"/>
                        <a:t>0</a:t>
                      </a:r>
                      <a:endParaRPr lang="en-US" sz="1650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6-UMN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50" baseline="0" dirty="0" smtClean="0"/>
                        <a:t>11    3.3%)</a:t>
                      </a:r>
                      <a:endParaRPr lang="en-US" sz="165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50" baseline="0" dirty="0" smtClean="0"/>
                        <a:t>1    (.3%)</a:t>
                      </a:r>
                      <a:endParaRPr lang="en-US" sz="165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50" baseline="0" dirty="0" smtClean="0"/>
                        <a:t>6   (1.8%)</a:t>
                      </a:r>
                      <a:endParaRPr lang="en-US" sz="165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50" baseline="0" dirty="0" smtClean="0"/>
                        <a:t>1 (.3%)</a:t>
                      </a:r>
                      <a:endParaRPr lang="en-US" sz="165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50" baseline="0" dirty="0" smtClean="0"/>
                        <a:t>2 (.6%)</a:t>
                      </a:r>
                      <a:endParaRPr lang="en-US" sz="165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50" baseline="0" dirty="0" smtClean="0"/>
                        <a:t>1 (.3%)</a:t>
                      </a:r>
                      <a:endParaRPr lang="en-US" sz="1650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7-NWU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50" baseline="0" dirty="0" smtClean="0"/>
                        <a:t>7    (2.0%)</a:t>
                      </a:r>
                      <a:endParaRPr lang="en-US" sz="165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50" baseline="0" dirty="0" smtClean="0"/>
                        <a:t>5 (1.4%)</a:t>
                      </a:r>
                      <a:endParaRPr lang="en-US" sz="165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50" baseline="0" dirty="0" smtClean="0"/>
                        <a:t>0</a:t>
                      </a:r>
                      <a:endParaRPr lang="en-US" sz="165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50" baseline="0" dirty="0" smtClean="0"/>
                        <a:t>1 (.3%)</a:t>
                      </a:r>
                      <a:endParaRPr lang="en-US" sz="165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50" baseline="0" dirty="0" smtClean="0"/>
                        <a:t>1 (.3%)</a:t>
                      </a:r>
                      <a:endParaRPr lang="en-US" sz="165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50" baseline="0" dirty="0" smtClean="0"/>
                        <a:t>0</a:t>
                      </a:r>
                      <a:endParaRPr lang="en-US" sz="1650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8-UCLA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50" baseline="0" dirty="0" smtClean="0"/>
                        <a:t>34  (11.8%)</a:t>
                      </a:r>
                      <a:endParaRPr lang="en-US" sz="165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50" baseline="0" dirty="0" smtClean="0"/>
                        <a:t>19 (6.6%)</a:t>
                      </a:r>
                      <a:endParaRPr lang="en-US" sz="165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50" baseline="0" dirty="0" smtClean="0"/>
                        <a:t>4  (1.4%)</a:t>
                      </a:r>
                      <a:endParaRPr lang="en-US" sz="165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50" baseline="0" dirty="0" smtClean="0"/>
                        <a:t>1 (.3%)</a:t>
                      </a:r>
                      <a:endParaRPr lang="en-US" sz="165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50" baseline="0" dirty="0" smtClean="0"/>
                        <a:t>7 (2.4%)</a:t>
                      </a:r>
                      <a:endParaRPr lang="en-US" sz="165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50" baseline="0" dirty="0" smtClean="0"/>
                        <a:t>3 (1%)</a:t>
                      </a:r>
                      <a:endParaRPr lang="en-US" sz="1650" baseline="0" dirty="0"/>
                    </a:p>
                  </a:txBody>
                  <a:tcPr/>
                </a:tc>
              </a:tr>
              <a:tr h="31496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    Totals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b="1" dirty="0" smtClean="0"/>
                        <a:t>88  (4.6%)</a:t>
                      </a:r>
                      <a:endParaRPr lang="en-US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b="1" dirty="0" smtClean="0"/>
                        <a:t>39   (2%)</a:t>
                      </a:r>
                      <a:endParaRPr lang="en-US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b="1" dirty="0" smtClean="0"/>
                        <a:t>24  (1.3%)</a:t>
                      </a:r>
                      <a:endParaRPr lang="en-US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b="1" dirty="0" smtClean="0"/>
                        <a:t>6 (.3%)</a:t>
                      </a:r>
                      <a:endParaRPr lang="en-US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b="1" dirty="0" smtClean="0"/>
                        <a:t>14 (.7%)</a:t>
                      </a:r>
                      <a:endParaRPr lang="en-US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b="1" dirty="0" smtClean="0"/>
                        <a:t>5 (.3%)</a:t>
                      </a:r>
                      <a:endParaRPr lang="en-US" sz="17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3400" y="5486400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   20  Participants agreed to a Redo – 18 of these were successful</a:t>
            </a:r>
          </a:p>
          <a:p>
            <a:r>
              <a:rPr lang="en-US" dirty="0" smtClean="0"/>
              <a:t>                             6 at WFU;  4 at JHU;  4 at UMN;  4 at NWU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4952999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*</a:t>
            </a:r>
            <a:r>
              <a:rPr lang="en-US" sz="1200" dirty="0" smtClean="0"/>
              <a:t>No Data includes  - missing files , </a:t>
            </a:r>
            <a:r>
              <a:rPr lang="en-US" sz="1200" dirty="0" err="1" smtClean="0"/>
              <a:t>Somte</a:t>
            </a:r>
            <a:r>
              <a:rPr lang="en-US" sz="1200" dirty="0" smtClean="0"/>
              <a:t> did not record, and possible </a:t>
            </a:r>
            <a:r>
              <a:rPr lang="en-US" sz="1200" dirty="0" err="1" smtClean="0"/>
              <a:t>ppt</a:t>
            </a:r>
            <a:r>
              <a:rPr lang="en-US" sz="1200" dirty="0" smtClean="0"/>
              <a:t> issues </a:t>
            </a:r>
          </a:p>
          <a:p>
            <a:pPr algn="ctr"/>
            <a:r>
              <a:rPr lang="en-US" sz="1200" dirty="0" smtClean="0"/>
              <a:t>Site Failed percentages based on # PSGs received from Site - Totals  based on total PSGs received at RC.</a:t>
            </a:r>
            <a:endParaRPr lang="en-US" sz="1200" dirty="0"/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863" y="304800"/>
            <a:ext cx="1371600" cy="1029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018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Urgent/Abnormal/Potential</a:t>
            </a:r>
            <a:br>
              <a:rPr lang="en-US" dirty="0" smtClean="0"/>
            </a:br>
            <a:r>
              <a:rPr lang="en-US" dirty="0" smtClean="0"/>
              <a:t>Referral Summary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9559580"/>
              </p:ext>
            </p:extLst>
          </p:nvPr>
        </p:nvGraphicFramePr>
        <p:xfrm>
          <a:off x="450376" y="1600200"/>
          <a:ext cx="8229599" cy="369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5997"/>
                <a:gridCol w="760719"/>
                <a:gridCol w="760719"/>
                <a:gridCol w="760719"/>
                <a:gridCol w="691563"/>
                <a:gridCol w="870131"/>
                <a:gridCol w="829876"/>
                <a:gridCol w="829875"/>
              </a:tblGrid>
              <a:tr h="355600"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 </a:t>
                      </a:r>
                    </a:p>
                    <a:p>
                      <a:r>
                        <a:rPr lang="en-US" dirty="0" smtClean="0"/>
                        <a:t>                            n</a:t>
                      </a:r>
                      <a:r>
                        <a:rPr lang="en-US" baseline="0" dirty="0" smtClean="0"/>
                        <a:t>=</a:t>
                      </a:r>
                      <a:r>
                        <a:rPr lang="en-US" baseline="0" dirty="0" err="1" smtClean="0"/>
                        <a:t>TotRcpts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</a:p>
                    <a:p>
                      <a:r>
                        <a:rPr lang="en-US" dirty="0" smtClean="0"/>
                        <a:t>1918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WFU</a:t>
                      </a:r>
                    </a:p>
                    <a:p>
                      <a:r>
                        <a:rPr lang="en-US" dirty="0" smtClean="0"/>
                        <a:t> 286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COL</a:t>
                      </a:r>
                    </a:p>
                    <a:p>
                      <a:r>
                        <a:rPr lang="en-US" dirty="0" smtClean="0"/>
                        <a:t> 359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JHU</a:t>
                      </a:r>
                    </a:p>
                    <a:p>
                      <a:r>
                        <a:rPr lang="en-US" dirty="0" smtClean="0"/>
                        <a:t>302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UMN</a:t>
                      </a:r>
                    </a:p>
                    <a:p>
                      <a:r>
                        <a:rPr lang="en-US" dirty="0" smtClean="0"/>
                        <a:t>336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NWU</a:t>
                      </a:r>
                    </a:p>
                    <a:p>
                      <a:r>
                        <a:rPr lang="en-US" dirty="0" smtClean="0"/>
                        <a:t>346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UCLA</a:t>
                      </a:r>
                    </a:p>
                    <a:p>
                      <a:r>
                        <a:rPr lang="en-US" dirty="0" smtClean="0"/>
                        <a:t>289</a:t>
                      </a:r>
                      <a:endParaRPr lang="en-US" dirty="0"/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Urg</a:t>
                      </a:r>
                      <a:r>
                        <a:rPr lang="en-US" dirty="0" smtClean="0"/>
                        <a:t> - 2</a:t>
                      </a:r>
                      <a:r>
                        <a:rPr lang="en-US" baseline="30000" dirty="0" smtClean="0"/>
                        <a:t>nd</a:t>
                      </a:r>
                      <a:r>
                        <a:rPr lang="en-US" dirty="0" smtClean="0"/>
                        <a:t>/3</a:t>
                      </a:r>
                      <a:r>
                        <a:rPr lang="en-US" baseline="30000" dirty="0" smtClean="0"/>
                        <a:t>rd</a:t>
                      </a:r>
                      <a:r>
                        <a:rPr lang="en-US" dirty="0" smtClean="0"/>
                        <a:t> degree block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Urg</a:t>
                      </a:r>
                      <a:r>
                        <a:rPr lang="en-US" dirty="0" smtClean="0"/>
                        <a:t> – NSVT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Urg</a:t>
                      </a:r>
                      <a:r>
                        <a:rPr lang="en-US" dirty="0" smtClean="0"/>
                        <a:t> - SaO2 </a:t>
                      </a:r>
                    </a:p>
                    <a:p>
                      <a:r>
                        <a:rPr lang="en-US" dirty="0" smtClean="0"/>
                        <a:t>   &lt;85% for &gt;10% TST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20</a:t>
                      </a:r>
                      <a:endParaRPr lang="en-US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dirty="0" smtClean="0"/>
                        <a:t>     Total </a:t>
                      </a:r>
                      <a:r>
                        <a:rPr lang="en-US" dirty="0" err="1" smtClean="0"/>
                        <a:t>Urgents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/>
                        <a:t>47  2.4%</a:t>
                      </a:r>
                      <a:endParaRPr lang="en-US" sz="17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12</a:t>
                      </a:r>
                    </a:p>
                    <a:p>
                      <a:pPr algn="ctr"/>
                      <a:r>
                        <a:rPr lang="en-US" sz="1700" dirty="0" smtClean="0"/>
                        <a:t>4.2%</a:t>
                      </a:r>
                      <a:endParaRPr lang="en-US" sz="17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7</a:t>
                      </a:r>
                    </a:p>
                    <a:p>
                      <a:pPr algn="ctr"/>
                      <a:r>
                        <a:rPr lang="en-US" sz="1700" dirty="0" smtClean="0"/>
                        <a:t>1.9%</a:t>
                      </a:r>
                      <a:endParaRPr lang="en-US" sz="17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13</a:t>
                      </a:r>
                    </a:p>
                    <a:p>
                      <a:pPr algn="ctr"/>
                      <a:r>
                        <a:rPr lang="en-US" sz="1700" dirty="0" smtClean="0"/>
                        <a:t>4.3%</a:t>
                      </a:r>
                      <a:endParaRPr lang="en-US" sz="17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6</a:t>
                      </a:r>
                    </a:p>
                    <a:p>
                      <a:pPr algn="ctr"/>
                      <a:r>
                        <a:rPr lang="en-US" sz="1700" dirty="0" smtClean="0"/>
                        <a:t>1.8%</a:t>
                      </a:r>
                      <a:endParaRPr lang="en-US" sz="17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3</a:t>
                      </a:r>
                    </a:p>
                    <a:p>
                      <a:pPr algn="ctr"/>
                      <a:r>
                        <a:rPr lang="en-US" sz="1700" dirty="0" smtClean="0"/>
                        <a:t>.9%</a:t>
                      </a:r>
                      <a:endParaRPr lang="en-US" sz="17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5</a:t>
                      </a:r>
                    </a:p>
                    <a:p>
                      <a:pPr algn="ctr"/>
                      <a:r>
                        <a:rPr lang="en-US" sz="1700" dirty="0" smtClean="0"/>
                        <a:t>1.7%</a:t>
                      </a:r>
                      <a:endParaRPr lang="en-US" sz="17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56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Potential </a:t>
                      </a:r>
                      <a:r>
                        <a:rPr lang="en-US" sz="1600" dirty="0" err="1" smtClean="0"/>
                        <a:t>Urg</a:t>
                      </a:r>
                      <a:r>
                        <a:rPr lang="en-US" sz="1600" dirty="0" smtClean="0"/>
                        <a:t> A-fib   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20</a:t>
                      </a:r>
                      <a:endParaRPr lang="en-US" sz="16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556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Abnormal AHI &gt;50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146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29</a:t>
                      </a:r>
                      <a:endParaRPr lang="en-US" sz="1600" dirty="0"/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/>
                    <a:p>
                      <a:r>
                        <a:rPr lang="en-US" dirty="0" smtClean="0"/>
                        <a:t>Actual Participant #s*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04800"/>
            <a:ext cx="1015361" cy="762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38200" y="56388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*Actual # of Participants with Urgent/Abnormal/Potential  Referrals =  191</a:t>
            </a:r>
          </a:p>
          <a:p>
            <a:pPr algn="ctr"/>
            <a:r>
              <a:rPr lang="en-US" sz="1600" dirty="0" smtClean="0"/>
              <a:t>Many of the participants had more than one referral type – For example 16 of the 20 Urgent SaO2 also had Abnormal AHI &gt;50.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69149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Actigraphy</a:t>
            </a:r>
            <a:r>
              <a:rPr lang="en-US" dirty="0"/>
              <a:t/>
            </a:r>
            <a:br>
              <a:rPr lang="en-US" dirty="0"/>
            </a:br>
            <a:r>
              <a:rPr lang="en-US" sz="2700" dirty="0" smtClean="0"/>
              <a:t>1867 Receipts </a:t>
            </a:r>
            <a:r>
              <a:rPr lang="en-US" sz="2700" dirty="0"/>
              <a:t>as of </a:t>
            </a:r>
            <a:r>
              <a:rPr lang="en-US" sz="2700" dirty="0" smtClean="0"/>
              <a:t>9/10/11</a:t>
            </a:r>
            <a:br>
              <a:rPr lang="en-US" sz="2700" dirty="0" smtClean="0"/>
            </a:br>
            <a:r>
              <a:rPr lang="en-US" sz="2700" dirty="0" smtClean="0"/>
              <a:t>1803 Passed – 64 Failed</a:t>
            </a:r>
            <a:endParaRPr lang="en-US" sz="27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455159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247392"/>
            <a:ext cx="1091561" cy="819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9822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Enrollment Status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667000"/>
            <a:ext cx="8229600" cy="3352800"/>
          </a:xfrm>
        </p:spPr>
      </p:pic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14256"/>
            <a:ext cx="1371600" cy="10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168637" y="1524000"/>
            <a:ext cx="6324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Mesa Sleep Target:  2300  - Remaining to </a:t>
            </a:r>
            <a:r>
              <a:rPr lang="en-US" sz="2800" dirty="0"/>
              <a:t>R</a:t>
            </a:r>
            <a:r>
              <a:rPr lang="en-US" sz="2800" dirty="0" smtClean="0"/>
              <a:t>each Target</a:t>
            </a:r>
            <a:r>
              <a:rPr lang="en-US" sz="2800" smtClean="0"/>
              <a:t>:  380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07229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258" y="314256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Enrollment Status </a:t>
            </a:r>
            <a:br>
              <a:rPr lang="en-US" dirty="0" smtClean="0"/>
            </a:br>
            <a:r>
              <a:rPr lang="en-US" sz="2000" dirty="0" smtClean="0"/>
              <a:t>Target for Each Site – 383 by 11/30/12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983" y="1219200"/>
            <a:ext cx="822960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500" dirty="0" smtClean="0"/>
              <a:t>WFU-92 to complete				UMN-52 to complete</a:t>
            </a:r>
          </a:p>
          <a:p>
            <a:pPr marL="0" indent="0">
              <a:buNone/>
            </a:pPr>
            <a:endParaRPr lang="en-US" sz="15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1500" dirty="0" smtClean="0"/>
              <a:t>COL-23 to complete				NWU-47 to complete</a:t>
            </a:r>
          </a:p>
          <a:p>
            <a:pPr marL="0" indent="0">
              <a:buNone/>
            </a:pPr>
            <a:endParaRPr lang="en-US" sz="1500" dirty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1500" dirty="0" smtClean="0"/>
              <a:t>JHU-80 to complete</a:t>
            </a:r>
            <a:r>
              <a:rPr lang="en-US" sz="1400" dirty="0" smtClean="0"/>
              <a:t>				</a:t>
            </a:r>
            <a:r>
              <a:rPr lang="en-US" sz="1500" dirty="0" smtClean="0"/>
              <a:t>UCLA-85 to complete</a:t>
            </a:r>
          </a:p>
          <a:p>
            <a:pPr marL="0" indent="0">
              <a:buNone/>
            </a:pPr>
            <a:endParaRPr lang="en-US" sz="1800" dirty="0" smtClean="0"/>
          </a:p>
        </p:txBody>
      </p:sp>
      <p:sp>
        <p:nvSpPr>
          <p:cNvPr id="4" name="AutoShape 2" descr="http://www.mesa-nhlbi.org/MESASleep/MesaSleepCompletion/ChartImg.axd?i=chart_0_0.png&amp;g=cfcfda829a2c4e0aa45d7c24e1cb6a38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1524000"/>
            <a:ext cx="4101152" cy="15336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921" y="3334602"/>
            <a:ext cx="4167116" cy="1592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14256"/>
            <a:ext cx="1066800" cy="801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627" y="5189559"/>
            <a:ext cx="4144370" cy="1445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334602"/>
            <a:ext cx="3881093" cy="160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550738"/>
            <a:ext cx="3925207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5189560"/>
            <a:ext cx="3925207" cy="1445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0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Enrollment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Opened recruitment window to include all</a:t>
            </a:r>
          </a:p>
          <a:p>
            <a:r>
              <a:rPr lang="en-US" dirty="0" smtClean="0"/>
              <a:t>WFU and NW added hotel option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ontacting refusals to offer </a:t>
            </a:r>
            <a:r>
              <a:rPr lang="en-US" dirty="0" smtClean="0"/>
              <a:t>hotel</a:t>
            </a:r>
          </a:p>
          <a:p>
            <a:pPr lvl="1"/>
            <a:r>
              <a:rPr lang="en-US" dirty="0" smtClean="0"/>
              <a:t>JHU </a:t>
            </a:r>
            <a:r>
              <a:rPr lang="en-US" dirty="0"/>
              <a:t>exploring techs using hotel to reach out of area </a:t>
            </a:r>
            <a:r>
              <a:rPr lang="en-US" dirty="0" err="1"/>
              <a:t>ppts</a:t>
            </a:r>
            <a:endParaRPr lang="en-US" dirty="0"/>
          </a:p>
          <a:p>
            <a:r>
              <a:rPr lang="en-US" dirty="0" smtClean="0"/>
              <a:t>Contacting </a:t>
            </a:r>
            <a:r>
              <a:rPr lang="en-US" dirty="0" smtClean="0"/>
              <a:t>refusals to offer </a:t>
            </a:r>
            <a:r>
              <a:rPr lang="en-US" dirty="0" err="1" smtClean="0"/>
              <a:t>actigraphy</a:t>
            </a:r>
            <a:r>
              <a:rPr lang="en-US" dirty="0" smtClean="0"/>
              <a:t> only</a:t>
            </a:r>
          </a:p>
          <a:p>
            <a:r>
              <a:rPr lang="en-US" dirty="0" smtClean="0"/>
              <a:t>Allowing CPAP users to do </a:t>
            </a:r>
            <a:r>
              <a:rPr lang="en-US" dirty="0" err="1" smtClean="0"/>
              <a:t>actigraphy</a:t>
            </a:r>
            <a:r>
              <a:rPr lang="en-US" dirty="0" smtClean="0"/>
              <a:t> only (sites to obtain lists from CC</a:t>
            </a:r>
            <a:r>
              <a:rPr lang="en-US" dirty="0" smtClean="0"/>
              <a:t>)</a:t>
            </a:r>
            <a:endParaRPr lang="en-US" dirty="0" smtClean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14256"/>
            <a:ext cx="1143000" cy="858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2423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1039</TotalTime>
  <Words>1598</Words>
  <Application>Microsoft Office PowerPoint</Application>
  <PresentationFormat>On-screen Show (4:3)</PresentationFormat>
  <Paragraphs>606</Paragraphs>
  <Slides>27</Slides>
  <Notes>5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PowerPoint Presentation</vt:lpstr>
      <vt:lpstr>PSG Receipts – 1,916 As of 9/7/12 </vt:lpstr>
      <vt:lpstr>Overall Quality </vt:lpstr>
      <vt:lpstr>Failed Studies 88 of 1918 PSGs Received</vt:lpstr>
      <vt:lpstr>Urgent/Abnormal/Potential Referral Summary</vt:lpstr>
      <vt:lpstr>Actigraphy 1867 Receipts as of 9/10/11 1803 Passed – 64 Failed</vt:lpstr>
      <vt:lpstr>Enrollment Status</vt:lpstr>
      <vt:lpstr>Enrollment Status  Target for Each Site – 383 by 11/30/12</vt:lpstr>
      <vt:lpstr>Enrollment Strategies</vt:lpstr>
      <vt:lpstr> Enrollment – Other Issues</vt:lpstr>
      <vt:lpstr>MESA-Sleep Data</vt:lpstr>
      <vt:lpstr>AHI and Gender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MESA Minority Supplement Dennis Dean PhD</vt:lpstr>
      <vt:lpstr>Supplement Progress Overview</vt:lpstr>
      <vt:lpstr>Sleep-Hypertension Analysis</vt:lpstr>
      <vt:lpstr>Exposure and Outcome  Correlations</vt:lpstr>
      <vt:lpstr>PowerPoint Presentation</vt:lpstr>
      <vt:lpstr>PowerPoint Presentation</vt:lpstr>
      <vt:lpstr>Estimating Peripheral Vascular Resistance and Compliance from Plethysmography (IRB)</vt:lpstr>
      <vt:lpstr>Summary and Plans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ssurovec</dc:creator>
  <cp:lastModifiedBy>sr596</cp:lastModifiedBy>
  <cp:revision>76</cp:revision>
  <dcterms:created xsi:type="dcterms:W3CDTF">2012-02-29T15:19:18Z</dcterms:created>
  <dcterms:modified xsi:type="dcterms:W3CDTF">2012-09-13T02:14:58Z</dcterms:modified>
</cp:coreProperties>
</file>