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8" r:id="rId5"/>
    <p:sldId id="259" r:id="rId6"/>
    <p:sldId id="260" r:id="rId7"/>
    <p:sldId id="269" r:id="rId8"/>
    <p:sldId id="266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 autoAdjust="0"/>
    <p:restoredTop sz="65217" autoAdjust="0"/>
  </p:normalViewPr>
  <p:slideViewPr>
    <p:cSldViewPr>
      <p:cViewPr varScale="1">
        <p:scale>
          <a:sx n="58" d="100"/>
          <a:sy n="58" d="100"/>
        </p:scale>
        <p:origin x="-19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045B2-1FB0-4BFC-8733-A372D42AD499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EAFF5-2795-4BFD-A6C2-DAB75E6AF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241425"/>
          </a:xfrm>
        </p:spPr>
        <p:txBody>
          <a:bodyPr/>
          <a:lstStyle/>
          <a:p>
            <a:r>
              <a:rPr lang="en-US" dirty="0" smtClean="0"/>
              <a:t>MESA Brain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429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Collaborators: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Mark Espeland, PhD (WFSM)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Steve Rapp, PhD (WFSM)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Annette Fitzpatrick, PhD (UW)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Teresa </a:t>
            </a:r>
            <a:r>
              <a:rPr lang="en-US" dirty="0" smtClean="0">
                <a:solidFill>
                  <a:schemeClr val="tx1"/>
                </a:solidFill>
              </a:rPr>
              <a:t>Seeman, PhD (UCLA)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Nick </a:t>
            </a:r>
            <a:r>
              <a:rPr lang="en-US" dirty="0" smtClean="0">
                <a:solidFill>
                  <a:schemeClr val="tx1"/>
                </a:solidFill>
              </a:rPr>
              <a:t>Bryan, MD, PhD (U Penn)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MESA Steering Committee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September 14, 2012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Silver Spring, MD</a:t>
            </a:r>
          </a:p>
        </p:txBody>
      </p:sp>
      <p:pic>
        <p:nvPicPr>
          <p:cNvPr id="4" name="Picture 8" descr="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81000"/>
            <a:ext cx="2438400" cy="150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srapp\Local Settings\Temporary Internet Files\Content.IE5\TQNYFRG8\MC9000551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7359" y="457200"/>
            <a:ext cx="633210" cy="5387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of Cognitive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Coordinating Center</a:t>
            </a:r>
          </a:p>
          <a:p>
            <a:pPr lvl="1"/>
            <a:r>
              <a:rPr lang="en-US" dirty="0" smtClean="0"/>
              <a:t>Data cleaning complete</a:t>
            </a:r>
          </a:p>
          <a:p>
            <a:pPr lvl="1"/>
            <a:r>
              <a:rPr lang="en-US" dirty="0" smtClean="0"/>
              <a:t>Careful checking of algorithm for scores</a:t>
            </a:r>
          </a:p>
          <a:p>
            <a:r>
              <a:rPr lang="en-US" b="1" dirty="0" smtClean="0"/>
              <a:t>Cognition Working Group</a:t>
            </a:r>
          </a:p>
          <a:p>
            <a:pPr lvl="1"/>
            <a:r>
              <a:rPr lang="en-US" dirty="0" smtClean="0"/>
              <a:t>All-day meeting at JHU on Wednesday</a:t>
            </a:r>
          </a:p>
          <a:p>
            <a:pPr lvl="1"/>
            <a:r>
              <a:rPr lang="en-US" dirty="0" smtClean="0"/>
              <a:t>Primary topic = discussion of first paper</a:t>
            </a:r>
          </a:p>
          <a:p>
            <a:pPr lvl="1"/>
            <a:r>
              <a:rPr lang="en-US" dirty="0" smtClean="0"/>
              <a:t>Critical to be well-planned and thoughtful</a:t>
            </a:r>
          </a:p>
          <a:p>
            <a:pPr lvl="1"/>
            <a:r>
              <a:rPr lang="en-US" dirty="0" smtClean="0"/>
              <a:t>Decision to focus on descriptive data, demographics and SES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5742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First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Methods</a:t>
            </a:r>
          </a:p>
          <a:p>
            <a:pPr lvl="1"/>
            <a:r>
              <a:rPr lang="en-US" dirty="0" smtClean="0"/>
              <a:t>MESA standardized procedures</a:t>
            </a:r>
          </a:p>
          <a:p>
            <a:pPr lvl="1"/>
            <a:r>
              <a:rPr lang="en-US" dirty="0" smtClean="0"/>
              <a:t>Quality control and monitoring</a:t>
            </a:r>
          </a:p>
          <a:p>
            <a:r>
              <a:rPr lang="en-US" b="1" dirty="0" smtClean="0"/>
              <a:t>Data Analysis</a:t>
            </a:r>
          </a:p>
          <a:p>
            <a:pPr lvl="1"/>
            <a:r>
              <a:rPr lang="en-US" dirty="0" smtClean="0"/>
              <a:t>Describe all 4 tests</a:t>
            </a:r>
          </a:p>
          <a:p>
            <a:pPr lvl="1"/>
            <a:r>
              <a:rPr lang="en-US" dirty="0" smtClean="0"/>
              <a:t>Focus on race/ethnicity</a:t>
            </a:r>
          </a:p>
          <a:p>
            <a:pPr lvl="1"/>
            <a:r>
              <a:rPr lang="en-US" dirty="0" smtClean="0"/>
              <a:t>Multivariate analysis with demos and SES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4648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7618239"/>
              </p:ext>
            </p:extLst>
          </p:nvPr>
        </p:nvGraphicFramePr>
        <p:xfrm>
          <a:off x="1371600" y="533400"/>
          <a:ext cx="6050069" cy="6124478"/>
        </p:xfrm>
        <a:graphic>
          <a:graphicData uri="http://schemas.openxmlformats.org/drawingml/2006/table">
            <a:tbl>
              <a:tblPr firstRow="1" firstCol="1" bandRow="1"/>
              <a:tblGrid>
                <a:gridCol w="1386790"/>
                <a:gridCol w="1695107"/>
                <a:gridCol w="1535262"/>
                <a:gridCol w="1432910"/>
              </a:tblGrid>
              <a:tr h="41009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MESA </a:t>
                      </a:r>
                      <a:r>
                        <a:rPr lang="en-US" sz="1600" b="1" baseline="0" dirty="0" smtClean="0"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 COGNITION:  Variables in Analysis</a:t>
                      </a:r>
                      <a:endParaRPr lang="en-US" sz="1600" b="1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3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Variables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Have in MESA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Don’t Have,  Can Get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Not Available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Demos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Age, race, gender, clinic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Education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Education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HS vs GED?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Quality of </a:t>
                      </a:r>
                      <a:r>
                        <a:rPr lang="en-US" sz="120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education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6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Wealth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Income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House ownership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HH size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Children/adults in HH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 insurance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Year 5 HH size?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Median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income 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of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     neighborhood 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Poverty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level (std 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for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#HH and income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Things owned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1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Cultural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Country of birth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Years in 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Generation in 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Region of birth (US)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Region parental birth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Years in 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City/urban residence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Primary language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English in home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Language at 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exam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Acculturation scale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Urban/rural residence (zipcode)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Literacy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Early childhood residence (region, urban/rural)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Other SES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Occupation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Marital status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Blue/white collar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Genetic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snp rs7412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snp rs429358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ApoeE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939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Atherosclerosis and the 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Vascular disease is risk factor for cognitive decline and impairment (incl dementia and MCI)</a:t>
            </a:r>
          </a:p>
          <a:p>
            <a:r>
              <a:rPr lang="en-US" dirty="0" smtClean="0"/>
              <a:t>Relationship between </a:t>
            </a:r>
            <a:r>
              <a:rPr lang="en-US" dirty="0" smtClean="0"/>
              <a:t>vascular disease </a:t>
            </a:r>
            <a:r>
              <a:rPr lang="en-US" dirty="0" smtClean="0"/>
              <a:t>and brain health and cognitive functioning is unclear.</a:t>
            </a:r>
          </a:p>
          <a:p>
            <a:r>
              <a:rPr lang="en-US" dirty="0" smtClean="0"/>
              <a:t>How vascular disease and </a:t>
            </a:r>
            <a:r>
              <a:rPr lang="en-US" dirty="0" smtClean="0"/>
              <a:t>its </a:t>
            </a:r>
            <a:r>
              <a:rPr lang="en-US" dirty="0" smtClean="0"/>
              <a:t>risk factors relate to  </a:t>
            </a:r>
            <a:r>
              <a:rPr lang="en-US" dirty="0" smtClean="0"/>
              <a:t>cognitive function and </a:t>
            </a:r>
            <a:r>
              <a:rPr lang="en-US" dirty="0" smtClean="0"/>
              <a:t>brain health </a:t>
            </a:r>
            <a:r>
              <a:rPr lang="en-US" dirty="0" smtClean="0"/>
              <a:t>among ethnic populations </a:t>
            </a:r>
            <a:r>
              <a:rPr lang="en-US" dirty="0" smtClean="0"/>
              <a:t>is unknown</a:t>
            </a:r>
            <a:endParaRPr lang="en-US" dirty="0" smtClean="0"/>
          </a:p>
        </p:txBody>
      </p:sp>
      <p:pic>
        <p:nvPicPr>
          <p:cNvPr id="4" name="Picture 8" descr="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2362" y="5410200"/>
            <a:ext cx="16968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srapp\Local Settings\Temporary Internet Files\Content.IE5\TQNYFRG8\MC9000551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5334000"/>
            <a:ext cx="480810" cy="409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MESA Brain</a:t>
            </a:r>
            <a:br>
              <a:rPr lang="en-US" dirty="0" smtClean="0"/>
            </a:br>
            <a:r>
              <a:rPr lang="en-US" dirty="0" smtClean="0"/>
              <a:t>Bridging the Gap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981200"/>
            <a:ext cx="624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</a:t>
            </a:r>
            <a:r>
              <a:rPr lang="en-US" b="1" u="sng" dirty="0" smtClean="0"/>
              <a:t>Exam 5</a:t>
            </a:r>
            <a:r>
              <a:rPr lang="en-US" dirty="0" smtClean="0"/>
              <a:t>			 </a:t>
            </a:r>
            <a:r>
              <a:rPr lang="en-US" b="1" u="sng" dirty="0" smtClean="0"/>
              <a:t>MESA Brain (N=800)</a:t>
            </a:r>
          </a:p>
          <a:p>
            <a:endParaRPr lang="en-US" dirty="0" smtClean="0"/>
          </a:p>
          <a:p>
            <a:r>
              <a:rPr lang="en-US" dirty="0" smtClean="0"/>
              <a:t>MESA Cog Battery			MESA Cog Battery</a:t>
            </a:r>
          </a:p>
          <a:p>
            <a:r>
              <a:rPr lang="en-US" dirty="0" smtClean="0"/>
              <a:t>				          +</a:t>
            </a:r>
          </a:p>
          <a:p>
            <a:r>
              <a:rPr lang="en-US" dirty="0" smtClean="0"/>
              <a:t>				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Imaging Studies</a:t>
            </a:r>
          </a:p>
          <a:p>
            <a:r>
              <a:rPr lang="en-US" dirty="0" smtClean="0"/>
              <a:t>				          +</a:t>
            </a:r>
          </a:p>
          <a:p>
            <a:r>
              <a:rPr lang="en-US" dirty="0" smtClean="0"/>
              <a:t>				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NIH Toolbox Battery</a:t>
            </a:r>
          </a:p>
          <a:p>
            <a:endParaRPr lang="en-US" dirty="0" smtClean="0"/>
          </a:p>
          <a:p>
            <a:r>
              <a:rPr lang="en-US" i="1" dirty="0" smtClean="0"/>
              <a:t>         2011</a:t>
            </a:r>
            <a:r>
              <a:rPr lang="en-US" dirty="0" smtClean="0"/>
              <a:t>			     </a:t>
            </a:r>
            <a:r>
              <a:rPr lang="en-US" i="1" dirty="0" smtClean="0"/>
              <a:t>2014-2016</a:t>
            </a:r>
          </a:p>
          <a:p>
            <a:endParaRPr lang="en-US" dirty="0"/>
          </a:p>
        </p:txBody>
      </p:sp>
      <p:pic>
        <p:nvPicPr>
          <p:cNvPr id="4" name="Picture 8" descr="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2362" y="5410200"/>
            <a:ext cx="16968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srapp\Local Settings\Temporary Internet Files\Content.IE5\TQNYFRG8\MC9000551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5334000"/>
            <a:ext cx="480810" cy="409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MESA Brain</a:t>
            </a:r>
            <a:br>
              <a:rPr lang="en-US" dirty="0" smtClean="0"/>
            </a:br>
            <a:r>
              <a:rPr lang="en-US" dirty="0" smtClean="0"/>
              <a:t>Imaging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Brain Imaging (50 min.)</a:t>
            </a:r>
          </a:p>
          <a:p>
            <a:pPr lvl="1"/>
            <a:r>
              <a:rPr lang="en-US" dirty="0" smtClean="0"/>
              <a:t>Structural MRI</a:t>
            </a:r>
          </a:p>
          <a:p>
            <a:pPr lvl="1"/>
            <a:r>
              <a:rPr lang="en-US" dirty="0" smtClean="0"/>
              <a:t>fMRI (n-back)</a:t>
            </a:r>
          </a:p>
          <a:p>
            <a:pPr lvl="1"/>
            <a:r>
              <a:rPr lang="en-US" dirty="0" smtClean="0"/>
              <a:t>Whole brain network resting state connectivity</a:t>
            </a:r>
          </a:p>
          <a:p>
            <a:pPr lvl="1"/>
            <a:r>
              <a:rPr lang="en-US" dirty="0" smtClean="0"/>
              <a:t>Cerebral blood flow (arterial spin labeling)</a:t>
            </a:r>
          </a:p>
          <a:p>
            <a:pPr lvl="1"/>
            <a:r>
              <a:rPr lang="en-US" dirty="0" smtClean="0"/>
              <a:t>Diffusion Tensor Imaging</a:t>
            </a:r>
          </a:p>
          <a:p>
            <a:pPr algn="ctr">
              <a:buNone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Unique in MESA</a:t>
            </a:r>
          </a:p>
        </p:txBody>
      </p:sp>
      <p:pic>
        <p:nvPicPr>
          <p:cNvPr id="4" name="Picture 8" descr="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5410200"/>
            <a:ext cx="160671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srapp\Local Settings\Temporary Internet Files\Content.IE5\TQNYFRG8\MC9000551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5334000"/>
            <a:ext cx="480810" cy="409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MESA Brain</a:t>
            </a:r>
            <a:br>
              <a:rPr lang="en-US" dirty="0" smtClean="0"/>
            </a:br>
            <a:r>
              <a:rPr lang="en-US" dirty="0" smtClean="0"/>
              <a:t>Cognitive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Cognitive  testing (90 min) </a:t>
            </a:r>
          </a:p>
          <a:p>
            <a:pPr lvl="1"/>
            <a:r>
              <a:rPr lang="en-US" dirty="0" smtClean="0"/>
              <a:t>Repeat MESA cog assessment (CASI, DST, DSC).</a:t>
            </a:r>
          </a:p>
          <a:p>
            <a:pPr lvl="1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NIH Toolbox </a:t>
            </a:r>
            <a:r>
              <a:rPr lang="en-US" dirty="0" smtClean="0"/>
              <a:t>(computerized, web-based)</a:t>
            </a:r>
          </a:p>
          <a:p>
            <a:pPr lvl="2"/>
            <a:r>
              <a:rPr lang="en-US" dirty="0" smtClean="0"/>
              <a:t>Attention (Flanker Task)</a:t>
            </a:r>
          </a:p>
          <a:p>
            <a:pPr lvl="2"/>
            <a:r>
              <a:rPr lang="en-US" dirty="0" smtClean="0"/>
              <a:t>Executive functions (Flanker Task, Dimensional Change Card  Sort)</a:t>
            </a:r>
          </a:p>
          <a:p>
            <a:pPr lvl="2"/>
            <a:r>
              <a:rPr lang="en-US" dirty="0" smtClean="0"/>
              <a:t>Episodic memory (Imitation Based Assessment of Memory)</a:t>
            </a:r>
          </a:p>
          <a:p>
            <a:pPr lvl="2"/>
            <a:r>
              <a:rPr lang="en-US" dirty="0" smtClean="0"/>
              <a:t>Working memory (Complex Span Task)</a:t>
            </a:r>
          </a:p>
          <a:p>
            <a:pPr lvl="2"/>
            <a:r>
              <a:rPr lang="en-US" dirty="0" smtClean="0"/>
              <a:t>Processing Speed (Pattern Comparison)</a:t>
            </a:r>
          </a:p>
          <a:p>
            <a:pPr lvl="2"/>
            <a:r>
              <a:rPr lang="en-US" dirty="0" smtClean="0"/>
              <a:t>Language (Vocabulary, Reading)</a:t>
            </a:r>
          </a:p>
          <a:p>
            <a:pPr algn="ctr">
              <a:buNone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Unique in MESA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8" descr="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715000"/>
            <a:ext cx="135953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srapp\Local Settings\Temporary Internet Files\Content.IE5\TQNYFRG8\MC9000551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5638800"/>
            <a:ext cx="480810" cy="409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MESA Brain</a:t>
            </a:r>
            <a:br>
              <a:rPr lang="en-US" dirty="0" smtClean="0"/>
            </a:br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Characterize differences among 4 ethnic groups on parameters of ‘brain health’ per MRI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Characterize relationship between MRI parameters and cognitive performance across groups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inter-relationships that MRI measures of CBVD  (incl. lesion vol., perfusion) have with subclinical atherosclerotic disease in heart and other vascular beds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models to predict extent of subclinical CBVD and cognitive deficits, from measures of cognition, atherosclerosis and other risk factors in MESA</a:t>
            </a:r>
            <a:endParaRPr lang="en-US" dirty="0"/>
          </a:p>
        </p:txBody>
      </p:sp>
      <p:pic>
        <p:nvPicPr>
          <p:cNvPr id="4" name="Picture 8" descr="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964237"/>
            <a:ext cx="1449651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srapp\Local Settings\Temporary Internet Files\Content.IE5\TQNYFRG8\MC9000551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5867400"/>
            <a:ext cx="480810" cy="409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MESA Brain</a:t>
            </a:r>
            <a:br>
              <a:rPr lang="en-US" dirty="0" smtClean="0"/>
            </a:b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 Features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MESA Brain will be the 1st large study to</a:t>
            </a:r>
          </a:p>
          <a:p>
            <a:pPr lvl="1"/>
            <a:r>
              <a:rPr lang="en-US" dirty="0" smtClean="0"/>
              <a:t>Document how interrelationships between </a:t>
            </a:r>
            <a:r>
              <a:rPr lang="en-US" u="sng" dirty="0" smtClean="0"/>
              <a:t>brain</a:t>
            </a:r>
            <a:r>
              <a:rPr lang="en-US" dirty="0" smtClean="0"/>
              <a:t> </a:t>
            </a:r>
            <a:r>
              <a:rPr lang="en-US" u="sng" dirty="0" smtClean="0"/>
              <a:t>function</a:t>
            </a:r>
            <a:r>
              <a:rPr lang="en-US" dirty="0" smtClean="0"/>
              <a:t> and </a:t>
            </a:r>
            <a:r>
              <a:rPr lang="en-US" u="sng" dirty="0" smtClean="0"/>
              <a:t>cognition</a:t>
            </a:r>
            <a:r>
              <a:rPr lang="en-US" dirty="0" smtClean="0"/>
              <a:t> (and changes in cognition) vary among ethnic groups</a:t>
            </a:r>
          </a:p>
          <a:p>
            <a:pPr lvl="1"/>
            <a:r>
              <a:rPr lang="en-US" dirty="0" smtClean="0"/>
              <a:t>Develop prediction models for impaired brain </a:t>
            </a:r>
            <a:r>
              <a:rPr lang="en-US" u="sng" dirty="0" smtClean="0"/>
              <a:t>networking</a:t>
            </a:r>
            <a:r>
              <a:rPr lang="en-US" dirty="0" smtClean="0"/>
              <a:t> in a large diverse cohort</a:t>
            </a:r>
          </a:p>
          <a:p>
            <a:pPr lvl="1"/>
            <a:r>
              <a:rPr lang="en-US" dirty="0" smtClean="0"/>
              <a:t>Integrate measures of brain </a:t>
            </a:r>
            <a:r>
              <a:rPr lang="en-US" u="sng" dirty="0" smtClean="0"/>
              <a:t>vascular health</a:t>
            </a:r>
            <a:r>
              <a:rPr lang="en-US" dirty="0" smtClean="0"/>
              <a:t> (structure, blood flow) with vascular health in multiple other vascular beds</a:t>
            </a:r>
          </a:p>
          <a:p>
            <a:pPr lvl="1"/>
            <a:r>
              <a:rPr lang="en-US" dirty="0" smtClean="0"/>
              <a:t>Characterize relationships that measures of </a:t>
            </a:r>
            <a:r>
              <a:rPr lang="en-US" u="sng" dirty="0" smtClean="0"/>
              <a:t>brain microstructure</a:t>
            </a:r>
            <a:r>
              <a:rPr lang="en-US" dirty="0" smtClean="0"/>
              <a:t> have with traditional measures of brain structure and establish risk factors</a:t>
            </a:r>
            <a:endParaRPr lang="en-US" u="sng" dirty="0"/>
          </a:p>
        </p:txBody>
      </p:sp>
      <p:pic>
        <p:nvPicPr>
          <p:cNvPr id="4" name="Picture 8" descr="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638800"/>
            <a:ext cx="1449651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srapp\Local Settings\Temporary Internet Files\Content.IE5\TQNYFRG8\MC9000551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5486400"/>
            <a:ext cx="480810" cy="409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2296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3" name="Picture 8" descr="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715000"/>
            <a:ext cx="1449651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Documents and Settings\srapp\Local Settings\Temporary Internet Files\Content.IE5\TQNYFRG8\MC9000551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5562600"/>
            <a:ext cx="480810" cy="409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of Cognition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Cognitive Battery collected at Exam 5</a:t>
            </a:r>
          </a:p>
          <a:p>
            <a:pPr lvl="1"/>
            <a:r>
              <a:rPr lang="en-US" dirty="0"/>
              <a:t>Forward and Backward</a:t>
            </a:r>
          </a:p>
          <a:p>
            <a:pPr lvl="1"/>
            <a:r>
              <a:rPr lang="en-US" dirty="0"/>
              <a:t>Short –term memory</a:t>
            </a:r>
          </a:p>
          <a:p>
            <a:pPr lvl="1"/>
            <a:r>
              <a:rPr lang="en-US" dirty="0"/>
              <a:t>CASI (Cognitive Abilities Screening Instrument)</a:t>
            </a:r>
          </a:p>
          <a:p>
            <a:pPr lvl="2"/>
            <a:r>
              <a:rPr lang="en-US" dirty="0"/>
              <a:t> Modification of 3MSE</a:t>
            </a:r>
          </a:p>
          <a:p>
            <a:pPr lvl="2"/>
            <a:r>
              <a:rPr lang="en-US" dirty="0"/>
              <a:t>100 points</a:t>
            </a:r>
          </a:p>
          <a:p>
            <a:pPr lvl="2"/>
            <a:r>
              <a:rPr lang="en-US" dirty="0"/>
              <a:t>Designed to assess many </a:t>
            </a:r>
            <a:r>
              <a:rPr lang="en-US" dirty="0" smtClean="0"/>
              <a:t>domains</a:t>
            </a:r>
          </a:p>
          <a:p>
            <a:r>
              <a:rPr lang="en-US" b="1" dirty="0" smtClean="0"/>
              <a:t>Digit Span Forward and Backward</a:t>
            </a:r>
          </a:p>
          <a:p>
            <a:pPr lvl="1"/>
            <a:r>
              <a:rPr lang="en-US" dirty="0" smtClean="0"/>
              <a:t>Working memory</a:t>
            </a:r>
          </a:p>
          <a:p>
            <a:r>
              <a:rPr lang="en-US" b="1" dirty="0" smtClean="0"/>
              <a:t>Digit Symbol Coding (previous DSST) </a:t>
            </a:r>
          </a:p>
          <a:p>
            <a:pPr lvl="1"/>
            <a:r>
              <a:rPr lang="en-US" dirty="0" smtClean="0"/>
              <a:t>Processing speed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52181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</TotalTime>
  <Words>604</Words>
  <Application>Microsoft Office PowerPoint</Application>
  <PresentationFormat>On-screen Show (4:3)</PresentationFormat>
  <Paragraphs>140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MESA Brain</vt:lpstr>
      <vt:lpstr>Atherosclerosis and the Brain</vt:lpstr>
      <vt:lpstr>MESA Brain Bridging the Gap</vt:lpstr>
      <vt:lpstr>MESA Brain Imaging Studies</vt:lpstr>
      <vt:lpstr>MESA Brain Cognitive Assessment</vt:lpstr>
      <vt:lpstr>MESA Brain Aims</vt:lpstr>
      <vt:lpstr>MESA Brain Novel Features</vt:lpstr>
      <vt:lpstr>Questions</vt:lpstr>
      <vt:lpstr>Update of Cognition Data</vt:lpstr>
      <vt:lpstr>Update of Cognitive Data</vt:lpstr>
      <vt:lpstr>Analysis of First Paper</vt:lpstr>
      <vt:lpstr>Slide 12</vt:lpstr>
    </vt:vector>
  </TitlesOfParts>
  <Company>WFUBMC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Brain</dc:title>
  <dc:creator>WFBMC</dc:creator>
  <cp:lastModifiedBy>srapp</cp:lastModifiedBy>
  <cp:revision>12</cp:revision>
  <dcterms:created xsi:type="dcterms:W3CDTF">2012-09-07T17:21:02Z</dcterms:created>
  <dcterms:modified xsi:type="dcterms:W3CDTF">2012-09-14T12:10:46Z</dcterms:modified>
</cp:coreProperties>
</file>