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89" r:id="rId2"/>
    <p:sldId id="273" r:id="rId3"/>
    <p:sldId id="274" r:id="rId4"/>
    <p:sldId id="258" r:id="rId5"/>
    <p:sldId id="260" r:id="rId6"/>
    <p:sldId id="295" r:id="rId7"/>
    <p:sldId id="261" r:id="rId8"/>
    <p:sldId id="264" r:id="rId9"/>
    <p:sldId id="263" r:id="rId10"/>
    <p:sldId id="268" r:id="rId11"/>
    <p:sldId id="294" r:id="rId12"/>
    <p:sldId id="276" r:id="rId13"/>
    <p:sldId id="286" r:id="rId14"/>
    <p:sldId id="287" r:id="rId15"/>
    <p:sldId id="288" r:id="rId16"/>
    <p:sldId id="269" r:id="rId17"/>
    <p:sldId id="296" r:id="rId18"/>
    <p:sldId id="298" r:id="rId19"/>
    <p:sldId id="280" r:id="rId20"/>
    <p:sldId id="270" r:id="rId21"/>
    <p:sldId id="290" r:id="rId22"/>
    <p:sldId id="29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99"/>
    <a:srgbClr val="993366"/>
    <a:srgbClr val="0066FF"/>
    <a:srgbClr val="CC00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746" autoAdjust="0"/>
  </p:normalViewPr>
  <p:slideViewPr>
    <p:cSldViewPr>
      <p:cViewPr varScale="1">
        <p:scale>
          <a:sx n="57" d="100"/>
          <a:sy n="57" d="100"/>
        </p:scale>
        <p:origin x="-165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4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EDF035-661D-4CF2-B818-4204CF5986EC}" type="datetimeFigureOut">
              <a:rPr lang="en-US" smtClean="0"/>
              <a:pPr/>
              <a:t>9/14/2010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156CFE-F017-44D3-A8E1-4842A1A56B0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…Intermediate risk</a:t>
            </a:r>
            <a:r>
              <a:rPr lang="en-US" baseline="0" dirty="0" smtClean="0"/>
              <a:t> where the treatment options are often less clear. </a:t>
            </a:r>
            <a:endParaRPr lang="en-US" dirty="0" smtClean="0"/>
          </a:p>
          <a:p>
            <a:r>
              <a:rPr lang="en-US" dirty="0" smtClean="0"/>
              <a:t>Those</a:t>
            </a:r>
            <a:r>
              <a:rPr lang="en-US" baseline="0" dirty="0" smtClean="0"/>
              <a:t> people had not previously been identified as needing more aggressive risk factor modification</a:t>
            </a:r>
          </a:p>
          <a:p>
            <a:r>
              <a:rPr lang="en-US" baseline="0" dirty="0" smtClean="0"/>
              <a:t>A significant amount of research has been devoted to finding novel risk markers that may enhance risk assessment, and coronary artery calcium has emerged…</a:t>
            </a:r>
          </a:p>
        </p:txBody>
      </p:sp>
      <p:sp>
        <p:nvSpPr>
          <p:cNvPr id="4" name="Slide Number Placeholder 3"/>
          <p:cNvSpPr>
            <a:spLocks noGrp="1"/>
          </p:cNvSpPr>
          <p:nvPr>
            <p:ph type="sldNum" sz="quarter" idx="10"/>
          </p:nvPr>
        </p:nvSpPr>
        <p:spPr/>
        <p:txBody>
          <a:bodyPr/>
          <a:lstStyle/>
          <a:p>
            <a:fld id="{B1156CFE-F017-44D3-A8E1-4842A1A56B0E}"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a:t>
            </a:r>
            <a:r>
              <a:rPr lang="en-US" baseline="0" dirty="0" smtClean="0"/>
              <a:t> let’s examine the people who are reclassified to a lower risk category. More than a third of the intermediate risk people are reclassified to the lowest risk, and their observed event rate was appropriately low at 1.9%. But the event rate for high risk participants reclassified to low risk was 6.2%. </a:t>
            </a:r>
          </a:p>
          <a:p>
            <a:r>
              <a:rPr lang="en-US" baseline="0" dirty="0" smtClean="0"/>
              <a:t>These proportions are based on a very small number of events, and so must be interpreted with caution, but they do raise the concern that it may not be advisable to make treatment decisions based on a calcium score unless a patient is reclassified to the lowest risk category and has a minimal risk factor burden. </a:t>
            </a:r>
            <a:endParaRPr lang="en-US" dirty="0"/>
          </a:p>
        </p:txBody>
      </p:sp>
      <p:sp>
        <p:nvSpPr>
          <p:cNvPr id="4" name="Slide Number Placeholder 3"/>
          <p:cNvSpPr>
            <a:spLocks noGrp="1"/>
          </p:cNvSpPr>
          <p:nvPr>
            <p:ph type="sldNum" sz="quarter" idx="10"/>
          </p:nvPr>
        </p:nvSpPr>
        <p:spPr/>
        <p:txBody>
          <a:bodyPr/>
          <a:lstStyle/>
          <a:p>
            <a:fld id="{EF4B2252-6933-4563-B5F6-CDC6755C2652}" type="slidenum">
              <a:rPr lang="en-US" smtClean="0"/>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you take these results in total,</a:t>
            </a:r>
            <a:r>
              <a:rPr lang="en-US" baseline="0" dirty="0" smtClean="0"/>
              <a:t> the NRI for events is 0.23, and for non-events is 0.02, giving you an overall NRI of 0.25</a:t>
            </a:r>
            <a:endParaRPr lang="en-US" dirty="0" smtClean="0"/>
          </a:p>
          <a:p>
            <a:r>
              <a:rPr lang="en-US" dirty="0" smtClean="0"/>
              <a:t>What this</a:t>
            </a:r>
            <a:r>
              <a:rPr lang="en-US" baseline="0" dirty="0" smtClean="0"/>
              <a:t> suggests is that CAC is effective at identifying people who are at higher risk, and are destined for events, but this comes at the expense of incorrectly identifying people as higher risk who do not go on to have an event</a:t>
            </a:r>
            <a:endParaRPr lang="en-US" dirty="0"/>
          </a:p>
        </p:txBody>
      </p:sp>
      <p:sp>
        <p:nvSpPr>
          <p:cNvPr id="4" name="Slide Number Placeholder 3"/>
          <p:cNvSpPr>
            <a:spLocks noGrp="1"/>
          </p:cNvSpPr>
          <p:nvPr>
            <p:ph type="sldNum" sz="quarter" idx="10"/>
          </p:nvPr>
        </p:nvSpPr>
        <p:spPr/>
        <p:txBody>
          <a:bodyPr/>
          <a:lstStyle/>
          <a:p>
            <a:fld id="{B1156CFE-F017-44D3-A8E1-4842A1A56B0E}" type="slidenum">
              <a:rPr lang="en-US" smtClean="0"/>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many ways</a:t>
            </a:r>
            <a:r>
              <a:rPr lang="en-US" baseline="0" dirty="0" smtClean="0"/>
              <a:t> it is most important that we understand how reclassification with CAC applies to intermediate risk people, because treatment decisions for these patients many times are not as well established. </a:t>
            </a:r>
          </a:p>
          <a:p>
            <a:r>
              <a:rPr lang="en-US" baseline="0" dirty="0" smtClean="0"/>
              <a:t>…reclassified to high risk, which means that  almost half of the events occurred among individuals who were not deemed high risk by traditional risk factors alone</a:t>
            </a:r>
          </a:p>
        </p:txBody>
      </p:sp>
      <p:sp>
        <p:nvSpPr>
          <p:cNvPr id="4" name="Slide Number Placeholder 3"/>
          <p:cNvSpPr>
            <a:spLocks noGrp="1"/>
          </p:cNvSpPr>
          <p:nvPr>
            <p:ph type="sldNum" sz="quarter" idx="10"/>
          </p:nvPr>
        </p:nvSpPr>
        <p:spPr/>
        <p:txBody>
          <a:bodyPr/>
          <a:lstStyle/>
          <a:p>
            <a:fld id="{B1156CFE-F017-44D3-A8E1-4842A1A56B0E}" type="slidenum">
              <a:rPr lang="en-US" smtClean="0"/>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Bias the diagnosis</a:t>
            </a:r>
            <a:r>
              <a:rPr lang="en-US" baseline="0" dirty="0" smtClean="0"/>
              <a:t> of angina, and would as a result increase the event rate and increase the NRI</a:t>
            </a:r>
          </a:p>
          <a:p>
            <a:r>
              <a:rPr lang="en-US" baseline="0" dirty="0" smtClean="0"/>
              <a:t>However, if participants with elevated scores changed their behavior or received treatment to lower their risk of events then this could have decreased the NRI</a:t>
            </a:r>
            <a:endParaRPr lang="en-US" dirty="0"/>
          </a:p>
        </p:txBody>
      </p:sp>
      <p:sp>
        <p:nvSpPr>
          <p:cNvPr id="4" name="Slide Number Placeholder 3"/>
          <p:cNvSpPr>
            <a:spLocks noGrp="1"/>
          </p:cNvSpPr>
          <p:nvPr>
            <p:ph type="sldNum" sz="quarter" idx="10"/>
          </p:nvPr>
        </p:nvSpPr>
        <p:spPr/>
        <p:txBody>
          <a:bodyPr/>
          <a:lstStyle/>
          <a:p>
            <a:fld id="{B1156CFE-F017-44D3-A8E1-4842A1A56B0E}" type="slidenum">
              <a:rPr lang="en-US" smtClean="0"/>
              <a:pPr/>
              <a:t>19</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a:t>
            </a:r>
            <a:r>
              <a:rPr lang="en-US" baseline="0" dirty="0" smtClean="0"/>
              <a:t> the full reclassification table, with the risk categories for the model without coronary calcium along the left, and the model with coronary calcium along the top. Within each cell you have the total number of participants, the number of events and the proportion of events. </a:t>
            </a:r>
          </a:p>
          <a:p>
            <a:r>
              <a:rPr lang="en-US" baseline="0" dirty="0" smtClean="0"/>
              <a:t>Let’s first look separately at the participants who were not reclassified with the inclusion of coronary calcium into the model, along the diagonal line. You can see that in the low and high risk categories the majority of participants are not reclassified with the inclusion of coronary calcium in the model, while this is not the case for the low-intermediate  and intermediate risk participants. But for each risk category the observed event rate was within the range that was predicted by both models. </a:t>
            </a:r>
            <a:endParaRPr lang="en-US" dirty="0" smtClean="0"/>
          </a:p>
          <a:p>
            <a:endParaRPr lang="en-US" dirty="0"/>
          </a:p>
        </p:txBody>
      </p:sp>
      <p:sp>
        <p:nvSpPr>
          <p:cNvPr id="4" name="Slide Number Placeholder 3"/>
          <p:cNvSpPr>
            <a:spLocks noGrp="1"/>
          </p:cNvSpPr>
          <p:nvPr>
            <p:ph type="sldNum" sz="quarter" idx="10"/>
          </p:nvPr>
        </p:nvSpPr>
        <p:spPr/>
        <p:txBody>
          <a:bodyPr/>
          <a:lstStyle/>
          <a:p>
            <a:fld id="{EF4B2252-6933-4563-B5F6-CDC6755C2652}"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a:t>
            </a:r>
            <a:r>
              <a:rPr lang="en-US" baseline="0" dirty="0" smtClean="0"/>
              <a:t> we search for new risk markers, there are several phases of evaluation that should take place, that were outlined in a scientific statement by the AHA last year</a:t>
            </a:r>
            <a:endParaRPr lang="en-US" dirty="0" smtClean="0"/>
          </a:p>
          <a:p>
            <a:endParaRPr lang="en-US" dirty="0" smtClean="0"/>
          </a:p>
          <a:p>
            <a:r>
              <a:rPr lang="en-US" dirty="0" smtClean="0"/>
              <a:t>The most basic</a:t>
            </a:r>
            <a:r>
              <a:rPr lang="en-US" baseline="0" dirty="0" smtClean="0"/>
              <a:t> level of assessment is whether there is a statistical association between a level of a risk marker and the outcome of interest, for coronary calcium, that would be coronary heart disease events. Data from prospective cohort studies such us the Rotterdam, the South Bay Heart Watch, and the Multi-ethnic study of atherosclerosis have shown consistently that as a person’s coronary artery calcium score increases, the risk of coronary heart disease increases as well. </a:t>
            </a:r>
          </a:p>
          <a:p>
            <a:endParaRPr lang="en-US" baseline="0" dirty="0" smtClean="0"/>
          </a:p>
          <a:p>
            <a:r>
              <a:rPr lang="en-US" baseline="0" dirty="0" smtClean="0"/>
              <a:t>The second phase is to determine whether a marker adds predictive information beyond standard risk factors. This is usually demonstrated with the area under the receiver operating characteristic curve or the c-statistic. In 2008 </a:t>
            </a:r>
            <a:r>
              <a:rPr lang="en-US" baseline="0" dirty="0" err="1" smtClean="0"/>
              <a:t>Detrano</a:t>
            </a:r>
            <a:r>
              <a:rPr lang="en-US" baseline="0" dirty="0" smtClean="0"/>
              <a:t> et al.  this was shown in a paper by </a:t>
            </a:r>
            <a:r>
              <a:rPr lang="en-US" baseline="0" dirty="0" err="1" smtClean="0"/>
              <a:t>Detrano</a:t>
            </a:r>
            <a:r>
              <a:rPr lang="en-US" baseline="0" dirty="0" smtClean="0"/>
              <a:t> et al. in 2008 using data from MESA. </a:t>
            </a:r>
          </a:p>
          <a:p>
            <a:endParaRPr lang="en-US" baseline="0" dirty="0" smtClean="0"/>
          </a:p>
          <a:p>
            <a:r>
              <a:rPr lang="en-US" baseline="0" dirty="0" smtClean="0"/>
              <a:t>A third phase is to evaluate whether including a novel risk marker in a prediction model leads to a change in predicted risk that is sufficient to alter therapeutic decisions. This is a newer metric, the net reclassification improvement, or NRI. Investigators from the Heinz Nixdorf recall study presented data at the AHA scientific sessions last year to suggest that including coronary calcium into a prediction model does lead to a significant net reclassification improvement, but there have been no published studies to date. </a:t>
            </a:r>
          </a:p>
          <a:p>
            <a:endParaRPr lang="en-US" dirty="0"/>
          </a:p>
        </p:txBody>
      </p:sp>
      <p:sp>
        <p:nvSpPr>
          <p:cNvPr id="4" name="Slide Number Placeholder 3"/>
          <p:cNvSpPr>
            <a:spLocks noGrp="1"/>
          </p:cNvSpPr>
          <p:nvPr>
            <p:ph type="sldNum" sz="quarter" idx="10"/>
          </p:nvPr>
        </p:nvSpPr>
        <p:spPr/>
        <p:txBody>
          <a:bodyPr/>
          <a:lstStyle/>
          <a:p>
            <a:fld id="{B1156CFE-F017-44D3-A8E1-4842A1A56B0E}"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 lower risk categories when</a:t>
            </a:r>
            <a:r>
              <a:rPr lang="en-US" sz="1200" baseline="0" dirty="0" smtClean="0"/>
              <a:t> a novel marker is added to a risk prediction model</a:t>
            </a:r>
            <a:endParaRPr lang="en-US" sz="1200" dirty="0" smtClean="0"/>
          </a:p>
          <a:p>
            <a:r>
              <a:rPr lang="en-US" sz="1200" dirty="0" smtClean="0"/>
              <a:t>… adds</a:t>
            </a:r>
            <a:r>
              <a:rPr lang="en-US" sz="1200" baseline="0" dirty="0" smtClean="0"/>
              <a:t> to measures of statistical association </a:t>
            </a:r>
            <a:r>
              <a:rPr lang="en-US" sz="1200" dirty="0" smtClean="0"/>
              <a:t>by helping inform how a new marker might be used in the clinical setting</a:t>
            </a:r>
            <a:endParaRPr lang="en-US" dirty="0"/>
          </a:p>
        </p:txBody>
      </p:sp>
      <p:sp>
        <p:nvSpPr>
          <p:cNvPr id="4" name="Slide Number Placeholder 3"/>
          <p:cNvSpPr>
            <a:spLocks noGrp="1"/>
          </p:cNvSpPr>
          <p:nvPr>
            <p:ph type="sldNum" sz="quarter" idx="10"/>
          </p:nvPr>
        </p:nvSpPr>
        <p:spPr/>
        <p:txBody>
          <a:bodyPr/>
          <a:lstStyle/>
          <a:p>
            <a:fld id="{B1156CFE-F017-44D3-A8E1-4842A1A56B0E}"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a:t>
            </a:r>
            <a:r>
              <a:rPr lang="en-US" baseline="0" dirty="0" smtClean="0"/>
              <a:t> calculate the NRI you separate the events and nonevents, and determine how many in each group were correctly reclassified when the new marker was added to a prediction model. </a:t>
            </a:r>
          </a:p>
          <a:p>
            <a:r>
              <a:rPr lang="en-US" dirty="0" smtClean="0"/>
              <a:t>First, take the number of people</a:t>
            </a:r>
            <a:r>
              <a:rPr lang="en-US" baseline="0" dirty="0" smtClean="0"/>
              <a:t> who had events who were appropriately reclassified to a higher risk category, and subtract from that the people who had events who were inappropriately reclassified to a lower risk category.</a:t>
            </a:r>
          </a:p>
          <a:p>
            <a:r>
              <a:rPr lang="en-US" baseline="0" dirty="0" smtClean="0"/>
              <a:t>You then add this to the number of people who did not experience events who were appropriately reclassified to a lower risk category, and subtract from that the nonevents who were inappropriately reclassified to a higher risk category.</a:t>
            </a:r>
            <a:endParaRPr lang="en-US" dirty="0"/>
          </a:p>
        </p:txBody>
      </p:sp>
      <p:sp>
        <p:nvSpPr>
          <p:cNvPr id="4" name="Slide Number Placeholder 3"/>
          <p:cNvSpPr>
            <a:spLocks noGrp="1"/>
          </p:cNvSpPr>
          <p:nvPr>
            <p:ph type="sldNum" sz="quarter" idx="10"/>
          </p:nvPr>
        </p:nvSpPr>
        <p:spPr/>
        <p:txBody>
          <a:bodyPr/>
          <a:lstStyle/>
          <a:p>
            <a:fld id="{B1156CFE-F017-44D3-A8E1-4842A1A56B0E}"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used the MESA definition</a:t>
            </a:r>
            <a:r>
              <a:rPr lang="en-US" baseline="0" dirty="0" smtClean="0"/>
              <a:t> of events, which was…</a:t>
            </a:r>
          </a:p>
          <a:p>
            <a:r>
              <a:rPr lang="en-US" baseline="0" dirty="0" smtClean="0"/>
              <a:t>Important to emphasize that elective revascularization was not included in the primary endpoint</a:t>
            </a:r>
            <a:endParaRPr lang="en-US" dirty="0"/>
          </a:p>
        </p:txBody>
      </p:sp>
      <p:sp>
        <p:nvSpPr>
          <p:cNvPr id="4" name="Slide Number Placeholder 3"/>
          <p:cNvSpPr>
            <a:spLocks noGrp="1"/>
          </p:cNvSpPr>
          <p:nvPr>
            <p:ph type="sldNum" sz="quarter" idx="10"/>
          </p:nvPr>
        </p:nvSpPr>
        <p:spPr/>
        <p:txBody>
          <a:bodyPr/>
          <a:lstStyle/>
          <a:p>
            <a:fld id="{B1156CFE-F017-44D3-A8E1-4842A1A56B0E}"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156CFE-F017-44D3-A8E1-4842A1A56B0E}"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Increase</a:t>
            </a:r>
            <a:r>
              <a:rPr lang="en-US" baseline="0" dirty="0" smtClean="0"/>
              <a:t> in the AUC is consistent with the findings from </a:t>
            </a:r>
            <a:r>
              <a:rPr lang="en-US" baseline="0" dirty="0" err="1" smtClean="0"/>
              <a:t>Detrano</a:t>
            </a:r>
            <a:r>
              <a:rPr lang="en-US" baseline="0" dirty="0" smtClean="0"/>
              <a:t> et al, but is based on longer follow-up. </a:t>
            </a:r>
            <a:endParaRPr lang="en-US" dirty="0"/>
          </a:p>
        </p:txBody>
      </p:sp>
      <p:sp>
        <p:nvSpPr>
          <p:cNvPr id="4" name="Slide Number Placeholder 3"/>
          <p:cNvSpPr>
            <a:spLocks noGrp="1"/>
          </p:cNvSpPr>
          <p:nvPr>
            <p:ph type="sldNum" sz="quarter" idx="10"/>
          </p:nvPr>
        </p:nvSpPr>
        <p:spPr/>
        <p:txBody>
          <a:bodyPr/>
          <a:lstStyle/>
          <a:p>
            <a:fld id="{B1156CFE-F017-44D3-A8E1-4842A1A56B0E}"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a:t>
            </a:r>
            <a:r>
              <a:rPr lang="en-US" baseline="0" dirty="0" smtClean="0"/>
              <a:t> the full reclassification table, with the risk categories for the model without coronary calcium along the left, and the model with coronary calcium along the top. Within each cell you have the total number of participants, the number of events and the proportion of events. </a:t>
            </a:r>
          </a:p>
          <a:p>
            <a:r>
              <a:rPr lang="en-US" baseline="0" dirty="0" smtClean="0"/>
              <a:t>Let’s first look separately at the participants who were not reclassified with the inclusion of coronary calcium into the model, along the diagonal line. You can see that in the low and high risk categories the majority of participants are not reclassified with the inclusion of coronary calcium in the model, while this is not the case for the intermediate risk participants. But for each risk category the observed event rate was within the range that was predicted by both models. </a:t>
            </a:r>
            <a:endParaRPr lang="en-US" dirty="0" smtClean="0"/>
          </a:p>
          <a:p>
            <a:endParaRPr lang="en-US" dirty="0"/>
          </a:p>
        </p:txBody>
      </p:sp>
      <p:sp>
        <p:nvSpPr>
          <p:cNvPr id="4" name="Slide Number Placeholder 3"/>
          <p:cNvSpPr>
            <a:spLocks noGrp="1"/>
          </p:cNvSpPr>
          <p:nvPr>
            <p:ph type="sldNum" sz="quarter" idx="10"/>
          </p:nvPr>
        </p:nvSpPr>
        <p:spPr/>
        <p:txBody>
          <a:bodyPr/>
          <a:lstStyle/>
          <a:p>
            <a:fld id="{EF4B2252-6933-4563-B5F6-CDC6755C2652}" type="slidenum">
              <a:rPr lang="en-US" smtClean="0"/>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a:t>
            </a:r>
            <a:r>
              <a:rPr lang="en-US" baseline="0" dirty="0" smtClean="0"/>
              <a:t> let’s look specifically at the people who are reclassified to a higher risk category. You can see that only 6 out of more than 3,000 low risk participants were reclassified to high risk, compared to more than 15% of the intermediate risk participants. Again, the observed event rates are consistent with what was predicted by the model with coronary calcium. </a:t>
            </a:r>
            <a:endParaRPr lang="en-US" dirty="0"/>
          </a:p>
        </p:txBody>
      </p:sp>
      <p:sp>
        <p:nvSpPr>
          <p:cNvPr id="4" name="Slide Number Placeholder 3"/>
          <p:cNvSpPr>
            <a:spLocks noGrp="1"/>
          </p:cNvSpPr>
          <p:nvPr>
            <p:ph type="sldNum" sz="quarter" idx="10"/>
          </p:nvPr>
        </p:nvSpPr>
        <p:spPr/>
        <p:txBody>
          <a:bodyPr/>
          <a:lstStyle/>
          <a:p>
            <a:fld id="{EF4B2252-6933-4563-B5F6-CDC6755C2652}"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E8BA896-8451-443B-9C9E-CF4EC4A18B34}" type="datetimeFigureOut">
              <a:rPr lang="en-US" smtClean="0"/>
              <a:pPr/>
              <a:t>9/14/2010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068499A6-AA7C-4D11-87B5-534C06BEC2C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8BA896-8451-443B-9C9E-CF4EC4A18B34}" type="datetimeFigureOut">
              <a:rPr lang="en-US" smtClean="0"/>
              <a:pPr/>
              <a:t>9/14/2010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499A6-AA7C-4D11-87B5-534C06BEC2C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EE8BA896-8451-443B-9C9E-CF4EC4A18B34}" type="datetimeFigureOut">
              <a:rPr lang="en-US" smtClean="0"/>
              <a:pPr/>
              <a:t>9/14/2010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068499A6-AA7C-4D11-87B5-534C06BEC2C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E8BA896-8451-443B-9C9E-CF4EC4A18B34}" type="datetimeFigureOut">
              <a:rPr lang="en-US" smtClean="0"/>
              <a:pPr/>
              <a:t>9/14/2010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68499A6-AA7C-4D11-87B5-534C06BEC2CC}"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E8BA896-8451-443B-9C9E-CF4EC4A18B34}" type="datetimeFigureOut">
              <a:rPr lang="en-US" smtClean="0"/>
              <a:pPr/>
              <a:t>9/14/2010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68499A6-AA7C-4D11-87B5-534C06BEC2CC}"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EE8BA896-8451-443B-9C9E-CF4EC4A18B34}" type="datetimeFigureOut">
              <a:rPr lang="en-US" smtClean="0"/>
              <a:pPr/>
              <a:t>9/14/2010</a:t>
            </a:fld>
            <a:endParaRPr lang="en-US"/>
          </a:p>
        </p:txBody>
      </p:sp>
      <p:sp>
        <p:nvSpPr>
          <p:cNvPr id="10" name="Slide Number Placeholder 9"/>
          <p:cNvSpPr>
            <a:spLocks noGrp="1"/>
          </p:cNvSpPr>
          <p:nvPr>
            <p:ph type="sldNum" sz="quarter" idx="16"/>
          </p:nvPr>
        </p:nvSpPr>
        <p:spPr/>
        <p:txBody>
          <a:bodyPr rtlCol="0"/>
          <a:lstStyle/>
          <a:p>
            <a:fld id="{068499A6-AA7C-4D11-87B5-534C06BEC2CC}"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E8BA896-8451-443B-9C9E-CF4EC4A18B34}" type="datetimeFigureOut">
              <a:rPr lang="en-US" smtClean="0"/>
              <a:pPr/>
              <a:t>9/14/2010</a:t>
            </a:fld>
            <a:endParaRPr lang="en-US"/>
          </a:p>
        </p:txBody>
      </p:sp>
      <p:sp>
        <p:nvSpPr>
          <p:cNvPr id="12" name="Slide Number Placeholder 11"/>
          <p:cNvSpPr>
            <a:spLocks noGrp="1"/>
          </p:cNvSpPr>
          <p:nvPr>
            <p:ph type="sldNum" sz="quarter" idx="16"/>
          </p:nvPr>
        </p:nvSpPr>
        <p:spPr/>
        <p:txBody>
          <a:bodyPr rtlCol="0"/>
          <a:lstStyle/>
          <a:p>
            <a:fld id="{068499A6-AA7C-4D11-87B5-534C06BEC2CC}"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8BA896-8451-443B-9C9E-CF4EC4A18B34}" type="datetimeFigureOut">
              <a:rPr lang="en-US" smtClean="0"/>
              <a:pPr/>
              <a:t>9/14/2010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068499A6-AA7C-4D11-87B5-534C06BEC2C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8BA896-8451-443B-9C9E-CF4EC4A18B34}" type="datetimeFigureOut">
              <a:rPr lang="en-US" smtClean="0"/>
              <a:pPr/>
              <a:t>9/14/2010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068499A6-AA7C-4D11-87B5-534C06BEC2C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E8BA896-8451-443B-9C9E-CF4EC4A18B34}" type="datetimeFigureOut">
              <a:rPr lang="en-US" smtClean="0"/>
              <a:pPr/>
              <a:t>9/14/2010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068499A6-AA7C-4D11-87B5-534C06BEC2CC}"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E8BA896-8451-443B-9C9E-CF4EC4A18B34}" type="datetimeFigureOut">
              <a:rPr lang="en-US" smtClean="0"/>
              <a:pPr/>
              <a:t>9/14/2010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068499A6-AA7C-4D11-87B5-534C06BEC2CC}"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E8BA896-8451-443B-9C9E-CF4EC4A18B34}" type="datetimeFigureOut">
              <a:rPr lang="en-US" smtClean="0"/>
              <a:pPr/>
              <a:t>9/14/2010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68499A6-AA7C-4D11-87B5-534C06BEC2C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4.gif"/></Relationships>
</file>

<file path=ppt/slides/_rels/slide1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Microsoft_Office_Excel_97-2003_Worksheet2.xls"/></Relationships>
</file>

<file path=ppt/slides/_rels/slide1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2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4.gif"/></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4.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alpha val="0"/>
          </a:schemeClr>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609600" y="1371600"/>
            <a:ext cx="8001000" cy="1828800"/>
          </a:xfrm>
        </p:spPr>
        <p:txBody>
          <a:bodyPr>
            <a:noAutofit/>
          </a:bodyPr>
          <a:lstStyle/>
          <a:p>
            <a:pPr algn="ctr"/>
            <a:r>
              <a:rPr lang="en-US" sz="3600" b="1" cap="none" dirty="0" smtClean="0">
                <a:solidFill>
                  <a:schemeClr val="bg1"/>
                </a:solidFill>
              </a:rPr>
              <a:t>Coronary Artery Calcium Score and Risk Classification for Prediction of </a:t>
            </a:r>
            <a:br>
              <a:rPr lang="en-US" sz="3600" b="1" cap="none" dirty="0" smtClean="0">
                <a:solidFill>
                  <a:schemeClr val="bg1"/>
                </a:solidFill>
              </a:rPr>
            </a:br>
            <a:r>
              <a:rPr lang="en-US" sz="3600" b="1" cap="none" dirty="0" smtClean="0">
                <a:solidFill>
                  <a:schemeClr val="bg1"/>
                </a:solidFill>
              </a:rPr>
              <a:t>Coronary Heart Disease: </a:t>
            </a:r>
            <a:r>
              <a:rPr lang="en-US" sz="3600" cap="none" dirty="0" smtClean="0">
                <a:solidFill>
                  <a:schemeClr val="bg1"/>
                </a:solidFill>
              </a:rPr>
              <a:t/>
            </a:r>
            <a:br>
              <a:rPr lang="en-US" sz="3600" cap="none" dirty="0" smtClean="0">
                <a:solidFill>
                  <a:schemeClr val="bg1"/>
                </a:solidFill>
              </a:rPr>
            </a:br>
            <a:r>
              <a:rPr lang="en-US" sz="3600" b="1" cap="none" dirty="0" smtClean="0">
                <a:solidFill>
                  <a:schemeClr val="bg1"/>
                </a:solidFill>
              </a:rPr>
              <a:t>the Multi-Ethnic Study of Atherosclerosis</a:t>
            </a:r>
            <a:endParaRPr lang="en-US" sz="3600" cap="none" dirty="0">
              <a:solidFill>
                <a:schemeClr val="bg1"/>
              </a:solidFill>
            </a:endParaRPr>
          </a:p>
        </p:txBody>
      </p:sp>
      <p:sp>
        <p:nvSpPr>
          <p:cNvPr id="5" name="Subtitle 4"/>
          <p:cNvSpPr>
            <a:spLocks noGrp="1"/>
          </p:cNvSpPr>
          <p:nvPr>
            <p:ph type="subTitle" idx="1"/>
          </p:nvPr>
        </p:nvSpPr>
        <p:spPr/>
        <p:txBody>
          <a:bodyPr/>
          <a:lstStyle/>
          <a:p>
            <a:endParaRPr lang="en-US"/>
          </a:p>
        </p:txBody>
      </p:sp>
      <p:sp>
        <p:nvSpPr>
          <p:cNvPr id="7" name="TextBox 6"/>
          <p:cNvSpPr txBox="1"/>
          <p:nvPr/>
        </p:nvSpPr>
        <p:spPr>
          <a:xfrm>
            <a:off x="1295400" y="3429000"/>
            <a:ext cx="6400800" cy="1661993"/>
          </a:xfrm>
          <a:prstGeom prst="rect">
            <a:avLst/>
          </a:prstGeom>
          <a:noFill/>
        </p:spPr>
        <p:txBody>
          <a:bodyPr wrap="square" rtlCol="0">
            <a:spAutoFit/>
          </a:bodyPr>
          <a:lstStyle/>
          <a:p>
            <a:pPr algn="ctr">
              <a:spcBef>
                <a:spcPts val="0"/>
              </a:spcBef>
            </a:pPr>
            <a:r>
              <a:rPr lang="en-US" sz="2800" dirty="0" smtClean="0">
                <a:solidFill>
                  <a:schemeClr val="bg1"/>
                </a:solidFill>
              </a:rPr>
              <a:t>Tamar S. </a:t>
            </a:r>
            <a:r>
              <a:rPr lang="en-US" sz="2800" dirty="0" err="1" smtClean="0">
                <a:solidFill>
                  <a:schemeClr val="bg1"/>
                </a:solidFill>
              </a:rPr>
              <a:t>Polonsky</a:t>
            </a:r>
            <a:r>
              <a:rPr lang="en-US" sz="2800" dirty="0" smtClean="0">
                <a:solidFill>
                  <a:schemeClr val="bg1"/>
                </a:solidFill>
              </a:rPr>
              <a:t>, Robyn L. McClelland, Neal W. Jorgensen, Diane E. </a:t>
            </a:r>
            <a:r>
              <a:rPr lang="en-US" sz="2800" dirty="0" err="1" smtClean="0">
                <a:solidFill>
                  <a:schemeClr val="bg1"/>
                </a:solidFill>
              </a:rPr>
              <a:t>Bild</a:t>
            </a:r>
            <a:r>
              <a:rPr lang="en-US" sz="2800" dirty="0" smtClean="0">
                <a:solidFill>
                  <a:schemeClr val="bg1"/>
                </a:solidFill>
              </a:rPr>
              <a:t>, Gregory L. Burke, Alan D. </a:t>
            </a:r>
            <a:r>
              <a:rPr lang="en-US" sz="2800" dirty="0" err="1" smtClean="0">
                <a:solidFill>
                  <a:schemeClr val="bg1"/>
                </a:solidFill>
              </a:rPr>
              <a:t>Guerci</a:t>
            </a:r>
            <a:r>
              <a:rPr lang="en-US" sz="2800" dirty="0" smtClean="0">
                <a:solidFill>
                  <a:schemeClr val="bg1"/>
                </a:solidFill>
              </a:rPr>
              <a:t>, Philip Greenland</a:t>
            </a:r>
          </a:p>
          <a:p>
            <a:pPr algn="ct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Final cohort of 5878 participants</a:t>
            </a:r>
          </a:p>
          <a:p>
            <a:r>
              <a:rPr lang="en-US" dirty="0" smtClean="0"/>
              <a:t>209 CHD events, overall event rate 3.5%</a:t>
            </a:r>
          </a:p>
          <a:p>
            <a:pPr lvl="1"/>
            <a:r>
              <a:rPr lang="en-US" dirty="0" smtClean="0"/>
              <a:t>122 major events (96 MI, 14 death from CHD, 12 resuscitated cardiac arrest)</a:t>
            </a:r>
          </a:p>
          <a:p>
            <a:pPr lvl="1"/>
            <a:r>
              <a:rPr lang="en-US" dirty="0" smtClean="0"/>
              <a:t>87 angina events (73 followed by revascularization, 14 not followed by revascularization)</a:t>
            </a:r>
          </a:p>
          <a:p>
            <a:r>
              <a:rPr lang="en-US" dirty="0" smtClean="0"/>
              <a:t>AUROC using traditional risk factors was 0.76, increased to 0.81 with the addition of CAC (P&lt;0.001)</a:t>
            </a:r>
          </a:p>
          <a:p>
            <a:r>
              <a:rPr lang="en-US" dirty="0" smtClean="0"/>
              <a:t>Both models well calibrated </a:t>
            </a:r>
          </a:p>
          <a:p>
            <a:pPr lvl="1"/>
            <a:r>
              <a:rPr lang="en-US" dirty="0" smtClean="0"/>
              <a:t>HL </a:t>
            </a:r>
            <a:r>
              <a:rPr lang="el-GR" dirty="0" smtClean="0"/>
              <a:t>χ</a:t>
            </a:r>
            <a:r>
              <a:rPr lang="en-US" baseline="30000" dirty="0" smtClean="0">
                <a:latin typeface="Calibri"/>
              </a:rPr>
              <a:t>2 </a:t>
            </a:r>
            <a:r>
              <a:rPr lang="en-US" dirty="0" smtClean="0">
                <a:latin typeface="Calibri"/>
              </a:rPr>
              <a:t> statistic model 1: </a:t>
            </a:r>
            <a:r>
              <a:rPr lang="en-US" dirty="0" smtClean="0"/>
              <a:t>6.72, P=0.46; </a:t>
            </a:r>
          </a:p>
          <a:p>
            <a:pPr lvl="1">
              <a:buNone/>
            </a:pPr>
            <a:r>
              <a:rPr lang="en-US" dirty="0" smtClean="0"/>
              <a:t>model 2: 9.15 P=0.24 </a:t>
            </a:r>
          </a:p>
          <a:p>
            <a:pPr>
              <a:buNone/>
            </a:pPr>
            <a:endParaRPr lang="en-US" dirty="0"/>
          </a:p>
        </p:txBody>
      </p:sp>
      <p:pic>
        <p:nvPicPr>
          <p:cNvPr id="4" name="Picture 2" descr="MESA logo"/>
          <p:cNvPicPr>
            <a:picLocks noChangeAspect="1" noChangeArrowheads="1"/>
          </p:cNvPicPr>
          <p:nvPr/>
        </p:nvPicPr>
        <p:blipFill>
          <a:blip r:embed="rId3" cstate="print"/>
          <a:srcRect/>
          <a:stretch>
            <a:fillRect/>
          </a:stretch>
        </p:blipFill>
        <p:spPr bwMode="auto">
          <a:xfrm>
            <a:off x="8105775" y="6263997"/>
            <a:ext cx="962025" cy="594003"/>
          </a:xfrm>
          <a:prstGeom prst="rect">
            <a:avLst/>
          </a:prstGeom>
          <a:noFill/>
        </p:spPr>
      </p:pic>
      <p:pic>
        <p:nvPicPr>
          <p:cNvPr id="5" name="Picture 2" descr="Northwestern University Seal"/>
          <p:cNvPicPr>
            <a:picLocks noChangeAspect="1" noChangeArrowheads="1"/>
          </p:cNvPicPr>
          <p:nvPr/>
        </p:nvPicPr>
        <p:blipFill>
          <a:blip r:embed="rId4" cstate="print"/>
          <a:srcRect/>
          <a:stretch>
            <a:fillRect/>
          </a:stretch>
        </p:blipFill>
        <p:spPr bwMode="auto">
          <a:xfrm>
            <a:off x="76200" y="6096000"/>
            <a:ext cx="685800" cy="6858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76200" y="76200"/>
          <a:ext cx="8991600" cy="5715001"/>
        </p:xfrm>
        <a:graphic>
          <a:graphicData uri="http://schemas.openxmlformats.org/drawingml/2006/table">
            <a:tbl>
              <a:tblPr firstRow="1" bandRow="1">
                <a:tableStyleId>{5C22544A-7EE6-4342-B048-85BDC9FD1C3A}</a:tableStyleId>
              </a:tblPr>
              <a:tblGrid>
                <a:gridCol w="2736574"/>
                <a:gridCol w="2267447"/>
                <a:gridCol w="863379"/>
                <a:gridCol w="2264134"/>
                <a:gridCol w="860066"/>
              </a:tblGrid>
              <a:tr h="977937">
                <a:tc>
                  <a:txBody>
                    <a:bodyPr/>
                    <a:lstStyle/>
                    <a:p>
                      <a:pPr marL="0" marR="0" algn="ctr">
                        <a:lnSpc>
                          <a:spcPct val="115000"/>
                        </a:lnSpc>
                        <a:spcBef>
                          <a:spcPts val="0"/>
                        </a:spcBef>
                        <a:spcAft>
                          <a:spcPts val="0"/>
                        </a:spcAft>
                        <a:tabLst>
                          <a:tab pos="685800" algn="l"/>
                        </a:tabLst>
                      </a:pPr>
                      <a:r>
                        <a:rPr lang="en-US" sz="1800" b="1" dirty="0">
                          <a:latin typeface="Calibri"/>
                          <a:ea typeface="Calibri"/>
                          <a:cs typeface="Times New Roman"/>
                        </a:rPr>
                        <a:t>Risk factor</a:t>
                      </a:r>
                      <a:endParaRPr lang="en-US" sz="18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685800" algn="l"/>
                        </a:tabLst>
                      </a:pPr>
                      <a:r>
                        <a:rPr lang="en-US" sz="1800" b="1" dirty="0">
                          <a:latin typeface="Calibri"/>
                          <a:ea typeface="Calibri"/>
                          <a:cs typeface="Times New Roman"/>
                        </a:rPr>
                        <a:t>HR </a:t>
                      </a:r>
                      <a:r>
                        <a:rPr lang="en-US" sz="1800" b="1" dirty="0" smtClean="0">
                          <a:latin typeface="Calibri"/>
                          <a:ea typeface="Calibri"/>
                          <a:cs typeface="Times New Roman"/>
                        </a:rPr>
                        <a:t>for model </a:t>
                      </a:r>
                      <a:r>
                        <a:rPr lang="en-US" sz="1800" b="1" dirty="0" smtClean="0">
                          <a:latin typeface="Calibri"/>
                          <a:ea typeface="Calibri"/>
                          <a:cs typeface="Times New Roman"/>
                        </a:rPr>
                        <a:t>without CAC</a:t>
                      </a:r>
                      <a:r>
                        <a:rPr lang="en-US" sz="1800" b="1" baseline="0" dirty="0" smtClean="0">
                          <a:latin typeface="Calibri"/>
                          <a:ea typeface="Calibri"/>
                          <a:cs typeface="Times New Roman"/>
                        </a:rPr>
                        <a:t> </a:t>
                      </a:r>
                      <a:r>
                        <a:rPr lang="en-US" sz="1800" b="1" dirty="0" smtClean="0">
                          <a:latin typeface="Calibri"/>
                          <a:ea typeface="Calibri"/>
                          <a:cs typeface="Times New Roman"/>
                        </a:rPr>
                        <a:t>(95</a:t>
                      </a:r>
                      <a:r>
                        <a:rPr lang="en-US" sz="1800" b="1" dirty="0">
                          <a:latin typeface="Calibri"/>
                          <a:ea typeface="Calibri"/>
                          <a:cs typeface="Times New Roman"/>
                        </a:rPr>
                        <a:t>% CI)</a:t>
                      </a:r>
                      <a:endParaRPr lang="en-US" sz="18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685800" algn="l"/>
                        </a:tabLst>
                      </a:pPr>
                      <a:r>
                        <a:rPr lang="en-US" sz="1800" b="1" dirty="0">
                          <a:latin typeface="Calibri"/>
                          <a:ea typeface="Calibri"/>
                          <a:cs typeface="Times New Roman"/>
                        </a:rPr>
                        <a:t>P value</a:t>
                      </a:r>
                      <a:endParaRPr lang="en-US" sz="18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685800" algn="l"/>
                        </a:tabLst>
                      </a:pPr>
                      <a:r>
                        <a:rPr lang="en-US" sz="1800" b="1" dirty="0">
                          <a:latin typeface="Calibri"/>
                          <a:ea typeface="Calibri"/>
                          <a:cs typeface="Times New Roman"/>
                        </a:rPr>
                        <a:t>HR </a:t>
                      </a:r>
                      <a:r>
                        <a:rPr lang="en-US" sz="1800" b="1" baseline="0" dirty="0" smtClean="0">
                          <a:latin typeface="Calibri"/>
                          <a:ea typeface="Calibri"/>
                          <a:cs typeface="Times New Roman"/>
                        </a:rPr>
                        <a:t> for model </a:t>
                      </a:r>
                      <a:r>
                        <a:rPr lang="en-US" sz="1800" b="1" baseline="0" dirty="0" smtClean="0">
                          <a:latin typeface="Calibri"/>
                          <a:ea typeface="Calibri"/>
                          <a:cs typeface="Times New Roman"/>
                        </a:rPr>
                        <a:t>with </a:t>
                      </a:r>
                      <a:r>
                        <a:rPr lang="en-US" sz="1800" b="1" dirty="0" smtClean="0">
                          <a:latin typeface="Calibri"/>
                          <a:ea typeface="Calibri"/>
                          <a:cs typeface="Times New Roman"/>
                        </a:rPr>
                        <a:t>CAC</a:t>
                      </a:r>
                      <a:r>
                        <a:rPr lang="en-US" sz="1800" b="1" baseline="0" dirty="0" smtClean="0">
                          <a:latin typeface="Calibri"/>
                          <a:ea typeface="Calibri"/>
                          <a:cs typeface="Times New Roman"/>
                        </a:rPr>
                        <a:t> </a:t>
                      </a:r>
                      <a:r>
                        <a:rPr lang="en-US" sz="1800" b="1" dirty="0" smtClean="0">
                          <a:latin typeface="Calibri"/>
                          <a:ea typeface="Calibri"/>
                          <a:cs typeface="Times New Roman"/>
                        </a:rPr>
                        <a:t>(95</a:t>
                      </a:r>
                      <a:r>
                        <a:rPr lang="en-US" sz="1800" b="1" dirty="0">
                          <a:latin typeface="Calibri"/>
                          <a:ea typeface="Calibri"/>
                          <a:cs typeface="Times New Roman"/>
                        </a:rPr>
                        <a:t>% CI)</a:t>
                      </a:r>
                      <a:endParaRPr lang="en-US" sz="18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685800" algn="l"/>
                        </a:tabLst>
                      </a:pPr>
                      <a:r>
                        <a:rPr lang="en-US" sz="1800" b="1" dirty="0">
                          <a:latin typeface="Calibri"/>
                          <a:ea typeface="Calibri"/>
                          <a:cs typeface="Times New Roman"/>
                        </a:rPr>
                        <a:t>P value</a:t>
                      </a:r>
                      <a:endParaRPr lang="en-US" sz="1800" dirty="0">
                        <a:latin typeface="Calibri"/>
                        <a:ea typeface="Calibri"/>
                        <a:cs typeface="Times New Roman"/>
                      </a:endParaRPr>
                    </a:p>
                  </a:txBody>
                  <a:tcPr marL="68580" marR="68580" marT="0" marB="0" anchor="ctr"/>
                </a:tc>
              </a:tr>
              <a:tr h="522182">
                <a:tc>
                  <a:txBody>
                    <a:bodyPr/>
                    <a:lstStyle/>
                    <a:p>
                      <a:pPr marL="0" marR="0" algn="ctr">
                        <a:lnSpc>
                          <a:spcPct val="115000"/>
                        </a:lnSpc>
                        <a:spcBef>
                          <a:spcPts val="0"/>
                        </a:spcBef>
                        <a:spcAft>
                          <a:spcPts val="0"/>
                        </a:spcAft>
                        <a:tabLst>
                          <a:tab pos="685800" algn="l"/>
                        </a:tabLst>
                      </a:pPr>
                      <a:r>
                        <a:rPr lang="en-US" sz="1800" dirty="0">
                          <a:latin typeface="Calibri"/>
                          <a:ea typeface="Calibri"/>
                          <a:cs typeface="Times New Roman"/>
                        </a:rPr>
                        <a:t>Age* </a:t>
                      </a:r>
                    </a:p>
                  </a:txBody>
                  <a:tcPr marL="68580" marR="68580" marT="0" marB="0" anchor="ctr"/>
                </a:tc>
                <a:tc>
                  <a:txBody>
                    <a:bodyPr/>
                    <a:lstStyle/>
                    <a:p>
                      <a:pPr marL="0" marR="0" algn="ctr">
                        <a:lnSpc>
                          <a:spcPct val="115000"/>
                        </a:lnSpc>
                        <a:spcBef>
                          <a:spcPts val="0"/>
                        </a:spcBef>
                        <a:spcAft>
                          <a:spcPts val="0"/>
                        </a:spcAft>
                        <a:tabLst>
                          <a:tab pos="685800" algn="l"/>
                        </a:tabLst>
                      </a:pPr>
                      <a:r>
                        <a:rPr lang="en-US" sz="2000" dirty="0">
                          <a:latin typeface="Calibri"/>
                          <a:ea typeface="Calibri"/>
                          <a:cs typeface="Times New Roman"/>
                        </a:rPr>
                        <a:t>1.30 (1.21-1.41)</a:t>
                      </a:r>
                    </a:p>
                  </a:txBody>
                  <a:tcPr marL="68580" marR="68580" marT="0" marB="0" anchor="ctr"/>
                </a:tc>
                <a:tc>
                  <a:txBody>
                    <a:bodyPr/>
                    <a:lstStyle/>
                    <a:p>
                      <a:pPr marL="0" marR="0" algn="ctr">
                        <a:lnSpc>
                          <a:spcPct val="115000"/>
                        </a:lnSpc>
                        <a:spcBef>
                          <a:spcPts val="0"/>
                        </a:spcBef>
                        <a:spcAft>
                          <a:spcPts val="0"/>
                        </a:spcAft>
                        <a:tabLst>
                          <a:tab pos="685800" algn="l"/>
                        </a:tabLst>
                      </a:pPr>
                      <a:r>
                        <a:rPr lang="en-US" sz="1800" dirty="0">
                          <a:latin typeface="Calibri"/>
                          <a:ea typeface="Calibri"/>
                          <a:cs typeface="Times New Roman"/>
                        </a:rPr>
                        <a:t>&lt;0.001</a:t>
                      </a:r>
                    </a:p>
                  </a:txBody>
                  <a:tcPr marL="68580" marR="68580" marT="0" marB="0" anchor="ctr"/>
                </a:tc>
                <a:tc>
                  <a:txBody>
                    <a:bodyPr/>
                    <a:lstStyle/>
                    <a:p>
                      <a:pPr marL="0" marR="0" algn="ctr">
                        <a:lnSpc>
                          <a:spcPct val="115000"/>
                        </a:lnSpc>
                        <a:spcBef>
                          <a:spcPts val="0"/>
                        </a:spcBef>
                        <a:spcAft>
                          <a:spcPts val="0"/>
                        </a:spcAft>
                        <a:tabLst>
                          <a:tab pos="685800" algn="l"/>
                        </a:tabLst>
                      </a:pPr>
                      <a:r>
                        <a:rPr lang="en-US" sz="2000" dirty="0">
                          <a:latin typeface="Calibri"/>
                          <a:ea typeface="Calibri"/>
                          <a:cs typeface="Times New Roman"/>
                        </a:rPr>
                        <a:t>1.08 (0.99-1.17)</a:t>
                      </a:r>
                    </a:p>
                  </a:txBody>
                  <a:tcPr marL="68580" marR="68580" marT="0" marB="0" anchor="ctr"/>
                </a:tc>
                <a:tc>
                  <a:txBody>
                    <a:bodyPr/>
                    <a:lstStyle/>
                    <a:p>
                      <a:pPr marL="0" marR="0" algn="ctr">
                        <a:lnSpc>
                          <a:spcPct val="115000"/>
                        </a:lnSpc>
                        <a:spcBef>
                          <a:spcPts val="0"/>
                        </a:spcBef>
                        <a:spcAft>
                          <a:spcPts val="0"/>
                        </a:spcAft>
                        <a:tabLst>
                          <a:tab pos="685800" algn="l"/>
                        </a:tabLst>
                      </a:pPr>
                      <a:r>
                        <a:rPr lang="en-US" sz="1800">
                          <a:latin typeface="Calibri"/>
                          <a:ea typeface="Calibri"/>
                          <a:cs typeface="Times New Roman"/>
                        </a:rPr>
                        <a:t>0.09</a:t>
                      </a:r>
                    </a:p>
                  </a:txBody>
                  <a:tcPr marL="68580" marR="68580" marT="0" marB="0" anchor="ctr"/>
                </a:tc>
              </a:tr>
              <a:tr h="522182">
                <a:tc>
                  <a:txBody>
                    <a:bodyPr/>
                    <a:lstStyle/>
                    <a:p>
                      <a:pPr marL="0" marR="0" algn="ctr">
                        <a:lnSpc>
                          <a:spcPct val="115000"/>
                        </a:lnSpc>
                        <a:spcBef>
                          <a:spcPts val="0"/>
                        </a:spcBef>
                        <a:spcAft>
                          <a:spcPts val="0"/>
                        </a:spcAft>
                        <a:tabLst>
                          <a:tab pos="685800" algn="l"/>
                        </a:tabLst>
                      </a:pPr>
                      <a:r>
                        <a:rPr lang="en-US" sz="1800" dirty="0">
                          <a:latin typeface="Calibri"/>
                          <a:ea typeface="Calibri"/>
                          <a:cs typeface="Times New Roman"/>
                        </a:rPr>
                        <a:t>Male sex</a:t>
                      </a:r>
                    </a:p>
                  </a:txBody>
                  <a:tcPr marL="68580" marR="68580" marT="0" marB="0" anchor="ctr"/>
                </a:tc>
                <a:tc>
                  <a:txBody>
                    <a:bodyPr/>
                    <a:lstStyle/>
                    <a:p>
                      <a:pPr marL="0" marR="0" algn="ctr">
                        <a:lnSpc>
                          <a:spcPct val="115000"/>
                        </a:lnSpc>
                        <a:spcBef>
                          <a:spcPts val="0"/>
                        </a:spcBef>
                        <a:spcAft>
                          <a:spcPts val="0"/>
                        </a:spcAft>
                        <a:tabLst>
                          <a:tab pos="685800" algn="l"/>
                        </a:tabLst>
                      </a:pPr>
                      <a:r>
                        <a:rPr lang="en-US" sz="2000" dirty="0">
                          <a:latin typeface="Calibri"/>
                          <a:ea typeface="Calibri"/>
                          <a:cs typeface="Times New Roman"/>
                        </a:rPr>
                        <a:t>2.21 (1.60-3.06)</a:t>
                      </a:r>
                    </a:p>
                  </a:txBody>
                  <a:tcPr marL="68580" marR="68580" marT="0" marB="0" anchor="ctr"/>
                </a:tc>
                <a:tc>
                  <a:txBody>
                    <a:bodyPr/>
                    <a:lstStyle/>
                    <a:p>
                      <a:pPr marL="0" marR="0" algn="ctr">
                        <a:lnSpc>
                          <a:spcPct val="115000"/>
                        </a:lnSpc>
                        <a:spcBef>
                          <a:spcPts val="0"/>
                        </a:spcBef>
                        <a:spcAft>
                          <a:spcPts val="0"/>
                        </a:spcAft>
                        <a:tabLst>
                          <a:tab pos="685800" algn="l"/>
                        </a:tabLst>
                      </a:pPr>
                      <a:r>
                        <a:rPr lang="en-US" sz="1800" dirty="0">
                          <a:latin typeface="Calibri"/>
                          <a:ea typeface="Calibri"/>
                          <a:cs typeface="Times New Roman"/>
                        </a:rPr>
                        <a:t>&lt;0.001</a:t>
                      </a:r>
                    </a:p>
                  </a:txBody>
                  <a:tcPr marL="68580" marR="68580" marT="0" marB="0" anchor="ctr"/>
                </a:tc>
                <a:tc>
                  <a:txBody>
                    <a:bodyPr/>
                    <a:lstStyle/>
                    <a:p>
                      <a:pPr marL="0" marR="0" algn="ctr">
                        <a:lnSpc>
                          <a:spcPct val="115000"/>
                        </a:lnSpc>
                        <a:spcBef>
                          <a:spcPts val="0"/>
                        </a:spcBef>
                        <a:spcAft>
                          <a:spcPts val="0"/>
                        </a:spcAft>
                        <a:tabLst>
                          <a:tab pos="685800" algn="l"/>
                        </a:tabLst>
                      </a:pPr>
                      <a:r>
                        <a:rPr lang="en-US" sz="2000" dirty="0">
                          <a:latin typeface="Calibri"/>
                          <a:ea typeface="Calibri"/>
                          <a:cs typeface="Times New Roman"/>
                        </a:rPr>
                        <a:t>1.48 (1.06-2.05)</a:t>
                      </a:r>
                    </a:p>
                  </a:txBody>
                  <a:tcPr marL="68580" marR="68580" marT="0" marB="0" anchor="ctr"/>
                </a:tc>
                <a:tc>
                  <a:txBody>
                    <a:bodyPr/>
                    <a:lstStyle/>
                    <a:p>
                      <a:pPr marL="0" marR="0" algn="ctr">
                        <a:lnSpc>
                          <a:spcPct val="115000"/>
                        </a:lnSpc>
                        <a:spcBef>
                          <a:spcPts val="0"/>
                        </a:spcBef>
                        <a:spcAft>
                          <a:spcPts val="0"/>
                        </a:spcAft>
                        <a:tabLst>
                          <a:tab pos="685800" algn="l"/>
                        </a:tabLst>
                      </a:pPr>
                      <a:r>
                        <a:rPr lang="en-US" sz="1800">
                          <a:latin typeface="Calibri"/>
                          <a:ea typeface="Calibri"/>
                          <a:cs typeface="Times New Roman"/>
                        </a:rPr>
                        <a:t>0.02</a:t>
                      </a:r>
                    </a:p>
                  </a:txBody>
                  <a:tcPr marL="68580" marR="68580" marT="0" marB="0" anchor="ctr"/>
                </a:tc>
              </a:tr>
              <a:tr h="645444">
                <a:tc>
                  <a:txBody>
                    <a:bodyPr/>
                    <a:lstStyle/>
                    <a:p>
                      <a:pPr marL="0" marR="0" algn="ctr">
                        <a:lnSpc>
                          <a:spcPct val="115000"/>
                        </a:lnSpc>
                        <a:spcBef>
                          <a:spcPts val="0"/>
                        </a:spcBef>
                        <a:spcAft>
                          <a:spcPts val="0"/>
                        </a:spcAft>
                        <a:tabLst>
                          <a:tab pos="685800" algn="l"/>
                        </a:tabLst>
                      </a:pPr>
                      <a:r>
                        <a:rPr lang="en-US" sz="1800" dirty="0">
                          <a:latin typeface="Calibri"/>
                          <a:ea typeface="Calibri"/>
                          <a:cs typeface="Times New Roman"/>
                        </a:rPr>
                        <a:t>Systolic blood pressure (mmHg)†</a:t>
                      </a:r>
                    </a:p>
                  </a:txBody>
                  <a:tcPr marL="68580" marR="68580" marT="0" marB="0" anchor="ctr"/>
                </a:tc>
                <a:tc>
                  <a:txBody>
                    <a:bodyPr/>
                    <a:lstStyle/>
                    <a:p>
                      <a:pPr marL="0" marR="0" algn="ctr">
                        <a:lnSpc>
                          <a:spcPct val="115000"/>
                        </a:lnSpc>
                        <a:spcBef>
                          <a:spcPts val="0"/>
                        </a:spcBef>
                        <a:spcAft>
                          <a:spcPts val="0"/>
                        </a:spcAft>
                        <a:tabLst>
                          <a:tab pos="685800" algn="l"/>
                        </a:tabLst>
                      </a:pPr>
                      <a:r>
                        <a:rPr lang="en-US" sz="2000" dirty="0">
                          <a:latin typeface="Calibri"/>
                          <a:ea typeface="Calibri"/>
                          <a:cs typeface="Times New Roman"/>
                        </a:rPr>
                        <a:t>1.10 (1.03-1.18)</a:t>
                      </a:r>
                    </a:p>
                  </a:txBody>
                  <a:tcPr marL="68580" marR="68580" marT="0" marB="0" anchor="ctr"/>
                </a:tc>
                <a:tc>
                  <a:txBody>
                    <a:bodyPr/>
                    <a:lstStyle/>
                    <a:p>
                      <a:pPr marL="0" marR="0" algn="ctr">
                        <a:lnSpc>
                          <a:spcPct val="115000"/>
                        </a:lnSpc>
                        <a:spcBef>
                          <a:spcPts val="0"/>
                        </a:spcBef>
                        <a:spcAft>
                          <a:spcPts val="0"/>
                        </a:spcAft>
                        <a:tabLst>
                          <a:tab pos="685800" algn="l"/>
                        </a:tabLst>
                      </a:pPr>
                      <a:r>
                        <a:rPr lang="en-US" sz="1800">
                          <a:latin typeface="Calibri"/>
                          <a:ea typeface="Calibri"/>
                          <a:cs typeface="Times New Roman"/>
                        </a:rPr>
                        <a:t>0.003</a:t>
                      </a:r>
                    </a:p>
                  </a:txBody>
                  <a:tcPr marL="68580" marR="68580" marT="0" marB="0" anchor="ctr"/>
                </a:tc>
                <a:tc>
                  <a:txBody>
                    <a:bodyPr/>
                    <a:lstStyle/>
                    <a:p>
                      <a:pPr marL="0" marR="0" algn="ctr">
                        <a:lnSpc>
                          <a:spcPct val="115000"/>
                        </a:lnSpc>
                        <a:spcBef>
                          <a:spcPts val="0"/>
                        </a:spcBef>
                        <a:spcAft>
                          <a:spcPts val="0"/>
                        </a:spcAft>
                        <a:tabLst>
                          <a:tab pos="685800" algn="l"/>
                        </a:tabLst>
                      </a:pPr>
                      <a:r>
                        <a:rPr lang="en-US" sz="2000" dirty="0">
                          <a:latin typeface="Calibri"/>
                          <a:ea typeface="Calibri"/>
                          <a:cs typeface="Times New Roman"/>
                        </a:rPr>
                        <a:t>1.08 (1.01-1.15)</a:t>
                      </a:r>
                    </a:p>
                  </a:txBody>
                  <a:tcPr marL="68580" marR="68580" marT="0" marB="0" anchor="ctr"/>
                </a:tc>
                <a:tc>
                  <a:txBody>
                    <a:bodyPr/>
                    <a:lstStyle/>
                    <a:p>
                      <a:pPr marL="0" marR="0" algn="ctr">
                        <a:lnSpc>
                          <a:spcPct val="115000"/>
                        </a:lnSpc>
                        <a:spcBef>
                          <a:spcPts val="0"/>
                        </a:spcBef>
                        <a:spcAft>
                          <a:spcPts val="0"/>
                        </a:spcAft>
                        <a:tabLst>
                          <a:tab pos="685800" algn="l"/>
                        </a:tabLst>
                      </a:pPr>
                      <a:r>
                        <a:rPr lang="en-US" sz="1800" dirty="0">
                          <a:latin typeface="Calibri"/>
                          <a:ea typeface="Calibri"/>
                          <a:cs typeface="Times New Roman"/>
                        </a:rPr>
                        <a:t>0.03</a:t>
                      </a:r>
                    </a:p>
                  </a:txBody>
                  <a:tcPr marL="68580" marR="68580" marT="0" marB="0" anchor="ctr"/>
                </a:tc>
              </a:tr>
              <a:tr h="740355">
                <a:tc>
                  <a:txBody>
                    <a:bodyPr/>
                    <a:lstStyle/>
                    <a:p>
                      <a:pPr marL="0" marR="0" algn="ctr">
                        <a:lnSpc>
                          <a:spcPct val="115000"/>
                        </a:lnSpc>
                        <a:spcBef>
                          <a:spcPts val="0"/>
                        </a:spcBef>
                        <a:spcAft>
                          <a:spcPts val="0"/>
                        </a:spcAft>
                        <a:tabLst>
                          <a:tab pos="685800" algn="l"/>
                        </a:tabLst>
                      </a:pPr>
                      <a:r>
                        <a:rPr lang="en-US" sz="1800" dirty="0">
                          <a:latin typeface="Calibri"/>
                          <a:ea typeface="OTNEJMScalaSansLF"/>
                          <a:cs typeface="Times New Roman"/>
                        </a:rPr>
                        <a:t>Use of blood pressure lowering medication </a:t>
                      </a:r>
                      <a:endParaRPr lang="en-US" sz="18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685800" algn="l"/>
                        </a:tabLst>
                      </a:pPr>
                      <a:r>
                        <a:rPr lang="en-US" sz="2000" dirty="0">
                          <a:latin typeface="Calibri"/>
                          <a:ea typeface="Calibri"/>
                          <a:cs typeface="Courier New"/>
                        </a:rPr>
                        <a:t>1.61 (1.21-2.15)</a:t>
                      </a:r>
                      <a:endParaRPr lang="en-US" sz="20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685800" algn="l"/>
                        </a:tabLst>
                      </a:pPr>
                      <a:r>
                        <a:rPr lang="en-US" sz="1800">
                          <a:latin typeface="Calibri"/>
                          <a:ea typeface="Calibri"/>
                          <a:cs typeface="Courier New"/>
                        </a:rPr>
                        <a:t>0.001</a:t>
                      </a:r>
                      <a:endParaRPr lang="en-US" sz="180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685800" algn="l"/>
                        </a:tabLst>
                      </a:pPr>
                      <a:r>
                        <a:rPr lang="en-US" sz="2000" dirty="0">
                          <a:latin typeface="Calibri"/>
                          <a:ea typeface="Calibri"/>
                          <a:cs typeface="Times New Roman"/>
                        </a:rPr>
                        <a:t>1.37 (1.03-1.82)</a:t>
                      </a:r>
                    </a:p>
                  </a:txBody>
                  <a:tcPr marL="68580" marR="68580" marT="0" marB="0" anchor="ctr"/>
                </a:tc>
                <a:tc>
                  <a:txBody>
                    <a:bodyPr/>
                    <a:lstStyle/>
                    <a:p>
                      <a:pPr marL="0" marR="0" algn="ctr">
                        <a:lnSpc>
                          <a:spcPct val="115000"/>
                        </a:lnSpc>
                        <a:spcBef>
                          <a:spcPts val="0"/>
                        </a:spcBef>
                        <a:spcAft>
                          <a:spcPts val="0"/>
                        </a:spcAft>
                        <a:tabLst>
                          <a:tab pos="685800" algn="l"/>
                        </a:tabLst>
                      </a:pPr>
                      <a:r>
                        <a:rPr lang="en-US" sz="1800" dirty="0">
                          <a:latin typeface="Calibri"/>
                          <a:ea typeface="Calibri"/>
                          <a:cs typeface="Times New Roman"/>
                        </a:rPr>
                        <a:t>0.03</a:t>
                      </a:r>
                    </a:p>
                  </a:txBody>
                  <a:tcPr marL="68580" marR="68580" marT="0" marB="0" anchor="ctr"/>
                </a:tc>
              </a:tr>
              <a:tr h="522182">
                <a:tc>
                  <a:txBody>
                    <a:bodyPr/>
                    <a:lstStyle/>
                    <a:p>
                      <a:pPr marL="0" marR="0" algn="ctr">
                        <a:lnSpc>
                          <a:spcPct val="115000"/>
                        </a:lnSpc>
                        <a:spcBef>
                          <a:spcPts val="0"/>
                        </a:spcBef>
                        <a:spcAft>
                          <a:spcPts val="0"/>
                        </a:spcAft>
                        <a:tabLst>
                          <a:tab pos="685800" algn="l"/>
                        </a:tabLst>
                      </a:pPr>
                      <a:r>
                        <a:rPr lang="en-US" sz="1800" dirty="0">
                          <a:latin typeface="Calibri"/>
                          <a:ea typeface="Calibri"/>
                          <a:cs typeface="Times New Roman"/>
                        </a:rPr>
                        <a:t>Total cholesterol  (mg/dl)‡ </a:t>
                      </a:r>
                    </a:p>
                  </a:txBody>
                  <a:tcPr marL="68580" marR="68580" marT="0" marB="0" anchor="ctr"/>
                </a:tc>
                <a:tc>
                  <a:txBody>
                    <a:bodyPr/>
                    <a:lstStyle/>
                    <a:p>
                      <a:pPr marL="0" marR="0" algn="ctr">
                        <a:lnSpc>
                          <a:spcPct val="115000"/>
                        </a:lnSpc>
                        <a:spcBef>
                          <a:spcPts val="0"/>
                        </a:spcBef>
                        <a:spcAft>
                          <a:spcPts val="0"/>
                        </a:spcAft>
                        <a:tabLst>
                          <a:tab pos="685800" algn="l"/>
                        </a:tabLst>
                      </a:pPr>
                      <a:r>
                        <a:rPr lang="en-US" sz="2000" dirty="0">
                          <a:latin typeface="Calibri"/>
                          <a:ea typeface="Calibri"/>
                          <a:cs typeface="Times New Roman"/>
                        </a:rPr>
                        <a:t>1.07 (1.03-1.11)</a:t>
                      </a:r>
                    </a:p>
                  </a:txBody>
                  <a:tcPr marL="68580" marR="68580" marT="0" marB="0" anchor="ctr"/>
                </a:tc>
                <a:tc>
                  <a:txBody>
                    <a:bodyPr/>
                    <a:lstStyle/>
                    <a:p>
                      <a:pPr marL="0" marR="0" algn="ctr">
                        <a:lnSpc>
                          <a:spcPct val="115000"/>
                        </a:lnSpc>
                        <a:spcBef>
                          <a:spcPts val="0"/>
                        </a:spcBef>
                        <a:spcAft>
                          <a:spcPts val="0"/>
                        </a:spcAft>
                        <a:tabLst>
                          <a:tab pos="685800" algn="l"/>
                        </a:tabLst>
                      </a:pPr>
                      <a:r>
                        <a:rPr lang="en-US" sz="1800">
                          <a:latin typeface="Calibri"/>
                          <a:ea typeface="Calibri"/>
                          <a:cs typeface="Times New Roman"/>
                        </a:rPr>
                        <a:t>0.001</a:t>
                      </a:r>
                    </a:p>
                  </a:txBody>
                  <a:tcPr marL="68580" marR="68580" marT="0" marB="0" anchor="ctr"/>
                </a:tc>
                <a:tc>
                  <a:txBody>
                    <a:bodyPr/>
                    <a:lstStyle/>
                    <a:p>
                      <a:pPr marL="0" marR="0" algn="ctr">
                        <a:lnSpc>
                          <a:spcPct val="115000"/>
                        </a:lnSpc>
                        <a:spcBef>
                          <a:spcPts val="0"/>
                        </a:spcBef>
                        <a:spcAft>
                          <a:spcPts val="0"/>
                        </a:spcAft>
                        <a:tabLst>
                          <a:tab pos="685800" algn="l"/>
                        </a:tabLst>
                      </a:pPr>
                      <a:r>
                        <a:rPr lang="en-US" sz="2000" dirty="0">
                          <a:latin typeface="Calibri"/>
                          <a:ea typeface="Calibri"/>
                          <a:cs typeface="Times New Roman"/>
                        </a:rPr>
                        <a:t>1.05 (1.01-1.10)</a:t>
                      </a:r>
                    </a:p>
                  </a:txBody>
                  <a:tcPr marL="68580" marR="68580" marT="0" marB="0" anchor="ctr"/>
                </a:tc>
                <a:tc>
                  <a:txBody>
                    <a:bodyPr/>
                    <a:lstStyle/>
                    <a:p>
                      <a:pPr marL="0" marR="0" algn="ctr">
                        <a:lnSpc>
                          <a:spcPct val="115000"/>
                        </a:lnSpc>
                        <a:spcBef>
                          <a:spcPts val="0"/>
                        </a:spcBef>
                        <a:spcAft>
                          <a:spcPts val="0"/>
                        </a:spcAft>
                        <a:tabLst>
                          <a:tab pos="685800" algn="l"/>
                        </a:tabLst>
                      </a:pPr>
                      <a:r>
                        <a:rPr lang="en-US" sz="1800" dirty="0">
                          <a:latin typeface="Calibri"/>
                          <a:ea typeface="Calibri"/>
                          <a:cs typeface="Times New Roman"/>
                        </a:rPr>
                        <a:t>0.01</a:t>
                      </a:r>
                    </a:p>
                  </a:txBody>
                  <a:tcPr marL="68580" marR="68580" marT="0" marB="0" anchor="ctr"/>
                </a:tc>
              </a:tr>
              <a:tr h="740355">
                <a:tc>
                  <a:txBody>
                    <a:bodyPr/>
                    <a:lstStyle/>
                    <a:p>
                      <a:pPr marL="0" marR="0" algn="ctr">
                        <a:lnSpc>
                          <a:spcPct val="115000"/>
                        </a:lnSpc>
                        <a:spcBef>
                          <a:spcPts val="0"/>
                        </a:spcBef>
                        <a:spcAft>
                          <a:spcPts val="0"/>
                        </a:spcAft>
                        <a:tabLst>
                          <a:tab pos="685800" algn="l"/>
                        </a:tabLst>
                      </a:pPr>
                      <a:r>
                        <a:rPr lang="en-US" sz="1800" dirty="0">
                          <a:latin typeface="Calibri"/>
                          <a:ea typeface="Calibri"/>
                          <a:cs typeface="Times New Roman"/>
                        </a:rPr>
                        <a:t> High-density lipoprotein cholesterol (mg/dl)‡</a:t>
                      </a:r>
                      <a:r>
                        <a:rPr lang="en-US" sz="1800" dirty="0">
                          <a:latin typeface="Calibri"/>
                          <a:ea typeface="OTNEJMScalaSansLF"/>
                          <a:cs typeface="OTNEJMScalaSansLF"/>
                        </a:rPr>
                        <a:t> </a:t>
                      </a:r>
                      <a:endParaRPr lang="en-US" sz="18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685800" algn="l"/>
                        </a:tabLst>
                      </a:pPr>
                      <a:r>
                        <a:rPr lang="en-US" sz="2000" dirty="0">
                          <a:latin typeface="Calibri"/>
                          <a:ea typeface="Calibri"/>
                          <a:cs typeface="Times New Roman"/>
                        </a:rPr>
                        <a:t>0.81 (0.72-0.91)</a:t>
                      </a:r>
                    </a:p>
                  </a:txBody>
                  <a:tcPr marL="68580" marR="68580" marT="0" marB="0" anchor="ctr"/>
                </a:tc>
                <a:tc>
                  <a:txBody>
                    <a:bodyPr/>
                    <a:lstStyle/>
                    <a:p>
                      <a:pPr marL="0" marR="0" algn="ctr">
                        <a:lnSpc>
                          <a:spcPct val="115000"/>
                        </a:lnSpc>
                        <a:spcBef>
                          <a:spcPts val="0"/>
                        </a:spcBef>
                        <a:spcAft>
                          <a:spcPts val="0"/>
                        </a:spcAft>
                        <a:tabLst>
                          <a:tab pos="685800" algn="l"/>
                        </a:tabLst>
                      </a:pPr>
                      <a:r>
                        <a:rPr lang="en-US" sz="1800">
                          <a:latin typeface="Calibri"/>
                          <a:ea typeface="Calibri"/>
                          <a:cs typeface="Times New Roman"/>
                        </a:rPr>
                        <a:t>&lt;0.001</a:t>
                      </a:r>
                    </a:p>
                  </a:txBody>
                  <a:tcPr marL="68580" marR="68580" marT="0" marB="0" anchor="ctr"/>
                </a:tc>
                <a:tc>
                  <a:txBody>
                    <a:bodyPr/>
                    <a:lstStyle/>
                    <a:p>
                      <a:pPr marL="0" marR="0" algn="ctr">
                        <a:lnSpc>
                          <a:spcPct val="115000"/>
                        </a:lnSpc>
                        <a:spcBef>
                          <a:spcPts val="0"/>
                        </a:spcBef>
                        <a:spcAft>
                          <a:spcPts val="0"/>
                        </a:spcAft>
                        <a:tabLst>
                          <a:tab pos="685800" algn="l"/>
                        </a:tabLst>
                      </a:pPr>
                      <a:r>
                        <a:rPr lang="en-US" sz="2000" dirty="0">
                          <a:latin typeface="Calibri"/>
                          <a:ea typeface="Calibri"/>
                          <a:cs typeface="Times New Roman"/>
                        </a:rPr>
                        <a:t>0.84 (0.75-0.94)</a:t>
                      </a:r>
                    </a:p>
                  </a:txBody>
                  <a:tcPr marL="68580" marR="68580" marT="0" marB="0" anchor="ctr"/>
                </a:tc>
                <a:tc>
                  <a:txBody>
                    <a:bodyPr/>
                    <a:lstStyle/>
                    <a:p>
                      <a:pPr marL="0" marR="0" algn="ctr">
                        <a:lnSpc>
                          <a:spcPct val="115000"/>
                        </a:lnSpc>
                        <a:spcBef>
                          <a:spcPts val="0"/>
                        </a:spcBef>
                        <a:spcAft>
                          <a:spcPts val="0"/>
                        </a:spcAft>
                        <a:tabLst>
                          <a:tab pos="685800" algn="l"/>
                        </a:tabLst>
                      </a:pPr>
                      <a:r>
                        <a:rPr lang="en-US" sz="1800" dirty="0">
                          <a:latin typeface="Calibri"/>
                          <a:ea typeface="Calibri"/>
                          <a:cs typeface="Times New Roman"/>
                        </a:rPr>
                        <a:t>0.002</a:t>
                      </a:r>
                    </a:p>
                  </a:txBody>
                  <a:tcPr marL="68580" marR="68580" marT="0" marB="0" anchor="ctr"/>
                </a:tc>
              </a:tr>
              <a:tr h="522182">
                <a:tc>
                  <a:txBody>
                    <a:bodyPr/>
                    <a:lstStyle/>
                    <a:p>
                      <a:pPr marL="0" marR="0" algn="ctr">
                        <a:lnSpc>
                          <a:spcPct val="115000"/>
                        </a:lnSpc>
                        <a:spcBef>
                          <a:spcPts val="0"/>
                        </a:spcBef>
                        <a:spcAft>
                          <a:spcPts val="0"/>
                        </a:spcAft>
                        <a:tabLst>
                          <a:tab pos="685800" algn="l"/>
                        </a:tabLst>
                      </a:pPr>
                      <a:r>
                        <a:rPr lang="en-US" sz="1800" dirty="0">
                          <a:latin typeface="Calibri"/>
                          <a:ea typeface="OTNEJMScalaSansLF"/>
                          <a:cs typeface="Times New Roman"/>
                        </a:rPr>
                        <a:t>Current smoker</a:t>
                      </a:r>
                      <a:endParaRPr lang="en-US" sz="18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685800" algn="l"/>
                        </a:tabLst>
                      </a:pPr>
                      <a:r>
                        <a:rPr lang="en-US" sz="2000" dirty="0">
                          <a:latin typeface="Calibri"/>
                          <a:ea typeface="Calibri"/>
                          <a:cs typeface="Times New Roman"/>
                        </a:rPr>
                        <a:t>1.91 (1.25-2.91)</a:t>
                      </a:r>
                    </a:p>
                  </a:txBody>
                  <a:tcPr marL="68580" marR="68580" marT="0" marB="0" anchor="ctr"/>
                </a:tc>
                <a:tc>
                  <a:txBody>
                    <a:bodyPr/>
                    <a:lstStyle/>
                    <a:p>
                      <a:pPr marL="0" marR="0" algn="ctr">
                        <a:lnSpc>
                          <a:spcPct val="115000"/>
                        </a:lnSpc>
                        <a:spcBef>
                          <a:spcPts val="0"/>
                        </a:spcBef>
                        <a:spcAft>
                          <a:spcPts val="0"/>
                        </a:spcAft>
                        <a:tabLst>
                          <a:tab pos="685800" algn="l"/>
                        </a:tabLst>
                      </a:pPr>
                      <a:r>
                        <a:rPr lang="en-US" sz="1800">
                          <a:latin typeface="Calibri"/>
                          <a:ea typeface="Calibri"/>
                          <a:cs typeface="Times New Roman"/>
                        </a:rPr>
                        <a:t> 0.003</a:t>
                      </a:r>
                    </a:p>
                  </a:txBody>
                  <a:tcPr marL="68580" marR="68580" marT="0" marB="0" anchor="ctr"/>
                </a:tc>
                <a:tc>
                  <a:txBody>
                    <a:bodyPr/>
                    <a:lstStyle/>
                    <a:p>
                      <a:pPr marL="0" marR="0" algn="ctr">
                        <a:lnSpc>
                          <a:spcPct val="115000"/>
                        </a:lnSpc>
                        <a:spcBef>
                          <a:spcPts val="0"/>
                        </a:spcBef>
                        <a:spcAft>
                          <a:spcPts val="0"/>
                        </a:spcAft>
                        <a:tabLst>
                          <a:tab pos="685800" algn="l"/>
                        </a:tabLst>
                      </a:pPr>
                      <a:r>
                        <a:rPr lang="en-US" sz="2000" dirty="0">
                          <a:latin typeface="Calibri"/>
                          <a:ea typeface="Calibri"/>
                          <a:cs typeface="Times New Roman"/>
                        </a:rPr>
                        <a:t>1.54 (1.00-2.35)</a:t>
                      </a:r>
                    </a:p>
                  </a:txBody>
                  <a:tcPr marL="68580" marR="68580" marT="0" marB="0" anchor="ctr"/>
                </a:tc>
                <a:tc>
                  <a:txBody>
                    <a:bodyPr/>
                    <a:lstStyle/>
                    <a:p>
                      <a:pPr marL="0" marR="0" algn="ctr">
                        <a:lnSpc>
                          <a:spcPct val="115000"/>
                        </a:lnSpc>
                        <a:spcBef>
                          <a:spcPts val="0"/>
                        </a:spcBef>
                        <a:spcAft>
                          <a:spcPts val="0"/>
                        </a:spcAft>
                        <a:tabLst>
                          <a:tab pos="685800" algn="l"/>
                        </a:tabLst>
                      </a:pPr>
                      <a:r>
                        <a:rPr lang="en-US" sz="1800" dirty="0">
                          <a:latin typeface="Calibri"/>
                          <a:ea typeface="Calibri"/>
                          <a:cs typeface="Times New Roman"/>
                        </a:rPr>
                        <a:t>0.05</a:t>
                      </a:r>
                    </a:p>
                  </a:txBody>
                  <a:tcPr marL="68580" marR="68580" marT="0" marB="0" anchor="ctr"/>
                </a:tc>
              </a:tr>
              <a:tr h="522182">
                <a:tc>
                  <a:txBody>
                    <a:bodyPr/>
                    <a:lstStyle/>
                    <a:p>
                      <a:pPr marL="0" marR="0" algn="ctr">
                        <a:lnSpc>
                          <a:spcPct val="115000"/>
                        </a:lnSpc>
                        <a:spcBef>
                          <a:spcPts val="0"/>
                        </a:spcBef>
                        <a:spcAft>
                          <a:spcPts val="0"/>
                        </a:spcAft>
                        <a:tabLst>
                          <a:tab pos="685800" algn="l"/>
                        </a:tabLst>
                      </a:pPr>
                      <a:r>
                        <a:rPr lang="en-US" sz="1800" dirty="0">
                          <a:latin typeface="Calibri"/>
                          <a:ea typeface="OTNEJMScalaSansLF"/>
                          <a:cs typeface="Times New Roman"/>
                        </a:rPr>
                        <a:t>CACS (</a:t>
                      </a:r>
                      <a:r>
                        <a:rPr lang="en-US" sz="1800" dirty="0" err="1">
                          <a:latin typeface="Calibri"/>
                          <a:ea typeface="OTNEJMScalaSansLF"/>
                          <a:cs typeface="Times New Roman"/>
                        </a:rPr>
                        <a:t>lnCAC</a:t>
                      </a:r>
                      <a:r>
                        <a:rPr lang="en-US" sz="1800" dirty="0">
                          <a:latin typeface="Calibri"/>
                          <a:ea typeface="OTNEJMScalaSansLF"/>
                          <a:cs typeface="Times New Roman"/>
                        </a:rPr>
                        <a:t> + 1)</a:t>
                      </a:r>
                      <a:endParaRPr lang="en-US" sz="18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685800" algn="l"/>
                        </a:tabLst>
                      </a:pPr>
                      <a:endParaRPr lang="en-US" sz="20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685800" algn="l"/>
                        </a:tabLst>
                      </a:pPr>
                      <a:endParaRPr lang="en-US" sz="180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685800" algn="l"/>
                        </a:tabLst>
                      </a:pPr>
                      <a:r>
                        <a:rPr lang="en-US" sz="2000" dirty="0">
                          <a:latin typeface="Calibri"/>
                          <a:ea typeface="Calibri"/>
                          <a:cs typeface="Times New Roman"/>
                        </a:rPr>
                        <a:t>1.48 (1.31-1.51)</a:t>
                      </a:r>
                    </a:p>
                  </a:txBody>
                  <a:tcPr marL="68580" marR="68580" marT="0" marB="0" anchor="ctr"/>
                </a:tc>
                <a:tc>
                  <a:txBody>
                    <a:bodyPr/>
                    <a:lstStyle/>
                    <a:p>
                      <a:pPr marL="0" marR="0" algn="ctr">
                        <a:lnSpc>
                          <a:spcPct val="115000"/>
                        </a:lnSpc>
                        <a:spcBef>
                          <a:spcPts val="0"/>
                        </a:spcBef>
                        <a:spcAft>
                          <a:spcPts val="0"/>
                        </a:spcAft>
                        <a:tabLst>
                          <a:tab pos="685800" algn="l"/>
                        </a:tabLst>
                      </a:pPr>
                      <a:r>
                        <a:rPr lang="en-US" sz="1800" dirty="0">
                          <a:latin typeface="Calibri"/>
                          <a:ea typeface="Calibri"/>
                          <a:cs typeface="Times New Roman"/>
                        </a:rPr>
                        <a:t>&lt;0.001</a:t>
                      </a:r>
                    </a:p>
                  </a:txBody>
                  <a:tcPr marL="68580" marR="68580" marT="0" marB="0" anchor="ctr"/>
                </a:tc>
              </a:tr>
            </a:tbl>
          </a:graphicData>
        </a:graphic>
      </p:graphicFrame>
      <p:sp>
        <p:nvSpPr>
          <p:cNvPr id="6" name="TextBox 5"/>
          <p:cNvSpPr txBox="1"/>
          <p:nvPr/>
        </p:nvSpPr>
        <p:spPr>
          <a:xfrm>
            <a:off x="0" y="5867400"/>
            <a:ext cx="6324600" cy="1477328"/>
          </a:xfrm>
          <a:prstGeom prst="rect">
            <a:avLst/>
          </a:prstGeom>
          <a:noFill/>
        </p:spPr>
        <p:txBody>
          <a:bodyPr wrap="square" rtlCol="0">
            <a:spAutoFit/>
          </a:bodyPr>
          <a:lstStyle/>
          <a:p>
            <a:r>
              <a:rPr lang="en-US" dirty="0" smtClean="0"/>
              <a:t>*</a:t>
            </a:r>
            <a:r>
              <a:rPr lang="en-US" dirty="0" smtClean="0">
                <a:latin typeface="Calibri" pitchFamily="34" charset="0"/>
              </a:rPr>
              <a:t>per 10 year increase </a:t>
            </a:r>
          </a:p>
          <a:p>
            <a:r>
              <a:rPr lang="en-US" dirty="0" smtClean="0">
                <a:latin typeface="Calibri"/>
                <a:ea typeface="Calibri"/>
                <a:cs typeface="Times New Roman"/>
              </a:rPr>
              <a:t>†per 10 mm Hg increase</a:t>
            </a:r>
          </a:p>
          <a:p>
            <a:r>
              <a:rPr lang="en-US" dirty="0" smtClean="0">
                <a:latin typeface="Calibri"/>
                <a:ea typeface="Calibri"/>
                <a:cs typeface="Times New Roman"/>
              </a:rPr>
              <a:t>‡per 10 mg/dl increase</a:t>
            </a:r>
            <a:endParaRPr lang="en-US" dirty="0" smtClean="0"/>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762000" y="1676400"/>
          <a:ext cx="7571683" cy="4668459"/>
        </p:xfrm>
        <a:graphic>
          <a:graphicData uri="http://schemas.openxmlformats.org/drawingml/2006/table">
            <a:tbl>
              <a:tblPr firstRow="1" bandRow="1">
                <a:tableStyleId>{5C22544A-7EE6-4342-B048-85BDC9FD1C3A}</a:tableStyleId>
              </a:tblPr>
              <a:tblGrid>
                <a:gridCol w="2854729"/>
                <a:gridCol w="1572318"/>
                <a:gridCol w="1572318"/>
                <a:gridCol w="1572318"/>
              </a:tblGrid>
              <a:tr h="471042">
                <a:tc>
                  <a:txBody>
                    <a:bodyPr/>
                    <a:lstStyle/>
                    <a:p>
                      <a:endParaRPr lang="en-US" sz="1800" dirty="0"/>
                    </a:p>
                  </a:txBody>
                  <a:tcPr/>
                </a:tc>
                <a:tc gridSpan="3">
                  <a:txBody>
                    <a:bodyPr/>
                    <a:lstStyle/>
                    <a:p>
                      <a:pPr marL="0" marR="0" algn="ctr">
                        <a:lnSpc>
                          <a:spcPct val="115000"/>
                        </a:lnSpc>
                        <a:spcBef>
                          <a:spcPts val="600"/>
                        </a:spcBef>
                        <a:spcAft>
                          <a:spcPts val="0"/>
                        </a:spcAft>
                      </a:pPr>
                      <a:r>
                        <a:rPr lang="en-US" sz="2200" kern="1200" dirty="0" smtClean="0"/>
                        <a:t>5-Year Risk from Model with CAC</a:t>
                      </a:r>
                      <a:endParaRPr lang="en-US" sz="2200" dirty="0">
                        <a:latin typeface="Calibri"/>
                        <a:ea typeface="Calibri"/>
                        <a:cs typeface="Times New Roman"/>
                      </a:endParaRPr>
                    </a:p>
                  </a:txBody>
                  <a:tcPr marL="68580" marR="68580" marT="0" marB="0" anchor="ctr"/>
                </a:tc>
                <a:tc hMerge="1">
                  <a:txBody>
                    <a:bodyPr/>
                    <a:lstStyle/>
                    <a:p>
                      <a:pPr marL="0" marR="0" algn="ctr">
                        <a:lnSpc>
                          <a:spcPct val="115000"/>
                        </a:lnSpc>
                        <a:spcBef>
                          <a:spcPts val="600"/>
                        </a:spcBef>
                        <a:spcAft>
                          <a:spcPts val="0"/>
                        </a:spcAft>
                      </a:pPr>
                      <a:endParaRPr lang="en-US" sz="1100" dirty="0">
                        <a:latin typeface="Calibri"/>
                        <a:ea typeface="Calibri"/>
                        <a:cs typeface="Times New Roman"/>
                      </a:endParaRPr>
                    </a:p>
                  </a:txBody>
                  <a:tcPr marL="68580" marR="68580" marT="0" marB="0"/>
                </a:tc>
                <a:tc hMerge="1">
                  <a:txBody>
                    <a:bodyPr/>
                    <a:lstStyle/>
                    <a:p>
                      <a:pPr marL="0" marR="0" algn="ctr">
                        <a:lnSpc>
                          <a:spcPct val="115000"/>
                        </a:lnSpc>
                        <a:spcBef>
                          <a:spcPts val="600"/>
                        </a:spcBef>
                        <a:spcAft>
                          <a:spcPts val="0"/>
                        </a:spcAft>
                      </a:pPr>
                      <a:endParaRPr lang="en-US" sz="1100" dirty="0">
                        <a:latin typeface="Calibri"/>
                        <a:ea typeface="Calibri"/>
                        <a:cs typeface="Times New Roman"/>
                      </a:endParaRPr>
                    </a:p>
                  </a:txBody>
                  <a:tcPr marL="68580" marR="68580" marT="0" marB="0"/>
                </a:tc>
              </a:tr>
              <a:tr h="658320">
                <a:tc>
                  <a:txBody>
                    <a:bodyPr/>
                    <a:lstStyle/>
                    <a:p>
                      <a:pPr marL="0" marR="0">
                        <a:lnSpc>
                          <a:spcPct val="115000"/>
                        </a:lnSpc>
                        <a:spcBef>
                          <a:spcPts val="600"/>
                        </a:spcBef>
                        <a:spcAft>
                          <a:spcPts val="0"/>
                        </a:spcAft>
                      </a:pPr>
                      <a:r>
                        <a:rPr lang="en-US" sz="2000" dirty="0"/>
                        <a:t>5-Year Risk from Model without </a:t>
                      </a:r>
                      <a:r>
                        <a:rPr lang="en-US" sz="2000" dirty="0" smtClean="0"/>
                        <a:t>CAC</a:t>
                      </a:r>
                      <a:endParaRPr lang="en-US" sz="2000" dirty="0">
                        <a:latin typeface="Calibri"/>
                        <a:ea typeface="Calibri"/>
                        <a:cs typeface="Times New Roman"/>
                      </a:endParaRPr>
                    </a:p>
                  </a:txBody>
                  <a:tcPr marL="68580" marR="68580" marT="0" marB="0" anchor="ctr"/>
                </a:tc>
                <a:tc>
                  <a:txBody>
                    <a:bodyPr/>
                    <a:lstStyle/>
                    <a:p>
                      <a:pPr marL="0" marR="0" algn="ctr">
                        <a:lnSpc>
                          <a:spcPct val="115000"/>
                        </a:lnSpc>
                        <a:spcBef>
                          <a:spcPts val="600"/>
                        </a:spcBef>
                        <a:spcAft>
                          <a:spcPts val="0"/>
                        </a:spcAft>
                      </a:pPr>
                      <a:r>
                        <a:rPr lang="en-US" sz="1900" b="1" dirty="0"/>
                        <a:t>0% </a:t>
                      </a:r>
                      <a:r>
                        <a:rPr lang="en-US" sz="1900" b="1" dirty="0" smtClean="0"/>
                        <a:t>to &lt;3%</a:t>
                      </a:r>
                      <a:endParaRPr lang="en-US" sz="1900" b="1" dirty="0">
                        <a:latin typeface="Calibri"/>
                        <a:ea typeface="Calibri"/>
                        <a:cs typeface="Times New Roman"/>
                      </a:endParaRPr>
                    </a:p>
                  </a:txBody>
                  <a:tcPr marL="68580" marR="68580" marT="0" marB="0" anchor="ctr"/>
                </a:tc>
                <a:tc>
                  <a:txBody>
                    <a:bodyPr/>
                    <a:lstStyle/>
                    <a:p>
                      <a:pPr marL="0" marR="0" algn="ctr">
                        <a:lnSpc>
                          <a:spcPct val="115000"/>
                        </a:lnSpc>
                        <a:spcBef>
                          <a:spcPts val="600"/>
                        </a:spcBef>
                        <a:spcAft>
                          <a:spcPts val="0"/>
                        </a:spcAft>
                      </a:pPr>
                      <a:r>
                        <a:rPr lang="en-US" sz="1900" b="1" dirty="0" smtClean="0"/>
                        <a:t>3% </a:t>
                      </a:r>
                      <a:r>
                        <a:rPr lang="en-US" sz="1900" b="1" dirty="0"/>
                        <a:t>to 10%</a:t>
                      </a:r>
                      <a:endParaRPr lang="en-US" sz="1900" b="1" dirty="0">
                        <a:latin typeface="Calibri"/>
                        <a:ea typeface="Calibri"/>
                        <a:cs typeface="Times New Roman"/>
                      </a:endParaRPr>
                    </a:p>
                  </a:txBody>
                  <a:tcPr marL="68580" marR="68580" marT="0" marB="0" anchor="ctr"/>
                </a:tc>
                <a:tc>
                  <a:txBody>
                    <a:bodyPr/>
                    <a:lstStyle/>
                    <a:p>
                      <a:pPr marL="0" marR="0" algn="ctr">
                        <a:lnSpc>
                          <a:spcPct val="115000"/>
                        </a:lnSpc>
                        <a:spcBef>
                          <a:spcPts val="600"/>
                        </a:spcBef>
                        <a:spcAft>
                          <a:spcPts val="0"/>
                        </a:spcAft>
                      </a:pPr>
                      <a:r>
                        <a:rPr lang="en-US" sz="1900" b="1" dirty="0"/>
                        <a:t>&gt;10%</a:t>
                      </a:r>
                      <a:endParaRPr lang="en-US" sz="1900" b="1" dirty="0">
                        <a:latin typeface="Calibri"/>
                        <a:ea typeface="Calibri"/>
                        <a:cs typeface="Times New Roman"/>
                      </a:endParaRPr>
                    </a:p>
                  </a:txBody>
                  <a:tcPr marL="68580" marR="68580" marT="0" marB="0" anchor="ctr"/>
                </a:tc>
              </a:tr>
              <a:tr h="1165459">
                <a:tc>
                  <a:txBody>
                    <a:bodyPr/>
                    <a:lstStyle/>
                    <a:p>
                      <a:pPr marL="0" marR="0">
                        <a:lnSpc>
                          <a:spcPct val="115000"/>
                        </a:lnSpc>
                        <a:spcBef>
                          <a:spcPts val="0"/>
                        </a:spcBef>
                        <a:spcAft>
                          <a:spcPts val="0"/>
                        </a:spcAft>
                        <a:tabLst>
                          <a:tab pos="171450" algn="l"/>
                        </a:tabLst>
                      </a:pPr>
                      <a:r>
                        <a:rPr lang="en-US" sz="2100" b="1" dirty="0"/>
                        <a:t>0% to </a:t>
                      </a:r>
                      <a:r>
                        <a:rPr lang="en-US" sz="2100" b="1" dirty="0" smtClean="0"/>
                        <a:t>&lt;3%, </a:t>
                      </a:r>
                      <a:r>
                        <a:rPr lang="en-US" sz="2100" dirty="0" smtClean="0"/>
                        <a:t>n</a:t>
                      </a:r>
                      <a:r>
                        <a:rPr lang="en-US" sz="2100" baseline="0" dirty="0" smtClean="0"/>
                        <a:t>=3,746</a:t>
                      </a:r>
                      <a:endParaRPr lang="en-US" sz="2100" dirty="0"/>
                    </a:p>
                    <a:p>
                      <a:pPr marL="0" marR="0">
                        <a:lnSpc>
                          <a:spcPct val="115000"/>
                        </a:lnSpc>
                        <a:spcBef>
                          <a:spcPts val="0"/>
                        </a:spcBef>
                        <a:spcAft>
                          <a:spcPts val="0"/>
                        </a:spcAft>
                        <a:tabLst>
                          <a:tab pos="171450" algn="l"/>
                        </a:tabLst>
                      </a:pPr>
                      <a:r>
                        <a:rPr lang="en-US" sz="2100" dirty="0"/>
                        <a:t>	Events, </a:t>
                      </a:r>
                      <a:r>
                        <a:rPr lang="en-US" sz="2100" dirty="0" smtClean="0"/>
                        <a:t>n</a:t>
                      </a:r>
                      <a:r>
                        <a:rPr lang="en-US" sz="2100" dirty="0"/>
                        <a:t/>
                      </a:r>
                      <a:br>
                        <a:rPr lang="en-US" sz="2100" dirty="0"/>
                      </a:br>
                      <a:r>
                        <a:rPr lang="en-US" sz="2100" dirty="0"/>
                        <a:t>	Proportion with events</a:t>
                      </a:r>
                      <a:endParaRPr lang="en-US" sz="21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200" dirty="0" smtClean="0"/>
                        <a:t>3,310</a:t>
                      </a:r>
                      <a:r>
                        <a:rPr lang="en-US" sz="2200" dirty="0"/>
                        <a:t/>
                      </a:r>
                      <a:br>
                        <a:rPr lang="en-US" sz="2200" dirty="0"/>
                      </a:br>
                      <a:r>
                        <a:rPr lang="en-US" sz="2200" dirty="0" smtClean="0"/>
                        <a:t>34      </a:t>
                      </a:r>
                      <a:r>
                        <a:rPr lang="en-US" sz="2200" dirty="0"/>
                        <a:t/>
                      </a:r>
                      <a:br>
                        <a:rPr lang="en-US" sz="2200" dirty="0"/>
                      </a:br>
                      <a:r>
                        <a:rPr lang="en-US" sz="2200" dirty="0" smtClean="0">
                          <a:solidFill>
                            <a:srgbClr val="990099"/>
                          </a:solidFill>
                        </a:rPr>
                        <a:t>0.9</a:t>
                      </a:r>
                      <a:endParaRPr lang="en-US" sz="2200" dirty="0">
                        <a:solidFill>
                          <a:srgbClr val="990099"/>
                        </a:solidFill>
                        <a:latin typeface="Calibri"/>
                        <a:ea typeface="Calibri"/>
                        <a:cs typeface="Times New Roman"/>
                      </a:endParaRPr>
                    </a:p>
                  </a:txBody>
                  <a:tcPr marL="68580" marR="68580" marT="0" marB="0"/>
                </a:tc>
                <a:tc>
                  <a:txBody>
                    <a:bodyPr/>
                    <a:lstStyle/>
                    <a:p>
                      <a:endParaRPr lang="en-US" sz="2000" dirty="0"/>
                    </a:p>
                  </a:txBody>
                  <a:tcPr marL="68580" marR="68580" marT="0" marB="0"/>
                </a:tc>
                <a:tc>
                  <a:txBody>
                    <a:bodyPr/>
                    <a:lstStyle/>
                    <a:p>
                      <a:endParaRPr lang="en-US" sz="2000" dirty="0"/>
                    </a:p>
                  </a:txBody>
                  <a:tcPr marL="68580" marR="68580" marT="0" marB="0"/>
                </a:tc>
              </a:tr>
              <a:tr h="1165459">
                <a:tc>
                  <a:txBody>
                    <a:bodyPr/>
                    <a:lstStyle/>
                    <a:p>
                      <a:pPr marL="0" marR="0">
                        <a:lnSpc>
                          <a:spcPct val="115000"/>
                        </a:lnSpc>
                        <a:spcBef>
                          <a:spcPts val="0"/>
                        </a:spcBef>
                        <a:spcAft>
                          <a:spcPts val="0"/>
                        </a:spcAft>
                        <a:tabLst>
                          <a:tab pos="171450" algn="l"/>
                        </a:tabLst>
                      </a:pPr>
                      <a:r>
                        <a:rPr lang="en-US" sz="2100" b="1" dirty="0" smtClean="0"/>
                        <a:t>3% </a:t>
                      </a:r>
                      <a:r>
                        <a:rPr lang="en-US" sz="2100" b="1" dirty="0"/>
                        <a:t>to 10</a:t>
                      </a:r>
                      <a:r>
                        <a:rPr lang="en-US" sz="2100" b="1" dirty="0" smtClean="0"/>
                        <a:t>%, </a:t>
                      </a:r>
                      <a:r>
                        <a:rPr lang="en-US" sz="2100" dirty="0" smtClean="0"/>
                        <a:t>n</a:t>
                      </a:r>
                      <a:r>
                        <a:rPr lang="en-US" sz="2100" baseline="0" dirty="0" smtClean="0"/>
                        <a:t>=1847</a:t>
                      </a:r>
                      <a:endParaRPr lang="en-US" sz="2100" dirty="0"/>
                    </a:p>
                    <a:p>
                      <a:pPr marL="0" marR="0">
                        <a:lnSpc>
                          <a:spcPct val="115000"/>
                        </a:lnSpc>
                        <a:spcBef>
                          <a:spcPts val="0"/>
                        </a:spcBef>
                        <a:spcAft>
                          <a:spcPts val="0"/>
                        </a:spcAft>
                        <a:tabLst>
                          <a:tab pos="171450" algn="l"/>
                        </a:tabLst>
                      </a:pPr>
                      <a:r>
                        <a:rPr lang="en-US" sz="2100" dirty="0"/>
                        <a:t>	Events, </a:t>
                      </a:r>
                      <a:r>
                        <a:rPr lang="en-US" sz="2100" dirty="0" smtClean="0"/>
                        <a:t>n</a:t>
                      </a:r>
                      <a:r>
                        <a:rPr lang="en-US" sz="2100" dirty="0"/>
                        <a:t/>
                      </a:r>
                      <a:br>
                        <a:rPr lang="en-US" sz="2100" dirty="0"/>
                      </a:br>
                      <a:r>
                        <a:rPr lang="en-US" sz="2100" dirty="0"/>
                        <a:t>	Proportion with events</a:t>
                      </a:r>
                      <a:endParaRPr lang="en-US" sz="2100" dirty="0">
                        <a:latin typeface="Calibri"/>
                        <a:ea typeface="Calibri"/>
                        <a:cs typeface="Times New Roman"/>
                      </a:endParaRPr>
                    </a:p>
                  </a:txBody>
                  <a:tcPr marL="68580" marR="68580" marT="0" marB="0"/>
                </a:tc>
                <a:tc>
                  <a:txBody>
                    <a:bodyPr/>
                    <a:lstStyle/>
                    <a:p>
                      <a:endParaRPr lang="en-US" sz="2000" dirty="0"/>
                    </a:p>
                  </a:txBody>
                  <a:tcPr marL="68580" marR="68580" marT="0" marB="0"/>
                </a:tc>
                <a:tc>
                  <a:txBody>
                    <a:bodyPr/>
                    <a:lstStyle/>
                    <a:p>
                      <a:pPr marL="0" marR="0" algn="ctr">
                        <a:lnSpc>
                          <a:spcPct val="115000"/>
                        </a:lnSpc>
                        <a:spcBef>
                          <a:spcPts val="0"/>
                        </a:spcBef>
                        <a:spcAft>
                          <a:spcPts val="0"/>
                        </a:spcAft>
                      </a:pPr>
                      <a:r>
                        <a:rPr lang="en-US" sz="2200" dirty="0" smtClean="0"/>
                        <a:t>843</a:t>
                      </a:r>
                    </a:p>
                    <a:p>
                      <a:pPr marL="0" marR="0" algn="ctr">
                        <a:lnSpc>
                          <a:spcPct val="115000"/>
                        </a:lnSpc>
                        <a:spcBef>
                          <a:spcPts val="0"/>
                        </a:spcBef>
                        <a:spcAft>
                          <a:spcPts val="0"/>
                        </a:spcAft>
                      </a:pPr>
                      <a:r>
                        <a:rPr lang="en-US" sz="2200" dirty="0" smtClean="0"/>
                        <a:t>52</a:t>
                      </a:r>
                      <a:r>
                        <a:rPr lang="en-US" sz="2200" dirty="0"/>
                        <a:t/>
                      </a:r>
                      <a:br>
                        <a:rPr lang="en-US" sz="2200" dirty="0"/>
                      </a:br>
                      <a:r>
                        <a:rPr lang="en-US" sz="2200" dirty="0" smtClean="0">
                          <a:solidFill>
                            <a:srgbClr val="990099"/>
                          </a:solidFill>
                        </a:rPr>
                        <a:t>5.4</a:t>
                      </a:r>
                      <a:endParaRPr lang="en-US" sz="2200" dirty="0">
                        <a:solidFill>
                          <a:srgbClr val="990099"/>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endParaRPr lang="en-US" sz="2200" dirty="0">
                        <a:solidFill>
                          <a:srgbClr val="0066FF"/>
                        </a:solidFill>
                        <a:latin typeface="Calibri"/>
                        <a:ea typeface="Calibri"/>
                        <a:cs typeface="Times New Roman"/>
                      </a:endParaRPr>
                    </a:p>
                  </a:txBody>
                  <a:tcPr marL="68580" marR="68580" marT="0" marB="0"/>
                </a:tc>
              </a:tr>
              <a:tr h="1165459">
                <a:tc>
                  <a:txBody>
                    <a:bodyPr/>
                    <a:lstStyle/>
                    <a:p>
                      <a:pPr marL="0" marR="0">
                        <a:lnSpc>
                          <a:spcPct val="115000"/>
                        </a:lnSpc>
                        <a:spcBef>
                          <a:spcPts val="0"/>
                        </a:spcBef>
                        <a:spcAft>
                          <a:spcPts val="0"/>
                        </a:spcAft>
                        <a:tabLst>
                          <a:tab pos="171450" algn="l"/>
                        </a:tabLst>
                      </a:pPr>
                      <a:r>
                        <a:rPr lang="en-US" sz="2100" b="1" dirty="0"/>
                        <a:t>&gt;10</a:t>
                      </a:r>
                      <a:r>
                        <a:rPr lang="en-US" sz="2100" b="1" dirty="0" smtClean="0"/>
                        <a:t>%</a:t>
                      </a:r>
                      <a:r>
                        <a:rPr lang="en-US" sz="2100" dirty="0" smtClean="0"/>
                        <a:t>, n=285</a:t>
                      </a:r>
                      <a:endParaRPr lang="en-US" sz="2100" dirty="0"/>
                    </a:p>
                    <a:p>
                      <a:pPr marL="0" marR="0">
                        <a:lnSpc>
                          <a:spcPct val="115000"/>
                        </a:lnSpc>
                        <a:spcBef>
                          <a:spcPts val="0"/>
                        </a:spcBef>
                        <a:spcAft>
                          <a:spcPts val="0"/>
                        </a:spcAft>
                        <a:tabLst>
                          <a:tab pos="171450" algn="l"/>
                        </a:tabLst>
                      </a:pPr>
                      <a:r>
                        <a:rPr lang="en-US" sz="2100" dirty="0"/>
                        <a:t>	Events, </a:t>
                      </a:r>
                      <a:r>
                        <a:rPr lang="en-US" sz="2100" dirty="0" smtClean="0"/>
                        <a:t>n</a:t>
                      </a:r>
                      <a:r>
                        <a:rPr lang="en-US" sz="2100" dirty="0"/>
                        <a:t/>
                      </a:r>
                      <a:br>
                        <a:rPr lang="en-US" sz="2100" dirty="0"/>
                      </a:br>
                      <a:r>
                        <a:rPr lang="en-US" sz="2100" dirty="0"/>
                        <a:t>	Proportion with events</a:t>
                      </a:r>
                      <a:endParaRPr lang="en-US" sz="2100" dirty="0">
                        <a:latin typeface="Calibri"/>
                        <a:ea typeface="Calibri"/>
                        <a:cs typeface="Times New Roman"/>
                      </a:endParaRPr>
                    </a:p>
                  </a:txBody>
                  <a:tcPr marL="68580" marR="68580" marT="0" marB="0"/>
                </a:tc>
                <a:tc>
                  <a:txBody>
                    <a:bodyPr/>
                    <a:lstStyle/>
                    <a:p>
                      <a:endParaRPr lang="en-US" sz="2000" dirty="0"/>
                    </a:p>
                  </a:txBody>
                  <a:tcPr marL="68580" marR="68580" marT="0" marB="0"/>
                </a:tc>
                <a:tc>
                  <a:txBody>
                    <a:bodyPr/>
                    <a:lstStyle/>
                    <a:p>
                      <a:pPr marL="0" marR="0" algn="ctr">
                        <a:lnSpc>
                          <a:spcPct val="115000"/>
                        </a:lnSpc>
                        <a:spcBef>
                          <a:spcPts val="0"/>
                        </a:spcBef>
                        <a:spcAft>
                          <a:spcPts val="0"/>
                        </a:spcAft>
                      </a:pPr>
                      <a:r>
                        <a:rPr lang="en-US" sz="2200" dirty="0"/>
                        <a:t/>
                      </a:r>
                      <a:br>
                        <a:rPr lang="en-US" sz="2200" dirty="0"/>
                      </a:br>
                      <a:endParaRPr lang="en-US" sz="2200" dirty="0">
                        <a:solidFill>
                          <a:srgbClr val="0066FF"/>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200" dirty="0" smtClean="0"/>
                        <a:t>183</a:t>
                      </a:r>
                      <a:r>
                        <a:rPr lang="en-US" sz="2200" dirty="0"/>
                        <a:t/>
                      </a:r>
                      <a:br>
                        <a:rPr lang="en-US" sz="2200" dirty="0"/>
                      </a:br>
                      <a:r>
                        <a:rPr lang="en-US" sz="2200" dirty="0" smtClean="0"/>
                        <a:t>28</a:t>
                      </a:r>
                      <a:r>
                        <a:rPr lang="en-US" sz="2200" dirty="0"/>
                        <a:t/>
                      </a:r>
                      <a:br>
                        <a:rPr lang="en-US" sz="2200" dirty="0"/>
                      </a:br>
                      <a:r>
                        <a:rPr lang="en-US" sz="2200" dirty="0" smtClean="0">
                          <a:solidFill>
                            <a:srgbClr val="990099"/>
                          </a:solidFill>
                        </a:rPr>
                        <a:t>14.4</a:t>
                      </a:r>
                      <a:endParaRPr lang="en-US" sz="2200" dirty="0">
                        <a:solidFill>
                          <a:srgbClr val="990099"/>
                        </a:solidFill>
                        <a:latin typeface="Calibri"/>
                        <a:ea typeface="Calibri"/>
                        <a:cs typeface="Times New Roman"/>
                      </a:endParaRPr>
                    </a:p>
                  </a:txBody>
                  <a:tcPr marL="68580" marR="68580" marT="0" marB="0"/>
                </a:tc>
              </a:tr>
            </a:tbl>
          </a:graphicData>
        </a:graphic>
      </p:graphicFrame>
      <p:sp>
        <p:nvSpPr>
          <p:cNvPr id="3" name="Title 2"/>
          <p:cNvSpPr>
            <a:spLocks noGrp="1"/>
          </p:cNvSpPr>
          <p:nvPr>
            <p:ph type="title"/>
          </p:nvPr>
        </p:nvSpPr>
        <p:spPr>
          <a:xfrm>
            <a:off x="609600" y="152400"/>
            <a:ext cx="8153400" cy="990600"/>
          </a:xfrm>
        </p:spPr>
        <p:txBody>
          <a:bodyPr/>
          <a:lstStyle/>
          <a:p>
            <a:r>
              <a:rPr lang="en-US" dirty="0" smtClean="0"/>
              <a:t>Participants not reclassified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762000" y="1676400"/>
          <a:ext cx="7571682" cy="4776040"/>
        </p:xfrm>
        <a:graphic>
          <a:graphicData uri="http://schemas.openxmlformats.org/drawingml/2006/table">
            <a:tbl>
              <a:tblPr firstRow="1" bandRow="1">
                <a:tableStyleId>{5C22544A-7EE6-4342-B048-85BDC9FD1C3A}</a:tableStyleId>
              </a:tblPr>
              <a:tblGrid>
                <a:gridCol w="2854728"/>
                <a:gridCol w="1572318"/>
                <a:gridCol w="1572318"/>
                <a:gridCol w="1572318"/>
              </a:tblGrid>
              <a:tr h="475369">
                <a:tc>
                  <a:txBody>
                    <a:bodyPr/>
                    <a:lstStyle/>
                    <a:p>
                      <a:endParaRPr lang="en-US" sz="2000" dirty="0"/>
                    </a:p>
                  </a:txBody>
                  <a:tcPr/>
                </a:tc>
                <a:tc gridSpan="3">
                  <a:txBody>
                    <a:bodyPr/>
                    <a:lstStyle/>
                    <a:p>
                      <a:pPr marL="0" marR="0" algn="ctr">
                        <a:lnSpc>
                          <a:spcPct val="115000"/>
                        </a:lnSpc>
                        <a:spcBef>
                          <a:spcPts val="600"/>
                        </a:spcBef>
                        <a:spcAft>
                          <a:spcPts val="0"/>
                        </a:spcAft>
                      </a:pPr>
                      <a:r>
                        <a:rPr lang="en-US" sz="2200" kern="1200" dirty="0" smtClean="0"/>
                        <a:t>5-Year Risk from Model with CAC</a:t>
                      </a:r>
                      <a:endParaRPr lang="en-US" sz="2200" dirty="0">
                        <a:latin typeface="Calibri"/>
                        <a:ea typeface="Calibri"/>
                        <a:cs typeface="Times New Roman"/>
                      </a:endParaRPr>
                    </a:p>
                  </a:txBody>
                  <a:tcPr marL="68580" marR="68580" marT="0" marB="0" anchor="ctr"/>
                </a:tc>
                <a:tc hMerge="1">
                  <a:txBody>
                    <a:bodyPr/>
                    <a:lstStyle/>
                    <a:p>
                      <a:pPr marL="0" marR="0" algn="ctr">
                        <a:lnSpc>
                          <a:spcPct val="115000"/>
                        </a:lnSpc>
                        <a:spcBef>
                          <a:spcPts val="600"/>
                        </a:spcBef>
                        <a:spcAft>
                          <a:spcPts val="0"/>
                        </a:spcAft>
                      </a:pPr>
                      <a:endParaRPr lang="en-US" sz="1100" dirty="0">
                        <a:latin typeface="Calibri"/>
                        <a:ea typeface="Calibri"/>
                        <a:cs typeface="Times New Roman"/>
                      </a:endParaRPr>
                    </a:p>
                  </a:txBody>
                  <a:tcPr marL="68580" marR="68580" marT="0" marB="0"/>
                </a:tc>
                <a:tc hMerge="1">
                  <a:txBody>
                    <a:bodyPr/>
                    <a:lstStyle/>
                    <a:p>
                      <a:pPr marL="0" marR="0" algn="ctr">
                        <a:lnSpc>
                          <a:spcPct val="115000"/>
                        </a:lnSpc>
                        <a:spcBef>
                          <a:spcPts val="600"/>
                        </a:spcBef>
                        <a:spcAft>
                          <a:spcPts val="0"/>
                        </a:spcAft>
                      </a:pPr>
                      <a:endParaRPr lang="en-US" sz="1100" dirty="0">
                        <a:latin typeface="Calibri"/>
                        <a:ea typeface="Calibri"/>
                        <a:cs typeface="Times New Roman"/>
                      </a:endParaRPr>
                    </a:p>
                  </a:txBody>
                  <a:tcPr marL="68580" marR="68580" marT="0" marB="0"/>
                </a:tc>
              </a:tr>
              <a:tr h="685993">
                <a:tc>
                  <a:txBody>
                    <a:bodyPr/>
                    <a:lstStyle/>
                    <a:p>
                      <a:pPr marL="0" marR="0">
                        <a:lnSpc>
                          <a:spcPct val="115000"/>
                        </a:lnSpc>
                        <a:spcBef>
                          <a:spcPts val="600"/>
                        </a:spcBef>
                        <a:spcAft>
                          <a:spcPts val="0"/>
                        </a:spcAft>
                      </a:pPr>
                      <a:r>
                        <a:rPr lang="en-US" sz="2200" dirty="0"/>
                        <a:t>5-Year Risk from Model without </a:t>
                      </a:r>
                      <a:r>
                        <a:rPr lang="en-US" sz="2200" dirty="0" smtClean="0"/>
                        <a:t>CAC</a:t>
                      </a:r>
                      <a:endParaRPr lang="en-US" sz="2200" dirty="0">
                        <a:latin typeface="Calibri"/>
                        <a:ea typeface="Calibri"/>
                        <a:cs typeface="Times New Roman"/>
                      </a:endParaRPr>
                    </a:p>
                  </a:txBody>
                  <a:tcPr marL="68580" marR="68580" marT="0" marB="0" anchor="ctr"/>
                </a:tc>
                <a:tc>
                  <a:txBody>
                    <a:bodyPr/>
                    <a:lstStyle/>
                    <a:p>
                      <a:pPr marL="0" marR="0" algn="ctr">
                        <a:lnSpc>
                          <a:spcPct val="115000"/>
                        </a:lnSpc>
                        <a:spcBef>
                          <a:spcPts val="600"/>
                        </a:spcBef>
                        <a:spcAft>
                          <a:spcPts val="0"/>
                        </a:spcAft>
                      </a:pPr>
                      <a:r>
                        <a:rPr lang="en-US" sz="1900" b="1" dirty="0"/>
                        <a:t>0% to  </a:t>
                      </a:r>
                      <a:r>
                        <a:rPr lang="en-US" sz="1900" b="1" dirty="0" smtClean="0"/>
                        <a:t>&lt;3%</a:t>
                      </a:r>
                      <a:endParaRPr lang="en-US" sz="1900" b="1" dirty="0">
                        <a:latin typeface="Calibri"/>
                        <a:ea typeface="Calibri"/>
                        <a:cs typeface="Times New Roman"/>
                      </a:endParaRPr>
                    </a:p>
                  </a:txBody>
                  <a:tcPr marL="68580" marR="68580" marT="0" marB="0" anchor="ctr"/>
                </a:tc>
                <a:tc>
                  <a:txBody>
                    <a:bodyPr/>
                    <a:lstStyle/>
                    <a:p>
                      <a:pPr marL="0" marR="0" algn="ctr">
                        <a:lnSpc>
                          <a:spcPct val="115000"/>
                        </a:lnSpc>
                        <a:spcBef>
                          <a:spcPts val="600"/>
                        </a:spcBef>
                        <a:spcAft>
                          <a:spcPts val="0"/>
                        </a:spcAft>
                      </a:pPr>
                      <a:r>
                        <a:rPr lang="en-US" sz="1900" b="1" dirty="0" smtClean="0"/>
                        <a:t>3% </a:t>
                      </a:r>
                      <a:r>
                        <a:rPr lang="en-US" sz="1900" b="1" dirty="0"/>
                        <a:t>to 10%</a:t>
                      </a:r>
                      <a:endParaRPr lang="en-US" sz="1900" b="1" dirty="0">
                        <a:latin typeface="Calibri"/>
                        <a:ea typeface="Calibri"/>
                        <a:cs typeface="Times New Roman"/>
                      </a:endParaRPr>
                    </a:p>
                  </a:txBody>
                  <a:tcPr marL="68580" marR="68580" marT="0" marB="0" anchor="ctr"/>
                </a:tc>
                <a:tc>
                  <a:txBody>
                    <a:bodyPr/>
                    <a:lstStyle/>
                    <a:p>
                      <a:pPr marL="0" marR="0" algn="ctr">
                        <a:lnSpc>
                          <a:spcPct val="115000"/>
                        </a:lnSpc>
                        <a:spcBef>
                          <a:spcPts val="600"/>
                        </a:spcBef>
                        <a:spcAft>
                          <a:spcPts val="0"/>
                        </a:spcAft>
                      </a:pPr>
                      <a:r>
                        <a:rPr lang="en-US" sz="1900" b="1" dirty="0"/>
                        <a:t>&gt;10%</a:t>
                      </a:r>
                      <a:endParaRPr lang="en-US" sz="1900" b="1" dirty="0">
                        <a:latin typeface="Calibri"/>
                        <a:ea typeface="Calibri"/>
                        <a:cs typeface="Times New Roman"/>
                      </a:endParaRPr>
                    </a:p>
                  </a:txBody>
                  <a:tcPr marL="68580" marR="68580" marT="0" marB="0" anchor="ctr"/>
                </a:tc>
              </a:tr>
              <a:tr h="1176509">
                <a:tc>
                  <a:txBody>
                    <a:bodyPr/>
                    <a:lstStyle/>
                    <a:p>
                      <a:pPr marL="0" marR="0">
                        <a:lnSpc>
                          <a:spcPct val="115000"/>
                        </a:lnSpc>
                        <a:spcBef>
                          <a:spcPts val="0"/>
                        </a:spcBef>
                        <a:spcAft>
                          <a:spcPts val="0"/>
                        </a:spcAft>
                        <a:tabLst>
                          <a:tab pos="171450" algn="l"/>
                        </a:tabLst>
                      </a:pPr>
                      <a:r>
                        <a:rPr lang="en-US" sz="2100" b="1" dirty="0"/>
                        <a:t>0% to </a:t>
                      </a:r>
                      <a:r>
                        <a:rPr lang="en-US" sz="2100" b="1" dirty="0" smtClean="0"/>
                        <a:t>&lt;3%, </a:t>
                      </a:r>
                      <a:r>
                        <a:rPr lang="en-US" sz="2100" dirty="0" smtClean="0"/>
                        <a:t>n</a:t>
                      </a:r>
                      <a:r>
                        <a:rPr lang="en-US" sz="2100" baseline="0" dirty="0" smtClean="0"/>
                        <a:t>=3,746</a:t>
                      </a:r>
                      <a:endParaRPr lang="en-US" sz="2100" dirty="0"/>
                    </a:p>
                    <a:p>
                      <a:pPr marL="0" marR="0">
                        <a:lnSpc>
                          <a:spcPct val="115000"/>
                        </a:lnSpc>
                        <a:spcBef>
                          <a:spcPts val="0"/>
                        </a:spcBef>
                        <a:spcAft>
                          <a:spcPts val="0"/>
                        </a:spcAft>
                        <a:tabLst>
                          <a:tab pos="171450" algn="l"/>
                        </a:tabLst>
                      </a:pPr>
                      <a:r>
                        <a:rPr lang="en-US" sz="2100" dirty="0"/>
                        <a:t>	Events, n</a:t>
                      </a:r>
                    </a:p>
                    <a:p>
                      <a:pPr marL="0" marR="0">
                        <a:lnSpc>
                          <a:spcPct val="115000"/>
                        </a:lnSpc>
                        <a:spcBef>
                          <a:spcPts val="0"/>
                        </a:spcBef>
                        <a:spcAft>
                          <a:spcPts val="0"/>
                        </a:spcAft>
                        <a:tabLst>
                          <a:tab pos="171450" algn="l"/>
                        </a:tabLst>
                      </a:pPr>
                      <a:r>
                        <a:rPr lang="en-US" sz="2100" dirty="0"/>
                        <a:t>	Proportion with events</a:t>
                      </a:r>
                      <a:endParaRPr lang="en-US" sz="21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endParaRPr lang="en-US" sz="1900" dirty="0">
                        <a:solidFill>
                          <a:schemeClr val="tx1"/>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200" dirty="0" smtClean="0">
                          <a:solidFill>
                            <a:schemeClr val="tx1"/>
                          </a:solidFill>
                        </a:rPr>
                        <a:t>430</a:t>
                      </a:r>
                      <a:r>
                        <a:rPr lang="en-US" sz="2200" dirty="0">
                          <a:solidFill>
                            <a:schemeClr val="tx1"/>
                          </a:solidFill>
                        </a:rPr>
                        <a:t/>
                      </a:r>
                      <a:br>
                        <a:rPr lang="en-US" sz="2200" dirty="0">
                          <a:solidFill>
                            <a:schemeClr val="tx1"/>
                          </a:solidFill>
                        </a:rPr>
                      </a:br>
                      <a:r>
                        <a:rPr lang="en-US" sz="2200" dirty="0" smtClean="0">
                          <a:solidFill>
                            <a:schemeClr val="tx1"/>
                          </a:solidFill>
                        </a:rPr>
                        <a:t>22</a:t>
                      </a:r>
                      <a:r>
                        <a:rPr lang="en-US" sz="2200" dirty="0">
                          <a:solidFill>
                            <a:srgbClr val="990099"/>
                          </a:solidFill>
                        </a:rPr>
                        <a:t/>
                      </a:r>
                      <a:br>
                        <a:rPr lang="en-US" sz="2200" dirty="0">
                          <a:solidFill>
                            <a:srgbClr val="990099"/>
                          </a:solidFill>
                        </a:rPr>
                      </a:br>
                      <a:r>
                        <a:rPr lang="en-US" sz="2200" dirty="0" smtClean="0">
                          <a:solidFill>
                            <a:srgbClr val="990099"/>
                          </a:solidFill>
                        </a:rPr>
                        <a:t>4.8</a:t>
                      </a:r>
                      <a:endParaRPr lang="en-US" sz="2200" dirty="0">
                        <a:solidFill>
                          <a:srgbClr val="990099"/>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200" dirty="0" smtClean="0">
                          <a:solidFill>
                            <a:schemeClr val="tx1"/>
                          </a:solidFill>
                        </a:rPr>
                        <a:t>6</a:t>
                      </a:r>
                      <a:r>
                        <a:rPr lang="en-US" sz="2200" dirty="0">
                          <a:solidFill>
                            <a:schemeClr val="tx1"/>
                          </a:solidFill>
                        </a:rPr>
                        <a:t/>
                      </a:r>
                      <a:br>
                        <a:rPr lang="en-US" sz="2200" dirty="0">
                          <a:solidFill>
                            <a:schemeClr val="tx1"/>
                          </a:solidFill>
                        </a:rPr>
                      </a:br>
                      <a:r>
                        <a:rPr lang="en-US" sz="2200" dirty="0" smtClean="0">
                          <a:solidFill>
                            <a:schemeClr val="tx1"/>
                          </a:solidFill>
                        </a:rPr>
                        <a:t>1</a:t>
                      </a:r>
                      <a:r>
                        <a:rPr lang="en-US" sz="2200" dirty="0">
                          <a:solidFill>
                            <a:srgbClr val="990099"/>
                          </a:solidFill>
                        </a:rPr>
                        <a:t/>
                      </a:r>
                      <a:br>
                        <a:rPr lang="en-US" sz="2200" dirty="0">
                          <a:solidFill>
                            <a:srgbClr val="990099"/>
                          </a:solidFill>
                        </a:rPr>
                      </a:br>
                      <a:r>
                        <a:rPr lang="en-US" sz="2200" dirty="0" smtClean="0">
                          <a:solidFill>
                            <a:srgbClr val="990099"/>
                          </a:solidFill>
                        </a:rPr>
                        <a:t>20.0</a:t>
                      </a:r>
                      <a:endParaRPr lang="en-US" sz="2200" dirty="0">
                        <a:solidFill>
                          <a:srgbClr val="990099"/>
                        </a:solidFill>
                        <a:latin typeface="Calibri"/>
                        <a:ea typeface="Calibri"/>
                        <a:cs typeface="Times New Roman"/>
                      </a:endParaRPr>
                    </a:p>
                  </a:txBody>
                  <a:tcPr marL="68580" marR="68580" marT="0" marB="0"/>
                </a:tc>
              </a:tr>
              <a:tr h="1176509">
                <a:tc>
                  <a:txBody>
                    <a:bodyPr/>
                    <a:lstStyle/>
                    <a:p>
                      <a:pPr marL="0" marR="0">
                        <a:lnSpc>
                          <a:spcPct val="115000"/>
                        </a:lnSpc>
                        <a:spcBef>
                          <a:spcPts val="0"/>
                        </a:spcBef>
                        <a:spcAft>
                          <a:spcPts val="0"/>
                        </a:spcAft>
                        <a:tabLst>
                          <a:tab pos="171450" algn="l"/>
                        </a:tabLst>
                      </a:pPr>
                      <a:r>
                        <a:rPr lang="en-US" sz="2100" b="1" dirty="0" smtClean="0"/>
                        <a:t>3% </a:t>
                      </a:r>
                      <a:r>
                        <a:rPr lang="en-US" sz="2100" b="1" dirty="0"/>
                        <a:t>to 10</a:t>
                      </a:r>
                      <a:r>
                        <a:rPr lang="en-US" sz="2100" b="1" dirty="0" smtClean="0"/>
                        <a:t>%, </a:t>
                      </a:r>
                      <a:r>
                        <a:rPr lang="en-US" sz="2100" dirty="0" smtClean="0"/>
                        <a:t>n</a:t>
                      </a:r>
                      <a:r>
                        <a:rPr lang="en-US" sz="2100" baseline="0" dirty="0" smtClean="0"/>
                        <a:t>=1847</a:t>
                      </a:r>
                      <a:endParaRPr lang="en-US" sz="2100" dirty="0"/>
                    </a:p>
                    <a:p>
                      <a:pPr marL="0" marR="0">
                        <a:lnSpc>
                          <a:spcPct val="115000"/>
                        </a:lnSpc>
                        <a:spcBef>
                          <a:spcPts val="0"/>
                        </a:spcBef>
                        <a:spcAft>
                          <a:spcPts val="0"/>
                        </a:spcAft>
                        <a:tabLst>
                          <a:tab pos="171450" algn="l"/>
                        </a:tabLst>
                      </a:pPr>
                      <a:r>
                        <a:rPr lang="en-US" sz="2100" dirty="0"/>
                        <a:t>	Events, </a:t>
                      </a:r>
                      <a:r>
                        <a:rPr lang="en-US" sz="2100" dirty="0" smtClean="0"/>
                        <a:t>n</a:t>
                      </a:r>
                      <a:r>
                        <a:rPr lang="en-US" sz="2100" dirty="0"/>
                        <a:t/>
                      </a:r>
                      <a:br>
                        <a:rPr lang="en-US" sz="2100" dirty="0"/>
                      </a:br>
                      <a:r>
                        <a:rPr lang="en-US" sz="2100" dirty="0"/>
                        <a:t>	Proportion with events</a:t>
                      </a:r>
                      <a:endParaRPr lang="en-US" sz="2100" dirty="0">
                        <a:latin typeface="Calibri"/>
                        <a:ea typeface="Calibri"/>
                        <a:cs typeface="Times New Roman"/>
                      </a:endParaRPr>
                    </a:p>
                  </a:txBody>
                  <a:tcPr marL="68580" marR="68580" marT="0" marB="0"/>
                </a:tc>
                <a:tc>
                  <a:txBody>
                    <a:bodyPr/>
                    <a:lstStyle/>
                    <a:p>
                      <a:endParaRPr lang="en-US" sz="1900" dirty="0"/>
                    </a:p>
                  </a:txBody>
                  <a:tcPr marL="68580" marR="68580" marT="0" marB="0"/>
                </a:tc>
                <a:tc>
                  <a:txBody>
                    <a:bodyPr/>
                    <a:lstStyle/>
                    <a:p>
                      <a:pPr marL="0" marR="0" algn="ctr">
                        <a:lnSpc>
                          <a:spcPct val="115000"/>
                        </a:lnSpc>
                        <a:spcBef>
                          <a:spcPts val="0"/>
                        </a:spcBef>
                        <a:spcAft>
                          <a:spcPts val="0"/>
                        </a:spcAft>
                      </a:pPr>
                      <a:endParaRPr lang="en-US" sz="2200" dirty="0">
                        <a:solidFill>
                          <a:schemeClr val="tx1"/>
                        </a:solidFill>
                        <a:latin typeface="Calibri"/>
                        <a:ea typeface="Calibri"/>
                        <a:cs typeface="Times New Roman"/>
                      </a:endParaRPr>
                    </a:p>
                  </a:txBody>
                  <a:tcPr marL="68580" marR="6858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2200" dirty="0" smtClean="0">
                          <a:solidFill>
                            <a:schemeClr val="tx1"/>
                          </a:solidFill>
                        </a:rPr>
                        <a:t>292</a:t>
                      </a:r>
                      <a:br>
                        <a:rPr lang="en-US" sz="2200" dirty="0" smtClean="0">
                          <a:solidFill>
                            <a:schemeClr val="tx1"/>
                          </a:solidFill>
                        </a:rPr>
                      </a:br>
                      <a:r>
                        <a:rPr lang="en-US" sz="2200" dirty="0" smtClean="0">
                          <a:solidFill>
                            <a:schemeClr val="tx1"/>
                          </a:solidFill>
                        </a:rPr>
                        <a:t>48</a:t>
                      </a:r>
                      <a:r>
                        <a:rPr lang="en-US" sz="2200" dirty="0" smtClean="0">
                          <a:solidFill>
                            <a:srgbClr val="990099"/>
                          </a:solidFill>
                        </a:rPr>
                        <a:t/>
                      </a:r>
                      <a:br>
                        <a:rPr lang="en-US" sz="2200" dirty="0" smtClean="0">
                          <a:solidFill>
                            <a:srgbClr val="990099"/>
                          </a:solidFill>
                        </a:rPr>
                      </a:br>
                      <a:r>
                        <a:rPr lang="en-US" sz="2200" dirty="0" smtClean="0">
                          <a:solidFill>
                            <a:srgbClr val="990099"/>
                          </a:solidFill>
                        </a:rPr>
                        <a:t>14.8</a:t>
                      </a:r>
                      <a:endParaRPr lang="en-US" sz="2200" dirty="0">
                        <a:solidFill>
                          <a:srgbClr val="0066FF"/>
                        </a:solidFill>
                        <a:latin typeface="Calibri"/>
                        <a:ea typeface="Calibri"/>
                        <a:cs typeface="Times New Roman"/>
                      </a:endParaRPr>
                    </a:p>
                  </a:txBody>
                  <a:tcPr marL="68580" marR="68580" marT="0" marB="0"/>
                </a:tc>
              </a:tr>
              <a:tr h="1176509">
                <a:tc>
                  <a:txBody>
                    <a:bodyPr/>
                    <a:lstStyle/>
                    <a:p>
                      <a:pPr marL="0" marR="0">
                        <a:lnSpc>
                          <a:spcPct val="115000"/>
                        </a:lnSpc>
                        <a:spcBef>
                          <a:spcPts val="0"/>
                        </a:spcBef>
                        <a:spcAft>
                          <a:spcPts val="0"/>
                        </a:spcAft>
                        <a:tabLst>
                          <a:tab pos="171450" algn="l"/>
                        </a:tabLst>
                      </a:pPr>
                      <a:r>
                        <a:rPr lang="en-US" sz="2100" b="1" dirty="0"/>
                        <a:t>&gt;10</a:t>
                      </a:r>
                      <a:r>
                        <a:rPr lang="en-US" sz="2100" b="1" dirty="0" smtClean="0"/>
                        <a:t>%</a:t>
                      </a:r>
                      <a:r>
                        <a:rPr lang="en-US" sz="2100" dirty="0" smtClean="0"/>
                        <a:t>, n=285</a:t>
                      </a:r>
                      <a:endParaRPr lang="en-US" sz="2100" dirty="0"/>
                    </a:p>
                    <a:p>
                      <a:pPr marL="0" marR="0">
                        <a:lnSpc>
                          <a:spcPct val="115000"/>
                        </a:lnSpc>
                        <a:spcBef>
                          <a:spcPts val="0"/>
                        </a:spcBef>
                        <a:spcAft>
                          <a:spcPts val="0"/>
                        </a:spcAft>
                        <a:tabLst>
                          <a:tab pos="171450" algn="l"/>
                        </a:tabLst>
                      </a:pPr>
                      <a:r>
                        <a:rPr lang="en-US" sz="2100" dirty="0"/>
                        <a:t>	Events, </a:t>
                      </a:r>
                      <a:r>
                        <a:rPr lang="en-US" sz="2100" dirty="0" smtClean="0"/>
                        <a:t>n</a:t>
                      </a:r>
                      <a:r>
                        <a:rPr lang="en-US" sz="2100" dirty="0"/>
                        <a:t/>
                      </a:r>
                      <a:br>
                        <a:rPr lang="en-US" sz="2100" dirty="0"/>
                      </a:br>
                      <a:r>
                        <a:rPr lang="en-US" sz="2100" dirty="0"/>
                        <a:t>	Proportion with events</a:t>
                      </a:r>
                      <a:endParaRPr lang="en-US" sz="2100" dirty="0">
                        <a:latin typeface="Calibri"/>
                        <a:ea typeface="Calibri"/>
                        <a:cs typeface="Times New Roman"/>
                      </a:endParaRPr>
                    </a:p>
                  </a:txBody>
                  <a:tcPr marL="68580" marR="68580" marT="0" marB="0"/>
                </a:tc>
                <a:tc>
                  <a:txBody>
                    <a:bodyPr/>
                    <a:lstStyle/>
                    <a:p>
                      <a:endParaRPr lang="en-US" sz="2000" dirty="0"/>
                    </a:p>
                  </a:txBody>
                  <a:tcPr marL="68580" marR="68580" marT="0" marB="0"/>
                </a:tc>
                <a:tc>
                  <a:txBody>
                    <a:bodyPr/>
                    <a:lstStyle/>
                    <a:p>
                      <a:pPr marL="0" marR="0" algn="ctr">
                        <a:lnSpc>
                          <a:spcPct val="115000"/>
                        </a:lnSpc>
                        <a:spcBef>
                          <a:spcPts val="0"/>
                        </a:spcBef>
                        <a:spcAft>
                          <a:spcPts val="0"/>
                        </a:spcAft>
                      </a:pPr>
                      <a:r>
                        <a:rPr lang="en-US" sz="2000" dirty="0"/>
                        <a:t/>
                      </a:r>
                      <a:br>
                        <a:rPr lang="en-US" sz="2000" dirty="0"/>
                      </a:br>
                      <a:endParaRPr lang="en-US" sz="2000" dirty="0">
                        <a:solidFill>
                          <a:srgbClr val="0066FF"/>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endParaRPr lang="en-US" sz="2200" dirty="0">
                        <a:solidFill>
                          <a:srgbClr val="0066FF"/>
                        </a:solidFill>
                        <a:latin typeface="Calibri"/>
                        <a:ea typeface="Calibri"/>
                        <a:cs typeface="Times New Roman"/>
                      </a:endParaRPr>
                    </a:p>
                  </a:txBody>
                  <a:tcPr marL="68580" marR="68580" marT="0" marB="0"/>
                </a:tc>
              </a:tr>
            </a:tbl>
          </a:graphicData>
        </a:graphic>
      </p:graphicFrame>
      <p:sp>
        <p:nvSpPr>
          <p:cNvPr id="3" name="Title 2"/>
          <p:cNvSpPr>
            <a:spLocks noGrp="1"/>
          </p:cNvSpPr>
          <p:nvPr>
            <p:ph type="title"/>
          </p:nvPr>
        </p:nvSpPr>
        <p:spPr>
          <a:xfrm>
            <a:off x="609600" y="152400"/>
            <a:ext cx="8153400" cy="990600"/>
          </a:xfrm>
        </p:spPr>
        <p:txBody>
          <a:bodyPr>
            <a:normAutofit fontScale="90000"/>
          </a:bodyPr>
          <a:lstStyle/>
          <a:p>
            <a:r>
              <a:rPr lang="en-US" dirty="0" smtClean="0"/>
              <a:t>Participants reclassified to higher risk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838200" y="1676400"/>
          <a:ext cx="7488931" cy="4713037"/>
        </p:xfrm>
        <a:graphic>
          <a:graphicData uri="http://schemas.openxmlformats.org/drawingml/2006/table">
            <a:tbl>
              <a:tblPr firstRow="1" bandRow="1">
                <a:tableStyleId>{5C22544A-7EE6-4342-B048-85BDC9FD1C3A}</a:tableStyleId>
              </a:tblPr>
              <a:tblGrid>
                <a:gridCol w="2854729"/>
                <a:gridCol w="1434398"/>
                <a:gridCol w="1655071"/>
                <a:gridCol w="1544733"/>
              </a:tblGrid>
              <a:tr h="533399">
                <a:tc>
                  <a:txBody>
                    <a:bodyPr/>
                    <a:lstStyle/>
                    <a:p>
                      <a:endParaRPr lang="en-US" sz="2100" dirty="0"/>
                    </a:p>
                  </a:txBody>
                  <a:tcPr/>
                </a:tc>
                <a:tc gridSpan="3">
                  <a:txBody>
                    <a:bodyPr/>
                    <a:lstStyle/>
                    <a:p>
                      <a:pPr marL="0" marR="0" algn="ctr">
                        <a:lnSpc>
                          <a:spcPct val="115000"/>
                        </a:lnSpc>
                        <a:spcBef>
                          <a:spcPts val="600"/>
                        </a:spcBef>
                        <a:spcAft>
                          <a:spcPts val="0"/>
                        </a:spcAft>
                      </a:pPr>
                      <a:r>
                        <a:rPr lang="en-US" sz="2200" kern="1200" dirty="0" smtClean="0"/>
                        <a:t>5-Year Risk from Model with CAC</a:t>
                      </a:r>
                      <a:endParaRPr lang="en-US" sz="2200" dirty="0">
                        <a:latin typeface="Calibri"/>
                        <a:ea typeface="Calibri"/>
                        <a:cs typeface="Times New Roman"/>
                      </a:endParaRPr>
                    </a:p>
                  </a:txBody>
                  <a:tcPr marL="68580" marR="68580" marT="0" marB="0" anchor="ctr"/>
                </a:tc>
                <a:tc hMerge="1">
                  <a:txBody>
                    <a:bodyPr/>
                    <a:lstStyle/>
                    <a:p>
                      <a:pPr marL="0" marR="0" algn="ctr">
                        <a:lnSpc>
                          <a:spcPct val="115000"/>
                        </a:lnSpc>
                        <a:spcBef>
                          <a:spcPts val="600"/>
                        </a:spcBef>
                        <a:spcAft>
                          <a:spcPts val="0"/>
                        </a:spcAft>
                      </a:pPr>
                      <a:endParaRPr lang="en-US" sz="1100" dirty="0">
                        <a:latin typeface="Calibri"/>
                        <a:ea typeface="Calibri"/>
                        <a:cs typeface="Times New Roman"/>
                      </a:endParaRPr>
                    </a:p>
                  </a:txBody>
                  <a:tcPr marL="68580" marR="68580" marT="0" marB="0"/>
                </a:tc>
                <a:tc hMerge="1">
                  <a:txBody>
                    <a:bodyPr/>
                    <a:lstStyle/>
                    <a:p>
                      <a:pPr marL="0" marR="0" algn="ctr">
                        <a:lnSpc>
                          <a:spcPct val="115000"/>
                        </a:lnSpc>
                        <a:spcBef>
                          <a:spcPts val="600"/>
                        </a:spcBef>
                        <a:spcAft>
                          <a:spcPts val="0"/>
                        </a:spcAft>
                      </a:pPr>
                      <a:endParaRPr lang="en-US" sz="1100" dirty="0">
                        <a:latin typeface="Calibri"/>
                        <a:ea typeface="Calibri"/>
                        <a:cs typeface="Times New Roman"/>
                      </a:endParaRPr>
                    </a:p>
                  </a:txBody>
                  <a:tcPr marL="68580" marR="68580" marT="0" marB="0"/>
                </a:tc>
              </a:tr>
              <a:tr h="675527">
                <a:tc>
                  <a:txBody>
                    <a:bodyPr/>
                    <a:lstStyle/>
                    <a:p>
                      <a:pPr marL="0" marR="0">
                        <a:lnSpc>
                          <a:spcPct val="115000"/>
                        </a:lnSpc>
                        <a:spcBef>
                          <a:spcPts val="600"/>
                        </a:spcBef>
                        <a:spcAft>
                          <a:spcPts val="0"/>
                        </a:spcAft>
                      </a:pPr>
                      <a:r>
                        <a:rPr lang="en-US" sz="2100" dirty="0"/>
                        <a:t>5-Year Risk from Model without </a:t>
                      </a:r>
                      <a:r>
                        <a:rPr lang="en-US" sz="2100" dirty="0" smtClean="0"/>
                        <a:t>CAC</a:t>
                      </a:r>
                      <a:endParaRPr lang="en-US" sz="2100" dirty="0">
                        <a:latin typeface="Calibri"/>
                        <a:ea typeface="Calibri"/>
                        <a:cs typeface="Times New Roman"/>
                      </a:endParaRPr>
                    </a:p>
                  </a:txBody>
                  <a:tcPr marL="68580" marR="68580" marT="0" marB="0" anchor="ctr"/>
                </a:tc>
                <a:tc>
                  <a:txBody>
                    <a:bodyPr/>
                    <a:lstStyle/>
                    <a:p>
                      <a:pPr marL="0" marR="0" algn="ctr">
                        <a:lnSpc>
                          <a:spcPct val="115000"/>
                        </a:lnSpc>
                        <a:spcBef>
                          <a:spcPts val="600"/>
                        </a:spcBef>
                        <a:spcAft>
                          <a:spcPts val="0"/>
                        </a:spcAft>
                      </a:pPr>
                      <a:r>
                        <a:rPr lang="en-US" sz="1900" b="1" dirty="0"/>
                        <a:t>0% to  </a:t>
                      </a:r>
                      <a:r>
                        <a:rPr lang="en-US" sz="1900" b="1" dirty="0" smtClean="0"/>
                        <a:t>&lt;3%</a:t>
                      </a:r>
                      <a:endParaRPr lang="en-US" sz="1900" b="1" dirty="0">
                        <a:latin typeface="Calibri"/>
                        <a:ea typeface="Calibri"/>
                        <a:cs typeface="Times New Roman"/>
                      </a:endParaRPr>
                    </a:p>
                  </a:txBody>
                  <a:tcPr marL="68580" marR="68580" marT="0" marB="0" anchor="ctr"/>
                </a:tc>
                <a:tc>
                  <a:txBody>
                    <a:bodyPr/>
                    <a:lstStyle/>
                    <a:p>
                      <a:pPr marL="0" marR="0" algn="ctr">
                        <a:lnSpc>
                          <a:spcPct val="115000"/>
                        </a:lnSpc>
                        <a:spcBef>
                          <a:spcPts val="600"/>
                        </a:spcBef>
                        <a:spcAft>
                          <a:spcPts val="0"/>
                        </a:spcAft>
                      </a:pPr>
                      <a:r>
                        <a:rPr lang="en-US" sz="1900" b="1" dirty="0" smtClean="0"/>
                        <a:t>3% </a:t>
                      </a:r>
                      <a:r>
                        <a:rPr lang="en-US" sz="1900" b="1" dirty="0"/>
                        <a:t>to 10%</a:t>
                      </a:r>
                      <a:endParaRPr lang="en-US" sz="1900" b="1" dirty="0">
                        <a:latin typeface="Calibri"/>
                        <a:ea typeface="Calibri"/>
                        <a:cs typeface="Times New Roman"/>
                      </a:endParaRPr>
                    </a:p>
                  </a:txBody>
                  <a:tcPr marL="68580" marR="68580" marT="0" marB="0" anchor="ctr"/>
                </a:tc>
                <a:tc>
                  <a:txBody>
                    <a:bodyPr/>
                    <a:lstStyle/>
                    <a:p>
                      <a:pPr marL="0" marR="0" algn="ctr">
                        <a:lnSpc>
                          <a:spcPct val="115000"/>
                        </a:lnSpc>
                        <a:spcBef>
                          <a:spcPts val="600"/>
                        </a:spcBef>
                        <a:spcAft>
                          <a:spcPts val="0"/>
                        </a:spcAft>
                      </a:pPr>
                      <a:r>
                        <a:rPr lang="en-US" sz="1900" b="1" dirty="0"/>
                        <a:t>&gt;10%</a:t>
                      </a:r>
                      <a:endParaRPr lang="en-US" sz="1900" b="1" dirty="0">
                        <a:latin typeface="Calibri"/>
                        <a:ea typeface="Calibri"/>
                        <a:cs typeface="Times New Roman"/>
                      </a:endParaRPr>
                    </a:p>
                  </a:txBody>
                  <a:tcPr marL="68580" marR="68580" marT="0" marB="0" anchor="ctr"/>
                </a:tc>
              </a:tr>
              <a:tr h="1130114">
                <a:tc>
                  <a:txBody>
                    <a:bodyPr/>
                    <a:lstStyle/>
                    <a:p>
                      <a:pPr marL="0" marR="0">
                        <a:lnSpc>
                          <a:spcPct val="115000"/>
                        </a:lnSpc>
                        <a:spcBef>
                          <a:spcPts val="0"/>
                        </a:spcBef>
                        <a:spcAft>
                          <a:spcPts val="0"/>
                        </a:spcAft>
                        <a:tabLst>
                          <a:tab pos="171450" algn="l"/>
                        </a:tabLst>
                      </a:pPr>
                      <a:r>
                        <a:rPr lang="en-US" sz="2100" b="1" dirty="0"/>
                        <a:t>0% to </a:t>
                      </a:r>
                      <a:r>
                        <a:rPr lang="en-US" sz="2100" b="1" dirty="0" smtClean="0"/>
                        <a:t>&lt;3%, </a:t>
                      </a:r>
                      <a:r>
                        <a:rPr lang="en-US" sz="2100" dirty="0" smtClean="0"/>
                        <a:t>n</a:t>
                      </a:r>
                      <a:r>
                        <a:rPr lang="en-US" sz="2100" baseline="0" dirty="0" smtClean="0"/>
                        <a:t>=3,746</a:t>
                      </a:r>
                      <a:endParaRPr lang="en-US" sz="2100" dirty="0"/>
                    </a:p>
                    <a:p>
                      <a:pPr marL="0" marR="0">
                        <a:lnSpc>
                          <a:spcPct val="115000"/>
                        </a:lnSpc>
                        <a:spcBef>
                          <a:spcPts val="0"/>
                        </a:spcBef>
                        <a:spcAft>
                          <a:spcPts val="0"/>
                        </a:spcAft>
                        <a:tabLst>
                          <a:tab pos="171450" algn="l"/>
                        </a:tabLst>
                      </a:pPr>
                      <a:r>
                        <a:rPr lang="en-US" sz="2100" dirty="0"/>
                        <a:t>	</a:t>
                      </a:r>
                      <a:r>
                        <a:rPr lang="en-US" sz="2100" dirty="0" smtClean="0"/>
                        <a:t>Events</a:t>
                      </a:r>
                      <a:r>
                        <a:rPr lang="en-US" sz="2100" dirty="0"/>
                        <a:t>, n</a:t>
                      </a:r>
                      <a:br>
                        <a:rPr lang="en-US" sz="2100" dirty="0"/>
                      </a:br>
                      <a:r>
                        <a:rPr lang="en-US" sz="2100" dirty="0"/>
                        <a:t>	Proportion with events</a:t>
                      </a:r>
                      <a:endParaRPr lang="en-US" sz="21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endParaRPr lang="en-US" sz="1800" dirty="0">
                        <a:solidFill>
                          <a:schemeClr val="tx1"/>
                        </a:solidFill>
                        <a:latin typeface="Calibri"/>
                        <a:ea typeface="Calibri"/>
                        <a:cs typeface="Times New Roman"/>
                      </a:endParaRPr>
                    </a:p>
                  </a:txBody>
                  <a:tcPr marL="68580" marR="68580" marT="0" marB="0"/>
                </a:tc>
                <a:tc>
                  <a:txBody>
                    <a:bodyPr/>
                    <a:lstStyle/>
                    <a:p>
                      <a:endParaRPr lang="en-US" dirty="0"/>
                    </a:p>
                  </a:txBody>
                  <a:tcPr marL="68580" marR="68580" marT="0" marB="0"/>
                </a:tc>
                <a:tc>
                  <a:txBody>
                    <a:bodyPr/>
                    <a:lstStyle/>
                    <a:p>
                      <a:endParaRPr lang="en-US"/>
                    </a:p>
                  </a:txBody>
                  <a:tcPr marL="68580" marR="68580" marT="0" marB="0"/>
                </a:tc>
              </a:tr>
              <a:tr h="1130114">
                <a:tc>
                  <a:txBody>
                    <a:bodyPr/>
                    <a:lstStyle/>
                    <a:p>
                      <a:pPr marL="0" marR="0">
                        <a:lnSpc>
                          <a:spcPct val="115000"/>
                        </a:lnSpc>
                        <a:spcBef>
                          <a:spcPts val="0"/>
                        </a:spcBef>
                        <a:spcAft>
                          <a:spcPts val="0"/>
                        </a:spcAft>
                        <a:tabLst>
                          <a:tab pos="171450" algn="l"/>
                        </a:tabLst>
                      </a:pPr>
                      <a:r>
                        <a:rPr lang="en-US" sz="2100" b="1" dirty="0" smtClean="0"/>
                        <a:t>3% </a:t>
                      </a:r>
                      <a:r>
                        <a:rPr lang="en-US" sz="2100" b="1" dirty="0"/>
                        <a:t>to 10</a:t>
                      </a:r>
                      <a:r>
                        <a:rPr lang="en-US" sz="2100" b="1" dirty="0" smtClean="0"/>
                        <a:t>%, </a:t>
                      </a:r>
                      <a:r>
                        <a:rPr lang="en-US" sz="2100" dirty="0" smtClean="0"/>
                        <a:t>n</a:t>
                      </a:r>
                      <a:r>
                        <a:rPr lang="en-US" sz="2100" baseline="0" dirty="0" smtClean="0"/>
                        <a:t>=1847</a:t>
                      </a:r>
                      <a:endParaRPr lang="en-US" sz="2100" dirty="0"/>
                    </a:p>
                    <a:p>
                      <a:pPr marL="0" marR="0">
                        <a:lnSpc>
                          <a:spcPct val="115000"/>
                        </a:lnSpc>
                        <a:spcBef>
                          <a:spcPts val="0"/>
                        </a:spcBef>
                        <a:spcAft>
                          <a:spcPts val="0"/>
                        </a:spcAft>
                        <a:tabLst>
                          <a:tab pos="171450" algn="l"/>
                        </a:tabLst>
                      </a:pPr>
                      <a:r>
                        <a:rPr lang="en-US" sz="2100" dirty="0"/>
                        <a:t>	</a:t>
                      </a:r>
                      <a:r>
                        <a:rPr lang="en-US" sz="2100" dirty="0" smtClean="0"/>
                        <a:t>Events</a:t>
                      </a:r>
                      <a:r>
                        <a:rPr lang="en-US" sz="2100" dirty="0"/>
                        <a:t>, n</a:t>
                      </a:r>
                      <a:br>
                        <a:rPr lang="en-US" sz="2100" dirty="0"/>
                      </a:br>
                      <a:r>
                        <a:rPr lang="en-US" sz="2100" dirty="0"/>
                        <a:t>	Proportion with events</a:t>
                      </a:r>
                      <a:endParaRPr lang="en-US" sz="21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200" dirty="0" smtClean="0">
                          <a:solidFill>
                            <a:schemeClr val="tx1"/>
                          </a:solidFill>
                        </a:rPr>
                        <a:t>712</a:t>
                      </a:r>
                      <a:r>
                        <a:rPr lang="en-US" sz="2200" dirty="0">
                          <a:solidFill>
                            <a:schemeClr val="tx1"/>
                          </a:solidFill>
                        </a:rPr>
                        <a:t/>
                      </a:r>
                      <a:br>
                        <a:rPr lang="en-US" sz="2200" dirty="0">
                          <a:solidFill>
                            <a:schemeClr val="tx1"/>
                          </a:solidFill>
                        </a:rPr>
                      </a:br>
                      <a:r>
                        <a:rPr lang="en-US" sz="2200" dirty="0" smtClean="0">
                          <a:solidFill>
                            <a:schemeClr val="tx1"/>
                          </a:solidFill>
                        </a:rPr>
                        <a:t>15</a:t>
                      </a:r>
                      <a:r>
                        <a:rPr lang="en-US" sz="2200" dirty="0">
                          <a:solidFill>
                            <a:srgbClr val="990099"/>
                          </a:solidFill>
                        </a:rPr>
                        <a:t/>
                      </a:r>
                      <a:br>
                        <a:rPr lang="en-US" sz="2200" dirty="0">
                          <a:solidFill>
                            <a:srgbClr val="990099"/>
                          </a:solidFill>
                        </a:rPr>
                      </a:br>
                      <a:r>
                        <a:rPr lang="en-US" sz="2200" dirty="0" smtClean="0">
                          <a:solidFill>
                            <a:srgbClr val="990099"/>
                          </a:solidFill>
                        </a:rPr>
                        <a:t>1.9</a:t>
                      </a:r>
                      <a:endParaRPr lang="en-US" sz="2200" dirty="0">
                        <a:solidFill>
                          <a:srgbClr val="990099"/>
                        </a:solidFill>
                        <a:latin typeface="Calibri"/>
                        <a:ea typeface="Calibri"/>
                        <a:cs typeface="Times New Roman"/>
                      </a:endParaRPr>
                    </a:p>
                  </a:txBody>
                  <a:tcPr marL="68580" marR="68580" marT="0" marB="0"/>
                </a:tc>
                <a:tc>
                  <a:txBody>
                    <a:bodyPr/>
                    <a:lstStyle/>
                    <a:p>
                      <a:endParaRPr lang="en-US" sz="2200" dirty="0"/>
                    </a:p>
                  </a:txBody>
                  <a:tcPr marL="68580" marR="68580" marT="0" marB="0"/>
                </a:tc>
                <a:tc>
                  <a:txBody>
                    <a:bodyPr/>
                    <a:lstStyle/>
                    <a:p>
                      <a:endParaRPr lang="en-US" dirty="0"/>
                    </a:p>
                  </a:txBody>
                  <a:tcPr marL="68580" marR="68580" marT="0" marB="0"/>
                </a:tc>
              </a:tr>
              <a:tr h="1130114">
                <a:tc>
                  <a:txBody>
                    <a:bodyPr/>
                    <a:lstStyle/>
                    <a:p>
                      <a:pPr marL="0" marR="0">
                        <a:lnSpc>
                          <a:spcPct val="115000"/>
                        </a:lnSpc>
                        <a:spcBef>
                          <a:spcPts val="0"/>
                        </a:spcBef>
                        <a:spcAft>
                          <a:spcPts val="0"/>
                        </a:spcAft>
                        <a:tabLst>
                          <a:tab pos="171450" algn="l"/>
                        </a:tabLst>
                      </a:pPr>
                      <a:r>
                        <a:rPr lang="en-US" sz="2100" b="1" dirty="0"/>
                        <a:t>&gt;10</a:t>
                      </a:r>
                      <a:r>
                        <a:rPr lang="en-US" sz="2100" b="1" dirty="0" smtClean="0"/>
                        <a:t>%</a:t>
                      </a:r>
                      <a:r>
                        <a:rPr lang="en-US" sz="2100" dirty="0" smtClean="0"/>
                        <a:t>, n=285</a:t>
                      </a:r>
                      <a:endParaRPr lang="en-US" sz="2100" dirty="0"/>
                    </a:p>
                    <a:p>
                      <a:pPr marL="0" marR="0">
                        <a:lnSpc>
                          <a:spcPct val="115000"/>
                        </a:lnSpc>
                        <a:spcBef>
                          <a:spcPts val="0"/>
                        </a:spcBef>
                        <a:spcAft>
                          <a:spcPts val="0"/>
                        </a:spcAft>
                        <a:tabLst>
                          <a:tab pos="171450" algn="l"/>
                        </a:tabLst>
                      </a:pPr>
                      <a:r>
                        <a:rPr lang="en-US" sz="2100" dirty="0"/>
                        <a:t>	</a:t>
                      </a:r>
                      <a:r>
                        <a:rPr lang="en-US" sz="2100" dirty="0" smtClean="0"/>
                        <a:t>Events</a:t>
                      </a:r>
                      <a:r>
                        <a:rPr lang="en-US" sz="2100" dirty="0"/>
                        <a:t>, n</a:t>
                      </a:r>
                      <a:br>
                        <a:rPr lang="en-US" sz="2100" dirty="0"/>
                      </a:br>
                      <a:r>
                        <a:rPr lang="en-US" sz="2100" dirty="0"/>
                        <a:t>	Proportion with events</a:t>
                      </a:r>
                      <a:endParaRPr lang="en-US" sz="21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200" dirty="0" smtClean="0">
                          <a:solidFill>
                            <a:schemeClr val="tx1"/>
                          </a:solidFill>
                        </a:rPr>
                        <a:t>32</a:t>
                      </a:r>
                    </a:p>
                    <a:p>
                      <a:pPr marL="0" marR="0" algn="ctr">
                        <a:lnSpc>
                          <a:spcPct val="115000"/>
                        </a:lnSpc>
                        <a:spcBef>
                          <a:spcPts val="0"/>
                        </a:spcBef>
                        <a:spcAft>
                          <a:spcPts val="0"/>
                        </a:spcAft>
                      </a:pPr>
                      <a:r>
                        <a:rPr lang="en-US" sz="2200" dirty="0" smtClean="0">
                          <a:solidFill>
                            <a:schemeClr val="tx1"/>
                          </a:solidFill>
                        </a:rPr>
                        <a:t>2</a:t>
                      </a:r>
                      <a:r>
                        <a:rPr lang="en-US" sz="2200" dirty="0">
                          <a:solidFill>
                            <a:srgbClr val="990099"/>
                          </a:solidFill>
                        </a:rPr>
                        <a:t/>
                      </a:r>
                      <a:br>
                        <a:rPr lang="en-US" sz="2200" dirty="0">
                          <a:solidFill>
                            <a:srgbClr val="990099"/>
                          </a:solidFill>
                        </a:rPr>
                      </a:br>
                      <a:r>
                        <a:rPr lang="en-US" sz="2200" dirty="0" smtClean="0">
                          <a:solidFill>
                            <a:srgbClr val="990099"/>
                          </a:solidFill>
                        </a:rPr>
                        <a:t>6.2</a:t>
                      </a:r>
                      <a:endParaRPr lang="en-US" sz="2200" dirty="0">
                        <a:solidFill>
                          <a:srgbClr val="990099"/>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200" dirty="0" smtClean="0">
                          <a:solidFill>
                            <a:schemeClr val="tx1"/>
                          </a:solidFill>
                        </a:rPr>
                        <a:t>70</a:t>
                      </a:r>
                    </a:p>
                    <a:p>
                      <a:pPr marL="0" marR="0" algn="ctr">
                        <a:lnSpc>
                          <a:spcPct val="115000"/>
                        </a:lnSpc>
                        <a:spcBef>
                          <a:spcPts val="0"/>
                        </a:spcBef>
                        <a:spcAft>
                          <a:spcPts val="0"/>
                        </a:spcAft>
                      </a:pPr>
                      <a:r>
                        <a:rPr lang="en-US" sz="2200" dirty="0" smtClean="0">
                          <a:solidFill>
                            <a:schemeClr val="tx1"/>
                          </a:solidFill>
                        </a:rPr>
                        <a:t>7</a:t>
                      </a:r>
                      <a:r>
                        <a:rPr lang="en-US" sz="2200" dirty="0">
                          <a:solidFill>
                            <a:srgbClr val="990099"/>
                          </a:solidFill>
                        </a:rPr>
                        <a:t/>
                      </a:r>
                      <a:br>
                        <a:rPr lang="en-US" sz="2200" dirty="0">
                          <a:solidFill>
                            <a:srgbClr val="990099"/>
                          </a:solidFill>
                        </a:rPr>
                      </a:br>
                      <a:r>
                        <a:rPr lang="en-US" sz="2200" dirty="0" smtClean="0">
                          <a:solidFill>
                            <a:srgbClr val="990099"/>
                          </a:solidFill>
                        </a:rPr>
                        <a:t>8.9</a:t>
                      </a:r>
                      <a:endParaRPr lang="en-US" sz="2200" dirty="0">
                        <a:solidFill>
                          <a:srgbClr val="990099"/>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endParaRPr lang="en-US" sz="1800" dirty="0">
                        <a:solidFill>
                          <a:schemeClr val="tx1"/>
                        </a:solidFill>
                        <a:latin typeface="Calibri"/>
                        <a:ea typeface="Calibri"/>
                        <a:cs typeface="Times New Roman"/>
                      </a:endParaRPr>
                    </a:p>
                  </a:txBody>
                  <a:tcPr marL="68580" marR="68580" marT="0" marB="0"/>
                </a:tc>
              </a:tr>
            </a:tbl>
          </a:graphicData>
        </a:graphic>
      </p:graphicFrame>
      <p:sp>
        <p:nvSpPr>
          <p:cNvPr id="7" name="Title 6"/>
          <p:cNvSpPr>
            <a:spLocks noGrp="1"/>
          </p:cNvSpPr>
          <p:nvPr>
            <p:ph type="title"/>
          </p:nvPr>
        </p:nvSpPr>
        <p:spPr>
          <a:xfrm>
            <a:off x="609600" y="76200"/>
            <a:ext cx="8153400" cy="990600"/>
          </a:xfrm>
        </p:spPr>
        <p:txBody>
          <a:bodyPr>
            <a:normAutofit fontScale="90000"/>
          </a:bodyPr>
          <a:lstStyle/>
          <a:p>
            <a:r>
              <a:rPr lang="en-US" dirty="0" smtClean="0"/>
              <a:t>Participants reclassified to lower risk</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Calculation of NRI</a:t>
            </a:r>
            <a:endParaRPr lang="en-US" dirty="0"/>
          </a:p>
        </p:txBody>
      </p:sp>
      <p:sp>
        <p:nvSpPr>
          <p:cNvPr id="4" name="TextBox 3"/>
          <p:cNvSpPr txBox="1"/>
          <p:nvPr/>
        </p:nvSpPr>
        <p:spPr>
          <a:xfrm>
            <a:off x="609600" y="2133600"/>
            <a:ext cx="8001000" cy="3662541"/>
          </a:xfrm>
          <a:prstGeom prst="rect">
            <a:avLst/>
          </a:prstGeom>
          <a:noFill/>
        </p:spPr>
        <p:txBody>
          <a:bodyPr wrap="square" rtlCol="0">
            <a:spAutoFit/>
          </a:bodyPr>
          <a:lstStyle/>
          <a:p>
            <a:r>
              <a:rPr lang="en-US" sz="3800" dirty="0" smtClean="0"/>
              <a:t>NRI for events:  0.23 </a:t>
            </a:r>
          </a:p>
          <a:p>
            <a:pPr algn="ctr"/>
            <a:endParaRPr lang="en-US" sz="3800" dirty="0" smtClean="0"/>
          </a:p>
          <a:p>
            <a:pPr algn="ctr"/>
            <a:r>
              <a:rPr lang="en-US" sz="3800" b="1" i="1" dirty="0" smtClean="0"/>
              <a:t>      PLUS </a:t>
            </a:r>
            <a:r>
              <a:rPr lang="en-US" sz="3800" dirty="0" smtClean="0"/>
              <a:t>                      =  0.25 </a:t>
            </a:r>
          </a:p>
          <a:p>
            <a:pPr algn="ctr"/>
            <a:r>
              <a:rPr lang="en-US" sz="3800" dirty="0" smtClean="0"/>
              <a:t>					     (</a:t>
            </a:r>
            <a:r>
              <a:rPr lang="en-US" sz="2400" dirty="0" smtClean="0"/>
              <a:t>95% CI 0.16-0.34</a:t>
            </a:r>
          </a:p>
          <a:p>
            <a:r>
              <a:rPr lang="en-US" sz="3800" dirty="0" smtClean="0"/>
              <a:t>NRI for non-events:  0.02 	    </a:t>
            </a:r>
            <a:r>
              <a:rPr lang="en-US" sz="2400" dirty="0" smtClean="0"/>
              <a:t>P&lt;0.001) </a:t>
            </a:r>
            <a:r>
              <a:rPr lang="en-US" sz="3800" dirty="0" smtClean="0"/>
              <a:t>				</a:t>
            </a:r>
            <a:endParaRPr lang="en-US" sz="3800" dirty="0"/>
          </a:p>
        </p:txBody>
      </p:sp>
      <p:pic>
        <p:nvPicPr>
          <p:cNvPr id="5" name="Picture 2" descr="MESA logo"/>
          <p:cNvPicPr>
            <a:picLocks noChangeAspect="1" noChangeArrowheads="1"/>
          </p:cNvPicPr>
          <p:nvPr/>
        </p:nvPicPr>
        <p:blipFill>
          <a:blip r:embed="rId3" cstate="print"/>
          <a:srcRect/>
          <a:stretch>
            <a:fillRect/>
          </a:stretch>
        </p:blipFill>
        <p:spPr bwMode="auto">
          <a:xfrm>
            <a:off x="8105775" y="6263997"/>
            <a:ext cx="962025" cy="594003"/>
          </a:xfrm>
          <a:prstGeom prst="rect">
            <a:avLst/>
          </a:prstGeom>
          <a:noFill/>
        </p:spPr>
      </p:pic>
      <p:pic>
        <p:nvPicPr>
          <p:cNvPr id="6" name="Picture 2" descr="Northwestern University Seal"/>
          <p:cNvPicPr>
            <a:picLocks noChangeAspect="1" noChangeArrowheads="1"/>
          </p:cNvPicPr>
          <p:nvPr/>
        </p:nvPicPr>
        <p:blipFill>
          <a:blip r:embed="rId4" cstate="print"/>
          <a:srcRect/>
          <a:stretch>
            <a:fillRect/>
          </a:stretch>
        </p:blipFill>
        <p:spPr bwMode="auto">
          <a:xfrm>
            <a:off x="76200" y="6096000"/>
            <a:ext cx="685800" cy="6858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Reclassification among intermediate risk participants</a:t>
            </a:r>
            <a:endParaRPr lang="en-US" dirty="0"/>
          </a:p>
        </p:txBody>
      </p:sp>
      <p:sp>
        <p:nvSpPr>
          <p:cNvPr id="3" name="Content Placeholder 2"/>
          <p:cNvSpPr>
            <a:spLocks noGrp="1"/>
          </p:cNvSpPr>
          <p:nvPr>
            <p:ph sz="quarter" idx="1"/>
          </p:nvPr>
        </p:nvSpPr>
        <p:spPr/>
        <p:txBody>
          <a:bodyPr>
            <a:normAutofit/>
          </a:bodyPr>
          <a:lstStyle/>
          <a:p>
            <a:r>
              <a:rPr lang="en-US" dirty="0" smtClean="0"/>
              <a:t>Among 1847 intermediate risk participants, 39% were reclassified to low risk and 16% were reclassified to high risk</a:t>
            </a:r>
          </a:p>
          <a:p>
            <a:pPr lvl="1"/>
            <a:r>
              <a:rPr lang="en-US" dirty="0" smtClean="0"/>
              <a:t>NRI = 0.55 (95% CI 0.41-0.69, P&lt;0.001)</a:t>
            </a:r>
          </a:p>
          <a:p>
            <a:pPr lvl="1"/>
            <a:r>
              <a:rPr lang="en-US" dirty="0" smtClean="0"/>
              <a:t>NRI = 0.29 for events and 0.26 for nonevents</a:t>
            </a:r>
          </a:p>
          <a:p>
            <a:r>
              <a:rPr lang="en-US" dirty="0" smtClean="0"/>
              <a:t>115 events occurred among intermediate risk participants; 48 were among people reclassified to high risk and 15 were among those reclassified to low risk</a:t>
            </a:r>
          </a:p>
          <a:p>
            <a:endParaRPr lang="en-US" dirty="0" smtClean="0"/>
          </a:p>
          <a:p>
            <a:pPr lvl="1">
              <a:buNone/>
            </a:pPr>
            <a:endParaRPr lang="en-US" dirty="0"/>
          </a:p>
        </p:txBody>
      </p:sp>
      <p:pic>
        <p:nvPicPr>
          <p:cNvPr id="4" name="Picture 2" descr="MESA logo"/>
          <p:cNvPicPr>
            <a:picLocks noChangeAspect="1" noChangeArrowheads="1"/>
          </p:cNvPicPr>
          <p:nvPr/>
        </p:nvPicPr>
        <p:blipFill>
          <a:blip r:embed="rId3" cstate="print"/>
          <a:srcRect/>
          <a:stretch>
            <a:fillRect/>
          </a:stretch>
        </p:blipFill>
        <p:spPr bwMode="auto">
          <a:xfrm>
            <a:off x="8105775" y="6263997"/>
            <a:ext cx="962025" cy="594003"/>
          </a:xfrm>
          <a:prstGeom prst="rect">
            <a:avLst/>
          </a:prstGeom>
          <a:noFill/>
        </p:spPr>
      </p:pic>
      <p:pic>
        <p:nvPicPr>
          <p:cNvPr id="5" name="Picture 2" descr="Northwestern University Seal"/>
          <p:cNvPicPr>
            <a:picLocks noChangeAspect="1" noChangeArrowheads="1"/>
          </p:cNvPicPr>
          <p:nvPr/>
        </p:nvPicPr>
        <p:blipFill>
          <a:blip r:embed="rId4" cstate="print"/>
          <a:srcRect/>
          <a:stretch>
            <a:fillRect/>
          </a:stretch>
        </p:blipFill>
        <p:spPr bwMode="auto">
          <a:xfrm>
            <a:off x="76200" y="6096000"/>
            <a:ext cx="685800" cy="6858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Risk stratification capacity</a:t>
            </a:r>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7" name="Rectangle 3"/>
          <p:cNvSpPr>
            <a:spLocks noChangeArrowheads="1"/>
          </p:cNvSpPr>
          <p:nvPr/>
        </p:nvSpPr>
        <p:spPr bwMode="auto">
          <a:xfrm>
            <a:off x="0" y="2343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0" name="Rectangle 6"/>
          <p:cNvSpPr>
            <a:spLocks noChangeArrowheads="1"/>
          </p:cNvSpPr>
          <p:nvPr/>
        </p:nvSpPr>
        <p:spPr bwMode="auto">
          <a:xfrm>
            <a:off x="0" y="2762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2" name="Object 1"/>
          <p:cNvPicPr>
            <a:picLocks noChangeArrowheads="1"/>
          </p:cNvPicPr>
          <p:nvPr/>
        </p:nvPicPr>
        <p:blipFill>
          <a:blip r:embed="rId2" cstate="print"/>
          <a:srcRect b="-27"/>
          <a:stretch>
            <a:fillRect/>
          </a:stretch>
        </p:blipFill>
        <p:spPr bwMode="auto">
          <a:xfrm>
            <a:off x="1447800" y="1600200"/>
            <a:ext cx="6477000" cy="4191000"/>
          </a:xfrm>
          <a:prstGeom prst="rect">
            <a:avLst/>
          </a:prstGeom>
          <a:noFill/>
          <a:ln w="9525">
            <a:noFill/>
            <a:miter lim="800000"/>
            <a:headEnd/>
            <a:tailEnd/>
          </a:ln>
        </p:spPr>
      </p:pic>
      <p:sp>
        <p:nvSpPr>
          <p:cNvPr id="13" name="TextBox 12"/>
          <p:cNvSpPr txBox="1"/>
          <p:nvPr/>
        </p:nvSpPr>
        <p:spPr>
          <a:xfrm>
            <a:off x="1219200" y="5953780"/>
            <a:ext cx="7315200" cy="523220"/>
          </a:xfrm>
          <a:prstGeom prst="rect">
            <a:avLst/>
          </a:prstGeom>
          <a:noFill/>
        </p:spPr>
        <p:txBody>
          <a:bodyPr wrap="square" rtlCol="0">
            <a:spAutoFit/>
          </a:bodyPr>
          <a:lstStyle/>
          <a:p>
            <a:pPr algn="ctr"/>
            <a:r>
              <a:rPr lang="en-US" sz="2800" dirty="0" smtClean="0"/>
              <a:t>69% </a:t>
            </a:r>
            <a:r>
              <a:rPr lang="en-US" sz="2800" dirty="0" err="1" smtClean="0"/>
              <a:t>vs</a:t>
            </a:r>
            <a:r>
              <a:rPr lang="en-US" sz="2800" dirty="0" smtClean="0"/>
              <a:t> 77% are classified as high or low risk </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stratification capacity cont’d</a:t>
            </a:r>
            <a:endParaRPr lang="en-US" dirty="0"/>
          </a:p>
        </p:txBody>
      </p:sp>
      <p:sp>
        <p:nvSpPr>
          <p:cNvPr id="552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5297" name="Object 1"/>
          <p:cNvGraphicFramePr>
            <a:graphicFrameLocks/>
          </p:cNvGraphicFramePr>
          <p:nvPr/>
        </p:nvGraphicFramePr>
        <p:xfrm>
          <a:off x="0" y="1905000"/>
          <a:ext cx="4572000" cy="3124200"/>
        </p:xfrm>
        <a:graphic>
          <a:graphicData uri="http://schemas.openxmlformats.org/presentationml/2006/ole">
            <p:oleObj spid="_x0000_s55297" name="Worksheet" r:id="rId3" imgW="4152900" imgH="2333625" progId="Excel.Sheet.8">
              <p:embed/>
            </p:oleObj>
          </a:graphicData>
        </a:graphic>
      </p:graphicFrame>
      <p:sp>
        <p:nvSpPr>
          <p:cNvPr id="553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5299" name="Object 3"/>
          <p:cNvGraphicFramePr>
            <a:graphicFrameLocks/>
          </p:cNvGraphicFramePr>
          <p:nvPr/>
        </p:nvGraphicFramePr>
        <p:xfrm>
          <a:off x="4572000" y="1952625"/>
          <a:ext cx="4267200" cy="3076575"/>
        </p:xfrm>
        <a:graphic>
          <a:graphicData uri="http://schemas.openxmlformats.org/presentationml/2006/ole">
            <p:oleObj spid="_x0000_s55299" name="Worksheet" r:id="rId4" imgW="4152900" imgH="2771775" progId="Excel.Sheet.8">
              <p:embed/>
            </p:oleObj>
          </a:graphicData>
        </a:graphic>
      </p:graphicFrame>
      <p:sp>
        <p:nvSpPr>
          <p:cNvPr id="7" name="TextBox 6"/>
          <p:cNvSpPr txBox="1"/>
          <p:nvPr/>
        </p:nvSpPr>
        <p:spPr>
          <a:xfrm>
            <a:off x="304800" y="5257800"/>
            <a:ext cx="4191000" cy="1200329"/>
          </a:xfrm>
          <a:prstGeom prst="rect">
            <a:avLst/>
          </a:prstGeom>
          <a:noFill/>
        </p:spPr>
        <p:txBody>
          <a:bodyPr wrap="square" rtlCol="0">
            <a:spAutoFit/>
          </a:bodyPr>
          <a:lstStyle/>
          <a:p>
            <a:pPr algn="ctr"/>
            <a:r>
              <a:rPr lang="en-US" sz="2400" dirty="0" smtClean="0"/>
              <a:t>Additional 23% who experienced events were classified as high risk</a:t>
            </a:r>
            <a:endParaRPr lang="en-US" sz="2400" dirty="0"/>
          </a:p>
        </p:txBody>
      </p:sp>
      <p:sp>
        <p:nvSpPr>
          <p:cNvPr id="8" name="TextBox 7"/>
          <p:cNvSpPr txBox="1"/>
          <p:nvPr/>
        </p:nvSpPr>
        <p:spPr>
          <a:xfrm>
            <a:off x="5105400" y="5257800"/>
            <a:ext cx="3581400" cy="1200329"/>
          </a:xfrm>
          <a:prstGeom prst="rect">
            <a:avLst/>
          </a:prstGeom>
          <a:noFill/>
        </p:spPr>
        <p:txBody>
          <a:bodyPr wrap="square" rtlCol="0">
            <a:spAutoFit/>
          </a:bodyPr>
          <a:lstStyle/>
          <a:p>
            <a:pPr algn="ctr"/>
            <a:r>
              <a:rPr lang="en-US" sz="2400" dirty="0" smtClean="0"/>
              <a:t>Additional 13% who did not experience events were classified as low risk</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a:t>
            </a:r>
            <a:endParaRPr lang="en-US" dirty="0"/>
          </a:p>
        </p:txBody>
      </p:sp>
      <p:sp>
        <p:nvSpPr>
          <p:cNvPr id="3" name="Content Placeholder 2"/>
          <p:cNvSpPr>
            <a:spLocks noGrp="1"/>
          </p:cNvSpPr>
          <p:nvPr>
            <p:ph sz="quarter" idx="1"/>
          </p:nvPr>
        </p:nvSpPr>
        <p:spPr/>
        <p:txBody>
          <a:bodyPr/>
          <a:lstStyle/>
          <a:p>
            <a:r>
              <a:rPr lang="en-US" dirty="0" smtClean="0"/>
              <a:t>The results have not been validated in other populations</a:t>
            </a:r>
          </a:p>
          <a:p>
            <a:r>
              <a:rPr lang="en-US" dirty="0" smtClean="0"/>
              <a:t>Participants were informed of their calcium score</a:t>
            </a:r>
          </a:p>
          <a:p>
            <a:pPr lvl="1"/>
            <a:r>
              <a:rPr lang="en-US" dirty="0" smtClean="0"/>
              <a:t>Potentially bias the diagnosis of angina </a:t>
            </a:r>
          </a:p>
          <a:p>
            <a:pPr lvl="1"/>
            <a:r>
              <a:rPr lang="en-US" dirty="0" smtClean="0"/>
              <a:t>Participants with elevated scores may have changed their behavior or received treatment, lowering their risk of events</a:t>
            </a:r>
          </a:p>
          <a:p>
            <a:endParaRPr lang="en-US" dirty="0"/>
          </a:p>
        </p:txBody>
      </p:sp>
      <p:pic>
        <p:nvPicPr>
          <p:cNvPr id="4" name="Picture 2" descr="MESA logo"/>
          <p:cNvPicPr>
            <a:picLocks noChangeAspect="1" noChangeArrowheads="1"/>
          </p:cNvPicPr>
          <p:nvPr/>
        </p:nvPicPr>
        <p:blipFill>
          <a:blip r:embed="rId3" cstate="print"/>
          <a:srcRect/>
          <a:stretch>
            <a:fillRect/>
          </a:stretch>
        </p:blipFill>
        <p:spPr bwMode="auto">
          <a:xfrm>
            <a:off x="8105775" y="6263997"/>
            <a:ext cx="962025" cy="594003"/>
          </a:xfrm>
          <a:prstGeom prst="rect">
            <a:avLst/>
          </a:prstGeom>
          <a:noFill/>
        </p:spPr>
      </p:pic>
      <p:pic>
        <p:nvPicPr>
          <p:cNvPr id="5" name="Picture 2" descr="Northwestern University Seal"/>
          <p:cNvPicPr>
            <a:picLocks noChangeAspect="1" noChangeArrowheads="1"/>
          </p:cNvPicPr>
          <p:nvPr/>
        </p:nvPicPr>
        <p:blipFill>
          <a:blip r:embed="rId4" cstate="print"/>
          <a:srcRect/>
          <a:stretch>
            <a:fillRect/>
          </a:stretch>
        </p:blipFill>
        <p:spPr bwMode="auto">
          <a:xfrm>
            <a:off x="76200" y="6096000"/>
            <a:ext cx="685800" cy="6858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Risk assessment</a:t>
            </a:r>
            <a:endParaRPr lang="en-US" dirty="0"/>
          </a:p>
        </p:txBody>
      </p:sp>
      <p:sp>
        <p:nvSpPr>
          <p:cNvPr id="3" name="Content Placeholder 2"/>
          <p:cNvSpPr>
            <a:spLocks noGrp="1"/>
          </p:cNvSpPr>
          <p:nvPr>
            <p:ph sz="quarter" idx="1"/>
          </p:nvPr>
        </p:nvSpPr>
        <p:spPr/>
        <p:txBody>
          <a:bodyPr>
            <a:normAutofit/>
          </a:bodyPr>
          <a:lstStyle/>
          <a:p>
            <a:r>
              <a:rPr lang="en-US" dirty="0" smtClean="0"/>
              <a:t>Assessment of cardiovascular risk is an integral component of clinical decision making</a:t>
            </a:r>
          </a:p>
          <a:p>
            <a:r>
              <a:rPr lang="en-US" dirty="0" smtClean="0"/>
              <a:t>Existing prediction models based on traditional risk factors have limitations </a:t>
            </a:r>
          </a:p>
          <a:p>
            <a:pPr lvl="1"/>
            <a:r>
              <a:rPr lang="en-US" dirty="0" smtClean="0"/>
              <a:t>Many adults are classified as intermediate risk</a:t>
            </a:r>
          </a:p>
          <a:p>
            <a:pPr lvl="1"/>
            <a:r>
              <a:rPr lang="en-US" dirty="0" smtClean="0"/>
              <a:t>A substantial number of events occur among people who are not classified as high risk </a:t>
            </a:r>
          </a:p>
          <a:p>
            <a:r>
              <a:rPr lang="en-US" dirty="0" smtClean="0"/>
              <a:t>Coronary artery calcium has emerged as a promising marker to improve risk prediction</a:t>
            </a:r>
          </a:p>
          <a:p>
            <a:pPr lvl="1"/>
            <a:endParaRPr lang="en-US" dirty="0"/>
          </a:p>
        </p:txBody>
      </p:sp>
      <p:pic>
        <p:nvPicPr>
          <p:cNvPr id="4" name="Picture 2" descr="MESA logo"/>
          <p:cNvPicPr>
            <a:picLocks noChangeAspect="1" noChangeArrowheads="1"/>
          </p:cNvPicPr>
          <p:nvPr/>
        </p:nvPicPr>
        <p:blipFill>
          <a:blip r:embed="rId3" cstate="print"/>
          <a:srcRect/>
          <a:stretch>
            <a:fillRect/>
          </a:stretch>
        </p:blipFill>
        <p:spPr bwMode="auto">
          <a:xfrm>
            <a:off x="8033303" y="6219250"/>
            <a:ext cx="1034497" cy="638750"/>
          </a:xfrm>
          <a:prstGeom prst="rect">
            <a:avLst/>
          </a:prstGeom>
          <a:noFill/>
        </p:spPr>
      </p:pic>
      <p:pic>
        <p:nvPicPr>
          <p:cNvPr id="33794" name="Picture 2" descr="Northwestern University Seal"/>
          <p:cNvPicPr>
            <a:picLocks noChangeAspect="1" noChangeArrowheads="1"/>
          </p:cNvPicPr>
          <p:nvPr/>
        </p:nvPicPr>
        <p:blipFill>
          <a:blip r:embed="rId4" cstate="print"/>
          <a:srcRect/>
          <a:stretch>
            <a:fillRect/>
          </a:stretch>
        </p:blipFill>
        <p:spPr bwMode="auto">
          <a:xfrm>
            <a:off x="76200" y="6096000"/>
            <a:ext cx="685800" cy="6858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sz="quarter" idx="1"/>
          </p:nvPr>
        </p:nvSpPr>
        <p:spPr/>
        <p:txBody>
          <a:bodyPr>
            <a:normAutofit/>
          </a:bodyPr>
          <a:lstStyle/>
          <a:p>
            <a:r>
              <a:rPr lang="en-US" dirty="0" smtClean="0"/>
              <a:t>In MESA addition of CAC to a prediction model based on traditional risk factors leads to a substantial net reclassification improvement</a:t>
            </a:r>
          </a:p>
          <a:p>
            <a:pPr lvl="1"/>
            <a:r>
              <a:rPr lang="en-US" dirty="0" smtClean="0"/>
              <a:t>Whether using CAC in risk assessment leads to improved patient outcomes requires additional study</a:t>
            </a:r>
          </a:p>
          <a:p>
            <a:r>
              <a:rPr lang="en-US" dirty="0" smtClean="0"/>
              <a:t>Intermediate risk participants experienced largest improvement in classification of risk</a:t>
            </a:r>
          </a:p>
          <a:p>
            <a:r>
              <a:rPr lang="en-US" dirty="0" smtClean="0"/>
              <a:t>With the addition of CAC, more participants are classified as high or low risk </a:t>
            </a:r>
          </a:p>
          <a:p>
            <a:endParaRPr lang="en-US" dirty="0"/>
          </a:p>
        </p:txBody>
      </p:sp>
      <p:pic>
        <p:nvPicPr>
          <p:cNvPr id="4" name="Picture 2" descr="MESA logo"/>
          <p:cNvPicPr>
            <a:picLocks noChangeAspect="1" noChangeArrowheads="1"/>
          </p:cNvPicPr>
          <p:nvPr/>
        </p:nvPicPr>
        <p:blipFill>
          <a:blip r:embed="rId2" cstate="print"/>
          <a:srcRect/>
          <a:stretch>
            <a:fillRect/>
          </a:stretch>
        </p:blipFill>
        <p:spPr bwMode="auto">
          <a:xfrm>
            <a:off x="8105775" y="6263997"/>
            <a:ext cx="962025" cy="594003"/>
          </a:xfrm>
          <a:prstGeom prst="rect">
            <a:avLst/>
          </a:prstGeom>
          <a:noFill/>
        </p:spPr>
      </p:pic>
      <p:pic>
        <p:nvPicPr>
          <p:cNvPr id="5" name="Picture 2" descr="Northwestern University Seal"/>
          <p:cNvPicPr>
            <a:picLocks noChangeAspect="1" noChangeArrowheads="1"/>
          </p:cNvPicPr>
          <p:nvPr/>
        </p:nvPicPr>
        <p:blipFill>
          <a:blip r:embed="rId3" cstate="print"/>
          <a:srcRect/>
          <a:stretch>
            <a:fillRect/>
          </a:stretch>
        </p:blipFill>
        <p:spPr bwMode="auto">
          <a:xfrm>
            <a:off x="76200" y="6096000"/>
            <a:ext cx="685800" cy="68580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381000" y="228601"/>
          <a:ext cx="8305800" cy="6466332"/>
        </p:xfrm>
        <a:graphic>
          <a:graphicData uri="http://schemas.openxmlformats.org/drawingml/2006/table">
            <a:tbl>
              <a:tblPr firstRow="1" bandRow="1">
                <a:tableStyleId>{5C22544A-7EE6-4342-B048-85BDC9FD1C3A}</a:tableStyleId>
              </a:tblPr>
              <a:tblGrid>
                <a:gridCol w="1661160"/>
                <a:gridCol w="1661160"/>
                <a:gridCol w="1661160"/>
                <a:gridCol w="1661160"/>
                <a:gridCol w="1661160"/>
              </a:tblGrid>
              <a:tr h="342383">
                <a:tc>
                  <a:txBody>
                    <a:bodyPr/>
                    <a:lstStyle/>
                    <a:p>
                      <a:pPr marL="0" marR="0">
                        <a:lnSpc>
                          <a:spcPct val="115000"/>
                        </a:lnSpc>
                        <a:spcBef>
                          <a:spcPts val="0"/>
                        </a:spcBef>
                        <a:spcAft>
                          <a:spcPts val="1000"/>
                        </a:spcAft>
                      </a:pPr>
                      <a:endParaRPr lang="en-US" sz="2000" dirty="0">
                        <a:latin typeface="Calibri"/>
                        <a:ea typeface="Calibri"/>
                        <a:cs typeface="Times New Roman"/>
                      </a:endParaRPr>
                    </a:p>
                  </a:txBody>
                  <a:tcPr marL="68580" marR="68580" marT="0" marB="0"/>
                </a:tc>
                <a:tc gridSpan="4">
                  <a:txBody>
                    <a:bodyPr/>
                    <a:lstStyle/>
                    <a:p>
                      <a:pPr marL="0" marR="0" algn="ctr">
                        <a:lnSpc>
                          <a:spcPct val="115000"/>
                        </a:lnSpc>
                        <a:spcBef>
                          <a:spcPts val="0"/>
                        </a:spcBef>
                        <a:spcAft>
                          <a:spcPts val="0"/>
                        </a:spcAft>
                      </a:pPr>
                      <a:r>
                        <a:rPr lang="en-US" sz="2200" dirty="0"/>
                        <a:t>5-Year Risk from Model with CACS</a:t>
                      </a:r>
                      <a:endParaRPr lang="en-US" sz="2200" dirty="0">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1006681">
                <a:tc>
                  <a:txBody>
                    <a:bodyPr/>
                    <a:lstStyle/>
                    <a:p>
                      <a:pPr marL="0" marR="0">
                        <a:lnSpc>
                          <a:spcPct val="115000"/>
                        </a:lnSpc>
                        <a:spcBef>
                          <a:spcPts val="600"/>
                        </a:spcBef>
                        <a:spcAft>
                          <a:spcPts val="600"/>
                        </a:spcAft>
                      </a:pPr>
                      <a:r>
                        <a:rPr lang="en-US" sz="2000" dirty="0"/>
                        <a:t>5-Year Risk from Model </a:t>
                      </a:r>
                      <a:r>
                        <a:rPr lang="en-US" sz="2000" dirty="0" smtClean="0"/>
                        <a:t>without </a:t>
                      </a:r>
                      <a:r>
                        <a:rPr lang="en-US" sz="2000" dirty="0"/>
                        <a:t>CACS</a:t>
                      </a:r>
                      <a:endParaRPr lang="en-US" sz="2000" dirty="0">
                        <a:latin typeface="Calibri"/>
                        <a:ea typeface="Calibri"/>
                        <a:cs typeface="Times New Roman"/>
                      </a:endParaRPr>
                    </a:p>
                  </a:txBody>
                  <a:tcPr marL="68580" marR="68580" marT="0" marB="0"/>
                </a:tc>
                <a:tc>
                  <a:txBody>
                    <a:bodyPr/>
                    <a:lstStyle/>
                    <a:p>
                      <a:pPr marL="0" marR="0" algn="ctr">
                        <a:lnSpc>
                          <a:spcPct val="115000"/>
                        </a:lnSpc>
                        <a:spcBef>
                          <a:spcPts val="600"/>
                        </a:spcBef>
                        <a:spcAft>
                          <a:spcPts val="600"/>
                        </a:spcAft>
                      </a:pPr>
                      <a:r>
                        <a:rPr lang="en-US" sz="2200" dirty="0"/>
                        <a:t>0-2.5%</a:t>
                      </a:r>
                      <a:endParaRPr lang="en-US" sz="2200" dirty="0">
                        <a:latin typeface="Calibri"/>
                        <a:ea typeface="Calibri"/>
                        <a:cs typeface="Times New Roman"/>
                      </a:endParaRPr>
                    </a:p>
                  </a:txBody>
                  <a:tcPr marL="68580" marR="68580" marT="0" marB="0" anchor="ctr"/>
                </a:tc>
                <a:tc>
                  <a:txBody>
                    <a:bodyPr/>
                    <a:lstStyle/>
                    <a:p>
                      <a:pPr marL="0" marR="0" algn="ctr">
                        <a:lnSpc>
                          <a:spcPct val="115000"/>
                        </a:lnSpc>
                        <a:spcBef>
                          <a:spcPts val="600"/>
                        </a:spcBef>
                        <a:spcAft>
                          <a:spcPts val="600"/>
                        </a:spcAft>
                      </a:pPr>
                      <a:r>
                        <a:rPr lang="en-US" sz="2200" dirty="0"/>
                        <a:t>&gt;2.5- 5%</a:t>
                      </a:r>
                      <a:endParaRPr lang="en-US" sz="2200" dirty="0">
                        <a:latin typeface="Calibri"/>
                        <a:ea typeface="Calibri"/>
                        <a:cs typeface="Times New Roman"/>
                      </a:endParaRPr>
                    </a:p>
                  </a:txBody>
                  <a:tcPr marL="68580" marR="68580" marT="0" marB="0" anchor="ctr"/>
                </a:tc>
                <a:tc>
                  <a:txBody>
                    <a:bodyPr/>
                    <a:lstStyle/>
                    <a:p>
                      <a:pPr marL="0" marR="0" algn="ctr">
                        <a:lnSpc>
                          <a:spcPct val="115000"/>
                        </a:lnSpc>
                        <a:spcBef>
                          <a:spcPts val="600"/>
                        </a:spcBef>
                        <a:spcAft>
                          <a:spcPts val="600"/>
                        </a:spcAft>
                      </a:pPr>
                      <a:r>
                        <a:rPr lang="en-US" sz="2200" dirty="0"/>
                        <a:t>&gt;5-10%</a:t>
                      </a:r>
                      <a:endParaRPr lang="en-US" sz="2200" dirty="0">
                        <a:latin typeface="Calibri"/>
                        <a:ea typeface="Calibri"/>
                        <a:cs typeface="Times New Roman"/>
                      </a:endParaRPr>
                    </a:p>
                  </a:txBody>
                  <a:tcPr marL="68580" marR="68580" marT="0" marB="0" anchor="ctr"/>
                </a:tc>
                <a:tc>
                  <a:txBody>
                    <a:bodyPr/>
                    <a:lstStyle/>
                    <a:p>
                      <a:pPr marL="0" marR="0" algn="ctr">
                        <a:lnSpc>
                          <a:spcPct val="115000"/>
                        </a:lnSpc>
                        <a:spcBef>
                          <a:spcPts val="600"/>
                        </a:spcBef>
                        <a:spcAft>
                          <a:spcPts val="600"/>
                        </a:spcAft>
                      </a:pPr>
                      <a:r>
                        <a:rPr lang="en-US" sz="2200" dirty="0"/>
                        <a:t>&gt;10%</a:t>
                      </a:r>
                      <a:endParaRPr lang="en-US" sz="2200" dirty="0">
                        <a:latin typeface="Calibri"/>
                        <a:ea typeface="Calibri"/>
                        <a:cs typeface="Times New Roman"/>
                      </a:endParaRPr>
                    </a:p>
                  </a:txBody>
                  <a:tcPr marL="68580" marR="68580" marT="0" marB="0" anchor="ctr"/>
                </a:tc>
              </a:tr>
              <a:tr h="893173">
                <a:tc>
                  <a:txBody>
                    <a:bodyPr/>
                    <a:lstStyle/>
                    <a:p>
                      <a:pPr marL="0" marR="0">
                        <a:lnSpc>
                          <a:spcPct val="100000"/>
                        </a:lnSpc>
                        <a:spcBef>
                          <a:spcPts val="0"/>
                        </a:spcBef>
                        <a:spcAft>
                          <a:spcPts val="0"/>
                        </a:spcAft>
                        <a:tabLst>
                          <a:tab pos="171450" algn="l"/>
                        </a:tabLst>
                      </a:pPr>
                      <a:r>
                        <a:rPr lang="en-US" sz="2200" dirty="0"/>
                        <a:t>0-2.5%</a:t>
                      </a:r>
                      <a:br>
                        <a:rPr lang="en-US" sz="2200" dirty="0"/>
                      </a:br>
                      <a:r>
                        <a:rPr lang="en-US" sz="2200" dirty="0"/>
                        <a:t>	median</a:t>
                      </a:r>
                      <a:br>
                        <a:rPr lang="en-US" sz="2200" dirty="0"/>
                      </a:br>
                      <a:r>
                        <a:rPr lang="en-US" sz="2200" dirty="0"/>
                        <a:t>	</a:t>
                      </a:r>
                      <a:r>
                        <a:rPr lang="en-US" sz="2200" dirty="0" smtClean="0"/>
                        <a:t>IQR</a:t>
                      </a:r>
                      <a:endParaRPr lang="en-US" sz="2200" dirty="0">
                        <a:latin typeface="Calibri"/>
                        <a:ea typeface="Calibri"/>
                        <a:cs typeface="Times New Roman"/>
                      </a:endParaRPr>
                    </a:p>
                  </a:txBody>
                  <a:tcPr marL="68580" marR="68580" marT="0" marB="0"/>
                </a:tc>
                <a:tc>
                  <a:txBody>
                    <a:bodyPr/>
                    <a:lstStyle/>
                    <a:p>
                      <a:pPr marL="0" marR="0" algn="ctr">
                        <a:lnSpc>
                          <a:spcPct val="100000"/>
                        </a:lnSpc>
                        <a:spcBef>
                          <a:spcPts val="0"/>
                        </a:spcBef>
                        <a:spcAft>
                          <a:spcPts val="0"/>
                        </a:spcAft>
                      </a:pPr>
                      <a:r>
                        <a:rPr lang="en-US" sz="2200" dirty="0" smtClean="0"/>
                        <a:t>0</a:t>
                      </a:r>
                      <a:r>
                        <a:rPr lang="en-US" sz="2200" dirty="0"/>
                        <a:t/>
                      </a:r>
                      <a:br>
                        <a:rPr lang="en-US" sz="2200" dirty="0"/>
                      </a:br>
                      <a:r>
                        <a:rPr lang="en-US" sz="2200" dirty="0"/>
                        <a:t>0, </a:t>
                      </a:r>
                      <a:r>
                        <a:rPr lang="en-US" sz="2200" dirty="0" smtClean="0"/>
                        <a:t>0</a:t>
                      </a:r>
                      <a:endParaRPr lang="en-US" sz="2200" dirty="0">
                        <a:latin typeface="Calibri"/>
                        <a:ea typeface="Calibri"/>
                        <a:cs typeface="Times New Roman"/>
                      </a:endParaRPr>
                    </a:p>
                  </a:txBody>
                  <a:tcPr marL="68580" marR="68580" marT="0" marB="0" anchor="ctr"/>
                </a:tc>
                <a:tc>
                  <a:txBody>
                    <a:bodyPr/>
                    <a:lstStyle/>
                    <a:p>
                      <a:pPr marL="0" marR="0" algn="ctr">
                        <a:lnSpc>
                          <a:spcPct val="100000"/>
                        </a:lnSpc>
                        <a:spcBef>
                          <a:spcPts val="0"/>
                        </a:spcBef>
                        <a:spcAft>
                          <a:spcPts val="0"/>
                        </a:spcAft>
                      </a:pPr>
                      <a:r>
                        <a:rPr lang="en-US" sz="2200" dirty="0" smtClean="0"/>
                        <a:t>129        </a:t>
                      </a:r>
                      <a:endParaRPr lang="en-US" sz="2200" dirty="0"/>
                    </a:p>
                    <a:p>
                      <a:pPr marL="0" marR="0" algn="ctr">
                        <a:lnSpc>
                          <a:spcPct val="100000"/>
                        </a:lnSpc>
                        <a:spcBef>
                          <a:spcPts val="0"/>
                        </a:spcBef>
                        <a:spcAft>
                          <a:spcPts val="0"/>
                        </a:spcAft>
                      </a:pPr>
                      <a:r>
                        <a:rPr lang="en-US" sz="2200" dirty="0"/>
                        <a:t>68, </a:t>
                      </a:r>
                      <a:r>
                        <a:rPr lang="en-US" sz="2200" dirty="0" smtClean="0"/>
                        <a:t>218</a:t>
                      </a:r>
                      <a:endParaRPr lang="en-US" sz="2200" dirty="0">
                        <a:latin typeface="Calibri"/>
                        <a:ea typeface="Calibri"/>
                        <a:cs typeface="Times New Roman"/>
                      </a:endParaRPr>
                    </a:p>
                  </a:txBody>
                  <a:tcPr marL="68580" marR="68580" marT="0" marB="0" anchor="ctr"/>
                </a:tc>
                <a:tc>
                  <a:txBody>
                    <a:bodyPr/>
                    <a:lstStyle/>
                    <a:p>
                      <a:pPr marL="0" marR="0" algn="ctr">
                        <a:lnSpc>
                          <a:spcPct val="100000"/>
                        </a:lnSpc>
                        <a:spcBef>
                          <a:spcPts val="0"/>
                        </a:spcBef>
                        <a:spcAft>
                          <a:spcPts val="0"/>
                        </a:spcAft>
                      </a:pPr>
                      <a:r>
                        <a:rPr lang="en-US" sz="2200" dirty="0" smtClean="0"/>
                        <a:t>468</a:t>
                      </a:r>
                      <a:r>
                        <a:rPr lang="en-US" sz="2200" dirty="0"/>
                        <a:t/>
                      </a:r>
                      <a:br>
                        <a:rPr lang="en-US" sz="2200" dirty="0"/>
                      </a:br>
                      <a:r>
                        <a:rPr lang="en-US" sz="2200" dirty="0"/>
                        <a:t>311, </a:t>
                      </a:r>
                      <a:r>
                        <a:rPr lang="en-US" sz="2200" dirty="0" smtClean="0"/>
                        <a:t>847</a:t>
                      </a:r>
                      <a:endParaRPr lang="en-US" sz="2200" dirty="0">
                        <a:latin typeface="Calibri"/>
                        <a:ea typeface="Calibri"/>
                        <a:cs typeface="Times New Roman"/>
                      </a:endParaRPr>
                    </a:p>
                  </a:txBody>
                  <a:tcPr marL="68580" marR="68580" marT="0" marB="0" anchor="ctr"/>
                </a:tc>
                <a:tc>
                  <a:txBody>
                    <a:bodyPr/>
                    <a:lstStyle/>
                    <a:p>
                      <a:pPr marL="0" marR="0" algn="ctr">
                        <a:lnSpc>
                          <a:spcPct val="100000"/>
                        </a:lnSpc>
                        <a:spcBef>
                          <a:spcPts val="0"/>
                        </a:spcBef>
                        <a:spcAft>
                          <a:spcPts val="0"/>
                        </a:spcAft>
                      </a:pPr>
                      <a:r>
                        <a:rPr lang="en-US" sz="2200" dirty="0" smtClean="0"/>
                        <a:t>1788</a:t>
                      </a:r>
                      <a:r>
                        <a:rPr lang="en-US" sz="2200" dirty="0"/>
                        <a:t/>
                      </a:r>
                      <a:br>
                        <a:rPr lang="en-US" sz="2200" dirty="0"/>
                      </a:br>
                      <a:r>
                        <a:rPr lang="en-US" sz="2200" dirty="0"/>
                        <a:t>1339, </a:t>
                      </a:r>
                      <a:r>
                        <a:rPr lang="en-US" sz="2200" dirty="0" smtClean="0"/>
                        <a:t>2749</a:t>
                      </a:r>
                      <a:endParaRPr lang="en-US" sz="2200" dirty="0">
                        <a:latin typeface="Calibri"/>
                        <a:ea typeface="Calibri"/>
                        <a:cs typeface="Times New Roman"/>
                      </a:endParaRPr>
                    </a:p>
                  </a:txBody>
                  <a:tcPr marL="68580" marR="68580" marT="0" marB="0" anchor="ctr"/>
                </a:tc>
              </a:tr>
              <a:tr h="1309988">
                <a:tc>
                  <a:txBody>
                    <a:bodyPr/>
                    <a:lstStyle/>
                    <a:p>
                      <a:pPr marL="0" marR="0">
                        <a:lnSpc>
                          <a:spcPct val="100000"/>
                        </a:lnSpc>
                        <a:spcBef>
                          <a:spcPts val="0"/>
                        </a:spcBef>
                        <a:spcAft>
                          <a:spcPts val="0"/>
                        </a:spcAft>
                        <a:tabLst>
                          <a:tab pos="171450" algn="l"/>
                        </a:tabLst>
                      </a:pPr>
                      <a:r>
                        <a:rPr lang="en-US" sz="2200" dirty="0"/>
                        <a:t>&gt;2.5- 5%</a:t>
                      </a:r>
                      <a:br>
                        <a:rPr lang="en-US" sz="2200" dirty="0"/>
                      </a:br>
                      <a:r>
                        <a:rPr lang="en-US" sz="2200" dirty="0"/>
                        <a:t>	median</a:t>
                      </a:r>
                      <a:br>
                        <a:rPr lang="en-US" sz="2200" dirty="0"/>
                      </a:br>
                      <a:r>
                        <a:rPr lang="en-US" sz="2200" dirty="0"/>
                        <a:t>	IQR</a:t>
                      </a:r>
                    </a:p>
                    <a:p>
                      <a:pPr marL="0" marR="0">
                        <a:lnSpc>
                          <a:spcPct val="100000"/>
                        </a:lnSpc>
                        <a:spcBef>
                          <a:spcPts val="0"/>
                        </a:spcBef>
                        <a:spcAft>
                          <a:spcPts val="1000"/>
                        </a:spcAft>
                        <a:tabLst>
                          <a:tab pos="171450" algn="l"/>
                        </a:tabLst>
                      </a:pPr>
                      <a:r>
                        <a:rPr lang="en-US" sz="2200" dirty="0"/>
                        <a:t>	</a:t>
                      </a:r>
                      <a:endParaRPr lang="en-US" sz="2200" dirty="0">
                        <a:latin typeface="Calibri"/>
                        <a:ea typeface="Calibri"/>
                        <a:cs typeface="Times New Roman"/>
                      </a:endParaRPr>
                    </a:p>
                  </a:txBody>
                  <a:tcPr marL="68580" marR="68580" marT="0" marB="0"/>
                </a:tc>
                <a:tc>
                  <a:txBody>
                    <a:bodyPr/>
                    <a:lstStyle/>
                    <a:p>
                      <a:pPr marL="0" marR="0" algn="ctr">
                        <a:lnSpc>
                          <a:spcPct val="100000"/>
                        </a:lnSpc>
                        <a:spcBef>
                          <a:spcPts val="0"/>
                        </a:spcBef>
                        <a:spcAft>
                          <a:spcPts val="0"/>
                        </a:spcAft>
                      </a:pPr>
                      <a:r>
                        <a:rPr lang="en-US" sz="2200" dirty="0" smtClean="0"/>
                        <a:t>0</a:t>
                      </a:r>
                      <a:r>
                        <a:rPr lang="en-US" sz="2200" dirty="0"/>
                        <a:t/>
                      </a:r>
                      <a:br>
                        <a:rPr lang="en-US" sz="2200" dirty="0"/>
                      </a:br>
                      <a:r>
                        <a:rPr lang="en-US" sz="2200" dirty="0"/>
                        <a:t>0, 0</a:t>
                      </a:r>
                      <a:endParaRPr lang="en-US" sz="2200" dirty="0">
                        <a:latin typeface="Calibri"/>
                        <a:ea typeface="Calibri"/>
                        <a:cs typeface="Times New Roman"/>
                      </a:endParaRPr>
                    </a:p>
                  </a:txBody>
                  <a:tcPr marL="68580" marR="68580" marT="0" marB="0" anchor="ctr"/>
                </a:tc>
                <a:tc>
                  <a:txBody>
                    <a:bodyPr/>
                    <a:lstStyle/>
                    <a:p>
                      <a:pPr marL="0" marR="0" algn="ctr">
                        <a:lnSpc>
                          <a:spcPct val="100000"/>
                        </a:lnSpc>
                        <a:spcBef>
                          <a:spcPts val="0"/>
                        </a:spcBef>
                        <a:spcAft>
                          <a:spcPts val="0"/>
                        </a:spcAft>
                      </a:pPr>
                      <a:r>
                        <a:rPr lang="en-US" sz="2200" dirty="0"/>
                        <a:t/>
                      </a:r>
                      <a:br>
                        <a:rPr lang="en-US" sz="2200" dirty="0"/>
                      </a:br>
                      <a:r>
                        <a:rPr lang="en-US" sz="2200" dirty="0"/>
                        <a:t>44</a:t>
                      </a:r>
                      <a:br>
                        <a:rPr lang="en-US" sz="2200" dirty="0"/>
                      </a:br>
                      <a:r>
                        <a:rPr lang="en-US" sz="2200" dirty="0"/>
                        <a:t>25, 85</a:t>
                      </a:r>
                      <a:br>
                        <a:rPr lang="en-US" sz="2200" dirty="0"/>
                      </a:br>
                      <a:endParaRPr lang="en-US" sz="2200" dirty="0">
                        <a:latin typeface="Calibri"/>
                        <a:ea typeface="Calibri"/>
                        <a:cs typeface="Times New Roman"/>
                      </a:endParaRPr>
                    </a:p>
                  </a:txBody>
                  <a:tcPr marL="68580" marR="68580" marT="0" marB="0" anchor="ctr"/>
                </a:tc>
                <a:tc>
                  <a:txBody>
                    <a:bodyPr/>
                    <a:lstStyle/>
                    <a:p>
                      <a:pPr marL="0" marR="0" algn="ctr">
                        <a:lnSpc>
                          <a:spcPct val="100000"/>
                        </a:lnSpc>
                        <a:spcBef>
                          <a:spcPts val="0"/>
                        </a:spcBef>
                        <a:spcAft>
                          <a:spcPts val="0"/>
                        </a:spcAft>
                      </a:pPr>
                      <a:r>
                        <a:rPr lang="en-US" sz="2200" dirty="0"/>
                        <a:t/>
                      </a:r>
                      <a:br>
                        <a:rPr lang="en-US" sz="2200" dirty="0"/>
                      </a:br>
                      <a:r>
                        <a:rPr lang="en-US" sz="2200" dirty="0"/>
                        <a:t>254</a:t>
                      </a:r>
                      <a:br>
                        <a:rPr lang="en-US" sz="2200" dirty="0"/>
                      </a:br>
                      <a:r>
                        <a:rPr lang="en-US" sz="2200" dirty="0"/>
                        <a:t>154, 426</a:t>
                      </a:r>
                      <a:br>
                        <a:rPr lang="en-US" sz="2200" dirty="0"/>
                      </a:br>
                      <a:endParaRPr lang="en-US" sz="2200" dirty="0">
                        <a:latin typeface="Calibri"/>
                        <a:ea typeface="Calibri"/>
                        <a:cs typeface="Times New Roman"/>
                      </a:endParaRPr>
                    </a:p>
                  </a:txBody>
                  <a:tcPr marL="68580" marR="68580" marT="0" marB="0" anchor="ctr"/>
                </a:tc>
                <a:tc>
                  <a:txBody>
                    <a:bodyPr/>
                    <a:lstStyle/>
                    <a:p>
                      <a:pPr marL="0" marR="0" algn="ctr">
                        <a:lnSpc>
                          <a:spcPct val="100000"/>
                        </a:lnSpc>
                        <a:spcBef>
                          <a:spcPts val="0"/>
                        </a:spcBef>
                        <a:spcAft>
                          <a:spcPts val="0"/>
                        </a:spcAft>
                      </a:pPr>
                      <a:r>
                        <a:rPr lang="en-US" sz="2200" dirty="0"/>
                        <a:t/>
                      </a:r>
                      <a:br>
                        <a:rPr lang="en-US" sz="2200" dirty="0"/>
                      </a:br>
                      <a:r>
                        <a:rPr lang="en-US" sz="2200" dirty="0" smtClean="0"/>
                        <a:t>1170     </a:t>
                      </a:r>
                    </a:p>
                    <a:p>
                      <a:pPr marL="0" marR="0" algn="ctr">
                        <a:lnSpc>
                          <a:spcPct val="100000"/>
                        </a:lnSpc>
                        <a:spcBef>
                          <a:spcPts val="0"/>
                        </a:spcBef>
                        <a:spcAft>
                          <a:spcPts val="0"/>
                        </a:spcAft>
                      </a:pPr>
                      <a:r>
                        <a:rPr lang="en-US" sz="2200" dirty="0" smtClean="0"/>
                        <a:t>713, 1769</a:t>
                      </a:r>
                      <a:br>
                        <a:rPr lang="en-US" sz="2200" dirty="0" smtClean="0"/>
                      </a:br>
                      <a:endParaRPr lang="en-US" sz="2200" dirty="0">
                        <a:latin typeface="Calibri"/>
                        <a:ea typeface="Calibri"/>
                        <a:cs typeface="Times New Roman"/>
                      </a:endParaRPr>
                    </a:p>
                  </a:txBody>
                  <a:tcPr marL="68580" marR="68580" marT="0" marB="0" anchor="ctr"/>
                </a:tc>
              </a:tr>
              <a:tr h="1309988">
                <a:tc>
                  <a:txBody>
                    <a:bodyPr/>
                    <a:lstStyle/>
                    <a:p>
                      <a:pPr marL="0" marR="0">
                        <a:lnSpc>
                          <a:spcPct val="100000"/>
                        </a:lnSpc>
                        <a:spcBef>
                          <a:spcPts val="0"/>
                        </a:spcBef>
                        <a:spcAft>
                          <a:spcPts val="0"/>
                        </a:spcAft>
                        <a:tabLst>
                          <a:tab pos="171450" algn="l"/>
                        </a:tabLst>
                      </a:pPr>
                      <a:r>
                        <a:rPr lang="en-US" sz="2200" dirty="0"/>
                        <a:t>&gt;5-10%</a:t>
                      </a:r>
                      <a:br>
                        <a:rPr lang="en-US" sz="2200" dirty="0"/>
                      </a:br>
                      <a:r>
                        <a:rPr lang="en-US" sz="2200" dirty="0"/>
                        <a:t>	median</a:t>
                      </a:r>
                      <a:br>
                        <a:rPr lang="en-US" sz="2200" dirty="0"/>
                      </a:br>
                      <a:r>
                        <a:rPr lang="en-US" sz="2200" dirty="0"/>
                        <a:t>	IQR</a:t>
                      </a:r>
                    </a:p>
                    <a:p>
                      <a:pPr marL="0" marR="0">
                        <a:lnSpc>
                          <a:spcPct val="100000"/>
                        </a:lnSpc>
                        <a:spcBef>
                          <a:spcPts val="0"/>
                        </a:spcBef>
                        <a:spcAft>
                          <a:spcPts val="1000"/>
                        </a:spcAft>
                        <a:tabLst>
                          <a:tab pos="171450" algn="l"/>
                        </a:tabLst>
                      </a:pPr>
                      <a:r>
                        <a:rPr lang="en-US" sz="2200" dirty="0"/>
                        <a:t>	</a:t>
                      </a:r>
                      <a:endParaRPr lang="en-US" sz="2200" dirty="0">
                        <a:latin typeface="Calibri"/>
                        <a:ea typeface="Calibri"/>
                        <a:cs typeface="Times New Roman"/>
                      </a:endParaRPr>
                    </a:p>
                  </a:txBody>
                  <a:tcPr marL="68580" marR="68580" marT="0" marB="0"/>
                </a:tc>
                <a:tc>
                  <a:txBody>
                    <a:bodyPr/>
                    <a:lstStyle/>
                    <a:p>
                      <a:pPr marL="0" marR="0" algn="ctr">
                        <a:lnSpc>
                          <a:spcPct val="100000"/>
                        </a:lnSpc>
                        <a:spcBef>
                          <a:spcPts val="0"/>
                        </a:spcBef>
                        <a:spcAft>
                          <a:spcPts val="1000"/>
                        </a:spcAft>
                      </a:pPr>
                      <a:r>
                        <a:rPr lang="en-US" sz="2200" dirty="0"/>
                        <a:t> 0</a:t>
                      </a:r>
                      <a:br>
                        <a:rPr lang="en-US" sz="2200" dirty="0"/>
                      </a:br>
                      <a:r>
                        <a:rPr lang="en-US" sz="2200" dirty="0"/>
                        <a:t> 0, 0</a:t>
                      </a:r>
                      <a:endParaRPr lang="en-US" sz="2200" dirty="0">
                        <a:latin typeface="Calibri"/>
                        <a:ea typeface="Calibri"/>
                        <a:cs typeface="Times New Roman"/>
                      </a:endParaRPr>
                    </a:p>
                  </a:txBody>
                  <a:tcPr marL="68580" marR="68580" marT="0" marB="0" anchor="ctr"/>
                </a:tc>
                <a:tc>
                  <a:txBody>
                    <a:bodyPr/>
                    <a:lstStyle/>
                    <a:p>
                      <a:pPr marL="0" marR="0" algn="ctr">
                        <a:lnSpc>
                          <a:spcPct val="100000"/>
                        </a:lnSpc>
                        <a:spcBef>
                          <a:spcPts val="0"/>
                        </a:spcBef>
                        <a:spcAft>
                          <a:spcPts val="1000"/>
                        </a:spcAft>
                      </a:pPr>
                      <a:r>
                        <a:rPr lang="en-US" sz="2200" dirty="0"/>
                        <a:t/>
                      </a:r>
                      <a:br>
                        <a:rPr lang="en-US" sz="2200" dirty="0"/>
                      </a:br>
                      <a:r>
                        <a:rPr lang="en-US" sz="2200" dirty="0"/>
                        <a:t>22</a:t>
                      </a:r>
                      <a:br>
                        <a:rPr lang="en-US" sz="2200" dirty="0"/>
                      </a:br>
                      <a:r>
                        <a:rPr lang="en-US" sz="2200" dirty="0"/>
                        <a:t>12, 36</a:t>
                      </a:r>
                      <a:br>
                        <a:rPr lang="en-US" sz="2200" dirty="0"/>
                      </a:br>
                      <a:endParaRPr lang="en-US" sz="2200" dirty="0">
                        <a:latin typeface="Calibri"/>
                        <a:ea typeface="Calibri"/>
                        <a:cs typeface="Times New Roman"/>
                      </a:endParaRPr>
                    </a:p>
                  </a:txBody>
                  <a:tcPr marL="68580" marR="68580" marT="0" marB="0" anchor="ctr"/>
                </a:tc>
                <a:tc>
                  <a:txBody>
                    <a:bodyPr/>
                    <a:lstStyle/>
                    <a:p>
                      <a:pPr marL="0" marR="0" algn="ctr">
                        <a:lnSpc>
                          <a:spcPct val="100000"/>
                        </a:lnSpc>
                        <a:spcBef>
                          <a:spcPts val="0"/>
                        </a:spcBef>
                        <a:spcAft>
                          <a:spcPts val="1000"/>
                        </a:spcAft>
                      </a:pPr>
                      <a:r>
                        <a:rPr lang="en-US" sz="2200" dirty="0"/>
                        <a:t/>
                      </a:r>
                      <a:br>
                        <a:rPr lang="en-US" sz="2200" dirty="0"/>
                      </a:br>
                      <a:r>
                        <a:rPr lang="en-US" sz="2200" dirty="0"/>
                        <a:t>128</a:t>
                      </a:r>
                      <a:br>
                        <a:rPr lang="en-US" sz="2200" dirty="0"/>
                      </a:br>
                      <a:r>
                        <a:rPr lang="en-US" sz="2200" dirty="0"/>
                        <a:t>71, 222</a:t>
                      </a:r>
                      <a:br>
                        <a:rPr lang="en-US" sz="2200" dirty="0"/>
                      </a:br>
                      <a:endParaRPr lang="en-US" sz="2200" dirty="0">
                        <a:latin typeface="Calibri"/>
                        <a:ea typeface="Calibri"/>
                        <a:cs typeface="Times New Roman"/>
                      </a:endParaRPr>
                    </a:p>
                  </a:txBody>
                  <a:tcPr marL="68580" marR="68580" marT="0" marB="0" anchor="ctr"/>
                </a:tc>
                <a:tc>
                  <a:txBody>
                    <a:bodyPr/>
                    <a:lstStyle/>
                    <a:p>
                      <a:pPr marL="0" marR="0" algn="ctr">
                        <a:lnSpc>
                          <a:spcPct val="100000"/>
                        </a:lnSpc>
                        <a:spcBef>
                          <a:spcPts val="0"/>
                        </a:spcBef>
                        <a:spcAft>
                          <a:spcPts val="1000"/>
                        </a:spcAft>
                      </a:pPr>
                      <a:r>
                        <a:rPr lang="en-US" sz="2200" dirty="0"/>
                        <a:t/>
                      </a:r>
                      <a:br>
                        <a:rPr lang="en-US" sz="2200" dirty="0"/>
                      </a:br>
                      <a:r>
                        <a:rPr lang="en-US" sz="2200" dirty="0"/>
                        <a:t>673</a:t>
                      </a:r>
                      <a:br>
                        <a:rPr lang="en-US" sz="2200" dirty="0"/>
                      </a:br>
                      <a:r>
                        <a:rPr lang="en-US" sz="2200" dirty="0"/>
                        <a:t>406, 1277</a:t>
                      </a:r>
                      <a:br>
                        <a:rPr lang="en-US" sz="2200" dirty="0"/>
                      </a:br>
                      <a:endParaRPr lang="en-US" sz="2200" dirty="0">
                        <a:latin typeface="Calibri"/>
                        <a:ea typeface="Calibri"/>
                        <a:cs typeface="Times New Roman"/>
                      </a:endParaRPr>
                    </a:p>
                  </a:txBody>
                  <a:tcPr marL="68580" marR="68580" marT="0" marB="0" anchor="ctr"/>
                </a:tc>
              </a:tr>
              <a:tr h="1309988">
                <a:tc>
                  <a:txBody>
                    <a:bodyPr/>
                    <a:lstStyle/>
                    <a:p>
                      <a:pPr marL="0" marR="0">
                        <a:lnSpc>
                          <a:spcPct val="100000"/>
                        </a:lnSpc>
                        <a:spcBef>
                          <a:spcPts val="0"/>
                        </a:spcBef>
                        <a:spcAft>
                          <a:spcPts val="0"/>
                        </a:spcAft>
                        <a:tabLst>
                          <a:tab pos="171450" algn="l"/>
                        </a:tabLst>
                      </a:pPr>
                      <a:r>
                        <a:rPr lang="en-US" sz="2200" dirty="0"/>
                        <a:t>&gt;10%</a:t>
                      </a:r>
                      <a:br>
                        <a:rPr lang="en-US" sz="2200" dirty="0"/>
                      </a:br>
                      <a:r>
                        <a:rPr lang="en-US" sz="2200" dirty="0"/>
                        <a:t>	median</a:t>
                      </a:r>
                      <a:br>
                        <a:rPr lang="en-US" sz="2200" dirty="0"/>
                      </a:br>
                      <a:r>
                        <a:rPr lang="en-US" sz="2200" dirty="0"/>
                        <a:t>	IQR</a:t>
                      </a:r>
                    </a:p>
                    <a:p>
                      <a:pPr marL="0" marR="0">
                        <a:lnSpc>
                          <a:spcPct val="100000"/>
                        </a:lnSpc>
                        <a:spcBef>
                          <a:spcPts val="0"/>
                        </a:spcBef>
                        <a:spcAft>
                          <a:spcPts val="0"/>
                        </a:spcAft>
                        <a:tabLst>
                          <a:tab pos="171450" algn="l"/>
                        </a:tabLst>
                      </a:pPr>
                      <a:r>
                        <a:rPr lang="en-US" sz="2200" dirty="0"/>
                        <a:t>	</a:t>
                      </a:r>
                      <a:endParaRPr lang="en-US" sz="2200" dirty="0">
                        <a:latin typeface="Calibri"/>
                        <a:ea typeface="Calibri"/>
                        <a:cs typeface="Times New Roman"/>
                      </a:endParaRPr>
                    </a:p>
                  </a:txBody>
                  <a:tcPr marL="68580" marR="68580" marT="0" marB="0"/>
                </a:tc>
                <a:tc>
                  <a:txBody>
                    <a:bodyPr/>
                    <a:lstStyle/>
                    <a:p>
                      <a:pPr marL="0" marR="0" algn="ctr">
                        <a:lnSpc>
                          <a:spcPct val="100000"/>
                        </a:lnSpc>
                        <a:spcBef>
                          <a:spcPts val="0"/>
                        </a:spcBef>
                        <a:spcAft>
                          <a:spcPts val="0"/>
                        </a:spcAft>
                      </a:pPr>
                      <a:endParaRPr lang="en-US" sz="2200" dirty="0"/>
                    </a:p>
                    <a:p>
                      <a:pPr marL="0" marR="0" algn="ctr">
                        <a:lnSpc>
                          <a:spcPct val="100000"/>
                        </a:lnSpc>
                        <a:spcBef>
                          <a:spcPts val="0"/>
                        </a:spcBef>
                        <a:spcAft>
                          <a:spcPts val="0"/>
                        </a:spcAft>
                      </a:pPr>
                      <a:r>
                        <a:rPr lang="en-US" sz="2200" dirty="0"/>
                        <a:t>0</a:t>
                      </a:r>
                      <a:br>
                        <a:rPr lang="en-US" sz="2200" dirty="0"/>
                      </a:br>
                      <a:r>
                        <a:rPr lang="en-US" sz="2200" dirty="0"/>
                        <a:t>0, 0</a:t>
                      </a:r>
                      <a:br>
                        <a:rPr lang="en-US" sz="2200" dirty="0"/>
                      </a:br>
                      <a:endParaRPr lang="en-US" sz="2200" dirty="0">
                        <a:latin typeface="Calibri"/>
                        <a:ea typeface="Calibri"/>
                        <a:cs typeface="Times New Roman"/>
                      </a:endParaRPr>
                    </a:p>
                  </a:txBody>
                  <a:tcPr marL="68580" marR="68580" marT="0" marB="0" anchor="ctr"/>
                </a:tc>
                <a:tc>
                  <a:txBody>
                    <a:bodyPr/>
                    <a:lstStyle/>
                    <a:p>
                      <a:pPr marL="0" marR="0" algn="ctr">
                        <a:lnSpc>
                          <a:spcPct val="100000"/>
                        </a:lnSpc>
                        <a:spcBef>
                          <a:spcPts val="0"/>
                        </a:spcBef>
                        <a:spcAft>
                          <a:spcPts val="0"/>
                        </a:spcAft>
                      </a:pPr>
                      <a:endParaRPr lang="en-US" sz="2200" dirty="0"/>
                    </a:p>
                    <a:p>
                      <a:pPr marL="0" marR="0" algn="ctr">
                        <a:lnSpc>
                          <a:spcPct val="100000"/>
                        </a:lnSpc>
                        <a:spcBef>
                          <a:spcPts val="0"/>
                        </a:spcBef>
                        <a:spcAft>
                          <a:spcPts val="0"/>
                        </a:spcAft>
                      </a:pPr>
                      <a:r>
                        <a:rPr lang="en-US" sz="2200" dirty="0"/>
                        <a:t>5</a:t>
                      </a:r>
                      <a:br>
                        <a:rPr lang="en-US" sz="2200" dirty="0"/>
                      </a:br>
                      <a:r>
                        <a:rPr lang="en-US" sz="2200" dirty="0"/>
                        <a:t>2, 10</a:t>
                      </a:r>
                      <a:br>
                        <a:rPr lang="en-US" sz="2200" dirty="0"/>
                      </a:br>
                      <a:endParaRPr lang="en-US" sz="2200" dirty="0">
                        <a:latin typeface="Calibri"/>
                        <a:ea typeface="Calibri"/>
                        <a:cs typeface="Times New Roman"/>
                      </a:endParaRPr>
                    </a:p>
                  </a:txBody>
                  <a:tcPr marL="68580" marR="68580" marT="0" marB="0" anchor="ctr"/>
                </a:tc>
                <a:tc>
                  <a:txBody>
                    <a:bodyPr/>
                    <a:lstStyle/>
                    <a:p>
                      <a:pPr marL="0" marR="0" algn="ctr">
                        <a:lnSpc>
                          <a:spcPct val="100000"/>
                        </a:lnSpc>
                        <a:spcBef>
                          <a:spcPts val="0"/>
                        </a:spcBef>
                        <a:spcAft>
                          <a:spcPts val="0"/>
                        </a:spcAft>
                      </a:pPr>
                      <a:endParaRPr lang="en-US" sz="2200" dirty="0"/>
                    </a:p>
                    <a:p>
                      <a:pPr marL="0" marR="0" algn="ctr">
                        <a:lnSpc>
                          <a:spcPct val="100000"/>
                        </a:lnSpc>
                        <a:spcBef>
                          <a:spcPts val="0"/>
                        </a:spcBef>
                        <a:spcAft>
                          <a:spcPts val="0"/>
                        </a:spcAft>
                      </a:pPr>
                      <a:r>
                        <a:rPr lang="en-US" sz="2200" dirty="0"/>
                        <a:t>60</a:t>
                      </a:r>
                      <a:br>
                        <a:rPr lang="en-US" sz="2200" dirty="0"/>
                      </a:br>
                      <a:r>
                        <a:rPr lang="en-US" sz="2200" dirty="0"/>
                        <a:t>32, 107</a:t>
                      </a:r>
                      <a:br>
                        <a:rPr lang="en-US" sz="2200" dirty="0"/>
                      </a:br>
                      <a:endParaRPr lang="en-US" sz="2200" dirty="0">
                        <a:latin typeface="Calibri"/>
                        <a:ea typeface="Calibri"/>
                        <a:cs typeface="Times New Roman"/>
                      </a:endParaRPr>
                    </a:p>
                  </a:txBody>
                  <a:tcPr marL="68580" marR="68580" marT="0" marB="0" anchor="ctr"/>
                </a:tc>
                <a:tc>
                  <a:txBody>
                    <a:bodyPr/>
                    <a:lstStyle/>
                    <a:p>
                      <a:pPr marL="0" marR="0" algn="ctr">
                        <a:lnSpc>
                          <a:spcPct val="100000"/>
                        </a:lnSpc>
                        <a:spcBef>
                          <a:spcPts val="0"/>
                        </a:spcBef>
                        <a:spcAft>
                          <a:spcPts val="0"/>
                        </a:spcAft>
                      </a:pPr>
                      <a:endParaRPr lang="en-US" sz="2200" dirty="0"/>
                    </a:p>
                    <a:p>
                      <a:pPr marL="0" marR="0" algn="ctr">
                        <a:lnSpc>
                          <a:spcPct val="100000"/>
                        </a:lnSpc>
                        <a:spcBef>
                          <a:spcPts val="0"/>
                        </a:spcBef>
                        <a:spcAft>
                          <a:spcPts val="0"/>
                        </a:spcAft>
                      </a:pPr>
                      <a:r>
                        <a:rPr lang="en-US" sz="2200" dirty="0"/>
                        <a:t>498</a:t>
                      </a:r>
                      <a:br>
                        <a:rPr lang="en-US" sz="2200" dirty="0"/>
                      </a:br>
                      <a:r>
                        <a:rPr lang="en-US" sz="2200" dirty="0"/>
                        <a:t>269, 1210</a:t>
                      </a:r>
                      <a:br>
                        <a:rPr lang="en-US" sz="2200" dirty="0"/>
                      </a:br>
                      <a:endParaRPr lang="en-US" sz="2200" dirty="0">
                        <a:latin typeface="Calibri"/>
                        <a:ea typeface="Calibri"/>
                        <a:cs typeface="Times New Roman"/>
                      </a:endParaRPr>
                    </a:p>
                  </a:txBody>
                  <a:tcPr marL="68580" marR="68580" marT="0" marB="0" anchor="ctr"/>
                </a:tc>
              </a:tr>
            </a:tbl>
          </a:graphicData>
        </a:graphic>
      </p:graphicFrame>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 y="0"/>
          <a:ext cx="9144001" cy="6837829"/>
        </p:xfrm>
        <a:graphic>
          <a:graphicData uri="http://schemas.openxmlformats.org/drawingml/2006/table">
            <a:tbl>
              <a:tblPr firstRow="1" bandRow="1">
                <a:tableStyleId>{5C22544A-7EE6-4342-B048-85BDC9FD1C3A}</a:tableStyleId>
              </a:tblPr>
              <a:tblGrid>
                <a:gridCol w="2854729"/>
                <a:gridCol w="1572318"/>
                <a:gridCol w="1572318"/>
                <a:gridCol w="1572318"/>
                <a:gridCol w="1572318"/>
              </a:tblGrid>
              <a:tr h="472722">
                <a:tc>
                  <a:txBody>
                    <a:bodyPr/>
                    <a:lstStyle/>
                    <a:p>
                      <a:endParaRPr lang="en-US" sz="1800" dirty="0"/>
                    </a:p>
                  </a:txBody>
                  <a:tcPr/>
                </a:tc>
                <a:tc gridSpan="4">
                  <a:txBody>
                    <a:bodyPr/>
                    <a:lstStyle/>
                    <a:p>
                      <a:pPr marL="0" marR="0" algn="ctr">
                        <a:lnSpc>
                          <a:spcPct val="115000"/>
                        </a:lnSpc>
                        <a:spcBef>
                          <a:spcPts val="600"/>
                        </a:spcBef>
                        <a:spcAft>
                          <a:spcPts val="0"/>
                        </a:spcAft>
                      </a:pPr>
                      <a:r>
                        <a:rPr lang="en-US" sz="2200" kern="1200" dirty="0" smtClean="0"/>
                        <a:t>5-Year Risk from Model with CAC</a:t>
                      </a:r>
                      <a:endParaRPr lang="en-US" sz="2200" dirty="0">
                        <a:latin typeface="Calibri"/>
                        <a:ea typeface="Calibri"/>
                        <a:cs typeface="Times New Roman"/>
                      </a:endParaRPr>
                    </a:p>
                  </a:txBody>
                  <a:tcPr marL="68580" marR="68580" marT="0" marB="0" anchor="ctr"/>
                </a:tc>
                <a:tc hMerge="1">
                  <a:txBody>
                    <a:bodyPr/>
                    <a:lstStyle/>
                    <a:p>
                      <a:pPr marL="0" marR="0" algn="ctr">
                        <a:lnSpc>
                          <a:spcPct val="115000"/>
                        </a:lnSpc>
                        <a:spcBef>
                          <a:spcPts val="600"/>
                        </a:spcBef>
                        <a:spcAft>
                          <a:spcPts val="0"/>
                        </a:spcAft>
                      </a:pPr>
                      <a:endParaRPr lang="en-US" sz="1100" dirty="0">
                        <a:latin typeface="Calibri"/>
                        <a:ea typeface="Calibri"/>
                        <a:cs typeface="Times New Roman"/>
                      </a:endParaRPr>
                    </a:p>
                  </a:txBody>
                  <a:tcPr marL="68580" marR="68580" marT="0" marB="0"/>
                </a:tc>
                <a:tc hMerge="1">
                  <a:txBody>
                    <a:bodyPr/>
                    <a:lstStyle/>
                    <a:p>
                      <a:pPr marL="0" marR="0" algn="ctr">
                        <a:lnSpc>
                          <a:spcPct val="115000"/>
                        </a:lnSpc>
                        <a:spcBef>
                          <a:spcPts val="600"/>
                        </a:spcBef>
                        <a:spcAft>
                          <a:spcPts val="0"/>
                        </a:spcAft>
                      </a:pPr>
                      <a:endParaRPr lang="en-US" sz="1100" dirty="0">
                        <a:latin typeface="Calibri"/>
                        <a:ea typeface="Calibri"/>
                        <a:cs typeface="Times New Roman"/>
                      </a:endParaRPr>
                    </a:p>
                  </a:txBody>
                  <a:tcPr marL="68580" marR="68580" marT="0" marB="0"/>
                </a:tc>
                <a:tc hMerge="1">
                  <a:txBody>
                    <a:bodyPr/>
                    <a:lstStyle/>
                    <a:p>
                      <a:pPr marL="0" marR="0" algn="ctr">
                        <a:lnSpc>
                          <a:spcPct val="115000"/>
                        </a:lnSpc>
                        <a:spcBef>
                          <a:spcPts val="600"/>
                        </a:spcBef>
                        <a:spcAft>
                          <a:spcPts val="0"/>
                        </a:spcAft>
                      </a:pPr>
                      <a:endParaRPr lang="en-US" sz="1100" dirty="0">
                        <a:latin typeface="Calibri"/>
                        <a:ea typeface="Calibri"/>
                        <a:cs typeface="Times New Roman"/>
                      </a:endParaRPr>
                    </a:p>
                  </a:txBody>
                  <a:tcPr marL="68580" marR="68580" marT="0" marB="0"/>
                </a:tc>
              </a:tr>
              <a:tr h="802774">
                <a:tc>
                  <a:txBody>
                    <a:bodyPr/>
                    <a:lstStyle/>
                    <a:p>
                      <a:pPr marL="0" marR="0">
                        <a:lnSpc>
                          <a:spcPct val="115000"/>
                        </a:lnSpc>
                        <a:spcBef>
                          <a:spcPts val="600"/>
                        </a:spcBef>
                        <a:spcAft>
                          <a:spcPts val="0"/>
                        </a:spcAft>
                      </a:pPr>
                      <a:r>
                        <a:rPr lang="en-US" sz="2000" dirty="0"/>
                        <a:t>5-Year Risk from Model without </a:t>
                      </a:r>
                      <a:r>
                        <a:rPr lang="en-US" sz="2000" dirty="0" smtClean="0"/>
                        <a:t>CAC</a:t>
                      </a:r>
                      <a:endParaRPr lang="en-US" sz="2000" dirty="0">
                        <a:latin typeface="Calibri"/>
                        <a:ea typeface="Calibri"/>
                        <a:cs typeface="Times New Roman"/>
                      </a:endParaRPr>
                    </a:p>
                  </a:txBody>
                  <a:tcPr marL="68580" marR="68580" marT="0" marB="0" anchor="ctr"/>
                </a:tc>
                <a:tc>
                  <a:txBody>
                    <a:bodyPr/>
                    <a:lstStyle/>
                    <a:p>
                      <a:pPr marL="0" marR="0" algn="ctr">
                        <a:lnSpc>
                          <a:spcPct val="115000"/>
                        </a:lnSpc>
                        <a:spcBef>
                          <a:spcPts val="600"/>
                        </a:spcBef>
                        <a:spcAft>
                          <a:spcPts val="0"/>
                        </a:spcAft>
                      </a:pPr>
                      <a:r>
                        <a:rPr lang="en-US" sz="1900" b="1" dirty="0"/>
                        <a:t>0% to  2.5%</a:t>
                      </a:r>
                      <a:endParaRPr lang="en-US" sz="1900" b="1" dirty="0">
                        <a:latin typeface="Calibri"/>
                        <a:ea typeface="Calibri"/>
                        <a:cs typeface="Times New Roman"/>
                      </a:endParaRPr>
                    </a:p>
                  </a:txBody>
                  <a:tcPr marL="68580" marR="68580" marT="0" marB="0" anchor="ctr"/>
                </a:tc>
                <a:tc>
                  <a:txBody>
                    <a:bodyPr/>
                    <a:lstStyle/>
                    <a:p>
                      <a:pPr marL="0" marR="0" algn="ctr">
                        <a:lnSpc>
                          <a:spcPct val="115000"/>
                        </a:lnSpc>
                        <a:spcBef>
                          <a:spcPts val="600"/>
                        </a:spcBef>
                        <a:spcAft>
                          <a:spcPts val="0"/>
                        </a:spcAft>
                      </a:pPr>
                      <a:r>
                        <a:rPr lang="en-US" sz="1900" b="1" dirty="0"/>
                        <a:t>&gt;2.5% to 5%</a:t>
                      </a:r>
                      <a:endParaRPr lang="en-US" sz="1900" b="1" dirty="0">
                        <a:latin typeface="Calibri"/>
                        <a:ea typeface="Calibri"/>
                        <a:cs typeface="Times New Roman"/>
                      </a:endParaRPr>
                    </a:p>
                  </a:txBody>
                  <a:tcPr marL="68580" marR="68580" marT="0" marB="0" anchor="ctr"/>
                </a:tc>
                <a:tc>
                  <a:txBody>
                    <a:bodyPr/>
                    <a:lstStyle/>
                    <a:p>
                      <a:pPr marL="0" marR="0" algn="ctr">
                        <a:lnSpc>
                          <a:spcPct val="115000"/>
                        </a:lnSpc>
                        <a:spcBef>
                          <a:spcPts val="600"/>
                        </a:spcBef>
                        <a:spcAft>
                          <a:spcPts val="0"/>
                        </a:spcAft>
                      </a:pPr>
                      <a:r>
                        <a:rPr lang="en-US" sz="1900" b="1" dirty="0"/>
                        <a:t>&gt;5% to 10%</a:t>
                      </a:r>
                      <a:endParaRPr lang="en-US" sz="1900" b="1" dirty="0">
                        <a:latin typeface="Calibri"/>
                        <a:ea typeface="Calibri"/>
                        <a:cs typeface="Times New Roman"/>
                      </a:endParaRPr>
                    </a:p>
                  </a:txBody>
                  <a:tcPr marL="68580" marR="68580" marT="0" marB="0" anchor="ctr"/>
                </a:tc>
                <a:tc>
                  <a:txBody>
                    <a:bodyPr/>
                    <a:lstStyle/>
                    <a:p>
                      <a:pPr marL="0" marR="0" algn="ctr">
                        <a:lnSpc>
                          <a:spcPct val="115000"/>
                        </a:lnSpc>
                        <a:spcBef>
                          <a:spcPts val="600"/>
                        </a:spcBef>
                        <a:spcAft>
                          <a:spcPts val="0"/>
                        </a:spcAft>
                      </a:pPr>
                      <a:r>
                        <a:rPr lang="en-US" sz="1900" b="1" dirty="0"/>
                        <a:t>&gt;10%</a:t>
                      </a:r>
                      <a:endParaRPr lang="en-US" sz="1900" b="1" dirty="0">
                        <a:latin typeface="Calibri"/>
                        <a:ea typeface="Calibri"/>
                        <a:cs typeface="Times New Roman"/>
                      </a:endParaRPr>
                    </a:p>
                  </a:txBody>
                  <a:tcPr marL="68580" marR="68580" marT="0" marB="0" anchor="ctr"/>
                </a:tc>
              </a:tr>
              <a:tr h="1338183">
                <a:tc>
                  <a:txBody>
                    <a:bodyPr/>
                    <a:lstStyle/>
                    <a:p>
                      <a:pPr marL="0" marR="0">
                        <a:lnSpc>
                          <a:spcPct val="115000"/>
                        </a:lnSpc>
                        <a:spcBef>
                          <a:spcPts val="0"/>
                        </a:spcBef>
                        <a:spcAft>
                          <a:spcPts val="0"/>
                        </a:spcAft>
                        <a:tabLst>
                          <a:tab pos="171450" algn="l"/>
                        </a:tabLst>
                      </a:pPr>
                      <a:r>
                        <a:rPr lang="en-US" sz="2100" b="1" dirty="0"/>
                        <a:t>0% to 2.5</a:t>
                      </a:r>
                      <a:r>
                        <a:rPr lang="en-US" sz="2100" b="1" dirty="0" smtClean="0"/>
                        <a:t>%, </a:t>
                      </a:r>
                      <a:r>
                        <a:rPr lang="en-US" sz="2100" dirty="0" smtClean="0"/>
                        <a:t>n</a:t>
                      </a:r>
                      <a:r>
                        <a:rPr lang="en-US" sz="2100" baseline="0" dirty="0" smtClean="0"/>
                        <a:t>=3,362</a:t>
                      </a:r>
                      <a:endParaRPr lang="en-US" sz="2100" dirty="0"/>
                    </a:p>
                    <a:p>
                      <a:pPr marL="0" marR="0">
                        <a:lnSpc>
                          <a:spcPct val="115000"/>
                        </a:lnSpc>
                        <a:spcBef>
                          <a:spcPts val="0"/>
                        </a:spcBef>
                        <a:spcAft>
                          <a:spcPts val="0"/>
                        </a:spcAft>
                        <a:tabLst>
                          <a:tab pos="171450" algn="l"/>
                        </a:tabLst>
                      </a:pPr>
                      <a:r>
                        <a:rPr lang="en-US" sz="2100" dirty="0"/>
                        <a:t>	Events, </a:t>
                      </a:r>
                      <a:r>
                        <a:rPr lang="en-US" sz="2100" dirty="0" smtClean="0"/>
                        <a:t>n</a:t>
                      </a:r>
                      <a:r>
                        <a:rPr lang="en-US" sz="2100" dirty="0"/>
                        <a:t/>
                      </a:r>
                      <a:br>
                        <a:rPr lang="en-US" sz="2100" dirty="0"/>
                      </a:br>
                      <a:r>
                        <a:rPr lang="en-US" sz="2100" dirty="0"/>
                        <a:t>	Proportion with events</a:t>
                      </a:r>
                      <a:endParaRPr lang="en-US" sz="21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200" dirty="0" smtClean="0"/>
                        <a:t>2,979</a:t>
                      </a:r>
                      <a:r>
                        <a:rPr lang="en-US" sz="2200" dirty="0"/>
                        <a:t/>
                      </a:r>
                      <a:br>
                        <a:rPr lang="en-US" sz="2200" dirty="0"/>
                      </a:br>
                      <a:r>
                        <a:rPr lang="en-US" sz="2200" dirty="0" smtClean="0"/>
                        <a:t>25      </a:t>
                      </a:r>
                      <a:r>
                        <a:rPr lang="en-US" sz="2200" dirty="0"/>
                        <a:t/>
                      </a:r>
                      <a:br>
                        <a:rPr lang="en-US" sz="2200" dirty="0"/>
                      </a:br>
                      <a:r>
                        <a:rPr lang="en-US" sz="2200" dirty="0">
                          <a:solidFill>
                            <a:srgbClr val="990099"/>
                          </a:solidFill>
                        </a:rPr>
                        <a:t>0.8</a:t>
                      </a:r>
                      <a:endParaRPr lang="en-US" sz="2200" dirty="0">
                        <a:solidFill>
                          <a:srgbClr val="990099"/>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200" dirty="0" smtClean="0">
                          <a:solidFill>
                            <a:schemeClr val="tx1"/>
                          </a:solidFill>
                        </a:rPr>
                        <a:t>308</a:t>
                      </a:r>
                      <a:r>
                        <a:rPr lang="en-US" sz="2200" dirty="0">
                          <a:solidFill>
                            <a:schemeClr val="tx1"/>
                          </a:solidFill>
                        </a:rPr>
                        <a:t/>
                      </a:r>
                      <a:br>
                        <a:rPr lang="en-US" sz="2200" dirty="0">
                          <a:solidFill>
                            <a:schemeClr val="tx1"/>
                          </a:solidFill>
                        </a:rPr>
                      </a:br>
                      <a:r>
                        <a:rPr lang="en-US" sz="2200" dirty="0" smtClean="0">
                          <a:solidFill>
                            <a:schemeClr val="tx1"/>
                          </a:solidFill>
                        </a:rPr>
                        <a:t>12</a:t>
                      </a:r>
                      <a:r>
                        <a:rPr lang="en-US" sz="2200" dirty="0">
                          <a:solidFill>
                            <a:srgbClr val="990099"/>
                          </a:solidFill>
                        </a:rPr>
                        <a:t/>
                      </a:r>
                      <a:br>
                        <a:rPr lang="en-US" sz="2200" dirty="0">
                          <a:solidFill>
                            <a:srgbClr val="990099"/>
                          </a:solidFill>
                        </a:rPr>
                      </a:br>
                      <a:r>
                        <a:rPr lang="en-US" sz="2200" dirty="0">
                          <a:solidFill>
                            <a:srgbClr val="990099"/>
                          </a:solidFill>
                        </a:rPr>
                        <a:t>3.9</a:t>
                      </a:r>
                      <a:endParaRPr lang="en-US" sz="2200" dirty="0">
                        <a:solidFill>
                          <a:srgbClr val="990099"/>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200" dirty="0" smtClean="0">
                          <a:solidFill>
                            <a:schemeClr val="tx1"/>
                          </a:solidFill>
                        </a:rPr>
                        <a:t>71</a:t>
                      </a:r>
                      <a:r>
                        <a:rPr lang="en-US" sz="2200" dirty="0">
                          <a:solidFill>
                            <a:schemeClr val="tx1"/>
                          </a:solidFill>
                        </a:rPr>
                        <a:t/>
                      </a:r>
                      <a:br>
                        <a:rPr lang="en-US" sz="2200" dirty="0">
                          <a:solidFill>
                            <a:schemeClr val="tx1"/>
                          </a:solidFill>
                        </a:rPr>
                      </a:br>
                      <a:r>
                        <a:rPr lang="en-US" sz="2200" dirty="0">
                          <a:solidFill>
                            <a:schemeClr val="tx1"/>
                          </a:solidFill>
                        </a:rPr>
                        <a:t>9</a:t>
                      </a:r>
                      <a:r>
                        <a:rPr lang="en-US" sz="2200" dirty="0">
                          <a:solidFill>
                            <a:srgbClr val="990099"/>
                          </a:solidFill>
                        </a:rPr>
                        <a:t/>
                      </a:r>
                      <a:br>
                        <a:rPr lang="en-US" sz="2200" dirty="0">
                          <a:solidFill>
                            <a:srgbClr val="990099"/>
                          </a:solidFill>
                        </a:rPr>
                      </a:br>
                      <a:r>
                        <a:rPr lang="en-US" sz="2200" dirty="0" smtClean="0">
                          <a:solidFill>
                            <a:srgbClr val="990099"/>
                          </a:solidFill>
                        </a:rPr>
                        <a:t>12.7</a:t>
                      </a:r>
                      <a:endParaRPr lang="en-US" sz="2200" dirty="0">
                        <a:solidFill>
                          <a:srgbClr val="990099"/>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200" dirty="0" smtClean="0">
                          <a:solidFill>
                            <a:schemeClr val="tx1"/>
                          </a:solidFill>
                        </a:rPr>
                        <a:t>4</a:t>
                      </a:r>
                      <a:r>
                        <a:rPr lang="en-US" sz="2200" dirty="0">
                          <a:solidFill>
                            <a:schemeClr val="tx1"/>
                          </a:solidFill>
                        </a:rPr>
                        <a:t/>
                      </a:r>
                      <a:br>
                        <a:rPr lang="en-US" sz="2200" dirty="0">
                          <a:solidFill>
                            <a:schemeClr val="tx1"/>
                          </a:solidFill>
                        </a:rPr>
                      </a:br>
                      <a:r>
                        <a:rPr lang="en-US" sz="2200" dirty="0" smtClean="0">
                          <a:solidFill>
                            <a:schemeClr val="tx1"/>
                          </a:solidFill>
                        </a:rPr>
                        <a:t>1</a:t>
                      </a:r>
                      <a:r>
                        <a:rPr lang="en-US" sz="2200" dirty="0">
                          <a:solidFill>
                            <a:srgbClr val="990099"/>
                          </a:solidFill>
                        </a:rPr>
                        <a:t/>
                      </a:r>
                      <a:br>
                        <a:rPr lang="en-US" sz="2200" dirty="0">
                          <a:solidFill>
                            <a:srgbClr val="990099"/>
                          </a:solidFill>
                        </a:rPr>
                      </a:br>
                      <a:r>
                        <a:rPr lang="en-US" sz="2200" dirty="0">
                          <a:solidFill>
                            <a:srgbClr val="990099"/>
                          </a:solidFill>
                        </a:rPr>
                        <a:t>25.0</a:t>
                      </a:r>
                      <a:endParaRPr lang="en-US" sz="2200" dirty="0">
                        <a:solidFill>
                          <a:srgbClr val="990099"/>
                        </a:solidFill>
                        <a:latin typeface="Calibri"/>
                        <a:ea typeface="Calibri"/>
                        <a:cs typeface="Times New Roman"/>
                      </a:endParaRPr>
                    </a:p>
                  </a:txBody>
                  <a:tcPr marL="68580" marR="68580" marT="0" marB="0"/>
                </a:tc>
              </a:tr>
              <a:tr h="1338183">
                <a:tc>
                  <a:txBody>
                    <a:bodyPr/>
                    <a:lstStyle/>
                    <a:p>
                      <a:pPr marL="0" marR="0">
                        <a:lnSpc>
                          <a:spcPct val="115000"/>
                        </a:lnSpc>
                        <a:spcBef>
                          <a:spcPts val="0"/>
                        </a:spcBef>
                        <a:spcAft>
                          <a:spcPts val="0"/>
                        </a:spcAft>
                        <a:tabLst>
                          <a:tab pos="171450" algn="l"/>
                        </a:tabLst>
                      </a:pPr>
                      <a:r>
                        <a:rPr lang="en-US" sz="2100" b="1" dirty="0"/>
                        <a:t>&gt;2.5% to 5</a:t>
                      </a:r>
                      <a:r>
                        <a:rPr lang="en-US" sz="2100" b="1" dirty="0" smtClean="0"/>
                        <a:t>%, </a:t>
                      </a:r>
                      <a:r>
                        <a:rPr lang="en-US" sz="2100" dirty="0" smtClean="0"/>
                        <a:t>n=1,432</a:t>
                      </a:r>
                      <a:endParaRPr lang="en-US" sz="2100" dirty="0"/>
                    </a:p>
                    <a:p>
                      <a:pPr marL="0" marR="0">
                        <a:lnSpc>
                          <a:spcPct val="115000"/>
                        </a:lnSpc>
                        <a:spcBef>
                          <a:spcPts val="0"/>
                        </a:spcBef>
                        <a:spcAft>
                          <a:spcPts val="0"/>
                        </a:spcAft>
                        <a:tabLst>
                          <a:tab pos="171450" algn="l"/>
                        </a:tabLst>
                      </a:pPr>
                      <a:r>
                        <a:rPr lang="en-US" sz="2100" dirty="0"/>
                        <a:t>	Events, </a:t>
                      </a:r>
                      <a:r>
                        <a:rPr lang="en-US" sz="2100" dirty="0" smtClean="0"/>
                        <a:t>n</a:t>
                      </a:r>
                      <a:r>
                        <a:rPr lang="en-US" sz="2100" dirty="0"/>
                        <a:t/>
                      </a:r>
                      <a:br>
                        <a:rPr lang="en-US" sz="2100" dirty="0"/>
                      </a:br>
                      <a:r>
                        <a:rPr lang="en-US" sz="2100" dirty="0"/>
                        <a:t>	Proportion with events</a:t>
                      </a:r>
                      <a:endParaRPr lang="en-US" sz="2100" dirty="0">
                        <a:latin typeface="Calibri"/>
                        <a:ea typeface="Calibri"/>
                        <a:cs typeface="Times New Roman"/>
                      </a:endParaRPr>
                    </a:p>
                  </a:txBody>
                  <a:tcPr marL="68580" marR="68580" marT="0" marB="0"/>
                </a:tc>
                <a:tc>
                  <a:txBody>
                    <a:bodyPr/>
                    <a:lstStyle/>
                    <a:p>
                      <a:pPr marL="0" marR="0" indent="0" algn="ctr" defTabSz="914400" rtl="0" eaLnBrk="1" fontAlgn="auto" latinLnBrk="0" hangingPunct="1">
                        <a:lnSpc>
                          <a:spcPct val="114000"/>
                        </a:lnSpc>
                        <a:spcBef>
                          <a:spcPts val="0"/>
                        </a:spcBef>
                        <a:spcAft>
                          <a:spcPts val="0"/>
                        </a:spcAft>
                        <a:buClrTx/>
                        <a:buSzTx/>
                        <a:buFontTx/>
                        <a:buNone/>
                        <a:tabLst/>
                        <a:defRPr/>
                      </a:pPr>
                      <a:r>
                        <a:rPr lang="en-US" sz="2200" dirty="0" smtClean="0">
                          <a:solidFill>
                            <a:schemeClr val="tx1"/>
                          </a:solidFill>
                        </a:rPr>
                        <a:t>682</a:t>
                      </a:r>
                      <a:br>
                        <a:rPr lang="en-US" sz="2200" dirty="0" smtClean="0">
                          <a:solidFill>
                            <a:schemeClr val="tx1"/>
                          </a:solidFill>
                        </a:rPr>
                      </a:br>
                      <a:r>
                        <a:rPr lang="en-US" sz="2200" dirty="0" smtClean="0">
                          <a:solidFill>
                            <a:schemeClr val="tx1"/>
                          </a:solidFill>
                        </a:rPr>
                        <a:t>12</a:t>
                      </a:r>
                      <a:r>
                        <a:rPr lang="en-US" sz="2200" dirty="0" smtClean="0">
                          <a:solidFill>
                            <a:srgbClr val="990099"/>
                          </a:solidFill>
                        </a:rPr>
                        <a:t/>
                      </a:r>
                      <a:br>
                        <a:rPr lang="en-US" sz="2200" dirty="0" smtClean="0">
                          <a:solidFill>
                            <a:srgbClr val="990099"/>
                          </a:solidFill>
                        </a:rPr>
                      </a:br>
                      <a:r>
                        <a:rPr lang="en-US" sz="2200" dirty="0" smtClean="0">
                          <a:solidFill>
                            <a:srgbClr val="990099"/>
                          </a:solidFill>
                        </a:rPr>
                        <a:t>1.8</a:t>
                      </a:r>
                      <a:endParaRPr lang="en-US" sz="2200" dirty="0"/>
                    </a:p>
                  </a:txBody>
                  <a:tcPr marL="68580" marR="68580" marT="0" marB="0"/>
                </a:tc>
                <a:tc>
                  <a:txBody>
                    <a:bodyPr/>
                    <a:lstStyle/>
                    <a:p>
                      <a:pPr marL="0" marR="0" algn="ctr">
                        <a:lnSpc>
                          <a:spcPct val="115000"/>
                        </a:lnSpc>
                        <a:spcBef>
                          <a:spcPts val="0"/>
                        </a:spcBef>
                        <a:spcAft>
                          <a:spcPts val="0"/>
                        </a:spcAft>
                      </a:pPr>
                      <a:r>
                        <a:rPr lang="en-US" sz="2200" dirty="0" smtClean="0"/>
                        <a:t>366</a:t>
                      </a:r>
                      <a:r>
                        <a:rPr lang="en-US" sz="2200" dirty="0"/>
                        <a:t/>
                      </a:r>
                      <a:br>
                        <a:rPr lang="en-US" sz="2200" dirty="0"/>
                      </a:br>
                      <a:r>
                        <a:rPr lang="en-US" sz="2200" dirty="0" smtClean="0"/>
                        <a:t>11</a:t>
                      </a:r>
                      <a:r>
                        <a:rPr lang="en-US" sz="2200" dirty="0"/>
                        <a:t/>
                      </a:r>
                      <a:br>
                        <a:rPr lang="en-US" sz="2200" dirty="0"/>
                      </a:br>
                      <a:r>
                        <a:rPr lang="en-US" sz="2200" dirty="0">
                          <a:solidFill>
                            <a:srgbClr val="990099"/>
                          </a:solidFill>
                        </a:rPr>
                        <a:t>3.0</a:t>
                      </a:r>
                      <a:endParaRPr lang="en-US" sz="2200" dirty="0">
                        <a:solidFill>
                          <a:srgbClr val="990099"/>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200" dirty="0" smtClean="0">
                          <a:solidFill>
                            <a:schemeClr val="tx1"/>
                          </a:solidFill>
                        </a:rPr>
                        <a:t>317</a:t>
                      </a:r>
                      <a:r>
                        <a:rPr lang="en-US" sz="2200" dirty="0">
                          <a:solidFill>
                            <a:schemeClr val="tx1"/>
                          </a:solidFill>
                        </a:rPr>
                        <a:t/>
                      </a:r>
                      <a:br>
                        <a:rPr lang="en-US" sz="2200" dirty="0">
                          <a:solidFill>
                            <a:schemeClr val="tx1"/>
                          </a:solidFill>
                        </a:rPr>
                      </a:br>
                      <a:r>
                        <a:rPr lang="en-US" sz="2200" dirty="0" smtClean="0">
                          <a:solidFill>
                            <a:schemeClr val="tx1"/>
                          </a:solidFill>
                        </a:rPr>
                        <a:t>23</a:t>
                      </a:r>
                      <a:r>
                        <a:rPr lang="en-US" sz="2200" dirty="0">
                          <a:solidFill>
                            <a:srgbClr val="990099"/>
                          </a:solidFill>
                        </a:rPr>
                        <a:t/>
                      </a:r>
                      <a:br>
                        <a:rPr lang="en-US" sz="2200" dirty="0">
                          <a:solidFill>
                            <a:srgbClr val="990099"/>
                          </a:solidFill>
                        </a:rPr>
                      </a:br>
                      <a:r>
                        <a:rPr lang="en-US" sz="2200" dirty="0">
                          <a:solidFill>
                            <a:srgbClr val="990099"/>
                          </a:solidFill>
                        </a:rPr>
                        <a:t>7.3</a:t>
                      </a:r>
                      <a:endParaRPr lang="en-US" sz="2200" dirty="0">
                        <a:solidFill>
                          <a:srgbClr val="990099"/>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200" dirty="0" smtClean="0">
                          <a:solidFill>
                            <a:schemeClr val="tx1"/>
                          </a:solidFill>
                        </a:rPr>
                        <a:t>67</a:t>
                      </a:r>
                      <a:r>
                        <a:rPr lang="en-US" sz="2200" dirty="0">
                          <a:solidFill>
                            <a:schemeClr val="tx1"/>
                          </a:solidFill>
                        </a:rPr>
                        <a:t/>
                      </a:r>
                      <a:br>
                        <a:rPr lang="en-US" sz="2200" dirty="0">
                          <a:solidFill>
                            <a:schemeClr val="tx1"/>
                          </a:solidFill>
                        </a:rPr>
                      </a:br>
                      <a:r>
                        <a:rPr lang="en-US" sz="2200" dirty="0" smtClean="0">
                          <a:solidFill>
                            <a:schemeClr val="tx1"/>
                          </a:solidFill>
                        </a:rPr>
                        <a:t>9</a:t>
                      </a:r>
                      <a:r>
                        <a:rPr lang="en-US" sz="2200" dirty="0">
                          <a:solidFill>
                            <a:srgbClr val="990099"/>
                          </a:solidFill>
                        </a:rPr>
                        <a:t/>
                      </a:r>
                      <a:br>
                        <a:rPr lang="en-US" sz="2200" dirty="0">
                          <a:solidFill>
                            <a:srgbClr val="990099"/>
                          </a:solidFill>
                        </a:rPr>
                      </a:br>
                      <a:r>
                        <a:rPr lang="en-US" sz="2200" dirty="0">
                          <a:solidFill>
                            <a:srgbClr val="990099"/>
                          </a:solidFill>
                        </a:rPr>
                        <a:t>13.4</a:t>
                      </a:r>
                      <a:endParaRPr lang="en-US" sz="2200" dirty="0">
                        <a:solidFill>
                          <a:srgbClr val="990099"/>
                        </a:solidFill>
                        <a:latin typeface="Calibri"/>
                        <a:ea typeface="Calibri"/>
                        <a:cs typeface="Times New Roman"/>
                      </a:endParaRPr>
                    </a:p>
                  </a:txBody>
                  <a:tcPr marL="68580" marR="68580" marT="0" marB="0"/>
                </a:tc>
              </a:tr>
              <a:tr h="1338183">
                <a:tc>
                  <a:txBody>
                    <a:bodyPr/>
                    <a:lstStyle/>
                    <a:p>
                      <a:pPr marL="0" marR="0">
                        <a:lnSpc>
                          <a:spcPct val="115000"/>
                        </a:lnSpc>
                        <a:spcBef>
                          <a:spcPts val="0"/>
                        </a:spcBef>
                        <a:spcAft>
                          <a:spcPts val="0"/>
                        </a:spcAft>
                        <a:tabLst>
                          <a:tab pos="171450" algn="l"/>
                        </a:tabLst>
                      </a:pPr>
                      <a:r>
                        <a:rPr lang="en-US" sz="2100" b="1" dirty="0"/>
                        <a:t>&gt;5% to 10</a:t>
                      </a:r>
                      <a:r>
                        <a:rPr lang="en-US" sz="2100" b="1" dirty="0" smtClean="0"/>
                        <a:t>%, </a:t>
                      </a:r>
                      <a:r>
                        <a:rPr lang="en-US" sz="2100" dirty="0" smtClean="0"/>
                        <a:t>n</a:t>
                      </a:r>
                      <a:r>
                        <a:rPr lang="en-US" sz="2100" baseline="0" dirty="0" smtClean="0"/>
                        <a:t>=825</a:t>
                      </a:r>
                      <a:endParaRPr lang="en-US" sz="2100" dirty="0"/>
                    </a:p>
                    <a:p>
                      <a:pPr marL="0" marR="0">
                        <a:lnSpc>
                          <a:spcPct val="115000"/>
                        </a:lnSpc>
                        <a:spcBef>
                          <a:spcPts val="0"/>
                        </a:spcBef>
                        <a:spcAft>
                          <a:spcPts val="0"/>
                        </a:spcAft>
                        <a:tabLst>
                          <a:tab pos="171450" algn="l"/>
                        </a:tabLst>
                      </a:pPr>
                      <a:r>
                        <a:rPr lang="en-US" sz="2100" dirty="0"/>
                        <a:t>	Events, </a:t>
                      </a:r>
                      <a:r>
                        <a:rPr lang="en-US" sz="2100" dirty="0" smtClean="0"/>
                        <a:t>n</a:t>
                      </a:r>
                      <a:r>
                        <a:rPr lang="en-US" sz="2100" dirty="0"/>
                        <a:t/>
                      </a:r>
                      <a:br>
                        <a:rPr lang="en-US" sz="2100" dirty="0"/>
                      </a:br>
                      <a:r>
                        <a:rPr lang="en-US" sz="2100" dirty="0"/>
                        <a:t>	Proportion with events</a:t>
                      </a:r>
                      <a:endParaRPr lang="en-US" sz="21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200" dirty="0" smtClean="0">
                          <a:solidFill>
                            <a:schemeClr val="tx1"/>
                          </a:solidFill>
                        </a:rPr>
                        <a:t>195</a:t>
                      </a:r>
                      <a:r>
                        <a:rPr lang="en-US" sz="2200" dirty="0">
                          <a:solidFill>
                            <a:schemeClr val="tx1"/>
                          </a:solidFill>
                        </a:rPr>
                        <a:t/>
                      </a:r>
                      <a:br>
                        <a:rPr lang="en-US" sz="2200" dirty="0">
                          <a:solidFill>
                            <a:schemeClr val="tx1"/>
                          </a:solidFill>
                        </a:rPr>
                      </a:br>
                      <a:r>
                        <a:rPr lang="en-US" sz="2200" dirty="0" smtClean="0">
                          <a:solidFill>
                            <a:schemeClr val="tx1"/>
                          </a:solidFill>
                        </a:rPr>
                        <a:t>3</a:t>
                      </a:r>
                      <a:r>
                        <a:rPr lang="en-US" sz="2200" dirty="0">
                          <a:solidFill>
                            <a:srgbClr val="990099"/>
                          </a:solidFill>
                        </a:rPr>
                        <a:t/>
                      </a:r>
                      <a:br>
                        <a:rPr lang="en-US" sz="2200" dirty="0">
                          <a:solidFill>
                            <a:srgbClr val="990099"/>
                          </a:solidFill>
                        </a:rPr>
                      </a:br>
                      <a:r>
                        <a:rPr lang="en-US" sz="2200" dirty="0">
                          <a:solidFill>
                            <a:srgbClr val="990099"/>
                          </a:solidFill>
                        </a:rPr>
                        <a:t>1.5</a:t>
                      </a:r>
                      <a:endParaRPr lang="en-US" sz="2200" dirty="0">
                        <a:solidFill>
                          <a:srgbClr val="990099"/>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200" dirty="0" smtClean="0">
                          <a:solidFill>
                            <a:schemeClr val="tx1"/>
                          </a:solidFill>
                        </a:rPr>
                        <a:t>127</a:t>
                      </a:r>
                      <a:r>
                        <a:rPr lang="en-US" sz="2200" dirty="0">
                          <a:solidFill>
                            <a:schemeClr val="tx1"/>
                          </a:solidFill>
                        </a:rPr>
                        <a:t/>
                      </a:r>
                      <a:br>
                        <a:rPr lang="en-US" sz="2200" dirty="0">
                          <a:solidFill>
                            <a:schemeClr val="tx1"/>
                          </a:solidFill>
                        </a:rPr>
                      </a:br>
                      <a:r>
                        <a:rPr lang="en-US" sz="2200" dirty="0" smtClean="0">
                          <a:solidFill>
                            <a:schemeClr val="tx1"/>
                          </a:solidFill>
                        </a:rPr>
                        <a:t>10</a:t>
                      </a:r>
                      <a:r>
                        <a:rPr lang="en-US" sz="2200" dirty="0">
                          <a:solidFill>
                            <a:srgbClr val="990099"/>
                          </a:solidFill>
                        </a:rPr>
                        <a:t/>
                      </a:r>
                      <a:br>
                        <a:rPr lang="en-US" sz="2200" dirty="0">
                          <a:solidFill>
                            <a:srgbClr val="990099"/>
                          </a:solidFill>
                        </a:rPr>
                      </a:br>
                      <a:r>
                        <a:rPr lang="en-US" sz="2200" dirty="0">
                          <a:solidFill>
                            <a:srgbClr val="990099"/>
                          </a:solidFill>
                        </a:rPr>
                        <a:t>7.9</a:t>
                      </a:r>
                      <a:endParaRPr lang="en-US" sz="2200" dirty="0">
                        <a:solidFill>
                          <a:srgbClr val="990099"/>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200" dirty="0" smtClean="0"/>
                        <a:t>275</a:t>
                      </a:r>
                      <a:r>
                        <a:rPr lang="en-US" sz="2200" dirty="0"/>
                        <a:t/>
                      </a:r>
                      <a:br>
                        <a:rPr lang="en-US" sz="2200" dirty="0"/>
                      </a:br>
                      <a:r>
                        <a:rPr lang="en-US" sz="2200" dirty="0" smtClean="0"/>
                        <a:t>18</a:t>
                      </a:r>
                      <a:r>
                        <a:rPr lang="en-US" sz="2200" dirty="0"/>
                        <a:t/>
                      </a:r>
                      <a:br>
                        <a:rPr lang="en-US" sz="2200" dirty="0"/>
                      </a:br>
                      <a:r>
                        <a:rPr lang="en-US" sz="2200" dirty="0">
                          <a:solidFill>
                            <a:srgbClr val="990099"/>
                          </a:solidFill>
                        </a:rPr>
                        <a:t>6.5</a:t>
                      </a:r>
                      <a:endParaRPr lang="en-US" sz="2200" dirty="0">
                        <a:solidFill>
                          <a:srgbClr val="990099"/>
                        </a:solidFill>
                        <a:latin typeface="Calibri"/>
                        <a:ea typeface="Calibri"/>
                        <a:cs typeface="Times New Roman"/>
                      </a:endParaRPr>
                    </a:p>
                  </a:txBody>
                  <a:tcPr marL="68580" marR="6858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2200" dirty="0" smtClean="0">
                          <a:solidFill>
                            <a:schemeClr val="tx1"/>
                          </a:solidFill>
                        </a:rPr>
                        <a:t>228</a:t>
                      </a:r>
                      <a:br>
                        <a:rPr lang="en-US" sz="2200" dirty="0" smtClean="0">
                          <a:solidFill>
                            <a:schemeClr val="tx1"/>
                          </a:solidFill>
                        </a:rPr>
                      </a:br>
                      <a:r>
                        <a:rPr lang="en-US" sz="2200" dirty="0" smtClean="0">
                          <a:solidFill>
                            <a:schemeClr val="tx1"/>
                          </a:solidFill>
                        </a:rPr>
                        <a:t>39</a:t>
                      </a:r>
                      <a:r>
                        <a:rPr lang="en-US" sz="2200" dirty="0" smtClean="0">
                          <a:solidFill>
                            <a:srgbClr val="990099"/>
                          </a:solidFill>
                        </a:rPr>
                        <a:t/>
                      </a:r>
                      <a:br>
                        <a:rPr lang="en-US" sz="2200" dirty="0" smtClean="0">
                          <a:solidFill>
                            <a:srgbClr val="990099"/>
                          </a:solidFill>
                        </a:rPr>
                      </a:br>
                      <a:r>
                        <a:rPr lang="en-US" sz="2200" dirty="0" smtClean="0">
                          <a:solidFill>
                            <a:srgbClr val="990099"/>
                          </a:solidFill>
                        </a:rPr>
                        <a:t>17.1</a:t>
                      </a:r>
                      <a:endParaRPr lang="en-US" sz="2200" dirty="0">
                        <a:solidFill>
                          <a:srgbClr val="0066FF"/>
                        </a:solidFill>
                        <a:latin typeface="Calibri"/>
                        <a:ea typeface="Calibri"/>
                        <a:cs typeface="Times New Roman"/>
                      </a:endParaRPr>
                    </a:p>
                  </a:txBody>
                  <a:tcPr marL="68580" marR="68580" marT="0" marB="0"/>
                </a:tc>
              </a:tr>
              <a:tr h="1547784">
                <a:tc>
                  <a:txBody>
                    <a:bodyPr/>
                    <a:lstStyle/>
                    <a:p>
                      <a:pPr marL="0" marR="0">
                        <a:lnSpc>
                          <a:spcPct val="115000"/>
                        </a:lnSpc>
                        <a:spcBef>
                          <a:spcPts val="0"/>
                        </a:spcBef>
                        <a:spcAft>
                          <a:spcPts val="0"/>
                        </a:spcAft>
                        <a:tabLst>
                          <a:tab pos="171450" algn="l"/>
                        </a:tabLst>
                      </a:pPr>
                      <a:r>
                        <a:rPr lang="en-US" sz="2100" b="1" dirty="0"/>
                        <a:t>&gt;10</a:t>
                      </a:r>
                      <a:r>
                        <a:rPr lang="en-US" sz="2100" b="1" dirty="0" smtClean="0"/>
                        <a:t>%</a:t>
                      </a:r>
                      <a:r>
                        <a:rPr lang="en-US" sz="2100" dirty="0" smtClean="0"/>
                        <a:t>, n=285</a:t>
                      </a:r>
                      <a:endParaRPr lang="en-US" sz="2100" dirty="0"/>
                    </a:p>
                    <a:p>
                      <a:pPr marL="0" marR="0">
                        <a:lnSpc>
                          <a:spcPct val="115000"/>
                        </a:lnSpc>
                        <a:spcBef>
                          <a:spcPts val="0"/>
                        </a:spcBef>
                        <a:spcAft>
                          <a:spcPts val="0"/>
                        </a:spcAft>
                        <a:tabLst>
                          <a:tab pos="171450" algn="l"/>
                        </a:tabLst>
                      </a:pPr>
                      <a:r>
                        <a:rPr lang="en-US" sz="2100" dirty="0"/>
                        <a:t>	Events, </a:t>
                      </a:r>
                      <a:r>
                        <a:rPr lang="en-US" sz="2100" dirty="0" smtClean="0"/>
                        <a:t>n</a:t>
                      </a:r>
                      <a:r>
                        <a:rPr lang="en-US" sz="2100" dirty="0"/>
                        <a:t/>
                      </a:r>
                      <a:br>
                        <a:rPr lang="en-US" sz="2100" dirty="0"/>
                      </a:br>
                      <a:r>
                        <a:rPr lang="en-US" sz="2100" dirty="0"/>
                        <a:t>	Proportion with events</a:t>
                      </a:r>
                      <a:endParaRPr lang="en-US" sz="21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200" dirty="0" smtClean="0">
                          <a:solidFill>
                            <a:schemeClr val="tx1"/>
                          </a:solidFill>
                        </a:rPr>
                        <a:t>27</a:t>
                      </a:r>
                      <a:r>
                        <a:rPr lang="en-US" sz="2200" dirty="0">
                          <a:solidFill>
                            <a:schemeClr val="tx1"/>
                          </a:solidFill>
                        </a:rPr>
                        <a:t/>
                      </a:r>
                      <a:br>
                        <a:rPr lang="en-US" sz="2200" dirty="0">
                          <a:solidFill>
                            <a:schemeClr val="tx1"/>
                          </a:solidFill>
                        </a:rPr>
                      </a:br>
                      <a:r>
                        <a:rPr lang="en-US" sz="2200" dirty="0" smtClean="0">
                          <a:solidFill>
                            <a:schemeClr val="tx1"/>
                          </a:solidFill>
                        </a:rPr>
                        <a:t>1</a:t>
                      </a:r>
                      <a:r>
                        <a:rPr lang="en-US" sz="2200" dirty="0">
                          <a:solidFill>
                            <a:srgbClr val="990099"/>
                          </a:solidFill>
                        </a:rPr>
                        <a:t/>
                      </a:r>
                      <a:br>
                        <a:rPr lang="en-US" sz="2200" dirty="0">
                          <a:solidFill>
                            <a:srgbClr val="990099"/>
                          </a:solidFill>
                        </a:rPr>
                      </a:br>
                      <a:r>
                        <a:rPr lang="en-US" sz="2200" dirty="0">
                          <a:solidFill>
                            <a:srgbClr val="990099"/>
                          </a:solidFill>
                        </a:rPr>
                        <a:t>3.7</a:t>
                      </a:r>
                      <a:endParaRPr lang="en-US" sz="2200" dirty="0">
                        <a:solidFill>
                          <a:srgbClr val="990099"/>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200" dirty="0" smtClean="0">
                          <a:solidFill>
                            <a:schemeClr val="tx1"/>
                          </a:solidFill>
                        </a:rPr>
                        <a:t>24</a:t>
                      </a:r>
                      <a:r>
                        <a:rPr lang="en-US" sz="2200" dirty="0">
                          <a:solidFill>
                            <a:schemeClr val="tx1"/>
                          </a:solidFill>
                        </a:rPr>
                        <a:t/>
                      </a:r>
                      <a:br>
                        <a:rPr lang="en-US" sz="2200" dirty="0">
                          <a:solidFill>
                            <a:schemeClr val="tx1"/>
                          </a:solidFill>
                        </a:rPr>
                      </a:br>
                      <a:r>
                        <a:rPr lang="en-US" sz="2200" dirty="0" smtClean="0">
                          <a:solidFill>
                            <a:schemeClr val="tx1"/>
                          </a:solidFill>
                        </a:rPr>
                        <a:t>3</a:t>
                      </a:r>
                      <a:r>
                        <a:rPr lang="en-US" sz="2200" dirty="0">
                          <a:solidFill>
                            <a:srgbClr val="990099"/>
                          </a:solidFill>
                        </a:rPr>
                        <a:t/>
                      </a:r>
                      <a:br>
                        <a:rPr lang="en-US" sz="2200" dirty="0">
                          <a:solidFill>
                            <a:srgbClr val="990099"/>
                          </a:solidFill>
                        </a:rPr>
                      </a:br>
                      <a:r>
                        <a:rPr lang="en-US" sz="2200" dirty="0">
                          <a:solidFill>
                            <a:srgbClr val="990099"/>
                          </a:solidFill>
                        </a:rPr>
                        <a:t>12.5</a:t>
                      </a:r>
                      <a:endParaRPr lang="en-US" sz="2200" dirty="0">
                        <a:solidFill>
                          <a:srgbClr val="990099"/>
                        </a:solidFill>
                        <a:latin typeface="Calibri"/>
                        <a:ea typeface="Calibri"/>
                        <a:cs typeface="Times New Roman"/>
                      </a:endParaRPr>
                    </a:p>
                  </a:txBody>
                  <a:tcPr marL="68580" marR="6858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2200" dirty="0" smtClean="0">
                          <a:solidFill>
                            <a:schemeClr val="tx1"/>
                          </a:solidFill>
                        </a:rPr>
                        <a:t>51</a:t>
                      </a:r>
                      <a:br>
                        <a:rPr lang="en-US" sz="2200" dirty="0" smtClean="0">
                          <a:solidFill>
                            <a:schemeClr val="tx1"/>
                          </a:solidFill>
                        </a:rPr>
                      </a:br>
                      <a:r>
                        <a:rPr lang="en-US" sz="2200" dirty="0" smtClean="0">
                          <a:solidFill>
                            <a:schemeClr val="tx1"/>
                          </a:solidFill>
                        </a:rPr>
                        <a:t>5</a:t>
                      </a:r>
                      <a:r>
                        <a:rPr lang="en-US" sz="2200" dirty="0" smtClean="0">
                          <a:solidFill>
                            <a:srgbClr val="990099"/>
                          </a:solidFill>
                        </a:rPr>
                        <a:t/>
                      </a:r>
                      <a:br>
                        <a:rPr lang="en-US" sz="2200" dirty="0" smtClean="0">
                          <a:solidFill>
                            <a:srgbClr val="990099"/>
                          </a:solidFill>
                        </a:rPr>
                      </a:br>
                      <a:r>
                        <a:rPr lang="en-US" sz="2200" dirty="0" smtClean="0">
                          <a:solidFill>
                            <a:srgbClr val="990099"/>
                          </a:solidFill>
                        </a:rPr>
                        <a:t>9.8</a:t>
                      </a:r>
                      <a:endParaRPr lang="en-US" sz="2200" dirty="0">
                        <a:solidFill>
                          <a:srgbClr val="0066FF"/>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200" dirty="0" smtClean="0"/>
                        <a:t>183</a:t>
                      </a:r>
                      <a:r>
                        <a:rPr lang="en-US" sz="2200" dirty="0"/>
                        <a:t/>
                      </a:r>
                      <a:br>
                        <a:rPr lang="en-US" sz="2200" dirty="0"/>
                      </a:br>
                      <a:r>
                        <a:rPr lang="en-US" sz="2200" dirty="0" smtClean="0"/>
                        <a:t>28</a:t>
                      </a:r>
                      <a:r>
                        <a:rPr lang="en-US" sz="2200" dirty="0"/>
                        <a:t/>
                      </a:r>
                      <a:br>
                        <a:rPr lang="en-US" sz="2200" dirty="0"/>
                      </a:br>
                      <a:r>
                        <a:rPr lang="en-US" sz="2200" dirty="0">
                          <a:solidFill>
                            <a:srgbClr val="990099"/>
                          </a:solidFill>
                        </a:rPr>
                        <a:t>15.3</a:t>
                      </a:r>
                      <a:endParaRPr lang="en-US" sz="2200" dirty="0">
                        <a:solidFill>
                          <a:srgbClr val="990099"/>
                        </a:solidFill>
                        <a:latin typeface="Calibri"/>
                        <a:ea typeface="Calibri"/>
                        <a:cs typeface="Times New Roman"/>
                      </a:endParaRPr>
                    </a:p>
                  </a:txBody>
                  <a:tcPr marL="68580" marR="68580" marT="0" marB="0"/>
                </a:tc>
              </a:tr>
            </a:tbl>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Evaluation of novel risk markers</a:t>
            </a:r>
            <a:endParaRPr lang="en-US" dirty="0"/>
          </a:p>
        </p:txBody>
      </p:sp>
      <p:graphicFrame>
        <p:nvGraphicFramePr>
          <p:cNvPr id="3" name="Table 2"/>
          <p:cNvGraphicFramePr>
            <a:graphicFrameLocks noGrp="1"/>
          </p:cNvGraphicFramePr>
          <p:nvPr/>
        </p:nvGraphicFramePr>
        <p:xfrm>
          <a:off x="1066800" y="1752600"/>
          <a:ext cx="7010400" cy="3850566"/>
        </p:xfrm>
        <a:graphic>
          <a:graphicData uri="http://schemas.openxmlformats.org/drawingml/2006/table">
            <a:tbl>
              <a:tblPr firstRow="1" bandRow="1">
                <a:tableStyleId>{5C22544A-7EE6-4342-B048-85BDC9FD1C3A}</a:tableStyleId>
              </a:tblPr>
              <a:tblGrid>
                <a:gridCol w="2336800"/>
                <a:gridCol w="2336800"/>
                <a:gridCol w="2336800"/>
              </a:tblGrid>
              <a:tr h="736600">
                <a:tc>
                  <a:txBody>
                    <a:bodyPr/>
                    <a:lstStyle/>
                    <a:p>
                      <a:pPr algn="ctr"/>
                      <a:r>
                        <a:rPr lang="en-US" sz="2000" dirty="0" smtClean="0"/>
                        <a:t>Phase</a:t>
                      </a:r>
                      <a:r>
                        <a:rPr lang="en-US" sz="2000" baseline="0" dirty="0" smtClean="0"/>
                        <a:t> of evaluation</a:t>
                      </a:r>
                      <a:endParaRPr lang="en-US" sz="2000" dirty="0"/>
                    </a:p>
                  </a:txBody>
                  <a:tcPr anchor="ctr"/>
                </a:tc>
                <a:tc>
                  <a:txBody>
                    <a:bodyPr/>
                    <a:lstStyle/>
                    <a:p>
                      <a:pPr algn="ctr"/>
                      <a:r>
                        <a:rPr lang="en-US" sz="2000" dirty="0" smtClean="0"/>
                        <a:t>How is it measured?</a:t>
                      </a:r>
                      <a:endParaRPr lang="en-US" sz="2000" dirty="0"/>
                    </a:p>
                  </a:txBody>
                  <a:tcPr anchor="ctr"/>
                </a:tc>
                <a:tc>
                  <a:txBody>
                    <a:bodyPr/>
                    <a:lstStyle/>
                    <a:p>
                      <a:pPr algn="ctr"/>
                      <a:r>
                        <a:rPr lang="en-US" sz="2000" dirty="0" smtClean="0"/>
                        <a:t>Has this been shown with coronary calcium?</a:t>
                      </a:r>
                      <a:endParaRPr lang="en-US" sz="2000" dirty="0"/>
                    </a:p>
                  </a:txBody>
                  <a:tcPr/>
                </a:tc>
              </a:tr>
              <a:tr h="833046">
                <a:tc>
                  <a:txBody>
                    <a:bodyPr/>
                    <a:lstStyle/>
                    <a:p>
                      <a:pPr algn="ctr"/>
                      <a:r>
                        <a:rPr lang="en-US" sz="2000" dirty="0" smtClean="0"/>
                        <a:t>Statistical</a:t>
                      </a:r>
                      <a:r>
                        <a:rPr lang="en-US" sz="2000" baseline="0" dirty="0" smtClean="0"/>
                        <a:t> significance</a:t>
                      </a:r>
                      <a:endParaRPr lang="en-US" sz="2000" dirty="0"/>
                    </a:p>
                  </a:txBody>
                  <a:tcPr anchor="ctr"/>
                </a:tc>
                <a:tc>
                  <a:txBody>
                    <a:bodyPr/>
                    <a:lstStyle/>
                    <a:p>
                      <a:pPr algn="ctr"/>
                      <a:r>
                        <a:rPr lang="en-US" sz="2000" dirty="0" smtClean="0"/>
                        <a:t>P-value</a:t>
                      </a:r>
                    </a:p>
                    <a:p>
                      <a:pPr algn="ctr"/>
                      <a:r>
                        <a:rPr lang="en-US" sz="2000" dirty="0" smtClean="0"/>
                        <a:t>Hazard,</a:t>
                      </a:r>
                      <a:r>
                        <a:rPr lang="en-US" sz="2000" baseline="0" dirty="0" smtClean="0"/>
                        <a:t> </a:t>
                      </a:r>
                      <a:r>
                        <a:rPr lang="en-US" sz="2000" dirty="0" smtClean="0"/>
                        <a:t>odds  ratio</a:t>
                      </a:r>
                      <a:endParaRPr lang="en-US" sz="2000" dirty="0"/>
                    </a:p>
                  </a:txBody>
                  <a:tcPr anchor="ctr"/>
                </a:tc>
                <a:tc>
                  <a:txBody>
                    <a:bodyPr/>
                    <a:lstStyle/>
                    <a:p>
                      <a:pPr algn="ctr"/>
                      <a:r>
                        <a:rPr lang="en-US" sz="2000" dirty="0" smtClean="0"/>
                        <a:t>yes</a:t>
                      </a:r>
                      <a:endParaRPr lang="en-US" sz="2000" dirty="0"/>
                    </a:p>
                  </a:txBody>
                  <a:tcPr anchor="ctr"/>
                </a:tc>
              </a:tr>
              <a:tr h="833046">
                <a:tc>
                  <a:txBody>
                    <a:bodyPr/>
                    <a:lstStyle/>
                    <a:p>
                      <a:pPr algn="ctr"/>
                      <a:r>
                        <a:rPr lang="en-US" sz="2000" dirty="0" smtClean="0"/>
                        <a:t>Add predictive information,</a:t>
                      </a:r>
                      <a:r>
                        <a:rPr lang="en-US" sz="2000" baseline="0" dirty="0" smtClean="0"/>
                        <a:t> beyond standard risk factors</a:t>
                      </a:r>
                      <a:endParaRPr lang="en-US" sz="2000" dirty="0"/>
                    </a:p>
                  </a:txBody>
                  <a:tcPr anchor="ctr"/>
                </a:tc>
                <a:tc>
                  <a:txBody>
                    <a:bodyPr/>
                    <a:lstStyle/>
                    <a:p>
                      <a:pPr algn="ctr"/>
                      <a:r>
                        <a:rPr lang="en-US" sz="2000" dirty="0" smtClean="0"/>
                        <a:t>AUROC </a:t>
                      </a:r>
                      <a:r>
                        <a:rPr lang="en-US" sz="2000" baseline="0" dirty="0" smtClean="0"/>
                        <a:t>curve</a:t>
                      </a:r>
                    </a:p>
                    <a:p>
                      <a:pPr algn="ctr"/>
                      <a:r>
                        <a:rPr lang="en-US" sz="2000" baseline="0" dirty="0" smtClean="0"/>
                        <a:t>C-statistic</a:t>
                      </a:r>
                      <a:endParaRPr lang="en-US" sz="2000" dirty="0"/>
                    </a:p>
                  </a:txBody>
                  <a:tcPr anchor="ctr"/>
                </a:tc>
                <a:tc>
                  <a:txBody>
                    <a:bodyPr/>
                    <a:lstStyle/>
                    <a:p>
                      <a:pPr algn="ctr"/>
                      <a:r>
                        <a:rPr lang="en-US" sz="2000" dirty="0" smtClean="0"/>
                        <a:t>yes</a:t>
                      </a:r>
                      <a:endParaRPr lang="en-US" sz="2000" dirty="0"/>
                    </a:p>
                  </a:txBody>
                  <a:tcPr anchor="ctr"/>
                </a:tc>
              </a:tr>
              <a:tr h="833046">
                <a:tc>
                  <a:txBody>
                    <a:bodyPr/>
                    <a:lstStyle/>
                    <a:p>
                      <a:pPr algn="ctr"/>
                      <a:r>
                        <a:rPr lang="en-US" sz="2000" dirty="0" smtClean="0"/>
                        <a:t>Change in predicted risk sufficient</a:t>
                      </a:r>
                      <a:r>
                        <a:rPr lang="en-US" sz="2000" baseline="0" dirty="0" smtClean="0"/>
                        <a:t> to alter therapy</a:t>
                      </a:r>
                      <a:endParaRPr lang="en-US" sz="2000" dirty="0"/>
                    </a:p>
                  </a:txBody>
                  <a:tcPr anchor="ctr"/>
                </a:tc>
                <a:tc>
                  <a:txBody>
                    <a:bodyPr/>
                    <a:lstStyle/>
                    <a:p>
                      <a:pPr algn="ctr"/>
                      <a:r>
                        <a:rPr lang="en-US" sz="2000" dirty="0" smtClean="0"/>
                        <a:t>Net reclassification improvement</a:t>
                      </a:r>
                      <a:endParaRPr lang="en-US" sz="2000" dirty="0"/>
                    </a:p>
                  </a:txBody>
                  <a:tcPr anchor="ctr"/>
                </a:tc>
                <a:tc>
                  <a:txBody>
                    <a:bodyPr/>
                    <a:lstStyle/>
                    <a:p>
                      <a:pPr algn="ctr"/>
                      <a:r>
                        <a:rPr lang="en-US" sz="2000" dirty="0" smtClean="0"/>
                        <a:t>?</a:t>
                      </a:r>
                      <a:endParaRPr lang="en-US" sz="2000" dirty="0"/>
                    </a:p>
                  </a:txBody>
                  <a:tcPr anchor="ctr"/>
                </a:tc>
              </a:tr>
            </a:tbl>
          </a:graphicData>
        </a:graphic>
      </p:graphicFrame>
      <p:sp>
        <p:nvSpPr>
          <p:cNvPr id="4" name="TextBox 3"/>
          <p:cNvSpPr txBox="1"/>
          <p:nvPr/>
        </p:nvSpPr>
        <p:spPr>
          <a:xfrm>
            <a:off x="4724400" y="5562600"/>
            <a:ext cx="4191000" cy="646331"/>
          </a:xfrm>
          <a:prstGeom prst="rect">
            <a:avLst/>
          </a:prstGeom>
          <a:noFill/>
        </p:spPr>
        <p:txBody>
          <a:bodyPr wrap="square" rtlCol="0">
            <a:spAutoFit/>
          </a:bodyPr>
          <a:lstStyle/>
          <a:p>
            <a:r>
              <a:rPr lang="en-US" i="1" dirty="0" err="1" smtClean="0"/>
              <a:t>Hlatky</a:t>
            </a:r>
            <a:r>
              <a:rPr lang="en-US" i="1" dirty="0" smtClean="0"/>
              <a:t> et al. Circulation 2009;119:2408-16</a:t>
            </a:r>
          </a:p>
          <a:p>
            <a:endParaRPr lang="en-US" dirty="0"/>
          </a:p>
        </p:txBody>
      </p:sp>
      <p:pic>
        <p:nvPicPr>
          <p:cNvPr id="5" name="Picture 2" descr="MESA logo"/>
          <p:cNvPicPr>
            <a:picLocks noChangeAspect="1" noChangeArrowheads="1"/>
          </p:cNvPicPr>
          <p:nvPr/>
        </p:nvPicPr>
        <p:blipFill>
          <a:blip r:embed="rId3" cstate="print"/>
          <a:srcRect/>
          <a:stretch>
            <a:fillRect/>
          </a:stretch>
        </p:blipFill>
        <p:spPr bwMode="auto">
          <a:xfrm>
            <a:off x="8029575" y="6187797"/>
            <a:ext cx="962025" cy="594003"/>
          </a:xfrm>
          <a:prstGeom prst="rect">
            <a:avLst/>
          </a:prstGeom>
          <a:noFill/>
        </p:spPr>
      </p:pic>
      <p:pic>
        <p:nvPicPr>
          <p:cNvPr id="6" name="Picture 2" descr="Northwestern University Seal"/>
          <p:cNvPicPr>
            <a:picLocks noChangeAspect="1" noChangeArrowheads="1"/>
          </p:cNvPicPr>
          <p:nvPr/>
        </p:nvPicPr>
        <p:blipFill>
          <a:blip r:embed="rId4" cstate="print"/>
          <a:srcRect/>
          <a:stretch>
            <a:fillRect/>
          </a:stretch>
        </p:blipFill>
        <p:spPr bwMode="auto">
          <a:xfrm>
            <a:off x="76200" y="6096000"/>
            <a:ext cx="685800" cy="6858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Net reclassification improvement (NRI)</a:t>
            </a:r>
            <a:endParaRPr lang="en-US" dirty="0"/>
          </a:p>
        </p:txBody>
      </p:sp>
      <p:sp>
        <p:nvSpPr>
          <p:cNvPr id="3" name="Content Placeholder 2"/>
          <p:cNvSpPr>
            <a:spLocks noGrp="1"/>
          </p:cNvSpPr>
          <p:nvPr>
            <p:ph sz="quarter" idx="1"/>
          </p:nvPr>
        </p:nvSpPr>
        <p:spPr/>
        <p:txBody>
          <a:bodyPr>
            <a:normAutofit/>
          </a:bodyPr>
          <a:lstStyle/>
          <a:p>
            <a:r>
              <a:rPr lang="en-US" sz="3000" dirty="0" smtClean="0"/>
              <a:t>Introduced by </a:t>
            </a:r>
            <a:r>
              <a:rPr lang="en-US" sz="3000" dirty="0" err="1" smtClean="0"/>
              <a:t>Pencina</a:t>
            </a:r>
            <a:r>
              <a:rPr lang="en-US" sz="3000" dirty="0" smtClean="0"/>
              <a:t> et al. </a:t>
            </a:r>
            <a:endParaRPr lang="en-US" sz="2200" i="1" dirty="0" smtClean="0"/>
          </a:p>
          <a:p>
            <a:r>
              <a:rPr lang="en-US" sz="3000" dirty="0" smtClean="0"/>
              <a:t>Incorporates the use of clinically accepted risk categories</a:t>
            </a:r>
          </a:p>
          <a:p>
            <a:r>
              <a:rPr lang="en-US" sz="3000" dirty="0" smtClean="0"/>
              <a:t>Quantifies the number of people </a:t>
            </a:r>
            <a:r>
              <a:rPr lang="en-US" sz="3000" u="sng" dirty="0" smtClean="0"/>
              <a:t>correctly</a:t>
            </a:r>
            <a:r>
              <a:rPr lang="en-US" sz="3000" dirty="0" smtClean="0"/>
              <a:t> reclassified to higher and lower risk categories</a:t>
            </a:r>
          </a:p>
          <a:p>
            <a:r>
              <a:rPr lang="en-US" sz="3000" dirty="0" smtClean="0"/>
              <a:t>NRI adds to measures of statistical association</a:t>
            </a:r>
          </a:p>
        </p:txBody>
      </p:sp>
      <p:pic>
        <p:nvPicPr>
          <p:cNvPr id="4" name="Picture 2" descr="MESA logo"/>
          <p:cNvPicPr>
            <a:picLocks noChangeAspect="1" noChangeArrowheads="1"/>
          </p:cNvPicPr>
          <p:nvPr/>
        </p:nvPicPr>
        <p:blipFill>
          <a:blip r:embed="rId3" cstate="print"/>
          <a:srcRect/>
          <a:stretch>
            <a:fillRect/>
          </a:stretch>
        </p:blipFill>
        <p:spPr bwMode="auto">
          <a:xfrm>
            <a:off x="8033303" y="6219250"/>
            <a:ext cx="1034497" cy="638750"/>
          </a:xfrm>
          <a:prstGeom prst="rect">
            <a:avLst/>
          </a:prstGeom>
          <a:noFill/>
        </p:spPr>
      </p:pic>
      <p:pic>
        <p:nvPicPr>
          <p:cNvPr id="5" name="Picture 2" descr="Northwestern University Seal"/>
          <p:cNvPicPr>
            <a:picLocks noChangeAspect="1" noChangeArrowheads="1"/>
          </p:cNvPicPr>
          <p:nvPr/>
        </p:nvPicPr>
        <p:blipFill>
          <a:blip r:embed="rId4" cstate="print"/>
          <a:srcRect/>
          <a:stretch>
            <a:fillRect/>
          </a:stretch>
        </p:blipFill>
        <p:spPr bwMode="auto">
          <a:xfrm>
            <a:off x="76200" y="6096000"/>
            <a:ext cx="685800" cy="6858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Calculation of the NRI</a:t>
            </a:r>
            <a:endParaRPr lang="en-US" dirty="0"/>
          </a:p>
        </p:txBody>
      </p:sp>
      <p:sp>
        <p:nvSpPr>
          <p:cNvPr id="5" name="TextBox 4"/>
          <p:cNvSpPr txBox="1"/>
          <p:nvPr/>
        </p:nvSpPr>
        <p:spPr>
          <a:xfrm>
            <a:off x="228600" y="1560493"/>
            <a:ext cx="8610600" cy="954107"/>
          </a:xfrm>
          <a:prstGeom prst="rect">
            <a:avLst/>
          </a:prstGeom>
          <a:noFill/>
        </p:spPr>
        <p:txBody>
          <a:bodyPr wrap="square" rtlCol="0">
            <a:spAutoFit/>
          </a:bodyPr>
          <a:lstStyle/>
          <a:p>
            <a:pPr algn="ctr"/>
            <a:r>
              <a:rPr lang="en-US" sz="2800" dirty="0" smtClean="0"/>
              <a:t>Proportion of events and nonevents correctly reclassified</a:t>
            </a:r>
          </a:p>
          <a:p>
            <a:pPr algn="ctr"/>
            <a:endParaRPr lang="en-US" sz="2800" u="sng" dirty="0" smtClean="0"/>
          </a:p>
        </p:txBody>
      </p:sp>
      <p:sp>
        <p:nvSpPr>
          <p:cNvPr id="6" name="TextBox 5"/>
          <p:cNvSpPr txBox="1"/>
          <p:nvPr/>
        </p:nvSpPr>
        <p:spPr>
          <a:xfrm>
            <a:off x="4419600" y="5486400"/>
            <a:ext cx="4267200" cy="369332"/>
          </a:xfrm>
          <a:prstGeom prst="rect">
            <a:avLst/>
          </a:prstGeom>
          <a:noFill/>
        </p:spPr>
        <p:txBody>
          <a:bodyPr wrap="square" rtlCol="0">
            <a:spAutoFit/>
          </a:bodyPr>
          <a:lstStyle/>
          <a:p>
            <a:r>
              <a:rPr lang="en-US" i="1" dirty="0" err="1" smtClean="0"/>
              <a:t>Pencina</a:t>
            </a:r>
            <a:r>
              <a:rPr lang="en-US" i="1" dirty="0" smtClean="0"/>
              <a:t> et al. Statist. Med. 2008;27:157-72</a:t>
            </a:r>
            <a:endParaRPr lang="en-US" dirty="0"/>
          </a:p>
        </p:txBody>
      </p:sp>
      <p:sp>
        <p:nvSpPr>
          <p:cNvPr id="7" name="TextBox 6"/>
          <p:cNvSpPr txBox="1"/>
          <p:nvPr/>
        </p:nvSpPr>
        <p:spPr>
          <a:xfrm>
            <a:off x="304800" y="2286001"/>
            <a:ext cx="8610600" cy="1231106"/>
          </a:xfrm>
          <a:prstGeom prst="rect">
            <a:avLst/>
          </a:prstGeom>
          <a:noFill/>
        </p:spPr>
        <p:txBody>
          <a:bodyPr wrap="square" rtlCol="0">
            <a:spAutoFit/>
          </a:bodyPr>
          <a:lstStyle/>
          <a:p>
            <a:pPr algn="ctr"/>
            <a:r>
              <a:rPr lang="en-US" sz="2800" u="sng" dirty="0" smtClean="0"/>
              <a:t>Events reclassified higher – events reclassified lower  </a:t>
            </a:r>
            <a:r>
              <a:rPr lang="en-US" sz="2800" dirty="0" smtClean="0"/>
              <a:t>  </a:t>
            </a:r>
          </a:p>
          <a:p>
            <a:pPr algn="ctr"/>
            <a:r>
              <a:rPr lang="en-US" sz="2800" dirty="0" smtClean="0"/>
              <a:t>Total number of events</a:t>
            </a:r>
          </a:p>
          <a:p>
            <a:endParaRPr lang="en-US" dirty="0"/>
          </a:p>
        </p:txBody>
      </p:sp>
      <p:sp>
        <p:nvSpPr>
          <p:cNvPr id="8" name="TextBox 7"/>
          <p:cNvSpPr txBox="1"/>
          <p:nvPr/>
        </p:nvSpPr>
        <p:spPr>
          <a:xfrm>
            <a:off x="76200" y="3518118"/>
            <a:ext cx="8915400" cy="1815882"/>
          </a:xfrm>
          <a:prstGeom prst="rect">
            <a:avLst/>
          </a:prstGeom>
          <a:noFill/>
        </p:spPr>
        <p:txBody>
          <a:bodyPr wrap="square" rtlCol="0">
            <a:spAutoFit/>
          </a:bodyPr>
          <a:lstStyle/>
          <a:p>
            <a:pPr algn="ctr"/>
            <a:r>
              <a:rPr lang="en-US" sz="2800" b="1" i="1" dirty="0" smtClean="0"/>
              <a:t>PLUS</a:t>
            </a:r>
          </a:p>
          <a:p>
            <a:pPr algn="ctr"/>
            <a:endParaRPr lang="en-US" sz="2800" u="sng" dirty="0" smtClean="0"/>
          </a:p>
          <a:p>
            <a:pPr algn="ctr"/>
            <a:r>
              <a:rPr lang="en-US" sz="2800" u="sng" dirty="0" smtClean="0"/>
              <a:t>Nonevents reclassified lower – nonevents reclassified higher </a:t>
            </a:r>
          </a:p>
          <a:p>
            <a:pPr algn="ctr"/>
            <a:r>
              <a:rPr lang="en-US" sz="2800" dirty="0" smtClean="0"/>
              <a:t> Total number of nonevents</a:t>
            </a:r>
            <a:endParaRPr lang="en-US" sz="2800" dirty="0"/>
          </a:p>
        </p:txBody>
      </p:sp>
      <p:pic>
        <p:nvPicPr>
          <p:cNvPr id="9" name="Picture 2" descr="MESA logo"/>
          <p:cNvPicPr>
            <a:picLocks noChangeAspect="1" noChangeArrowheads="1"/>
          </p:cNvPicPr>
          <p:nvPr/>
        </p:nvPicPr>
        <p:blipFill>
          <a:blip r:embed="rId3" cstate="print"/>
          <a:srcRect/>
          <a:stretch>
            <a:fillRect/>
          </a:stretch>
        </p:blipFill>
        <p:spPr bwMode="auto">
          <a:xfrm>
            <a:off x="8105775" y="6263997"/>
            <a:ext cx="962025" cy="594003"/>
          </a:xfrm>
          <a:prstGeom prst="rect">
            <a:avLst/>
          </a:prstGeom>
          <a:noFill/>
        </p:spPr>
      </p:pic>
      <p:pic>
        <p:nvPicPr>
          <p:cNvPr id="10" name="Picture 2" descr="Northwestern University Seal"/>
          <p:cNvPicPr>
            <a:picLocks noChangeAspect="1" noChangeArrowheads="1"/>
          </p:cNvPicPr>
          <p:nvPr/>
        </p:nvPicPr>
        <p:blipFill>
          <a:blip r:embed="rId4" cstate="print"/>
          <a:srcRect/>
          <a:stretch>
            <a:fillRect/>
          </a:stretch>
        </p:blipFill>
        <p:spPr bwMode="auto">
          <a:xfrm>
            <a:off x="76200" y="6096000"/>
            <a:ext cx="685800" cy="685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measures </a:t>
            </a:r>
            <a:endParaRPr lang="en-US" dirty="0"/>
          </a:p>
        </p:txBody>
      </p:sp>
      <p:sp>
        <p:nvSpPr>
          <p:cNvPr id="3" name="Content Placeholder 2"/>
          <p:cNvSpPr>
            <a:spLocks noGrp="1"/>
          </p:cNvSpPr>
          <p:nvPr>
            <p:ph sz="quarter" idx="1"/>
          </p:nvPr>
        </p:nvSpPr>
        <p:spPr/>
        <p:txBody>
          <a:bodyPr/>
          <a:lstStyle/>
          <a:p>
            <a:r>
              <a:rPr lang="en-US" dirty="0" smtClean="0"/>
              <a:t>Model calibration </a:t>
            </a:r>
          </a:p>
          <a:p>
            <a:pPr lvl="1"/>
            <a:r>
              <a:rPr lang="en-US" dirty="0" smtClean="0"/>
              <a:t>Does predicted risk reflect observed risk?</a:t>
            </a:r>
          </a:p>
          <a:p>
            <a:r>
              <a:rPr lang="en-US" dirty="0" smtClean="0"/>
              <a:t>Risk stratification capacity</a:t>
            </a:r>
          </a:p>
          <a:p>
            <a:pPr lvl="1"/>
            <a:r>
              <a:rPr lang="en-US" dirty="0" smtClean="0"/>
              <a:t>Proposed by </a:t>
            </a:r>
            <a:r>
              <a:rPr lang="en-US" dirty="0" err="1" smtClean="0"/>
              <a:t>Janes</a:t>
            </a:r>
            <a:r>
              <a:rPr lang="en-US" dirty="0" smtClean="0"/>
              <a:t> et al. (</a:t>
            </a:r>
            <a:r>
              <a:rPr lang="en-US" sz="2400" i="1" dirty="0" smtClean="0"/>
              <a:t>Ann Intern Med </a:t>
            </a:r>
            <a:r>
              <a:rPr lang="en-US" sz="2400" dirty="0" smtClean="0"/>
              <a:t>2008</a:t>
            </a:r>
            <a:r>
              <a:rPr lang="en-US" dirty="0" smtClean="0"/>
              <a:t>)</a:t>
            </a:r>
          </a:p>
          <a:p>
            <a:pPr lvl="1"/>
            <a:r>
              <a:rPr lang="en-US" dirty="0" smtClean="0"/>
              <a:t>Measures proportion of participants placed in more extreme risk categories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Hypothesis</a:t>
            </a:r>
            <a:endParaRPr lang="en-US" dirty="0"/>
          </a:p>
        </p:txBody>
      </p:sp>
      <p:sp>
        <p:nvSpPr>
          <p:cNvPr id="3" name="TextBox 2"/>
          <p:cNvSpPr txBox="1"/>
          <p:nvPr/>
        </p:nvSpPr>
        <p:spPr>
          <a:xfrm>
            <a:off x="609600" y="2057400"/>
            <a:ext cx="7848600" cy="2554545"/>
          </a:xfrm>
          <a:prstGeom prst="rect">
            <a:avLst/>
          </a:prstGeom>
          <a:noFill/>
        </p:spPr>
        <p:txBody>
          <a:bodyPr wrap="square" rtlCol="0">
            <a:spAutoFit/>
          </a:bodyPr>
          <a:lstStyle/>
          <a:p>
            <a:pPr algn="ctr"/>
            <a:r>
              <a:rPr lang="en-US" sz="2800" dirty="0" smtClean="0"/>
              <a:t>Inclusion of coronary artery calcium (CAC) score into a risk prediction model based on traditional risk factors </a:t>
            </a:r>
            <a:r>
              <a:rPr lang="en-US" sz="2400" dirty="0" smtClean="0"/>
              <a:t>(age, gender, systolic blood pressure, total and HDL cholesterol, use of antihypertensive medication, and tobacco use) </a:t>
            </a:r>
            <a:r>
              <a:rPr lang="en-US" sz="2800" dirty="0" smtClean="0"/>
              <a:t>will lead to a significant net reclassification improvement among MESA participants. </a:t>
            </a:r>
            <a:endParaRPr lang="en-US" sz="2800" dirty="0"/>
          </a:p>
        </p:txBody>
      </p:sp>
      <p:pic>
        <p:nvPicPr>
          <p:cNvPr id="4" name="Picture 2" descr="MESA logo"/>
          <p:cNvPicPr>
            <a:picLocks noChangeAspect="1" noChangeArrowheads="1"/>
          </p:cNvPicPr>
          <p:nvPr/>
        </p:nvPicPr>
        <p:blipFill>
          <a:blip r:embed="rId2" cstate="print"/>
          <a:srcRect/>
          <a:stretch>
            <a:fillRect/>
          </a:stretch>
        </p:blipFill>
        <p:spPr bwMode="auto">
          <a:xfrm>
            <a:off x="8105775" y="6263997"/>
            <a:ext cx="962025" cy="594003"/>
          </a:xfrm>
          <a:prstGeom prst="rect">
            <a:avLst/>
          </a:prstGeom>
          <a:noFill/>
        </p:spPr>
      </p:pic>
      <p:pic>
        <p:nvPicPr>
          <p:cNvPr id="5" name="Picture 2" descr="Northwestern University Seal"/>
          <p:cNvPicPr>
            <a:picLocks noChangeAspect="1" noChangeArrowheads="1"/>
          </p:cNvPicPr>
          <p:nvPr/>
        </p:nvPicPr>
        <p:blipFill>
          <a:blip r:embed="rId3" cstate="print"/>
          <a:srcRect/>
          <a:stretch>
            <a:fillRect/>
          </a:stretch>
        </p:blipFill>
        <p:spPr bwMode="auto">
          <a:xfrm>
            <a:off x="76200" y="6096000"/>
            <a:ext cx="685800" cy="6858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 clinical component</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Coronary artery calcium score and traditional coronary heart disease (CHD) risk factors measured at baseline exam</a:t>
            </a:r>
          </a:p>
          <a:p>
            <a:r>
              <a:rPr lang="en-US" dirty="0" smtClean="0"/>
              <a:t>883 participants with diabetes excluded</a:t>
            </a:r>
          </a:p>
          <a:p>
            <a:r>
              <a:rPr lang="en-US" dirty="0" smtClean="0"/>
              <a:t>CHD defined as</a:t>
            </a:r>
          </a:p>
          <a:p>
            <a:pPr lvl="1"/>
            <a:r>
              <a:rPr lang="en-US" dirty="0" smtClean="0"/>
              <a:t>Nonfatal myocardial infarction (MI)</a:t>
            </a:r>
          </a:p>
          <a:p>
            <a:pPr lvl="1"/>
            <a:r>
              <a:rPr lang="en-US" dirty="0" smtClean="0"/>
              <a:t>Death from CHD</a:t>
            </a:r>
          </a:p>
          <a:p>
            <a:pPr lvl="1"/>
            <a:r>
              <a:rPr lang="en-US" dirty="0" smtClean="0"/>
              <a:t>Resuscitated cardiac arrest</a:t>
            </a:r>
          </a:p>
          <a:p>
            <a:pPr lvl="1"/>
            <a:r>
              <a:rPr lang="en-US" dirty="0" smtClean="0"/>
              <a:t>Definite angina with or without coronary revascularization</a:t>
            </a:r>
          </a:p>
          <a:p>
            <a:pPr lvl="1"/>
            <a:r>
              <a:rPr lang="en-US" dirty="0" smtClean="0"/>
              <a:t>Probable angina with revascularization</a:t>
            </a:r>
          </a:p>
          <a:p>
            <a:endParaRPr lang="en-US" dirty="0"/>
          </a:p>
        </p:txBody>
      </p:sp>
      <p:pic>
        <p:nvPicPr>
          <p:cNvPr id="4" name="Picture 2" descr="MESA logo"/>
          <p:cNvPicPr>
            <a:picLocks noChangeAspect="1" noChangeArrowheads="1"/>
          </p:cNvPicPr>
          <p:nvPr/>
        </p:nvPicPr>
        <p:blipFill>
          <a:blip r:embed="rId3" cstate="print"/>
          <a:srcRect/>
          <a:stretch>
            <a:fillRect/>
          </a:stretch>
        </p:blipFill>
        <p:spPr bwMode="auto">
          <a:xfrm>
            <a:off x="8105775" y="6248400"/>
            <a:ext cx="962025" cy="594003"/>
          </a:xfrm>
          <a:prstGeom prst="rect">
            <a:avLst/>
          </a:prstGeom>
          <a:noFill/>
        </p:spPr>
      </p:pic>
      <p:pic>
        <p:nvPicPr>
          <p:cNvPr id="5" name="Picture 2" descr="Northwestern University Seal"/>
          <p:cNvPicPr>
            <a:picLocks noChangeAspect="1" noChangeArrowheads="1"/>
          </p:cNvPicPr>
          <p:nvPr/>
        </p:nvPicPr>
        <p:blipFill>
          <a:blip r:embed="rId4" cstate="print"/>
          <a:srcRect/>
          <a:stretch>
            <a:fillRect/>
          </a:stretch>
        </p:blipFill>
        <p:spPr bwMode="auto">
          <a:xfrm>
            <a:off x="76200" y="6096000"/>
            <a:ext cx="685800" cy="6858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Compared the area under the receiver operator characteristic curve (AUROC) for the model with and without CAC</a:t>
            </a:r>
          </a:p>
          <a:p>
            <a:r>
              <a:rPr lang="en-US" dirty="0" smtClean="0"/>
              <a:t>5-year estimated CHD risk calculated for each participant  using Cox proportional hazards models </a:t>
            </a:r>
          </a:p>
          <a:p>
            <a:pPr lvl="1"/>
            <a:r>
              <a:rPr lang="en-US" dirty="0" smtClean="0"/>
              <a:t>Model 1: traditional risk factors and race/ethnicity</a:t>
            </a:r>
          </a:p>
          <a:p>
            <a:pPr lvl="1"/>
            <a:r>
              <a:rPr lang="en-US" dirty="0" smtClean="0"/>
              <a:t>Model 2: variables from model 1 with </a:t>
            </a:r>
            <a:r>
              <a:rPr lang="en-US" dirty="0" err="1" smtClean="0"/>
              <a:t>ln</a:t>
            </a:r>
            <a:r>
              <a:rPr lang="en-US" dirty="0" smtClean="0"/>
              <a:t>(CAC+1)</a:t>
            </a:r>
          </a:p>
          <a:p>
            <a:r>
              <a:rPr lang="en-US" dirty="0" smtClean="0"/>
              <a:t>Risk categories: low (0-&lt;3%), intermediate (3-&lt;10%) and high (≥10%)</a:t>
            </a:r>
          </a:p>
          <a:p>
            <a:r>
              <a:rPr lang="en-US" dirty="0" smtClean="0"/>
              <a:t>Cross tabulation of risk categories using model 1 and model 2 to calculate the NRI</a:t>
            </a:r>
          </a:p>
          <a:p>
            <a:r>
              <a:rPr lang="en-US" dirty="0" smtClean="0"/>
              <a:t>Calculated </a:t>
            </a:r>
            <a:r>
              <a:rPr lang="en-US" dirty="0" err="1" smtClean="0"/>
              <a:t>Hosmer-Lemeshow</a:t>
            </a:r>
            <a:r>
              <a:rPr lang="en-US" dirty="0" smtClean="0"/>
              <a:t> </a:t>
            </a:r>
            <a:r>
              <a:rPr lang="el-GR" dirty="0" smtClean="0">
                <a:latin typeface="Calibri"/>
              </a:rPr>
              <a:t>χ</a:t>
            </a:r>
            <a:r>
              <a:rPr lang="en-US" baseline="30000" dirty="0" smtClean="0">
                <a:latin typeface="Calibri"/>
              </a:rPr>
              <a:t>2 </a:t>
            </a:r>
            <a:r>
              <a:rPr lang="en-US" dirty="0" smtClean="0">
                <a:latin typeface="Calibri"/>
              </a:rPr>
              <a:t> statistic</a:t>
            </a:r>
            <a:endParaRPr lang="en-US" dirty="0" smtClean="0"/>
          </a:p>
          <a:p>
            <a:pPr>
              <a:buNone/>
            </a:pPr>
            <a:endParaRPr lang="en-US" dirty="0" smtClean="0"/>
          </a:p>
          <a:p>
            <a:endParaRPr lang="en-US" dirty="0"/>
          </a:p>
        </p:txBody>
      </p:sp>
      <p:pic>
        <p:nvPicPr>
          <p:cNvPr id="4" name="Picture 2" descr="Northwestern University Seal"/>
          <p:cNvPicPr>
            <a:picLocks noChangeAspect="1" noChangeArrowheads="1"/>
          </p:cNvPicPr>
          <p:nvPr/>
        </p:nvPicPr>
        <p:blipFill>
          <a:blip r:embed="rId3" cstate="print"/>
          <a:srcRect/>
          <a:stretch>
            <a:fillRect/>
          </a:stretch>
        </p:blipFill>
        <p:spPr bwMode="auto">
          <a:xfrm>
            <a:off x="76200" y="6096000"/>
            <a:ext cx="685800" cy="685800"/>
          </a:xfrm>
          <a:prstGeom prst="rect">
            <a:avLst/>
          </a:prstGeom>
          <a:noFill/>
        </p:spPr>
      </p:pic>
      <p:pic>
        <p:nvPicPr>
          <p:cNvPr id="5" name="Picture 2" descr="MESA logo"/>
          <p:cNvPicPr>
            <a:picLocks noChangeAspect="1" noChangeArrowheads="1"/>
          </p:cNvPicPr>
          <p:nvPr/>
        </p:nvPicPr>
        <p:blipFill>
          <a:blip r:embed="rId4" cstate="print"/>
          <a:srcRect/>
          <a:stretch>
            <a:fillRect/>
          </a:stretch>
        </p:blipFill>
        <p:spPr bwMode="auto">
          <a:xfrm>
            <a:off x="8105775" y="6263997"/>
            <a:ext cx="962025" cy="594003"/>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20378</TotalTime>
  <Words>2389</Words>
  <Application>Microsoft Office PowerPoint</Application>
  <PresentationFormat>On-screen Show (4:3)</PresentationFormat>
  <Paragraphs>305</Paragraphs>
  <Slides>22</Slides>
  <Notes>14</Notes>
  <HiddenSlides>2</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Median</vt:lpstr>
      <vt:lpstr>Worksheet</vt:lpstr>
      <vt:lpstr>Coronary Artery Calcium Score and Risk Classification for Prediction of  Coronary Heart Disease:  the Multi-Ethnic Study of Atherosclerosis</vt:lpstr>
      <vt:lpstr>Risk assessment</vt:lpstr>
      <vt:lpstr>Evaluation of novel risk markers</vt:lpstr>
      <vt:lpstr>Net reclassification improvement (NRI)</vt:lpstr>
      <vt:lpstr>Calculation of the NRI</vt:lpstr>
      <vt:lpstr>Additional measures </vt:lpstr>
      <vt:lpstr>Hypothesis</vt:lpstr>
      <vt:lpstr>Methods – clinical component</vt:lpstr>
      <vt:lpstr>Statistical analysis</vt:lpstr>
      <vt:lpstr>Results</vt:lpstr>
      <vt:lpstr>Slide 11</vt:lpstr>
      <vt:lpstr>Participants not reclassified </vt:lpstr>
      <vt:lpstr>Participants reclassified to higher risk </vt:lpstr>
      <vt:lpstr>Participants reclassified to lower risk</vt:lpstr>
      <vt:lpstr>Calculation of NRI</vt:lpstr>
      <vt:lpstr>Reclassification among intermediate risk participants</vt:lpstr>
      <vt:lpstr>Risk stratification capacity</vt:lpstr>
      <vt:lpstr>Risk stratification capacity cont’d</vt:lpstr>
      <vt:lpstr>Limitations </vt:lpstr>
      <vt:lpstr>Conclusions</vt:lpstr>
      <vt:lpstr>Slide 21</vt:lpstr>
      <vt:lpstr>Slide 22</vt:lpstr>
    </vt:vector>
  </TitlesOfParts>
  <Company>Northwestern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Adding Coronary Artery Calcium to Framingham Risk Factors Leads to  Net Reclassification Improvement  in Asymptomatic Adults:  The Multi-Ethnic Study of Atherosclerosis</dc:title>
  <dc:creator>TammyPolonsky</dc:creator>
  <cp:lastModifiedBy>tammy</cp:lastModifiedBy>
  <cp:revision>231</cp:revision>
  <dcterms:created xsi:type="dcterms:W3CDTF">2010-02-17T19:54:29Z</dcterms:created>
  <dcterms:modified xsi:type="dcterms:W3CDTF">2010-09-14T15:59:55Z</dcterms:modified>
</cp:coreProperties>
</file>