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32"/>
  </p:notesMasterIdLst>
  <p:sldIdLst>
    <p:sldId id="256" r:id="rId2"/>
    <p:sldId id="270" r:id="rId3"/>
    <p:sldId id="271" r:id="rId4"/>
    <p:sldId id="33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275" r:id="rId16"/>
    <p:sldId id="393" r:id="rId17"/>
    <p:sldId id="389" r:id="rId18"/>
    <p:sldId id="391" r:id="rId19"/>
    <p:sldId id="392" r:id="rId20"/>
    <p:sldId id="362" r:id="rId21"/>
    <p:sldId id="384" r:id="rId22"/>
    <p:sldId id="363" r:id="rId23"/>
    <p:sldId id="364" r:id="rId24"/>
    <p:sldId id="365" r:id="rId25"/>
    <p:sldId id="382" r:id="rId26"/>
    <p:sldId id="383" r:id="rId27"/>
    <p:sldId id="366" r:id="rId28"/>
    <p:sldId id="368" r:id="rId29"/>
    <p:sldId id="394" r:id="rId30"/>
    <p:sldId id="331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79649" autoAdjust="0"/>
  </p:normalViewPr>
  <p:slideViewPr>
    <p:cSldViewPr>
      <p:cViewPr>
        <p:scale>
          <a:sx n="50" d="100"/>
          <a:sy n="50" d="100"/>
        </p:scale>
        <p:origin x="-1758" y="-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r01sfchsm02.r01.med.va.gov\Homedir$\VHASFCWEEKLC\Presentations%20and%20PowerPoints\Peralta\BWH%20Grand%20Rounds%202012\Cirv%20CVD%20Figure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r01sfchsm02.r01.med.va.gov\Homedir$\VHASFCWEEKLC\Presentations%20and%20PowerPoints\Peralta\BWH%20Grand%20Rounds%202012\MESA%20Biomarkers%20Figur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r01sfchsm02.r01.med.va.gov\Homedir$\VHASFCWEEKLC\Presentations%20and%20PowerPoints\Peralta\BWH%20Grand%20Rounds%202012\MESA%20Biomarkers%20Figur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Relative Difference (%)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All Hispanics</c:v>
                </c:pt>
                <c:pt idx="1">
                  <c:v>Mexican and Central American Hispanics</c:v>
                </c:pt>
                <c:pt idx="2">
                  <c:v>Puerto Rican Hispanics</c:v>
                </c:pt>
                <c:pt idx="3">
                  <c:v>Dominican Hispanics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19</c:v>
                </c:pt>
                <c:pt idx="2">
                  <c:v>8</c:v>
                </c:pt>
                <c:pt idx="3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045248"/>
        <c:axId val="87046784"/>
      </c:barChart>
      <c:catAx>
        <c:axId val="87045248"/>
        <c:scaling>
          <c:orientation val="minMax"/>
        </c:scaling>
        <c:delete val="0"/>
        <c:axPos val="b"/>
        <c:majorTickMark val="out"/>
        <c:minorTickMark val="none"/>
        <c:tickLblPos val="nextTo"/>
        <c:crossAx val="87046784"/>
        <c:crosses val="autoZero"/>
        <c:auto val="1"/>
        <c:lblAlgn val="ctr"/>
        <c:lblOffset val="100"/>
        <c:noMultiLvlLbl val="0"/>
      </c:catAx>
      <c:valAx>
        <c:axId val="87046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Relative Difference (%)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7045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66338582677217"/>
          <c:y val="8.7044676480657307E-2"/>
          <c:w val="0.81642279090113656"/>
          <c:h val="0.7599166951957097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'Forest Plot'!$H$13:$H$16</c:f>
                <c:numCache>
                  <c:formatCode>General</c:formatCode>
                  <c:ptCount val="4"/>
                  <c:pt idx="0">
                    <c:v>0.14000000000000021</c:v>
                  </c:pt>
                  <c:pt idx="1">
                    <c:v>0.14000000000000021</c:v>
                  </c:pt>
                  <c:pt idx="2">
                    <c:v>6.0000000000000102E-2</c:v>
                  </c:pt>
                  <c:pt idx="3">
                    <c:v>6.0000000000000102E-2</c:v>
                  </c:pt>
                </c:numCache>
              </c:numRef>
            </c:plus>
            <c:minus>
              <c:numRef>
                <c:f>'Forest Plot'!$G$13:$G$16</c:f>
                <c:numCache>
                  <c:formatCode>General</c:formatCode>
                  <c:ptCount val="4"/>
                  <c:pt idx="0">
                    <c:v>0.13</c:v>
                  </c:pt>
                  <c:pt idx="1">
                    <c:v>0.13</c:v>
                  </c:pt>
                  <c:pt idx="2">
                    <c:v>5.0000000000000093E-2</c:v>
                  </c:pt>
                  <c:pt idx="3">
                    <c:v>5.0000000000000093E-2</c:v>
                  </c:pt>
                </c:numCache>
              </c:numRef>
            </c:minus>
            <c:spPr>
              <a:ln w="12700"/>
            </c:spPr>
          </c:errBars>
          <c:xVal>
            <c:numRef>
              <c:f>'Forest Plot'!$D$13:$D$16</c:f>
              <c:numCache>
                <c:formatCode>0.00</c:formatCode>
                <c:ptCount val="4"/>
                <c:pt idx="0">
                  <c:v>1.1499999999999961</c:v>
                </c:pt>
                <c:pt idx="1">
                  <c:v>1.1499999999999961</c:v>
                </c:pt>
                <c:pt idx="2">
                  <c:v>1.04</c:v>
                </c:pt>
                <c:pt idx="3">
                  <c:v>1.04</c:v>
                </c:pt>
              </c:numCache>
            </c:numRef>
          </c:xVal>
          <c:yVal>
            <c:numRef>
              <c:f>'Forest Plot'!$I$44:$I$47</c:f>
              <c:numCache>
                <c:formatCode>General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7.5</c:v>
                </c:pt>
                <c:pt idx="3">
                  <c:v>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021824"/>
        <c:axId val="87023616"/>
      </c:scatterChart>
      <c:valAx>
        <c:axId val="87021824"/>
        <c:scaling>
          <c:logBase val="2"/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</c:spPr>
        <c:crossAx val="87023616"/>
        <c:crosses val="autoZero"/>
        <c:crossBetween val="midCat"/>
      </c:valAx>
      <c:valAx>
        <c:axId val="87023616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solidFill>
            <a:schemeClr val="tx1"/>
          </a:solidFill>
        </c:spPr>
        <c:crossAx val="87021824"/>
        <c:crossesAt val="1"/>
        <c:crossBetween val="midCat"/>
        <c:majorUnit val="2"/>
        <c:minorUnit val="1"/>
      </c:valAx>
      <c:spPr>
        <a:solidFill>
          <a:sysClr val="window" lastClr="FFFFFF">
            <a:alpha val="0"/>
          </a:sysClr>
        </a:solidFill>
      </c:spPr>
    </c:plotArea>
    <c:plotVisOnly val="1"/>
    <c:dispBlanksAs val="gap"/>
    <c:showDLblsOverMax val="0"/>
  </c:chart>
  <c:spPr>
    <a:solidFill>
      <a:sysClr val="window" lastClr="FFFFFF">
        <a:alpha val="0"/>
      </a:sysClr>
    </a:solidFill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071848364969963E-2"/>
          <c:y val="4.5636795400574887E-2"/>
          <c:w val="0.88139908104770426"/>
          <c:h val="0.81455350057986942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square"/>
            <c:size val="10"/>
            <c:spPr>
              <a:solidFill>
                <a:schemeClr val="tx1"/>
              </a:solidFill>
              <a:ln>
                <a:solidFill>
                  <a:sysClr val="windowText" lastClr="000000"/>
                </a:solidFill>
              </a:ln>
            </c:spPr>
          </c:marker>
          <c:errBars>
            <c:errDir val="x"/>
            <c:errBarType val="both"/>
            <c:errValType val="cust"/>
            <c:noEndCap val="0"/>
            <c:plus>
              <c:numRef>
                <c:f>'Forest Plot'!$H$8:$H$11</c:f>
                <c:numCache>
                  <c:formatCode>General</c:formatCode>
                  <c:ptCount val="4"/>
                  <c:pt idx="0">
                    <c:v>1.5300000000000002</c:v>
                  </c:pt>
                  <c:pt idx="1">
                    <c:v>1.54</c:v>
                  </c:pt>
                  <c:pt idx="2">
                    <c:v>1.1499999999999957</c:v>
                  </c:pt>
                  <c:pt idx="3">
                    <c:v>1.1500000000000001</c:v>
                  </c:pt>
                </c:numCache>
              </c:numRef>
            </c:plus>
            <c:minus>
              <c:numRef>
                <c:f>'Forest Plot'!$G$8:$G$11</c:f>
                <c:numCache>
                  <c:formatCode>General</c:formatCode>
                  <c:ptCount val="4"/>
                  <c:pt idx="0">
                    <c:v>0.88</c:v>
                  </c:pt>
                  <c:pt idx="1">
                    <c:v>0.87000000000000199</c:v>
                  </c:pt>
                  <c:pt idx="2">
                    <c:v>0.67000000000000226</c:v>
                  </c:pt>
                  <c:pt idx="3">
                    <c:v>0.66000000000000236</c:v>
                  </c:pt>
                </c:numCache>
              </c:numRef>
            </c:minus>
            <c:spPr>
              <a:ln w="12700"/>
            </c:spPr>
          </c:errBars>
          <c:xVal>
            <c:numRef>
              <c:f>'Forest Plot'!$D$8:$D$11</c:f>
              <c:numCache>
                <c:formatCode>0.00</c:formatCode>
                <c:ptCount val="4"/>
                <c:pt idx="0">
                  <c:v>2.09</c:v>
                </c:pt>
                <c:pt idx="1">
                  <c:v>2.02</c:v>
                </c:pt>
                <c:pt idx="2">
                  <c:v>1.6300000000000001</c:v>
                </c:pt>
                <c:pt idx="3">
                  <c:v>1.55</c:v>
                </c:pt>
              </c:numCache>
            </c:numRef>
          </c:xVal>
          <c:yVal>
            <c:numRef>
              <c:f>'Forest Plot'!$I$34:$I$37</c:f>
              <c:numCache>
                <c:formatCode>General</c:formatCode>
                <c:ptCount val="4"/>
                <c:pt idx="0">
                  <c:v>18</c:v>
                </c:pt>
                <c:pt idx="1">
                  <c:v>13</c:v>
                </c:pt>
                <c:pt idx="2">
                  <c:v>7.5</c:v>
                </c:pt>
                <c:pt idx="3">
                  <c:v>2.5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190144"/>
        <c:axId val="86770048"/>
      </c:scatterChart>
      <c:valAx>
        <c:axId val="87190144"/>
        <c:scaling>
          <c:logBase val="2"/>
          <c:orientation val="minMax"/>
        </c:scaling>
        <c:delete val="0"/>
        <c:axPos val="b"/>
        <c:numFmt formatCode="0.0" sourceLinked="0"/>
        <c:majorTickMark val="out"/>
        <c:minorTickMark val="none"/>
        <c:tickLblPos val="nextTo"/>
        <c:spPr>
          <a:noFill/>
          <a:ln>
            <a:solidFill>
              <a:sysClr val="windowText" lastClr="000000"/>
            </a:solidFill>
          </a:ln>
        </c:spPr>
        <c:crossAx val="86770048"/>
        <c:crosses val="autoZero"/>
        <c:crossBetween val="midCat"/>
      </c:valAx>
      <c:valAx>
        <c:axId val="8677004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ysClr val="window" lastClr="FFFFFF">
                  <a:alpha val="0"/>
                </a:sys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spPr>
          <a:solidFill>
            <a:schemeClr val="tx1"/>
          </a:solidFill>
        </c:spPr>
        <c:crossAx val="87190144"/>
        <c:crossesAt val="1"/>
        <c:crossBetween val="midCat"/>
        <c:majorUnit val="2"/>
        <c:minorUnit val="1"/>
      </c:valAx>
      <c:spPr>
        <a:solidFill>
          <a:sysClr val="window" lastClr="FFFFFF">
            <a:alpha val="0"/>
          </a:sysClr>
        </a:solidFill>
      </c:spPr>
    </c:plotArea>
    <c:plotVisOnly val="1"/>
    <c:dispBlanksAs val="gap"/>
    <c:showDLblsOverMax val="0"/>
  </c:chart>
  <c:spPr>
    <a:solidFill>
      <a:sysClr val="window" lastClr="FFFFFF">
        <a:alpha val="0"/>
      </a:sysClr>
    </a:solidFill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0.33333</cdr:x>
      <cdr:y>0.03333</cdr:y>
    </cdr:from>
    <cdr:to>
      <cdr:x>0.33333</cdr:x>
      <cdr:y>0.78333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2590800" y="152400"/>
          <a:ext cx="0" cy="342900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D19B27D-A6A2-463B-B4A2-07616D45F0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118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5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Paradigm number #1 Hispanics have been considered one group (here highlight race/ethnicity)</a:t>
            </a:r>
          </a:p>
          <a:p>
            <a:r>
              <a:rPr lang="en-US" baseline="0" dirty="0" smtClean="0"/>
              <a:t>#2 Race/Ethnic Differences only observed once CKD is established (here highlight CKD and the arrow going to ESRD and ESRD)</a:t>
            </a:r>
          </a:p>
          <a:p>
            <a:r>
              <a:rPr lang="en-US" baseline="0" dirty="0" smtClean="0"/>
              <a:t>#3 CKD can only be detected once disease is established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122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F01E0C-AE26-4BAA-90EF-83F454F0B675}" type="slidenum">
              <a:rPr lang="en-US"/>
              <a:pPr/>
              <a:t>8</a:t>
            </a:fld>
            <a:endParaRPr lang="en-US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F271FEB-9C18-4978-B0A4-0E8D0AFC4574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471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B0152A9-65ED-4F6D-869A-B70B88F68278}" type="slidenum">
              <a:rPr lang="en-US" sz="1200"/>
              <a:pPr algn="r"/>
              <a:t>8</a:t>
            </a:fld>
            <a:endParaRPr lang="en-US" sz="1200"/>
          </a:p>
        </p:txBody>
      </p:sp>
      <p:sp>
        <p:nvSpPr>
          <p:cNvPr id="471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ct val="10000"/>
              </a:spcAft>
            </a:pPr>
            <a:r>
              <a:rPr lang="en-US"/>
              <a:t>Admixture mapping is a method to identify disease genes in an admixed population, such as African Americans, who come form the mixing of two genetically isolated parental populations, West Africans and European. </a:t>
            </a:r>
            <a:endParaRPr lang="en-US" sz="1000"/>
          </a:p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citation here?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Needs cosmetic</a:t>
            </a:r>
            <a:r>
              <a:rPr lang="en-US" baseline="0" dirty="0" smtClean="0"/>
              <a:t> like using the circ logo or colors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Need citation here?</a:t>
            </a:r>
          </a:p>
        </p:txBody>
      </p:sp>
      <p:sp>
        <p:nvSpPr>
          <p:cNvPr id="829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63A5AD-9983-4889-A944-12171F2E299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Have cys C pop up</a:t>
            </a: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192CDC-9F59-48DF-9D54-31ACE0105B3D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19B27D-A6A2-463B-B4A2-07616D45F0B8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0134141-69EE-426C-A764-01E6927CFE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A8D27-C54C-47DE-AB44-B763F6DC63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14A2-EA64-407B-982C-43C2311477A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5E16-E137-4404-95E1-57FA3552A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838200"/>
            <a:ext cx="77724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ame Side Corner Rectangle 3"/>
          <p:cNvSpPr/>
          <p:nvPr/>
        </p:nvSpPr>
        <p:spPr>
          <a:xfrm>
            <a:off x="228600" y="228600"/>
            <a:ext cx="8686800" cy="4953000"/>
          </a:xfrm>
          <a:prstGeom prst="round2SameRect">
            <a:avLst>
              <a:gd name="adj1" fmla="val 2821"/>
              <a:gd name="adj2" fmla="val 0"/>
            </a:avLst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ound Same Side Corner Rectangle 4"/>
          <p:cNvSpPr/>
          <p:nvPr/>
        </p:nvSpPr>
        <p:spPr>
          <a:xfrm flipV="1">
            <a:off x="228600" y="5257800"/>
            <a:ext cx="8686800" cy="1295400"/>
          </a:xfrm>
          <a:prstGeom prst="round2SameRect">
            <a:avLst>
              <a:gd name="adj1" fmla="val 10784"/>
              <a:gd name="adj2" fmla="val 0"/>
            </a:avLst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722313" y="5410200"/>
            <a:ext cx="7772400" cy="104298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E5E16-E137-4404-95E1-57FA3552ABB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838200"/>
            <a:ext cx="7772400" cy="411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FD7F1-D077-4770-B20E-FAFEF969FBF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latin typeface="+mj-lt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52A718D-A901-4B9C-BF9D-DE7919A912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AEAC-54AF-4FDB-8680-9EFFB151C0E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B54E8-CF40-465E-BD77-42496D56CB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8AA5F-FB3E-4AC3-8F7B-3FEFFBDE4A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18470-CBFB-422F-8332-EA6DE95D66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>
                <a:latin typeface="+mj-lt"/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90538-0BF6-44D1-A64A-C3A0E561C9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1119250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5FE7F-4D07-457B-BA14-6BDB9CE111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458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F271C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6F60E6-0991-4C21-A055-A0D2F3E179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w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+mn-lt"/>
              </a:rPr>
              <a:t>Carmen A. Peralta, MD, MAS</a:t>
            </a:r>
          </a:p>
          <a:p>
            <a:r>
              <a:rPr lang="en-US" sz="2400" dirty="0">
                <a:latin typeface="+mn-lt"/>
              </a:rPr>
              <a:t>Assistant Professor In </a:t>
            </a:r>
            <a:r>
              <a:rPr lang="en-US" sz="2400" dirty="0" smtClean="0">
                <a:latin typeface="+mn-lt"/>
              </a:rPr>
              <a:t>Residence</a:t>
            </a:r>
          </a:p>
          <a:p>
            <a:r>
              <a:rPr lang="en-US" sz="2400" dirty="0" smtClean="0">
                <a:latin typeface="+mn-lt"/>
              </a:rPr>
              <a:t>Division of Nephrology</a:t>
            </a:r>
          </a:p>
          <a:p>
            <a:r>
              <a:rPr lang="en-US" sz="2400" dirty="0" smtClean="0">
                <a:latin typeface="+mn-lt"/>
              </a:rPr>
              <a:t>University of California, San Francisco</a:t>
            </a:r>
            <a:endParaRPr lang="en-US" sz="2400" dirty="0">
              <a:latin typeface="+mn-lt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Evolving Paradigms in </a:t>
            </a:r>
            <a:r>
              <a:rPr lang="en-US" dirty="0" smtClean="0"/>
              <a:t>Chronic Kidney Disease Epidemiology: </a:t>
            </a:r>
            <a:br>
              <a:rPr lang="en-US" dirty="0" smtClean="0"/>
            </a:br>
            <a:r>
              <a:rPr lang="en-US" sz="3600" dirty="0" smtClean="0"/>
              <a:t>Findings from MESA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Methods</a:t>
            </a: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Subjects: </a:t>
            </a:r>
            <a:r>
              <a:rPr lang="en-US" dirty="0" smtClean="0"/>
              <a:t>705 Hispanics and 712 whites from the Multi-Ethnic Study of Atherosclerosis (MESA)</a:t>
            </a:r>
          </a:p>
          <a:p>
            <a:r>
              <a:rPr lang="en-US" b="1" dirty="0" smtClean="0"/>
              <a:t>Predictors: </a:t>
            </a:r>
            <a:r>
              <a:rPr lang="en-US" dirty="0" smtClean="0"/>
              <a:t>Self-identified ethnicity, self-identified country of origin and % ancestry</a:t>
            </a:r>
          </a:p>
          <a:p>
            <a:r>
              <a:rPr lang="en-US" b="1" dirty="0" smtClean="0"/>
              <a:t>Outcome: </a:t>
            </a:r>
            <a:r>
              <a:rPr lang="en-US" dirty="0" smtClean="0"/>
              <a:t>Albumin/Creatinine Ratio</a:t>
            </a:r>
          </a:p>
          <a:p>
            <a:r>
              <a:rPr lang="en-US" b="1" dirty="0" smtClean="0"/>
              <a:t>Covariates: </a:t>
            </a:r>
            <a:r>
              <a:rPr lang="en-US" dirty="0" smtClean="0"/>
              <a:t>income, education, body mass index (BMI), high density lipids (HDL), total cholesterol, triglycerides, hypertension, diabetes, smoking, and fasting glucose </a:t>
            </a:r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>
                <a:latin typeface="+mn-lt"/>
              </a:rPr>
              <a:t>Circ CVD </a:t>
            </a:r>
            <a:r>
              <a:rPr lang="en-GB" sz="1600" i="1" dirty="0" smtClean="0">
                <a:latin typeface="+mn-lt"/>
              </a:rPr>
              <a:t>Gen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58371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976" t="3013" r="1102" b="3603"/>
          <a:stretch>
            <a:fillRect/>
          </a:stretch>
        </p:blipFill>
        <p:spPr>
          <a:xfrm>
            <a:off x="1010412" y="1400774"/>
            <a:ext cx="7123176" cy="5076226"/>
          </a:xfr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 l="3704" t="3778" r="147" b="4582"/>
          <a:stretch>
            <a:fillRect/>
          </a:stretch>
        </p:blipFill>
        <p:spPr bwMode="auto">
          <a:xfrm>
            <a:off x="982772" y="1424287"/>
            <a:ext cx="7178456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 l="3297" t="3030" b="4545"/>
          <a:stretch>
            <a:fillRect/>
          </a:stretch>
        </p:blipFill>
        <p:spPr bwMode="auto">
          <a:xfrm>
            <a:off x="990600" y="1424287"/>
            <a:ext cx="7178040" cy="497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>
                <a:latin typeface="+mn-lt"/>
              </a:rPr>
              <a:t>Circ CVD </a:t>
            </a:r>
            <a:r>
              <a:rPr lang="en-GB" sz="1600" i="1" dirty="0" smtClean="0">
                <a:latin typeface="+mn-lt"/>
              </a:rPr>
              <a:t>Gen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772400" cy="1143000"/>
          </a:xfrm>
        </p:spPr>
        <p:txBody>
          <a:bodyPr>
            <a:noAutofit/>
          </a:bodyPr>
          <a:lstStyle/>
          <a:p>
            <a:r>
              <a:rPr lang="en-US" dirty="0" smtClean="0"/>
              <a:t>CVD Risk Factors Differ Among Hispanics by Country of Origin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1"/>
          </p:nvPr>
        </p:nvGraphicFramePr>
        <p:xfrm>
          <a:off x="228601" y="1752600"/>
          <a:ext cx="8686798" cy="421211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83705"/>
                <a:gridCol w="2001031"/>
                <a:gridCol w="2001031"/>
                <a:gridCol w="2001031"/>
              </a:tblGrid>
              <a:tr h="10756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Characteristics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Mexican &amp; Central American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N=418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Puerto Rican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N=92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Dominican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N=90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/>
                    </a:solidFill>
                  </a:tcPr>
                </a:tc>
              </a:tr>
              <a:tr h="43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7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7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800" y="6261100"/>
            <a:ext cx="38862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  <a:defRPr/>
            </a:pPr>
            <a:r>
              <a:rPr lang="en-GB" sz="1400" dirty="0">
                <a:latin typeface="+mn-lt"/>
              </a:rPr>
              <a:t>LDL, HDL, SBP, DM not statistically significant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2" y="2819400"/>
          <a:ext cx="8686798" cy="156821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83705"/>
                <a:gridCol w="2001031"/>
                <a:gridCol w="2001031"/>
                <a:gridCol w="2001031"/>
              </a:tblGrid>
              <a:tr h="43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BMI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4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Waist Circumference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37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Waist-to-hip ratio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0.96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0.94†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0.93*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8600" y="4419600"/>
          <a:ext cx="8686798" cy="1568213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683705"/>
                <a:gridCol w="2001031"/>
                <a:gridCol w="2001031"/>
                <a:gridCol w="2001031"/>
              </a:tblGrid>
              <a:tr h="5942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Cholesterol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195†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36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Triglycerides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176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134†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123*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37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Fasting Glucose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105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107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 †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>
                <a:latin typeface="+mn-lt"/>
              </a:rPr>
              <a:t>Circ CVD </a:t>
            </a:r>
            <a:r>
              <a:rPr lang="en-GB" sz="1600" i="1" dirty="0" smtClean="0">
                <a:latin typeface="+mn-lt"/>
              </a:rPr>
              <a:t>Gen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Country of Origin in the Association of Hispanic Ethnicity and Albuminuria </a:t>
            </a:r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>
                <a:latin typeface="+mn-lt"/>
              </a:rPr>
              <a:t>Circ CVD </a:t>
            </a:r>
            <a:r>
              <a:rPr lang="en-GB" sz="1600" i="1" dirty="0" smtClean="0">
                <a:latin typeface="+mn-lt"/>
              </a:rPr>
              <a:t>Gen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2010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6440570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*P value 0.05-0.001</a:t>
            </a:r>
            <a:endParaRPr lang="en-US" sz="14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9204" y="2766019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56049" y="2536902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586547" y="1676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*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category" animBg="0"/>
        </p:bldSub>
      </p:bldGraphic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#1 Conclusions</a:t>
            </a:r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14400" y="1524000"/>
            <a:ext cx="7772400" cy="4038600"/>
          </a:xfrm>
        </p:spPr>
        <p:txBody>
          <a:bodyPr/>
          <a:lstStyle/>
          <a:p>
            <a:r>
              <a:rPr lang="en-US" dirty="0" smtClean="0"/>
              <a:t>Hispanics differ by country of origin genetically</a:t>
            </a:r>
          </a:p>
          <a:p>
            <a:r>
              <a:rPr lang="en-US" dirty="0" smtClean="0"/>
              <a:t>Hispanics differ by country of origin in risk factor profile</a:t>
            </a:r>
          </a:p>
          <a:p>
            <a:r>
              <a:rPr lang="en-US" dirty="0" smtClean="0"/>
              <a:t>The risk of albuminuria for Hispanics compared to whites varies by country of origin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>
                <a:latin typeface="+mn-lt"/>
              </a:rPr>
              <a:t>Circ CVD </a:t>
            </a:r>
            <a:r>
              <a:rPr lang="en-GB" sz="1600" i="1" dirty="0" smtClean="0">
                <a:latin typeface="+mn-lt"/>
              </a:rPr>
              <a:t>Gen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2010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2590800"/>
            <a:ext cx="731520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i="1" dirty="0" smtClean="0">
                <a:latin typeface="Times New Roman" pitchFamily="18" charset="0"/>
                <a:cs typeface="Times New Roman" pitchFamily="18" charset="0"/>
              </a:rPr>
              <a:t>Future studies should not consider Hispanics to be a homogenous group but should collect data on country of origin and even AIMs, if possible.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</a:p>
          <a:p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Drawz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et al in Circ CVD Genetics editorial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228600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Paradigm #1 Dogma Disputed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http://circgenetics.ahajournals.org/local/img/journal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4524375" cy="885825"/>
          </a:xfrm>
          <a:prstGeom prst="rect">
            <a:avLst/>
          </a:prstGeom>
          <a:noFill/>
        </p:spPr>
      </p:pic>
      <p:pic>
        <p:nvPicPr>
          <p:cNvPr id="20484" name="Picture 4" descr="http://circgenetics.ahajournals.org/publisher/img/aha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1524000"/>
            <a:ext cx="1323975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uiExpand="1" build="p"/>
      <p:bldP spid="6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Line 74"/>
          <p:cNvSpPr>
            <a:spLocks noChangeShapeType="1"/>
          </p:cNvSpPr>
          <p:nvPr/>
        </p:nvSpPr>
        <p:spPr bwMode="auto">
          <a:xfrm>
            <a:off x="6629400" y="2286000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 Race/Ethnicity is a Multi-Dimensional Construct</a:t>
            </a:r>
            <a:endParaRPr lang="en-US" sz="4400" dirty="0"/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419600" y="2514600"/>
            <a:ext cx="1447800" cy="954088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Accessibility to recreational</a:t>
            </a:r>
          </a:p>
          <a:p>
            <a:pPr algn="ctr">
              <a:defRPr/>
            </a:pPr>
            <a:r>
              <a:rPr lang="en-US" sz="1400" dirty="0"/>
              <a:t>resources, sidewalks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72200" y="2514600"/>
            <a:ext cx="1066800" cy="738664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Adequate food shopping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30750" y="4419600"/>
            <a:ext cx="2432050" cy="120332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Tw Cen MT" pitchFamily="34" charset="0"/>
              </a:rPr>
              <a:t>Biological Factors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w Cen MT" pitchFamily="34" charset="0"/>
              </a:rPr>
              <a:t>Blood pressure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w Cen MT" pitchFamily="34" charset="0"/>
              </a:rPr>
              <a:t>Diabetes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w Cen MT" pitchFamily="34" charset="0"/>
              </a:rPr>
              <a:t>Obesity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w Cen MT" pitchFamily="34" charset="0"/>
              </a:rPr>
              <a:t>Hyperlipidemia 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85900" y="6019800"/>
            <a:ext cx="6172200" cy="4572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1400" b="1"/>
              <a:t>Kidney Disease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28600" y="1600200"/>
            <a:ext cx="2133600" cy="3143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/>
              <a:t>Genetic Factors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572000" y="2057400"/>
            <a:ext cx="2401888" cy="30797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/>
              <a:t>Neighborhood &amp; Environment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914400" y="4267200"/>
            <a:ext cx="1600200" cy="523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/>
              <a:t>Gene-Environment Interactions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419600" y="3810000"/>
            <a:ext cx="1309688" cy="30797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Physical activity</a:t>
            </a: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6324600" y="3810000"/>
            <a:ext cx="471488" cy="30797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/>
              <a:t>Diet</a:t>
            </a:r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2895600" y="2133600"/>
            <a:ext cx="1447800" cy="1203325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rgbClr val="FFFFFF"/>
                </a:solidFill>
                <a:latin typeface="Tw Cen MT" pitchFamily="34" charset="0"/>
              </a:rPr>
              <a:t>Individual socioeconomics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w Cen MT" pitchFamily="34" charset="0"/>
              </a:rPr>
              <a:t>Income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w Cen MT" pitchFamily="34" charset="0"/>
              </a:rPr>
              <a:t>Education</a:t>
            </a:r>
          </a:p>
          <a:p>
            <a:pPr algn="ctr"/>
            <a:r>
              <a:rPr lang="en-US" sz="1400" dirty="0">
                <a:solidFill>
                  <a:srgbClr val="FFFFFF"/>
                </a:solidFill>
                <a:latin typeface="Tw Cen MT" pitchFamily="34" charset="0"/>
              </a:rPr>
              <a:t>Acculturation</a:t>
            </a:r>
          </a:p>
        </p:txBody>
      </p:sp>
      <p:sp>
        <p:nvSpPr>
          <p:cNvPr id="19" name="Line 34"/>
          <p:cNvSpPr>
            <a:spLocks noChangeShapeType="1"/>
          </p:cNvSpPr>
          <p:nvPr/>
        </p:nvSpPr>
        <p:spPr bwMode="auto">
          <a:xfrm>
            <a:off x="5105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0" name="Line 35"/>
          <p:cNvSpPr>
            <a:spLocks noChangeShapeType="1"/>
          </p:cNvSpPr>
          <p:nvPr/>
        </p:nvSpPr>
        <p:spPr bwMode="auto">
          <a:xfrm>
            <a:off x="5181600" y="41148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1" name="Line 36"/>
          <p:cNvSpPr>
            <a:spLocks noChangeShapeType="1"/>
          </p:cNvSpPr>
          <p:nvPr/>
        </p:nvSpPr>
        <p:spPr bwMode="auto">
          <a:xfrm flipH="1">
            <a:off x="5791200" y="5715000"/>
            <a:ext cx="76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6553200" y="3352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3" name="Text Box 59"/>
          <p:cNvSpPr txBox="1">
            <a:spLocks noChangeArrowheads="1"/>
          </p:cNvSpPr>
          <p:nvPr/>
        </p:nvSpPr>
        <p:spPr bwMode="auto">
          <a:xfrm>
            <a:off x="3200400" y="1524000"/>
            <a:ext cx="4038600" cy="457200"/>
          </a:xfrm>
          <a:prstGeom prst="rect">
            <a:avLst/>
          </a:prstGeom>
          <a:solidFill>
            <a:schemeClr val="accent1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r>
              <a:rPr lang="en-US" sz="1400" b="1"/>
              <a:t>Environmental Factors</a:t>
            </a:r>
          </a:p>
        </p:txBody>
      </p:sp>
      <p:sp>
        <p:nvSpPr>
          <p:cNvPr id="24" name="Line 65"/>
          <p:cNvSpPr>
            <a:spLocks noChangeShapeType="1"/>
          </p:cNvSpPr>
          <p:nvPr/>
        </p:nvSpPr>
        <p:spPr bwMode="auto">
          <a:xfrm>
            <a:off x="2362200" y="17526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lg" len="lg"/>
            <a:tailEnd type="triangle" w="lg" len="lg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5" name="Line 68"/>
          <p:cNvSpPr>
            <a:spLocks noChangeShapeType="1"/>
          </p:cNvSpPr>
          <p:nvPr/>
        </p:nvSpPr>
        <p:spPr bwMode="auto">
          <a:xfrm>
            <a:off x="8153400" y="2133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6" name="Line 70"/>
          <p:cNvSpPr>
            <a:spLocks noChangeShapeType="1"/>
          </p:cNvSpPr>
          <p:nvPr/>
        </p:nvSpPr>
        <p:spPr bwMode="auto">
          <a:xfrm flipH="1">
            <a:off x="6400800" y="4114800"/>
            <a:ext cx="152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7" name="Line 71"/>
          <p:cNvSpPr>
            <a:spLocks noChangeShapeType="1"/>
          </p:cNvSpPr>
          <p:nvPr/>
        </p:nvSpPr>
        <p:spPr bwMode="auto">
          <a:xfrm flipH="1">
            <a:off x="7391400" y="3657600"/>
            <a:ext cx="83820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28" name="Line 73"/>
          <p:cNvSpPr>
            <a:spLocks noChangeShapeType="1"/>
          </p:cNvSpPr>
          <p:nvPr/>
        </p:nvSpPr>
        <p:spPr bwMode="auto">
          <a:xfrm>
            <a:off x="5257800" y="2362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30" name="Line 77"/>
          <p:cNvSpPr>
            <a:spLocks noChangeShapeType="1"/>
          </p:cNvSpPr>
          <p:nvPr/>
        </p:nvSpPr>
        <p:spPr bwMode="auto">
          <a:xfrm>
            <a:off x="3505200" y="3429000"/>
            <a:ext cx="1066800" cy="2514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31" name="Line 78"/>
          <p:cNvSpPr>
            <a:spLocks noChangeShapeType="1"/>
          </p:cNvSpPr>
          <p:nvPr/>
        </p:nvSpPr>
        <p:spPr bwMode="auto">
          <a:xfrm>
            <a:off x="1371600" y="2057400"/>
            <a:ext cx="2209800" cy="388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lg" len="lg"/>
            <a:tailEnd type="triangle" w="med" len="med"/>
          </a:ln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 flipV="1">
            <a:off x="1524000" y="1905000"/>
            <a:ext cx="1219200" cy="2133600"/>
          </a:xfrm>
          <a:prstGeom prst="line">
            <a:avLst/>
          </a:prstGeom>
          <a:noFill/>
          <a:ln w="12700" cap="rnd">
            <a:solidFill>
              <a:schemeClr val="tx1"/>
            </a:solidFill>
            <a:prstDash val="sysDot"/>
            <a:round/>
            <a:headEnd type="none" w="lg" len="lg"/>
            <a:tailEnd type="triangl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400">
              <a:latin typeface="+mn-lt"/>
            </a:endParaRP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7694612" y="1533525"/>
            <a:ext cx="915988" cy="523875"/>
          </a:xfrm>
          <a:prstGeom prst="rect">
            <a:avLst/>
          </a:prstGeom>
          <a:ln>
            <a:headEnd type="none" w="lg" len="lg"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/>
              <a:t>Biological</a:t>
            </a:r>
          </a:p>
          <a:p>
            <a:pPr>
              <a:defRPr/>
            </a:pPr>
            <a:r>
              <a:rPr lang="en-US" sz="1400" b="1" dirty="0"/>
              <a:t>Factors</a:t>
            </a: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7315200" y="2667000"/>
            <a:ext cx="1696490" cy="954107"/>
          </a:xfrm>
          <a:prstGeom prst="rect">
            <a:avLst/>
          </a:prstGeom>
          <a:ln>
            <a:headEnd type="none" w="lg" len="lg"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1400" dirty="0"/>
              <a:t>Endothelial function</a:t>
            </a:r>
          </a:p>
          <a:p>
            <a:pPr algn="ctr">
              <a:defRPr/>
            </a:pPr>
            <a:r>
              <a:rPr lang="en-US" sz="1400" dirty="0"/>
              <a:t>salt sensitivity</a:t>
            </a:r>
          </a:p>
          <a:p>
            <a:pPr algn="ctr">
              <a:defRPr/>
            </a:pPr>
            <a:r>
              <a:rPr lang="en-US" sz="1400" dirty="0"/>
              <a:t>Inflammation</a:t>
            </a:r>
          </a:p>
          <a:p>
            <a:pPr algn="ctr">
              <a:defRPr/>
            </a:pPr>
            <a:r>
              <a:rPr lang="en-US" sz="1400" dirty="0"/>
              <a:t>Nephron mass</a:t>
            </a:r>
          </a:p>
        </p:txBody>
      </p:sp>
      <p:sp>
        <p:nvSpPr>
          <p:cNvPr id="36" name="Oval 35"/>
          <p:cNvSpPr/>
          <p:nvPr/>
        </p:nvSpPr>
        <p:spPr>
          <a:xfrm>
            <a:off x="5029200" y="5105400"/>
            <a:ext cx="1752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95600" y="3048000"/>
            <a:ext cx="14478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62800" y="2590800"/>
            <a:ext cx="19812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29200" y="4648200"/>
            <a:ext cx="1752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29200" y="5334000"/>
            <a:ext cx="1752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3" grpId="0" animBg="1"/>
      <p:bldP spid="33" grpId="0" animBg="1"/>
      <p:bldP spid="34" grpId="0" animBg="1"/>
      <p:bldP spid="36" grpId="0" animBg="1"/>
      <p:bldP spid="37" grpId="0" animBg="1"/>
      <p:bldP spid="38" grpId="0" animBg="1"/>
      <p:bldP spid="35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Paradigm #2- Race/Ethnic Differences only observed once CKD is established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524000"/>
            <a:ext cx="7772400" cy="4495800"/>
          </a:xfrm>
        </p:spPr>
        <p:txBody>
          <a:bodyPr/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National estimates have shown lower CKD prevalence  in Hispanics compared with whites</a:t>
            </a:r>
          </a:p>
          <a:p>
            <a:pPr lvl="1"/>
            <a:r>
              <a:rPr lang="en-US" dirty="0" smtClean="0"/>
              <a:t>Yet Hispanics have higher ESRD incidence</a:t>
            </a:r>
          </a:p>
          <a:p>
            <a:pPr lvl="1"/>
            <a:r>
              <a:rPr lang="en-US" dirty="0" smtClean="0"/>
              <a:t>Due to this paradox, investigators suggest ethnic differences are most likely explained by more rapid progression of established disease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835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Race/Ethnic Differences Before the Onset of CKD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Research Question: </a:t>
            </a:r>
            <a:r>
              <a:rPr lang="en-US" dirty="0" smtClean="0"/>
              <a:t>Is race/ethnicity associated with kidney function decline among persons </a:t>
            </a:r>
            <a:r>
              <a:rPr lang="en-US" b="1" i="1" dirty="0" smtClean="0"/>
              <a:t>without established CKD?</a:t>
            </a:r>
          </a:p>
          <a:p>
            <a:pPr>
              <a:defRPr/>
            </a:pPr>
            <a:r>
              <a:rPr lang="en-US" b="1" dirty="0" smtClean="0"/>
              <a:t>Setting: </a:t>
            </a:r>
            <a:r>
              <a:rPr lang="en-US" dirty="0" smtClean="0"/>
              <a:t>MESA </a:t>
            </a:r>
          </a:p>
          <a:p>
            <a:pPr lvl="1">
              <a:defRPr/>
            </a:pPr>
            <a:r>
              <a:rPr lang="en-US" dirty="0" smtClean="0"/>
              <a:t>White, Black, Hispanic, Chinese</a:t>
            </a:r>
          </a:p>
          <a:p>
            <a:pPr lvl="1">
              <a:defRPr/>
            </a:pPr>
            <a:r>
              <a:rPr lang="en-US" dirty="0" err="1" smtClean="0"/>
              <a:t>eGFRcreat</a:t>
            </a:r>
            <a:r>
              <a:rPr lang="en-US" dirty="0" smtClean="0"/>
              <a:t> &gt;60ml/min/1.73m</a:t>
            </a:r>
            <a:r>
              <a:rPr lang="en-US" baseline="30000" dirty="0" smtClean="0"/>
              <a:t>2</a:t>
            </a:r>
            <a:r>
              <a:rPr lang="en-US" dirty="0" smtClean="0"/>
              <a:t> at baseline</a:t>
            </a:r>
          </a:p>
          <a:p>
            <a:pPr>
              <a:defRPr/>
            </a:pPr>
            <a:r>
              <a:rPr lang="en-US" b="1" dirty="0" smtClean="0"/>
              <a:t>N</a:t>
            </a:r>
            <a:r>
              <a:rPr lang="en-US" dirty="0" smtClean="0"/>
              <a:t>=5,179 adults ages 45-84 from MESA</a:t>
            </a:r>
          </a:p>
          <a:p>
            <a:pPr>
              <a:defRPr/>
            </a:pPr>
            <a:r>
              <a:rPr lang="en-US" b="1" dirty="0" smtClean="0"/>
              <a:t>Predictor: </a:t>
            </a:r>
            <a:r>
              <a:rPr lang="en-US" dirty="0" smtClean="0"/>
              <a:t>Race/Ethnicity</a:t>
            </a:r>
          </a:p>
          <a:p>
            <a:pPr>
              <a:defRPr/>
            </a:pPr>
            <a:r>
              <a:rPr lang="en-US" b="1" dirty="0" smtClean="0"/>
              <a:t>Outcome: </a:t>
            </a:r>
            <a:r>
              <a:rPr lang="en-US" dirty="0" smtClean="0"/>
              <a:t>Kidney Function Decline over 5 years using creatinine and cystatin C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916613" y="6519863"/>
            <a:ext cx="3227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Peralta CA </a:t>
            </a:r>
            <a:r>
              <a:rPr lang="en-US" sz="1600" i="1" dirty="0">
                <a:latin typeface="+mn-lt"/>
              </a:rPr>
              <a:t>et al., </a:t>
            </a:r>
            <a:r>
              <a:rPr lang="en-US" sz="1600" i="1" dirty="0" smtClean="0">
                <a:latin typeface="+mn-lt"/>
              </a:rPr>
              <a:t>JASN </a:t>
            </a:r>
            <a:r>
              <a:rPr lang="en-US" sz="1600" dirty="0" smtClean="0">
                <a:latin typeface="+mn-lt"/>
              </a:rPr>
              <a:t>2011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37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Kidney Function Decline in Hispanics and Whites: MESA</a:t>
            </a:r>
          </a:p>
        </p:txBody>
      </p:sp>
      <p:sp>
        <p:nvSpPr>
          <p:cNvPr id="88066" name="Rectangle 6"/>
          <p:cNvSpPr>
            <a:spLocks noChangeArrowheads="1"/>
          </p:cNvSpPr>
          <p:nvPr/>
        </p:nvSpPr>
        <p:spPr bwMode="auto">
          <a:xfrm>
            <a:off x="609600" y="5867400"/>
            <a:ext cx="792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Tw Cen MT" pitchFamily="34" charset="0"/>
              </a:rPr>
              <a:t>*adjusted for age, gender, income, education, baseline eGFR-cysC, hdl, ldl, CRP, BMI, DM, HTN </a:t>
            </a:r>
          </a:p>
        </p:txBody>
      </p:sp>
      <p:sp>
        <p:nvSpPr>
          <p:cNvPr id="1169" name="AutoShape 145"/>
          <p:cNvSpPr>
            <a:spLocks noChangeAspect="1" noChangeArrowheads="1" noTextEdit="1"/>
          </p:cNvSpPr>
          <p:nvPr/>
        </p:nvSpPr>
        <p:spPr bwMode="auto">
          <a:xfrm>
            <a:off x="381000" y="1828800"/>
            <a:ext cx="84010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8" name="Freeform 147"/>
          <p:cNvSpPr>
            <a:spLocks noEditPoints="1"/>
          </p:cNvSpPr>
          <p:nvPr/>
        </p:nvSpPr>
        <p:spPr bwMode="auto">
          <a:xfrm>
            <a:off x="2514600" y="1857375"/>
            <a:ext cx="4191000" cy="3552825"/>
          </a:xfrm>
          <a:custGeom>
            <a:avLst/>
            <a:gdLst>
              <a:gd name="T0" fmla="*/ 0 w 3612"/>
              <a:gd name="T1" fmla="*/ 3543300 h 2238"/>
              <a:gd name="T2" fmla="*/ 4191000 w 3612"/>
              <a:gd name="T3" fmla="*/ 3543300 h 2238"/>
              <a:gd name="T4" fmla="*/ 4191000 w 3612"/>
              <a:gd name="T5" fmla="*/ 3552825 h 2238"/>
              <a:gd name="T6" fmla="*/ 0 w 3612"/>
              <a:gd name="T7" fmla="*/ 3552825 h 2238"/>
              <a:gd name="T8" fmla="*/ 0 w 3612"/>
              <a:gd name="T9" fmla="*/ 3543300 h 2238"/>
              <a:gd name="T10" fmla="*/ 0 w 3612"/>
              <a:gd name="T11" fmla="*/ 3038474 h 2238"/>
              <a:gd name="T12" fmla="*/ 4191000 w 3612"/>
              <a:gd name="T13" fmla="*/ 3038474 h 2238"/>
              <a:gd name="T14" fmla="*/ 4191000 w 3612"/>
              <a:gd name="T15" fmla="*/ 3047999 h 2238"/>
              <a:gd name="T16" fmla="*/ 0 w 3612"/>
              <a:gd name="T17" fmla="*/ 3047999 h 2238"/>
              <a:gd name="T18" fmla="*/ 0 w 3612"/>
              <a:gd name="T19" fmla="*/ 3038474 h 2238"/>
              <a:gd name="T20" fmla="*/ 0 w 3612"/>
              <a:gd name="T21" fmla="*/ 2524125 h 2238"/>
              <a:gd name="T22" fmla="*/ 4191000 w 3612"/>
              <a:gd name="T23" fmla="*/ 2524125 h 2238"/>
              <a:gd name="T24" fmla="*/ 4191000 w 3612"/>
              <a:gd name="T25" fmla="*/ 2533650 h 2238"/>
              <a:gd name="T26" fmla="*/ 0 w 3612"/>
              <a:gd name="T27" fmla="*/ 2533650 h 2238"/>
              <a:gd name="T28" fmla="*/ 0 w 3612"/>
              <a:gd name="T29" fmla="*/ 2524125 h 2238"/>
              <a:gd name="T30" fmla="*/ 0 w 3612"/>
              <a:gd name="T31" fmla="*/ 2019300 h 2238"/>
              <a:gd name="T32" fmla="*/ 4191000 w 3612"/>
              <a:gd name="T33" fmla="*/ 2019300 h 2238"/>
              <a:gd name="T34" fmla="*/ 4191000 w 3612"/>
              <a:gd name="T35" fmla="*/ 2028825 h 2238"/>
              <a:gd name="T36" fmla="*/ 0 w 3612"/>
              <a:gd name="T37" fmla="*/ 2028825 h 2238"/>
              <a:gd name="T38" fmla="*/ 0 w 3612"/>
              <a:gd name="T39" fmla="*/ 2019300 h 2238"/>
              <a:gd name="T40" fmla="*/ 0 w 3612"/>
              <a:gd name="T41" fmla="*/ 1514475 h 2238"/>
              <a:gd name="T42" fmla="*/ 4191000 w 3612"/>
              <a:gd name="T43" fmla="*/ 1514475 h 2238"/>
              <a:gd name="T44" fmla="*/ 4191000 w 3612"/>
              <a:gd name="T45" fmla="*/ 1524000 h 2238"/>
              <a:gd name="T46" fmla="*/ 0 w 3612"/>
              <a:gd name="T47" fmla="*/ 1524000 h 2238"/>
              <a:gd name="T48" fmla="*/ 0 w 3612"/>
              <a:gd name="T49" fmla="*/ 1514475 h 2238"/>
              <a:gd name="T50" fmla="*/ 0 w 3612"/>
              <a:gd name="T51" fmla="*/ 1009650 h 2238"/>
              <a:gd name="T52" fmla="*/ 4191000 w 3612"/>
              <a:gd name="T53" fmla="*/ 1009650 h 2238"/>
              <a:gd name="T54" fmla="*/ 4191000 w 3612"/>
              <a:gd name="T55" fmla="*/ 1019175 h 2238"/>
              <a:gd name="T56" fmla="*/ 0 w 3612"/>
              <a:gd name="T57" fmla="*/ 1019175 h 2238"/>
              <a:gd name="T58" fmla="*/ 0 w 3612"/>
              <a:gd name="T59" fmla="*/ 1009650 h 2238"/>
              <a:gd name="T60" fmla="*/ 0 w 3612"/>
              <a:gd name="T61" fmla="*/ 504825 h 2238"/>
              <a:gd name="T62" fmla="*/ 4191000 w 3612"/>
              <a:gd name="T63" fmla="*/ 504825 h 2238"/>
              <a:gd name="T64" fmla="*/ 4191000 w 3612"/>
              <a:gd name="T65" fmla="*/ 514350 h 2238"/>
              <a:gd name="T66" fmla="*/ 0 w 3612"/>
              <a:gd name="T67" fmla="*/ 514350 h 2238"/>
              <a:gd name="T68" fmla="*/ 0 w 3612"/>
              <a:gd name="T69" fmla="*/ 504825 h 2238"/>
              <a:gd name="T70" fmla="*/ 0 w 3612"/>
              <a:gd name="T71" fmla="*/ 0 h 2238"/>
              <a:gd name="T72" fmla="*/ 4191000 w 3612"/>
              <a:gd name="T73" fmla="*/ 0 h 2238"/>
              <a:gd name="T74" fmla="*/ 4191000 w 3612"/>
              <a:gd name="T75" fmla="*/ 9525 h 2238"/>
              <a:gd name="T76" fmla="*/ 0 w 3612"/>
              <a:gd name="T77" fmla="*/ 9525 h 2238"/>
              <a:gd name="T78" fmla="*/ 0 w 3612"/>
              <a:gd name="T79" fmla="*/ 0 h 22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3612"/>
              <a:gd name="T121" fmla="*/ 0 h 2238"/>
              <a:gd name="T122" fmla="*/ 3612 w 3612"/>
              <a:gd name="T123" fmla="*/ 2238 h 22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3612" h="2238">
                <a:moveTo>
                  <a:pt x="0" y="2232"/>
                </a:moveTo>
                <a:lnTo>
                  <a:pt x="3612" y="2232"/>
                </a:lnTo>
                <a:lnTo>
                  <a:pt x="3612" y="2238"/>
                </a:lnTo>
                <a:lnTo>
                  <a:pt x="0" y="2238"/>
                </a:lnTo>
                <a:lnTo>
                  <a:pt x="0" y="2232"/>
                </a:lnTo>
                <a:close/>
                <a:moveTo>
                  <a:pt x="0" y="1914"/>
                </a:moveTo>
                <a:lnTo>
                  <a:pt x="3612" y="1914"/>
                </a:lnTo>
                <a:lnTo>
                  <a:pt x="3612" y="1920"/>
                </a:lnTo>
                <a:lnTo>
                  <a:pt x="0" y="1920"/>
                </a:lnTo>
                <a:lnTo>
                  <a:pt x="0" y="1914"/>
                </a:lnTo>
                <a:close/>
                <a:moveTo>
                  <a:pt x="0" y="1590"/>
                </a:moveTo>
                <a:lnTo>
                  <a:pt x="3612" y="1590"/>
                </a:lnTo>
                <a:lnTo>
                  <a:pt x="3612" y="1596"/>
                </a:lnTo>
                <a:lnTo>
                  <a:pt x="0" y="1596"/>
                </a:lnTo>
                <a:lnTo>
                  <a:pt x="0" y="1590"/>
                </a:lnTo>
                <a:close/>
                <a:moveTo>
                  <a:pt x="0" y="1272"/>
                </a:moveTo>
                <a:lnTo>
                  <a:pt x="3612" y="1272"/>
                </a:lnTo>
                <a:lnTo>
                  <a:pt x="3612" y="1278"/>
                </a:lnTo>
                <a:lnTo>
                  <a:pt x="0" y="1278"/>
                </a:lnTo>
                <a:lnTo>
                  <a:pt x="0" y="1272"/>
                </a:lnTo>
                <a:close/>
                <a:moveTo>
                  <a:pt x="0" y="954"/>
                </a:moveTo>
                <a:lnTo>
                  <a:pt x="3612" y="954"/>
                </a:lnTo>
                <a:lnTo>
                  <a:pt x="3612" y="960"/>
                </a:lnTo>
                <a:lnTo>
                  <a:pt x="0" y="960"/>
                </a:lnTo>
                <a:lnTo>
                  <a:pt x="0" y="954"/>
                </a:lnTo>
                <a:close/>
                <a:moveTo>
                  <a:pt x="0" y="636"/>
                </a:moveTo>
                <a:lnTo>
                  <a:pt x="3612" y="636"/>
                </a:lnTo>
                <a:lnTo>
                  <a:pt x="3612" y="642"/>
                </a:lnTo>
                <a:lnTo>
                  <a:pt x="0" y="642"/>
                </a:lnTo>
                <a:lnTo>
                  <a:pt x="0" y="636"/>
                </a:lnTo>
                <a:close/>
                <a:moveTo>
                  <a:pt x="0" y="318"/>
                </a:moveTo>
                <a:lnTo>
                  <a:pt x="3612" y="318"/>
                </a:lnTo>
                <a:lnTo>
                  <a:pt x="3612" y="324"/>
                </a:lnTo>
                <a:lnTo>
                  <a:pt x="0" y="324"/>
                </a:lnTo>
                <a:lnTo>
                  <a:pt x="0" y="318"/>
                </a:lnTo>
                <a:close/>
                <a:moveTo>
                  <a:pt x="0" y="0"/>
                </a:moveTo>
                <a:lnTo>
                  <a:pt x="3612" y="0"/>
                </a:lnTo>
                <a:lnTo>
                  <a:pt x="3612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  <a:ln w="6">
            <a:solidFill>
              <a:srgbClr val="898989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69" name="Freeform 155"/>
          <p:cNvSpPr>
            <a:spLocks noEditPoints="1"/>
          </p:cNvSpPr>
          <p:nvPr/>
        </p:nvSpPr>
        <p:spPr bwMode="auto">
          <a:xfrm>
            <a:off x="5180013" y="2595563"/>
            <a:ext cx="57150" cy="933450"/>
          </a:xfrm>
          <a:custGeom>
            <a:avLst/>
            <a:gdLst>
              <a:gd name="T0" fmla="*/ 28575 w 36"/>
              <a:gd name="T1" fmla="*/ 933450 h 588"/>
              <a:gd name="T2" fmla="*/ 28575 w 36"/>
              <a:gd name="T3" fmla="*/ 454025 h 588"/>
              <a:gd name="T4" fmla="*/ 28575 w 36"/>
              <a:gd name="T5" fmla="*/ 0 h 588"/>
              <a:gd name="T6" fmla="*/ 28575 w 36"/>
              <a:gd name="T7" fmla="*/ 933450 h 588"/>
              <a:gd name="T8" fmla="*/ 0 w 36"/>
              <a:gd name="T9" fmla="*/ 933450 h 588"/>
              <a:gd name="T10" fmla="*/ 57150 w 36"/>
              <a:gd name="T11" fmla="*/ 933450 h 588"/>
              <a:gd name="T12" fmla="*/ 0 w 36"/>
              <a:gd name="T13" fmla="*/ 933450 h 588"/>
              <a:gd name="T14" fmla="*/ 0 w 36"/>
              <a:gd name="T15" fmla="*/ 0 h 588"/>
              <a:gd name="T16" fmla="*/ 57150 w 36"/>
              <a:gd name="T17" fmla="*/ 0 h 588"/>
              <a:gd name="T18" fmla="*/ 0 w 36"/>
              <a:gd name="T19" fmla="*/ 0 h 58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588"/>
              <a:gd name="T32" fmla="*/ 36 w 36"/>
              <a:gd name="T33" fmla="*/ 588 h 58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588">
                <a:moveTo>
                  <a:pt x="18" y="588"/>
                </a:moveTo>
                <a:lnTo>
                  <a:pt x="18" y="286"/>
                </a:lnTo>
                <a:lnTo>
                  <a:pt x="18" y="0"/>
                </a:lnTo>
                <a:lnTo>
                  <a:pt x="18" y="588"/>
                </a:lnTo>
                <a:close/>
                <a:moveTo>
                  <a:pt x="0" y="588"/>
                </a:moveTo>
                <a:lnTo>
                  <a:pt x="36" y="588"/>
                </a:lnTo>
                <a:lnTo>
                  <a:pt x="0" y="588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0" name="Freeform 157"/>
          <p:cNvSpPr>
            <a:spLocks noEditPoints="1"/>
          </p:cNvSpPr>
          <p:nvPr/>
        </p:nvSpPr>
        <p:spPr bwMode="auto">
          <a:xfrm>
            <a:off x="2751138" y="2671763"/>
            <a:ext cx="57150" cy="2124075"/>
          </a:xfrm>
          <a:custGeom>
            <a:avLst/>
            <a:gdLst>
              <a:gd name="T0" fmla="*/ 28575 w 36"/>
              <a:gd name="T1" fmla="*/ 2124075 h 1338"/>
              <a:gd name="T2" fmla="*/ 28575 w 36"/>
              <a:gd name="T3" fmla="*/ 1062038 h 1338"/>
              <a:gd name="T4" fmla="*/ 28575 w 36"/>
              <a:gd name="T5" fmla="*/ 0 h 1338"/>
              <a:gd name="T6" fmla="*/ 28575 w 36"/>
              <a:gd name="T7" fmla="*/ 2124075 h 1338"/>
              <a:gd name="T8" fmla="*/ 0 w 36"/>
              <a:gd name="T9" fmla="*/ 2124075 h 1338"/>
              <a:gd name="T10" fmla="*/ 57150 w 36"/>
              <a:gd name="T11" fmla="*/ 2124075 h 1338"/>
              <a:gd name="T12" fmla="*/ 0 w 36"/>
              <a:gd name="T13" fmla="*/ 2124075 h 1338"/>
              <a:gd name="T14" fmla="*/ 0 w 36"/>
              <a:gd name="T15" fmla="*/ 0 h 1338"/>
              <a:gd name="T16" fmla="*/ 57150 w 36"/>
              <a:gd name="T17" fmla="*/ 0 h 1338"/>
              <a:gd name="T18" fmla="*/ 0 w 36"/>
              <a:gd name="T19" fmla="*/ 0 h 13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1338"/>
              <a:gd name="T32" fmla="*/ 36 w 36"/>
              <a:gd name="T33" fmla="*/ 1338 h 13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1338">
                <a:moveTo>
                  <a:pt x="18" y="1338"/>
                </a:moveTo>
                <a:lnTo>
                  <a:pt x="18" y="669"/>
                </a:lnTo>
                <a:lnTo>
                  <a:pt x="18" y="0"/>
                </a:lnTo>
                <a:lnTo>
                  <a:pt x="18" y="1338"/>
                </a:lnTo>
                <a:close/>
                <a:moveTo>
                  <a:pt x="0" y="1338"/>
                </a:moveTo>
                <a:lnTo>
                  <a:pt x="36" y="1338"/>
                </a:lnTo>
                <a:lnTo>
                  <a:pt x="0" y="1338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1" name="Freeform 159"/>
          <p:cNvSpPr>
            <a:spLocks noEditPoints="1"/>
          </p:cNvSpPr>
          <p:nvPr/>
        </p:nvSpPr>
        <p:spPr bwMode="auto">
          <a:xfrm>
            <a:off x="5618163" y="2624138"/>
            <a:ext cx="57150" cy="2143125"/>
          </a:xfrm>
          <a:custGeom>
            <a:avLst/>
            <a:gdLst>
              <a:gd name="T0" fmla="*/ 28575 w 36"/>
              <a:gd name="T1" fmla="*/ 2143125 h 1350"/>
              <a:gd name="T2" fmla="*/ 28575 w 36"/>
              <a:gd name="T3" fmla="*/ 1084262 h 1350"/>
              <a:gd name="T4" fmla="*/ 28575 w 36"/>
              <a:gd name="T5" fmla="*/ 0 h 1350"/>
              <a:gd name="T6" fmla="*/ 28575 w 36"/>
              <a:gd name="T7" fmla="*/ 2143125 h 1350"/>
              <a:gd name="T8" fmla="*/ 0 w 36"/>
              <a:gd name="T9" fmla="*/ 2143125 h 1350"/>
              <a:gd name="T10" fmla="*/ 57150 w 36"/>
              <a:gd name="T11" fmla="*/ 2143125 h 1350"/>
              <a:gd name="T12" fmla="*/ 0 w 36"/>
              <a:gd name="T13" fmla="*/ 2143125 h 1350"/>
              <a:gd name="T14" fmla="*/ 0 w 36"/>
              <a:gd name="T15" fmla="*/ 0 h 1350"/>
              <a:gd name="T16" fmla="*/ 57150 w 36"/>
              <a:gd name="T17" fmla="*/ 0 h 1350"/>
              <a:gd name="T18" fmla="*/ 0 w 36"/>
              <a:gd name="T19" fmla="*/ 0 h 13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1350"/>
              <a:gd name="T32" fmla="*/ 36 w 36"/>
              <a:gd name="T33" fmla="*/ 1350 h 13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1350">
                <a:moveTo>
                  <a:pt x="18" y="1350"/>
                </a:moveTo>
                <a:lnTo>
                  <a:pt x="18" y="683"/>
                </a:lnTo>
                <a:lnTo>
                  <a:pt x="18" y="0"/>
                </a:lnTo>
                <a:lnTo>
                  <a:pt x="18" y="1350"/>
                </a:lnTo>
                <a:close/>
                <a:moveTo>
                  <a:pt x="0" y="1350"/>
                </a:moveTo>
                <a:lnTo>
                  <a:pt x="36" y="1350"/>
                </a:lnTo>
                <a:lnTo>
                  <a:pt x="0" y="135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2" name="Freeform 163"/>
          <p:cNvSpPr>
            <a:spLocks noEditPoints="1"/>
          </p:cNvSpPr>
          <p:nvPr/>
        </p:nvSpPr>
        <p:spPr bwMode="auto">
          <a:xfrm>
            <a:off x="6056313" y="2519363"/>
            <a:ext cx="57150" cy="2047875"/>
          </a:xfrm>
          <a:custGeom>
            <a:avLst/>
            <a:gdLst>
              <a:gd name="T0" fmla="*/ 28575 w 36"/>
              <a:gd name="T1" fmla="*/ 2047875 h 1290"/>
              <a:gd name="T2" fmla="*/ 28575 w 36"/>
              <a:gd name="T3" fmla="*/ 1011238 h 1290"/>
              <a:gd name="T4" fmla="*/ 28575 w 36"/>
              <a:gd name="T5" fmla="*/ 0 h 1290"/>
              <a:gd name="T6" fmla="*/ 28575 w 36"/>
              <a:gd name="T7" fmla="*/ 2047875 h 1290"/>
              <a:gd name="T8" fmla="*/ 0 w 36"/>
              <a:gd name="T9" fmla="*/ 2047875 h 1290"/>
              <a:gd name="T10" fmla="*/ 57150 w 36"/>
              <a:gd name="T11" fmla="*/ 2047875 h 1290"/>
              <a:gd name="T12" fmla="*/ 0 w 36"/>
              <a:gd name="T13" fmla="*/ 2047875 h 1290"/>
              <a:gd name="T14" fmla="*/ 0 w 36"/>
              <a:gd name="T15" fmla="*/ 0 h 1290"/>
              <a:gd name="T16" fmla="*/ 57150 w 36"/>
              <a:gd name="T17" fmla="*/ 0 h 1290"/>
              <a:gd name="T18" fmla="*/ 0 w 36"/>
              <a:gd name="T19" fmla="*/ 0 h 129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1290"/>
              <a:gd name="T32" fmla="*/ 36 w 36"/>
              <a:gd name="T33" fmla="*/ 1290 h 129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1290">
                <a:moveTo>
                  <a:pt x="18" y="1290"/>
                </a:moveTo>
                <a:lnTo>
                  <a:pt x="18" y="637"/>
                </a:lnTo>
                <a:lnTo>
                  <a:pt x="18" y="0"/>
                </a:lnTo>
                <a:lnTo>
                  <a:pt x="18" y="1290"/>
                </a:lnTo>
                <a:close/>
                <a:moveTo>
                  <a:pt x="0" y="1290"/>
                </a:moveTo>
                <a:lnTo>
                  <a:pt x="36" y="1290"/>
                </a:lnTo>
                <a:lnTo>
                  <a:pt x="0" y="129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3" name="Freeform 165"/>
          <p:cNvSpPr>
            <a:spLocks noEditPoints="1"/>
          </p:cNvSpPr>
          <p:nvPr/>
        </p:nvSpPr>
        <p:spPr bwMode="auto">
          <a:xfrm>
            <a:off x="3627438" y="2290763"/>
            <a:ext cx="57150" cy="1190625"/>
          </a:xfrm>
          <a:custGeom>
            <a:avLst/>
            <a:gdLst>
              <a:gd name="T0" fmla="*/ 28575 w 36"/>
              <a:gd name="T1" fmla="*/ 1190625 h 750"/>
              <a:gd name="T2" fmla="*/ 28575 w 36"/>
              <a:gd name="T3" fmla="*/ 633412 h 750"/>
              <a:gd name="T4" fmla="*/ 28575 w 36"/>
              <a:gd name="T5" fmla="*/ 0 h 750"/>
              <a:gd name="T6" fmla="*/ 28575 w 36"/>
              <a:gd name="T7" fmla="*/ 1190625 h 750"/>
              <a:gd name="T8" fmla="*/ 0 w 36"/>
              <a:gd name="T9" fmla="*/ 1190625 h 750"/>
              <a:gd name="T10" fmla="*/ 57150 w 36"/>
              <a:gd name="T11" fmla="*/ 1190625 h 750"/>
              <a:gd name="T12" fmla="*/ 0 w 36"/>
              <a:gd name="T13" fmla="*/ 1190625 h 750"/>
              <a:gd name="T14" fmla="*/ 0 w 36"/>
              <a:gd name="T15" fmla="*/ 0 h 750"/>
              <a:gd name="T16" fmla="*/ 57150 w 36"/>
              <a:gd name="T17" fmla="*/ 0 h 750"/>
              <a:gd name="T18" fmla="*/ 0 w 36"/>
              <a:gd name="T19" fmla="*/ 0 h 75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750"/>
              <a:gd name="T32" fmla="*/ 36 w 36"/>
              <a:gd name="T33" fmla="*/ 750 h 75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750">
                <a:moveTo>
                  <a:pt x="18" y="750"/>
                </a:moveTo>
                <a:lnTo>
                  <a:pt x="18" y="399"/>
                </a:lnTo>
                <a:lnTo>
                  <a:pt x="18" y="0"/>
                </a:lnTo>
                <a:lnTo>
                  <a:pt x="18" y="750"/>
                </a:lnTo>
                <a:close/>
                <a:moveTo>
                  <a:pt x="0" y="750"/>
                </a:moveTo>
                <a:lnTo>
                  <a:pt x="36" y="750"/>
                </a:lnTo>
                <a:lnTo>
                  <a:pt x="0" y="75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4" name="Freeform 167"/>
          <p:cNvSpPr>
            <a:spLocks noEditPoints="1"/>
          </p:cNvSpPr>
          <p:nvPr/>
        </p:nvSpPr>
        <p:spPr bwMode="auto">
          <a:xfrm>
            <a:off x="6503988" y="2262188"/>
            <a:ext cx="57150" cy="1114425"/>
          </a:xfrm>
          <a:custGeom>
            <a:avLst/>
            <a:gdLst>
              <a:gd name="T0" fmla="*/ 28575 w 36"/>
              <a:gd name="T1" fmla="*/ 1114425 h 702"/>
              <a:gd name="T2" fmla="*/ 28575 w 36"/>
              <a:gd name="T3" fmla="*/ 633412 h 702"/>
              <a:gd name="T4" fmla="*/ 28575 w 36"/>
              <a:gd name="T5" fmla="*/ 0 h 702"/>
              <a:gd name="T6" fmla="*/ 28575 w 36"/>
              <a:gd name="T7" fmla="*/ 1114425 h 702"/>
              <a:gd name="T8" fmla="*/ 0 w 36"/>
              <a:gd name="T9" fmla="*/ 1114425 h 702"/>
              <a:gd name="T10" fmla="*/ 57150 w 36"/>
              <a:gd name="T11" fmla="*/ 1114425 h 702"/>
              <a:gd name="T12" fmla="*/ 0 w 36"/>
              <a:gd name="T13" fmla="*/ 1114425 h 702"/>
              <a:gd name="T14" fmla="*/ 0 w 36"/>
              <a:gd name="T15" fmla="*/ 0 h 702"/>
              <a:gd name="T16" fmla="*/ 57150 w 36"/>
              <a:gd name="T17" fmla="*/ 0 h 702"/>
              <a:gd name="T18" fmla="*/ 0 w 36"/>
              <a:gd name="T19" fmla="*/ 0 h 70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6"/>
              <a:gd name="T31" fmla="*/ 0 h 702"/>
              <a:gd name="T32" fmla="*/ 36 w 36"/>
              <a:gd name="T33" fmla="*/ 702 h 702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6" h="702">
                <a:moveTo>
                  <a:pt x="18" y="702"/>
                </a:moveTo>
                <a:lnTo>
                  <a:pt x="18" y="399"/>
                </a:lnTo>
                <a:lnTo>
                  <a:pt x="18" y="0"/>
                </a:lnTo>
                <a:lnTo>
                  <a:pt x="18" y="702"/>
                </a:lnTo>
                <a:close/>
                <a:moveTo>
                  <a:pt x="0" y="702"/>
                </a:moveTo>
                <a:lnTo>
                  <a:pt x="36" y="702"/>
                </a:lnTo>
                <a:lnTo>
                  <a:pt x="0" y="702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5" name="Rectangle 169"/>
          <p:cNvSpPr>
            <a:spLocks noChangeArrowheads="1"/>
          </p:cNvSpPr>
          <p:nvPr/>
        </p:nvSpPr>
        <p:spPr bwMode="auto">
          <a:xfrm>
            <a:off x="2505075" y="1852613"/>
            <a:ext cx="9525" cy="3557587"/>
          </a:xfrm>
          <a:prstGeom prst="rect">
            <a:avLst/>
          </a:prstGeom>
          <a:solidFill>
            <a:srgbClr val="898989"/>
          </a:solidFill>
          <a:ln w="6">
            <a:solidFill>
              <a:srgbClr val="898989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6" name="Freeform 170"/>
          <p:cNvSpPr>
            <a:spLocks noEditPoints="1"/>
          </p:cNvSpPr>
          <p:nvPr/>
        </p:nvSpPr>
        <p:spPr bwMode="auto">
          <a:xfrm>
            <a:off x="2438400" y="1857375"/>
            <a:ext cx="76200" cy="3552825"/>
          </a:xfrm>
          <a:custGeom>
            <a:avLst/>
            <a:gdLst>
              <a:gd name="T0" fmla="*/ 0 w 48"/>
              <a:gd name="T1" fmla="*/ 3543300 h 2238"/>
              <a:gd name="T2" fmla="*/ 76200 w 48"/>
              <a:gd name="T3" fmla="*/ 3543300 h 2238"/>
              <a:gd name="T4" fmla="*/ 76200 w 48"/>
              <a:gd name="T5" fmla="*/ 3552825 h 2238"/>
              <a:gd name="T6" fmla="*/ 0 w 48"/>
              <a:gd name="T7" fmla="*/ 3552825 h 2238"/>
              <a:gd name="T8" fmla="*/ 0 w 48"/>
              <a:gd name="T9" fmla="*/ 3543300 h 2238"/>
              <a:gd name="T10" fmla="*/ 0 w 48"/>
              <a:gd name="T11" fmla="*/ 3038474 h 2238"/>
              <a:gd name="T12" fmla="*/ 76200 w 48"/>
              <a:gd name="T13" fmla="*/ 3038474 h 2238"/>
              <a:gd name="T14" fmla="*/ 76200 w 48"/>
              <a:gd name="T15" fmla="*/ 3047999 h 2238"/>
              <a:gd name="T16" fmla="*/ 0 w 48"/>
              <a:gd name="T17" fmla="*/ 3047999 h 2238"/>
              <a:gd name="T18" fmla="*/ 0 w 48"/>
              <a:gd name="T19" fmla="*/ 3038474 h 2238"/>
              <a:gd name="T20" fmla="*/ 0 w 48"/>
              <a:gd name="T21" fmla="*/ 2524125 h 2238"/>
              <a:gd name="T22" fmla="*/ 76200 w 48"/>
              <a:gd name="T23" fmla="*/ 2524125 h 2238"/>
              <a:gd name="T24" fmla="*/ 76200 w 48"/>
              <a:gd name="T25" fmla="*/ 2533650 h 2238"/>
              <a:gd name="T26" fmla="*/ 0 w 48"/>
              <a:gd name="T27" fmla="*/ 2533650 h 2238"/>
              <a:gd name="T28" fmla="*/ 0 w 48"/>
              <a:gd name="T29" fmla="*/ 2524125 h 2238"/>
              <a:gd name="T30" fmla="*/ 0 w 48"/>
              <a:gd name="T31" fmla="*/ 2019300 h 2238"/>
              <a:gd name="T32" fmla="*/ 76200 w 48"/>
              <a:gd name="T33" fmla="*/ 2019300 h 2238"/>
              <a:gd name="T34" fmla="*/ 76200 w 48"/>
              <a:gd name="T35" fmla="*/ 2028825 h 2238"/>
              <a:gd name="T36" fmla="*/ 0 w 48"/>
              <a:gd name="T37" fmla="*/ 2028825 h 2238"/>
              <a:gd name="T38" fmla="*/ 0 w 48"/>
              <a:gd name="T39" fmla="*/ 2019300 h 2238"/>
              <a:gd name="T40" fmla="*/ 0 w 48"/>
              <a:gd name="T41" fmla="*/ 1514475 h 2238"/>
              <a:gd name="T42" fmla="*/ 76200 w 48"/>
              <a:gd name="T43" fmla="*/ 1514475 h 2238"/>
              <a:gd name="T44" fmla="*/ 76200 w 48"/>
              <a:gd name="T45" fmla="*/ 1524000 h 2238"/>
              <a:gd name="T46" fmla="*/ 0 w 48"/>
              <a:gd name="T47" fmla="*/ 1524000 h 2238"/>
              <a:gd name="T48" fmla="*/ 0 w 48"/>
              <a:gd name="T49" fmla="*/ 1514475 h 2238"/>
              <a:gd name="T50" fmla="*/ 0 w 48"/>
              <a:gd name="T51" fmla="*/ 1009650 h 2238"/>
              <a:gd name="T52" fmla="*/ 76200 w 48"/>
              <a:gd name="T53" fmla="*/ 1009650 h 2238"/>
              <a:gd name="T54" fmla="*/ 76200 w 48"/>
              <a:gd name="T55" fmla="*/ 1019175 h 2238"/>
              <a:gd name="T56" fmla="*/ 0 w 48"/>
              <a:gd name="T57" fmla="*/ 1019175 h 2238"/>
              <a:gd name="T58" fmla="*/ 0 w 48"/>
              <a:gd name="T59" fmla="*/ 1009650 h 2238"/>
              <a:gd name="T60" fmla="*/ 0 w 48"/>
              <a:gd name="T61" fmla="*/ 504825 h 2238"/>
              <a:gd name="T62" fmla="*/ 76200 w 48"/>
              <a:gd name="T63" fmla="*/ 504825 h 2238"/>
              <a:gd name="T64" fmla="*/ 76200 w 48"/>
              <a:gd name="T65" fmla="*/ 514350 h 2238"/>
              <a:gd name="T66" fmla="*/ 0 w 48"/>
              <a:gd name="T67" fmla="*/ 514350 h 2238"/>
              <a:gd name="T68" fmla="*/ 0 w 48"/>
              <a:gd name="T69" fmla="*/ 504825 h 2238"/>
              <a:gd name="T70" fmla="*/ 0 w 48"/>
              <a:gd name="T71" fmla="*/ 0 h 2238"/>
              <a:gd name="T72" fmla="*/ 76200 w 48"/>
              <a:gd name="T73" fmla="*/ 0 h 2238"/>
              <a:gd name="T74" fmla="*/ 76200 w 48"/>
              <a:gd name="T75" fmla="*/ 9525 h 2238"/>
              <a:gd name="T76" fmla="*/ 0 w 48"/>
              <a:gd name="T77" fmla="*/ 9525 h 2238"/>
              <a:gd name="T78" fmla="*/ 0 w 48"/>
              <a:gd name="T79" fmla="*/ 0 h 223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8"/>
              <a:gd name="T121" fmla="*/ 0 h 2238"/>
              <a:gd name="T122" fmla="*/ 48 w 48"/>
              <a:gd name="T123" fmla="*/ 2238 h 223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8" h="2238">
                <a:moveTo>
                  <a:pt x="0" y="2232"/>
                </a:moveTo>
                <a:lnTo>
                  <a:pt x="48" y="2232"/>
                </a:lnTo>
                <a:lnTo>
                  <a:pt x="48" y="2238"/>
                </a:lnTo>
                <a:lnTo>
                  <a:pt x="0" y="2238"/>
                </a:lnTo>
                <a:lnTo>
                  <a:pt x="0" y="2232"/>
                </a:lnTo>
                <a:close/>
                <a:moveTo>
                  <a:pt x="0" y="1914"/>
                </a:moveTo>
                <a:lnTo>
                  <a:pt x="48" y="1914"/>
                </a:lnTo>
                <a:lnTo>
                  <a:pt x="48" y="1920"/>
                </a:lnTo>
                <a:lnTo>
                  <a:pt x="0" y="1920"/>
                </a:lnTo>
                <a:lnTo>
                  <a:pt x="0" y="1914"/>
                </a:lnTo>
                <a:close/>
                <a:moveTo>
                  <a:pt x="0" y="1590"/>
                </a:moveTo>
                <a:lnTo>
                  <a:pt x="48" y="1590"/>
                </a:lnTo>
                <a:lnTo>
                  <a:pt x="48" y="1596"/>
                </a:lnTo>
                <a:lnTo>
                  <a:pt x="0" y="1596"/>
                </a:lnTo>
                <a:lnTo>
                  <a:pt x="0" y="1590"/>
                </a:lnTo>
                <a:close/>
                <a:moveTo>
                  <a:pt x="0" y="1272"/>
                </a:moveTo>
                <a:lnTo>
                  <a:pt x="48" y="1272"/>
                </a:lnTo>
                <a:lnTo>
                  <a:pt x="48" y="1278"/>
                </a:lnTo>
                <a:lnTo>
                  <a:pt x="0" y="1278"/>
                </a:lnTo>
                <a:lnTo>
                  <a:pt x="0" y="1272"/>
                </a:lnTo>
                <a:close/>
                <a:moveTo>
                  <a:pt x="0" y="954"/>
                </a:moveTo>
                <a:lnTo>
                  <a:pt x="48" y="954"/>
                </a:lnTo>
                <a:lnTo>
                  <a:pt x="48" y="960"/>
                </a:lnTo>
                <a:lnTo>
                  <a:pt x="0" y="960"/>
                </a:lnTo>
                <a:lnTo>
                  <a:pt x="0" y="954"/>
                </a:lnTo>
                <a:close/>
                <a:moveTo>
                  <a:pt x="0" y="636"/>
                </a:moveTo>
                <a:lnTo>
                  <a:pt x="48" y="636"/>
                </a:lnTo>
                <a:lnTo>
                  <a:pt x="48" y="642"/>
                </a:lnTo>
                <a:lnTo>
                  <a:pt x="0" y="642"/>
                </a:lnTo>
                <a:lnTo>
                  <a:pt x="0" y="636"/>
                </a:lnTo>
                <a:close/>
                <a:moveTo>
                  <a:pt x="0" y="318"/>
                </a:moveTo>
                <a:lnTo>
                  <a:pt x="48" y="318"/>
                </a:lnTo>
                <a:lnTo>
                  <a:pt x="48" y="324"/>
                </a:lnTo>
                <a:lnTo>
                  <a:pt x="0" y="324"/>
                </a:lnTo>
                <a:lnTo>
                  <a:pt x="0" y="318"/>
                </a:lnTo>
                <a:close/>
                <a:moveTo>
                  <a:pt x="0" y="0"/>
                </a:moveTo>
                <a:lnTo>
                  <a:pt x="48" y="0"/>
                </a:lnTo>
                <a:lnTo>
                  <a:pt x="48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898989"/>
          </a:solidFill>
          <a:ln w="6">
            <a:solidFill>
              <a:srgbClr val="898989"/>
            </a:solidFill>
            <a:bevel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077" name="Rectangle 171"/>
          <p:cNvSpPr>
            <a:spLocks noChangeArrowheads="1"/>
          </p:cNvSpPr>
          <p:nvPr/>
        </p:nvSpPr>
        <p:spPr bwMode="auto">
          <a:xfrm>
            <a:off x="1943100" y="5335588"/>
            <a:ext cx="190500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-</a:t>
            </a:r>
            <a:endParaRPr lang="en-US"/>
          </a:p>
        </p:txBody>
      </p:sp>
      <p:sp>
        <p:nvSpPr>
          <p:cNvPr id="88078" name="Rectangle 172"/>
          <p:cNvSpPr>
            <a:spLocks noChangeArrowheads="1"/>
          </p:cNvSpPr>
          <p:nvPr/>
        </p:nvSpPr>
        <p:spPr bwMode="auto">
          <a:xfrm>
            <a:off x="2035175" y="5335588"/>
            <a:ext cx="390525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1.2</a:t>
            </a:r>
            <a:endParaRPr lang="en-US"/>
          </a:p>
        </p:txBody>
      </p:sp>
      <p:sp>
        <p:nvSpPr>
          <p:cNvPr id="88079" name="Rectangle 173"/>
          <p:cNvSpPr>
            <a:spLocks noChangeArrowheads="1"/>
          </p:cNvSpPr>
          <p:nvPr/>
        </p:nvSpPr>
        <p:spPr bwMode="auto">
          <a:xfrm>
            <a:off x="2139950" y="4800600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-</a:t>
            </a:r>
            <a:endParaRPr lang="en-US"/>
          </a:p>
        </p:txBody>
      </p:sp>
      <p:sp>
        <p:nvSpPr>
          <p:cNvPr id="88080" name="Rectangle 174"/>
          <p:cNvSpPr>
            <a:spLocks noChangeArrowheads="1"/>
          </p:cNvSpPr>
          <p:nvPr/>
        </p:nvSpPr>
        <p:spPr bwMode="auto">
          <a:xfrm>
            <a:off x="2225675" y="4800600"/>
            <a:ext cx="200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1</a:t>
            </a:r>
            <a:endParaRPr lang="en-US"/>
          </a:p>
        </p:txBody>
      </p:sp>
      <p:sp>
        <p:nvSpPr>
          <p:cNvPr id="88081" name="Rectangle 175"/>
          <p:cNvSpPr>
            <a:spLocks noChangeArrowheads="1"/>
          </p:cNvSpPr>
          <p:nvPr/>
        </p:nvSpPr>
        <p:spPr bwMode="auto">
          <a:xfrm>
            <a:off x="1895475" y="4294188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-</a:t>
            </a:r>
            <a:endParaRPr lang="en-US"/>
          </a:p>
        </p:txBody>
      </p:sp>
      <p:sp>
        <p:nvSpPr>
          <p:cNvPr id="88082" name="Rectangle 176"/>
          <p:cNvSpPr>
            <a:spLocks noChangeArrowheads="1"/>
          </p:cNvSpPr>
          <p:nvPr/>
        </p:nvSpPr>
        <p:spPr bwMode="auto">
          <a:xfrm>
            <a:off x="1981200" y="4294188"/>
            <a:ext cx="43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0.8</a:t>
            </a:r>
            <a:endParaRPr lang="en-US"/>
          </a:p>
        </p:txBody>
      </p:sp>
      <p:sp>
        <p:nvSpPr>
          <p:cNvPr id="88083" name="Rectangle 177"/>
          <p:cNvSpPr>
            <a:spLocks noChangeArrowheads="1"/>
          </p:cNvSpPr>
          <p:nvPr/>
        </p:nvSpPr>
        <p:spPr bwMode="auto">
          <a:xfrm>
            <a:off x="1898650" y="3787775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-</a:t>
            </a:r>
            <a:endParaRPr lang="en-US"/>
          </a:p>
        </p:txBody>
      </p:sp>
      <p:sp>
        <p:nvSpPr>
          <p:cNvPr id="88084" name="Rectangle 178"/>
          <p:cNvSpPr>
            <a:spLocks noChangeArrowheads="1"/>
          </p:cNvSpPr>
          <p:nvPr/>
        </p:nvSpPr>
        <p:spPr bwMode="auto">
          <a:xfrm>
            <a:off x="1984375" y="3787775"/>
            <a:ext cx="43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0.6</a:t>
            </a:r>
            <a:endParaRPr lang="en-US"/>
          </a:p>
        </p:txBody>
      </p:sp>
      <p:sp>
        <p:nvSpPr>
          <p:cNvPr id="88085" name="Rectangle 179"/>
          <p:cNvSpPr>
            <a:spLocks noChangeArrowheads="1"/>
          </p:cNvSpPr>
          <p:nvPr/>
        </p:nvSpPr>
        <p:spPr bwMode="auto">
          <a:xfrm>
            <a:off x="1898650" y="3281363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-</a:t>
            </a:r>
            <a:endParaRPr lang="en-US"/>
          </a:p>
        </p:txBody>
      </p:sp>
      <p:sp>
        <p:nvSpPr>
          <p:cNvPr id="88086" name="Rectangle 180"/>
          <p:cNvSpPr>
            <a:spLocks noChangeArrowheads="1"/>
          </p:cNvSpPr>
          <p:nvPr/>
        </p:nvSpPr>
        <p:spPr bwMode="auto">
          <a:xfrm>
            <a:off x="1984375" y="3281363"/>
            <a:ext cx="438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0.4</a:t>
            </a:r>
            <a:endParaRPr lang="en-US"/>
          </a:p>
        </p:txBody>
      </p:sp>
      <p:sp>
        <p:nvSpPr>
          <p:cNvPr id="88087" name="Rectangle 181"/>
          <p:cNvSpPr>
            <a:spLocks noChangeArrowheads="1"/>
          </p:cNvSpPr>
          <p:nvPr/>
        </p:nvSpPr>
        <p:spPr bwMode="auto">
          <a:xfrm>
            <a:off x="1900238" y="2776538"/>
            <a:ext cx="190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-</a:t>
            </a:r>
            <a:endParaRPr lang="en-US"/>
          </a:p>
        </p:txBody>
      </p:sp>
      <p:sp>
        <p:nvSpPr>
          <p:cNvPr id="88088" name="Rectangle 182"/>
          <p:cNvSpPr>
            <a:spLocks noChangeArrowheads="1"/>
          </p:cNvSpPr>
          <p:nvPr/>
        </p:nvSpPr>
        <p:spPr bwMode="auto">
          <a:xfrm>
            <a:off x="1985963" y="2776538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0.2</a:t>
            </a:r>
            <a:endParaRPr lang="en-US"/>
          </a:p>
        </p:txBody>
      </p:sp>
      <p:sp>
        <p:nvSpPr>
          <p:cNvPr id="88089" name="Rectangle 183"/>
          <p:cNvSpPr>
            <a:spLocks noChangeArrowheads="1"/>
          </p:cNvSpPr>
          <p:nvPr/>
        </p:nvSpPr>
        <p:spPr bwMode="auto">
          <a:xfrm>
            <a:off x="2179638" y="2270125"/>
            <a:ext cx="24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0</a:t>
            </a:r>
            <a:endParaRPr lang="en-US"/>
          </a:p>
        </p:txBody>
      </p:sp>
      <p:sp>
        <p:nvSpPr>
          <p:cNvPr id="88090" name="Rectangle 184"/>
          <p:cNvSpPr>
            <a:spLocks noChangeArrowheads="1"/>
          </p:cNvSpPr>
          <p:nvPr/>
        </p:nvSpPr>
        <p:spPr bwMode="auto">
          <a:xfrm>
            <a:off x="1990725" y="1763713"/>
            <a:ext cx="428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Georgia" pitchFamily="18" charset="0"/>
              </a:rPr>
              <a:t>0.2</a:t>
            </a:r>
            <a:endParaRPr lang="en-US"/>
          </a:p>
        </p:txBody>
      </p:sp>
      <p:sp>
        <p:nvSpPr>
          <p:cNvPr id="88091" name="Rectangle 185"/>
          <p:cNvSpPr>
            <a:spLocks noChangeArrowheads="1"/>
          </p:cNvSpPr>
          <p:nvPr/>
        </p:nvSpPr>
        <p:spPr bwMode="auto">
          <a:xfrm>
            <a:off x="6858000" y="2892425"/>
            <a:ext cx="123825" cy="114300"/>
          </a:xfrm>
          <a:prstGeom prst="rect">
            <a:avLst/>
          </a:prstGeom>
          <a:solidFill>
            <a:srgbClr val="53548A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5" name="Rectangle 186"/>
          <p:cNvSpPr>
            <a:spLocks noChangeArrowheads="1"/>
          </p:cNvSpPr>
          <p:nvPr/>
        </p:nvSpPr>
        <p:spPr bwMode="auto">
          <a:xfrm>
            <a:off x="7035800" y="2819400"/>
            <a:ext cx="6381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Whites</a:t>
            </a:r>
            <a:endParaRPr lang="en-US" dirty="0">
              <a:latin typeface="+mn-lt"/>
            </a:endParaRPr>
          </a:p>
        </p:txBody>
      </p:sp>
      <p:sp>
        <p:nvSpPr>
          <p:cNvPr id="88093" name="Rectangle 187"/>
          <p:cNvSpPr>
            <a:spLocks noChangeArrowheads="1"/>
          </p:cNvSpPr>
          <p:nvPr/>
        </p:nvSpPr>
        <p:spPr bwMode="auto">
          <a:xfrm>
            <a:off x="6858000" y="3225800"/>
            <a:ext cx="123825" cy="1143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7" name="Rectangle 188"/>
          <p:cNvSpPr>
            <a:spLocks noChangeArrowheads="1"/>
          </p:cNvSpPr>
          <p:nvPr/>
        </p:nvSpPr>
        <p:spPr bwMode="auto">
          <a:xfrm>
            <a:off x="7035800" y="3152775"/>
            <a:ext cx="11445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All Hispanics</a:t>
            </a:r>
            <a:endParaRPr lang="en-US" dirty="0">
              <a:latin typeface="+mn-lt"/>
            </a:endParaRPr>
          </a:p>
        </p:txBody>
      </p:sp>
      <p:sp>
        <p:nvSpPr>
          <p:cNvPr id="88095" name="Rectangle 189"/>
          <p:cNvSpPr>
            <a:spLocks noChangeArrowheads="1"/>
          </p:cNvSpPr>
          <p:nvPr/>
        </p:nvSpPr>
        <p:spPr bwMode="auto">
          <a:xfrm>
            <a:off x="6858000" y="3559175"/>
            <a:ext cx="123825" cy="114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8899" name="Rectangle 190"/>
          <p:cNvSpPr>
            <a:spLocks noChangeArrowheads="1"/>
          </p:cNvSpPr>
          <p:nvPr/>
        </p:nvSpPr>
        <p:spPr bwMode="auto">
          <a:xfrm>
            <a:off x="7035800" y="3486150"/>
            <a:ext cx="10048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Dominicans</a:t>
            </a:r>
            <a:endParaRPr lang="en-US" dirty="0">
              <a:latin typeface="+mn-lt"/>
            </a:endParaRPr>
          </a:p>
        </p:txBody>
      </p:sp>
      <p:sp>
        <p:nvSpPr>
          <p:cNvPr id="78900" name="Rectangle 191"/>
          <p:cNvSpPr>
            <a:spLocks noChangeArrowheads="1"/>
          </p:cNvSpPr>
          <p:nvPr/>
        </p:nvSpPr>
        <p:spPr bwMode="auto">
          <a:xfrm>
            <a:off x="6858000" y="3892550"/>
            <a:ext cx="123825" cy="1143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901" name="Rectangle 192"/>
          <p:cNvSpPr>
            <a:spLocks noChangeArrowheads="1"/>
          </p:cNvSpPr>
          <p:nvPr/>
        </p:nvSpPr>
        <p:spPr bwMode="auto">
          <a:xfrm>
            <a:off x="7035800" y="3819525"/>
            <a:ext cx="12144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Puerto Ricans</a:t>
            </a:r>
            <a:endParaRPr lang="en-US" dirty="0">
              <a:latin typeface="+mn-lt"/>
            </a:endParaRPr>
          </a:p>
        </p:txBody>
      </p:sp>
      <p:sp>
        <p:nvSpPr>
          <p:cNvPr id="78902" name="Rectangle 193"/>
          <p:cNvSpPr>
            <a:spLocks noChangeArrowheads="1"/>
          </p:cNvSpPr>
          <p:nvPr/>
        </p:nvSpPr>
        <p:spPr bwMode="auto">
          <a:xfrm>
            <a:off x="6858000" y="4225925"/>
            <a:ext cx="123825" cy="1143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8903" name="Rectangle 194"/>
          <p:cNvSpPr>
            <a:spLocks noChangeArrowheads="1"/>
          </p:cNvSpPr>
          <p:nvPr/>
        </p:nvSpPr>
        <p:spPr bwMode="auto">
          <a:xfrm>
            <a:off x="7035800" y="4152900"/>
            <a:ext cx="8461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+mn-lt"/>
              </a:rPr>
              <a:t>Mexicans</a:t>
            </a:r>
            <a:endParaRPr lang="en-US" dirty="0">
              <a:latin typeface="+mn-lt"/>
            </a:endParaRPr>
          </a:p>
        </p:txBody>
      </p:sp>
      <p:sp>
        <p:nvSpPr>
          <p:cNvPr id="1221" name="Rectangle 197"/>
          <p:cNvSpPr>
            <a:spLocks noChangeArrowheads="1"/>
          </p:cNvSpPr>
          <p:nvPr/>
        </p:nvSpPr>
        <p:spPr bwMode="auto">
          <a:xfrm>
            <a:off x="4138613" y="5029200"/>
            <a:ext cx="8667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Tw Cen MT" pitchFamily="34" charset="0"/>
              </a:rPr>
              <a:t>Fully Adj*</a:t>
            </a:r>
            <a:endParaRPr lang="en-US"/>
          </a:p>
        </p:txBody>
      </p:sp>
      <p:sp>
        <p:nvSpPr>
          <p:cNvPr id="58" name="Text Box 5"/>
          <p:cNvSpPr txBox="1">
            <a:spLocks noChangeArrowheads="1"/>
          </p:cNvSpPr>
          <p:nvPr/>
        </p:nvSpPr>
        <p:spPr bwMode="auto">
          <a:xfrm>
            <a:off x="5916613" y="6519863"/>
            <a:ext cx="3227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Peralta CA </a:t>
            </a:r>
            <a:r>
              <a:rPr lang="en-US" sz="1600" i="1" dirty="0">
                <a:latin typeface="+mn-lt"/>
              </a:rPr>
              <a:t>et al., </a:t>
            </a:r>
            <a:r>
              <a:rPr lang="en-US" sz="1600" i="1" dirty="0" smtClean="0">
                <a:latin typeface="+mn-lt"/>
              </a:rPr>
              <a:t>JASN </a:t>
            </a:r>
            <a:r>
              <a:rPr lang="en-US" sz="1600" dirty="0" smtClean="0">
                <a:latin typeface="+mn-lt"/>
              </a:rPr>
              <a:t>2011</a:t>
            </a:r>
            <a:endParaRPr lang="en-US" sz="1600" dirty="0">
              <a:latin typeface="+mn-lt"/>
            </a:endParaRPr>
          </a:p>
        </p:txBody>
      </p:sp>
      <p:sp>
        <p:nvSpPr>
          <p:cNvPr id="60" name="Freeform 149"/>
          <p:cNvSpPr>
            <a:spLocks noEditPoints="1"/>
          </p:cNvSpPr>
          <p:nvPr/>
        </p:nvSpPr>
        <p:spPr bwMode="auto">
          <a:xfrm>
            <a:off x="3733800" y="2362200"/>
            <a:ext cx="457200" cy="685800"/>
          </a:xfrm>
          <a:prstGeom prst="rect">
            <a:avLst/>
          </a:prstGeom>
          <a:solidFill>
            <a:schemeClr val="tx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Freeform 148"/>
          <p:cNvSpPr>
            <a:spLocks noEditPoints="1"/>
          </p:cNvSpPr>
          <p:nvPr/>
        </p:nvSpPr>
        <p:spPr bwMode="auto">
          <a:xfrm>
            <a:off x="3276600" y="2343150"/>
            <a:ext cx="457200" cy="19050"/>
          </a:xfrm>
          <a:prstGeom prst="rect">
            <a:avLst/>
          </a:prstGeom>
          <a:solidFill>
            <a:srgbClr val="53548A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6"/>
          <p:cNvSpPr>
            <a:spLocks noEditPoints="1"/>
          </p:cNvSpPr>
          <p:nvPr/>
        </p:nvSpPr>
        <p:spPr bwMode="auto">
          <a:xfrm>
            <a:off x="3960813" y="2590800"/>
            <a:ext cx="57150" cy="942975"/>
          </a:xfrm>
          <a:custGeom>
            <a:avLst/>
            <a:gdLst>
              <a:gd name="T0" fmla="*/ 23812 w 36"/>
              <a:gd name="T1" fmla="*/ 938213 h 594"/>
              <a:gd name="T2" fmla="*/ 23812 w 36"/>
              <a:gd name="T3" fmla="*/ 458788 h 594"/>
              <a:gd name="T4" fmla="*/ 23812 w 36"/>
              <a:gd name="T5" fmla="*/ 4762 h 594"/>
              <a:gd name="T6" fmla="*/ 33337 w 36"/>
              <a:gd name="T7" fmla="*/ 4762 h 594"/>
              <a:gd name="T8" fmla="*/ 33337 w 36"/>
              <a:gd name="T9" fmla="*/ 458788 h 594"/>
              <a:gd name="T10" fmla="*/ 33337 w 36"/>
              <a:gd name="T11" fmla="*/ 938213 h 594"/>
              <a:gd name="T12" fmla="*/ 23812 w 36"/>
              <a:gd name="T13" fmla="*/ 938213 h 594"/>
              <a:gd name="T14" fmla="*/ 0 w 36"/>
              <a:gd name="T15" fmla="*/ 933450 h 594"/>
              <a:gd name="T16" fmla="*/ 57150 w 36"/>
              <a:gd name="T17" fmla="*/ 933450 h 594"/>
              <a:gd name="T18" fmla="*/ 57150 w 36"/>
              <a:gd name="T19" fmla="*/ 942975 h 594"/>
              <a:gd name="T20" fmla="*/ 0 w 36"/>
              <a:gd name="T21" fmla="*/ 942975 h 594"/>
              <a:gd name="T22" fmla="*/ 0 w 36"/>
              <a:gd name="T23" fmla="*/ 933450 h 594"/>
              <a:gd name="T24" fmla="*/ 0 w 36"/>
              <a:gd name="T25" fmla="*/ 0 h 594"/>
              <a:gd name="T26" fmla="*/ 57150 w 36"/>
              <a:gd name="T27" fmla="*/ 0 h 594"/>
              <a:gd name="T28" fmla="*/ 57150 w 36"/>
              <a:gd name="T29" fmla="*/ 9525 h 594"/>
              <a:gd name="T30" fmla="*/ 0 w 36"/>
              <a:gd name="T31" fmla="*/ 9525 h 594"/>
              <a:gd name="T32" fmla="*/ 0 w 36"/>
              <a:gd name="T33" fmla="*/ 0 h 5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594"/>
              <a:gd name="T53" fmla="*/ 36 w 36"/>
              <a:gd name="T54" fmla="*/ 594 h 5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594">
                <a:moveTo>
                  <a:pt x="15" y="591"/>
                </a:moveTo>
                <a:lnTo>
                  <a:pt x="15" y="289"/>
                </a:lnTo>
                <a:lnTo>
                  <a:pt x="15" y="3"/>
                </a:lnTo>
                <a:lnTo>
                  <a:pt x="21" y="3"/>
                </a:lnTo>
                <a:lnTo>
                  <a:pt x="21" y="289"/>
                </a:lnTo>
                <a:lnTo>
                  <a:pt x="21" y="591"/>
                </a:lnTo>
                <a:lnTo>
                  <a:pt x="15" y="591"/>
                </a:lnTo>
                <a:close/>
                <a:moveTo>
                  <a:pt x="0" y="588"/>
                </a:moveTo>
                <a:lnTo>
                  <a:pt x="36" y="588"/>
                </a:lnTo>
                <a:lnTo>
                  <a:pt x="36" y="594"/>
                </a:lnTo>
                <a:lnTo>
                  <a:pt x="0" y="594"/>
                </a:lnTo>
                <a:lnTo>
                  <a:pt x="0" y="588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Freeform 150"/>
          <p:cNvSpPr>
            <a:spLocks noEditPoints="1"/>
          </p:cNvSpPr>
          <p:nvPr/>
        </p:nvSpPr>
        <p:spPr bwMode="auto">
          <a:xfrm>
            <a:off x="4191000" y="2362200"/>
            <a:ext cx="457200" cy="1400175"/>
          </a:xfrm>
          <a:prstGeom prst="rect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60"/>
          <p:cNvSpPr>
            <a:spLocks noEditPoints="1"/>
          </p:cNvSpPr>
          <p:nvPr/>
        </p:nvSpPr>
        <p:spPr bwMode="auto">
          <a:xfrm>
            <a:off x="4398963" y="2619375"/>
            <a:ext cx="57150" cy="2152650"/>
          </a:xfrm>
          <a:custGeom>
            <a:avLst/>
            <a:gdLst>
              <a:gd name="T0" fmla="*/ 23812 w 36"/>
              <a:gd name="T1" fmla="*/ 2147888 h 1356"/>
              <a:gd name="T2" fmla="*/ 23812 w 36"/>
              <a:gd name="T3" fmla="*/ 1089025 h 1356"/>
              <a:gd name="T4" fmla="*/ 23812 w 36"/>
              <a:gd name="T5" fmla="*/ 4762 h 1356"/>
              <a:gd name="T6" fmla="*/ 33337 w 36"/>
              <a:gd name="T7" fmla="*/ 4762 h 1356"/>
              <a:gd name="T8" fmla="*/ 33337 w 36"/>
              <a:gd name="T9" fmla="*/ 1089025 h 1356"/>
              <a:gd name="T10" fmla="*/ 33337 w 36"/>
              <a:gd name="T11" fmla="*/ 2147888 h 1356"/>
              <a:gd name="T12" fmla="*/ 23812 w 36"/>
              <a:gd name="T13" fmla="*/ 2147888 h 1356"/>
              <a:gd name="T14" fmla="*/ 0 w 36"/>
              <a:gd name="T15" fmla="*/ 2143125 h 1356"/>
              <a:gd name="T16" fmla="*/ 57150 w 36"/>
              <a:gd name="T17" fmla="*/ 2143125 h 1356"/>
              <a:gd name="T18" fmla="*/ 57150 w 36"/>
              <a:gd name="T19" fmla="*/ 2152650 h 1356"/>
              <a:gd name="T20" fmla="*/ 0 w 36"/>
              <a:gd name="T21" fmla="*/ 2152650 h 1356"/>
              <a:gd name="T22" fmla="*/ 0 w 36"/>
              <a:gd name="T23" fmla="*/ 2143125 h 1356"/>
              <a:gd name="T24" fmla="*/ 0 w 36"/>
              <a:gd name="T25" fmla="*/ 0 h 1356"/>
              <a:gd name="T26" fmla="*/ 57150 w 36"/>
              <a:gd name="T27" fmla="*/ 0 h 1356"/>
              <a:gd name="T28" fmla="*/ 57150 w 36"/>
              <a:gd name="T29" fmla="*/ 9525 h 1356"/>
              <a:gd name="T30" fmla="*/ 0 w 36"/>
              <a:gd name="T31" fmla="*/ 9525 h 1356"/>
              <a:gd name="T32" fmla="*/ 0 w 36"/>
              <a:gd name="T33" fmla="*/ 0 h 13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1356"/>
              <a:gd name="T53" fmla="*/ 36 w 36"/>
              <a:gd name="T54" fmla="*/ 1356 h 13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1356">
                <a:moveTo>
                  <a:pt x="15" y="1353"/>
                </a:moveTo>
                <a:lnTo>
                  <a:pt x="15" y="686"/>
                </a:lnTo>
                <a:lnTo>
                  <a:pt x="15" y="3"/>
                </a:lnTo>
                <a:lnTo>
                  <a:pt x="21" y="3"/>
                </a:lnTo>
                <a:lnTo>
                  <a:pt x="21" y="686"/>
                </a:lnTo>
                <a:lnTo>
                  <a:pt x="21" y="1353"/>
                </a:lnTo>
                <a:lnTo>
                  <a:pt x="15" y="1353"/>
                </a:lnTo>
                <a:close/>
                <a:moveTo>
                  <a:pt x="0" y="1350"/>
                </a:moveTo>
                <a:lnTo>
                  <a:pt x="36" y="1350"/>
                </a:lnTo>
                <a:lnTo>
                  <a:pt x="36" y="1356"/>
                </a:lnTo>
                <a:lnTo>
                  <a:pt x="0" y="1356"/>
                </a:lnTo>
                <a:lnTo>
                  <a:pt x="0" y="135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3" name="Freeform 151"/>
          <p:cNvSpPr>
            <a:spLocks noEditPoints="1"/>
          </p:cNvSpPr>
          <p:nvPr/>
        </p:nvSpPr>
        <p:spPr bwMode="auto">
          <a:xfrm>
            <a:off x="4648200" y="2362200"/>
            <a:ext cx="457200" cy="1216025"/>
          </a:xfrm>
          <a:prstGeom prst="rect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88" name="Freeform 164"/>
          <p:cNvSpPr>
            <a:spLocks noEditPoints="1"/>
          </p:cNvSpPr>
          <p:nvPr/>
        </p:nvSpPr>
        <p:spPr bwMode="auto">
          <a:xfrm>
            <a:off x="4837113" y="2514600"/>
            <a:ext cx="57150" cy="2057400"/>
          </a:xfrm>
          <a:custGeom>
            <a:avLst/>
            <a:gdLst>
              <a:gd name="T0" fmla="*/ 23812 w 36"/>
              <a:gd name="T1" fmla="*/ 2052638 h 1296"/>
              <a:gd name="T2" fmla="*/ 23812 w 36"/>
              <a:gd name="T3" fmla="*/ 1016000 h 1296"/>
              <a:gd name="T4" fmla="*/ 23812 w 36"/>
              <a:gd name="T5" fmla="*/ 4762 h 1296"/>
              <a:gd name="T6" fmla="*/ 33337 w 36"/>
              <a:gd name="T7" fmla="*/ 4762 h 1296"/>
              <a:gd name="T8" fmla="*/ 33337 w 36"/>
              <a:gd name="T9" fmla="*/ 1016000 h 1296"/>
              <a:gd name="T10" fmla="*/ 33337 w 36"/>
              <a:gd name="T11" fmla="*/ 2052638 h 1296"/>
              <a:gd name="T12" fmla="*/ 23812 w 36"/>
              <a:gd name="T13" fmla="*/ 2052638 h 1296"/>
              <a:gd name="T14" fmla="*/ 0 w 36"/>
              <a:gd name="T15" fmla="*/ 2047875 h 1296"/>
              <a:gd name="T16" fmla="*/ 57150 w 36"/>
              <a:gd name="T17" fmla="*/ 2047875 h 1296"/>
              <a:gd name="T18" fmla="*/ 57150 w 36"/>
              <a:gd name="T19" fmla="*/ 2057400 h 1296"/>
              <a:gd name="T20" fmla="*/ 0 w 36"/>
              <a:gd name="T21" fmla="*/ 2057400 h 1296"/>
              <a:gd name="T22" fmla="*/ 0 w 36"/>
              <a:gd name="T23" fmla="*/ 2047875 h 1296"/>
              <a:gd name="T24" fmla="*/ 0 w 36"/>
              <a:gd name="T25" fmla="*/ 0 h 1296"/>
              <a:gd name="T26" fmla="*/ 57150 w 36"/>
              <a:gd name="T27" fmla="*/ 0 h 1296"/>
              <a:gd name="T28" fmla="*/ 57150 w 36"/>
              <a:gd name="T29" fmla="*/ 9525 h 1296"/>
              <a:gd name="T30" fmla="*/ 0 w 36"/>
              <a:gd name="T31" fmla="*/ 9525 h 1296"/>
              <a:gd name="T32" fmla="*/ 0 w 36"/>
              <a:gd name="T33" fmla="*/ 0 h 129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1296"/>
              <a:gd name="T53" fmla="*/ 36 w 36"/>
              <a:gd name="T54" fmla="*/ 1296 h 129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1296">
                <a:moveTo>
                  <a:pt x="15" y="1293"/>
                </a:moveTo>
                <a:lnTo>
                  <a:pt x="15" y="640"/>
                </a:lnTo>
                <a:lnTo>
                  <a:pt x="15" y="3"/>
                </a:lnTo>
                <a:lnTo>
                  <a:pt x="21" y="3"/>
                </a:lnTo>
                <a:lnTo>
                  <a:pt x="21" y="640"/>
                </a:lnTo>
                <a:lnTo>
                  <a:pt x="21" y="1293"/>
                </a:lnTo>
                <a:lnTo>
                  <a:pt x="15" y="1293"/>
                </a:lnTo>
                <a:close/>
                <a:moveTo>
                  <a:pt x="0" y="1290"/>
                </a:moveTo>
                <a:lnTo>
                  <a:pt x="36" y="1290"/>
                </a:lnTo>
                <a:lnTo>
                  <a:pt x="36" y="1296"/>
                </a:lnTo>
                <a:lnTo>
                  <a:pt x="0" y="1296"/>
                </a:lnTo>
                <a:lnTo>
                  <a:pt x="0" y="1290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4" name="Freeform 152"/>
          <p:cNvSpPr>
            <a:spLocks noEditPoints="1"/>
          </p:cNvSpPr>
          <p:nvPr/>
        </p:nvSpPr>
        <p:spPr bwMode="auto">
          <a:xfrm>
            <a:off x="5105400" y="2362200"/>
            <a:ext cx="457200" cy="593725"/>
          </a:xfrm>
          <a:prstGeom prst="rect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92" name="Freeform 168"/>
          <p:cNvSpPr>
            <a:spLocks noEditPoints="1"/>
          </p:cNvSpPr>
          <p:nvPr/>
        </p:nvSpPr>
        <p:spPr bwMode="auto">
          <a:xfrm>
            <a:off x="5284788" y="2257425"/>
            <a:ext cx="57150" cy="1123950"/>
          </a:xfrm>
          <a:custGeom>
            <a:avLst/>
            <a:gdLst>
              <a:gd name="T0" fmla="*/ 23812 w 36"/>
              <a:gd name="T1" fmla="*/ 1119188 h 708"/>
              <a:gd name="T2" fmla="*/ 23812 w 36"/>
              <a:gd name="T3" fmla="*/ 638175 h 708"/>
              <a:gd name="T4" fmla="*/ 23812 w 36"/>
              <a:gd name="T5" fmla="*/ 4762 h 708"/>
              <a:gd name="T6" fmla="*/ 33337 w 36"/>
              <a:gd name="T7" fmla="*/ 4762 h 708"/>
              <a:gd name="T8" fmla="*/ 33337 w 36"/>
              <a:gd name="T9" fmla="*/ 638175 h 708"/>
              <a:gd name="T10" fmla="*/ 33337 w 36"/>
              <a:gd name="T11" fmla="*/ 1119188 h 708"/>
              <a:gd name="T12" fmla="*/ 23812 w 36"/>
              <a:gd name="T13" fmla="*/ 1119188 h 708"/>
              <a:gd name="T14" fmla="*/ 0 w 36"/>
              <a:gd name="T15" fmla="*/ 1114425 h 708"/>
              <a:gd name="T16" fmla="*/ 57150 w 36"/>
              <a:gd name="T17" fmla="*/ 1114425 h 708"/>
              <a:gd name="T18" fmla="*/ 57150 w 36"/>
              <a:gd name="T19" fmla="*/ 1123950 h 708"/>
              <a:gd name="T20" fmla="*/ 0 w 36"/>
              <a:gd name="T21" fmla="*/ 1123950 h 708"/>
              <a:gd name="T22" fmla="*/ 0 w 36"/>
              <a:gd name="T23" fmla="*/ 1114425 h 708"/>
              <a:gd name="T24" fmla="*/ 0 w 36"/>
              <a:gd name="T25" fmla="*/ 0 h 708"/>
              <a:gd name="T26" fmla="*/ 57150 w 36"/>
              <a:gd name="T27" fmla="*/ 0 h 708"/>
              <a:gd name="T28" fmla="*/ 57150 w 36"/>
              <a:gd name="T29" fmla="*/ 9525 h 708"/>
              <a:gd name="T30" fmla="*/ 0 w 36"/>
              <a:gd name="T31" fmla="*/ 9525 h 708"/>
              <a:gd name="T32" fmla="*/ 0 w 36"/>
              <a:gd name="T33" fmla="*/ 0 h 70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8"/>
              <a:gd name="T53" fmla="*/ 36 w 36"/>
              <a:gd name="T54" fmla="*/ 708 h 70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8">
                <a:moveTo>
                  <a:pt x="15" y="705"/>
                </a:moveTo>
                <a:lnTo>
                  <a:pt x="15" y="402"/>
                </a:lnTo>
                <a:lnTo>
                  <a:pt x="15" y="3"/>
                </a:lnTo>
                <a:lnTo>
                  <a:pt x="21" y="3"/>
                </a:lnTo>
                <a:lnTo>
                  <a:pt x="21" y="402"/>
                </a:lnTo>
                <a:lnTo>
                  <a:pt x="21" y="705"/>
                </a:lnTo>
                <a:lnTo>
                  <a:pt x="15" y="705"/>
                </a:lnTo>
                <a:close/>
                <a:moveTo>
                  <a:pt x="0" y="702"/>
                </a:moveTo>
                <a:lnTo>
                  <a:pt x="36" y="702"/>
                </a:lnTo>
                <a:lnTo>
                  <a:pt x="36" y="708"/>
                </a:lnTo>
                <a:lnTo>
                  <a:pt x="0" y="708"/>
                </a:lnTo>
                <a:lnTo>
                  <a:pt x="0" y="702"/>
                </a:lnTo>
                <a:close/>
                <a:moveTo>
                  <a:pt x="0" y="0"/>
                </a:moveTo>
                <a:lnTo>
                  <a:pt x="36" y="0"/>
                </a:lnTo>
                <a:lnTo>
                  <a:pt x="36" y="6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914400" y="2971800"/>
            <a:ext cx="91440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 dirty="0" smtClean="0">
                <a:latin typeface="+mn-lt"/>
              </a:rPr>
              <a:t>eGFRcys in mil/min/1.73m2 per year</a:t>
            </a:r>
            <a:endParaRPr lang="en-US" sz="15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9" grpId="0" animBg="1"/>
      <p:bldP spid="1221" grpId="0"/>
      <p:bldP spid="60" grpId="0" animBg="1"/>
      <p:bldP spid="61" grpId="0" animBg="1"/>
      <p:bldP spid="1180" grpId="0" animBg="1"/>
      <p:bldP spid="62" grpId="0" animBg="1"/>
      <p:bldP spid="1184" grpId="0" animBg="1"/>
      <p:bldP spid="63" grpId="0" animBg="1"/>
      <p:bldP spid="1188" grpId="0" animBg="1"/>
      <p:bldP spid="64" grpId="0" animBg="1"/>
      <p:bldP spid="11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#2 Conclusions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Dogma Disputed:</a:t>
            </a:r>
          </a:p>
          <a:p>
            <a:pPr lvl="1"/>
            <a:r>
              <a:rPr lang="en-US" dirty="0" smtClean="0"/>
              <a:t>Hispanics have higher rates of kidney function decline compared with whites </a:t>
            </a:r>
            <a:r>
              <a:rPr lang="en-US" i="1" dirty="0" smtClean="0"/>
              <a:t>prior to the onset of CKD</a:t>
            </a:r>
          </a:p>
          <a:p>
            <a:r>
              <a:rPr lang="en-US" dirty="0" smtClean="0"/>
              <a:t>Findings significantly differ by country of origin among Hispanics</a:t>
            </a:r>
          </a:p>
          <a:p>
            <a:r>
              <a:rPr lang="en-US" dirty="0" smtClean="0"/>
              <a:t>Differences are not fully explained by traditional risk factors</a:t>
            </a:r>
          </a:p>
        </p:txBody>
      </p:sp>
      <p:sp>
        <p:nvSpPr>
          <p:cNvPr id="89091" name="Text Box 5"/>
          <p:cNvSpPr txBox="1">
            <a:spLocks noChangeArrowheads="1"/>
          </p:cNvSpPr>
          <p:nvPr/>
        </p:nvSpPr>
        <p:spPr bwMode="auto">
          <a:xfrm>
            <a:off x="1143000" y="198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916613" y="6519863"/>
            <a:ext cx="32273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Peralta CA </a:t>
            </a:r>
            <a:r>
              <a:rPr lang="en-US" sz="1600" i="1" dirty="0">
                <a:latin typeface="+mn-lt"/>
              </a:rPr>
              <a:t>et al., JASN </a:t>
            </a:r>
            <a:r>
              <a:rPr lang="en-US" sz="1600" dirty="0" smtClean="0">
                <a:latin typeface="+mn-lt"/>
              </a:rPr>
              <a:t>2011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949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Kidney Disease is an Epidemic in the United States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914400" y="2590800"/>
            <a:ext cx="7772400" cy="34290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dirty="0" smtClean="0"/>
              <a:t>The ESRD population has grown to &gt;650,000 in the U.S.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This reflects Medicare expenditures of over $30 billion, more than 7% of total Medicare expenditures</a:t>
            </a:r>
            <a:endParaRPr lang="en-US" dirty="0"/>
          </a:p>
        </p:txBody>
      </p:sp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334000" y="6443246"/>
            <a:ext cx="388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smtClean="0">
                <a:latin typeface="+mn-lt"/>
              </a:rPr>
              <a:t>Foley and Collins, </a:t>
            </a:r>
            <a:r>
              <a:rPr lang="en-US" sz="1600" i="1" dirty="0" smtClean="0">
                <a:latin typeface="+mn-lt"/>
              </a:rPr>
              <a:t>J Am Soc </a:t>
            </a:r>
            <a:r>
              <a:rPr lang="en-US" sz="1600" i="1" dirty="0" err="1" smtClean="0">
                <a:latin typeface="+mn-lt"/>
              </a:rPr>
              <a:t>Nephrol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2007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7400" y="2514600"/>
            <a:ext cx="5105400" cy="157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47370" lvl="1" indent="-273050">
              <a:lnSpc>
                <a:spcPct val="90000"/>
              </a:lnSpc>
              <a:spcBef>
                <a:spcPts val="575"/>
              </a:spcBef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CKD defined as:</a:t>
            </a:r>
          </a:p>
          <a:p>
            <a:pPr marL="547370" lvl="1" indent="-273050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kidney damage (albumin-to-creatinine ratio ≥30 mg/g) or</a:t>
            </a:r>
          </a:p>
          <a:p>
            <a:pPr marL="547370" lvl="1" indent="-273050">
              <a:lnSpc>
                <a:spcPct val="90000"/>
              </a:lnSpc>
              <a:spcBef>
                <a:spcPts val="575"/>
              </a:spcBef>
              <a:buFont typeface="Wingdings 2" pitchFamily="18" charset="2"/>
              <a:buChar char=""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eGFR &lt;60mL/min/1.73m</a:t>
            </a:r>
            <a:r>
              <a:rPr lang="en-US" sz="2400" baseline="30000" dirty="0" smtClean="0">
                <a:solidFill>
                  <a:srgbClr val="000000"/>
                </a:solidFill>
                <a:latin typeface="+mn-lt"/>
              </a:rPr>
              <a:t>2</a:t>
            </a:r>
          </a:p>
        </p:txBody>
      </p:sp>
      <p:sp>
        <p:nvSpPr>
          <p:cNvPr id="8" name="Content Placeholder 9"/>
          <p:cNvSpPr txBox="1">
            <a:spLocks/>
          </p:cNvSpPr>
          <p:nvPr/>
        </p:nvSpPr>
        <p:spPr>
          <a:xfrm>
            <a:off x="990600" y="1447800"/>
            <a:ext cx="7772400" cy="1143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Chronic kidney disease affects 13% of the U.S. population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5" grpId="0"/>
      <p:bldP spid="5" grpId="1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Paradigm #3 CKD only detected when disease is established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648200"/>
          </a:xfrm>
        </p:spPr>
        <p:txBody>
          <a:bodyPr>
            <a:noAutofit/>
          </a:bodyPr>
          <a:lstStyle/>
          <a:p>
            <a:r>
              <a:rPr lang="en-US" dirty="0" smtClean="0"/>
              <a:t>Available filtration markers (creatinine, cystatin C) detect CKD once disease is already established</a:t>
            </a:r>
          </a:p>
          <a:p>
            <a:r>
              <a:rPr lang="en-US" dirty="0" smtClean="0"/>
              <a:t>Albuminuria proposed as earlier marker of kidney damage</a:t>
            </a:r>
          </a:p>
          <a:p>
            <a:pPr lvl="1"/>
            <a:r>
              <a:rPr lang="en-US" dirty="0" smtClean="0"/>
              <a:t>Only 25% of persons with eGFR &lt;60 have albuminuria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219200" y="3962400"/>
            <a:ext cx="6705600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To date, CKD mostly detected when disease is established, thus closing the window for primary prevention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Detection: A Leap for CKD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Novel urinary biomarkers discovered in setting of acute kidney injury</a:t>
            </a:r>
          </a:p>
          <a:p>
            <a:pPr lvl="1"/>
            <a:r>
              <a:rPr lang="en-US" dirty="0" smtClean="0"/>
              <a:t>NGAL </a:t>
            </a:r>
          </a:p>
          <a:p>
            <a:pPr lvl="1"/>
            <a:r>
              <a:rPr lang="en-US" dirty="0" smtClean="0"/>
              <a:t>KIM-1</a:t>
            </a:r>
          </a:p>
          <a:p>
            <a:r>
              <a:rPr lang="en-US" dirty="0" smtClean="0"/>
              <a:t>Both biomarkers made by tubules in response to damage</a:t>
            </a:r>
          </a:p>
          <a:p>
            <a:pPr lvl="1"/>
            <a:r>
              <a:rPr lang="en-US" dirty="0" smtClean="0"/>
              <a:t>Rise rapidly in response to injury and before levels of serum creatinine</a:t>
            </a:r>
          </a:p>
          <a:p>
            <a:r>
              <a:rPr lang="en-US" dirty="0" smtClean="0"/>
              <a:t>Unclear whether biomarkers are elevated with early, chronic kidney damage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Urinary Biomarkers of Kidney Injury and Kidney Function Decline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Research Question:</a:t>
            </a:r>
          </a:p>
          <a:p>
            <a:pPr lvl="1"/>
            <a:r>
              <a:rPr lang="en-US" dirty="0" smtClean="0"/>
              <a:t>To study associations of urinary KIM-1 and NGAL levels with rapid kidney function decline and incident chronic kidney disease in large, ethnically diverse cohort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 smtClean="0">
                <a:latin typeface="+mn-lt"/>
              </a:rPr>
              <a:t>AJKD </a:t>
            </a:r>
            <a:r>
              <a:rPr lang="en-GB" sz="1600" dirty="0" smtClean="0">
                <a:latin typeface="+mn-lt"/>
              </a:rPr>
              <a:t>2012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Subjects</a:t>
            </a:r>
            <a:r>
              <a:rPr lang="en-US" dirty="0" smtClean="0"/>
              <a:t>: 686 MESA participants without CKD at baseline</a:t>
            </a:r>
          </a:p>
          <a:p>
            <a:r>
              <a:rPr lang="en-US" b="1" dirty="0" smtClean="0"/>
              <a:t>Design</a:t>
            </a:r>
            <a:r>
              <a:rPr lang="en-US" dirty="0" smtClean="0"/>
              <a:t>: Case-control</a:t>
            </a:r>
          </a:p>
          <a:p>
            <a:r>
              <a:rPr lang="en-US" b="1" dirty="0" smtClean="0"/>
              <a:t>Follow-up</a:t>
            </a:r>
            <a:r>
              <a:rPr lang="en-US" dirty="0" smtClean="0"/>
              <a:t>: 5 years</a:t>
            </a:r>
          </a:p>
          <a:p>
            <a:r>
              <a:rPr lang="en-US" b="1" dirty="0" smtClean="0"/>
              <a:t>Predictors</a:t>
            </a:r>
            <a:r>
              <a:rPr lang="en-US" dirty="0" smtClean="0"/>
              <a:t>: NGAL and KIM-1, and standardized for </a:t>
            </a:r>
            <a:r>
              <a:rPr lang="en-US" dirty="0" err="1" smtClean="0"/>
              <a:t>creatinine</a:t>
            </a:r>
            <a:endParaRPr lang="en-US" dirty="0" smtClean="0"/>
          </a:p>
          <a:p>
            <a:pPr lvl="1"/>
            <a:r>
              <a:rPr lang="en-US" dirty="0" smtClean="0"/>
              <a:t>Partnership with Bonventre lab at BWH</a:t>
            </a:r>
          </a:p>
          <a:p>
            <a:pPr lvl="1"/>
            <a:r>
              <a:rPr lang="en-US" dirty="0" smtClean="0"/>
              <a:t>Measured at baseline</a:t>
            </a:r>
          </a:p>
          <a:p>
            <a:pPr lvl="1"/>
            <a:r>
              <a:rPr lang="en-US" dirty="0" smtClean="0"/>
              <a:t>Continuous and in deciles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 smtClean="0">
                <a:latin typeface="+mn-lt"/>
              </a:rPr>
              <a:t>AJKD </a:t>
            </a:r>
            <a:r>
              <a:rPr lang="en-GB" sz="1600" dirty="0" smtClean="0">
                <a:latin typeface="+mn-lt"/>
              </a:rPr>
              <a:t>2012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1:1 ratio case-control study</a:t>
            </a:r>
          </a:p>
          <a:p>
            <a:r>
              <a:rPr lang="en-US" b="1" dirty="0" smtClean="0"/>
              <a:t>Cases</a:t>
            </a:r>
            <a:r>
              <a:rPr lang="en-US" dirty="0" smtClean="0"/>
              <a:t>: persons who developed kidney function decline by MESA year 5 visit:</a:t>
            </a:r>
          </a:p>
          <a:p>
            <a:pPr lvl="1"/>
            <a:r>
              <a:rPr lang="en-US" u="sng" dirty="0" smtClean="0"/>
              <a:t>Incident CKD</a:t>
            </a:r>
            <a:r>
              <a:rPr lang="en-US" dirty="0" smtClean="0"/>
              <a:t>: eGFR &lt;60 + eGFR decline &gt;1ml/min/year), and/or</a:t>
            </a:r>
          </a:p>
          <a:p>
            <a:pPr lvl="1"/>
            <a:r>
              <a:rPr lang="en-US" u="sng" dirty="0" smtClean="0"/>
              <a:t>Rapid kidney function decline</a:t>
            </a:r>
            <a:r>
              <a:rPr lang="en-US" dirty="0" smtClean="0"/>
              <a:t>: ≥3ml/min/1.73m</a:t>
            </a:r>
            <a:r>
              <a:rPr lang="en-US" baseline="30000" dirty="0" smtClean="0"/>
              <a:t>2</a:t>
            </a:r>
            <a:r>
              <a:rPr lang="en-US" dirty="0" smtClean="0"/>
              <a:t>/year</a:t>
            </a:r>
          </a:p>
          <a:p>
            <a:r>
              <a:rPr lang="en-US" b="1" dirty="0" smtClean="0"/>
              <a:t>Controls</a:t>
            </a:r>
            <a:r>
              <a:rPr lang="en-US" dirty="0" smtClean="0"/>
              <a:t>: matched for age, gender, race, diabetes, baseline </a:t>
            </a:r>
            <a:r>
              <a:rPr lang="en-US" dirty="0" err="1" smtClean="0"/>
              <a:t>eGFR</a:t>
            </a:r>
            <a:r>
              <a:rPr lang="en-US" dirty="0" smtClean="0"/>
              <a:t> </a:t>
            </a:r>
          </a:p>
          <a:p>
            <a:r>
              <a:rPr lang="en-US" b="1" dirty="0" smtClean="0"/>
              <a:t>Covariates: </a:t>
            </a:r>
            <a:r>
              <a:rPr lang="en-US" dirty="0" smtClean="0"/>
              <a:t>age, hypertension, ACR ≥30 mg/g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 smtClean="0">
                <a:latin typeface="+mn-lt"/>
              </a:rPr>
              <a:t>AJKD </a:t>
            </a:r>
            <a:r>
              <a:rPr lang="en-GB" sz="1600" dirty="0" smtClean="0">
                <a:latin typeface="+mn-lt"/>
              </a:rPr>
              <a:t>2012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of Urinary KIM-1 and NGAL Levels with Kidney Function Decline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"/>
          </p:nvPr>
        </p:nvGraphicFramePr>
        <p:xfrm>
          <a:off x="457200" y="1571141"/>
          <a:ext cx="8305800" cy="37628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48406"/>
                <a:gridCol w="1975794"/>
                <a:gridCol w="3581400"/>
                <a:gridCol w="1600200"/>
              </a:tblGrid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Marker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 Ratio (95% CI)</a:t>
                      </a:r>
                      <a:endParaRPr lang="en-US" dirty="0"/>
                    </a:p>
                  </a:txBody>
                  <a:tcPr anchor="ctr"/>
                </a:tc>
              </a:tr>
              <a:tr h="6778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KIM-1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Age-Adjusted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1.15 (1.02, 1.29)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7825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HTN+ACR-Adjusted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1.15 (1.02, 1.29)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78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NGAL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Age-Adjusted</a:t>
                      </a: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1.04 (0.99,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</a:tr>
              <a:tr h="677825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HTN+ACR-Adjusted</a:t>
                      </a: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1.04 (0.99,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1.10)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 smtClean="0">
                <a:latin typeface="+mn-lt"/>
              </a:rPr>
              <a:t>AJKD </a:t>
            </a:r>
            <a:r>
              <a:rPr lang="en-GB" sz="1600" dirty="0" smtClean="0">
                <a:latin typeface="+mn-lt"/>
              </a:rPr>
              <a:t>2012</a:t>
            </a:r>
            <a:endParaRPr lang="en-GB" sz="1600" dirty="0">
              <a:latin typeface="+mn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2819400" y="19812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57200" y="6397823"/>
            <a:ext cx="784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KIM-1 and NGAL are per doubling of log transformed biomarker.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Association of KIM-1 and NGAL with Kidney Function Decline: Top Decile</a:t>
            </a:r>
            <a:endParaRPr lang="en-US" dirty="0"/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quarter" idx="1"/>
          </p:nvPr>
        </p:nvGraphicFramePr>
        <p:xfrm>
          <a:off x="457200" y="1571141"/>
          <a:ext cx="8305800" cy="37628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48406"/>
                <a:gridCol w="1975794"/>
                <a:gridCol w="3581400"/>
                <a:gridCol w="1600200"/>
              </a:tblGrid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Marker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Odds Ratio (95% CI)</a:t>
                      </a:r>
                      <a:endParaRPr lang="en-US" dirty="0"/>
                    </a:p>
                  </a:txBody>
                  <a:tcPr anchor="ctr"/>
                </a:tc>
              </a:tr>
              <a:tr h="6778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KIM-1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Age-Adjusted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2.09 (1.21, 3.62)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7825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HTN+ACR-Adjusted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2.02 (1.15, 3.56)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</a:tr>
              <a:tr h="6778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NGAL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Age-Adjusted</a:t>
                      </a: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1.63 (0.96, 2.78)</a:t>
                      </a: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</a:tr>
              <a:tr h="677825">
                <a:tc vMerge="1"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HTN+ACR-Adjusted</a:t>
                      </a: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rgbClr val="3891A7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1.55 (0.89,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2.70)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rgbClr val="3891A7">
                        <a:alpha val="25098"/>
                      </a:srgbClr>
                    </a:solidFill>
                  </a:tcPr>
                </a:tc>
              </a:tr>
              <a:tr h="260500">
                <a:tc>
                  <a:txBody>
                    <a:bodyPr/>
                    <a:lstStyle/>
                    <a:p>
                      <a:pPr algn="ct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 smtClean="0">
                <a:latin typeface="+mn-lt"/>
              </a:rPr>
              <a:t>AJKD </a:t>
            </a:r>
            <a:r>
              <a:rPr lang="en-GB" sz="1600" dirty="0" smtClean="0">
                <a:latin typeface="+mn-lt"/>
              </a:rPr>
              <a:t>2012</a:t>
            </a:r>
            <a:endParaRPr lang="en-GB" sz="1600" dirty="0">
              <a:latin typeface="+mn-lt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3214687" y="2133600"/>
          <a:ext cx="4176713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levels of KIM-1 were significantly associated with kidney function decline</a:t>
            </a:r>
          </a:p>
          <a:p>
            <a:r>
              <a:rPr lang="en-US" dirty="0" smtClean="0"/>
              <a:t>Presence of albuminuria only minimally attenuated findings </a:t>
            </a:r>
          </a:p>
          <a:p>
            <a:r>
              <a:rPr lang="en-US" dirty="0" smtClean="0"/>
              <a:t>NGAL levels not significantly associated with kidney function decline 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 smtClean="0">
                <a:latin typeface="+mn-lt"/>
              </a:rPr>
              <a:t>AJKD </a:t>
            </a:r>
            <a:r>
              <a:rPr lang="en-GB" sz="1600" dirty="0" smtClean="0">
                <a:latin typeface="+mn-lt"/>
              </a:rPr>
              <a:t>2012</a:t>
            </a:r>
            <a:endParaRPr lang="en-GB" sz="1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#3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Dogma Disputed</a:t>
            </a:r>
          </a:p>
          <a:p>
            <a:pPr lvl="1"/>
            <a:r>
              <a:rPr lang="en-US" dirty="0" smtClean="0"/>
              <a:t>Novel urinary biomarkers of tubular injury may be promising tool for identifying persons at risk for </a:t>
            </a:r>
            <a:r>
              <a:rPr lang="en-US" dirty="0" smtClean="0"/>
              <a:t>CKD</a:t>
            </a:r>
          </a:p>
          <a:p>
            <a:pPr lvl="1"/>
            <a:r>
              <a:rPr lang="en-US" dirty="0" smtClean="0"/>
              <a:t>MESA RWG is at the forefront of research in this area</a:t>
            </a:r>
            <a:endParaRPr lang="en-US" dirty="0" smtClean="0"/>
          </a:p>
          <a:p>
            <a:r>
              <a:rPr lang="en-US" dirty="0" smtClean="0"/>
              <a:t>Identifying early kidney damage may allow study of targeted prevention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Directions</a:t>
            </a:r>
          </a:p>
        </p:txBody>
      </p:sp>
      <p:cxnSp>
        <p:nvCxnSpPr>
          <p:cNvPr id="19" name="Straight Arrow Connector 18"/>
          <p:cNvCxnSpPr>
            <a:stCxn id="32" idx="0"/>
          </p:cNvCxnSpPr>
          <p:nvPr/>
        </p:nvCxnSpPr>
        <p:spPr>
          <a:xfrm flipH="1" flipV="1">
            <a:off x="1752600" y="2381310"/>
            <a:ext cx="230505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32" idx="0"/>
          </p:cNvCxnSpPr>
          <p:nvPr/>
        </p:nvCxnSpPr>
        <p:spPr>
          <a:xfrm flipH="1" flipV="1">
            <a:off x="3733800" y="2381310"/>
            <a:ext cx="323850" cy="129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2" idx="0"/>
          </p:cNvCxnSpPr>
          <p:nvPr/>
        </p:nvCxnSpPr>
        <p:spPr>
          <a:xfrm flipV="1">
            <a:off x="4057650" y="2609910"/>
            <a:ext cx="150495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1903542"/>
            <a:ext cx="9890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Normal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62400" y="1749624"/>
            <a:ext cx="1447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CKD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  <a:sym typeface="Wingdings"/>
              </a:rPr>
              <a:t>eGFR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24" name="Straight Arrow Connector 23"/>
          <p:cNvCxnSpPr>
            <a:stCxn id="23" idx="3"/>
            <a:endCxn id="27" idx="1"/>
          </p:cNvCxnSpPr>
          <p:nvPr/>
        </p:nvCxnSpPr>
        <p:spPr>
          <a:xfrm flipV="1">
            <a:off x="5410200" y="1571655"/>
            <a:ext cx="593725" cy="5319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23" idx="3"/>
            <a:endCxn id="28" idx="1"/>
          </p:cNvCxnSpPr>
          <p:nvPr/>
        </p:nvCxnSpPr>
        <p:spPr>
          <a:xfrm>
            <a:off x="5410200" y="2103567"/>
            <a:ext cx="553177" cy="4586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23" idx="3"/>
            <a:endCxn id="29" idx="1"/>
          </p:cNvCxnSpPr>
          <p:nvPr/>
        </p:nvCxnSpPr>
        <p:spPr>
          <a:xfrm>
            <a:off x="5410200" y="2103567"/>
            <a:ext cx="54927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03925" y="1371600"/>
            <a:ext cx="7954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ESRD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63377" y="2362200"/>
            <a:ext cx="27144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Cardiovascular Disease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9475" y="1903512"/>
            <a:ext cx="8370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</a:rPr>
              <a:t>Death</a:t>
            </a:r>
          </a:p>
        </p:txBody>
      </p:sp>
      <p:cxnSp>
        <p:nvCxnSpPr>
          <p:cNvPr id="30" name="Straight Arrow Connector 29"/>
          <p:cNvCxnSpPr>
            <a:stCxn id="22" idx="3"/>
            <a:endCxn id="31" idx="1"/>
          </p:cNvCxnSpPr>
          <p:nvPr/>
        </p:nvCxnSpPr>
        <p:spPr>
          <a:xfrm>
            <a:off x="1446213" y="2103567"/>
            <a:ext cx="45878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905000" y="1903512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Damage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2743200" y="3676710"/>
            <a:ext cx="2628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Race/Ethnicity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33" name="Straight Arrow Connector 32"/>
          <p:cNvCxnSpPr>
            <a:stCxn id="31" idx="3"/>
            <a:endCxn id="23" idx="1"/>
          </p:cNvCxnSpPr>
          <p:nvPr/>
        </p:nvCxnSpPr>
        <p:spPr>
          <a:xfrm>
            <a:off x="3581400" y="2103567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143000" y="4419600"/>
            <a:ext cx="67056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Our </a:t>
            </a:r>
            <a:r>
              <a:rPr lang="en-US" sz="3200" dirty="0" smtClean="0"/>
              <a:t>multi-disciplinary approach </a:t>
            </a:r>
            <a:r>
              <a:rPr lang="en-US" sz="3200" dirty="0" smtClean="0"/>
              <a:t>in MESA has opened the window for studying primary prevention of CKD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mph" presetSubtype="1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" presetClass="emph" presetSubtype="1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41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31" grpId="0"/>
      <p:bldP spid="31" grpId="1"/>
      <p:bldP spid="32" grpId="0"/>
      <p:bldP spid="32" grpId="1"/>
      <p:bldP spid="34" grpId="0" animBg="1"/>
      <p:bldP spid="34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/>
          <p:cNvPicPr>
            <a:picLocks noGrp="1" noChangeAspect="1" noChangeArrowheads="1"/>
          </p:cNvPicPr>
          <p:nvPr>
            <p:ph sz="half" idx="4"/>
          </p:nvPr>
        </p:nvPicPr>
        <p:blipFill>
          <a:blip r:embed="rId2" cstate="print"/>
          <a:stretch>
            <a:fillRect/>
          </a:stretch>
        </p:blipFill>
        <p:spPr>
          <a:xfrm>
            <a:off x="4381500" y="2483247"/>
            <a:ext cx="3848100" cy="3327003"/>
          </a:xfr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Blacks and Hispanics are Disproportionally Affected by ESRD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800100" y="1676400"/>
            <a:ext cx="7543800" cy="762000"/>
          </a:xfrm>
        </p:spPr>
        <p:txBody>
          <a:bodyPr/>
          <a:lstStyle/>
          <a:p>
            <a:r>
              <a:rPr lang="en-US" dirty="0" smtClean="0"/>
              <a:t>Incident ESRD patients. Rates adjusted for age &amp; gender.</a:t>
            </a:r>
            <a:endParaRPr lang="en-US" dirty="0"/>
          </a:p>
        </p:txBody>
      </p:sp>
      <p:pic>
        <p:nvPicPr>
          <p:cNvPr id="1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20552" y="2557463"/>
            <a:ext cx="3875248" cy="3233737"/>
          </a:xfrm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781800" y="640080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latin typeface="+mn-lt"/>
              </a:rPr>
              <a:t>Data from USRDS, 2007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00300" y="5638800"/>
            <a:ext cx="43434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Reasons for race/ethnic differences in kidney disease are not well understood.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Acknowledgements </a:t>
            </a:r>
            <a:endParaRPr lang="en-US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MESA Renal Working </a:t>
            </a:r>
            <a:r>
              <a:rPr lang="en-US" dirty="0" smtClean="0"/>
              <a:t>Group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/>
              <a:t>Study Participants and </a:t>
            </a:r>
            <a:r>
              <a:rPr lang="en-US" dirty="0" smtClean="0"/>
              <a:t>Investigators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Primary </a:t>
            </a:r>
            <a:r>
              <a:rPr lang="en-US" dirty="0" smtClean="0"/>
              <a:t>Mentor: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Michael Shlipak, MD MPH</a:t>
            </a:r>
          </a:p>
          <a:p>
            <a:pPr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Current Funding: 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K23 – The National Institute of Diabetes and Digestive and Kidney Diseases (NIDDK)</a:t>
            </a:r>
          </a:p>
          <a:p>
            <a:pPr lvl="1">
              <a:buClr>
                <a:schemeClr val="accent3">
                  <a:lumMod val="60000"/>
                  <a:lumOff val="40000"/>
                </a:schemeClr>
              </a:buClr>
            </a:pPr>
            <a:r>
              <a:rPr lang="en-US" dirty="0" smtClean="0"/>
              <a:t>Robert Wood Johnson Foundation Harold Amos Medical Faculty Development </a:t>
            </a:r>
            <a:r>
              <a:rPr lang="en-US" dirty="0" smtClean="0"/>
              <a:t>Program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4"/>
          <p:cNvSpPr>
            <a:spLocks noGrp="1"/>
          </p:cNvSpPr>
          <p:nvPr>
            <p:ph type="body" idx="1"/>
          </p:nvPr>
        </p:nvSpPr>
        <p:spPr>
          <a:xfrm>
            <a:off x="685800" y="381000"/>
            <a:ext cx="7772400" cy="1042987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Paradigm #3: </a:t>
            </a:r>
            <a:r>
              <a:rPr lang="en-US" sz="4000" dirty="0" smtClean="0"/>
              <a:t>CKD can only be detected once disease is established</a:t>
            </a:r>
            <a:endParaRPr lang="en-US" sz="4000" b="1" dirty="0" smtClean="0"/>
          </a:p>
        </p:txBody>
      </p:sp>
      <p:sp>
        <p:nvSpPr>
          <p:cNvPr id="27" name="Content Placeholder 4"/>
          <p:cNvSpPr>
            <a:spLocks noGrp="1"/>
          </p:cNvSpPr>
          <p:nvPr>
            <p:ph type="body" idx="1"/>
          </p:nvPr>
        </p:nvSpPr>
        <p:spPr>
          <a:xfrm>
            <a:off x="228600" y="381000"/>
            <a:ext cx="8686800" cy="1042987"/>
          </a:xfrm>
        </p:spPr>
        <p:txBody>
          <a:bodyPr>
            <a:normAutofit fontScale="92500" lnSpcReduction="20000"/>
          </a:bodyPr>
          <a:lstStyle/>
          <a:p>
            <a:r>
              <a:rPr lang="en-US" sz="4000" b="1" dirty="0" smtClean="0"/>
              <a:t>Paradigm #1: </a:t>
            </a:r>
            <a:r>
              <a:rPr lang="en-US" sz="4000" dirty="0" smtClean="0"/>
              <a:t>Hispanics have been considered one group</a:t>
            </a:r>
            <a:endParaRPr lang="en-US" sz="4000" b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Outline</a:t>
            </a:r>
          </a:p>
        </p:txBody>
      </p:sp>
      <p:cxnSp>
        <p:nvCxnSpPr>
          <p:cNvPr id="4" name="Straight Arrow Connector 3"/>
          <p:cNvCxnSpPr>
            <a:stCxn id="36" idx="0"/>
          </p:cNvCxnSpPr>
          <p:nvPr/>
        </p:nvCxnSpPr>
        <p:spPr>
          <a:xfrm flipH="1" flipV="1">
            <a:off x="1790700" y="2647890"/>
            <a:ext cx="2305050" cy="15240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6" idx="0"/>
          </p:cNvCxnSpPr>
          <p:nvPr/>
        </p:nvCxnSpPr>
        <p:spPr>
          <a:xfrm flipH="1" flipV="1">
            <a:off x="3543300" y="2724090"/>
            <a:ext cx="552450" cy="14478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6" idx="0"/>
          </p:cNvCxnSpPr>
          <p:nvPr/>
        </p:nvCxnSpPr>
        <p:spPr>
          <a:xfrm flipV="1">
            <a:off x="4095750" y="2952690"/>
            <a:ext cx="1123950" cy="1219200"/>
          </a:xfrm>
          <a:prstGeom prst="straightConnector1">
            <a:avLst/>
          </a:prstGeom>
          <a:ln w="12700">
            <a:solidFill>
              <a:schemeClr val="bg1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314575"/>
            <a:ext cx="98901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Normal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71900" y="2179780"/>
            <a:ext cx="1409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CKD</a:t>
            </a:r>
          </a:p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  <a:sym typeface="Wingdings"/>
              </a:rPr>
              <a:t>eGFR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11" name="Straight Arrow Connector 10"/>
          <p:cNvCxnSpPr>
            <a:stCxn id="10" idx="3"/>
            <a:endCxn id="14" idx="1"/>
          </p:cNvCxnSpPr>
          <p:nvPr/>
        </p:nvCxnSpPr>
        <p:spPr>
          <a:xfrm flipV="1">
            <a:off x="5181600" y="2028855"/>
            <a:ext cx="822325" cy="489479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" idx="3"/>
            <a:endCxn id="15" idx="1"/>
          </p:cNvCxnSpPr>
          <p:nvPr/>
        </p:nvCxnSpPr>
        <p:spPr>
          <a:xfrm>
            <a:off x="5181600" y="2518334"/>
            <a:ext cx="781777" cy="50112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" idx="3"/>
            <a:endCxn id="16" idx="1"/>
          </p:cNvCxnSpPr>
          <p:nvPr/>
        </p:nvCxnSpPr>
        <p:spPr>
          <a:xfrm flipV="1">
            <a:off x="5181600" y="2514630"/>
            <a:ext cx="777875" cy="370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03925" y="1828800"/>
            <a:ext cx="79541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ESRD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3377" y="2819400"/>
            <a:ext cx="271446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Cardiovascular Disease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59475" y="2314575"/>
            <a:ext cx="83708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  <a:latin typeface="+mn-lt"/>
              </a:rPr>
              <a:t>Death</a:t>
            </a:r>
          </a:p>
        </p:txBody>
      </p:sp>
      <p:cxnSp>
        <p:nvCxnSpPr>
          <p:cNvPr id="17" name="Straight Arrow Connector 16"/>
          <p:cNvCxnSpPr>
            <a:stCxn id="9" idx="3"/>
            <a:endCxn id="18" idx="1"/>
          </p:cNvCxnSpPr>
          <p:nvPr/>
        </p:nvCxnSpPr>
        <p:spPr>
          <a:xfrm>
            <a:off x="1446213" y="2514600"/>
            <a:ext cx="45878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905000" y="2314545"/>
            <a:ext cx="1676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Damage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2781300" y="4171890"/>
            <a:ext cx="26289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  <a:latin typeface="+mn-lt"/>
              </a:rPr>
              <a:t>Race/Ethnicity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3" name="Straight Arrow Connector 22"/>
          <p:cNvCxnSpPr>
            <a:endCxn id="10" idx="1"/>
          </p:cNvCxnSpPr>
          <p:nvPr/>
        </p:nvCxnSpPr>
        <p:spPr>
          <a:xfrm>
            <a:off x="3352800" y="2514600"/>
            <a:ext cx="419100" cy="37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ontent Placeholder 4"/>
          <p:cNvSpPr>
            <a:spLocks noGrp="1"/>
          </p:cNvSpPr>
          <p:nvPr>
            <p:ph type="body" idx="1"/>
          </p:nvPr>
        </p:nvSpPr>
        <p:spPr>
          <a:xfrm>
            <a:off x="228600" y="228600"/>
            <a:ext cx="8686800" cy="14478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Paradigm #2: </a:t>
            </a:r>
            <a:r>
              <a:rPr lang="en-US" sz="4000" dirty="0" smtClean="0"/>
              <a:t>Race/Ethnic Differences only observed once CKD is established</a:t>
            </a:r>
            <a:endParaRPr lang="en-US" sz="4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5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mph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8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9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7" grpId="1" build="p"/>
      <p:bldP spid="18" grpId="1"/>
      <p:bldP spid="1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Paradigm #1 Outline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Hispanics have been considered one group in studies of CKD</a:t>
            </a:r>
          </a:p>
          <a:p>
            <a:r>
              <a:rPr lang="en-US" dirty="0" smtClean="0"/>
              <a:t>This is probably incorrect</a:t>
            </a:r>
          </a:p>
          <a:p>
            <a:r>
              <a:rPr lang="en-US" dirty="0" smtClean="0"/>
              <a:t>Genetic admixture as a tool to understand race/ethnicity </a:t>
            </a:r>
          </a:p>
          <a:p>
            <a:r>
              <a:rPr lang="en-US" dirty="0" smtClean="0"/>
              <a:t>Race/Ethnicity is more likely a multi-dimensional construct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Genetic Admixture Analysis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Provides a method to investigate potential genetic factors that contribute to racial differences in complex phenotypes</a:t>
            </a:r>
          </a:p>
          <a:p>
            <a:r>
              <a:rPr lang="en-US" dirty="0" smtClean="0"/>
              <a:t>May also provide a more sensitive method than categorical racial groupings to study ancestry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Admixture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Two or more populations mix (individuals of mixed ancestry)</a:t>
            </a:r>
            <a:endParaRPr lang="en-US" dirty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990600" y="2590800"/>
            <a:ext cx="2194560" cy="9144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Population 1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19800" y="2590800"/>
            <a:ext cx="2194560" cy="914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800" dirty="0">
                <a:latin typeface="+mn-lt"/>
              </a:rPr>
              <a:t>Population 2</a:t>
            </a:r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H="1">
            <a:off x="61722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2590800" y="4495800"/>
            <a:ext cx="3962400" cy="1219200"/>
            <a:chOff x="3581400" y="3657600"/>
            <a:chExt cx="1981200" cy="6096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45064" name="Rectangle 8"/>
            <p:cNvSpPr>
              <a:spLocks noChangeArrowheads="1"/>
            </p:cNvSpPr>
            <p:nvPr/>
          </p:nvSpPr>
          <p:spPr bwMode="auto">
            <a:xfrm>
              <a:off x="35814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37338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38862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67" name="Rectangle 11"/>
            <p:cNvSpPr>
              <a:spLocks noChangeArrowheads="1"/>
            </p:cNvSpPr>
            <p:nvPr/>
          </p:nvSpPr>
          <p:spPr bwMode="auto">
            <a:xfrm>
              <a:off x="3886200" y="4038600"/>
              <a:ext cx="152400" cy="2286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40386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4038600" y="3657600"/>
              <a:ext cx="152400" cy="2286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0" name="Rectangle 14"/>
            <p:cNvSpPr>
              <a:spLocks noChangeArrowheads="1"/>
            </p:cNvSpPr>
            <p:nvPr/>
          </p:nvSpPr>
          <p:spPr bwMode="auto">
            <a:xfrm>
              <a:off x="4191000" y="3733800"/>
              <a:ext cx="1524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1" name="Rectangle 15"/>
            <p:cNvSpPr>
              <a:spLocks noChangeArrowheads="1"/>
            </p:cNvSpPr>
            <p:nvPr/>
          </p:nvSpPr>
          <p:spPr bwMode="auto">
            <a:xfrm>
              <a:off x="4191000" y="3657600"/>
              <a:ext cx="152400" cy="4572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2" name="Rectangle 16"/>
            <p:cNvSpPr>
              <a:spLocks noChangeArrowheads="1"/>
            </p:cNvSpPr>
            <p:nvPr/>
          </p:nvSpPr>
          <p:spPr bwMode="auto">
            <a:xfrm>
              <a:off x="43434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3" name="Rectangle 17"/>
            <p:cNvSpPr>
              <a:spLocks noChangeArrowheads="1"/>
            </p:cNvSpPr>
            <p:nvPr/>
          </p:nvSpPr>
          <p:spPr bwMode="auto">
            <a:xfrm>
              <a:off x="4343400" y="3657600"/>
              <a:ext cx="152400" cy="3048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4" name="Rectangle 18"/>
            <p:cNvSpPr>
              <a:spLocks noChangeArrowheads="1"/>
            </p:cNvSpPr>
            <p:nvPr/>
          </p:nvSpPr>
          <p:spPr bwMode="auto">
            <a:xfrm>
              <a:off x="44958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5" name="Rectangle 19"/>
            <p:cNvSpPr>
              <a:spLocks noChangeArrowheads="1"/>
            </p:cNvSpPr>
            <p:nvPr/>
          </p:nvSpPr>
          <p:spPr bwMode="auto">
            <a:xfrm>
              <a:off x="4495800" y="3810000"/>
              <a:ext cx="152400" cy="4572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6" name="Rectangle 20"/>
            <p:cNvSpPr>
              <a:spLocks noChangeArrowheads="1"/>
            </p:cNvSpPr>
            <p:nvPr/>
          </p:nvSpPr>
          <p:spPr bwMode="auto">
            <a:xfrm>
              <a:off x="46482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7" name="Rectangle 21"/>
            <p:cNvSpPr>
              <a:spLocks noChangeArrowheads="1"/>
            </p:cNvSpPr>
            <p:nvPr/>
          </p:nvSpPr>
          <p:spPr bwMode="auto">
            <a:xfrm>
              <a:off x="4648200" y="4038600"/>
              <a:ext cx="152400" cy="2286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8" name="Rectangle 22"/>
            <p:cNvSpPr>
              <a:spLocks noChangeArrowheads="1"/>
            </p:cNvSpPr>
            <p:nvPr/>
          </p:nvSpPr>
          <p:spPr bwMode="auto">
            <a:xfrm>
              <a:off x="48006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79" name="Rectangle 23"/>
            <p:cNvSpPr>
              <a:spLocks noChangeArrowheads="1"/>
            </p:cNvSpPr>
            <p:nvPr/>
          </p:nvSpPr>
          <p:spPr bwMode="auto">
            <a:xfrm>
              <a:off x="4953000" y="3733800"/>
              <a:ext cx="152400" cy="5334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0" name="Rectangle 24"/>
            <p:cNvSpPr>
              <a:spLocks noChangeArrowheads="1"/>
            </p:cNvSpPr>
            <p:nvPr/>
          </p:nvSpPr>
          <p:spPr bwMode="auto">
            <a:xfrm>
              <a:off x="51054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1" name="Rectangle 25"/>
            <p:cNvSpPr>
              <a:spLocks noChangeArrowheads="1"/>
            </p:cNvSpPr>
            <p:nvPr/>
          </p:nvSpPr>
          <p:spPr bwMode="auto">
            <a:xfrm>
              <a:off x="54102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2" name="Rectangle 26"/>
            <p:cNvSpPr>
              <a:spLocks noChangeArrowheads="1"/>
            </p:cNvSpPr>
            <p:nvPr/>
          </p:nvSpPr>
          <p:spPr bwMode="auto">
            <a:xfrm>
              <a:off x="5410200" y="3733800"/>
              <a:ext cx="152400" cy="5334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3" name="Rectangle 27"/>
            <p:cNvSpPr>
              <a:spLocks noChangeArrowheads="1"/>
            </p:cNvSpPr>
            <p:nvPr/>
          </p:nvSpPr>
          <p:spPr bwMode="auto">
            <a:xfrm>
              <a:off x="5105400" y="3962400"/>
              <a:ext cx="152400" cy="3048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4" name="Rectangle 28"/>
            <p:cNvSpPr>
              <a:spLocks noChangeArrowheads="1"/>
            </p:cNvSpPr>
            <p:nvPr/>
          </p:nvSpPr>
          <p:spPr bwMode="auto">
            <a:xfrm>
              <a:off x="5257800" y="3657600"/>
              <a:ext cx="152400" cy="609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5" name="Rectangle 29"/>
            <p:cNvSpPr>
              <a:spLocks noChangeArrowheads="1"/>
            </p:cNvSpPr>
            <p:nvPr/>
          </p:nvSpPr>
          <p:spPr bwMode="auto">
            <a:xfrm>
              <a:off x="4953000" y="3657600"/>
              <a:ext cx="152400" cy="3048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6" name="Rectangle 30"/>
            <p:cNvSpPr>
              <a:spLocks noChangeArrowheads="1"/>
            </p:cNvSpPr>
            <p:nvPr/>
          </p:nvSpPr>
          <p:spPr bwMode="auto">
            <a:xfrm>
              <a:off x="5257800" y="3657600"/>
              <a:ext cx="152400" cy="4572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7" name="Rectangle 31"/>
            <p:cNvSpPr>
              <a:spLocks noChangeArrowheads="1"/>
            </p:cNvSpPr>
            <p:nvPr/>
          </p:nvSpPr>
          <p:spPr bwMode="auto">
            <a:xfrm>
              <a:off x="4800600" y="4114800"/>
              <a:ext cx="152400" cy="1524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8" name="Rectangle 32"/>
            <p:cNvSpPr>
              <a:spLocks noChangeArrowheads="1"/>
            </p:cNvSpPr>
            <p:nvPr/>
          </p:nvSpPr>
          <p:spPr bwMode="auto">
            <a:xfrm>
              <a:off x="3733800" y="3657600"/>
              <a:ext cx="152400" cy="3810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5089" name="Rectangle 33"/>
            <p:cNvSpPr>
              <a:spLocks noChangeArrowheads="1"/>
            </p:cNvSpPr>
            <p:nvPr/>
          </p:nvSpPr>
          <p:spPr bwMode="auto">
            <a:xfrm>
              <a:off x="3581400" y="3886200"/>
              <a:ext cx="152400" cy="381000"/>
            </a:xfrm>
            <a:prstGeom prst="rect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2" name="Line 7"/>
          <p:cNvSpPr>
            <a:spLocks noChangeShapeType="1"/>
          </p:cNvSpPr>
          <p:nvPr/>
        </p:nvSpPr>
        <p:spPr bwMode="auto">
          <a:xfrm>
            <a:off x="2667000" y="3657600"/>
            <a:ext cx="304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45063" grpId="0" animBg="1"/>
      <p:bldP spid="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0488"/>
            <a:ext cx="9144000" cy="6948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4987" name="Text Box 11"/>
          <p:cNvSpPr txBox="1">
            <a:spLocks noChangeArrowheads="1"/>
          </p:cNvSpPr>
          <p:nvPr/>
        </p:nvSpPr>
        <p:spPr bwMode="auto">
          <a:xfrm>
            <a:off x="5965825" y="3048000"/>
            <a:ext cx="12192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West Africans</a:t>
            </a:r>
          </a:p>
        </p:txBody>
      </p:sp>
      <p:sp>
        <p:nvSpPr>
          <p:cNvPr id="254988" name="Text Box 12"/>
          <p:cNvSpPr txBox="1">
            <a:spLocks noChangeArrowheads="1"/>
          </p:cNvSpPr>
          <p:nvPr/>
        </p:nvSpPr>
        <p:spPr bwMode="auto">
          <a:xfrm>
            <a:off x="6248400" y="1035050"/>
            <a:ext cx="969963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Europeans</a:t>
            </a:r>
          </a:p>
        </p:txBody>
      </p:sp>
      <p:pic>
        <p:nvPicPr>
          <p:cNvPr id="46085" name="Picture 30" descr="未命名 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143000"/>
            <a:ext cx="609600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6" name="Picture 31" descr="AAChr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33528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219201" y="1371600"/>
            <a:ext cx="5094290" cy="1992313"/>
            <a:chOff x="914391" y="1524000"/>
            <a:chExt cx="5094523" cy="1992086"/>
          </a:xfrm>
        </p:grpSpPr>
        <p:sp>
          <p:nvSpPr>
            <p:cNvPr id="46088" name="Freeform 9"/>
            <p:cNvSpPr>
              <a:spLocks/>
            </p:cNvSpPr>
            <p:nvPr/>
          </p:nvSpPr>
          <p:spPr bwMode="auto">
            <a:xfrm>
              <a:off x="2743200" y="1524000"/>
              <a:ext cx="2971800" cy="304800"/>
            </a:xfrm>
            <a:custGeom>
              <a:avLst/>
              <a:gdLst>
                <a:gd name="T0" fmla="*/ 2147483647 w 2112"/>
                <a:gd name="T1" fmla="*/ 0 h 272"/>
                <a:gd name="T2" fmla="*/ 2147483647 w 2112"/>
                <a:gd name="T3" fmla="*/ 2147483647 h 272"/>
                <a:gd name="T4" fmla="*/ 0 w 2112"/>
                <a:gd name="T5" fmla="*/ 2147483647 h 272"/>
                <a:gd name="T6" fmla="*/ 0 60000 65536"/>
                <a:gd name="T7" fmla="*/ 0 60000 65536"/>
                <a:gd name="T8" fmla="*/ 0 60000 65536"/>
                <a:gd name="T9" fmla="*/ 0 w 2112"/>
                <a:gd name="T10" fmla="*/ 0 h 272"/>
                <a:gd name="T11" fmla="*/ 2112 w 2112"/>
                <a:gd name="T12" fmla="*/ 272 h 2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2" h="272">
                  <a:moveTo>
                    <a:pt x="2112" y="0"/>
                  </a:moveTo>
                  <a:cubicBezTo>
                    <a:pt x="1736" y="104"/>
                    <a:pt x="1360" y="208"/>
                    <a:pt x="1008" y="240"/>
                  </a:cubicBezTo>
                  <a:cubicBezTo>
                    <a:pt x="656" y="272"/>
                    <a:pt x="168" y="200"/>
                    <a:pt x="0" y="192"/>
                  </a:cubicBezTo>
                </a:path>
              </a:pathLst>
            </a:custGeom>
            <a:noFill/>
            <a:ln w="1016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009" name="Text Box 33"/>
            <p:cNvSpPr txBox="1">
              <a:spLocks noChangeArrowheads="1"/>
            </p:cNvSpPr>
            <p:nvPr/>
          </p:nvSpPr>
          <p:spPr bwMode="auto">
            <a:xfrm>
              <a:off x="914391" y="1534179"/>
              <a:ext cx="1219256" cy="523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 smtClean="0">
                  <a:effectLst>
                    <a:outerShdw blurRad="38100" dist="38100" dir="2700000" algn="tl">
                      <a:srgbClr val="C0C0C0"/>
                    </a:outerShdw>
                  </a:effectLst>
                  <a:latin typeface="+mj-lt"/>
                </a:rPr>
                <a:t>Modern Hispanics</a:t>
              </a:r>
              <a:endParaRPr lang="en-US" sz="1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endParaRPr>
            </a:p>
          </p:txBody>
        </p:sp>
        <p:pic>
          <p:nvPicPr>
            <p:cNvPr id="46090" name="Picture 3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828800" y="1524000"/>
              <a:ext cx="81784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Freeform 18"/>
            <p:cNvSpPr/>
            <p:nvPr/>
          </p:nvSpPr>
          <p:spPr>
            <a:xfrm>
              <a:off x="2471801" y="2003370"/>
              <a:ext cx="3537113" cy="1512716"/>
            </a:xfrm>
            <a:custGeom>
              <a:avLst/>
              <a:gdLst>
                <a:gd name="connsiteX0" fmla="*/ 3537857 w 3537857"/>
                <a:gd name="connsiteY0" fmla="*/ 1513115 h 1513115"/>
                <a:gd name="connsiteX1" fmla="*/ 1143000 w 3537857"/>
                <a:gd name="connsiteY1" fmla="*/ 1034143 h 1513115"/>
                <a:gd name="connsiteX2" fmla="*/ 0 w 3537857"/>
                <a:gd name="connsiteY2" fmla="*/ 0 h 1513115"/>
                <a:gd name="connsiteX3" fmla="*/ 0 w 3537857"/>
                <a:gd name="connsiteY3" fmla="*/ 0 h 151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7857" h="1513115">
                  <a:moveTo>
                    <a:pt x="3537857" y="1513115"/>
                  </a:moveTo>
                  <a:cubicBezTo>
                    <a:pt x="2635250" y="1399722"/>
                    <a:pt x="1732643" y="1286329"/>
                    <a:pt x="1143000" y="1034143"/>
                  </a:cubicBezTo>
                  <a:cubicBezTo>
                    <a:pt x="553357" y="781957"/>
                    <a:pt x="0" y="0"/>
                    <a:pt x="0" y="0"/>
                  </a:cubicBezTo>
                  <a:lnTo>
                    <a:pt x="0" y="0"/>
                  </a:lnTo>
                </a:path>
              </a:pathLst>
            </a:custGeom>
            <a:ln w="101600">
              <a:solidFill>
                <a:srgbClr val="0000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4357" name="Text Box 21"/>
          <p:cNvSpPr txBox="1">
            <a:spLocks noChangeArrowheads="1"/>
          </p:cNvSpPr>
          <p:nvPr/>
        </p:nvSpPr>
        <p:spPr bwMode="auto">
          <a:xfrm>
            <a:off x="6099769" y="6519446"/>
            <a:ext cx="30442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+mj-lt"/>
              </a:rPr>
              <a:t>Adapted courtesy of Dr. Linda Kao</a:t>
            </a:r>
          </a:p>
        </p:txBody>
      </p:sp>
      <p:pic>
        <p:nvPicPr>
          <p:cNvPr id="13" name="Picture 31" descr="AAChr2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743200" y="3581400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2819400" y="3886200"/>
            <a:ext cx="1524000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Native Americans</a:t>
            </a:r>
            <a:endParaRPr lang="en-US" sz="1400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2438400" y="1905000"/>
            <a:ext cx="457200" cy="1752600"/>
          </a:xfrm>
          <a:custGeom>
            <a:avLst/>
            <a:gdLst>
              <a:gd name="connsiteX0" fmla="*/ 3537857 w 3537857"/>
              <a:gd name="connsiteY0" fmla="*/ 1513115 h 1513115"/>
              <a:gd name="connsiteX1" fmla="*/ 1143000 w 3537857"/>
              <a:gd name="connsiteY1" fmla="*/ 1034143 h 1513115"/>
              <a:gd name="connsiteX2" fmla="*/ 0 w 3537857"/>
              <a:gd name="connsiteY2" fmla="*/ 0 h 1513115"/>
              <a:gd name="connsiteX3" fmla="*/ 0 w 3537857"/>
              <a:gd name="connsiteY3" fmla="*/ 0 h 1513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7857" h="1513115">
                <a:moveTo>
                  <a:pt x="3537857" y="1513115"/>
                </a:moveTo>
                <a:cubicBezTo>
                  <a:pt x="2635250" y="1399722"/>
                  <a:pt x="1732643" y="1286329"/>
                  <a:pt x="1143000" y="1034143"/>
                </a:cubicBezTo>
                <a:cubicBezTo>
                  <a:pt x="553357" y="781957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ln w="10160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Genetic Ancestry and Country of Origin Determine Kidney Disease Risk among Hispanic-Americans</a:t>
            </a:r>
            <a:endParaRPr lang="en-US" sz="3000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Research Questions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Does genetically determined individual African, Native American or European ancestry differ by country of origin among Hispanics? </a:t>
            </a:r>
          </a:p>
          <a:p>
            <a:pPr lvl="1"/>
            <a:r>
              <a:rPr lang="en-US" dirty="0" smtClean="0"/>
              <a:t>Is country of origin associated with differences in albuminuria when compared to whites?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38800" y="6460515"/>
            <a:ext cx="3352800" cy="321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1639" tIns="40820" rIns="81639" bIns="40820">
            <a:spAutoFit/>
          </a:bodyPr>
          <a:lstStyle/>
          <a:p>
            <a:pPr defTabSz="828675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600" dirty="0" smtClean="0">
                <a:latin typeface="+mn-lt"/>
              </a:rPr>
              <a:t>Peralta CA </a:t>
            </a:r>
            <a:r>
              <a:rPr lang="en-GB" sz="1600" i="1" dirty="0" smtClean="0">
                <a:latin typeface="+mn-lt"/>
              </a:rPr>
              <a:t>et al</a:t>
            </a:r>
            <a:r>
              <a:rPr lang="en-GB" sz="1600" dirty="0" smtClean="0">
                <a:latin typeface="+mn-lt"/>
              </a:rPr>
              <a:t>., </a:t>
            </a:r>
            <a:r>
              <a:rPr lang="en-GB" sz="1600" i="1" dirty="0">
                <a:latin typeface="+mn-lt"/>
              </a:rPr>
              <a:t>Circ CVD </a:t>
            </a:r>
            <a:r>
              <a:rPr lang="en-GB" sz="1600" i="1" dirty="0" smtClean="0">
                <a:latin typeface="+mn-lt"/>
              </a:rPr>
              <a:t>Gen</a:t>
            </a:r>
            <a:r>
              <a:rPr lang="en-GB" sz="1600" dirty="0" smtClean="0">
                <a:latin typeface="+mn-lt"/>
              </a:rPr>
              <a:t> </a:t>
            </a:r>
            <a:r>
              <a:rPr lang="en-GB" sz="1600" dirty="0">
                <a:latin typeface="+mn-lt"/>
              </a:rPr>
              <a:t>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Theme10</Template>
  <TotalTime>5167</TotalTime>
  <Words>1568</Words>
  <Application>Microsoft Office PowerPoint</Application>
  <PresentationFormat>On-screen Show (4:3)</PresentationFormat>
  <Paragraphs>292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Equity</vt:lpstr>
      <vt:lpstr>Evolving Paradigms in Chronic Kidney Disease Epidemiology:  Findings from MESA</vt:lpstr>
      <vt:lpstr>Kidney Disease is an Epidemic in the United States</vt:lpstr>
      <vt:lpstr>Blacks and Hispanics are Disproportionally Affected by ESRD</vt:lpstr>
      <vt:lpstr>PowerPoint Presentation</vt:lpstr>
      <vt:lpstr>Paradigm #1 Outline</vt:lpstr>
      <vt:lpstr>Genetic Admixture Analysis</vt:lpstr>
      <vt:lpstr>Admixture</vt:lpstr>
      <vt:lpstr>PowerPoint Presentation</vt:lpstr>
      <vt:lpstr>Genetic Ancestry and Country of Origin Determine Kidney Disease Risk among Hispanic-Americans</vt:lpstr>
      <vt:lpstr>Methods</vt:lpstr>
      <vt:lpstr>Results</vt:lpstr>
      <vt:lpstr>CVD Risk Factors Differ Among Hispanics by Country of Origin</vt:lpstr>
      <vt:lpstr>Country of Origin in the Association of Hispanic Ethnicity and Albuminuria </vt:lpstr>
      <vt:lpstr>Paradigm #1 Conclusions</vt:lpstr>
      <vt:lpstr>  Race/Ethnicity is a Multi-Dimensional Construct</vt:lpstr>
      <vt:lpstr>Paradigm #2- Race/Ethnic Differences only observed once CKD is established</vt:lpstr>
      <vt:lpstr>Race/Ethnic Differences Before the Onset of CKD</vt:lpstr>
      <vt:lpstr>Kidney Function Decline in Hispanics and Whites: MESA</vt:lpstr>
      <vt:lpstr>Paradigm #2 Conclusions</vt:lpstr>
      <vt:lpstr>Paradigm #3 CKD only detected when disease is established</vt:lpstr>
      <vt:lpstr>Early Detection: A Leap for CKD </vt:lpstr>
      <vt:lpstr>Urinary Biomarkers of Kidney Injury and Kidney Function Decline</vt:lpstr>
      <vt:lpstr>Methods</vt:lpstr>
      <vt:lpstr>Methods</vt:lpstr>
      <vt:lpstr>Association of Urinary KIM-1 and NGAL Levels with Kidney Function Decline</vt:lpstr>
      <vt:lpstr>Association of KIM-1 and NGAL with Kidney Function Decline: Top Decile</vt:lpstr>
      <vt:lpstr>Results</vt:lpstr>
      <vt:lpstr>Paradigm #3 Conclusions</vt:lpstr>
      <vt:lpstr>Future Directions</vt:lpstr>
      <vt:lpstr>PowerPoint Presentation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Studying Race/Ethnic Differences in Kidney Disease- Challenges and Opportunities</dc:title>
  <dc:creator>domtemplate</dc:creator>
  <cp:lastModifiedBy>Peralta, Carmen Alicia</cp:lastModifiedBy>
  <cp:revision>491</cp:revision>
  <dcterms:created xsi:type="dcterms:W3CDTF">2011-01-21T18:40:33Z</dcterms:created>
  <dcterms:modified xsi:type="dcterms:W3CDTF">2012-09-12T02:43:18Z</dcterms:modified>
</cp:coreProperties>
</file>