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1"/>
  </p:notesMasterIdLst>
  <p:sldIdLst>
    <p:sldId id="256" r:id="rId2"/>
    <p:sldId id="285" r:id="rId3"/>
    <p:sldId id="286" r:id="rId4"/>
    <p:sldId id="262" r:id="rId5"/>
    <p:sldId id="287" r:id="rId6"/>
    <p:sldId id="288" r:id="rId7"/>
    <p:sldId id="300" r:id="rId8"/>
    <p:sldId id="291" r:id="rId9"/>
    <p:sldId id="292" r:id="rId10"/>
    <p:sldId id="299" r:id="rId11"/>
    <p:sldId id="295" r:id="rId12"/>
    <p:sldId id="296" r:id="rId13"/>
    <p:sldId id="308" r:id="rId14"/>
    <p:sldId id="297" r:id="rId15"/>
    <p:sldId id="294" r:id="rId16"/>
    <p:sldId id="265" r:id="rId17"/>
    <p:sldId id="309" r:id="rId18"/>
    <p:sldId id="268" r:id="rId19"/>
    <p:sldId id="269" r:id="rId20"/>
    <p:sldId id="270" r:id="rId21"/>
    <p:sldId id="271" r:id="rId22"/>
    <p:sldId id="272" r:id="rId23"/>
    <p:sldId id="282" r:id="rId24"/>
    <p:sldId id="283" r:id="rId25"/>
    <p:sldId id="273" r:id="rId26"/>
    <p:sldId id="281" r:id="rId27"/>
    <p:sldId id="274" r:id="rId28"/>
    <p:sldId id="275" r:id="rId29"/>
    <p:sldId id="28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5" autoAdjust="0"/>
    <p:restoredTop sz="80762" autoAdjust="0"/>
  </p:normalViewPr>
  <p:slideViewPr>
    <p:cSldViewPr snapToGrid="0">
      <p:cViewPr>
        <p:scale>
          <a:sx n="75" d="100"/>
          <a:sy n="75" d="100"/>
        </p:scale>
        <p:origin x="-816" y="-1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42CED-05EA-4D5D-95CF-AADA3D4F0E54}" type="datetimeFigureOut">
              <a:rPr lang="en-US" smtClean="0"/>
              <a:t>10/4/13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86AFB-EB69-4C1C-9C28-C44F0B9BF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84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6AFB-EB69-4C1C-9C28-C44F0B9BF4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90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6AFB-EB69-4C1C-9C28-C44F0B9BF4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20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endParaRPr lang="en-GB" dirty="0">
              <a:latin typeface="Arial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6AFB-EB69-4C1C-9C28-C44F0B9BF4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3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6AFB-EB69-4C1C-9C28-C44F0B9BF4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05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6AFB-EB69-4C1C-9C28-C44F0B9BF4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32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6AFB-EB69-4C1C-9C28-C44F0B9BF4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58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6AFB-EB69-4C1C-9C28-C44F0B9BF42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98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6AFB-EB69-4C1C-9C28-C44F0B9BF4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43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186912-7D3C-4130-A0AA-8433F1248AF6}" type="slidenum">
              <a:rPr lang="en-US" altLang="en-US" smtClean="0"/>
              <a:pPr eaLnBrk="1" hangingPunct="1"/>
              <a:t>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altLang="en-US" dirty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A4F5DF-523F-4640-B34B-BC524FA6B29E}" type="slidenum">
              <a:rPr lang="en-US" altLang="en-US" smtClean="0"/>
              <a:pPr eaLnBrk="1" hangingPunct="1"/>
              <a:t>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6AFB-EB69-4C1C-9C28-C44F0B9BF4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39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86AFB-EB69-4C1C-9C28-C44F0B9BF4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20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870-2B23-4D3D-8AC8-A7444FD4568E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93E4-D62C-439A-B38A-15CED005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45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870-2B23-4D3D-8AC8-A7444FD4568E}" type="datetimeFigureOut">
              <a:rPr lang="en-US" smtClean="0"/>
              <a:t>10/4/13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93E4-D62C-439A-B38A-15CED005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01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870-2B23-4D3D-8AC8-A7444FD4568E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93E4-D62C-439A-B38A-15CED005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6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870-2B23-4D3D-8AC8-A7444FD4568E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93E4-D62C-439A-B38A-15CED005267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9142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870-2B23-4D3D-8AC8-A7444FD4568E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93E4-D62C-439A-B38A-15CED005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62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870-2B23-4D3D-8AC8-A7444FD4568E}" type="datetimeFigureOut">
              <a:rPr lang="en-US" smtClean="0"/>
              <a:t>10/4/13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93E4-D62C-439A-B38A-15CED005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85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870-2B23-4D3D-8AC8-A7444FD4568E}" type="datetimeFigureOut">
              <a:rPr lang="en-US" smtClean="0"/>
              <a:t>10/4/13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93E4-D62C-439A-B38A-15CED005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85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870-2B23-4D3D-8AC8-A7444FD4568E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93E4-D62C-439A-B38A-15CED005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63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870-2B23-4D3D-8AC8-A7444FD4568E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93E4-D62C-439A-B38A-15CED005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9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870-2B23-4D3D-8AC8-A7444FD4568E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93E4-D62C-439A-B38A-15CED005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5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870-2B23-4D3D-8AC8-A7444FD4568E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93E4-D62C-439A-B38A-15CED005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63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870-2B23-4D3D-8AC8-A7444FD4568E}" type="datetimeFigureOut">
              <a:rPr lang="en-US" smtClean="0"/>
              <a:t>10/4/13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93E4-D62C-439A-B38A-15CED005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6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870-2B23-4D3D-8AC8-A7444FD4568E}" type="datetimeFigureOut">
              <a:rPr lang="en-US" smtClean="0"/>
              <a:t>10/4/13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93E4-D62C-439A-B38A-15CED005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9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870-2B23-4D3D-8AC8-A7444FD4568E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93E4-D62C-439A-B38A-15CED005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93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870-2B23-4D3D-8AC8-A7444FD4568E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93E4-D62C-439A-B38A-15CED005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2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870-2B23-4D3D-8AC8-A7444FD4568E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93E4-D62C-439A-B38A-15CED005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67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870-2B23-4D3D-8AC8-A7444FD4568E}" type="datetimeFigureOut">
              <a:rPr lang="en-US" smtClean="0"/>
              <a:t>10/4/13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93E4-D62C-439A-B38A-15CED005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55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1C45870-2B23-4D3D-8AC8-A7444FD4568E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A93E4-D62C-439A-B38A-15CED005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24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rc.ahajournals.org/content/vol96/issue4/images/large/hc1670764001.jpeg" TargetMode="Externa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63100"/>
            <a:ext cx="9144000" cy="3329581"/>
          </a:xfrm>
          <a:solidFill>
            <a:schemeClr val="accent1">
              <a:lumMod val="75000"/>
              <a:alpha val="53000"/>
            </a:schemeClr>
          </a:solidFill>
        </p:spPr>
        <p:txBody>
          <a:bodyPr/>
          <a:lstStyle/>
          <a:p>
            <a:r>
              <a:rPr lang="en-US" dirty="0" smtClean="0"/>
              <a:t>Atrial Fibrillation and NT pro-BNP: What can MESA tell us?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Kristen Patton, MD</a:t>
            </a:r>
          </a:p>
          <a:p>
            <a:r>
              <a:rPr lang="en-US" dirty="0" smtClean="0"/>
              <a:t>University of Washington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31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42720" y="4517573"/>
            <a:ext cx="849312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sz="2000" dirty="0">
                <a:solidFill>
                  <a:schemeClr val="tx1"/>
                </a:solidFill>
                <a:latin typeface="+mn-lt"/>
              </a:rPr>
              <a:t>The population-attributable risk of atrial fibrillation in men and women determined from </a:t>
            </a: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FHS.  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0" y="1970317"/>
            <a:ext cx="7804800" cy="236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71040" y="6397536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sz="1100" dirty="0" err="1">
                <a:solidFill>
                  <a:schemeClr val="tx1"/>
                </a:solidFill>
                <a:latin typeface="+mn-lt"/>
              </a:rPr>
              <a:t>Magnani</a:t>
            </a:r>
            <a:r>
              <a:rPr lang="en-GB" sz="1100" dirty="0">
                <a:solidFill>
                  <a:schemeClr val="tx1"/>
                </a:solidFill>
                <a:latin typeface="+mn-lt"/>
              </a:rPr>
              <a:t> J W et al. </a:t>
            </a:r>
            <a:r>
              <a:rPr lang="en-GB" sz="1200" dirty="0">
                <a:solidFill>
                  <a:schemeClr val="tx1"/>
                </a:solidFill>
                <a:latin typeface="+mn-lt"/>
              </a:rPr>
              <a:t>Circulation</a:t>
            </a:r>
            <a:r>
              <a:rPr lang="en-GB" sz="1100" dirty="0">
                <a:solidFill>
                  <a:schemeClr val="tx1"/>
                </a:solidFill>
                <a:latin typeface="+mn-lt"/>
              </a:rPr>
              <a:t> 2011;124:1982-1993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2718"/>
            <a:ext cx="9067800" cy="1400530"/>
          </a:xfr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AF – an </a:t>
            </a:r>
            <a:r>
              <a:rPr lang="en-US" dirty="0" err="1"/>
              <a:t>e</a:t>
            </a:r>
            <a:r>
              <a:rPr lang="en-US" dirty="0" err="1" smtClean="0"/>
              <a:t>pi</a:t>
            </a:r>
            <a:r>
              <a:rPr lang="en-US" dirty="0" smtClean="0"/>
              <a:t> success story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67600" y="466381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+mj-lt"/>
              </a:rPr>
              <a:t>?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56997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6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altLang="en-US" dirty="0" smtClean="0"/>
              <a:t>Novel risk factors/associations</a:t>
            </a:r>
          </a:p>
        </p:txBody>
      </p:sp>
      <p:sp>
        <p:nvSpPr>
          <p:cNvPr id="18435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Inflammatory biomarkers</a:t>
            </a:r>
          </a:p>
          <a:p>
            <a:r>
              <a:rPr lang="en-US" altLang="en-US" dirty="0" err="1"/>
              <a:t>Neurohormonal</a:t>
            </a:r>
            <a:r>
              <a:rPr lang="en-US" altLang="en-US" dirty="0"/>
              <a:t> biomarkers</a:t>
            </a:r>
          </a:p>
          <a:p>
            <a:r>
              <a:rPr lang="en-US" altLang="en-US" dirty="0" smtClean="0"/>
              <a:t>Genetics</a:t>
            </a:r>
          </a:p>
          <a:p>
            <a:r>
              <a:rPr lang="en-US" altLang="en-US" dirty="0" smtClean="0"/>
              <a:t>Sleep apnea</a:t>
            </a:r>
          </a:p>
          <a:p>
            <a:r>
              <a:rPr lang="en-US" altLang="en-US" dirty="0" smtClean="0"/>
              <a:t>Obesity and metabolic syndrome</a:t>
            </a:r>
          </a:p>
          <a:p>
            <a:r>
              <a:rPr lang="en-US" altLang="en-US" dirty="0" smtClean="0"/>
              <a:t>Athletes</a:t>
            </a:r>
          </a:p>
          <a:p>
            <a:r>
              <a:rPr lang="en-US" altLang="en-US" dirty="0" smtClean="0"/>
              <a:t>Increased pulse pressure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848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altLang="en-US" dirty="0" smtClean="0"/>
              <a:t>Inflammation and AF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87313" y="1843269"/>
            <a:ext cx="4495800" cy="4525963"/>
          </a:xfrm>
        </p:spPr>
        <p:txBody>
          <a:bodyPr>
            <a:normAutofit fontScale="92500"/>
          </a:bodyPr>
          <a:lstStyle/>
          <a:p>
            <a:r>
              <a:rPr lang="en-US" altLang="en-US" sz="2400" dirty="0" smtClean="0"/>
              <a:t>High incidence of AF post-op</a:t>
            </a:r>
          </a:p>
          <a:p>
            <a:pPr lvl="1"/>
            <a:r>
              <a:rPr lang="en-US" altLang="en-US" sz="2000" dirty="0" smtClean="0"/>
              <a:t>Time course of AF parallels IL-6, CRP and complement activation</a:t>
            </a:r>
          </a:p>
          <a:p>
            <a:r>
              <a:rPr lang="en-US" altLang="en-US" sz="2400" dirty="0" smtClean="0"/>
              <a:t>Elevated inflammatory activity at the atrial tissue level in subjects with AF</a:t>
            </a:r>
          </a:p>
          <a:p>
            <a:pPr lvl="1"/>
            <a:r>
              <a:rPr lang="en-US" altLang="en-US" sz="2000" dirty="0" smtClean="0"/>
              <a:t>Atrial “myocarditis”</a:t>
            </a:r>
          </a:p>
          <a:p>
            <a:r>
              <a:rPr lang="en-US" altLang="en-US" sz="2400" dirty="0" smtClean="0"/>
              <a:t>Greater circulating inflammatory marker concentrations in </a:t>
            </a:r>
            <a:r>
              <a:rPr lang="en-US" altLang="en-US" sz="2400" dirty="0" err="1" smtClean="0"/>
              <a:t>pts</a:t>
            </a:r>
            <a:r>
              <a:rPr lang="en-US" altLang="en-US" sz="2400" dirty="0" smtClean="0"/>
              <a:t> with AF</a:t>
            </a:r>
          </a:p>
          <a:p>
            <a:pPr lvl="1"/>
            <a:r>
              <a:rPr lang="en-US" altLang="en-US" sz="2000" dirty="0" smtClean="0"/>
              <a:t>CRP, BNP, IL-6</a:t>
            </a:r>
          </a:p>
          <a:p>
            <a:endParaRPr lang="en-US" altLang="en-US" sz="2400" dirty="0" smtClean="0"/>
          </a:p>
        </p:txBody>
      </p:sp>
      <p:pic>
        <p:nvPicPr>
          <p:cNvPr id="26628" name="Picture 2" descr=" 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4191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62600" y="4396241"/>
            <a:ext cx="31337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latin typeface="+mn-lt"/>
              </a:rPr>
              <a:t>Frustaci</a:t>
            </a:r>
            <a:r>
              <a:rPr lang="en-US" sz="1400" dirty="0">
                <a:latin typeface="+mn-lt"/>
              </a:rPr>
              <a:t> et al. </a:t>
            </a:r>
            <a:r>
              <a:rPr lang="en-US" sz="1400" i="1" dirty="0">
                <a:latin typeface="+mn-lt"/>
              </a:rPr>
              <a:t>Circulation.</a:t>
            </a:r>
            <a:r>
              <a:rPr lang="en-US" sz="1400" dirty="0">
                <a:latin typeface="+mn-lt"/>
              </a:rPr>
              <a:t> 1997;96:1180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15656" y="4867436"/>
            <a:ext cx="4408487" cy="1784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  </a:t>
            </a:r>
            <a:r>
              <a:rPr lang="en-US" sz="2400" dirty="0" err="1">
                <a:latin typeface="+mn-lt"/>
              </a:rPr>
              <a:t>Atrial</a:t>
            </a:r>
            <a:r>
              <a:rPr lang="en-US" sz="2400" dirty="0">
                <a:latin typeface="+mn-lt"/>
              </a:rPr>
              <a:t> transport dysfunction in pts with elevated CRP and no AF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  </a:t>
            </a:r>
            <a:r>
              <a:rPr lang="en-US" sz="2000" dirty="0">
                <a:latin typeface="+mn-lt"/>
              </a:rPr>
              <a:t>Inflammation alone impacts </a:t>
            </a:r>
            <a:r>
              <a:rPr lang="en-US" sz="2000" dirty="0" err="1">
                <a:latin typeface="+mn-lt"/>
              </a:rPr>
              <a:t>atrial</a:t>
            </a:r>
            <a:r>
              <a:rPr lang="en-US" sz="2000" dirty="0">
                <a:latin typeface="+mn-lt"/>
              </a:rPr>
              <a:t> function</a:t>
            </a:r>
            <a:endParaRPr lang="en-US" sz="2400" dirty="0">
              <a:latin typeface="+mn-lt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53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altLang="en-US" dirty="0" smtClean="0"/>
              <a:t>B-type Natriuretic peptide</a:t>
            </a:r>
          </a:p>
        </p:txBody>
      </p:sp>
      <p:sp>
        <p:nvSpPr>
          <p:cNvPr id="28675" name="Content Placeholder 3"/>
          <p:cNvSpPr>
            <a:spLocks noGrp="1"/>
          </p:cNvSpPr>
          <p:nvPr>
            <p:ph sz="half" idx="1"/>
          </p:nvPr>
        </p:nvSpPr>
        <p:spPr>
          <a:xfrm>
            <a:off x="217714" y="2060576"/>
            <a:ext cx="5088414" cy="419576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000" dirty="0" smtClean="0"/>
              <a:t>Pleotropic peptide</a:t>
            </a:r>
          </a:p>
          <a:p>
            <a:pPr lvl="1"/>
            <a:r>
              <a:rPr lang="en-US" altLang="en-US" dirty="0" smtClean="0"/>
              <a:t>Diuretic, natriuretic, </a:t>
            </a:r>
            <a:r>
              <a:rPr lang="en-US" altLang="en-US" dirty="0" err="1" smtClean="0"/>
              <a:t>vasorelaxant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antifibrotic</a:t>
            </a:r>
            <a:r>
              <a:rPr lang="en-US" altLang="en-US" dirty="0" smtClean="0"/>
              <a:t>, immune system modulator</a:t>
            </a:r>
          </a:p>
          <a:p>
            <a:r>
              <a:rPr lang="en-US" altLang="en-US" sz="2000" dirty="0" smtClean="0"/>
              <a:t>Marker of increased atrial or ventricular wall strain, typically from pressure or volume overload</a:t>
            </a:r>
          </a:p>
          <a:p>
            <a:pPr lvl="1"/>
            <a:r>
              <a:rPr lang="en-US" altLang="en-US" dirty="0" smtClean="0"/>
              <a:t>Correlates with LV mass and systolic dysfunction</a:t>
            </a:r>
          </a:p>
          <a:p>
            <a:r>
              <a:rPr lang="en-US" altLang="en-US" sz="2000" dirty="0" smtClean="0"/>
              <a:t>Provides prognostic information before onset of clinically apparent cv disease,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prognosis in many CV diseases, and death</a:t>
            </a:r>
          </a:p>
          <a:p>
            <a:r>
              <a:rPr lang="en-US" altLang="en-US" sz="2000" dirty="0" smtClean="0"/>
              <a:t>Predicted AF and stroke, but very small number of cases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9800" y="6629400"/>
            <a:ext cx="184467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latin typeface="+mn-lt"/>
              </a:rPr>
              <a:t>Patton et. al </a:t>
            </a:r>
            <a:r>
              <a:rPr lang="en-US" sz="1100" i="1" dirty="0">
                <a:latin typeface="+mn-lt"/>
              </a:rPr>
              <a:t>Circulation</a:t>
            </a:r>
            <a:r>
              <a:rPr lang="en-US" sz="1100" dirty="0">
                <a:latin typeface="+mn-lt"/>
              </a:rPr>
              <a:t> 2009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601" y="1170443"/>
            <a:ext cx="3306763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540555" y="6316168"/>
            <a:ext cx="3735388" cy="363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13607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200" smtClean="0">
                <a:solidFill>
                  <a:srgbClr val="FFFFFF"/>
                </a:solidFill>
                <a:latin typeface="+mn-lt"/>
                <a:cs typeface="Arial Unicode MS" charset="0"/>
              </a:rPr>
              <a:t>Wang TJ et al. N Engl J Med 2004;350:655-663.</a:t>
            </a:r>
            <a:endParaRPr lang="en-US" sz="1200">
              <a:solidFill>
                <a:srgbClr val="FFFFFF"/>
              </a:solidFill>
              <a:latin typeface="+mn-lt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3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altLang="en-US" dirty="0" smtClean="0"/>
              <a:t>B-type Natriuretic peptide</a:t>
            </a:r>
          </a:p>
        </p:txBody>
      </p:sp>
      <p:sp>
        <p:nvSpPr>
          <p:cNvPr id="28675" name="Content Placeholder 3"/>
          <p:cNvSpPr>
            <a:spLocks noGrp="1"/>
          </p:cNvSpPr>
          <p:nvPr>
            <p:ph sz="half" idx="1"/>
          </p:nvPr>
        </p:nvSpPr>
        <p:spPr>
          <a:xfrm>
            <a:off x="217714" y="2060576"/>
            <a:ext cx="4354286" cy="4195763"/>
          </a:xfrm>
        </p:spPr>
        <p:txBody>
          <a:bodyPr>
            <a:normAutofit/>
          </a:bodyPr>
          <a:lstStyle/>
          <a:p>
            <a:r>
              <a:rPr lang="en-US" altLang="en-US" sz="2400" dirty="0" smtClean="0"/>
              <a:t>Elevated in lone AF, independent of HF</a:t>
            </a:r>
          </a:p>
          <a:p>
            <a:r>
              <a:rPr lang="en-US" altLang="en-US" sz="2400" dirty="0" smtClean="0"/>
              <a:t>CHS: baseline BNP predicts AF</a:t>
            </a:r>
          </a:p>
          <a:p>
            <a:pPr lvl="1"/>
            <a:r>
              <a:rPr lang="en-US" altLang="en-US" sz="2000" dirty="0" smtClean="0"/>
              <a:t>HR 4 in highest quintile after adjustment for clinical and echo covariates </a:t>
            </a:r>
          </a:p>
        </p:txBody>
      </p:sp>
      <p:pic>
        <p:nvPicPr>
          <p:cNvPr id="28676" name="Picture 2" descr="http://content.onlinejacc.org/content/vol45/issue1/images/large/401928X.82.GR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9"/>
          <a:stretch>
            <a:fillRect/>
          </a:stretch>
        </p:blipFill>
        <p:spPr bwMode="auto">
          <a:xfrm>
            <a:off x="4953000" y="1295400"/>
            <a:ext cx="39624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38800" y="3708400"/>
            <a:ext cx="24812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latin typeface="+mn-lt"/>
              </a:rPr>
              <a:t>Ellinor et al. </a:t>
            </a:r>
            <a:r>
              <a:rPr lang="en-US" sz="1050" i="1" dirty="0">
                <a:latin typeface="+mn-lt"/>
              </a:rPr>
              <a:t>J Am </a:t>
            </a:r>
            <a:r>
              <a:rPr lang="en-US" sz="1050" i="1" dirty="0" err="1">
                <a:latin typeface="+mn-lt"/>
              </a:rPr>
              <a:t>Coll</a:t>
            </a:r>
            <a:r>
              <a:rPr lang="en-US" sz="1050" i="1" dirty="0">
                <a:latin typeface="+mn-lt"/>
              </a:rPr>
              <a:t> </a:t>
            </a:r>
            <a:r>
              <a:rPr lang="en-US" sz="1050" i="1" dirty="0" err="1">
                <a:latin typeface="+mn-lt"/>
              </a:rPr>
              <a:t>Cardiol</a:t>
            </a:r>
            <a:r>
              <a:rPr lang="en-US" sz="1050" dirty="0">
                <a:latin typeface="+mn-lt"/>
              </a:rPr>
              <a:t>, 2005; 45:82</a:t>
            </a:r>
          </a:p>
        </p:txBody>
      </p:sp>
      <p:pic>
        <p:nvPicPr>
          <p:cNvPr id="28678" name="Picture 9" descr="http://circ.ahajournals.org/content/vol120/issue18/images/large/12FF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10025"/>
            <a:ext cx="374015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19800" y="6629400"/>
            <a:ext cx="184467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latin typeface="+mn-lt"/>
              </a:rPr>
              <a:t>Patton et. al </a:t>
            </a:r>
            <a:r>
              <a:rPr lang="en-US" sz="1100" i="1" dirty="0">
                <a:latin typeface="+mn-lt"/>
              </a:rPr>
              <a:t>Circulation</a:t>
            </a:r>
            <a:r>
              <a:rPr lang="en-US" sz="1100" dirty="0">
                <a:latin typeface="+mn-lt"/>
              </a:rPr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196032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altLang="en-US" dirty="0" smtClean="0"/>
              <a:t>Problems with AF epidemiology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sz="half" idx="1"/>
          </p:nvPr>
        </p:nvSpPr>
        <p:spPr>
          <a:xfrm>
            <a:off x="480350" y="1856776"/>
            <a:ext cx="8305800" cy="415724"/>
          </a:xfrm>
        </p:spPr>
        <p:txBody>
          <a:bodyPr/>
          <a:lstStyle/>
          <a:p>
            <a:r>
              <a:rPr lang="en-US" altLang="en-US" dirty="0" smtClean="0"/>
              <a:t>Current understanding based on predominantly white cohorts </a:t>
            </a:r>
          </a:p>
          <a:p>
            <a:endParaRPr lang="en-US" altLang="en-US" dirty="0" smtClean="0"/>
          </a:p>
        </p:txBody>
      </p:sp>
      <p:sp>
        <p:nvSpPr>
          <p:cNvPr id="17412" name="Content Placeholder 8"/>
          <p:cNvSpPr>
            <a:spLocks noGrp="1"/>
          </p:cNvSpPr>
          <p:nvPr>
            <p:ph sz="half" idx="2"/>
          </p:nvPr>
        </p:nvSpPr>
        <p:spPr>
          <a:xfrm>
            <a:off x="457200" y="5308921"/>
            <a:ext cx="8229600" cy="944563"/>
          </a:xfrm>
        </p:spPr>
        <p:txBody>
          <a:bodyPr/>
          <a:lstStyle/>
          <a:p>
            <a:r>
              <a:rPr lang="en-US" altLang="en-US" dirty="0" smtClean="0"/>
              <a:t>Paradox: despite the greater burden of cardiovascular disease risk factors, blacks and Hispanic Americans have a lower incidence of AF</a:t>
            </a:r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769" y="2249347"/>
            <a:ext cx="54102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43960" y="6473824"/>
            <a:ext cx="319029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latin typeface="+mn-lt"/>
              </a:rPr>
              <a:t>Borzecki</a:t>
            </a:r>
            <a:r>
              <a:rPr lang="en-US" sz="1200" dirty="0">
                <a:latin typeface="+mn-lt"/>
              </a:rPr>
              <a:t> et al. J Nat Med Assoc 2008:237</a:t>
            </a:r>
          </a:p>
        </p:txBody>
      </p:sp>
    </p:spTree>
    <p:extLst>
      <p:ext uri="{BB962C8B-B14F-4D97-AF65-F5344CB8AC3E}">
        <p14:creationId xmlns:p14="http://schemas.microsoft.com/office/powerpoint/2010/main" val="4056423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sz="3200" dirty="0" smtClean="0"/>
              <a:t>We know little about AF in non-white races, and what we know is paradoxical</a:t>
            </a:r>
            <a:endParaRPr lang="en-US" sz="32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5" b="32558"/>
          <a:stretch/>
        </p:blipFill>
        <p:spPr bwMode="auto">
          <a:xfrm>
            <a:off x="346921" y="2522868"/>
            <a:ext cx="3094053" cy="303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20751" y="5825570"/>
            <a:ext cx="43195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200" dirty="0" err="1">
                <a:solidFill>
                  <a:schemeClr val="tx1"/>
                </a:solidFill>
                <a:latin typeface="+mn-lt"/>
              </a:rPr>
              <a:t>Magnani</a:t>
            </a:r>
            <a:r>
              <a:rPr lang="en-GB" sz="1200" dirty="0">
                <a:solidFill>
                  <a:schemeClr val="tx1"/>
                </a:solidFill>
                <a:latin typeface="+mn-lt"/>
              </a:rPr>
              <a:t> J W et al. </a:t>
            </a:r>
            <a:r>
              <a:rPr lang="en-GB" sz="1200" dirty="0" err="1">
                <a:solidFill>
                  <a:schemeClr val="tx1"/>
                </a:solidFill>
                <a:latin typeface="+mn-lt"/>
              </a:rPr>
              <a:t>Circ</a:t>
            </a:r>
            <a:r>
              <a:rPr lang="en-GB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+mn-lt"/>
              </a:rPr>
              <a:t>Arrhythm</a:t>
            </a:r>
            <a:r>
              <a:rPr lang="en-GB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+mn-lt"/>
              </a:rPr>
              <a:t>Electrophysiol</a:t>
            </a:r>
            <a:r>
              <a:rPr lang="en-GB" sz="1200" dirty="0">
                <a:solidFill>
                  <a:schemeClr val="tx1"/>
                </a:solidFill>
                <a:latin typeface="+mn-lt"/>
              </a:rPr>
              <a:t> 2013;6:84-90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1489" y="1983965"/>
            <a:ext cx="3300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AF </a:t>
            </a:r>
            <a:r>
              <a:rPr lang="en-US" sz="1400" dirty="0" err="1" smtClean="0"/>
              <a:t>sratified</a:t>
            </a:r>
            <a:r>
              <a:rPr lang="en-US" sz="1400" dirty="0" smtClean="0"/>
              <a:t> by PR interval &lt; &gt; 200 </a:t>
            </a:r>
            <a:r>
              <a:rPr lang="en-US" sz="1400" dirty="0" err="1" smtClean="0"/>
              <a:t>ms</a:t>
            </a:r>
            <a:endParaRPr lang="en-US" sz="1400" dirty="0"/>
          </a:p>
        </p:txBody>
      </p:sp>
      <p:pic>
        <p:nvPicPr>
          <p:cNvPr id="9" name="Picture 1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85" y="2420171"/>
            <a:ext cx="4588582" cy="308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/>
          <p:cNvSpPr txBox="1">
            <a:spLocks/>
          </p:cNvSpPr>
          <p:nvPr/>
        </p:nvSpPr>
        <p:spPr bwMode="auto">
          <a:xfrm>
            <a:off x="4998194" y="5831505"/>
            <a:ext cx="3397955" cy="32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127000" bIns="6350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FFFF"/>
                </a:solidFill>
                <a:latin typeface="+mn-lt"/>
                <a:cs typeface="Helvetica" charset="0"/>
              </a:rPr>
              <a:t>Arch Intern Med. 2005;165(18):2098-2104</a:t>
            </a:r>
            <a:r>
              <a:rPr lang="en-US" sz="1200" dirty="0" smtClean="0">
                <a:solidFill>
                  <a:srgbClr val="FFFFFF"/>
                </a:solidFill>
                <a:latin typeface="+mn-lt"/>
                <a:cs typeface="Helvetica" charset="0"/>
              </a:rPr>
              <a:t>.</a:t>
            </a:r>
            <a:endParaRPr lang="en-US" sz="1200" dirty="0">
              <a:solidFill>
                <a:srgbClr val="FFFFFF"/>
              </a:solidFill>
              <a:latin typeface="+mn-lt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5299" y="1984896"/>
            <a:ext cx="3978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Hypertension prevalence whites and blacks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4413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82773" y="6446438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100" b="1" dirty="0">
                <a:solidFill>
                  <a:srgbClr val="FFFFFF"/>
                </a:solidFill>
                <a:latin typeface="+mn-lt"/>
              </a:rPr>
              <a:t>Marcus G M et al. Circulation 2010;122:2009-2015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lang="en-GB" sz="2800" dirty="0">
                <a:solidFill>
                  <a:srgbClr val="FFFFFF"/>
                </a:solidFill>
                <a:latin typeface="+mn-lt"/>
              </a:rPr>
              <a:t>HRs of AF for each 10% increase in European </a:t>
            </a:r>
            <a:r>
              <a:rPr lang="en-GB" sz="2800" dirty="0" smtClean="0">
                <a:solidFill>
                  <a:srgbClr val="FFFFFF"/>
                </a:solidFill>
                <a:latin typeface="+mn-lt"/>
              </a:rPr>
              <a:t>ancestry after </a:t>
            </a:r>
            <a:r>
              <a:rPr lang="en-GB" sz="2800" dirty="0">
                <a:solidFill>
                  <a:srgbClr val="FFFFFF"/>
                </a:solidFill>
                <a:latin typeface="+mn-lt"/>
              </a:rPr>
              <a:t>adjustment for </a:t>
            </a:r>
            <a:r>
              <a:rPr lang="en-GB" sz="2800" dirty="0" smtClean="0">
                <a:solidFill>
                  <a:srgbClr val="FFFFFF"/>
                </a:solidFill>
                <a:latin typeface="+mn-lt"/>
              </a:rPr>
              <a:t>clinical risk factors</a:t>
            </a:r>
            <a:endParaRPr lang="en-US" sz="2800" dirty="0"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74" y="1470369"/>
            <a:ext cx="668304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2873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861734"/>
            <a:ext cx="9143999" cy="1915647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What is the relationship between </a:t>
            </a:r>
            <a:r>
              <a:rPr lang="en-US" dirty="0" err="1" smtClean="0"/>
              <a:t>NTp</a:t>
            </a:r>
            <a:r>
              <a:rPr lang="en-US" dirty="0" smtClean="0"/>
              <a:t>-BNP and AF in other ethnicities/races?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3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Methods: Data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5518 MESA subjects had baseline NT-</a:t>
            </a:r>
            <a:r>
              <a:rPr lang="en-US" dirty="0" err="1" smtClean="0"/>
              <a:t>pBNP</a:t>
            </a:r>
            <a:r>
              <a:rPr lang="en-US" dirty="0" smtClean="0"/>
              <a:t> measured</a:t>
            </a:r>
          </a:p>
          <a:p>
            <a:r>
              <a:rPr lang="en-US" dirty="0" smtClean="0"/>
              <a:t>CV data from usual sources (enrollment, f/u, CMS records)</a:t>
            </a:r>
          </a:p>
          <a:p>
            <a:r>
              <a:rPr lang="en-US" dirty="0" smtClean="0"/>
              <a:t>NT </a:t>
            </a:r>
            <a:r>
              <a:rPr lang="en-US" dirty="0" err="1" smtClean="0"/>
              <a:t>pBNP</a:t>
            </a:r>
            <a:r>
              <a:rPr lang="en-US" dirty="0" smtClean="0"/>
              <a:t> range 5 </a:t>
            </a:r>
            <a:r>
              <a:rPr lang="en-US" dirty="0" err="1" smtClean="0"/>
              <a:t>pg</a:t>
            </a:r>
            <a:r>
              <a:rPr lang="en-US" dirty="0" smtClean="0"/>
              <a:t>/ml-&gt; 35,000 </a:t>
            </a:r>
            <a:r>
              <a:rPr lang="en-US" dirty="0" err="1" smtClean="0"/>
              <a:t>pg</a:t>
            </a:r>
            <a:r>
              <a:rPr lang="en-US" dirty="0" smtClean="0"/>
              <a:t>/ml</a:t>
            </a:r>
          </a:p>
          <a:p>
            <a:r>
              <a:rPr lang="en-US" dirty="0" err="1" smtClean="0"/>
              <a:t>cMRI</a:t>
            </a:r>
            <a:r>
              <a:rPr lang="en-US" dirty="0" smtClean="0"/>
              <a:t> for LV structure, function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13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5638800" y="6400800"/>
            <a:ext cx="3200400" cy="17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/>
            </a:pPr>
            <a:r>
              <a:rPr lang="en-GB" sz="1200" dirty="0">
                <a:latin typeface="+mn-lt"/>
              </a:rPr>
              <a:t>Go, A. S. et al. JAMA 2001;285:2370-2375.</a:t>
            </a:r>
          </a:p>
        </p:txBody>
      </p:sp>
      <p:sp>
        <p:nvSpPr>
          <p:cNvPr id="5123" name="Title 6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pPr eaLnBrk="1" hangingPunct="1"/>
            <a:r>
              <a:rPr lang="en-GB" altLang="en-US" dirty="0" smtClean="0"/>
              <a:t>AF is common</a:t>
            </a:r>
            <a:endParaRPr lang="en-US" altLang="en-US" sz="5400" dirty="0" smtClean="0"/>
          </a:p>
        </p:txBody>
      </p:sp>
      <p:pic>
        <p:nvPicPr>
          <p:cNvPr id="512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7" y="2462368"/>
            <a:ext cx="7105527" cy="3680441"/>
          </a:xfrm>
        </p:spPr>
      </p:pic>
      <p:sp>
        <p:nvSpPr>
          <p:cNvPr id="5125" name="Content Placeholder 4"/>
          <p:cNvSpPr>
            <a:spLocks noGrp="1"/>
          </p:cNvSpPr>
          <p:nvPr>
            <p:ph sz="half" idx="4294967295"/>
          </p:nvPr>
        </p:nvSpPr>
        <p:spPr>
          <a:xfrm>
            <a:off x="2895600" y="1447800"/>
            <a:ext cx="6248400" cy="914400"/>
          </a:xfrm>
        </p:spPr>
        <p:txBody>
          <a:bodyPr/>
          <a:lstStyle/>
          <a:p>
            <a:r>
              <a:rPr lang="en-US" altLang="en-US" smtClean="0"/>
              <a:t>Incidence rises with age</a:t>
            </a:r>
          </a:p>
          <a:p>
            <a:pPr lvl="1"/>
            <a:r>
              <a:rPr lang="en-US" altLang="en-US" smtClean="0"/>
              <a:t>Lifetime burden 1:4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2525713"/>
            <a:ext cx="65532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</a:rPr>
              <a:t>Prevalence of Diagnosed AF Stratified by Age and Sex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98154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Methods: Determination of incident AF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Excluded self-reported AF</a:t>
            </a:r>
          </a:p>
          <a:p>
            <a:r>
              <a:rPr lang="en-US" dirty="0" smtClean="0"/>
              <a:t>Hospital discharge diagnoses (ICD-9 codes 427.31 and 427.32), MESA events detection protocol, or CMS hospital billing</a:t>
            </a:r>
          </a:p>
          <a:p>
            <a:pPr lvl="1"/>
            <a:r>
              <a:rPr lang="en-US" dirty="0" smtClean="0"/>
              <a:t>Validation </a:t>
            </a:r>
            <a:r>
              <a:rPr lang="en-US" dirty="0" err="1" smtClean="0"/>
              <a:t>substudy</a:t>
            </a:r>
            <a:r>
              <a:rPr lang="en-US" dirty="0" smtClean="0"/>
              <a:t> reviewing 45/185 MESA participants with hospital discharge diagnosis for AF showed AF was confirmed in 93% of cases.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13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Methods: Analysis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Cox model regressions to estimate HR of developing AF as a function of NT </a:t>
            </a:r>
            <a:r>
              <a:rPr lang="en-US" dirty="0" err="1" smtClean="0"/>
              <a:t>pBNP</a:t>
            </a:r>
            <a:endParaRPr lang="en-US" dirty="0" smtClean="0"/>
          </a:p>
          <a:p>
            <a:pPr lvl="1"/>
            <a:r>
              <a:rPr lang="en-US" dirty="0" smtClean="0"/>
              <a:t>Tested for interactions with age, gender, race/ethnicity</a:t>
            </a:r>
          </a:p>
          <a:p>
            <a:pPr lvl="1"/>
            <a:r>
              <a:rPr lang="en-US" dirty="0" smtClean="0"/>
              <a:t>NT </a:t>
            </a:r>
            <a:r>
              <a:rPr lang="en-US" dirty="0" err="1" smtClean="0"/>
              <a:t>pBNP</a:t>
            </a:r>
            <a:r>
              <a:rPr lang="en-US" dirty="0" smtClean="0"/>
              <a:t> analyzed as continuous variable (</a:t>
            </a:r>
            <a:r>
              <a:rPr lang="en-US" dirty="0" err="1" smtClean="0"/>
              <a:t>ln</a:t>
            </a:r>
            <a:r>
              <a:rPr lang="en-US" dirty="0" smtClean="0"/>
              <a:t>), and as categories as quintiles</a:t>
            </a:r>
          </a:p>
          <a:p>
            <a:pPr lvl="1"/>
            <a:r>
              <a:rPr lang="en-US" dirty="0" smtClean="0"/>
              <a:t>Failure time was baseline exam date and first hospitalization for AF or baseline exam and last known f/u</a:t>
            </a:r>
          </a:p>
          <a:p>
            <a:pPr lvl="1"/>
            <a:r>
              <a:rPr lang="en-US" dirty="0" smtClean="0"/>
              <a:t>Adjusted for significant predictors from backwards selection: age, sex, r/e, </a:t>
            </a:r>
            <a:r>
              <a:rPr lang="en-US" dirty="0" err="1" smtClean="0"/>
              <a:t>ln</a:t>
            </a:r>
            <a:r>
              <a:rPr lang="en-US" dirty="0" smtClean="0"/>
              <a:t> </a:t>
            </a:r>
            <a:r>
              <a:rPr lang="en-US" dirty="0" err="1" smtClean="0"/>
              <a:t>NTpBNP</a:t>
            </a:r>
            <a:r>
              <a:rPr lang="en-US" dirty="0" smtClean="0"/>
              <a:t>, BMI, height, tobacco, HTN, BP, HTN meds, DM</a:t>
            </a:r>
          </a:p>
          <a:p>
            <a:pPr lvl="2"/>
            <a:r>
              <a:rPr lang="en-US" dirty="0" err="1" smtClean="0"/>
              <a:t>cMRI</a:t>
            </a:r>
            <a:r>
              <a:rPr lang="en-US" dirty="0" smtClean="0"/>
              <a:t> data: LV mass, LV </a:t>
            </a:r>
            <a:r>
              <a:rPr lang="en-US" dirty="0" err="1" smtClean="0"/>
              <a:t>eDV</a:t>
            </a:r>
            <a:r>
              <a:rPr lang="en-US" dirty="0" smtClean="0"/>
              <a:t>, 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6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Results: incident AF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 5518 subjects, over a median of 7.6 years of f/u (99% &lt; 8.25 years f/u)	</a:t>
            </a:r>
          </a:p>
          <a:p>
            <a:pPr lvl="1"/>
            <a:r>
              <a:rPr lang="en-US" dirty="0" smtClean="0"/>
              <a:t>267 developed AF</a:t>
            </a:r>
          </a:p>
          <a:p>
            <a:r>
              <a:rPr lang="en-US" dirty="0" smtClean="0"/>
              <a:t>No huge epidemiologic surprises</a:t>
            </a:r>
          </a:p>
          <a:p>
            <a:pPr lvl="1"/>
            <a:r>
              <a:rPr lang="en-US" dirty="0" smtClean="0"/>
              <a:t>Older age (72 </a:t>
            </a:r>
            <a:r>
              <a:rPr lang="en-US" dirty="0" err="1" smtClean="0"/>
              <a:t>yrs</a:t>
            </a:r>
            <a:r>
              <a:rPr lang="en-US" dirty="0" smtClean="0"/>
              <a:t> vs. 62 </a:t>
            </a:r>
            <a:r>
              <a:rPr lang="en-US" dirty="0" err="1" smtClean="0"/>
              <a:t>yrs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Male, white</a:t>
            </a:r>
          </a:p>
          <a:p>
            <a:pPr lvl="1"/>
            <a:r>
              <a:rPr lang="en-US" dirty="0" smtClean="0"/>
              <a:t>Higher SBP, HTN dx, HTN meds</a:t>
            </a:r>
          </a:p>
          <a:p>
            <a:pPr lvl="1"/>
            <a:r>
              <a:rPr lang="en-US" dirty="0" smtClean="0"/>
              <a:t>BMI and DM did not differ</a:t>
            </a:r>
          </a:p>
          <a:p>
            <a:pPr lvl="1"/>
            <a:r>
              <a:rPr lang="en-US" dirty="0" smtClean="0"/>
              <a:t>EF same, LV mass higher in AF group</a:t>
            </a:r>
          </a:p>
          <a:p>
            <a:pPr lvl="1"/>
            <a:r>
              <a:rPr lang="en-US" dirty="0" err="1" smtClean="0"/>
              <a:t>Avg</a:t>
            </a:r>
            <a:r>
              <a:rPr lang="en-US" dirty="0" smtClean="0"/>
              <a:t> NT </a:t>
            </a:r>
            <a:r>
              <a:rPr lang="en-US" dirty="0" err="1" smtClean="0"/>
              <a:t>pBNP</a:t>
            </a:r>
            <a:r>
              <a:rPr lang="en-US" dirty="0" smtClean="0"/>
              <a:t> level higher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6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136" y="146612"/>
            <a:ext cx="6426469" cy="658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969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BNP associated with incident AF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30" y="1428470"/>
            <a:ext cx="7192990" cy="517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732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sz="3600" dirty="0" smtClean="0"/>
              <a:t>BNP strongly associated in young/old, women/men, non-white/white</a:t>
            </a: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80" y="1637878"/>
            <a:ext cx="6998402" cy="497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969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sz="3600" dirty="0" smtClean="0"/>
              <a:t>Cumulative incidence curve by quintile – entire cohort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7" y="1795431"/>
            <a:ext cx="8650509" cy="460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969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Incidence curves by race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20" y="1651867"/>
            <a:ext cx="4017364" cy="21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7" y="4294207"/>
            <a:ext cx="4068570" cy="205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380" y="1651867"/>
            <a:ext cx="4456253" cy="219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4207635"/>
            <a:ext cx="4282633" cy="222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3211" y="130846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11446" y="1297424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Hispanic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63211" y="3924875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77836" y="3873007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Asian/Chinese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69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60231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NT pro-BNP is a strong and robust predictor of incident AF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rognostic </a:t>
            </a:r>
            <a:r>
              <a:rPr lang="en-US" dirty="0"/>
              <a:t>value is even greater in the young and women compared with older subjects and </a:t>
            </a:r>
            <a:r>
              <a:rPr lang="en-US" dirty="0" smtClean="0"/>
              <a:t>men</a:t>
            </a:r>
          </a:p>
          <a:p>
            <a:r>
              <a:rPr lang="en-US" dirty="0" smtClean="0"/>
              <a:t>Robustly predictive in Blacks, Hispanics, and Asian/Chinese as Whites, despite lower incidence of AF</a:t>
            </a:r>
          </a:p>
          <a:p>
            <a:endParaRPr lang="en-US" dirty="0"/>
          </a:p>
          <a:p>
            <a:r>
              <a:rPr lang="en-US" dirty="0" smtClean="0"/>
              <a:t>NT </a:t>
            </a:r>
            <a:r>
              <a:rPr lang="en-US" dirty="0" err="1" smtClean="0"/>
              <a:t>pBNP</a:t>
            </a:r>
            <a:r>
              <a:rPr lang="en-US" dirty="0" smtClean="0"/>
              <a:t> may be useful to distinguish a high risk group to target for prevention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69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01" r="566" b="8619"/>
          <a:stretch/>
        </p:blipFill>
        <p:spPr>
          <a:xfrm>
            <a:off x="3433158" y="140538"/>
            <a:ext cx="5373077" cy="6570463"/>
          </a:xfrm>
        </p:spPr>
      </p:pic>
      <p:sp>
        <p:nvSpPr>
          <p:cNvPr id="3" name="TextBox 2"/>
          <p:cNvSpPr txBox="1"/>
          <p:nvPr/>
        </p:nvSpPr>
        <p:spPr>
          <a:xfrm>
            <a:off x="203201" y="1998134"/>
            <a:ext cx="29418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Dick </a:t>
            </a:r>
            <a:r>
              <a:rPr lang="en-US" sz="2400" dirty="0" err="1" smtClean="0">
                <a:solidFill>
                  <a:schemeClr val="tx2"/>
                </a:solidFill>
              </a:rPr>
              <a:t>Kronmal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Susan </a:t>
            </a:r>
            <a:r>
              <a:rPr lang="en-US" sz="2400" dirty="0" err="1" smtClean="0">
                <a:solidFill>
                  <a:schemeClr val="tx2"/>
                </a:solidFill>
              </a:rPr>
              <a:t>Heckbert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Alvaro Alonso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chemeClr val="tx2"/>
                </a:solidFill>
              </a:rPr>
              <a:t>Hossein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Bahrami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Joao Lima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Gregory Burke</a:t>
            </a:r>
          </a:p>
        </p:txBody>
      </p:sp>
    </p:spTree>
    <p:extLst>
      <p:ext uri="{BB962C8B-B14F-4D97-AF65-F5344CB8AC3E}">
        <p14:creationId xmlns:p14="http://schemas.microsoft.com/office/powerpoint/2010/main" val="2930969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888382"/>
            <a:ext cx="82105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762000" y="6098432"/>
            <a:ext cx="797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latin typeface="+mn-lt"/>
              </a:rPr>
              <a:t>Day, Jennifer </a:t>
            </a:r>
            <a:r>
              <a:rPr lang="en-US" altLang="en-US" sz="1200" dirty="0" err="1">
                <a:latin typeface="+mn-lt"/>
              </a:rPr>
              <a:t>Cheeseman</a:t>
            </a:r>
            <a:r>
              <a:rPr lang="en-US" altLang="en-US" sz="1200" dirty="0">
                <a:latin typeface="+mn-lt"/>
              </a:rPr>
              <a:t>, Population Projections of the United States by Age, Sex, Race, and Hispanic Origin: 1995 to 2050, U.S. Bureau of the Census, Current Population Reports, P25-1130, U.S. Government Printing Office, Washington, DC, 1996</a:t>
            </a:r>
          </a:p>
        </p:txBody>
      </p:sp>
      <p:sp>
        <p:nvSpPr>
          <p:cNvPr id="6148" name="Title 3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pPr eaLnBrk="1" hangingPunct="1"/>
            <a:r>
              <a:rPr lang="en-US" altLang="en-US" dirty="0" smtClean="0"/>
              <a:t>US Census Population growth</a:t>
            </a:r>
          </a:p>
        </p:txBody>
      </p:sp>
    </p:spTree>
    <p:extLst>
      <p:ext uri="{BB962C8B-B14F-4D97-AF65-F5344CB8AC3E}">
        <p14:creationId xmlns:p14="http://schemas.microsoft.com/office/powerpoint/2010/main" val="905428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sz="2800" dirty="0" smtClean="0"/>
              <a:t>AF epidemic</a:t>
            </a:r>
            <a:r>
              <a:rPr lang="en-US" sz="2800" dirty="0"/>
              <a:t>: Projected number of persons with AF in the United States between 2000 and </a:t>
            </a:r>
            <a:r>
              <a:rPr lang="en-US" sz="2800" dirty="0" smtClean="0"/>
              <a:t>2050</a:t>
            </a:r>
            <a:endParaRPr lang="en-US" sz="2800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58875" y="6583363"/>
            <a:ext cx="431958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1200" dirty="0" err="1">
                <a:solidFill>
                  <a:schemeClr val="tx1"/>
                </a:solidFill>
                <a:latin typeface="+mn-lt"/>
              </a:rPr>
              <a:t>Miyasaka</a:t>
            </a:r>
            <a:r>
              <a:rPr lang="en-GB" altLang="en-US" sz="1200" dirty="0">
                <a:solidFill>
                  <a:schemeClr val="tx1"/>
                </a:solidFill>
                <a:latin typeface="+mn-lt"/>
              </a:rPr>
              <a:t> Y et al. Circulation 2006;114:119-125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25" y="2027902"/>
            <a:ext cx="7412424" cy="443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69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pPr eaLnBrk="1" hangingPunct="1"/>
            <a:r>
              <a:rPr lang="en-US" altLang="en-US" dirty="0" smtClean="0"/>
              <a:t>Why do we care: consequences of AF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88" t="913" r="4288" b="1841"/>
          <a:stretch/>
        </p:blipFill>
        <p:spPr>
          <a:xfrm>
            <a:off x="250440" y="1953846"/>
            <a:ext cx="4067925" cy="416169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969" y="2110154"/>
            <a:ext cx="288290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923" y="1920630"/>
            <a:ext cx="3178908" cy="2279553"/>
          </a:xfrm>
          <a:prstGeom prst="rect">
            <a:avLst/>
          </a:prstGeom>
        </p:spPr>
      </p:pic>
      <p:pic>
        <p:nvPicPr>
          <p:cNvPr id="7" name="Picture 2" descr="Graph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26"/>
          <a:stretch>
            <a:fillRect/>
          </a:stretch>
        </p:blipFill>
        <p:spPr bwMode="auto">
          <a:xfrm>
            <a:off x="6184692" y="4552462"/>
            <a:ext cx="2802145" cy="176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544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altLang="en-US" dirty="0" smtClean="0"/>
              <a:t>Problem of AF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z="2800" dirty="0" smtClean="0"/>
              <a:t>Clinical trials have primarily focused on treatment of AF</a:t>
            </a:r>
          </a:p>
          <a:p>
            <a:pPr lvl="1"/>
            <a:r>
              <a:rPr lang="en-US" altLang="en-US" sz="2400" dirty="0" smtClean="0"/>
              <a:t>Goals:</a:t>
            </a:r>
          </a:p>
          <a:p>
            <a:pPr lvl="2"/>
            <a:r>
              <a:rPr lang="en-US" altLang="en-US" sz="2000" dirty="0" smtClean="0"/>
              <a:t>Reduction of symptoms</a:t>
            </a:r>
          </a:p>
          <a:p>
            <a:pPr lvl="2"/>
            <a:r>
              <a:rPr lang="en-US" altLang="en-US" sz="2000" dirty="0" smtClean="0"/>
              <a:t>Prevention of thromboembolic events</a:t>
            </a:r>
          </a:p>
          <a:p>
            <a:pPr lvl="2"/>
            <a:r>
              <a:rPr lang="en-US" altLang="en-US" sz="2000" dirty="0" smtClean="0"/>
              <a:t>Prevention of heart failure</a:t>
            </a:r>
          </a:p>
          <a:p>
            <a:pPr lvl="2"/>
            <a:r>
              <a:rPr lang="en-US" altLang="en-US" sz="2000" dirty="0" smtClean="0"/>
              <a:t>Reduction in mortality</a:t>
            </a:r>
          </a:p>
          <a:p>
            <a:r>
              <a:rPr lang="en-US" altLang="en-US" sz="2800" dirty="0" smtClean="0"/>
              <a:t>Acceptance of AF as an unavoidable evil</a:t>
            </a:r>
          </a:p>
          <a:p>
            <a:pPr lvl="1"/>
            <a:r>
              <a:rPr lang="en-US" altLang="en-US" sz="2400" dirty="0" smtClean="0"/>
              <a:t>No antiarrhythmic drug studies have shown improvement in outcomes</a:t>
            </a:r>
          </a:p>
        </p:txBody>
      </p:sp>
    </p:spTree>
    <p:extLst>
      <p:ext uri="{BB962C8B-B14F-4D97-AF65-F5344CB8AC3E}">
        <p14:creationId xmlns:p14="http://schemas.microsoft.com/office/powerpoint/2010/main" val="70261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51297" y="6395645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1200" dirty="0">
                <a:solidFill>
                  <a:schemeClr val="tx1"/>
                </a:solidFill>
                <a:latin typeface="+mn-lt"/>
              </a:rPr>
              <a:t>Benjamin E J et al. Circulation 2009;119:606-618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Shift to paradigm of prevention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71" y="1468611"/>
            <a:ext cx="7804800" cy="462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2064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altLang="en-US" dirty="0" smtClean="0"/>
              <a:t>Barriers to understanding AF: how can we identify risk?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11011" y="2052925"/>
            <a:ext cx="6711654" cy="4195481"/>
          </a:xfrm>
        </p:spPr>
        <p:txBody>
          <a:bodyPr/>
          <a:lstStyle/>
          <a:p>
            <a:r>
              <a:rPr lang="en-US" altLang="en-US" dirty="0" smtClean="0"/>
              <a:t>Clinical, biological and epidemiology studies limited by:</a:t>
            </a:r>
          </a:p>
          <a:p>
            <a:pPr lvl="1"/>
            <a:r>
              <a:rPr lang="en-US" altLang="en-US" dirty="0" smtClean="0"/>
              <a:t>Ability to identify/diagnose AF</a:t>
            </a:r>
          </a:p>
          <a:p>
            <a:pPr lvl="2"/>
            <a:r>
              <a:rPr lang="en-US" altLang="en-US" dirty="0" smtClean="0"/>
              <a:t>Sporadic</a:t>
            </a:r>
          </a:p>
          <a:p>
            <a:pPr lvl="2"/>
            <a:r>
              <a:rPr lang="en-US" altLang="en-US" dirty="0" smtClean="0"/>
              <a:t>Often asymptomatic</a:t>
            </a:r>
          </a:p>
          <a:p>
            <a:pPr lvl="2"/>
            <a:r>
              <a:rPr lang="en-US" altLang="en-US" dirty="0" smtClean="0"/>
              <a:t>Variably progressive</a:t>
            </a:r>
          </a:p>
          <a:p>
            <a:pPr lvl="2"/>
            <a:r>
              <a:rPr lang="en-US" altLang="en-US" dirty="0" smtClean="0"/>
              <a:t>Inadequate surveillance tools</a:t>
            </a:r>
          </a:p>
          <a:p>
            <a:pPr lvl="1"/>
            <a:r>
              <a:rPr lang="en-US" altLang="en-US" dirty="0" smtClean="0"/>
              <a:t>Phenotypic and genotypic heterogeneity</a:t>
            </a:r>
          </a:p>
          <a:p>
            <a:pPr lvl="2"/>
            <a:r>
              <a:rPr lang="en-US" altLang="en-US" dirty="0" smtClean="0"/>
              <a:t>LAF, HF, post-op, vagal, HTN, thyroid, myocarditis, </a:t>
            </a:r>
            <a:r>
              <a:rPr lang="en-US" altLang="en-US" dirty="0" err="1" smtClean="0"/>
              <a:t>valvular</a:t>
            </a:r>
            <a:r>
              <a:rPr lang="en-US" altLang="en-US" dirty="0" smtClean="0"/>
              <a:t>, HCM, WPW, SCN5a, </a:t>
            </a:r>
            <a:r>
              <a:rPr lang="en-US" altLang="en-US" dirty="0" err="1" smtClean="0"/>
              <a:t>Lamin</a:t>
            </a:r>
            <a:r>
              <a:rPr lang="en-US" altLang="en-US" dirty="0" smtClean="0"/>
              <a:t> A/C…</a:t>
            </a:r>
          </a:p>
        </p:txBody>
      </p:sp>
      <p:pic>
        <p:nvPicPr>
          <p:cNvPr id="14340" name="Picture 5" descr="http://www3.interscience.wiley.com/cgi-bin/fulltext/118650863/n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14600"/>
            <a:ext cx="29829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1800" y="6477000"/>
            <a:ext cx="2001838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latin typeface="+mn-lt"/>
              </a:rPr>
              <a:t>Patton et. al. </a:t>
            </a:r>
            <a:r>
              <a:rPr lang="en-US" sz="1100" i="1" dirty="0">
                <a:latin typeface="+mn-lt"/>
              </a:rPr>
              <a:t>PACE</a:t>
            </a:r>
            <a:r>
              <a:rPr lang="en-US" sz="1100" dirty="0">
                <a:latin typeface="+mn-lt"/>
              </a:rPr>
              <a:t>2005;28;630 </a:t>
            </a:r>
          </a:p>
        </p:txBody>
      </p:sp>
    </p:spTree>
    <p:extLst>
      <p:ext uri="{BB962C8B-B14F-4D97-AF65-F5344CB8AC3E}">
        <p14:creationId xmlns:p14="http://schemas.microsoft.com/office/powerpoint/2010/main" val="59458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solidFill>
            <a:schemeClr val="accent1">
              <a:lumMod val="75000"/>
              <a:alpha val="50000"/>
            </a:schemeClr>
          </a:solidFill>
        </p:spPr>
        <p:txBody>
          <a:bodyPr/>
          <a:lstStyle/>
          <a:p>
            <a:r>
              <a:rPr lang="en-US" altLang="en-US" dirty="0" smtClean="0"/>
              <a:t>Epidemiologic established risk factors/associations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en-US" sz="3200" dirty="0" smtClean="0"/>
              <a:t>Age</a:t>
            </a:r>
          </a:p>
          <a:p>
            <a:r>
              <a:rPr lang="en-US" altLang="en-US" sz="3200" dirty="0" smtClean="0"/>
              <a:t>Male sex</a:t>
            </a:r>
          </a:p>
          <a:p>
            <a:r>
              <a:rPr lang="en-US" altLang="en-US" sz="3200" dirty="0" smtClean="0"/>
              <a:t>Heart failure</a:t>
            </a:r>
          </a:p>
          <a:p>
            <a:r>
              <a:rPr lang="en-US" altLang="en-US" sz="3200" dirty="0" smtClean="0"/>
              <a:t>Diabetes</a:t>
            </a:r>
          </a:p>
          <a:p>
            <a:r>
              <a:rPr lang="en-US" altLang="en-US" sz="3200" dirty="0" smtClean="0"/>
              <a:t>Hypertension </a:t>
            </a:r>
          </a:p>
          <a:p>
            <a:r>
              <a:rPr lang="en-US" altLang="en-US" sz="3200" dirty="0" smtClean="0"/>
              <a:t>Myocardial </a:t>
            </a:r>
            <a:r>
              <a:rPr lang="en-US" altLang="en-US" sz="3200" dirty="0"/>
              <a:t>infarction</a:t>
            </a:r>
          </a:p>
          <a:p>
            <a:r>
              <a:rPr lang="en-US" altLang="en-US" sz="3200" dirty="0" smtClean="0"/>
              <a:t>Smoking</a:t>
            </a:r>
          </a:p>
          <a:p>
            <a:r>
              <a:rPr lang="en-US" altLang="en-US" sz="3200" dirty="0" err="1" smtClean="0"/>
              <a:t>Myo</a:t>
            </a:r>
            <a:r>
              <a:rPr lang="en-US" altLang="en-US" sz="3200" dirty="0" smtClean="0"/>
              <a:t> &amp; pericarditis</a:t>
            </a:r>
            <a:endParaRPr lang="en-US" altLang="en-US" sz="2400" dirty="0" smtClean="0"/>
          </a:p>
          <a:p>
            <a:endParaRPr lang="en-US" altLang="en-US" sz="2000" dirty="0" smtClean="0"/>
          </a:p>
          <a:p>
            <a:endParaRPr lang="en-US" altLang="en-US" dirty="0" smtClean="0"/>
          </a:p>
          <a:p>
            <a:pPr lvl="1"/>
            <a:endParaRPr lang="en-US" altLang="en-US" dirty="0" smtClean="0"/>
          </a:p>
        </p:txBody>
      </p:sp>
      <p:sp>
        <p:nvSpPr>
          <p:cNvPr id="1536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4"/>
            <a:ext cx="3298115" cy="1974039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sz="3200" dirty="0" err="1" smtClean="0"/>
              <a:t>Valvular</a:t>
            </a:r>
            <a:r>
              <a:rPr lang="en-US" altLang="en-US" sz="3200" dirty="0" smtClean="0"/>
              <a:t> heart disease</a:t>
            </a:r>
          </a:p>
          <a:p>
            <a:r>
              <a:rPr lang="en-US" altLang="en-US" sz="3200" dirty="0" smtClean="0"/>
              <a:t>Alcohol</a:t>
            </a:r>
          </a:p>
          <a:p>
            <a:r>
              <a:rPr lang="en-US" altLang="en-US" sz="3200" dirty="0" smtClean="0"/>
              <a:t>Post-cardiac surgery</a:t>
            </a:r>
          </a:p>
          <a:p>
            <a:r>
              <a:rPr lang="en-US" altLang="en-US" sz="3200" dirty="0" smtClean="0"/>
              <a:t>LA size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99" y="3962400"/>
            <a:ext cx="4478525" cy="259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7066" y="6481763"/>
            <a:ext cx="431958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200" dirty="0" err="1">
                <a:solidFill>
                  <a:srgbClr val="FFFFFF"/>
                </a:solidFill>
                <a:latin typeface="+mn-lt"/>
              </a:rPr>
              <a:t>Psaty</a:t>
            </a:r>
            <a:r>
              <a:rPr lang="en-GB" sz="1200" dirty="0">
                <a:solidFill>
                  <a:srgbClr val="FFFFFF"/>
                </a:solidFill>
                <a:latin typeface="+mn-lt"/>
              </a:rPr>
              <a:t> B M et al. Circulation 1997;96:2455-2461</a:t>
            </a:r>
          </a:p>
        </p:txBody>
      </p:sp>
    </p:spTree>
    <p:extLst>
      <p:ext uri="{BB962C8B-B14F-4D97-AF65-F5344CB8AC3E}">
        <p14:creationId xmlns:p14="http://schemas.microsoft.com/office/powerpoint/2010/main" val="837278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843</TotalTime>
  <Words>1119</Words>
  <Application>Microsoft Macintosh PowerPoint</Application>
  <PresentationFormat>On-screen Show (4:3)</PresentationFormat>
  <Paragraphs>156</Paragraphs>
  <Slides>29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Ion</vt:lpstr>
      <vt:lpstr>Atrial Fibrillation and NT pro-BNP: What can MESA tell us?</vt:lpstr>
      <vt:lpstr>AF is common</vt:lpstr>
      <vt:lpstr>US Census Population growth</vt:lpstr>
      <vt:lpstr>AF epidemic: Projected number of persons with AF in the United States between 2000 and 2050</vt:lpstr>
      <vt:lpstr>Why do we care: consequences of AF</vt:lpstr>
      <vt:lpstr>Problem of AF</vt:lpstr>
      <vt:lpstr>Shift to paradigm of prevention</vt:lpstr>
      <vt:lpstr>Barriers to understanding AF: how can we identify risk?</vt:lpstr>
      <vt:lpstr>Epidemiologic established risk factors/associations</vt:lpstr>
      <vt:lpstr>AF – an epi success story</vt:lpstr>
      <vt:lpstr>Novel risk factors/associations</vt:lpstr>
      <vt:lpstr>Inflammation and AF</vt:lpstr>
      <vt:lpstr>B-type Natriuretic peptide</vt:lpstr>
      <vt:lpstr>B-type Natriuretic peptide</vt:lpstr>
      <vt:lpstr>Problems with AF epidemiology</vt:lpstr>
      <vt:lpstr>We know little about AF in non-white races, and what we know is paradoxical</vt:lpstr>
      <vt:lpstr>HRs of AF for each 10% increase in European ancestry after adjustment for clinical risk factors</vt:lpstr>
      <vt:lpstr>What is the relationship between NTp-BNP and AF in other ethnicities/races?</vt:lpstr>
      <vt:lpstr>Methods: Data</vt:lpstr>
      <vt:lpstr>Methods: Determination of incident AF</vt:lpstr>
      <vt:lpstr>Methods: Analysis</vt:lpstr>
      <vt:lpstr>Results: incident AF</vt:lpstr>
      <vt:lpstr>PowerPoint Presentation</vt:lpstr>
      <vt:lpstr>BNP associated with incident AF</vt:lpstr>
      <vt:lpstr>BNP strongly associated in young/old, women/men, non-white/white</vt:lpstr>
      <vt:lpstr>Cumulative incidence curve by quintile – entire cohort</vt:lpstr>
      <vt:lpstr>Incidence curves by race</vt:lpstr>
      <vt:lpstr>NT pro-BNP is a strong and robust predictor of incident AF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 Patton</dc:creator>
  <cp:lastModifiedBy>Kris Patton</cp:lastModifiedBy>
  <cp:revision>71</cp:revision>
  <dcterms:created xsi:type="dcterms:W3CDTF">2013-03-03T00:42:49Z</dcterms:created>
  <dcterms:modified xsi:type="dcterms:W3CDTF">2013-10-04T13:04:11Z</dcterms:modified>
</cp:coreProperties>
</file>