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7" r:id="rId2"/>
    <p:sldId id="279" r:id="rId3"/>
    <p:sldId id="321" r:id="rId4"/>
    <p:sldId id="297" r:id="rId5"/>
    <p:sldId id="298" r:id="rId6"/>
    <p:sldId id="303" r:id="rId7"/>
    <p:sldId id="307" r:id="rId8"/>
    <p:sldId id="308" r:id="rId9"/>
    <p:sldId id="306" r:id="rId10"/>
    <p:sldId id="310" r:id="rId11"/>
    <p:sldId id="280" r:id="rId12"/>
    <p:sldId id="260" r:id="rId13"/>
    <p:sldId id="261" r:id="rId14"/>
    <p:sldId id="263" r:id="rId15"/>
    <p:sldId id="264" r:id="rId16"/>
    <p:sldId id="286" r:id="rId17"/>
    <p:sldId id="262" r:id="rId18"/>
    <p:sldId id="311" r:id="rId19"/>
    <p:sldId id="265" r:id="rId20"/>
    <p:sldId id="266" r:id="rId21"/>
    <p:sldId id="283" r:id="rId22"/>
    <p:sldId id="284" r:id="rId23"/>
    <p:sldId id="267" r:id="rId24"/>
    <p:sldId id="285" r:id="rId25"/>
    <p:sldId id="312" r:id="rId26"/>
    <p:sldId id="313" r:id="rId27"/>
    <p:sldId id="287" r:id="rId28"/>
    <p:sldId id="288" r:id="rId29"/>
    <p:sldId id="289" r:id="rId30"/>
    <p:sldId id="290" r:id="rId31"/>
    <p:sldId id="271" r:id="rId32"/>
    <p:sldId id="314" r:id="rId33"/>
    <p:sldId id="315" r:id="rId34"/>
    <p:sldId id="296" r:id="rId35"/>
    <p:sldId id="273" r:id="rId36"/>
    <p:sldId id="274" r:id="rId37"/>
    <p:sldId id="276" r:id="rId38"/>
    <p:sldId id="277" r:id="rId39"/>
    <p:sldId id="316" r:id="rId40"/>
    <p:sldId id="299" r:id="rId41"/>
    <p:sldId id="302" r:id="rId42"/>
    <p:sldId id="318" r:id="rId43"/>
    <p:sldId id="319" r:id="rId44"/>
    <p:sldId id="320" r:id="rId45"/>
    <p:sldId id="317" r:id="rId46"/>
    <p:sldId id="300" r:id="rId47"/>
    <p:sldId id="301" r:id="rId48"/>
    <p:sldId id="309"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42424"/>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00" y="-96"/>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2BAAE-6ECD-0A4C-9B42-035DC6D9B7D6}" type="datetimeFigureOut">
              <a:rPr lang="en-US" smtClean="0"/>
              <a:t>4/16/13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199731-B60E-3D44-ADE5-22EEBC1DB643}" type="slidenum">
              <a:rPr lang="en-US" smtClean="0"/>
              <a:t>‹#›</a:t>
            </a:fld>
            <a:endParaRPr lang="en-US"/>
          </a:p>
        </p:txBody>
      </p:sp>
    </p:spTree>
    <p:extLst>
      <p:ext uri="{BB962C8B-B14F-4D97-AF65-F5344CB8AC3E}">
        <p14:creationId xmlns:p14="http://schemas.microsoft.com/office/powerpoint/2010/main" val="25765783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a:t>
            </a:r>
            <a:r>
              <a:rPr lang="en-US" baseline="0" dirty="0" smtClean="0"/>
              <a:t> / WHO / Global burden of disease</a:t>
            </a:r>
          </a:p>
          <a:p>
            <a:r>
              <a:rPr lang="en-US" baseline="0" dirty="0" smtClean="0"/>
              <a:t>Also, per global burden, COPD is 2</a:t>
            </a:r>
            <a:r>
              <a:rPr lang="en-US" baseline="30000" dirty="0" smtClean="0"/>
              <a:t>nd</a:t>
            </a:r>
            <a:r>
              <a:rPr lang="en-US" baseline="0" dirty="0" smtClean="0"/>
              <a:t> leading cause of disability-adjusted life years lost in US</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2</a:t>
            </a:fld>
            <a:endParaRPr lang="en-US"/>
          </a:p>
        </p:txBody>
      </p:sp>
    </p:spTree>
    <p:extLst>
      <p:ext uri="{BB962C8B-B14F-4D97-AF65-F5344CB8AC3E}">
        <p14:creationId xmlns:p14="http://schemas.microsoft.com/office/powerpoint/2010/main" val="2355717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Investigated</a:t>
            </a:r>
            <a:r>
              <a:rPr lang="en-US" baseline="0" dirty="0" smtClean="0"/>
              <a:t> by death cert, med records, interviews</a:t>
            </a:r>
          </a:p>
          <a:p>
            <a:r>
              <a:rPr lang="en-US" baseline="0" dirty="0" smtClean="0"/>
              <a:t>Loss to follow up at </a:t>
            </a:r>
            <a:r>
              <a:rPr lang="en-US" baseline="0" dirty="0" err="1" smtClean="0"/>
              <a:t>fu</a:t>
            </a:r>
            <a:r>
              <a:rPr lang="en-US" baseline="0" dirty="0" smtClean="0"/>
              <a:t> 10</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17</a:t>
            </a:fld>
            <a:endParaRPr lang="en-US"/>
          </a:p>
        </p:txBody>
      </p:sp>
    </p:spTree>
    <p:extLst>
      <p:ext uri="{BB962C8B-B14F-4D97-AF65-F5344CB8AC3E}">
        <p14:creationId xmlns:p14="http://schemas.microsoft.com/office/powerpoint/2010/main" val="1872844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evidence for significant non-linearity</a:t>
            </a:r>
          </a:p>
          <a:p>
            <a:r>
              <a:rPr lang="en-US" dirty="0" smtClean="0"/>
              <a:t>Fewer</a:t>
            </a:r>
            <a:r>
              <a:rPr lang="en-US" baseline="0" dirty="0" smtClean="0"/>
              <a:t> subjects at the tail end of the distribution; most clustered between 0-10</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27</a:t>
            </a:fld>
            <a:endParaRPr lang="en-US"/>
          </a:p>
        </p:txBody>
      </p:sp>
    </p:spTree>
    <p:extLst>
      <p:ext uri="{BB962C8B-B14F-4D97-AF65-F5344CB8AC3E}">
        <p14:creationId xmlns:p14="http://schemas.microsoft.com/office/powerpoint/2010/main" val="4239843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40-50</a:t>
            </a:r>
            <a:r>
              <a:rPr lang="en-US" dirty="0" smtClean="0"/>
              <a:t>% increased</a:t>
            </a:r>
            <a:r>
              <a:rPr lang="en-US" baseline="0" dirty="0" smtClean="0"/>
              <a:t> rate of death in the top </a:t>
            </a:r>
            <a:r>
              <a:rPr lang="en-US" baseline="0" dirty="0" err="1" smtClean="0"/>
              <a:t>decile</a:t>
            </a:r>
            <a:r>
              <a:rPr lang="en-US" baseline="0" dirty="0" smtClean="0"/>
              <a:t> (numbers in supplementary slide)</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30</a:t>
            </a:fld>
            <a:endParaRPr lang="en-US"/>
          </a:p>
        </p:txBody>
      </p:sp>
    </p:spTree>
    <p:extLst>
      <p:ext uri="{BB962C8B-B14F-4D97-AF65-F5344CB8AC3E}">
        <p14:creationId xmlns:p14="http://schemas.microsoft.com/office/powerpoint/2010/main" val="1770495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of effect modification by </a:t>
            </a:r>
            <a:r>
              <a:rPr lang="en-US" dirty="0" smtClean="0"/>
              <a:t>smoking</a:t>
            </a:r>
          </a:p>
          <a:p>
            <a:r>
              <a:rPr lang="en-US" dirty="0" smtClean="0"/>
              <a:t>P(</a:t>
            </a:r>
            <a:r>
              <a:rPr lang="en-US" dirty="0" err="1" smtClean="0"/>
              <a:t>int</a:t>
            </a:r>
            <a:r>
              <a:rPr lang="en-US" dirty="0" smtClean="0"/>
              <a:t>)</a:t>
            </a:r>
            <a:r>
              <a:rPr lang="en-US" baseline="0" dirty="0" smtClean="0"/>
              <a:t> for percent </a:t>
            </a:r>
            <a:r>
              <a:rPr lang="en-US" baseline="0" dirty="0" err="1" smtClean="0"/>
              <a:t>emphyema</a:t>
            </a:r>
            <a:r>
              <a:rPr lang="en-US" baseline="0" dirty="0" smtClean="0"/>
              <a:t> = 0.26</a:t>
            </a:r>
          </a:p>
          <a:p>
            <a:r>
              <a:rPr lang="en-US" baseline="0" dirty="0" smtClean="0"/>
              <a:t>P(</a:t>
            </a:r>
            <a:r>
              <a:rPr lang="en-US" baseline="0" dirty="0" err="1" smtClean="0"/>
              <a:t>int</a:t>
            </a:r>
            <a:r>
              <a:rPr lang="en-US" baseline="0" dirty="0" smtClean="0"/>
              <a:t>) for upper-lobe emphysema = 0.08</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31</a:t>
            </a:fld>
            <a:endParaRPr lang="en-US"/>
          </a:p>
        </p:txBody>
      </p:sp>
    </p:spTree>
    <p:extLst>
      <p:ext uri="{BB962C8B-B14F-4D97-AF65-F5344CB8AC3E}">
        <p14:creationId xmlns:p14="http://schemas.microsoft.com/office/powerpoint/2010/main" val="1691958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of effect modification </a:t>
            </a:r>
            <a:r>
              <a:rPr lang="en-US" smtClean="0"/>
              <a:t>by smoking</a:t>
            </a:r>
            <a:endParaRPr lang="en-US"/>
          </a:p>
        </p:txBody>
      </p:sp>
      <p:sp>
        <p:nvSpPr>
          <p:cNvPr id="4" name="Slide Number Placeholder 3"/>
          <p:cNvSpPr>
            <a:spLocks noGrp="1"/>
          </p:cNvSpPr>
          <p:nvPr>
            <p:ph type="sldNum" sz="quarter" idx="10"/>
          </p:nvPr>
        </p:nvSpPr>
        <p:spPr/>
        <p:txBody>
          <a:bodyPr/>
          <a:lstStyle/>
          <a:p>
            <a:fld id="{15199731-B60E-3D44-ADE5-22EEBC1DB643}" type="slidenum">
              <a:rPr lang="en-US" smtClean="0"/>
              <a:t>32</a:t>
            </a:fld>
            <a:endParaRPr lang="en-US"/>
          </a:p>
        </p:txBody>
      </p:sp>
    </p:spTree>
    <p:extLst>
      <p:ext uri="{BB962C8B-B14F-4D97-AF65-F5344CB8AC3E}">
        <p14:creationId xmlns:p14="http://schemas.microsoft.com/office/powerpoint/2010/main" val="1691958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of effect modification </a:t>
            </a:r>
            <a:r>
              <a:rPr lang="en-US" smtClean="0"/>
              <a:t>by smoking</a:t>
            </a:r>
            <a:endParaRPr lang="en-US"/>
          </a:p>
        </p:txBody>
      </p:sp>
      <p:sp>
        <p:nvSpPr>
          <p:cNvPr id="4" name="Slide Number Placeholder 3"/>
          <p:cNvSpPr>
            <a:spLocks noGrp="1"/>
          </p:cNvSpPr>
          <p:nvPr>
            <p:ph type="sldNum" sz="quarter" idx="10"/>
          </p:nvPr>
        </p:nvSpPr>
        <p:spPr/>
        <p:txBody>
          <a:bodyPr/>
          <a:lstStyle/>
          <a:p>
            <a:fld id="{15199731-B60E-3D44-ADE5-22EEBC1DB643}" type="slidenum">
              <a:rPr lang="en-US" smtClean="0"/>
              <a:t>33</a:t>
            </a:fld>
            <a:endParaRPr lang="en-US"/>
          </a:p>
        </p:txBody>
      </p:sp>
    </p:spTree>
    <p:extLst>
      <p:ext uri="{BB962C8B-B14F-4D97-AF65-F5344CB8AC3E}">
        <p14:creationId xmlns:p14="http://schemas.microsoft.com/office/powerpoint/2010/main" val="1691958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1,800 autopsies between 1963-1970</a:t>
            </a:r>
            <a:r>
              <a:rPr lang="en-US" baseline="0" dirty="0" smtClean="0"/>
              <a:t> (NJ, NY)</a:t>
            </a:r>
            <a:r>
              <a:rPr lang="en-US" dirty="0" smtClean="0"/>
              <a:t> with</a:t>
            </a:r>
            <a:r>
              <a:rPr lang="en-US" baseline="0" dirty="0" smtClean="0"/>
              <a:t> smoking histories obtained from interviews of relatives.</a:t>
            </a:r>
          </a:p>
          <a:p>
            <a:r>
              <a:rPr lang="en-US" baseline="0" dirty="0" smtClean="0"/>
              <a:t>One intact lung from each subject.</a:t>
            </a:r>
            <a:endParaRPr lang="en-US" dirty="0" smtClean="0"/>
          </a:p>
          <a:p>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46</a:t>
            </a:fld>
            <a:endParaRPr lang="en-US"/>
          </a:p>
        </p:txBody>
      </p:sp>
    </p:spTree>
    <p:extLst>
      <p:ext uri="{BB962C8B-B14F-4D97-AF65-F5344CB8AC3E}">
        <p14:creationId xmlns:p14="http://schemas.microsoft.com/office/powerpoint/2010/main" val="311172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Centrilobular</a:t>
            </a:r>
            <a:r>
              <a:rPr lang="en-US" baseline="0" dirty="0" smtClean="0"/>
              <a:t> emphysema was associated with smoking in 1964, when it was found predominantly on autopsies of former or current smokers… Note parenchymal destruction nearest the terminal bronchioles at the center of the </a:t>
            </a:r>
            <a:r>
              <a:rPr lang="en-US" baseline="0" dirty="0" err="1" smtClean="0"/>
              <a:t>acini</a:t>
            </a:r>
            <a:r>
              <a:rPr lang="en-US" baseline="0" dirty="0" smtClean="0"/>
              <a:t> with </a:t>
            </a:r>
            <a:r>
              <a:rPr lang="en-US" baseline="0" dirty="0" err="1" smtClean="0"/>
              <a:t>anthracosis</a:t>
            </a:r>
            <a:r>
              <a:rPr lang="en-US" baseline="0" dirty="0" smtClean="0"/>
              <a:t>. However you don’t need autopsy: lung CT also demonstrates characteristic </a:t>
            </a:r>
            <a:r>
              <a:rPr lang="en-US" baseline="0" dirty="0" err="1" smtClean="0"/>
              <a:t>centriacinar</a:t>
            </a:r>
            <a:r>
              <a:rPr lang="en-US" baseline="0" dirty="0" smtClean="0"/>
              <a:t> low attenuation area, especially in the upper lobes.</a:t>
            </a:r>
          </a:p>
          <a:p>
            <a:r>
              <a:rPr lang="en-US" baseline="0" dirty="0" err="1" smtClean="0"/>
              <a:t>Panlobular</a:t>
            </a:r>
            <a:r>
              <a:rPr lang="en-US" baseline="0" dirty="0" smtClean="0"/>
              <a:t> emphysema, by contrast, is classically associated with A1AT, the genetic disease that grounded the protease theories of emphysema pathogenesis. Here there is destruction throughout the lung, and more so in the lower lobes, that may be less apparent to the human eye on CT but can be identified systematically by software that analyzes regional attenuation.</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48</a:t>
            </a:fld>
            <a:endParaRPr lang="en-US"/>
          </a:p>
        </p:txBody>
      </p:sp>
    </p:spTree>
    <p:extLst>
      <p:ext uri="{BB962C8B-B14F-4D97-AF65-F5344CB8AC3E}">
        <p14:creationId xmlns:p14="http://schemas.microsoft.com/office/powerpoint/2010/main" val="240968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COPD define</a:t>
            </a:r>
            <a:r>
              <a:rPr lang="en-US" baseline="0" dirty="0" smtClean="0"/>
              <a:t>d on </a:t>
            </a:r>
            <a:r>
              <a:rPr lang="en-US" baseline="0" dirty="0" err="1" smtClean="0"/>
              <a:t>spirometry</a:t>
            </a:r>
            <a:r>
              <a:rPr lang="en-US" baseline="0" dirty="0" smtClean="0"/>
              <a:t> as airflow obstruction that does not fully reverse with bronchodilators</a:t>
            </a:r>
          </a:p>
          <a:p>
            <a:r>
              <a:rPr lang="en-US" baseline="0" dirty="0" smtClean="0"/>
              <a:t>Asthma as intermittent airway obstruction.</a:t>
            </a:r>
          </a:p>
          <a:p>
            <a:r>
              <a:rPr lang="en-US" baseline="0" dirty="0" smtClean="0"/>
              <a:t>Chronic bronchitis as cough, mucous </a:t>
            </a:r>
            <a:r>
              <a:rPr lang="en-US" baseline="0" dirty="0" err="1" smtClean="0"/>
              <a:t>hypersecretion</a:t>
            </a:r>
            <a:r>
              <a:rPr lang="en-US" baseline="0" dirty="0" smtClean="0"/>
              <a:t>.</a:t>
            </a:r>
          </a:p>
          <a:p>
            <a:r>
              <a:rPr lang="en-US" baseline="0" dirty="0" smtClean="0"/>
              <a:t>Emphysema as anatomical destruction of lung parenchyma</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3</a:t>
            </a:fld>
            <a:endParaRPr lang="en-US"/>
          </a:p>
        </p:txBody>
      </p:sp>
    </p:spTree>
    <p:extLst>
      <p:ext uri="{BB962C8B-B14F-4D97-AF65-F5344CB8AC3E}">
        <p14:creationId xmlns:p14="http://schemas.microsoft.com/office/powerpoint/2010/main" val="20721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COPD define</a:t>
            </a:r>
            <a:r>
              <a:rPr lang="en-US" baseline="0" dirty="0" smtClean="0"/>
              <a:t>d on </a:t>
            </a:r>
            <a:r>
              <a:rPr lang="en-US" baseline="0" dirty="0" err="1" smtClean="0"/>
              <a:t>spirometry</a:t>
            </a:r>
            <a:r>
              <a:rPr lang="en-US" baseline="0" dirty="0" smtClean="0"/>
              <a:t> as airflow obstruction that does not fully reverse with bronchodilators</a:t>
            </a:r>
          </a:p>
          <a:p>
            <a:r>
              <a:rPr lang="en-US" baseline="0" dirty="0" smtClean="0"/>
              <a:t>Asthma as intermittent airway obstruction.</a:t>
            </a:r>
          </a:p>
          <a:p>
            <a:r>
              <a:rPr lang="en-US" baseline="0" dirty="0" smtClean="0"/>
              <a:t>Chronic bronchitis as cough, mucous </a:t>
            </a:r>
            <a:r>
              <a:rPr lang="en-US" baseline="0" dirty="0" err="1" smtClean="0"/>
              <a:t>hypersecretion</a:t>
            </a:r>
            <a:r>
              <a:rPr lang="en-US" baseline="0" dirty="0" smtClean="0"/>
              <a:t>.</a:t>
            </a:r>
          </a:p>
          <a:p>
            <a:r>
              <a:rPr lang="en-US" baseline="0" dirty="0" smtClean="0"/>
              <a:t>Emphysema as anatomical destruction of lung parenchyma</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4</a:t>
            </a:fld>
            <a:endParaRPr lang="en-US"/>
          </a:p>
        </p:txBody>
      </p:sp>
    </p:spTree>
    <p:extLst>
      <p:ext uri="{BB962C8B-B14F-4D97-AF65-F5344CB8AC3E}">
        <p14:creationId xmlns:p14="http://schemas.microsoft.com/office/powerpoint/2010/main" val="20721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3 out of 71 autopsies in Anderson had no emphysema at all</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6</a:t>
            </a:fld>
            <a:endParaRPr lang="en-US"/>
          </a:p>
        </p:txBody>
      </p:sp>
    </p:spTree>
    <p:extLst>
      <p:ext uri="{BB962C8B-B14F-4D97-AF65-F5344CB8AC3E}">
        <p14:creationId xmlns:p14="http://schemas.microsoft.com/office/powerpoint/2010/main" val="64742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3 out of 71 autopsies in Anderson had no emphysema at all</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7</a:t>
            </a:fld>
            <a:endParaRPr lang="en-US"/>
          </a:p>
        </p:txBody>
      </p:sp>
    </p:spTree>
    <p:extLst>
      <p:ext uri="{BB962C8B-B14F-4D97-AF65-F5344CB8AC3E}">
        <p14:creationId xmlns:p14="http://schemas.microsoft.com/office/powerpoint/2010/main" val="64742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3 out of 71 autopsies in Anderson had no emphysema at all</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8</a:t>
            </a:fld>
            <a:endParaRPr lang="en-US"/>
          </a:p>
        </p:txBody>
      </p:sp>
    </p:spTree>
    <p:extLst>
      <p:ext uri="{BB962C8B-B14F-4D97-AF65-F5344CB8AC3E}">
        <p14:creationId xmlns:p14="http://schemas.microsoft.com/office/powerpoint/2010/main" val="64742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3 out of 71 autopsies in Anderson had no emphysema at all</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9</a:t>
            </a:fld>
            <a:endParaRPr lang="en-US"/>
          </a:p>
        </p:txBody>
      </p:sp>
    </p:spTree>
    <p:extLst>
      <p:ext uri="{BB962C8B-B14F-4D97-AF65-F5344CB8AC3E}">
        <p14:creationId xmlns:p14="http://schemas.microsoft.com/office/powerpoint/2010/main" val="64742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3 out of 71 autopsies in Anderson had no emphysema at all</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10</a:t>
            </a:fld>
            <a:endParaRPr lang="en-US"/>
          </a:p>
        </p:txBody>
      </p:sp>
    </p:spTree>
    <p:extLst>
      <p:ext uri="{BB962C8B-B14F-4D97-AF65-F5344CB8AC3E}">
        <p14:creationId xmlns:p14="http://schemas.microsoft.com/office/powerpoint/2010/main" val="64742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HAA as potential marker for interstitial</a:t>
            </a:r>
            <a:r>
              <a:rPr lang="en-US" baseline="0" dirty="0" smtClean="0"/>
              <a:t> lung disease and thus a radiologic confounder</a:t>
            </a:r>
            <a:endParaRPr lang="en-US" dirty="0" smtClean="0"/>
          </a:p>
          <a:p>
            <a:r>
              <a:rPr lang="en-US" dirty="0" smtClean="0"/>
              <a:t>Upper lobe defined as </a:t>
            </a:r>
            <a:r>
              <a:rPr lang="en-US" dirty="0" err="1" smtClean="0"/>
              <a:t>cephalad</a:t>
            </a:r>
            <a:r>
              <a:rPr lang="en-US" dirty="0" smtClean="0"/>
              <a:t> 1/8</a:t>
            </a:r>
            <a:r>
              <a:rPr lang="en-US" baseline="30000" dirty="0" smtClean="0"/>
              <a:t>th</a:t>
            </a:r>
            <a:r>
              <a:rPr lang="en-US" dirty="0" smtClean="0"/>
              <a:t> on the z-axis</a:t>
            </a:r>
            <a:r>
              <a:rPr lang="en-US" baseline="0" dirty="0" smtClean="0"/>
              <a:t> of the cardiac CT scan as defined by PASS software</a:t>
            </a:r>
            <a:endParaRPr lang="en-US" dirty="0"/>
          </a:p>
        </p:txBody>
      </p:sp>
      <p:sp>
        <p:nvSpPr>
          <p:cNvPr id="4" name="Slide Number Placeholder 3"/>
          <p:cNvSpPr>
            <a:spLocks noGrp="1"/>
          </p:cNvSpPr>
          <p:nvPr>
            <p:ph type="sldNum" sz="quarter" idx="10"/>
          </p:nvPr>
        </p:nvSpPr>
        <p:spPr/>
        <p:txBody>
          <a:bodyPr/>
          <a:lstStyle/>
          <a:p>
            <a:fld id="{15199731-B60E-3D44-ADE5-22EEBC1DB643}" type="slidenum">
              <a:rPr lang="en-US" smtClean="0"/>
              <a:t>14</a:t>
            </a:fld>
            <a:endParaRPr lang="en-US"/>
          </a:p>
        </p:txBody>
      </p:sp>
    </p:spTree>
    <p:extLst>
      <p:ext uri="{BB962C8B-B14F-4D97-AF65-F5344CB8AC3E}">
        <p14:creationId xmlns:p14="http://schemas.microsoft.com/office/powerpoint/2010/main" val="343652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6F54E9-A880-AC4C-B8CF-69FD22004F86}" type="datetimeFigureOut">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93B9-E7B6-F643-9874-33E113CC6C5F}" type="slidenum">
              <a:rPr lang="en-US" smtClean="0"/>
              <a:t>‹#›</a:t>
            </a:fld>
            <a:endParaRPr lang="en-US"/>
          </a:p>
        </p:txBody>
      </p:sp>
    </p:spTree>
    <p:extLst>
      <p:ext uri="{BB962C8B-B14F-4D97-AF65-F5344CB8AC3E}">
        <p14:creationId xmlns:p14="http://schemas.microsoft.com/office/powerpoint/2010/main" val="69558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F54E9-A880-AC4C-B8CF-69FD22004F86}" type="datetimeFigureOut">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93B9-E7B6-F643-9874-33E113CC6C5F}" type="slidenum">
              <a:rPr lang="en-US" smtClean="0"/>
              <a:t>‹#›</a:t>
            </a:fld>
            <a:endParaRPr lang="en-US"/>
          </a:p>
        </p:txBody>
      </p:sp>
    </p:spTree>
    <p:extLst>
      <p:ext uri="{BB962C8B-B14F-4D97-AF65-F5344CB8AC3E}">
        <p14:creationId xmlns:p14="http://schemas.microsoft.com/office/powerpoint/2010/main" val="247148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F54E9-A880-AC4C-B8CF-69FD22004F86}" type="datetimeFigureOut">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93B9-E7B6-F643-9874-33E113CC6C5F}" type="slidenum">
              <a:rPr lang="en-US" smtClean="0"/>
              <a:t>‹#›</a:t>
            </a:fld>
            <a:endParaRPr lang="en-US"/>
          </a:p>
        </p:txBody>
      </p:sp>
    </p:spTree>
    <p:extLst>
      <p:ext uri="{BB962C8B-B14F-4D97-AF65-F5344CB8AC3E}">
        <p14:creationId xmlns:p14="http://schemas.microsoft.com/office/powerpoint/2010/main" val="424620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F54E9-A880-AC4C-B8CF-69FD22004F86}" type="datetimeFigureOut">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93B9-E7B6-F643-9874-33E113CC6C5F}" type="slidenum">
              <a:rPr lang="en-US" smtClean="0"/>
              <a:t>‹#›</a:t>
            </a:fld>
            <a:endParaRPr lang="en-US"/>
          </a:p>
        </p:txBody>
      </p:sp>
    </p:spTree>
    <p:extLst>
      <p:ext uri="{BB962C8B-B14F-4D97-AF65-F5344CB8AC3E}">
        <p14:creationId xmlns:p14="http://schemas.microsoft.com/office/powerpoint/2010/main" val="68826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F54E9-A880-AC4C-B8CF-69FD22004F86}" type="datetimeFigureOut">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93B9-E7B6-F643-9874-33E113CC6C5F}" type="slidenum">
              <a:rPr lang="en-US" smtClean="0"/>
              <a:t>‹#›</a:t>
            </a:fld>
            <a:endParaRPr lang="en-US"/>
          </a:p>
        </p:txBody>
      </p:sp>
    </p:spTree>
    <p:extLst>
      <p:ext uri="{BB962C8B-B14F-4D97-AF65-F5344CB8AC3E}">
        <p14:creationId xmlns:p14="http://schemas.microsoft.com/office/powerpoint/2010/main" val="252103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F54E9-A880-AC4C-B8CF-69FD22004F86}" type="datetimeFigureOut">
              <a:rPr lang="en-US" smtClean="0"/>
              <a:t>4/16/13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93B9-E7B6-F643-9874-33E113CC6C5F}" type="slidenum">
              <a:rPr lang="en-US" smtClean="0"/>
              <a:t>‹#›</a:t>
            </a:fld>
            <a:endParaRPr lang="en-US"/>
          </a:p>
        </p:txBody>
      </p:sp>
    </p:spTree>
    <p:extLst>
      <p:ext uri="{BB962C8B-B14F-4D97-AF65-F5344CB8AC3E}">
        <p14:creationId xmlns:p14="http://schemas.microsoft.com/office/powerpoint/2010/main" val="121823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6F54E9-A880-AC4C-B8CF-69FD22004F86}" type="datetimeFigureOut">
              <a:rPr lang="en-US" smtClean="0"/>
              <a:t>4/16/13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C93B9-E7B6-F643-9874-33E113CC6C5F}" type="slidenum">
              <a:rPr lang="en-US" smtClean="0"/>
              <a:t>‹#›</a:t>
            </a:fld>
            <a:endParaRPr lang="en-US"/>
          </a:p>
        </p:txBody>
      </p:sp>
    </p:spTree>
    <p:extLst>
      <p:ext uri="{BB962C8B-B14F-4D97-AF65-F5344CB8AC3E}">
        <p14:creationId xmlns:p14="http://schemas.microsoft.com/office/powerpoint/2010/main" val="82741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6F54E9-A880-AC4C-B8CF-69FD22004F86}" type="datetimeFigureOut">
              <a:rPr lang="en-US" smtClean="0"/>
              <a:t>4/16/13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C93B9-E7B6-F643-9874-33E113CC6C5F}" type="slidenum">
              <a:rPr lang="en-US" smtClean="0"/>
              <a:t>‹#›</a:t>
            </a:fld>
            <a:endParaRPr lang="en-US"/>
          </a:p>
        </p:txBody>
      </p:sp>
    </p:spTree>
    <p:extLst>
      <p:ext uri="{BB962C8B-B14F-4D97-AF65-F5344CB8AC3E}">
        <p14:creationId xmlns:p14="http://schemas.microsoft.com/office/powerpoint/2010/main" val="23743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F54E9-A880-AC4C-B8CF-69FD22004F86}" type="datetimeFigureOut">
              <a:rPr lang="en-US" smtClean="0"/>
              <a:t>4/16/13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C93B9-E7B6-F643-9874-33E113CC6C5F}" type="slidenum">
              <a:rPr lang="en-US" smtClean="0"/>
              <a:t>‹#›</a:t>
            </a:fld>
            <a:endParaRPr lang="en-US"/>
          </a:p>
        </p:txBody>
      </p:sp>
    </p:spTree>
    <p:extLst>
      <p:ext uri="{BB962C8B-B14F-4D97-AF65-F5344CB8AC3E}">
        <p14:creationId xmlns:p14="http://schemas.microsoft.com/office/powerpoint/2010/main" val="413346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F54E9-A880-AC4C-B8CF-69FD22004F86}" type="datetimeFigureOut">
              <a:rPr lang="en-US" smtClean="0"/>
              <a:t>4/16/13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93B9-E7B6-F643-9874-33E113CC6C5F}" type="slidenum">
              <a:rPr lang="en-US" smtClean="0"/>
              <a:t>‹#›</a:t>
            </a:fld>
            <a:endParaRPr lang="en-US"/>
          </a:p>
        </p:txBody>
      </p:sp>
    </p:spTree>
    <p:extLst>
      <p:ext uri="{BB962C8B-B14F-4D97-AF65-F5344CB8AC3E}">
        <p14:creationId xmlns:p14="http://schemas.microsoft.com/office/powerpoint/2010/main" val="92049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F54E9-A880-AC4C-B8CF-69FD22004F86}" type="datetimeFigureOut">
              <a:rPr lang="en-US" smtClean="0"/>
              <a:t>4/16/13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93B9-E7B6-F643-9874-33E113CC6C5F}" type="slidenum">
              <a:rPr lang="en-US" smtClean="0"/>
              <a:t>‹#›</a:t>
            </a:fld>
            <a:endParaRPr lang="en-US"/>
          </a:p>
        </p:txBody>
      </p:sp>
    </p:spTree>
    <p:extLst>
      <p:ext uri="{BB962C8B-B14F-4D97-AF65-F5344CB8AC3E}">
        <p14:creationId xmlns:p14="http://schemas.microsoft.com/office/powerpoint/2010/main" val="18587390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F54E9-A880-AC4C-B8CF-69FD22004F86}" type="datetimeFigureOut">
              <a:rPr lang="en-US" smtClean="0"/>
              <a:t>4/16/13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C93B9-E7B6-F643-9874-33E113CC6C5F}" type="slidenum">
              <a:rPr lang="en-US" smtClean="0"/>
              <a:t>‹#›</a:t>
            </a:fld>
            <a:endParaRPr lang="en-US"/>
          </a:p>
        </p:txBody>
      </p:sp>
    </p:spTree>
    <p:extLst>
      <p:ext uri="{BB962C8B-B14F-4D97-AF65-F5344CB8AC3E}">
        <p14:creationId xmlns:p14="http://schemas.microsoft.com/office/powerpoint/2010/main" val="1710011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file://localhost/http/::mesa-nhlbi.org:siteblocks:images:MesaLogo-100x61.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7" Type="http://schemas.microsoft.com/office/2007/relationships/hdphoto" Target="../media/hdphoto1.wdp"/><Relationship Id="rId8" Type="http://schemas.openxmlformats.org/officeDocument/2006/relationships/image" Target="../media/image7.jpeg"/><Relationship Id="rId9" Type="http://schemas.microsoft.com/office/2007/relationships/hdphoto" Target="../media/hdphoto2.wdp"/><Relationship Id="rId10" Type="http://schemas.openxmlformats.org/officeDocument/2006/relationships/image" Target="../media/image8.jpeg"/><Relationship Id="rId11"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file:///Z:\Papers\CT%20Repro+Validation\Paper\whole_lung_partial_unseg-1.JPG" TargetMode="External"/><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file:///Z:\Papers\CT%20Repro+Validation\Paper\whole_lung_partial_unseg-1.JPG" TargetMode="External"/><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microsoft.com/office/2007/relationships/hdphoto" Target="../media/hdphoto1.wdp"/><Relationship Id="rId6" Type="http://schemas.openxmlformats.org/officeDocument/2006/relationships/image" Target="../media/image22.png"/><Relationship Id="rId7" Type="http://schemas.openxmlformats.org/officeDocument/2006/relationships/image" Target="../media/image23.jpeg"/><Relationship Id="rId8"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556390"/>
            <a:ext cx="8244025" cy="1470025"/>
          </a:xfrm>
        </p:spPr>
        <p:txBody>
          <a:bodyPr>
            <a:noAutofit/>
          </a:bodyPr>
          <a:lstStyle/>
          <a:p>
            <a:pPr algn="l"/>
            <a:r>
              <a:rPr lang="en-US" dirty="0" smtClean="0"/>
              <a:t>Percent emphysema on computed tomography is associated with </a:t>
            </a:r>
            <a:br>
              <a:rPr lang="en-US" dirty="0" smtClean="0"/>
            </a:br>
            <a:r>
              <a:rPr lang="en-US" dirty="0" smtClean="0"/>
              <a:t>all-cause mortality</a:t>
            </a:r>
            <a:r>
              <a:rPr lang="en-US" sz="3600" dirty="0" smtClean="0"/>
              <a:t/>
            </a:r>
            <a:br>
              <a:rPr lang="en-US" sz="3600" dirty="0" smtClean="0"/>
            </a:br>
            <a:r>
              <a:rPr lang="en-US" dirty="0" smtClean="0"/>
              <a:t/>
            </a:r>
            <a:br>
              <a:rPr lang="en-US" dirty="0" smtClean="0"/>
            </a:br>
            <a:endParaRPr lang="en-US" i="1" dirty="0"/>
          </a:p>
        </p:txBody>
      </p:sp>
      <p:sp>
        <p:nvSpPr>
          <p:cNvPr id="3" name="Subtitle 2"/>
          <p:cNvSpPr>
            <a:spLocks noGrp="1"/>
          </p:cNvSpPr>
          <p:nvPr>
            <p:ph type="subTitle" idx="1"/>
          </p:nvPr>
        </p:nvSpPr>
        <p:spPr>
          <a:xfrm>
            <a:off x="762740" y="4463210"/>
            <a:ext cx="6400800" cy="2064853"/>
          </a:xfrm>
        </p:spPr>
        <p:txBody>
          <a:bodyPr>
            <a:normAutofit/>
          </a:bodyPr>
          <a:lstStyle/>
          <a:p>
            <a:pPr algn="l">
              <a:lnSpc>
                <a:spcPct val="70000"/>
              </a:lnSpc>
            </a:pPr>
            <a:r>
              <a:rPr lang="en-US" dirty="0" err="1" smtClean="0"/>
              <a:t>Lizzy</a:t>
            </a:r>
            <a:r>
              <a:rPr lang="en-US" dirty="0" smtClean="0"/>
              <a:t> Oelsner, MD</a:t>
            </a:r>
          </a:p>
          <a:p>
            <a:pPr algn="l">
              <a:lnSpc>
                <a:spcPct val="70000"/>
              </a:lnSpc>
            </a:pPr>
            <a:r>
              <a:rPr lang="en-US" dirty="0" smtClean="0"/>
              <a:t>Post-doctoral </a:t>
            </a:r>
            <a:r>
              <a:rPr lang="en-US" dirty="0" smtClean="0"/>
              <a:t>fellow</a:t>
            </a:r>
          </a:p>
          <a:p>
            <a:pPr algn="l">
              <a:lnSpc>
                <a:spcPct val="70000"/>
              </a:lnSpc>
            </a:pPr>
            <a:r>
              <a:rPr lang="en-US" dirty="0" smtClean="0"/>
              <a:t>Columbia University</a:t>
            </a:r>
            <a:endParaRPr lang="en-US" dirty="0" smtClean="0"/>
          </a:p>
          <a:p>
            <a:pPr algn="l">
              <a:lnSpc>
                <a:spcPct val="70000"/>
              </a:lnSpc>
            </a:pPr>
            <a:r>
              <a:rPr lang="en-US" dirty="0" smtClean="0"/>
              <a:t>Division of General Medicine</a:t>
            </a:r>
            <a:endParaRPr lang="en-US" dirty="0"/>
          </a:p>
        </p:txBody>
      </p:sp>
      <p:sp>
        <p:nvSpPr>
          <p:cNvPr id="4" name="Subtitle 2"/>
          <p:cNvSpPr txBox="1">
            <a:spLocks/>
          </p:cNvSpPr>
          <p:nvPr/>
        </p:nvSpPr>
        <p:spPr>
          <a:xfrm>
            <a:off x="745343" y="2688944"/>
            <a:ext cx="7430981" cy="126394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smtClean="0"/>
              <a:t>The Multi-Ethnic Study of Atherosclerosis (MESA) Lung Study</a:t>
            </a:r>
            <a:endParaRPr lang="en-US" dirty="0"/>
          </a:p>
        </p:txBody>
      </p:sp>
      <p:grpSp>
        <p:nvGrpSpPr>
          <p:cNvPr id="5" name="Group 17"/>
          <p:cNvGrpSpPr>
            <a:grpSpLocks/>
          </p:cNvGrpSpPr>
          <p:nvPr/>
        </p:nvGrpSpPr>
        <p:grpSpPr bwMode="auto">
          <a:xfrm>
            <a:off x="6547074" y="4365096"/>
            <a:ext cx="1905000" cy="1600200"/>
            <a:chOff x="3960" y="2344"/>
            <a:chExt cx="4581" cy="3913"/>
          </a:xfrm>
        </p:grpSpPr>
        <p:sp>
          <p:nvSpPr>
            <p:cNvPr id="6" name="Freeform 18"/>
            <p:cNvSpPr>
              <a:spLocks/>
            </p:cNvSpPr>
            <p:nvPr/>
          </p:nvSpPr>
          <p:spPr bwMode="auto">
            <a:xfrm flipH="1">
              <a:off x="5957" y="2344"/>
              <a:ext cx="1701" cy="3913"/>
            </a:xfrm>
            <a:custGeom>
              <a:avLst/>
              <a:gdLst>
                <a:gd name="T0" fmla="*/ 121555 w 920"/>
                <a:gd name="T1" fmla="*/ 73875 h 2116"/>
                <a:gd name="T2" fmla="*/ 121555 w 920"/>
                <a:gd name="T3" fmla="*/ 24632 h 2116"/>
                <a:gd name="T4" fmla="*/ 96992 w 920"/>
                <a:gd name="T5" fmla="*/ 0 h 2116"/>
                <a:gd name="T6" fmla="*/ 72383 w 920"/>
                <a:gd name="T7" fmla="*/ 24632 h 2116"/>
                <a:gd name="T8" fmla="*/ 47770 w 920"/>
                <a:gd name="T9" fmla="*/ 73875 h 2116"/>
                <a:gd name="T10" fmla="*/ 23208 w 920"/>
                <a:gd name="T11" fmla="*/ 172318 h 2116"/>
                <a:gd name="T12" fmla="*/ 13366 w 920"/>
                <a:gd name="T13" fmla="*/ 285542 h 2116"/>
                <a:gd name="T14" fmla="*/ 103467 w 920"/>
                <a:gd name="T15" fmla="*/ 195319 h 2116"/>
                <a:gd name="T16" fmla="*/ 121555 w 920"/>
                <a:gd name="T17" fmla="*/ 73875 h 2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
                <a:gd name="T28" fmla="*/ 0 h 2116"/>
                <a:gd name="T29" fmla="*/ 920 w 920"/>
                <a:gd name="T30" fmla="*/ 2116 h 2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 h="2116">
                  <a:moveTo>
                    <a:pt x="890" y="540"/>
                  </a:moveTo>
                  <a:cubicBezTo>
                    <a:pt x="912" y="332"/>
                    <a:pt x="920" y="270"/>
                    <a:pt x="890" y="180"/>
                  </a:cubicBezTo>
                  <a:cubicBezTo>
                    <a:pt x="860" y="90"/>
                    <a:pt x="770" y="0"/>
                    <a:pt x="710" y="0"/>
                  </a:cubicBezTo>
                  <a:cubicBezTo>
                    <a:pt x="650" y="0"/>
                    <a:pt x="590" y="90"/>
                    <a:pt x="530" y="180"/>
                  </a:cubicBezTo>
                  <a:cubicBezTo>
                    <a:pt x="470" y="270"/>
                    <a:pt x="410" y="360"/>
                    <a:pt x="350" y="540"/>
                  </a:cubicBezTo>
                  <a:cubicBezTo>
                    <a:pt x="290" y="720"/>
                    <a:pt x="212" y="1002"/>
                    <a:pt x="170" y="1260"/>
                  </a:cubicBezTo>
                  <a:cubicBezTo>
                    <a:pt x="128" y="1518"/>
                    <a:pt x="0" y="2060"/>
                    <a:pt x="98" y="2088"/>
                  </a:cubicBezTo>
                  <a:cubicBezTo>
                    <a:pt x="196" y="2116"/>
                    <a:pt x="626" y="1686"/>
                    <a:pt x="758" y="1428"/>
                  </a:cubicBezTo>
                  <a:cubicBezTo>
                    <a:pt x="890" y="1170"/>
                    <a:pt x="868" y="748"/>
                    <a:pt x="890" y="540"/>
                  </a:cubicBezTo>
                  <a:close/>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19"/>
            <p:cNvSpPr>
              <a:spLocks/>
            </p:cNvSpPr>
            <p:nvPr/>
          </p:nvSpPr>
          <p:spPr bwMode="auto">
            <a:xfrm>
              <a:off x="3960" y="2344"/>
              <a:ext cx="1701" cy="3913"/>
            </a:xfrm>
            <a:custGeom>
              <a:avLst/>
              <a:gdLst>
                <a:gd name="T0" fmla="*/ 121555 w 920"/>
                <a:gd name="T1" fmla="*/ 73875 h 2116"/>
                <a:gd name="T2" fmla="*/ 121555 w 920"/>
                <a:gd name="T3" fmla="*/ 24632 h 2116"/>
                <a:gd name="T4" fmla="*/ 96992 w 920"/>
                <a:gd name="T5" fmla="*/ 0 h 2116"/>
                <a:gd name="T6" fmla="*/ 72383 w 920"/>
                <a:gd name="T7" fmla="*/ 24632 h 2116"/>
                <a:gd name="T8" fmla="*/ 47770 w 920"/>
                <a:gd name="T9" fmla="*/ 73875 h 2116"/>
                <a:gd name="T10" fmla="*/ 23208 w 920"/>
                <a:gd name="T11" fmla="*/ 172318 h 2116"/>
                <a:gd name="T12" fmla="*/ 13366 w 920"/>
                <a:gd name="T13" fmla="*/ 285542 h 2116"/>
                <a:gd name="T14" fmla="*/ 103467 w 920"/>
                <a:gd name="T15" fmla="*/ 195319 h 2116"/>
                <a:gd name="T16" fmla="*/ 121555 w 920"/>
                <a:gd name="T17" fmla="*/ 73875 h 2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
                <a:gd name="T28" fmla="*/ 0 h 2116"/>
                <a:gd name="T29" fmla="*/ 920 w 920"/>
                <a:gd name="T30" fmla="*/ 2116 h 2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 h="2116">
                  <a:moveTo>
                    <a:pt x="890" y="540"/>
                  </a:moveTo>
                  <a:cubicBezTo>
                    <a:pt x="912" y="332"/>
                    <a:pt x="920" y="270"/>
                    <a:pt x="890" y="180"/>
                  </a:cubicBezTo>
                  <a:cubicBezTo>
                    <a:pt x="860" y="90"/>
                    <a:pt x="770" y="0"/>
                    <a:pt x="710" y="0"/>
                  </a:cubicBezTo>
                  <a:cubicBezTo>
                    <a:pt x="650" y="0"/>
                    <a:pt x="590" y="90"/>
                    <a:pt x="530" y="180"/>
                  </a:cubicBezTo>
                  <a:cubicBezTo>
                    <a:pt x="470" y="270"/>
                    <a:pt x="410" y="360"/>
                    <a:pt x="350" y="540"/>
                  </a:cubicBezTo>
                  <a:cubicBezTo>
                    <a:pt x="290" y="720"/>
                    <a:pt x="212" y="1002"/>
                    <a:pt x="170" y="1260"/>
                  </a:cubicBezTo>
                  <a:cubicBezTo>
                    <a:pt x="128" y="1518"/>
                    <a:pt x="0" y="2060"/>
                    <a:pt x="98" y="2088"/>
                  </a:cubicBezTo>
                  <a:cubicBezTo>
                    <a:pt x="196" y="2116"/>
                    <a:pt x="626" y="1686"/>
                    <a:pt x="758" y="1428"/>
                  </a:cubicBezTo>
                  <a:cubicBezTo>
                    <a:pt x="890" y="1170"/>
                    <a:pt x="868" y="748"/>
                    <a:pt x="890" y="540"/>
                  </a:cubicBezTo>
                  <a:close/>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 name="Picture 20" descr="http://mesa-nhlbi.org/siteblocks/images/MesaLogo-100x61.gif"/>
            <p:cNvPicPr>
              <a:picLocks noChangeAspect="1" noChangeArrowheads="1"/>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8" y="3111"/>
              <a:ext cx="3106" cy="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1"/>
            <p:cNvSpPr txBox="1">
              <a:spLocks noChangeArrowheads="1"/>
            </p:cNvSpPr>
            <p:nvPr/>
          </p:nvSpPr>
          <p:spPr bwMode="auto">
            <a:xfrm>
              <a:off x="5747" y="4684"/>
              <a:ext cx="279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600" i="1" dirty="0">
                  <a:latin typeface="Eras Demi ITC" charset="0"/>
                </a:rPr>
                <a:t>- Lung</a:t>
              </a:r>
              <a:endParaRPr lang="en-US" dirty="0"/>
            </a:p>
          </p:txBody>
        </p:sp>
      </p:grpSp>
      <p:sp>
        <p:nvSpPr>
          <p:cNvPr id="11" name="TextBox 10"/>
          <p:cNvSpPr txBox="1"/>
          <p:nvPr/>
        </p:nvSpPr>
        <p:spPr>
          <a:xfrm>
            <a:off x="-651651" y="277411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917667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5730" y="1202290"/>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Studying emphysema</a:t>
            </a:r>
            <a:endParaRPr lang="en-US" dirty="0"/>
          </a:p>
        </p:txBody>
      </p:sp>
      <p:pic>
        <p:nvPicPr>
          <p:cNvPr id="4" name="Picture 3"/>
          <p:cNvPicPr>
            <a:picLocks noChangeAspect="1"/>
          </p:cNvPicPr>
          <p:nvPr/>
        </p:nvPicPr>
        <p:blipFill>
          <a:blip r:embed="rId3"/>
          <a:stretch>
            <a:fillRect/>
          </a:stretch>
        </p:blipFill>
        <p:spPr>
          <a:xfrm>
            <a:off x="700147" y="1744131"/>
            <a:ext cx="2318225" cy="3869267"/>
          </a:xfrm>
          <a:prstGeom prst="rect">
            <a:avLst/>
          </a:prstGeom>
        </p:spPr>
      </p:pic>
      <p:pic>
        <p:nvPicPr>
          <p:cNvPr id="6" name="Picture 5"/>
          <p:cNvPicPr>
            <a:picLocks noChangeAspect="1"/>
          </p:cNvPicPr>
          <p:nvPr/>
        </p:nvPicPr>
        <p:blipFill>
          <a:blip r:embed="rId4"/>
          <a:stretch>
            <a:fillRect/>
          </a:stretch>
        </p:blipFill>
        <p:spPr>
          <a:xfrm>
            <a:off x="3616350" y="1794932"/>
            <a:ext cx="1920843" cy="4275150"/>
          </a:xfrm>
          <a:prstGeom prst="rect">
            <a:avLst/>
          </a:prstGeom>
        </p:spPr>
      </p:pic>
      <p:sp>
        <p:nvSpPr>
          <p:cNvPr id="7" name="TextBox 6"/>
          <p:cNvSpPr txBox="1"/>
          <p:nvPr/>
        </p:nvSpPr>
        <p:spPr>
          <a:xfrm>
            <a:off x="677329" y="1185357"/>
            <a:ext cx="2318224" cy="584776"/>
          </a:xfrm>
          <a:prstGeom prst="rect">
            <a:avLst/>
          </a:prstGeom>
          <a:noFill/>
        </p:spPr>
        <p:txBody>
          <a:bodyPr wrap="square" rtlCol="0">
            <a:spAutoFit/>
          </a:bodyPr>
          <a:lstStyle/>
          <a:p>
            <a:r>
              <a:rPr lang="en-US" sz="3200" dirty="0" smtClean="0"/>
              <a:t> Normal lung</a:t>
            </a:r>
            <a:endParaRPr lang="en-US" sz="3200" dirty="0"/>
          </a:p>
        </p:txBody>
      </p:sp>
      <p:sp>
        <p:nvSpPr>
          <p:cNvPr id="8" name="TextBox 7"/>
          <p:cNvSpPr txBox="1"/>
          <p:nvPr/>
        </p:nvSpPr>
        <p:spPr>
          <a:xfrm>
            <a:off x="3204072" y="1202290"/>
            <a:ext cx="2746315" cy="584776"/>
          </a:xfrm>
          <a:prstGeom prst="rect">
            <a:avLst/>
          </a:prstGeom>
          <a:noFill/>
        </p:spPr>
        <p:txBody>
          <a:bodyPr wrap="square" rtlCol="0">
            <a:spAutoFit/>
          </a:bodyPr>
          <a:lstStyle/>
          <a:p>
            <a:pPr algn="ctr"/>
            <a:r>
              <a:rPr lang="en-US" sz="3200" dirty="0" smtClean="0"/>
              <a:t> </a:t>
            </a:r>
            <a:r>
              <a:rPr lang="en-US" sz="3200" dirty="0" err="1" smtClean="0"/>
              <a:t>Centrilobular</a:t>
            </a:r>
            <a:endParaRPr lang="en-US" sz="3200" dirty="0"/>
          </a:p>
        </p:txBody>
      </p:sp>
      <p:sp>
        <p:nvSpPr>
          <p:cNvPr id="9" name="TextBox 8"/>
          <p:cNvSpPr txBox="1"/>
          <p:nvPr/>
        </p:nvSpPr>
        <p:spPr>
          <a:xfrm>
            <a:off x="6051986" y="1185357"/>
            <a:ext cx="2527331" cy="584776"/>
          </a:xfrm>
          <a:prstGeom prst="rect">
            <a:avLst/>
          </a:prstGeom>
          <a:noFill/>
        </p:spPr>
        <p:txBody>
          <a:bodyPr wrap="square" rtlCol="0">
            <a:spAutoFit/>
          </a:bodyPr>
          <a:lstStyle/>
          <a:p>
            <a:pPr algn="ctr"/>
            <a:r>
              <a:rPr lang="en-US" sz="3200" dirty="0" smtClean="0"/>
              <a:t> </a:t>
            </a:r>
            <a:r>
              <a:rPr lang="en-US" sz="3200" dirty="0" err="1" smtClean="0"/>
              <a:t>Panlobular</a:t>
            </a:r>
            <a:endParaRPr lang="en-US" sz="3200" dirty="0"/>
          </a:p>
        </p:txBody>
      </p:sp>
      <p:sp>
        <p:nvSpPr>
          <p:cNvPr id="10" name="TextBox 9"/>
          <p:cNvSpPr txBox="1"/>
          <p:nvPr/>
        </p:nvSpPr>
        <p:spPr>
          <a:xfrm>
            <a:off x="355601" y="6257450"/>
            <a:ext cx="8669865" cy="646331"/>
          </a:xfrm>
          <a:prstGeom prst="rect">
            <a:avLst/>
          </a:prstGeom>
          <a:noFill/>
        </p:spPr>
        <p:txBody>
          <a:bodyPr wrap="square" rtlCol="0">
            <a:spAutoFit/>
          </a:bodyPr>
          <a:lstStyle/>
          <a:p>
            <a:r>
              <a:rPr lang="en-US" dirty="0" smtClean="0"/>
              <a:t>Anderson et al, Science 1964. </a:t>
            </a:r>
            <a:r>
              <a:rPr lang="en-US" dirty="0" err="1" smtClean="0"/>
              <a:t>Auerbach</a:t>
            </a:r>
            <a:r>
              <a:rPr lang="en-US" dirty="0" smtClean="0"/>
              <a:t> et al, NEJM 1972. </a:t>
            </a:r>
            <a:r>
              <a:rPr lang="en-US" dirty="0" err="1" smtClean="0"/>
              <a:t>Tomashefski</a:t>
            </a:r>
            <a:r>
              <a:rPr lang="en-US" dirty="0" smtClean="0"/>
              <a:t> et al, Hum Path 2004. </a:t>
            </a:r>
            <a:r>
              <a:rPr lang="en-US" dirty="0"/>
              <a:t>Takahashi et al, </a:t>
            </a:r>
            <a:r>
              <a:rPr lang="en-US" dirty="0" err="1"/>
              <a:t>Int</a:t>
            </a:r>
            <a:r>
              <a:rPr lang="en-US" dirty="0"/>
              <a:t> J </a:t>
            </a:r>
            <a:r>
              <a:rPr lang="en-US" dirty="0" err="1"/>
              <a:t>Chron</a:t>
            </a:r>
            <a:r>
              <a:rPr lang="en-US" dirty="0"/>
              <a:t> Obstruct </a:t>
            </a:r>
            <a:r>
              <a:rPr lang="en-US" dirty="0" err="1"/>
              <a:t>Pulmon</a:t>
            </a:r>
            <a:r>
              <a:rPr lang="en-US" dirty="0"/>
              <a:t> Dis, 2008</a:t>
            </a:r>
          </a:p>
        </p:txBody>
      </p:sp>
      <p:pic>
        <p:nvPicPr>
          <p:cNvPr id="11" name="Picture 10"/>
          <p:cNvPicPr>
            <a:picLocks noChangeAspect="1"/>
          </p:cNvPicPr>
          <p:nvPr/>
        </p:nvPicPr>
        <p:blipFill>
          <a:blip r:embed="rId5"/>
          <a:stretch>
            <a:fillRect/>
          </a:stretch>
        </p:blipFill>
        <p:spPr>
          <a:xfrm>
            <a:off x="6125605" y="1777997"/>
            <a:ext cx="2511077" cy="3572942"/>
          </a:xfrm>
          <a:prstGeom prst="rect">
            <a:avLst/>
          </a:prstGeom>
        </p:spPr>
      </p:pic>
      <p:sp>
        <p:nvSpPr>
          <p:cNvPr id="13" name="Rectangle 12"/>
          <p:cNvSpPr/>
          <p:nvPr/>
        </p:nvSpPr>
        <p:spPr>
          <a:xfrm>
            <a:off x="3322045" y="1185357"/>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74804" y="1185357"/>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saturation sat="0"/>
                    </a14:imgEffect>
                    <a14:imgEffect>
                      <a14:brightnessContrast contrast="70000"/>
                    </a14:imgEffect>
                  </a14:imgLayer>
                </a14:imgProps>
              </a:ext>
            </a:extLst>
          </a:blip>
          <a:stretch>
            <a:fillRect/>
          </a:stretch>
        </p:blipFill>
        <p:spPr>
          <a:xfrm>
            <a:off x="3754259" y="3459745"/>
            <a:ext cx="1962662" cy="2610338"/>
          </a:xfrm>
          <a:prstGeom prst="rect">
            <a:avLst/>
          </a:prstGeom>
          <a:solidFill>
            <a:srgbClr val="FFFFFF"/>
          </a:solidFill>
        </p:spPr>
      </p:pic>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saturation sat="0"/>
                    </a14:imgEffect>
                    <a14:imgEffect>
                      <a14:brightnessContrast contrast="74000"/>
                    </a14:imgEffect>
                  </a14:imgLayer>
                </a14:imgProps>
              </a:ext>
            </a:extLst>
          </a:blip>
          <a:stretch>
            <a:fillRect/>
          </a:stretch>
        </p:blipFill>
        <p:spPr>
          <a:xfrm>
            <a:off x="6226699" y="3459746"/>
            <a:ext cx="2403417" cy="2628368"/>
          </a:xfrm>
          <a:prstGeom prst="rect">
            <a:avLst/>
          </a:prstGeom>
        </p:spPr>
      </p:pic>
      <p:pic>
        <p:nvPicPr>
          <p:cNvPr id="19" name="Picture 18"/>
          <p:cNvPicPr>
            <a:picLocks noChangeAspect="1"/>
          </p:cNvPicPr>
          <p:nvPr/>
        </p:nvPicPr>
        <p:blipFill rotWithShape="1">
          <a:blip r:embed="rId10">
            <a:extLst>
              <a:ext uri="{BEBA8EAE-BF5A-486C-A8C5-ECC9F3942E4B}">
                <a14:imgProps xmlns:a14="http://schemas.microsoft.com/office/drawing/2010/main">
                  <a14:imgLayer r:embed="rId11">
                    <a14:imgEffect>
                      <a14:brightnessContrast contrast="76000"/>
                    </a14:imgEffect>
                  </a14:imgLayer>
                </a14:imgProps>
              </a:ext>
            </a:extLst>
          </a:blip>
          <a:srcRect b="10241"/>
          <a:stretch/>
        </p:blipFill>
        <p:spPr>
          <a:xfrm>
            <a:off x="863600" y="3459744"/>
            <a:ext cx="2154773" cy="2577571"/>
          </a:xfrm>
          <a:prstGeom prst="rect">
            <a:avLst/>
          </a:prstGeom>
        </p:spPr>
      </p:pic>
    </p:spTree>
    <p:extLst>
      <p:ext uri="{BB962C8B-B14F-4D97-AF65-F5344CB8AC3E}">
        <p14:creationId xmlns:p14="http://schemas.microsoft.com/office/powerpoint/2010/main" val="4447990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emphysema and mortality</a:t>
            </a:r>
            <a:endParaRPr lang="en-US" dirty="0"/>
          </a:p>
        </p:txBody>
      </p:sp>
      <p:sp>
        <p:nvSpPr>
          <p:cNvPr id="4" name="Text Box 4"/>
          <p:cNvSpPr txBox="1">
            <a:spLocks noChangeArrowheads="1"/>
          </p:cNvSpPr>
          <p:nvPr/>
        </p:nvSpPr>
        <p:spPr bwMode="auto">
          <a:xfrm>
            <a:off x="397997" y="5662810"/>
            <a:ext cx="8372766" cy="90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2211" rIns="0" bIns="0" anchor="ctr"/>
          <a:lstStyle>
            <a:lvl1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9pPr>
          </a:lstStyle>
          <a:p>
            <a:pPr>
              <a:lnSpc>
                <a:spcPct val="93000"/>
              </a:lnSpc>
            </a:pPr>
            <a:r>
              <a:rPr lang="en-US" sz="1800" dirty="0" smtClean="0">
                <a:solidFill>
                  <a:schemeClr val="tx1"/>
                </a:solidFill>
                <a:latin typeface="Calibri"/>
                <a:cs typeface="Calibri"/>
              </a:rPr>
              <a:t>Dawkins PA et al, Thorax, 2003.</a:t>
            </a:r>
          </a:p>
          <a:p>
            <a:pPr>
              <a:lnSpc>
                <a:spcPct val="93000"/>
              </a:lnSpc>
            </a:pPr>
            <a:r>
              <a:rPr lang="en-US" sz="1800" dirty="0" smtClean="0">
                <a:solidFill>
                  <a:schemeClr val="tx1"/>
                </a:solidFill>
                <a:latin typeface="Calibri"/>
                <a:cs typeface="Calibri"/>
              </a:rPr>
              <a:t>Martinez FJ et al, AJRCCM, 2006.</a:t>
            </a:r>
          </a:p>
          <a:p>
            <a:pPr>
              <a:lnSpc>
                <a:spcPct val="93000"/>
              </a:lnSpc>
            </a:pPr>
            <a:r>
              <a:rPr lang="en-US" sz="1800" dirty="0" err="1" smtClean="0">
                <a:solidFill>
                  <a:schemeClr val="tx1"/>
                </a:solidFill>
                <a:latin typeface="Calibri"/>
                <a:cs typeface="Calibri"/>
              </a:rPr>
              <a:t>Haruna</a:t>
            </a:r>
            <a:r>
              <a:rPr lang="en-US" sz="1800" dirty="0" smtClean="0">
                <a:solidFill>
                  <a:schemeClr val="tx1"/>
                </a:solidFill>
                <a:latin typeface="Calibri"/>
                <a:cs typeface="Calibri"/>
              </a:rPr>
              <a:t> </a:t>
            </a:r>
            <a:r>
              <a:rPr lang="en-US" sz="1800" dirty="0" smtClean="0">
                <a:solidFill>
                  <a:schemeClr val="tx1"/>
                </a:solidFill>
                <a:latin typeface="Calibri"/>
                <a:cs typeface="Calibri"/>
              </a:rPr>
              <a:t>A et al, Chest, 2010. </a:t>
            </a:r>
          </a:p>
          <a:p>
            <a:pPr>
              <a:lnSpc>
                <a:spcPct val="93000"/>
              </a:lnSpc>
            </a:pPr>
            <a:r>
              <a:rPr lang="en-US" sz="1800" dirty="0" err="1" smtClean="0">
                <a:solidFill>
                  <a:schemeClr val="tx1"/>
                </a:solidFill>
                <a:latin typeface="Calibri"/>
                <a:cs typeface="Calibri"/>
              </a:rPr>
              <a:t>Sverzellati</a:t>
            </a:r>
            <a:r>
              <a:rPr lang="en-US" sz="1800" dirty="0" smtClean="0">
                <a:solidFill>
                  <a:schemeClr val="tx1"/>
                </a:solidFill>
                <a:latin typeface="Calibri"/>
                <a:cs typeface="Calibri"/>
              </a:rPr>
              <a:t> N et al, Radiology, 2012. </a:t>
            </a:r>
          </a:p>
          <a:p>
            <a:pPr>
              <a:lnSpc>
                <a:spcPct val="93000"/>
              </a:lnSpc>
            </a:pPr>
            <a:r>
              <a:rPr lang="en-US" sz="1800" dirty="0" err="1" smtClean="0">
                <a:solidFill>
                  <a:schemeClr val="tx1"/>
                </a:solidFill>
                <a:latin typeface="Calibri"/>
                <a:cs typeface="Calibri"/>
              </a:rPr>
              <a:t>Johannessen</a:t>
            </a:r>
            <a:r>
              <a:rPr lang="en-US" sz="1800" dirty="0" smtClean="0">
                <a:solidFill>
                  <a:schemeClr val="tx1"/>
                </a:solidFill>
                <a:latin typeface="Calibri"/>
                <a:cs typeface="Calibri"/>
              </a:rPr>
              <a:t> A et al, AJRCCM, 2013.  </a:t>
            </a:r>
            <a:endParaRPr lang="en-US" sz="1800" dirty="0">
              <a:solidFill>
                <a:schemeClr val="tx1"/>
              </a:solidFill>
              <a:latin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541694180"/>
              </p:ext>
            </p:extLst>
          </p:nvPr>
        </p:nvGraphicFramePr>
        <p:xfrm>
          <a:off x="354219" y="1262286"/>
          <a:ext cx="8588107" cy="3352799"/>
        </p:xfrm>
        <a:graphic>
          <a:graphicData uri="http://schemas.openxmlformats.org/drawingml/2006/table">
            <a:tbl>
              <a:tblPr firstRow="1" bandRow="1">
                <a:tableStyleId>{3B4B98B0-60AC-42C2-AFA5-B58CD77FA1E5}</a:tableStyleId>
              </a:tblPr>
              <a:tblGrid>
                <a:gridCol w="4125526"/>
                <a:gridCol w="4462581"/>
              </a:tblGrid>
              <a:tr h="370840">
                <a:tc>
                  <a:txBody>
                    <a:bodyPr/>
                    <a:lstStyle/>
                    <a:p>
                      <a:pPr algn="ctr"/>
                      <a:r>
                        <a:rPr lang="en-US" sz="2800" u="sng" dirty="0" smtClean="0"/>
                        <a:t>Predicts</a:t>
                      </a:r>
                      <a:r>
                        <a:rPr lang="en-US" sz="2800" u="sng" baseline="0" dirty="0" smtClean="0"/>
                        <a:t> mortality</a:t>
                      </a:r>
                      <a:endParaRPr lang="en-US" sz="2800" u="sng" dirty="0"/>
                    </a:p>
                  </a:txBody>
                  <a:tcPr anchor="ctr"/>
                </a:tc>
                <a:tc>
                  <a:txBody>
                    <a:bodyPr/>
                    <a:lstStyle/>
                    <a:p>
                      <a:pPr algn="ctr"/>
                      <a:r>
                        <a:rPr lang="en-US" sz="2800" u="sng" dirty="0" smtClean="0"/>
                        <a:t>Does NOT predict mortality</a:t>
                      </a:r>
                      <a:endParaRPr lang="en-US" sz="2800" u="sng" dirty="0"/>
                    </a:p>
                  </a:txBody>
                  <a:tcPr anchor="ctr"/>
                </a:tc>
              </a:tr>
              <a:tr h="370840">
                <a:tc>
                  <a:txBody>
                    <a:bodyPr/>
                    <a:lstStyle/>
                    <a:p>
                      <a:pPr algn="ctr"/>
                      <a:r>
                        <a:rPr lang="en-US" sz="2800" dirty="0" smtClean="0"/>
                        <a:t>256 alpha-1 antitrypsin</a:t>
                      </a:r>
                      <a:r>
                        <a:rPr lang="en-US" sz="2800" baseline="0" dirty="0" smtClean="0"/>
                        <a:t> patients (2003)</a:t>
                      </a:r>
                      <a:endParaRPr lang="en-US" sz="2800" dirty="0"/>
                    </a:p>
                  </a:txBody>
                  <a:tcPr/>
                </a:tc>
                <a:tc>
                  <a:txBody>
                    <a:bodyPr/>
                    <a:lstStyle/>
                    <a:p>
                      <a:pPr algn="ctr"/>
                      <a:r>
                        <a:rPr lang="en-US" sz="2800" dirty="0" smtClean="0"/>
                        <a:t>609 patients with severe emphysema (2006)</a:t>
                      </a:r>
                      <a:endParaRPr lang="en-US" sz="2800" dirty="0"/>
                    </a:p>
                  </a:txBody>
                  <a:tcPr/>
                </a:tc>
              </a:tr>
              <a:tr h="370840">
                <a:tc>
                  <a:txBody>
                    <a:bodyPr/>
                    <a:lstStyle/>
                    <a:p>
                      <a:pPr algn="ctr"/>
                      <a:r>
                        <a:rPr lang="en-US" sz="2800" dirty="0" smtClean="0"/>
                        <a:t>251 stable COPD patients in Japan (2010)</a:t>
                      </a:r>
                      <a:endParaRPr lang="en-US" sz="2800" dirty="0"/>
                    </a:p>
                  </a:txBody>
                  <a:tcPr/>
                </a:tc>
                <a:tc>
                  <a:txBody>
                    <a:bodyPr/>
                    <a:lstStyle/>
                    <a:p>
                      <a:pPr algn="ctr"/>
                      <a:r>
                        <a:rPr lang="en-US" sz="2800" dirty="0" smtClean="0"/>
                        <a:t>1,100</a:t>
                      </a:r>
                      <a:r>
                        <a:rPr lang="en-US" sz="2800" baseline="0" dirty="0" smtClean="0"/>
                        <a:t> heavy smokers in Italy (2012)</a:t>
                      </a:r>
                      <a:endParaRPr lang="en-US" sz="2800" dirty="0"/>
                    </a:p>
                  </a:txBody>
                  <a:tcPr/>
                </a:tc>
              </a:tr>
              <a:tr h="370840">
                <a:tc>
                  <a:txBody>
                    <a:bodyPr/>
                    <a:lstStyle/>
                    <a:p>
                      <a:pPr algn="ctr"/>
                      <a:r>
                        <a:rPr lang="en-US" sz="2800" dirty="0" smtClean="0"/>
                        <a:t>900 ever-smokers (</a:t>
                      </a:r>
                      <a:r>
                        <a:rPr lang="en-US" sz="2800" baseline="0" dirty="0" smtClean="0"/>
                        <a:t>49% COPD) in Norway (2013)</a:t>
                      </a:r>
                      <a:endParaRPr lang="en-US" sz="2800" dirty="0"/>
                    </a:p>
                  </a:txBody>
                  <a:tcPr/>
                </a:tc>
                <a:tc>
                  <a:txBody>
                    <a:bodyPr/>
                    <a:lstStyle/>
                    <a:p>
                      <a:endParaRPr lang="en-US" sz="2800" dirty="0"/>
                    </a:p>
                  </a:txBody>
                  <a:tcPr/>
                </a:tc>
              </a:tr>
            </a:tbl>
          </a:graphicData>
        </a:graphic>
      </p:graphicFrame>
    </p:spTree>
    <p:extLst>
      <p:ext uri="{BB962C8B-B14F-4D97-AF65-F5344CB8AC3E}">
        <p14:creationId xmlns:p14="http://schemas.microsoft.com/office/powerpoint/2010/main" val="15810850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p:txBody>
          <a:bodyPr>
            <a:normAutofit/>
          </a:bodyPr>
          <a:lstStyle/>
          <a:p>
            <a:r>
              <a:rPr lang="en-US" dirty="0" smtClean="0"/>
              <a:t>Percent emphysema and upper-lobe emphysema on CT are associated with increased all-cause mortality independent of other major risk factors</a:t>
            </a:r>
          </a:p>
        </p:txBody>
      </p:sp>
    </p:spTree>
    <p:extLst>
      <p:ext uri="{BB962C8B-B14F-4D97-AF65-F5344CB8AC3E}">
        <p14:creationId xmlns:p14="http://schemas.microsoft.com/office/powerpoint/2010/main" val="1802346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Multi-Ethnic Study of Atherosclerosis</a:t>
            </a:r>
            <a:endParaRPr lang="en-US" dirty="0"/>
          </a:p>
        </p:txBody>
      </p:sp>
      <p:sp>
        <p:nvSpPr>
          <p:cNvPr id="3" name="Content Placeholder 2"/>
          <p:cNvSpPr>
            <a:spLocks noGrp="1"/>
          </p:cNvSpPr>
          <p:nvPr>
            <p:ph idx="1"/>
          </p:nvPr>
        </p:nvSpPr>
        <p:spPr>
          <a:xfrm>
            <a:off x="323527" y="1299392"/>
            <a:ext cx="8415279" cy="4525963"/>
          </a:xfrm>
        </p:spPr>
        <p:txBody>
          <a:bodyPr>
            <a:noAutofit/>
          </a:bodyPr>
          <a:lstStyle/>
          <a:p>
            <a:r>
              <a:rPr lang="en-US" dirty="0" smtClean="0"/>
              <a:t>Prospective, population-based NHLBI cohort</a:t>
            </a:r>
          </a:p>
          <a:p>
            <a:r>
              <a:rPr lang="en-US" dirty="0" smtClean="0"/>
              <a:t>6,814 subjects recruited in 2000-02</a:t>
            </a:r>
          </a:p>
          <a:p>
            <a:pPr lvl="1"/>
            <a:r>
              <a:rPr lang="en-US" sz="3200" dirty="0" smtClean="0"/>
              <a:t>White, Chinese, African-American, and Hispanic</a:t>
            </a:r>
          </a:p>
          <a:p>
            <a:pPr lvl="1"/>
            <a:r>
              <a:rPr lang="en-US" sz="3200" dirty="0" smtClean="0"/>
              <a:t>Age 45-84 years</a:t>
            </a:r>
          </a:p>
          <a:p>
            <a:pPr lvl="1"/>
            <a:r>
              <a:rPr lang="en-US" sz="3200" dirty="0" smtClean="0"/>
              <a:t>Free of clinical cardiovascular disease at baseline</a:t>
            </a:r>
          </a:p>
          <a:p>
            <a:r>
              <a:rPr lang="en-US" dirty="0" smtClean="0"/>
              <a:t>All subjects underwent baseline cardiac CT</a:t>
            </a:r>
          </a:p>
          <a:p>
            <a:r>
              <a:rPr lang="en-US" dirty="0" smtClean="0"/>
              <a:t>Subset (N=</a:t>
            </a:r>
            <a:r>
              <a:rPr lang="en-US" dirty="0" smtClean="0"/>
              <a:t>3,849) </a:t>
            </a:r>
            <a:r>
              <a:rPr lang="en-US" dirty="0" smtClean="0"/>
              <a:t>with </a:t>
            </a:r>
            <a:r>
              <a:rPr lang="en-US" dirty="0" err="1" smtClean="0"/>
              <a:t>spirometry</a:t>
            </a:r>
            <a:r>
              <a:rPr lang="en-US" dirty="0" smtClean="0"/>
              <a:t> in 2004-06</a:t>
            </a:r>
            <a:endParaRPr lang="en-US" dirty="0"/>
          </a:p>
        </p:txBody>
      </p:sp>
    </p:spTree>
    <p:extLst>
      <p:ext uri="{BB962C8B-B14F-4D97-AF65-F5344CB8AC3E}">
        <p14:creationId xmlns:p14="http://schemas.microsoft.com/office/powerpoint/2010/main" val="8031828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emphysema</a:t>
            </a:r>
            <a:endParaRPr lang="en-US" dirty="0"/>
          </a:p>
        </p:txBody>
      </p:sp>
      <p:sp>
        <p:nvSpPr>
          <p:cNvPr id="15" name="TextBox 13"/>
          <p:cNvSpPr txBox="1">
            <a:spLocks noChangeArrowheads="1"/>
          </p:cNvSpPr>
          <p:nvPr/>
        </p:nvSpPr>
        <p:spPr bwMode="auto">
          <a:xfrm>
            <a:off x="457200" y="6338762"/>
            <a:ext cx="35613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dirty="0" smtClean="0">
                <a:latin typeface="Arial" charset="0"/>
                <a:cs typeface="Arial" charset="0"/>
              </a:rPr>
              <a:t>Hoffman EA et al, </a:t>
            </a:r>
            <a:r>
              <a:rPr lang="en-US" sz="1400" dirty="0" err="1">
                <a:latin typeface="Arial" charset="0"/>
                <a:cs typeface="Arial" charset="0"/>
              </a:rPr>
              <a:t>Acad</a:t>
            </a:r>
            <a:r>
              <a:rPr lang="en-US" sz="1400" dirty="0">
                <a:latin typeface="Arial" charset="0"/>
                <a:cs typeface="Arial" charset="0"/>
              </a:rPr>
              <a:t> Rad, </a:t>
            </a:r>
            <a:r>
              <a:rPr lang="en-US" sz="1400" dirty="0" smtClean="0">
                <a:latin typeface="Arial" charset="0"/>
                <a:cs typeface="Arial" charset="0"/>
              </a:rPr>
              <a:t>2009</a:t>
            </a:r>
            <a:endParaRPr lang="en-US" sz="1400" dirty="0">
              <a:latin typeface="Arial" charset="0"/>
              <a:cs typeface="Arial" charset="0"/>
            </a:endParaRPr>
          </a:p>
        </p:txBody>
      </p:sp>
      <p:pic>
        <p:nvPicPr>
          <p:cNvPr id="9" name="Picture 8" descr="Mesa-A-B-Peel-core (2).JPG"/>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6204" y="3816356"/>
            <a:ext cx="4539276" cy="206704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4"/>
          <p:cNvSpPr>
            <a:spLocks noChangeArrowheads="1"/>
          </p:cNvSpPr>
          <p:nvPr/>
        </p:nvSpPr>
        <p:spPr bwMode="auto">
          <a:xfrm>
            <a:off x="2035466" y="3816356"/>
            <a:ext cx="922040" cy="254188"/>
          </a:xfrm>
          <a:prstGeom prst="rect">
            <a:avLst/>
          </a:prstGeom>
          <a:solidFill>
            <a:srgbClr val="0000FF">
              <a:alpha val="75000"/>
            </a:srgbClr>
          </a:solidFill>
          <a:ln>
            <a:noFill/>
          </a:ln>
          <a:extLst/>
        </p:spPr>
        <p:txBody>
          <a:bodyPr wrap="none" anchor="ctr"/>
          <a:lstStyle/>
          <a:p>
            <a:pPr eaLnBrk="1" hangingPunct="1"/>
            <a:endParaRPr lang="en-US" sz="1800">
              <a:latin typeface="Calibri" charset="0"/>
            </a:endParaRPr>
          </a:p>
        </p:txBody>
      </p:sp>
      <p:sp>
        <p:nvSpPr>
          <p:cNvPr id="23" name="Content Placeholder 2"/>
          <p:cNvSpPr txBox="1">
            <a:spLocks/>
          </p:cNvSpPr>
          <p:nvPr/>
        </p:nvSpPr>
        <p:spPr>
          <a:xfrm>
            <a:off x="457200" y="123350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 emphysema = voxels &lt; -950 HU / total voxels</a:t>
            </a:r>
          </a:p>
          <a:p>
            <a:r>
              <a:rPr lang="en-US" dirty="0" smtClean="0"/>
              <a:t>% high attenuation areas (HAA) = voxels -600 to -250 HU / total voxels</a:t>
            </a:r>
          </a:p>
        </p:txBody>
      </p:sp>
      <p:sp>
        <p:nvSpPr>
          <p:cNvPr id="3" name="Snip Same Side Corner Rectangle 2"/>
          <p:cNvSpPr/>
          <p:nvPr/>
        </p:nvSpPr>
        <p:spPr>
          <a:xfrm>
            <a:off x="4188766" y="3816356"/>
            <a:ext cx="1027155" cy="254188"/>
          </a:xfrm>
          <a:prstGeom prst="snip2SameRect">
            <a:avLst/>
          </a:prstGeom>
          <a:solidFill>
            <a:srgbClr val="0000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062149" y="3816356"/>
            <a:ext cx="524933" cy="254188"/>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620952" y="3630286"/>
            <a:ext cx="1816448" cy="523220"/>
          </a:xfrm>
          <a:prstGeom prst="rect">
            <a:avLst/>
          </a:prstGeom>
          <a:noFill/>
        </p:spPr>
        <p:txBody>
          <a:bodyPr wrap="none" rtlCol="0">
            <a:spAutoFit/>
          </a:bodyPr>
          <a:lstStyle/>
          <a:p>
            <a:r>
              <a:rPr lang="en-US" sz="2800" dirty="0" smtClean="0"/>
              <a:t>Upper lobe</a:t>
            </a:r>
            <a:endParaRPr lang="en-US" sz="2800" dirty="0"/>
          </a:p>
        </p:txBody>
      </p:sp>
    </p:spTree>
    <p:extLst>
      <p:ext uri="{BB962C8B-B14F-4D97-AF65-F5344CB8AC3E}">
        <p14:creationId xmlns:p14="http://schemas.microsoft.com/office/powerpoint/2010/main" val="40905306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 with full-lung scans</a:t>
            </a:r>
            <a:endParaRPr lang="en-US" dirty="0"/>
          </a:p>
        </p:txBody>
      </p:sp>
      <p:pic>
        <p:nvPicPr>
          <p:cNvPr id="14" name="Picture 10" descr="The image “file:///Z:/Papers/CT%20Repro+Validation/Paper/whole_lung_partial_unseg-1.JPG” cannot be displayed, because it contains errors."/>
          <p:cNvPicPr>
            <a:picLocks noChangeAspect="1" noChangeArrowheads="1"/>
          </p:cNvPicPr>
          <p:nvPr/>
        </p:nvPicPr>
        <p:blipFill rotWithShape="1">
          <a:blip r:embed="rId2" r:link="rId3" cstate="print"/>
          <a:srcRect l="3758" t="5069" r="56661" b="59280"/>
          <a:stretch/>
        </p:blipFill>
        <p:spPr bwMode="auto">
          <a:xfrm>
            <a:off x="447157" y="1868458"/>
            <a:ext cx="3988010" cy="2530492"/>
          </a:xfrm>
          <a:prstGeom prst="rect">
            <a:avLst/>
          </a:prstGeom>
          <a:noFill/>
          <a:ln w="9525">
            <a:noFill/>
            <a:miter lim="800000"/>
            <a:headEnd/>
            <a:tailEnd/>
          </a:ln>
        </p:spPr>
      </p:pic>
      <p:sp>
        <p:nvSpPr>
          <p:cNvPr id="24" name="TextBox 23"/>
          <p:cNvSpPr txBox="1"/>
          <p:nvPr/>
        </p:nvSpPr>
        <p:spPr>
          <a:xfrm>
            <a:off x="457199" y="5986153"/>
            <a:ext cx="4310893" cy="923330"/>
          </a:xfrm>
          <a:prstGeom prst="rect">
            <a:avLst/>
          </a:prstGeom>
          <a:noFill/>
        </p:spPr>
        <p:txBody>
          <a:bodyPr wrap="square" rtlCol="0">
            <a:spAutoFit/>
          </a:bodyPr>
          <a:lstStyle/>
          <a:p>
            <a:r>
              <a:rPr lang="en-US" dirty="0" smtClean="0">
                <a:latin typeface="Calibri"/>
                <a:cs typeface="Calibri"/>
              </a:rPr>
              <a:t>Reddy, ATS, 2005</a:t>
            </a:r>
          </a:p>
          <a:p>
            <a:r>
              <a:rPr lang="en-US" dirty="0" smtClean="0">
                <a:latin typeface="Calibri"/>
                <a:cs typeface="Calibri"/>
              </a:rPr>
              <a:t>Hoffman, </a:t>
            </a:r>
            <a:r>
              <a:rPr lang="en-US" dirty="0" err="1" smtClean="0">
                <a:latin typeface="Calibri"/>
                <a:cs typeface="Calibri"/>
              </a:rPr>
              <a:t>Acad</a:t>
            </a:r>
            <a:r>
              <a:rPr lang="en-US" dirty="0" smtClean="0">
                <a:latin typeface="Calibri"/>
                <a:cs typeface="Calibri"/>
              </a:rPr>
              <a:t> </a:t>
            </a:r>
            <a:r>
              <a:rPr lang="en-US" dirty="0" err="1" smtClean="0">
                <a:latin typeface="Calibri"/>
                <a:cs typeface="Calibri"/>
              </a:rPr>
              <a:t>Radiol</a:t>
            </a:r>
            <a:r>
              <a:rPr lang="en-US" dirty="0" smtClean="0">
                <a:latin typeface="Calibri"/>
                <a:cs typeface="Calibri"/>
              </a:rPr>
              <a:t>, 2009</a:t>
            </a:r>
          </a:p>
          <a:p>
            <a:endParaRPr lang="en-US" dirty="0">
              <a:latin typeface="Calibri"/>
              <a:cs typeface="Calibri"/>
            </a:endParaRPr>
          </a:p>
        </p:txBody>
      </p:sp>
      <p:grpSp>
        <p:nvGrpSpPr>
          <p:cNvPr id="25" name="Group 24"/>
          <p:cNvGrpSpPr/>
          <p:nvPr/>
        </p:nvGrpSpPr>
        <p:grpSpPr>
          <a:xfrm>
            <a:off x="4699437" y="1504672"/>
            <a:ext cx="4071249" cy="3682956"/>
            <a:chOff x="4699437" y="1504672"/>
            <a:chExt cx="4071249" cy="3682956"/>
          </a:xfrm>
        </p:grpSpPr>
        <p:pic>
          <p:nvPicPr>
            <p:cNvPr id="26" name="Picture 2"/>
            <p:cNvPicPr>
              <a:picLocks noChangeAspect="1" noChangeArrowheads="1"/>
            </p:cNvPicPr>
            <p:nvPr/>
          </p:nvPicPr>
          <p:blipFill>
            <a:blip r:embed="rId4" cstate="print"/>
            <a:srcRect l="11365" t="14995" r="3030" b="11334"/>
            <a:stretch>
              <a:fillRect/>
            </a:stretch>
          </p:blipFill>
          <p:spPr>
            <a:xfrm>
              <a:off x="5129314" y="1775215"/>
              <a:ext cx="3505994" cy="2822085"/>
            </a:xfrm>
            <a:prstGeom prst="rect">
              <a:avLst/>
            </a:prstGeom>
            <a:noFill/>
          </p:spPr>
        </p:pic>
        <p:sp>
          <p:nvSpPr>
            <p:cNvPr id="27" name="Rectangle 6"/>
            <p:cNvSpPr>
              <a:spLocks noChangeArrowheads="1"/>
            </p:cNvSpPr>
            <p:nvPr/>
          </p:nvSpPr>
          <p:spPr bwMode="auto">
            <a:xfrm>
              <a:off x="4900713" y="4790753"/>
              <a:ext cx="3869973" cy="396875"/>
            </a:xfrm>
            <a:prstGeom prst="rect">
              <a:avLst/>
            </a:prstGeom>
            <a:noFill/>
            <a:ln w="12700">
              <a:noFill/>
              <a:miter lim="800000"/>
              <a:headEnd type="none" w="sm" len="sm"/>
              <a:tailEnd type="none" w="sm" len="sm"/>
            </a:ln>
          </p:spPr>
          <p:txBody>
            <a:bodyPr anchor="ctr"/>
            <a:lstStyle/>
            <a:p>
              <a:pPr algn="ctr"/>
              <a:r>
                <a:rPr lang="en-US" sz="1600" dirty="0">
                  <a:latin typeface="Arial" pitchFamily="34" charset="0"/>
                  <a:cs typeface="Arial" pitchFamily="34" charset="0"/>
                </a:rPr>
                <a:t>% Emphysema – Full-lung</a:t>
              </a:r>
            </a:p>
            <a:p>
              <a:pPr>
                <a:lnSpc>
                  <a:spcPct val="150000"/>
                </a:lnSpc>
              </a:pPr>
              <a:r>
                <a:rPr lang="en-US" sz="1600" dirty="0">
                  <a:latin typeface="Arial" pitchFamily="34" charset="0"/>
                  <a:cs typeface="Arial" pitchFamily="34" charset="0"/>
                </a:rPr>
                <a:t>500 current and former smokers (NLST)</a:t>
              </a:r>
            </a:p>
          </p:txBody>
        </p:sp>
        <p:sp>
          <p:nvSpPr>
            <p:cNvPr id="28" name="Rectangle 6"/>
            <p:cNvSpPr>
              <a:spLocks noChangeArrowheads="1"/>
            </p:cNvSpPr>
            <p:nvPr/>
          </p:nvSpPr>
          <p:spPr bwMode="auto">
            <a:xfrm rot="16200000">
              <a:off x="3373875" y="2830234"/>
              <a:ext cx="3048000" cy="396875"/>
            </a:xfrm>
            <a:prstGeom prst="rect">
              <a:avLst/>
            </a:prstGeom>
            <a:noFill/>
            <a:ln w="12700">
              <a:noFill/>
              <a:miter lim="800000"/>
              <a:headEnd type="none" w="sm" len="sm"/>
              <a:tailEnd type="none" w="sm" len="sm"/>
            </a:ln>
          </p:spPr>
          <p:txBody>
            <a:bodyPr anchor="ctr"/>
            <a:lstStyle/>
            <a:p>
              <a:r>
                <a:rPr lang="en-US" sz="1600" dirty="0">
                  <a:latin typeface="Arial" pitchFamily="34" charset="0"/>
                  <a:cs typeface="Arial" pitchFamily="34" charset="0"/>
                </a:rPr>
                <a:t>% Emphysema – Partial-lung</a:t>
              </a:r>
            </a:p>
          </p:txBody>
        </p:sp>
        <p:sp>
          <p:nvSpPr>
            <p:cNvPr id="29" name="TextBox 28"/>
            <p:cNvSpPr txBox="1"/>
            <p:nvPr/>
          </p:nvSpPr>
          <p:spPr>
            <a:xfrm>
              <a:off x="5624615" y="2366334"/>
              <a:ext cx="1301119" cy="523220"/>
            </a:xfrm>
            <a:prstGeom prst="rect">
              <a:avLst/>
            </a:prstGeom>
            <a:solidFill>
              <a:schemeClr val="bg1"/>
            </a:solidFill>
            <a:ln>
              <a:solidFill>
                <a:schemeClr val="tx1"/>
              </a:solidFill>
            </a:ln>
          </p:spPr>
          <p:txBody>
            <a:bodyPr wrap="square">
              <a:spAutoFit/>
            </a:bodyPr>
            <a:lstStyle/>
            <a:p>
              <a:pPr>
                <a:defRPr/>
              </a:pPr>
              <a:r>
                <a:rPr lang="en-US" sz="2800" dirty="0">
                  <a:latin typeface="Arial" pitchFamily="34" charset="0"/>
                  <a:cs typeface="Arial" pitchFamily="34" charset="0"/>
                </a:rPr>
                <a:t>r=0.99</a:t>
              </a:r>
            </a:p>
          </p:txBody>
        </p:sp>
      </p:grpSp>
    </p:spTree>
    <p:extLst>
      <p:ext uri="{BB962C8B-B14F-4D97-AF65-F5344CB8AC3E}">
        <p14:creationId xmlns:p14="http://schemas.microsoft.com/office/powerpoint/2010/main" val="26990295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 with full-lung scans</a:t>
            </a:r>
            <a:endParaRPr lang="en-US" dirty="0"/>
          </a:p>
        </p:txBody>
      </p:sp>
      <p:pic>
        <p:nvPicPr>
          <p:cNvPr id="14" name="Picture 10" descr="The image “file:///Z:/Papers/CT%20Repro+Validation/Paper/whole_lung_partial_unseg-1.JPG” cannot be displayed, because it contains errors."/>
          <p:cNvPicPr>
            <a:picLocks noChangeAspect="1" noChangeArrowheads="1"/>
          </p:cNvPicPr>
          <p:nvPr/>
        </p:nvPicPr>
        <p:blipFill rotWithShape="1">
          <a:blip r:embed="rId2" r:link="rId3" cstate="print"/>
          <a:srcRect l="3758" t="5069" r="56661" b="59280"/>
          <a:stretch/>
        </p:blipFill>
        <p:spPr bwMode="auto">
          <a:xfrm>
            <a:off x="447157" y="1868458"/>
            <a:ext cx="3988010" cy="2530492"/>
          </a:xfrm>
          <a:prstGeom prst="rect">
            <a:avLst/>
          </a:prstGeom>
          <a:noFill/>
          <a:ln w="9525">
            <a:noFill/>
            <a:miter lim="800000"/>
            <a:headEnd/>
            <a:tailEnd/>
          </a:ln>
        </p:spPr>
      </p:pic>
      <p:grpSp>
        <p:nvGrpSpPr>
          <p:cNvPr id="3" name="Group 2"/>
          <p:cNvGrpSpPr/>
          <p:nvPr/>
        </p:nvGrpSpPr>
        <p:grpSpPr>
          <a:xfrm>
            <a:off x="4699437" y="1504672"/>
            <a:ext cx="4071249" cy="3682956"/>
            <a:chOff x="4699437" y="1504672"/>
            <a:chExt cx="4071249" cy="3682956"/>
          </a:xfrm>
        </p:grpSpPr>
        <p:pic>
          <p:nvPicPr>
            <p:cNvPr id="8" name="Picture 2"/>
            <p:cNvPicPr>
              <a:picLocks noChangeAspect="1" noChangeArrowheads="1"/>
            </p:cNvPicPr>
            <p:nvPr/>
          </p:nvPicPr>
          <p:blipFill>
            <a:blip r:embed="rId4" cstate="print"/>
            <a:srcRect l="11365" t="14995" r="3030" b="11334"/>
            <a:stretch>
              <a:fillRect/>
            </a:stretch>
          </p:blipFill>
          <p:spPr>
            <a:xfrm>
              <a:off x="5129314" y="1775215"/>
              <a:ext cx="3505994" cy="2822085"/>
            </a:xfrm>
            <a:prstGeom prst="rect">
              <a:avLst/>
            </a:prstGeom>
            <a:noFill/>
          </p:spPr>
        </p:pic>
        <p:sp>
          <p:nvSpPr>
            <p:cNvPr id="15" name="Rectangle 6"/>
            <p:cNvSpPr>
              <a:spLocks noChangeArrowheads="1"/>
            </p:cNvSpPr>
            <p:nvPr/>
          </p:nvSpPr>
          <p:spPr bwMode="auto">
            <a:xfrm>
              <a:off x="4900713" y="4790753"/>
              <a:ext cx="3869973" cy="396875"/>
            </a:xfrm>
            <a:prstGeom prst="rect">
              <a:avLst/>
            </a:prstGeom>
            <a:noFill/>
            <a:ln w="12700">
              <a:noFill/>
              <a:miter lim="800000"/>
              <a:headEnd type="none" w="sm" len="sm"/>
              <a:tailEnd type="none" w="sm" len="sm"/>
            </a:ln>
          </p:spPr>
          <p:txBody>
            <a:bodyPr anchor="ctr"/>
            <a:lstStyle/>
            <a:p>
              <a:pPr algn="ctr"/>
              <a:r>
                <a:rPr lang="en-US" sz="1600" dirty="0">
                  <a:latin typeface="Arial" pitchFamily="34" charset="0"/>
                  <a:cs typeface="Arial" pitchFamily="34" charset="0"/>
                </a:rPr>
                <a:t>% Emphysema – Full-lung</a:t>
              </a:r>
            </a:p>
            <a:p>
              <a:pPr>
                <a:lnSpc>
                  <a:spcPct val="150000"/>
                </a:lnSpc>
              </a:pPr>
              <a:r>
                <a:rPr lang="en-US" sz="1600" dirty="0">
                  <a:latin typeface="Arial" pitchFamily="34" charset="0"/>
                  <a:cs typeface="Arial" pitchFamily="34" charset="0"/>
                </a:rPr>
                <a:t>500 current and former smokers (NLST)</a:t>
              </a:r>
            </a:p>
          </p:txBody>
        </p:sp>
        <p:sp>
          <p:nvSpPr>
            <p:cNvPr id="19" name="Rectangle 6"/>
            <p:cNvSpPr>
              <a:spLocks noChangeArrowheads="1"/>
            </p:cNvSpPr>
            <p:nvPr/>
          </p:nvSpPr>
          <p:spPr bwMode="auto">
            <a:xfrm rot="16200000">
              <a:off x="3373875" y="2830234"/>
              <a:ext cx="3048000" cy="396875"/>
            </a:xfrm>
            <a:prstGeom prst="rect">
              <a:avLst/>
            </a:prstGeom>
            <a:noFill/>
            <a:ln w="12700">
              <a:noFill/>
              <a:miter lim="800000"/>
              <a:headEnd type="none" w="sm" len="sm"/>
              <a:tailEnd type="none" w="sm" len="sm"/>
            </a:ln>
          </p:spPr>
          <p:txBody>
            <a:bodyPr anchor="ctr"/>
            <a:lstStyle/>
            <a:p>
              <a:r>
                <a:rPr lang="en-US" sz="1600" dirty="0">
                  <a:latin typeface="Arial" pitchFamily="34" charset="0"/>
                  <a:cs typeface="Arial" pitchFamily="34" charset="0"/>
                </a:rPr>
                <a:t>% Emphysema – Partial-lung</a:t>
              </a:r>
            </a:p>
          </p:txBody>
        </p:sp>
      </p:grpSp>
      <p:sp>
        <p:nvSpPr>
          <p:cNvPr id="22" name="Rectangle 21"/>
          <p:cNvSpPr/>
          <p:nvPr/>
        </p:nvSpPr>
        <p:spPr>
          <a:xfrm>
            <a:off x="304054" y="1847251"/>
            <a:ext cx="4256767" cy="7780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04055" y="4167503"/>
            <a:ext cx="4131111" cy="499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sp>
        <p:nvSpPr>
          <p:cNvPr id="24" name="TextBox 23"/>
          <p:cNvSpPr txBox="1"/>
          <p:nvPr/>
        </p:nvSpPr>
        <p:spPr>
          <a:xfrm>
            <a:off x="457199" y="5986153"/>
            <a:ext cx="4310893" cy="923330"/>
          </a:xfrm>
          <a:prstGeom prst="rect">
            <a:avLst/>
          </a:prstGeom>
          <a:noFill/>
        </p:spPr>
        <p:txBody>
          <a:bodyPr wrap="square" rtlCol="0">
            <a:spAutoFit/>
          </a:bodyPr>
          <a:lstStyle/>
          <a:p>
            <a:r>
              <a:rPr lang="en-US" dirty="0" smtClean="0">
                <a:latin typeface="Calibri"/>
                <a:cs typeface="Calibri"/>
              </a:rPr>
              <a:t>Reddy, ATS, 2005</a:t>
            </a:r>
          </a:p>
          <a:p>
            <a:r>
              <a:rPr lang="en-US" dirty="0" smtClean="0">
                <a:latin typeface="Calibri"/>
                <a:cs typeface="Calibri"/>
              </a:rPr>
              <a:t>Hoffman, </a:t>
            </a:r>
            <a:r>
              <a:rPr lang="en-US" dirty="0" err="1" smtClean="0">
                <a:latin typeface="Calibri"/>
                <a:cs typeface="Calibri"/>
              </a:rPr>
              <a:t>Acad</a:t>
            </a:r>
            <a:r>
              <a:rPr lang="en-US" dirty="0" smtClean="0">
                <a:latin typeface="Calibri"/>
                <a:cs typeface="Calibri"/>
              </a:rPr>
              <a:t> </a:t>
            </a:r>
            <a:r>
              <a:rPr lang="en-US" dirty="0" err="1" smtClean="0">
                <a:latin typeface="Calibri"/>
                <a:cs typeface="Calibri"/>
              </a:rPr>
              <a:t>Radiol</a:t>
            </a:r>
            <a:r>
              <a:rPr lang="en-US" dirty="0" smtClean="0">
                <a:latin typeface="Calibri"/>
                <a:cs typeface="Calibri"/>
              </a:rPr>
              <a:t>, 2009</a:t>
            </a:r>
          </a:p>
          <a:p>
            <a:endParaRPr lang="en-US" dirty="0">
              <a:latin typeface="Calibri"/>
              <a:cs typeface="Calibri"/>
            </a:endParaRPr>
          </a:p>
        </p:txBody>
      </p:sp>
      <p:sp>
        <p:nvSpPr>
          <p:cNvPr id="12" name="TextBox 11"/>
          <p:cNvSpPr txBox="1"/>
          <p:nvPr/>
        </p:nvSpPr>
        <p:spPr>
          <a:xfrm>
            <a:off x="5624615" y="2366334"/>
            <a:ext cx="1301119" cy="523220"/>
          </a:xfrm>
          <a:prstGeom prst="rect">
            <a:avLst/>
          </a:prstGeom>
          <a:solidFill>
            <a:schemeClr val="bg1"/>
          </a:solidFill>
          <a:ln>
            <a:solidFill>
              <a:schemeClr val="tx1"/>
            </a:solidFill>
          </a:ln>
        </p:spPr>
        <p:txBody>
          <a:bodyPr wrap="square">
            <a:spAutoFit/>
          </a:bodyPr>
          <a:lstStyle/>
          <a:p>
            <a:pPr>
              <a:defRPr/>
            </a:pPr>
            <a:r>
              <a:rPr lang="en-US" sz="2800" dirty="0">
                <a:latin typeface="Arial" pitchFamily="34" charset="0"/>
                <a:cs typeface="Arial" pitchFamily="34" charset="0"/>
              </a:rPr>
              <a:t>r=0.99</a:t>
            </a:r>
          </a:p>
        </p:txBody>
      </p:sp>
    </p:spTree>
    <p:extLst>
      <p:ext uri="{BB962C8B-B14F-4D97-AF65-F5344CB8AC3E}">
        <p14:creationId xmlns:p14="http://schemas.microsoft.com/office/powerpoint/2010/main" val="14656813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follow-up</a:t>
            </a:r>
            <a:endParaRPr lang="en-US" dirty="0"/>
          </a:p>
        </p:txBody>
      </p:sp>
      <p:sp>
        <p:nvSpPr>
          <p:cNvPr id="4" name="Content Placeholder 2"/>
          <p:cNvSpPr>
            <a:spLocks noGrp="1"/>
          </p:cNvSpPr>
          <p:nvPr>
            <p:ph idx="1"/>
          </p:nvPr>
        </p:nvSpPr>
        <p:spPr>
          <a:xfrm>
            <a:off x="457200" y="1327886"/>
            <a:ext cx="8229600" cy="4525963"/>
          </a:xfrm>
        </p:spPr>
        <p:txBody>
          <a:bodyPr>
            <a:noAutofit/>
          </a:bodyPr>
          <a:lstStyle/>
          <a:p>
            <a:r>
              <a:rPr lang="en-US" dirty="0" smtClean="0"/>
              <a:t>Subject/family interviews every 9-12 months</a:t>
            </a:r>
          </a:p>
          <a:p>
            <a:r>
              <a:rPr lang="en-US" dirty="0" smtClean="0"/>
              <a:t>Death surveillance supplemented by National Death Index (NDI)</a:t>
            </a:r>
          </a:p>
          <a:p>
            <a:r>
              <a:rPr lang="en-US" dirty="0" smtClean="0"/>
              <a:t>4% lost to follow-up</a:t>
            </a:r>
            <a:endParaRPr lang="en-US" dirty="0" smtClean="0">
              <a:solidFill>
                <a:srgbClr val="FF0000"/>
              </a:solidFill>
            </a:endParaRPr>
          </a:p>
        </p:txBody>
      </p:sp>
    </p:spTree>
    <p:extLst>
      <p:ext uri="{BB962C8B-B14F-4D97-AF65-F5344CB8AC3E}">
        <p14:creationId xmlns:p14="http://schemas.microsoft.com/office/powerpoint/2010/main" val="26771960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Covariates</a:t>
            </a:r>
            <a:endParaRPr lang="en-US" dirty="0"/>
          </a:p>
        </p:txBody>
      </p:sp>
      <p:sp>
        <p:nvSpPr>
          <p:cNvPr id="3" name="Content Placeholder 2"/>
          <p:cNvSpPr>
            <a:spLocks noGrp="1"/>
          </p:cNvSpPr>
          <p:nvPr>
            <p:ph idx="1"/>
          </p:nvPr>
        </p:nvSpPr>
        <p:spPr>
          <a:xfrm>
            <a:off x="457200" y="1278473"/>
            <a:ext cx="8229600" cy="5342460"/>
          </a:xfrm>
        </p:spPr>
        <p:txBody>
          <a:bodyPr>
            <a:normAutofit lnSpcReduction="10000"/>
          </a:bodyPr>
          <a:lstStyle/>
          <a:p>
            <a:r>
              <a:rPr lang="en-US" dirty="0"/>
              <a:t>Q</a:t>
            </a:r>
            <a:r>
              <a:rPr lang="en-US" dirty="0" smtClean="0"/>
              <a:t>uestionnaires regarding behaviors, medical history, and medication use</a:t>
            </a:r>
          </a:p>
          <a:p>
            <a:r>
              <a:rPr lang="en-US" dirty="0" smtClean="0"/>
              <a:t>Smoking status confirmed by urinary cotinine in ~4,000</a:t>
            </a:r>
          </a:p>
          <a:p>
            <a:r>
              <a:rPr lang="en-US" dirty="0" smtClean="0"/>
              <a:t>Anthropometry and blood pressure measured by standardized protocols</a:t>
            </a:r>
          </a:p>
          <a:p>
            <a:r>
              <a:rPr lang="en-US" dirty="0" smtClean="0"/>
              <a:t>Fasting blood samples for C-reactive protein, D-Dimer, cholesterol, </a:t>
            </a:r>
            <a:r>
              <a:rPr lang="en-US" dirty="0" err="1" smtClean="0"/>
              <a:t>creatinine</a:t>
            </a:r>
            <a:r>
              <a:rPr lang="en-US" dirty="0" smtClean="0"/>
              <a:t>, and glucose measurement</a:t>
            </a:r>
          </a:p>
          <a:p>
            <a:r>
              <a:rPr lang="en-US" dirty="0" smtClean="0"/>
              <a:t>Coronary artery calcium by cardiac CT</a:t>
            </a:r>
            <a:endParaRPr lang="en-US" dirty="0"/>
          </a:p>
        </p:txBody>
      </p:sp>
    </p:spTree>
    <p:extLst>
      <p:ext uri="{BB962C8B-B14F-4D97-AF65-F5344CB8AC3E}">
        <p14:creationId xmlns:p14="http://schemas.microsoft.com/office/powerpoint/2010/main" val="9466118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a:xfrm>
            <a:off x="268395" y="1269695"/>
            <a:ext cx="8502290" cy="5392610"/>
          </a:xfrm>
        </p:spPr>
        <p:txBody>
          <a:bodyPr>
            <a:noAutofit/>
          </a:bodyPr>
          <a:lstStyle/>
          <a:p>
            <a:r>
              <a:rPr lang="en-US" dirty="0" smtClean="0"/>
              <a:t>Percent emphysema </a:t>
            </a:r>
            <a:r>
              <a:rPr lang="en-US" dirty="0"/>
              <a:t>s</a:t>
            </a:r>
            <a:r>
              <a:rPr lang="en-US" sz="3200" dirty="0" smtClean="0"/>
              <a:t>quare-root transformed</a:t>
            </a:r>
          </a:p>
          <a:p>
            <a:r>
              <a:rPr lang="en-US" dirty="0" smtClean="0"/>
              <a:t>Percent emphysema d</a:t>
            </a:r>
            <a:r>
              <a:rPr lang="en-US" sz="3200" dirty="0" smtClean="0"/>
              <a:t>ichotomized at top </a:t>
            </a:r>
            <a:r>
              <a:rPr lang="en-US" sz="3200" dirty="0" err="1" smtClean="0"/>
              <a:t>decile</a:t>
            </a:r>
            <a:endParaRPr lang="en-US" sz="3200" dirty="0" smtClean="0"/>
          </a:p>
          <a:p>
            <a:r>
              <a:rPr lang="en-US" dirty="0" smtClean="0"/>
              <a:t>Time-to-event modeled as time since baseline</a:t>
            </a:r>
          </a:p>
          <a:p>
            <a:r>
              <a:rPr lang="en-US" dirty="0" smtClean="0"/>
              <a:t>Cox proportional hazards regression </a:t>
            </a:r>
          </a:p>
          <a:p>
            <a:pPr lvl="1"/>
            <a:r>
              <a:rPr lang="en-US" sz="3200" dirty="0" smtClean="0"/>
              <a:t>Hazard ratios (HRs) expressed per standard deviation</a:t>
            </a:r>
          </a:p>
          <a:p>
            <a:r>
              <a:rPr lang="en-US" dirty="0" smtClean="0"/>
              <a:t>Generalized additive models to assess linearity</a:t>
            </a:r>
          </a:p>
          <a:p>
            <a:r>
              <a:rPr lang="en-US" dirty="0" smtClean="0"/>
              <a:t>Kaplan-Meier survival curves</a:t>
            </a:r>
          </a:p>
        </p:txBody>
      </p:sp>
    </p:spTree>
    <p:extLst>
      <p:ext uri="{BB962C8B-B14F-4D97-AF65-F5344CB8AC3E}">
        <p14:creationId xmlns:p14="http://schemas.microsoft.com/office/powerpoint/2010/main" val="8172688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Chronic lower respiratory disease</a:t>
            </a:r>
            <a:endParaRPr lang="en-US" dirty="0"/>
          </a:p>
        </p:txBody>
      </p:sp>
      <p:sp>
        <p:nvSpPr>
          <p:cNvPr id="3" name="Content Placeholder 2"/>
          <p:cNvSpPr>
            <a:spLocks noGrp="1"/>
          </p:cNvSpPr>
          <p:nvPr>
            <p:ph idx="1"/>
          </p:nvPr>
        </p:nvSpPr>
        <p:spPr/>
        <p:txBody>
          <a:bodyPr/>
          <a:lstStyle/>
          <a:p>
            <a:r>
              <a:rPr lang="en-US" dirty="0" smtClean="0"/>
              <a:t>3</a:t>
            </a:r>
            <a:r>
              <a:rPr lang="en-US" baseline="30000" dirty="0" smtClean="0"/>
              <a:t>rd</a:t>
            </a:r>
            <a:r>
              <a:rPr lang="en-US" dirty="0" smtClean="0"/>
              <a:t> leading cause of death in the US</a:t>
            </a:r>
          </a:p>
          <a:p>
            <a:r>
              <a:rPr lang="en-US" dirty="0" smtClean="0"/>
              <a:t>4</a:t>
            </a:r>
            <a:r>
              <a:rPr lang="en-US" baseline="30000" dirty="0" smtClean="0"/>
              <a:t>th</a:t>
            </a:r>
            <a:r>
              <a:rPr lang="en-US" dirty="0" smtClean="0"/>
              <a:t> leading cause of death globally</a:t>
            </a:r>
          </a:p>
          <a:p>
            <a:r>
              <a:rPr lang="en-US" dirty="0" smtClean="0"/>
              <a:t>5</a:t>
            </a:r>
            <a:r>
              <a:rPr lang="en-US" baseline="30000" dirty="0" smtClean="0"/>
              <a:t>th</a:t>
            </a:r>
            <a:r>
              <a:rPr lang="en-US" dirty="0" smtClean="0"/>
              <a:t> leading cause of years lived with disability</a:t>
            </a:r>
            <a:endParaRPr lang="en-US" dirty="0"/>
          </a:p>
        </p:txBody>
      </p:sp>
      <p:sp>
        <p:nvSpPr>
          <p:cNvPr id="4" name="TextBox 3"/>
          <p:cNvSpPr txBox="1"/>
          <p:nvPr/>
        </p:nvSpPr>
        <p:spPr>
          <a:xfrm>
            <a:off x="457200" y="5596815"/>
            <a:ext cx="2934480" cy="923330"/>
          </a:xfrm>
          <a:prstGeom prst="rect">
            <a:avLst/>
          </a:prstGeom>
          <a:noFill/>
        </p:spPr>
        <p:txBody>
          <a:bodyPr wrap="none" rtlCol="0">
            <a:spAutoFit/>
          </a:bodyPr>
          <a:lstStyle/>
          <a:p>
            <a:r>
              <a:rPr lang="en-US" dirty="0" err="1" smtClean="0"/>
              <a:t>Minino</a:t>
            </a:r>
            <a:r>
              <a:rPr lang="en-US" dirty="0" smtClean="0"/>
              <a:t> AM, CDC, 2011.</a:t>
            </a:r>
          </a:p>
          <a:p>
            <a:r>
              <a:rPr lang="en-US" dirty="0" err="1" smtClean="0"/>
              <a:t>Decramer</a:t>
            </a:r>
            <a:r>
              <a:rPr lang="en-US" dirty="0" smtClean="0"/>
              <a:t> et al, Lancet, 2012.</a:t>
            </a:r>
          </a:p>
          <a:p>
            <a:r>
              <a:rPr lang="en-US" dirty="0" err="1" smtClean="0"/>
              <a:t>Vos</a:t>
            </a:r>
            <a:r>
              <a:rPr lang="en-US" dirty="0" smtClean="0"/>
              <a:t> T et al, Lancet, 2012.</a:t>
            </a:r>
          </a:p>
        </p:txBody>
      </p:sp>
    </p:spTree>
    <p:extLst>
      <p:ext uri="{BB962C8B-B14F-4D97-AF65-F5344CB8AC3E}">
        <p14:creationId xmlns:p14="http://schemas.microsoft.com/office/powerpoint/2010/main" val="3660564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a:xfrm>
            <a:off x="457200" y="1269695"/>
            <a:ext cx="8229600" cy="5392610"/>
          </a:xfrm>
        </p:spPr>
        <p:txBody>
          <a:bodyPr>
            <a:normAutofit/>
          </a:bodyPr>
          <a:lstStyle/>
          <a:p>
            <a:r>
              <a:rPr lang="en-US" sz="3000" dirty="0" smtClean="0"/>
              <a:t>Sequential adjustment for potential confounders and precision variables:</a:t>
            </a:r>
          </a:p>
          <a:p>
            <a:pPr lvl="1"/>
            <a:r>
              <a:rPr lang="en-US" sz="3000" dirty="0" smtClean="0"/>
              <a:t>Crude</a:t>
            </a:r>
          </a:p>
        </p:txBody>
      </p:sp>
    </p:spTree>
    <p:extLst>
      <p:ext uri="{BB962C8B-B14F-4D97-AF65-F5344CB8AC3E}">
        <p14:creationId xmlns:p14="http://schemas.microsoft.com/office/powerpoint/2010/main" val="15118229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a:xfrm>
            <a:off x="457200" y="1269695"/>
            <a:ext cx="8229600" cy="5392610"/>
          </a:xfrm>
        </p:spPr>
        <p:txBody>
          <a:bodyPr>
            <a:normAutofit/>
          </a:bodyPr>
          <a:lstStyle/>
          <a:p>
            <a:r>
              <a:rPr lang="en-US" sz="3000" dirty="0" smtClean="0"/>
              <a:t>Sequential adjustment for potential confounders and precision variables:</a:t>
            </a:r>
          </a:p>
          <a:p>
            <a:pPr lvl="1"/>
            <a:r>
              <a:rPr lang="en-US" sz="3000" dirty="0" smtClean="0"/>
              <a:t>Crude</a:t>
            </a:r>
          </a:p>
          <a:p>
            <a:pPr lvl="1"/>
            <a:r>
              <a:rPr lang="en-US" sz="3000" dirty="0" smtClean="0"/>
              <a:t>Adjusted: age, sex, race, education, height, weight, weight &gt; 220 </a:t>
            </a:r>
            <a:r>
              <a:rPr lang="en-US" sz="3000" dirty="0" err="1" smtClean="0"/>
              <a:t>lbs</a:t>
            </a:r>
            <a:r>
              <a:rPr lang="en-US" sz="3000" dirty="0" smtClean="0"/>
              <a:t>, </a:t>
            </a:r>
            <a:r>
              <a:rPr lang="en-US" sz="3000" dirty="0" smtClean="0"/>
              <a:t>scanner </a:t>
            </a:r>
            <a:r>
              <a:rPr lang="en-US" sz="3000" dirty="0" smtClean="0"/>
              <a:t>type, percent HAA (or, for upper-lobe emphysema, percent basilar emphysema) </a:t>
            </a:r>
          </a:p>
        </p:txBody>
      </p:sp>
    </p:spTree>
    <p:extLst>
      <p:ext uri="{BB962C8B-B14F-4D97-AF65-F5344CB8AC3E}">
        <p14:creationId xmlns:p14="http://schemas.microsoft.com/office/powerpoint/2010/main" val="36111508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a:xfrm>
            <a:off x="457200" y="1269694"/>
            <a:ext cx="8229600" cy="5588305"/>
          </a:xfrm>
        </p:spPr>
        <p:txBody>
          <a:bodyPr>
            <a:normAutofit/>
          </a:bodyPr>
          <a:lstStyle/>
          <a:p>
            <a:r>
              <a:rPr lang="en-US" sz="3000" dirty="0" smtClean="0"/>
              <a:t>Sequential adjustment for potential confounders and precision variables:</a:t>
            </a:r>
          </a:p>
          <a:p>
            <a:pPr lvl="1"/>
            <a:r>
              <a:rPr lang="en-US" sz="3000" dirty="0" smtClean="0"/>
              <a:t>Crude</a:t>
            </a:r>
          </a:p>
          <a:p>
            <a:pPr lvl="1"/>
            <a:r>
              <a:rPr lang="en-US" sz="3000" dirty="0" smtClean="0"/>
              <a:t>Adjusted: age, sex, race, education, height, weight, weight &gt; 220 </a:t>
            </a:r>
            <a:r>
              <a:rPr lang="en-US" sz="3000" dirty="0" err="1" smtClean="0"/>
              <a:t>lbs</a:t>
            </a:r>
            <a:r>
              <a:rPr lang="en-US" sz="3000" dirty="0" smtClean="0"/>
              <a:t>, </a:t>
            </a:r>
            <a:r>
              <a:rPr lang="en-US" sz="3000" dirty="0" smtClean="0"/>
              <a:t>scanner type, percent HAA (or, for upper-lobe emphysema, percent basilar emphysema) </a:t>
            </a:r>
          </a:p>
          <a:p>
            <a:pPr lvl="1"/>
            <a:r>
              <a:rPr lang="en-US" sz="3000" dirty="0" smtClean="0"/>
              <a:t>Fully adjusted: smoking status, pack-years, </a:t>
            </a:r>
            <a:r>
              <a:rPr lang="en-US" sz="3000" dirty="0"/>
              <a:t>exercise, </a:t>
            </a:r>
            <a:r>
              <a:rPr lang="en-US" sz="3000" dirty="0" smtClean="0"/>
              <a:t>alcohol, </a:t>
            </a:r>
            <a:r>
              <a:rPr lang="en-US" sz="3000" dirty="0"/>
              <a:t>cancer, </a:t>
            </a:r>
            <a:r>
              <a:rPr lang="en-US" sz="3000" dirty="0" smtClean="0"/>
              <a:t>hypertension, diabetes, hyperlipidemia, </a:t>
            </a:r>
            <a:r>
              <a:rPr lang="en-US" sz="3000" dirty="0" err="1" smtClean="0"/>
              <a:t>creatinine</a:t>
            </a:r>
            <a:r>
              <a:rPr lang="en-US" sz="3000" dirty="0" smtClean="0"/>
              <a:t>, coronary artery calcium score, CRP, d-dimer</a:t>
            </a:r>
            <a:endParaRPr lang="en-US" sz="3000" dirty="0"/>
          </a:p>
        </p:txBody>
      </p:sp>
    </p:spTree>
    <p:extLst>
      <p:ext uri="{BB962C8B-B14F-4D97-AF65-F5344CB8AC3E}">
        <p14:creationId xmlns:p14="http://schemas.microsoft.com/office/powerpoint/2010/main" val="36111508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MESA participants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1710287"/>
              </p:ext>
            </p:extLst>
          </p:nvPr>
        </p:nvGraphicFramePr>
        <p:xfrm>
          <a:off x="301569" y="1261601"/>
          <a:ext cx="8536620" cy="4937760"/>
        </p:xfrm>
        <a:graphic>
          <a:graphicData uri="http://schemas.openxmlformats.org/drawingml/2006/table">
            <a:tbl>
              <a:tblPr firstRow="1" bandRow="1">
                <a:tableStyleId>{9D7B26C5-4107-4FEC-AEDC-1716B250A1EF}</a:tableStyleId>
              </a:tblPr>
              <a:tblGrid>
                <a:gridCol w="3233410"/>
                <a:gridCol w="3057888"/>
                <a:gridCol w="2245322"/>
              </a:tblGrid>
              <a:tr h="370840">
                <a:tc>
                  <a:txBody>
                    <a:bodyPr/>
                    <a:lstStyle/>
                    <a:p>
                      <a:endParaRPr lang="en-US" sz="2400" dirty="0"/>
                    </a:p>
                  </a:txBody>
                  <a:tcPr/>
                </a:tc>
                <a:tc>
                  <a:txBody>
                    <a:bodyPr/>
                    <a:lstStyle/>
                    <a:p>
                      <a:pPr algn="ctr"/>
                      <a:r>
                        <a:rPr lang="en-US" sz="2400" dirty="0" smtClean="0"/>
                        <a:t>Top </a:t>
                      </a:r>
                      <a:r>
                        <a:rPr lang="en-US" sz="2400" dirty="0" err="1" smtClean="0"/>
                        <a:t>decile</a:t>
                      </a:r>
                      <a:r>
                        <a:rPr lang="en-US" sz="2400" dirty="0" smtClean="0"/>
                        <a:t> for percent emphysema</a:t>
                      </a:r>
                      <a:endParaRPr lang="en-US" sz="2400" dirty="0"/>
                    </a:p>
                  </a:txBody>
                  <a:tcPr/>
                </a:tc>
                <a:tc>
                  <a:txBody>
                    <a:bodyPr/>
                    <a:lstStyle/>
                    <a:p>
                      <a:pPr algn="ctr"/>
                      <a:r>
                        <a:rPr lang="en-US" sz="2400" dirty="0" smtClean="0"/>
                        <a:t>Total</a:t>
                      </a:r>
                      <a:r>
                        <a:rPr lang="en-US" sz="2400" baseline="0" dirty="0" smtClean="0"/>
                        <a:t> </a:t>
                      </a:r>
                      <a:r>
                        <a:rPr lang="en-US" sz="2400" dirty="0" smtClean="0"/>
                        <a:t>sample</a:t>
                      </a:r>
                      <a:endParaRPr lang="en-US" sz="2400" dirty="0"/>
                    </a:p>
                  </a:txBody>
                  <a:tcPr/>
                </a:tc>
              </a:tr>
              <a:tr h="370840">
                <a:tc>
                  <a:txBody>
                    <a:bodyPr/>
                    <a:lstStyle/>
                    <a:p>
                      <a:r>
                        <a:rPr lang="en-US" sz="2400" dirty="0" smtClean="0"/>
                        <a:t>N</a:t>
                      </a:r>
                      <a:endParaRPr lang="en-US" sz="2400" dirty="0"/>
                    </a:p>
                  </a:txBody>
                  <a:tcPr/>
                </a:tc>
                <a:tc>
                  <a:txBody>
                    <a:bodyPr/>
                    <a:lstStyle/>
                    <a:p>
                      <a:pPr algn="ctr"/>
                      <a:r>
                        <a:rPr lang="en-US" sz="2400" dirty="0" smtClean="0"/>
                        <a:t>681</a:t>
                      </a:r>
                      <a:endParaRPr lang="en-US" sz="2400" dirty="0"/>
                    </a:p>
                  </a:txBody>
                  <a:tcPr/>
                </a:tc>
                <a:tc>
                  <a:txBody>
                    <a:bodyPr/>
                    <a:lstStyle/>
                    <a:p>
                      <a:pPr algn="ctr"/>
                      <a:r>
                        <a:rPr lang="en-US" sz="2400" dirty="0" smtClean="0"/>
                        <a:t>6810</a:t>
                      </a:r>
                      <a:endParaRPr lang="en-US" sz="2400" dirty="0"/>
                    </a:p>
                  </a:txBody>
                  <a:tcPr/>
                </a:tc>
              </a:tr>
              <a:tr h="370840">
                <a:tc>
                  <a:txBody>
                    <a:bodyPr/>
                    <a:lstStyle/>
                    <a:p>
                      <a:r>
                        <a:rPr lang="en-US" sz="2400" dirty="0" smtClean="0"/>
                        <a:t>Deaths</a:t>
                      </a:r>
                      <a:endParaRPr lang="en-US" sz="2400" dirty="0"/>
                    </a:p>
                  </a:txBody>
                  <a:tcPr/>
                </a:tc>
                <a:tc>
                  <a:txBody>
                    <a:bodyPr/>
                    <a:lstStyle/>
                    <a:p>
                      <a:pPr algn="ctr"/>
                      <a:r>
                        <a:rPr lang="en-US" sz="2400" dirty="0" smtClean="0"/>
                        <a:t>81</a:t>
                      </a:r>
                      <a:endParaRPr lang="en-US" sz="2400" dirty="0"/>
                    </a:p>
                  </a:txBody>
                  <a:tcPr/>
                </a:tc>
                <a:tc>
                  <a:txBody>
                    <a:bodyPr/>
                    <a:lstStyle/>
                    <a:p>
                      <a:pPr algn="ctr"/>
                      <a:r>
                        <a:rPr lang="en-US" sz="2400" dirty="0" smtClean="0"/>
                        <a:t>517</a:t>
                      </a:r>
                      <a:endParaRPr lang="en-US" sz="2400" dirty="0"/>
                    </a:p>
                  </a:txBody>
                  <a:tcPr/>
                </a:tc>
              </a:tr>
              <a:tr h="370840">
                <a:tc>
                  <a:txBody>
                    <a:bodyPr/>
                    <a:lstStyle/>
                    <a:p>
                      <a:r>
                        <a:rPr lang="en-US" sz="2400" dirty="0" smtClean="0"/>
                        <a:t>Follow-up</a:t>
                      </a:r>
                      <a:endParaRPr lang="en-US" sz="2400" dirty="0"/>
                    </a:p>
                  </a:txBody>
                  <a:tcPr/>
                </a:tc>
                <a:tc>
                  <a:txBody>
                    <a:bodyPr/>
                    <a:lstStyle/>
                    <a:p>
                      <a:pPr algn="ctr"/>
                      <a:r>
                        <a:rPr lang="en-US" sz="2400" dirty="0" smtClean="0"/>
                        <a:t>8.6</a:t>
                      </a:r>
                      <a:endParaRPr lang="en-US" sz="2400" dirty="0"/>
                    </a:p>
                  </a:txBody>
                  <a:tcPr/>
                </a:tc>
                <a:tc>
                  <a:txBody>
                    <a:bodyPr/>
                    <a:lstStyle/>
                    <a:p>
                      <a:pPr algn="ctr"/>
                      <a:r>
                        <a:rPr lang="en-US" sz="2400" dirty="0" smtClean="0"/>
                        <a:t>8.6</a:t>
                      </a:r>
                      <a:endParaRPr lang="en-US" sz="2400" dirty="0"/>
                    </a:p>
                  </a:txBody>
                  <a:tcPr/>
                </a:tc>
              </a:tr>
              <a:tr h="370840">
                <a:tc>
                  <a:txBody>
                    <a:bodyPr/>
                    <a:lstStyle/>
                    <a:p>
                      <a:r>
                        <a:rPr lang="en-US" sz="2400" dirty="0" smtClean="0"/>
                        <a:t>Percent</a:t>
                      </a:r>
                      <a:r>
                        <a:rPr lang="en-US" sz="2400" baseline="0" dirty="0" smtClean="0"/>
                        <a:t> male</a:t>
                      </a:r>
                      <a:endParaRPr lang="en-US" sz="2400" dirty="0"/>
                    </a:p>
                  </a:txBody>
                  <a:tcPr/>
                </a:tc>
                <a:tc>
                  <a:txBody>
                    <a:bodyPr/>
                    <a:lstStyle/>
                    <a:p>
                      <a:pPr algn="ctr"/>
                      <a:r>
                        <a:rPr lang="en-US" sz="2400" dirty="0" smtClean="0"/>
                        <a:t>82</a:t>
                      </a:r>
                      <a:endParaRPr lang="en-US" sz="2400" dirty="0"/>
                    </a:p>
                  </a:txBody>
                  <a:tcPr/>
                </a:tc>
                <a:tc>
                  <a:txBody>
                    <a:bodyPr/>
                    <a:lstStyle/>
                    <a:p>
                      <a:pPr algn="ctr"/>
                      <a:r>
                        <a:rPr lang="en-US" sz="2400" dirty="0" smtClean="0"/>
                        <a:t>47</a:t>
                      </a:r>
                      <a:endParaRPr lang="en-US" sz="2400" dirty="0"/>
                    </a:p>
                  </a:txBody>
                  <a:tcPr/>
                </a:tc>
              </a:tr>
              <a:tr h="370840">
                <a:tc>
                  <a:txBody>
                    <a:bodyPr/>
                    <a:lstStyle/>
                    <a:p>
                      <a:r>
                        <a:rPr lang="en-US" sz="2400" dirty="0" smtClean="0"/>
                        <a:t>Age</a:t>
                      </a:r>
                      <a:endParaRPr lang="en-US" sz="2400" dirty="0"/>
                    </a:p>
                  </a:txBody>
                  <a:tcPr/>
                </a:tc>
                <a:tc>
                  <a:txBody>
                    <a:bodyPr/>
                    <a:lstStyle/>
                    <a:p>
                      <a:pPr algn="ctr"/>
                      <a:r>
                        <a:rPr lang="en-US" sz="2400" dirty="0" smtClean="0"/>
                        <a:t>66</a:t>
                      </a:r>
                      <a:endParaRPr lang="en-US" sz="2400" dirty="0"/>
                    </a:p>
                  </a:txBody>
                  <a:tcPr/>
                </a:tc>
                <a:tc>
                  <a:txBody>
                    <a:bodyPr/>
                    <a:lstStyle/>
                    <a:p>
                      <a:pPr algn="ctr"/>
                      <a:r>
                        <a:rPr lang="en-US" sz="2400" dirty="0" smtClean="0"/>
                        <a:t>62</a:t>
                      </a:r>
                      <a:endParaRPr lang="en-US" sz="2400" dirty="0"/>
                    </a:p>
                  </a:txBody>
                  <a:tcPr/>
                </a:tc>
              </a:tr>
              <a:tr h="370840">
                <a:tc>
                  <a:txBody>
                    <a:bodyPr/>
                    <a:lstStyle/>
                    <a:p>
                      <a:r>
                        <a:rPr lang="en-US" sz="2400" dirty="0" smtClean="0"/>
                        <a:t>Percent never</a:t>
                      </a:r>
                      <a:r>
                        <a:rPr lang="en-US" sz="2400" baseline="0" dirty="0" smtClean="0"/>
                        <a:t> </a:t>
                      </a:r>
                      <a:r>
                        <a:rPr lang="en-US" sz="2400" dirty="0" smtClean="0"/>
                        <a:t>smokers</a:t>
                      </a:r>
                      <a:endParaRPr lang="en-US" sz="2400" dirty="0"/>
                    </a:p>
                  </a:txBody>
                  <a:tcPr/>
                </a:tc>
                <a:tc>
                  <a:txBody>
                    <a:bodyPr/>
                    <a:lstStyle/>
                    <a:p>
                      <a:pPr algn="ctr"/>
                      <a:r>
                        <a:rPr lang="en-US" sz="2400" dirty="0" smtClean="0"/>
                        <a:t>29</a:t>
                      </a:r>
                      <a:endParaRPr lang="en-US" sz="2400" dirty="0"/>
                    </a:p>
                  </a:txBody>
                  <a:tcPr/>
                </a:tc>
                <a:tc>
                  <a:txBody>
                    <a:bodyPr/>
                    <a:lstStyle/>
                    <a:p>
                      <a:pPr algn="ctr"/>
                      <a:r>
                        <a:rPr lang="en-US" sz="2400" dirty="0" smtClean="0"/>
                        <a:t>45</a:t>
                      </a:r>
                      <a:endParaRPr lang="en-US" sz="2400" dirty="0"/>
                    </a:p>
                  </a:txBody>
                  <a:tcPr/>
                </a:tc>
              </a:tr>
              <a:tr h="370840">
                <a:tc>
                  <a:txBody>
                    <a:bodyPr/>
                    <a:lstStyle/>
                    <a:p>
                      <a:r>
                        <a:rPr lang="en-US" sz="2400" dirty="0" smtClean="0"/>
                        <a:t>Percent former smokers</a:t>
                      </a:r>
                      <a:endParaRPr lang="en-US" sz="2400" dirty="0"/>
                    </a:p>
                  </a:txBody>
                  <a:tcPr/>
                </a:tc>
                <a:tc>
                  <a:txBody>
                    <a:bodyPr/>
                    <a:lstStyle/>
                    <a:p>
                      <a:pPr algn="ctr"/>
                      <a:r>
                        <a:rPr lang="en-US" sz="2400" dirty="0" smtClean="0"/>
                        <a:t>59</a:t>
                      </a:r>
                      <a:endParaRPr lang="en-US" sz="2400" dirty="0"/>
                    </a:p>
                  </a:txBody>
                  <a:tcPr/>
                </a:tc>
                <a:tc>
                  <a:txBody>
                    <a:bodyPr/>
                    <a:lstStyle/>
                    <a:p>
                      <a:pPr algn="ctr"/>
                      <a:r>
                        <a:rPr lang="en-US" sz="2400" dirty="0" smtClean="0"/>
                        <a:t>41</a:t>
                      </a:r>
                      <a:endParaRPr lang="en-US" sz="2400" dirty="0"/>
                    </a:p>
                  </a:txBody>
                  <a:tcPr/>
                </a:tc>
              </a:tr>
              <a:tr h="370840">
                <a:tc>
                  <a:txBody>
                    <a:bodyPr/>
                    <a:lstStyle/>
                    <a:p>
                      <a:r>
                        <a:rPr lang="en-US" sz="2400" dirty="0" smtClean="0"/>
                        <a:t>Percent current smokers</a:t>
                      </a:r>
                      <a:endParaRPr lang="en-US" sz="2400" dirty="0"/>
                    </a:p>
                  </a:txBody>
                  <a:tcPr/>
                </a:tc>
                <a:tc>
                  <a:txBody>
                    <a:bodyPr/>
                    <a:lstStyle/>
                    <a:p>
                      <a:pPr algn="ctr"/>
                      <a:r>
                        <a:rPr lang="en-US" sz="2400" dirty="0" smtClean="0"/>
                        <a:t>12</a:t>
                      </a:r>
                      <a:endParaRPr lang="en-US" sz="2400" dirty="0"/>
                    </a:p>
                  </a:txBody>
                  <a:tcPr/>
                </a:tc>
                <a:tc>
                  <a:txBody>
                    <a:bodyPr/>
                    <a:lstStyle/>
                    <a:p>
                      <a:pPr algn="ctr"/>
                      <a:r>
                        <a:rPr lang="en-US" sz="2400" dirty="0" smtClean="0"/>
                        <a:t>14</a:t>
                      </a:r>
                      <a:endParaRPr lang="en-US" sz="2400" dirty="0"/>
                    </a:p>
                  </a:txBody>
                  <a:tcPr/>
                </a:tc>
              </a:tr>
              <a:tr h="370840">
                <a:tc>
                  <a:txBody>
                    <a:bodyPr/>
                    <a:lstStyle/>
                    <a:p>
                      <a:r>
                        <a:rPr lang="en-US" sz="2400" dirty="0" smtClean="0"/>
                        <a:t>FEV1/FVC</a:t>
                      </a:r>
                      <a:endParaRPr lang="en-US" sz="2400" dirty="0"/>
                    </a:p>
                  </a:txBody>
                  <a:tcPr/>
                </a:tc>
                <a:tc>
                  <a:txBody>
                    <a:bodyPr/>
                    <a:lstStyle/>
                    <a:p>
                      <a:pPr algn="ctr"/>
                      <a:r>
                        <a:rPr lang="en-US" sz="2400" dirty="0" smtClean="0"/>
                        <a:t>0.70</a:t>
                      </a:r>
                      <a:endParaRPr lang="en-US" sz="2400" dirty="0"/>
                    </a:p>
                  </a:txBody>
                  <a:tcPr/>
                </a:tc>
                <a:tc>
                  <a:txBody>
                    <a:bodyPr/>
                    <a:lstStyle/>
                    <a:p>
                      <a:pPr algn="ctr"/>
                      <a:r>
                        <a:rPr lang="en-US" sz="2400" dirty="0" smtClean="0"/>
                        <a:t>0.76</a:t>
                      </a:r>
                      <a:endParaRPr lang="en-US" sz="2400" dirty="0"/>
                    </a:p>
                  </a:txBody>
                  <a:tcPr/>
                </a:tc>
              </a:tr>
            </a:tbl>
          </a:graphicData>
        </a:graphic>
      </p:graphicFrame>
      <p:sp>
        <p:nvSpPr>
          <p:cNvPr id="5" name="TextBox 4"/>
          <p:cNvSpPr txBox="1"/>
          <p:nvPr/>
        </p:nvSpPr>
        <p:spPr>
          <a:xfrm>
            <a:off x="216903" y="6201112"/>
            <a:ext cx="8536621" cy="646331"/>
          </a:xfrm>
          <a:prstGeom prst="rect">
            <a:avLst/>
          </a:prstGeom>
          <a:noFill/>
        </p:spPr>
        <p:txBody>
          <a:bodyPr wrap="square" rtlCol="0">
            <a:spAutoFit/>
          </a:bodyPr>
          <a:lstStyle/>
          <a:p>
            <a:r>
              <a:rPr lang="en-US" dirty="0" smtClean="0"/>
              <a:t>Number with </a:t>
            </a:r>
            <a:r>
              <a:rPr lang="en-US" dirty="0" err="1" smtClean="0"/>
              <a:t>spirometry</a:t>
            </a:r>
            <a:r>
              <a:rPr lang="en-US" dirty="0" smtClean="0"/>
              <a:t> is </a:t>
            </a:r>
            <a:r>
              <a:rPr lang="en-US" dirty="0" smtClean="0"/>
              <a:t>3,849, </a:t>
            </a:r>
            <a:r>
              <a:rPr lang="en-US" dirty="0" smtClean="0"/>
              <a:t>of which </a:t>
            </a:r>
            <a:r>
              <a:rPr lang="en-US" dirty="0" smtClean="0"/>
              <a:t>407 </a:t>
            </a:r>
            <a:r>
              <a:rPr lang="en-US" dirty="0" smtClean="0"/>
              <a:t>are in the top </a:t>
            </a:r>
            <a:r>
              <a:rPr lang="en-US" dirty="0" err="1" smtClean="0"/>
              <a:t>decile</a:t>
            </a:r>
            <a:r>
              <a:rPr lang="en-US" dirty="0"/>
              <a:t>.</a:t>
            </a:r>
            <a:r>
              <a:rPr lang="en-US" dirty="0" smtClean="0"/>
              <a:t> </a:t>
            </a:r>
          </a:p>
          <a:p>
            <a:r>
              <a:rPr lang="en-US" dirty="0" smtClean="0"/>
              <a:t>Median values or percent.</a:t>
            </a:r>
            <a:endParaRPr lang="en-US" dirty="0"/>
          </a:p>
        </p:txBody>
      </p:sp>
    </p:spTree>
    <p:extLst>
      <p:ext uri="{BB962C8B-B14F-4D97-AF65-F5344CB8AC3E}">
        <p14:creationId xmlns:p14="http://schemas.microsoft.com/office/powerpoint/2010/main" val="34063229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emphysema and mortality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6876747"/>
              </p:ext>
            </p:extLst>
          </p:nvPr>
        </p:nvGraphicFramePr>
        <p:xfrm>
          <a:off x="631409" y="1276842"/>
          <a:ext cx="7793213" cy="1889759"/>
        </p:xfrm>
        <a:graphic>
          <a:graphicData uri="http://schemas.openxmlformats.org/drawingml/2006/table">
            <a:tbl>
              <a:tblPr firstRow="1" bandRow="1">
                <a:tableStyleId>{9D7B26C5-4107-4FEC-AEDC-1716B250A1EF}</a:tableStyleId>
              </a:tblPr>
              <a:tblGrid>
                <a:gridCol w="2188686"/>
                <a:gridCol w="1610398"/>
                <a:gridCol w="2643221"/>
                <a:gridCol w="1350908"/>
              </a:tblGrid>
              <a:tr h="370840">
                <a:tc>
                  <a:txBody>
                    <a:bodyPr/>
                    <a:lstStyle/>
                    <a:p>
                      <a:pPr algn="ctr"/>
                      <a:r>
                        <a:rPr lang="en-US" sz="2800" dirty="0" smtClean="0"/>
                        <a:t>Model</a:t>
                      </a:r>
                      <a:endParaRPr lang="en-US" sz="2800" dirty="0"/>
                    </a:p>
                  </a:txBody>
                  <a:tcPr anchor="ctr"/>
                </a:tc>
                <a:tc>
                  <a:txBody>
                    <a:bodyPr/>
                    <a:lstStyle/>
                    <a:p>
                      <a:pPr algn="ctr"/>
                      <a:r>
                        <a:rPr lang="en-US" sz="2800" dirty="0" smtClean="0"/>
                        <a:t>Deaths</a:t>
                      </a:r>
                      <a:r>
                        <a:rPr lang="en-US" sz="2800" baseline="0" dirty="0" smtClean="0"/>
                        <a:t> / At Risk</a:t>
                      </a:r>
                      <a:endParaRPr lang="en-US" sz="2800" dirty="0"/>
                    </a:p>
                  </a:txBody>
                  <a:tcPr anchor="ctr"/>
                </a:tc>
                <a:tc>
                  <a:txBody>
                    <a:bodyPr/>
                    <a:lstStyle/>
                    <a:p>
                      <a:pPr algn="ctr"/>
                      <a:r>
                        <a:rPr lang="en-US" sz="2800" dirty="0" smtClean="0"/>
                        <a:t>HR</a:t>
                      </a:r>
                      <a:r>
                        <a:rPr lang="en-US" sz="2800" baseline="0" dirty="0" smtClean="0"/>
                        <a:t> (95% CI)</a:t>
                      </a:r>
                      <a:endParaRPr lang="en-US" sz="2800" dirty="0"/>
                    </a:p>
                  </a:txBody>
                  <a:tcPr anchor="ctr"/>
                </a:tc>
                <a:tc>
                  <a:txBody>
                    <a:bodyPr/>
                    <a:lstStyle/>
                    <a:p>
                      <a:pPr algn="ctr"/>
                      <a:r>
                        <a:rPr lang="en-US" sz="2800" dirty="0" smtClean="0"/>
                        <a:t>P-value</a:t>
                      </a:r>
                      <a:endParaRPr lang="en-US" sz="2800" dirty="0"/>
                    </a:p>
                  </a:txBody>
                  <a:tcPr anchor="ctr"/>
                </a:tc>
              </a:tr>
              <a:tr h="370840">
                <a:tc>
                  <a:txBody>
                    <a:bodyPr/>
                    <a:lstStyle/>
                    <a:p>
                      <a:pPr algn="ctr"/>
                      <a:r>
                        <a:rPr lang="en-US" sz="2800" dirty="0" smtClean="0"/>
                        <a:t>Crude</a:t>
                      </a:r>
                      <a:endParaRPr lang="en-US" sz="2800" dirty="0"/>
                    </a:p>
                  </a:txBody>
                  <a:tcPr anchor="ctr"/>
                </a:tc>
                <a:tc>
                  <a:txBody>
                    <a:bodyPr/>
                    <a:lstStyle/>
                    <a:p>
                      <a:pPr algn="ctr"/>
                      <a:r>
                        <a:rPr lang="en-US" sz="2800" dirty="0" smtClean="0"/>
                        <a:t>517/6805</a:t>
                      </a:r>
                      <a:endParaRPr lang="en-US" sz="2800" dirty="0"/>
                    </a:p>
                  </a:txBody>
                  <a:tcPr anchor="ctr"/>
                </a:tc>
                <a:tc>
                  <a:txBody>
                    <a:bodyPr/>
                    <a:lstStyle/>
                    <a:p>
                      <a:pPr algn="ctr"/>
                      <a:r>
                        <a:rPr lang="en-US" sz="2800" dirty="0" smtClean="0"/>
                        <a:t>1.20</a:t>
                      </a:r>
                    </a:p>
                    <a:p>
                      <a:pPr algn="ctr"/>
                      <a:r>
                        <a:rPr lang="en-US" sz="2800" dirty="0" smtClean="0"/>
                        <a:t>(1.11, 1.30)</a:t>
                      </a:r>
                      <a:endParaRPr lang="en-US" sz="2800" dirty="0"/>
                    </a:p>
                  </a:txBody>
                  <a:tcPr anchor="ctr"/>
                </a:tc>
                <a:tc>
                  <a:txBody>
                    <a:bodyPr/>
                    <a:lstStyle/>
                    <a:p>
                      <a:pPr algn="ctr"/>
                      <a:r>
                        <a:rPr lang="en-US" sz="2800" dirty="0" smtClean="0"/>
                        <a:t>&lt;0.001</a:t>
                      </a:r>
                      <a:endParaRPr lang="en-US" sz="2800" dirty="0"/>
                    </a:p>
                  </a:txBody>
                  <a:tcPr anchor="ctr"/>
                </a:tc>
              </a:tr>
            </a:tbl>
          </a:graphicData>
        </a:graphic>
      </p:graphicFrame>
    </p:spTree>
    <p:extLst>
      <p:ext uri="{BB962C8B-B14F-4D97-AF65-F5344CB8AC3E}">
        <p14:creationId xmlns:p14="http://schemas.microsoft.com/office/powerpoint/2010/main" val="12769943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emphysema and mortality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942270"/>
              </p:ext>
            </p:extLst>
          </p:nvPr>
        </p:nvGraphicFramePr>
        <p:xfrm>
          <a:off x="631409" y="1276842"/>
          <a:ext cx="7793213" cy="2834639"/>
        </p:xfrm>
        <a:graphic>
          <a:graphicData uri="http://schemas.openxmlformats.org/drawingml/2006/table">
            <a:tbl>
              <a:tblPr firstRow="1" bandRow="1">
                <a:tableStyleId>{9D7B26C5-4107-4FEC-AEDC-1716B250A1EF}</a:tableStyleId>
              </a:tblPr>
              <a:tblGrid>
                <a:gridCol w="2188686"/>
                <a:gridCol w="1610398"/>
                <a:gridCol w="2643221"/>
                <a:gridCol w="1350908"/>
              </a:tblGrid>
              <a:tr h="370840">
                <a:tc>
                  <a:txBody>
                    <a:bodyPr/>
                    <a:lstStyle/>
                    <a:p>
                      <a:pPr algn="ctr"/>
                      <a:r>
                        <a:rPr lang="en-US" sz="2800" dirty="0" smtClean="0"/>
                        <a:t>Model</a:t>
                      </a:r>
                      <a:endParaRPr lang="en-US" sz="2800" dirty="0"/>
                    </a:p>
                  </a:txBody>
                  <a:tcPr anchor="ctr"/>
                </a:tc>
                <a:tc>
                  <a:txBody>
                    <a:bodyPr/>
                    <a:lstStyle/>
                    <a:p>
                      <a:pPr algn="ctr"/>
                      <a:r>
                        <a:rPr lang="en-US" sz="2800" dirty="0" smtClean="0"/>
                        <a:t>Deaths</a:t>
                      </a:r>
                      <a:r>
                        <a:rPr lang="en-US" sz="2800" baseline="0" dirty="0" smtClean="0"/>
                        <a:t> / At Risk</a:t>
                      </a:r>
                      <a:endParaRPr lang="en-US" sz="2800" dirty="0"/>
                    </a:p>
                  </a:txBody>
                  <a:tcPr anchor="ctr"/>
                </a:tc>
                <a:tc>
                  <a:txBody>
                    <a:bodyPr/>
                    <a:lstStyle/>
                    <a:p>
                      <a:pPr algn="ctr"/>
                      <a:r>
                        <a:rPr lang="en-US" sz="2800" dirty="0" smtClean="0"/>
                        <a:t>HR</a:t>
                      </a:r>
                      <a:r>
                        <a:rPr lang="en-US" sz="2800" baseline="0" dirty="0" smtClean="0"/>
                        <a:t> (95% CI)</a:t>
                      </a:r>
                      <a:endParaRPr lang="en-US" sz="2800" dirty="0"/>
                    </a:p>
                  </a:txBody>
                  <a:tcPr anchor="ctr"/>
                </a:tc>
                <a:tc>
                  <a:txBody>
                    <a:bodyPr/>
                    <a:lstStyle/>
                    <a:p>
                      <a:pPr algn="ctr"/>
                      <a:r>
                        <a:rPr lang="en-US" sz="2800" dirty="0" smtClean="0"/>
                        <a:t>P-value</a:t>
                      </a:r>
                      <a:endParaRPr lang="en-US" sz="2800" dirty="0"/>
                    </a:p>
                  </a:txBody>
                  <a:tcPr anchor="ctr"/>
                </a:tc>
              </a:tr>
              <a:tr h="370840">
                <a:tc>
                  <a:txBody>
                    <a:bodyPr/>
                    <a:lstStyle/>
                    <a:p>
                      <a:pPr algn="ctr"/>
                      <a:r>
                        <a:rPr lang="en-US" sz="2800" dirty="0" smtClean="0"/>
                        <a:t>Crude</a:t>
                      </a:r>
                      <a:endParaRPr lang="en-US" sz="2800" dirty="0"/>
                    </a:p>
                  </a:txBody>
                  <a:tcPr anchor="ctr"/>
                </a:tc>
                <a:tc>
                  <a:txBody>
                    <a:bodyPr/>
                    <a:lstStyle/>
                    <a:p>
                      <a:pPr algn="ctr"/>
                      <a:r>
                        <a:rPr lang="en-US" sz="2800" dirty="0" smtClean="0"/>
                        <a:t>517/6805</a:t>
                      </a:r>
                      <a:endParaRPr lang="en-US" sz="2800" dirty="0"/>
                    </a:p>
                  </a:txBody>
                  <a:tcPr anchor="ctr"/>
                </a:tc>
                <a:tc>
                  <a:txBody>
                    <a:bodyPr/>
                    <a:lstStyle/>
                    <a:p>
                      <a:pPr algn="ctr"/>
                      <a:r>
                        <a:rPr lang="en-US" sz="2800" dirty="0" smtClean="0"/>
                        <a:t>1.20</a:t>
                      </a:r>
                    </a:p>
                    <a:p>
                      <a:pPr algn="ctr"/>
                      <a:r>
                        <a:rPr lang="en-US" sz="2800" dirty="0" smtClean="0"/>
                        <a:t>(1.11, 1.30)</a:t>
                      </a:r>
                      <a:endParaRPr lang="en-US" sz="2800" dirty="0"/>
                    </a:p>
                  </a:txBody>
                  <a:tcPr anchor="ctr"/>
                </a:tc>
                <a:tc>
                  <a:txBody>
                    <a:bodyPr/>
                    <a:lstStyle/>
                    <a:p>
                      <a:pPr algn="ctr"/>
                      <a:r>
                        <a:rPr lang="en-US" sz="2800" dirty="0" smtClean="0"/>
                        <a:t>&lt;0.001</a:t>
                      </a:r>
                      <a:endParaRPr lang="en-US" sz="2800" dirty="0"/>
                    </a:p>
                  </a:txBody>
                  <a:tcPr anchor="ctr"/>
                </a:tc>
              </a:tr>
              <a:tr h="370840">
                <a:tc>
                  <a:txBody>
                    <a:bodyPr/>
                    <a:lstStyle/>
                    <a:p>
                      <a:pPr algn="ctr"/>
                      <a:r>
                        <a:rPr lang="en-US" sz="2800" dirty="0" smtClean="0"/>
                        <a:t>Adjusted</a:t>
                      </a:r>
                      <a:endParaRPr lang="en-US" sz="2800" dirty="0"/>
                    </a:p>
                  </a:txBody>
                  <a:tcPr anchor="ctr"/>
                </a:tc>
                <a:tc>
                  <a:txBody>
                    <a:bodyPr/>
                    <a:lstStyle/>
                    <a:p>
                      <a:pPr algn="ctr"/>
                      <a:r>
                        <a:rPr lang="en-US" sz="2800" dirty="0" smtClean="0"/>
                        <a:t>516/</a:t>
                      </a:r>
                      <a:r>
                        <a:rPr lang="en-US" sz="2800" dirty="0" smtClean="0"/>
                        <a:t>6782</a:t>
                      </a:r>
                      <a:endParaRPr lang="en-US" sz="2800" dirty="0"/>
                    </a:p>
                  </a:txBody>
                  <a:tcPr anchor="ctr"/>
                </a:tc>
                <a:tc>
                  <a:txBody>
                    <a:bodyPr/>
                    <a:lstStyle/>
                    <a:p>
                      <a:pPr algn="ctr"/>
                      <a:r>
                        <a:rPr lang="en-US" sz="2800" dirty="0" smtClean="0"/>
                        <a:t>1.20</a:t>
                      </a:r>
                      <a:endParaRPr lang="en-US" sz="2800" dirty="0" smtClean="0"/>
                    </a:p>
                    <a:p>
                      <a:pPr algn="ctr"/>
                      <a:r>
                        <a:rPr lang="en-US" sz="2800" dirty="0" smtClean="0"/>
                        <a:t>(</a:t>
                      </a:r>
                      <a:r>
                        <a:rPr lang="en-US" sz="2800" dirty="0" smtClean="0"/>
                        <a:t>1.08, 1.33)</a:t>
                      </a:r>
                      <a:endParaRPr lang="en-US" sz="2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&lt;0.001</a:t>
                      </a:r>
                    </a:p>
                  </a:txBody>
                  <a:tcPr anchor="ctr"/>
                </a:tc>
              </a:tr>
            </a:tbl>
          </a:graphicData>
        </a:graphic>
      </p:graphicFrame>
      <p:sp>
        <p:nvSpPr>
          <p:cNvPr id="3" name="TextBox 2"/>
          <p:cNvSpPr txBox="1"/>
          <p:nvPr/>
        </p:nvSpPr>
        <p:spPr>
          <a:xfrm>
            <a:off x="164509" y="5097980"/>
            <a:ext cx="8762387" cy="646331"/>
          </a:xfrm>
          <a:prstGeom prst="rect">
            <a:avLst/>
          </a:prstGeom>
          <a:noFill/>
        </p:spPr>
        <p:txBody>
          <a:bodyPr wrap="square" rtlCol="0">
            <a:spAutoFit/>
          </a:bodyPr>
          <a:lstStyle/>
          <a:p>
            <a:pPr marL="285750" lvl="1" indent="-285750">
              <a:buFont typeface="Arial"/>
              <a:buChar char="•"/>
            </a:pPr>
            <a:r>
              <a:rPr lang="en-US" b="1" dirty="0" smtClean="0"/>
              <a:t>Adjusted</a:t>
            </a:r>
            <a:r>
              <a:rPr lang="en-US" dirty="0" smtClean="0"/>
              <a:t> for </a:t>
            </a:r>
            <a:r>
              <a:rPr lang="en-US" dirty="0"/>
              <a:t>age, sex, race, education, height, weight, weight &gt; 220 </a:t>
            </a:r>
            <a:r>
              <a:rPr lang="en-US" dirty="0" err="1"/>
              <a:t>lbs</a:t>
            </a:r>
            <a:r>
              <a:rPr lang="en-US" dirty="0"/>
              <a:t>, </a:t>
            </a:r>
            <a:r>
              <a:rPr lang="en-US" dirty="0" smtClean="0"/>
              <a:t>scanner </a:t>
            </a:r>
            <a:r>
              <a:rPr lang="en-US" dirty="0"/>
              <a:t>type, percent </a:t>
            </a:r>
            <a:r>
              <a:rPr lang="en-US" dirty="0" smtClean="0"/>
              <a:t>HAA</a:t>
            </a:r>
            <a:endParaRPr lang="en-US" dirty="0" smtClean="0"/>
          </a:p>
        </p:txBody>
      </p:sp>
    </p:spTree>
    <p:extLst>
      <p:ext uri="{BB962C8B-B14F-4D97-AF65-F5344CB8AC3E}">
        <p14:creationId xmlns:p14="http://schemas.microsoft.com/office/powerpoint/2010/main" val="12678310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emphysema and mortality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7848853"/>
              </p:ext>
            </p:extLst>
          </p:nvPr>
        </p:nvGraphicFramePr>
        <p:xfrm>
          <a:off x="631409" y="1276842"/>
          <a:ext cx="7793213" cy="3779519"/>
        </p:xfrm>
        <a:graphic>
          <a:graphicData uri="http://schemas.openxmlformats.org/drawingml/2006/table">
            <a:tbl>
              <a:tblPr firstRow="1" bandRow="1">
                <a:tableStyleId>{9D7B26C5-4107-4FEC-AEDC-1716B250A1EF}</a:tableStyleId>
              </a:tblPr>
              <a:tblGrid>
                <a:gridCol w="2188686"/>
                <a:gridCol w="1610398"/>
                <a:gridCol w="2643221"/>
                <a:gridCol w="1350908"/>
              </a:tblGrid>
              <a:tr h="370840">
                <a:tc>
                  <a:txBody>
                    <a:bodyPr/>
                    <a:lstStyle/>
                    <a:p>
                      <a:pPr algn="ctr"/>
                      <a:r>
                        <a:rPr lang="en-US" sz="2800" dirty="0" smtClean="0"/>
                        <a:t>Model</a:t>
                      </a:r>
                      <a:endParaRPr lang="en-US" sz="2800" dirty="0"/>
                    </a:p>
                  </a:txBody>
                  <a:tcPr anchor="ctr"/>
                </a:tc>
                <a:tc>
                  <a:txBody>
                    <a:bodyPr/>
                    <a:lstStyle/>
                    <a:p>
                      <a:pPr algn="ctr"/>
                      <a:r>
                        <a:rPr lang="en-US" sz="2800" dirty="0" smtClean="0"/>
                        <a:t>Deaths</a:t>
                      </a:r>
                      <a:r>
                        <a:rPr lang="en-US" sz="2800" baseline="0" dirty="0" smtClean="0"/>
                        <a:t> / At Risk</a:t>
                      </a:r>
                      <a:endParaRPr lang="en-US" sz="2800" dirty="0"/>
                    </a:p>
                  </a:txBody>
                  <a:tcPr anchor="ctr"/>
                </a:tc>
                <a:tc>
                  <a:txBody>
                    <a:bodyPr/>
                    <a:lstStyle/>
                    <a:p>
                      <a:pPr algn="ctr"/>
                      <a:r>
                        <a:rPr lang="en-US" sz="2800" dirty="0" smtClean="0"/>
                        <a:t>HR</a:t>
                      </a:r>
                      <a:r>
                        <a:rPr lang="en-US" sz="2800" baseline="0" dirty="0" smtClean="0"/>
                        <a:t> (95% CI)</a:t>
                      </a:r>
                      <a:endParaRPr lang="en-US" sz="2800" dirty="0"/>
                    </a:p>
                  </a:txBody>
                  <a:tcPr anchor="ctr"/>
                </a:tc>
                <a:tc>
                  <a:txBody>
                    <a:bodyPr/>
                    <a:lstStyle/>
                    <a:p>
                      <a:pPr algn="ctr"/>
                      <a:r>
                        <a:rPr lang="en-US" sz="2800" dirty="0" smtClean="0"/>
                        <a:t>P-value</a:t>
                      </a:r>
                      <a:endParaRPr lang="en-US" sz="2800" dirty="0"/>
                    </a:p>
                  </a:txBody>
                  <a:tcPr anchor="ctr"/>
                </a:tc>
              </a:tr>
              <a:tr h="370840">
                <a:tc>
                  <a:txBody>
                    <a:bodyPr/>
                    <a:lstStyle/>
                    <a:p>
                      <a:pPr algn="ctr"/>
                      <a:r>
                        <a:rPr lang="en-US" sz="2800" dirty="0" smtClean="0"/>
                        <a:t>Crude</a:t>
                      </a:r>
                      <a:endParaRPr lang="en-US" sz="2800" dirty="0"/>
                    </a:p>
                  </a:txBody>
                  <a:tcPr anchor="ctr"/>
                </a:tc>
                <a:tc>
                  <a:txBody>
                    <a:bodyPr/>
                    <a:lstStyle/>
                    <a:p>
                      <a:pPr algn="ctr"/>
                      <a:r>
                        <a:rPr lang="en-US" sz="2800" dirty="0" smtClean="0"/>
                        <a:t>517/6805</a:t>
                      </a:r>
                      <a:endParaRPr lang="en-US" sz="2800" dirty="0"/>
                    </a:p>
                  </a:txBody>
                  <a:tcPr anchor="ctr"/>
                </a:tc>
                <a:tc>
                  <a:txBody>
                    <a:bodyPr/>
                    <a:lstStyle/>
                    <a:p>
                      <a:pPr algn="ctr"/>
                      <a:r>
                        <a:rPr lang="en-US" sz="2800" dirty="0" smtClean="0"/>
                        <a:t>1.20</a:t>
                      </a:r>
                    </a:p>
                    <a:p>
                      <a:pPr algn="ctr"/>
                      <a:r>
                        <a:rPr lang="en-US" sz="2800" dirty="0" smtClean="0"/>
                        <a:t>(1.11, 1.30)</a:t>
                      </a:r>
                      <a:endParaRPr lang="en-US" sz="2800" dirty="0"/>
                    </a:p>
                  </a:txBody>
                  <a:tcPr anchor="ctr"/>
                </a:tc>
                <a:tc>
                  <a:txBody>
                    <a:bodyPr/>
                    <a:lstStyle/>
                    <a:p>
                      <a:pPr algn="ctr"/>
                      <a:r>
                        <a:rPr lang="en-US" sz="2800" dirty="0" smtClean="0"/>
                        <a:t>&lt;0.001</a:t>
                      </a:r>
                      <a:endParaRPr lang="en-US" sz="2800" dirty="0"/>
                    </a:p>
                  </a:txBody>
                  <a:tcPr anchor="ctr"/>
                </a:tc>
              </a:tr>
              <a:tr h="370840">
                <a:tc>
                  <a:txBody>
                    <a:bodyPr/>
                    <a:lstStyle/>
                    <a:p>
                      <a:pPr algn="ctr"/>
                      <a:r>
                        <a:rPr lang="en-US" sz="2800" dirty="0" smtClean="0"/>
                        <a:t>Adjusted</a:t>
                      </a:r>
                      <a:endParaRPr lang="en-US" sz="2800" dirty="0"/>
                    </a:p>
                  </a:txBody>
                  <a:tcPr anchor="ctr"/>
                </a:tc>
                <a:tc>
                  <a:txBody>
                    <a:bodyPr/>
                    <a:lstStyle/>
                    <a:p>
                      <a:pPr algn="ctr"/>
                      <a:r>
                        <a:rPr lang="en-US" sz="2800" dirty="0" smtClean="0"/>
                        <a:t>516/6782</a:t>
                      </a:r>
                      <a:endParaRPr lang="en-US" sz="2800" dirty="0"/>
                    </a:p>
                  </a:txBody>
                  <a:tcPr anchor="ctr"/>
                </a:tc>
                <a:tc>
                  <a:txBody>
                    <a:bodyPr/>
                    <a:lstStyle/>
                    <a:p>
                      <a:pPr algn="ctr"/>
                      <a:r>
                        <a:rPr lang="en-US" sz="2800" dirty="0" smtClean="0"/>
                        <a:t>1.20</a:t>
                      </a:r>
                    </a:p>
                    <a:p>
                      <a:pPr algn="ctr"/>
                      <a:r>
                        <a:rPr lang="en-US" sz="2800" dirty="0" smtClean="0"/>
                        <a:t>(1.08, 1.33)</a:t>
                      </a:r>
                      <a:endParaRPr lang="en-US" sz="2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&lt;0.001</a:t>
                      </a:r>
                    </a:p>
                  </a:txBody>
                  <a:tcPr anchor="ctr"/>
                </a:tc>
              </a:tr>
              <a:tr h="370840">
                <a:tc>
                  <a:txBody>
                    <a:bodyPr/>
                    <a:lstStyle/>
                    <a:p>
                      <a:pPr algn="ctr"/>
                      <a:r>
                        <a:rPr lang="en-US" sz="2800" dirty="0" smtClean="0"/>
                        <a:t>Fully</a:t>
                      </a:r>
                      <a:r>
                        <a:rPr lang="en-US" sz="2800" baseline="0" dirty="0" smtClean="0"/>
                        <a:t> adjusted</a:t>
                      </a:r>
                      <a:endParaRPr lang="en-US" sz="2800" dirty="0"/>
                    </a:p>
                  </a:txBody>
                  <a:tcPr anchor="ctr"/>
                </a:tc>
                <a:tc>
                  <a:txBody>
                    <a:bodyPr/>
                    <a:lstStyle/>
                    <a:p>
                      <a:pPr algn="ctr"/>
                      <a:r>
                        <a:rPr lang="en-US" sz="2800" dirty="0" smtClean="0"/>
                        <a:t>508/6662</a:t>
                      </a:r>
                      <a:endParaRPr lang="en-US" sz="2800" dirty="0"/>
                    </a:p>
                  </a:txBody>
                  <a:tcPr anchor="ctr"/>
                </a:tc>
                <a:tc>
                  <a:txBody>
                    <a:bodyPr/>
                    <a:lstStyle/>
                    <a:p>
                      <a:pPr algn="ctr"/>
                      <a:r>
                        <a:rPr lang="en-US" sz="2800" dirty="0" smtClean="0"/>
                        <a:t>1.19</a:t>
                      </a:r>
                      <a:endParaRPr lang="en-US" sz="2800" dirty="0" smtClean="0"/>
                    </a:p>
                    <a:p>
                      <a:pPr algn="ctr"/>
                      <a:r>
                        <a:rPr lang="en-US" sz="2800" dirty="0" smtClean="0"/>
                        <a:t>(</a:t>
                      </a:r>
                      <a:r>
                        <a:rPr lang="en-US" sz="2800" dirty="0" smtClean="0"/>
                        <a:t>1.07, 1.32)</a:t>
                      </a:r>
                      <a:endParaRPr lang="en-US" sz="2800" dirty="0"/>
                    </a:p>
                  </a:txBody>
                  <a:tcPr anchor="ctr"/>
                </a:tc>
                <a:tc>
                  <a:txBody>
                    <a:bodyPr/>
                    <a:lstStyle/>
                    <a:p>
                      <a:pPr algn="ctr"/>
                      <a:r>
                        <a:rPr lang="en-US" sz="2800" dirty="0" smtClean="0"/>
                        <a:t>0.001</a:t>
                      </a:r>
                      <a:endParaRPr lang="en-US" sz="2800" dirty="0"/>
                    </a:p>
                  </a:txBody>
                  <a:tcPr anchor="ctr"/>
                </a:tc>
              </a:tr>
            </a:tbl>
          </a:graphicData>
        </a:graphic>
      </p:graphicFrame>
      <p:sp>
        <p:nvSpPr>
          <p:cNvPr id="3" name="TextBox 2"/>
          <p:cNvSpPr txBox="1"/>
          <p:nvPr/>
        </p:nvSpPr>
        <p:spPr>
          <a:xfrm>
            <a:off x="164509" y="5097980"/>
            <a:ext cx="8762387" cy="1477328"/>
          </a:xfrm>
          <a:prstGeom prst="rect">
            <a:avLst/>
          </a:prstGeom>
          <a:noFill/>
        </p:spPr>
        <p:txBody>
          <a:bodyPr wrap="square" rtlCol="0">
            <a:spAutoFit/>
          </a:bodyPr>
          <a:lstStyle/>
          <a:p>
            <a:pPr marL="285750" lvl="1" indent="-285750">
              <a:buFont typeface="Arial"/>
              <a:buChar char="•"/>
            </a:pPr>
            <a:r>
              <a:rPr lang="en-US" b="1" dirty="0" smtClean="0"/>
              <a:t>Adjusted</a:t>
            </a:r>
            <a:r>
              <a:rPr lang="en-US" dirty="0" smtClean="0"/>
              <a:t> for </a:t>
            </a:r>
            <a:r>
              <a:rPr lang="en-US" dirty="0"/>
              <a:t>age, sex, race, education, height, weight, weight &gt; 220 </a:t>
            </a:r>
            <a:r>
              <a:rPr lang="en-US" dirty="0" err="1" smtClean="0"/>
              <a:t>lbs</a:t>
            </a:r>
            <a:r>
              <a:rPr lang="en-US" dirty="0" smtClean="0"/>
              <a:t>, </a:t>
            </a:r>
            <a:r>
              <a:rPr lang="en-US" dirty="0"/>
              <a:t>scanner type, percent </a:t>
            </a:r>
            <a:r>
              <a:rPr lang="en-US" dirty="0" smtClean="0"/>
              <a:t>HAA</a:t>
            </a:r>
            <a:endParaRPr lang="en-US" dirty="0" smtClean="0"/>
          </a:p>
          <a:p>
            <a:pPr marL="285750" lvl="1" indent="-285750">
              <a:buFont typeface="Arial"/>
              <a:buChar char="•"/>
            </a:pPr>
            <a:r>
              <a:rPr lang="en-US" b="1" dirty="0" smtClean="0"/>
              <a:t>Fully adjusted </a:t>
            </a:r>
            <a:r>
              <a:rPr lang="en-US" dirty="0" smtClean="0"/>
              <a:t>for smoking </a:t>
            </a:r>
            <a:r>
              <a:rPr lang="en-US" dirty="0"/>
              <a:t>status, pack-years, exercise, alcohol use, cancer, hypertension, diabetes, hyperlipidemia, </a:t>
            </a:r>
            <a:r>
              <a:rPr lang="en-US" dirty="0" err="1" smtClean="0"/>
              <a:t>creatinine</a:t>
            </a:r>
            <a:r>
              <a:rPr lang="en-US" dirty="0" smtClean="0"/>
              <a:t>, coronary </a:t>
            </a:r>
            <a:r>
              <a:rPr lang="en-US" dirty="0"/>
              <a:t>artery calcium score, C-reactive protein, d-</a:t>
            </a:r>
            <a:r>
              <a:rPr lang="en-US" dirty="0" smtClean="0"/>
              <a:t>dimer</a:t>
            </a:r>
            <a:endParaRPr lang="en-US" dirty="0"/>
          </a:p>
        </p:txBody>
      </p:sp>
    </p:spTree>
    <p:extLst>
      <p:ext uri="{BB962C8B-B14F-4D97-AF65-F5344CB8AC3E}">
        <p14:creationId xmlns:p14="http://schemas.microsoft.com/office/powerpoint/2010/main" val="15370147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emphysema and mortality</a:t>
            </a:r>
            <a:endParaRPr lang="en-US" dirty="0"/>
          </a:p>
        </p:txBody>
      </p:sp>
      <p:sp>
        <p:nvSpPr>
          <p:cNvPr id="3" name="TextBox 2"/>
          <p:cNvSpPr txBox="1"/>
          <p:nvPr/>
        </p:nvSpPr>
        <p:spPr>
          <a:xfrm>
            <a:off x="6564073" y="2769322"/>
            <a:ext cx="2381499" cy="1077218"/>
          </a:xfrm>
          <a:prstGeom prst="rect">
            <a:avLst/>
          </a:prstGeom>
          <a:noFill/>
        </p:spPr>
        <p:txBody>
          <a:bodyPr wrap="square" rtlCol="0">
            <a:spAutoFit/>
          </a:bodyPr>
          <a:lstStyle/>
          <a:p>
            <a:pPr algn="ctr"/>
            <a:r>
              <a:rPr lang="en-US" sz="3200" dirty="0" smtClean="0"/>
              <a:t>Fully adjusted</a:t>
            </a:r>
            <a:endParaRPr lang="en-US" sz="3200" dirty="0"/>
          </a:p>
        </p:txBody>
      </p:sp>
      <p:pic>
        <p:nvPicPr>
          <p:cNvPr id="9" name="Picture 8"/>
          <p:cNvPicPr/>
          <p:nvPr/>
        </p:nvPicPr>
        <p:blipFill>
          <a:blip r:embed="rId3"/>
          <a:stretch>
            <a:fillRect/>
          </a:stretch>
        </p:blipFill>
        <p:spPr>
          <a:xfrm>
            <a:off x="1211127" y="1270290"/>
            <a:ext cx="5472275" cy="5262174"/>
          </a:xfrm>
          <a:prstGeom prst="rect">
            <a:avLst/>
          </a:prstGeom>
        </p:spPr>
      </p:pic>
      <p:sp>
        <p:nvSpPr>
          <p:cNvPr id="6" name="TextBox 5"/>
          <p:cNvSpPr txBox="1"/>
          <p:nvPr/>
        </p:nvSpPr>
        <p:spPr>
          <a:xfrm>
            <a:off x="2310825" y="6029775"/>
            <a:ext cx="3605474" cy="584776"/>
          </a:xfrm>
          <a:prstGeom prst="rect">
            <a:avLst/>
          </a:prstGeom>
          <a:solidFill>
            <a:schemeClr val="bg1"/>
          </a:solidFill>
        </p:spPr>
        <p:txBody>
          <a:bodyPr wrap="none" rtlCol="0">
            <a:spAutoFit/>
          </a:bodyPr>
          <a:lstStyle/>
          <a:p>
            <a:r>
              <a:rPr lang="en-US" sz="3200" dirty="0" smtClean="0"/>
              <a:t>Percent emphysema</a:t>
            </a:r>
            <a:endParaRPr lang="en-US" sz="3200" dirty="0"/>
          </a:p>
        </p:txBody>
      </p:sp>
      <p:sp>
        <p:nvSpPr>
          <p:cNvPr id="7" name="TextBox 6"/>
          <p:cNvSpPr txBox="1"/>
          <p:nvPr/>
        </p:nvSpPr>
        <p:spPr>
          <a:xfrm rot="16200000">
            <a:off x="-55049" y="3498937"/>
            <a:ext cx="2311450" cy="584776"/>
          </a:xfrm>
          <a:prstGeom prst="rect">
            <a:avLst/>
          </a:prstGeom>
          <a:solidFill>
            <a:schemeClr val="bg1"/>
          </a:solidFill>
        </p:spPr>
        <p:txBody>
          <a:bodyPr wrap="none" rtlCol="0">
            <a:spAutoFit/>
          </a:bodyPr>
          <a:lstStyle/>
          <a:p>
            <a:r>
              <a:rPr lang="en-US" sz="3200" dirty="0" smtClean="0"/>
              <a:t>Hazard Ratio</a:t>
            </a:r>
            <a:endParaRPr lang="en-US" sz="3200" dirty="0"/>
          </a:p>
        </p:txBody>
      </p:sp>
      <p:sp>
        <p:nvSpPr>
          <p:cNvPr id="8" name="TextBox 7"/>
          <p:cNvSpPr txBox="1"/>
          <p:nvPr/>
        </p:nvSpPr>
        <p:spPr>
          <a:xfrm>
            <a:off x="2694701" y="2476934"/>
            <a:ext cx="1996259" cy="584776"/>
          </a:xfrm>
          <a:prstGeom prst="rect">
            <a:avLst/>
          </a:prstGeom>
          <a:noFill/>
        </p:spPr>
        <p:txBody>
          <a:bodyPr wrap="none" rtlCol="0">
            <a:spAutoFit/>
          </a:bodyPr>
          <a:lstStyle/>
          <a:p>
            <a:r>
              <a:rPr lang="en-US" sz="3200" dirty="0" smtClean="0"/>
              <a:t>P = 2 x 10</a:t>
            </a:r>
            <a:r>
              <a:rPr lang="en-US" sz="3200" baseline="30000" dirty="0" smtClean="0"/>
              <a:t>-4</a:t>
            </a:r>
            <a:endParaRPr lang="en-US" sz="3200" baseline="30000" dirty="0"/>
          </a:p>
        </p:txBody>
      </p:sp>
      <p:sp>
        <p:nvSpPr>
          <p:cNvPr id="10" name="TextBox 9"/>
          <p:cNvSpPr txBox="1"/>
          <p:nvPr/>
        </p:nvSpPr>
        <p:spPr>
          <a:xfrm>
            <a:off x="2757737" y="1233480"/>
            <a:ext cx="2748669" cy="584776"/>
          </a:xfrm>
          <a:prstGeom prst="rect">
            <a:avLst/>
          </a:prstGeom>
          <a:solidFill>
            <a:schemeClr val="bg1"/>
          </a:solidFill>
        </p:spPr>
        <p:txBody>
          <a:bodyPr wrap="none" rtlCol="0">
            <a:spAutoFit/>
          </a:bodyPr>
          <a:lstStyle/>
          <a:p>
            <a:r>
              <a:rPr lang="en-US" sz="3200" dirty="0" smtClean="0"/>
              <a:t>All-cause death</a:t>
            </a:r>
            <a:endParaRPr lang="en-US" sz="3200" dirty="0"/>
          </a:p>
        </p:txBody>
      </p:sp>
    </p:spTree>
    <p:extLst>
      <p:ext uri="{BB962C8B-B14F-4D97-AF65-F5344CB8AC3E}">
        <p14:creationId xmlns:p14="http://schemas.microsoft.com/office/powerpoint/2010/main" val="27630905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Upper-lobe emphysema and mortality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7410224"/>
              </p:ext>
            </p:extLst>
          </p:nvPr>
        </p:nvGraphicFramePr>
        <p:xfrm>
          <a:off x="687437" y="1295516"/>
          <a:ext cx="7793213" cy="3779519"/>
        </p:xfrm>
        <a:graphic>
          <a:graphicData uri="http://schemas.openxmlformats.org/drawingml/2006/table">
            <a:tbl>
              <a:tblPr firstRow="1" bandRow="1">
                <a:tableStyleId>{9D7B26C5-4107-4FEC-AEDC-1716B250A1EF}</a:tableStyleId>
              </a:tblPr>
              <a:tblGrid>
                <a:gridCol w="2188686"/>
                <a:gridCol w="1610398"/>
                <a:gridCol w="2643221"/>
                <a:gridCol w="1350908"/>
              </a:tblGrid>
              <a:tr h="370840">
                <a:tc>
                  <a:txBody>
                    <a:bodyPr/>
                    <a:lstStyle/>
                    <a:p>
                      <a:pPr algn="ctr"/>
                      <a:r>
                        <a:rPr lang="en-US" sz="2800" dirty="0" smtClean="0"/>
                        <a:t>Model</a:t>
                      </a:r>
                      <a:endParaRPr lang="en-US" sz="2800" dirty="0"/>
                    </a:p>
                  </a:txBody>
                  <a:tcPr anchor="ctr"/>
                </a:tc>
                <a:tc>
                  <a:txBody>
                    <a:bodyPr/>
                    <a:lstStyle/>
                    <a:p>
                      <a:pPr algn="ctr"/>
                      <a:r>
                        <a:rPr lang="en-US" sz="2800" dirty="0" smtClean="0"/>
                        <a:t>Deaths</a:t>
                      </a:r>
                      <a:r>
                        <a:rPr lang="en-US" sz="2800" baseline="0" dirty="0" smtClean="0"/>
                        <a:t> / At Risk</a:t>
                      </a:r>
                      <a:endParaRPr lang="en-US" sz="2800" dirty="0"/>
                    </a:p>
                  </a:txBody>
                  <a:tcPr anchor="ctr"/>
                </a:tc>
                <a:tc>
                  <a:txBody>
                    <a:bodyPr/>
                    <a:lstStyle/>
                    <a:p>
                      <a:pPr algn="ctr"/>
                      <a:r>
                        <a:rPr lang="en-US" sz="2800" dirty="0" smtClean="0"/>
                        <a:t>HR</a:t>
                      </a:r>
                      <a:r>
                        <a:rPr lang="en-US" sz="2800" baseline="0" dirty="0" smtClean="0"/>
                        <a:t> (95% CI)</a:t>
                      </a:r>
                      <a:endParaRPr lang="en-US" sz="2800" dirty="0"/>
                    </a:p>
                  </a:txBody>
                  <a:tcPr anchor="ctr"/>
                </a:tc>
                <a:tc>
                  <a:txBody>
                    <a:bodyPr/>
                    <a:lstStyle/>
                    <a:p>
                      <a:pPr algn="ctr"/>
                      <a:r>
                        <a:rPr lang="en-US" sz="2800" dirty="0" smtClean="0"/>
                        <a:t>P-value</a:t>
                      </a:r>
                      <a:endParaRPr lang="en-US" sz="2800" dirty="0"/>
                    </a:p>
                  </a:txBody>
                  <a:tcPr anchor="ctr"/>
                </a:tc>
              </a:tr>
              <a:tr h="370840">
                <a:tc>
                  <a:txBody>
                    <a:bodyPr/>
                    <a:lstStyle/>
                    <a:p>
                      <a:pPr algn="ctr"/>
                      <a:r>
                        <a:rPr lang="en-US" sz="2800" dirty="0" smtClean="0"/>
                        <a:t>Crude</a:t>
                      </a:r>
                      <a:endParaRPr lang="en-US" sz="2800" dirty="0"/>
                    </a:p>
                  </a:txBody>
                  <a:tcPr anchor="ctr"/>
                </a:tc>
                <a:tc>
                  <a:txBody>
                    <a:bodyPr/>
                    <a:lstStyle/>
                    <a:p>
                      <a:pPr algn="ctr"/>
                      <a:r>
                        <a:rPr lang="en-US" sz="2800" dirty="0" smtClean="0"/>
                        <a:t>516/6799</a:t>
                      </a:r>
                      <a:endParaRPr lang="en-US" sz="2800" dirty="0"/>
                    </a:p>
                  </a:txBody>
                  <a:tcPr anchor="ctr"/>
                </a:tc>
                <a:tc>
                  <a:txBody>
                    <a:bodyPr/>
                    <a:lstStyle/>
                    <a:p>
                      <a:pPr algn="ctr"/>
                      <a:r>
                        <a:rPr lang="en-US" sz="2800" dirty="0" smtClean="0"/>
                        <a:t>1.25</a:t>
                      </a:r>
                      <a:endParaRPr lang="en-US" sz="2800" dirty="0" smtClean="0"/>
                    </a:p>
                    <a:p>
                      <a:pPr algn="ctr"/>
                      <a:r>
                        <a:rPr lang="en-US" sz="2800" dirty="0" smtClean="0"/>
                        <a:t>(1.15, </a:t>
                      </a:r>
                      <a:r>
                        <a:rPr lang="en-US" sz="2800" dirty="0" smtClean="0"/>
                        <a:t>1.35)</a:t>
                      </a:r>
                      <a:endParaRPr lang="en-US" sz="2800" dirty="0"/>
                    </a:p>
                  </a:txBody>
                  <a:tcPr anchor="ctr"/>
                </a:tc>
                <a:tc>
                  <a:txBody>
                    <a:bodyPr/>
                    <a:lstStyle/>
                    <a:p>
                      <a:pPr algn="ctr"/>
                      <a:r>
                        <a:rPr lang="en-US" sz="2800" dirty="0" smtClean="0"/>
                        <a:t>&lt;0.001</a:t>
                      </a:r>
                      <a:endParaRPr lang="en-US" sz="2800" dirty="0"/>
                    </a:p>
                  </a:txBody>
                  <a:tcPr anchor="ctr"/>
                </a:tc>
              </a:tr>
              <a:tr h="370840">
                <a:tc>
                  <a:txBody>
                    <a:bodyPr/>
                    <a:lstStyle/>
                    <a:p>
                      <a:pPr algn="ctr"/>
                      <a:r>
                        <a:rPr lang="en-US" sz="2800" dirty="0" smtClean="0"/>
                        <a:t>Adjusted</a:t>
                      </a:r>
                      <a:endParaRPr lang="en-US" sz="2800" dirty="0"/>
                    </a:p>
                  </a:txBody>
                  <a:tcPr anchor="ctr"/>
                </a:tc>
                <a:tc>
                  <a:txBody>
                    <a:bodyPr/>
                    <a:lstStyle/>
                    <a:p>
                      <a:pPr algn="ctr"/>
                      <a:r>
                        <a:rPr lang="en-US" sz="2800" dirty="0" smtClean="0"/>
                        <a:t>515/6778</a:t>
                      </a:r>
                      <a:endParaRPr lang="en-US" sz="2800" dirty="0"/>
                    </a:p>
                  </a:txBody>
                  <a:tcPr anchor="ctr"/>
                </a:tc>
                <a:tc>
                  <a:txBody>
                    <a:bodyPr/>
                    <a:lstStyle/>
                    <a:p>
                      <a:pPr algn="ctr"/>
                      <a:r>
                        <a:rPr lang="en-US" sz="2800" dirty="0" smtClean="0"/>
                        <a:t>1.29</a:t>
                      </a:r>
                      <a:endParaRPr lang="en-US" sz="2800" dirty="0" smtClean="0"/>
                    </a:p>
                    <a:p>
                      <a:pPr algn="ctr"/>
                      <a:r>
                        <a:rPr lang="en-US" sz="2800" dirty="0" smtClean="0"/>
                        <a:t>(</a:t>
                      </a:r>
                      <a:r>
                        <a:rPr lang="en-US" sz="2800" dirty="0" smtClean="0"/>
                        <a:t>1.11, 1.48)</a:t>
                      </a:r>
                      <a:endParaRPr lang="en-US" sz="2800" dirty="0"/>
                    </a:p>
                  </a:txBody>
                  <a:tcPr anchor="ctr"/>
                </a:tc>
                <a:tc>
                  <a:txBody>
                    <a:bodyPr/>
                    <a:lstStyle/>
                    <a:p>
                      <a:pPr algn="ctr"/>
                      <a:r>
                        <a:rPr lang="en-US" sz="2800" dirty="0" smtClean="0"/>
                        <a:t>&lt;0.001</a:t>
                      </a:r>
                      <a:endParaRPr lang="en-US" sz="2800" dirty="0"/>
                    </a:p>
                  </a:txBody>
                  <a:tcPr anchor="ctr"/>
                </a:tc>
              </a:tr>
              <a:tr h="370840">
                <a:tc>
                  <a:txBody>
                    <a:bodyPr/>
                    <a:lstStyle/>
                    <a:p>
                      <a:pPr algn="ctr"/>
                      <a:r>
                        <a:rPr lang="en-US" sz="2800" dirty="0" smtClean="0"/>
                        <a:t>Fully</a:t>
                      </a:r>
                      <a:r>
                        <a:rPr lang="en-US" sz="2800" baseline="0" dirty="0" smtClean="0"/>
                        <a:t> adjusted</a:t>
                      </a:r>
                      <a:endParaRPr lang="en-US" sz="2800" dirty="0"/>
                    </a:p>
                  </a:txBody>
                  <a:tcPr anchor="ctr"/>
                </a:tc>
                <a:tc>
                  <a:txBody>
                    <a:bodyPr/>
                    <a:lstStyle/>
                    <a:p>
                      <a:pPr algn="ctr"/>
                      <a:r>
                        <a:rPr lang="en-US" sz="2800" dirty="0" smtClean="0"/>
                        <a:t>507/6657</a:t>
                      </a:r>
                      <a:endParaRPr lang="en-US" sz="2800" dirty="0"/>
                    </a:p>
                  </a:txBody>
                  <a:tcPr anchor="ctr"/>
                </a:tc>
                <a:tc>
                  <a:txBody>
                    <a:bodyPr/>
                    <a:lstStyle/>
                    <a:p>
                      <a:pPr algn="ctr"/>
                      <a:r>
                        <a:rPr lang="en-US" sz="2800" dirty="0" smtClean="0"/>
                        <a:t>1.32</a:t>
                      </a:r>
                      <a:endParaRPr lang="en-US" sz="2800" dirty="0" smtClean="0"/>
                    </a:p>
                    <a:p>
                      <a:pPr algn="ctr"/>
                      <a:r>
                        <a:rPr lang="en-US" sz="2800" dirty="0" smtClean="0"/>
                        <a:t>(</a:t>
                      </a:r>
                      <a:r>
                        <a:rPr lang="en-US" sz="2800" dirty="0" smtClean="0"/>
                        <a:t>1.15, 1.51)</a:t>
                      </a:r>
                      <a:endParaRPr lang="en-US" sz="2800" dirty="0"/>
                    </a:p>
                  </a:txBody>
                  <a:tcPr anchor="ctr"/>
                </a:tc>
                <a:tc>
                  <a:txBody>
                    <a:bodyPr/>
                    <a:lstStyle/>
                    <a:p>
                      <a:pPr algn="ctr"/>
                      <a:r>
                        <a:rPr lang="en-US" sz="2800" dirty="0" smtClean="0"/>
                        <a:t>&lt;0.001</a:t>
                      </a:r>
                      <a:endParaRPr lang="en-US" sz="2800" dirty="0"/>
                    </a:p>
                  </a:txBody>
                  <a:tcPr anchor="ctr"/>
                </a:tc>
              </a:tr>
            </a:tbl>
          </a:graphicData>
        </a:graphic>
      </p:graphicFrame>
      <p:sp>
        <p:nvSpPr>
          <p:cNvPr id="6" name="TextBox 5"/>
          <p:cNvSpPr txBox="1"/>
          <p:nvPr/>
        </p:nvSpPr>
        <p:spPr>
          <a:xfrm>
            <a:off x="164509" y="5097980"/>
            <a:ext cx="8762387" cy="1477328"/>
          </a:xfrm>
          <a:prstGeom prst="rect">
            <a:avLst/>
          </a:prstGeom>
          <a:noFill/>
        </p:spPr>
        <p:txBody>
          <a:bodyPr wrap="square" rtlCol="0">
            <a:spAutoFit/>
          </a:bodyPr>
          <a:lstStyle/>
          <a:p>
            <a:pPr marL="285750" lvl="1" indent="-285750">
              <a:buFont typeface="Arial"/>
              <a:buChar char="•"/>
            </a:pPr>
            <a:r>
              <a:rPr lang="en-US" b="1" dirty="0" smtClean="0"/>
              <a:t>Adjusted</a:t>
            </a:r>
            <a:r>
              <a:rPr lang="en-US" dirty="0" smtClean="0"/>
              <a:t> for </a:t>
            </a:r>
            <a:r>
              <a:rPr lang="en-US" dirty="0"/>
              <a:t>age, sex, race, education, height, weight, weight &gt; 220 </a:t>
            </a:r>
            <a:r>
              <a:rPr lang="en-US" dirty="0" err="1" smtClean="0"/>
              <a:t>lbs</a:t>
            </a:r>
            <a:r>
              <a:rPr lang="en-US" dirty="0" smtClean="0"/>
              <a:t>, </a:t>
            </a:r>
            <a:r>
              <a:rPr lang="en-US" dirty="0"/>
              <a:t>scanner type</a:t>
            </a:r>
            <a:r>
              <a:rPr lang="en-US" dirty="0" smtClean="0"/>
              <a:t>, </a:t>
            </a:r>
            <a:r>
              <a:rPr lang="en-US" dirty="0"/>
              <a:t>percent basilar </a:t>
            </a:r>
            <a:r>
              <a:rPr lang="en-US" dirty="0" smtClean="0"/>
              <a:t>emphysema</a:t>
            </a:r>
            <a:endParaRPr lang="en-US" dirty="0" smtClean="0"/>
          </a:p>
          <a:p>
            <a:pPr marL="285750" lvl="1" indent="-285750">
              <a:buFont typeface="Arial"/>
              <a:buChar char="•"/>
            </a:pPr>
            <a:r>
              <a:rPr lang="en-US" b="1" dirty="0" smtClean="0"/>
              <a:t>Fully adjusted </a:t>
            </a:r>
            <a:r>
              <a:rPr lang="en-US" dirty="0" smtClean="0"/>
              <a:t>for smoking </a:t>
            </a:r>
            <a:r>
              <a:rPr lang="en-US" dirty="0"/>
              <a:t>status, pack-years, exercise, alcohol use, cancer, hypertension, diabetes, hyperlipidemia, </a:t>
            </a:r>
            <a:r>
              <a:rPr lang="en-US" dirty="0" err="1"/>
              <a:t>creatinine</a:t>
            </a:r>
            <a:r>
              <a:rPr lang="en-US" dirty="0"/>
              <a:t>, coronary artery calcium score, C-reactive protein, d-</a:t>
            </a:r>
            <a:r>
              <a:rPr lang="en-US" dirty="0" smtClean="0"/>
              <a:t>dimer</a:t>
            </a:r>
            <a:endParaRPr lang="en-US" dirty="0"/>
          </a:p>
        </p:txBody>
      </p:sp>
    </p:spTree>
    <p:extLst>
      <p:ext uri="{BB962C8B-B14F-4D97-AF65-F5344CB8AC3E}">
        <p14:creationId xmlns:p14="http://schemas.microsoft.com/office/powerpoint/2010/main" val="3196348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1648597" y="1242813"/>
            <a:ext cx="5109516" cy="5302603"/>
          </a:xfrm>
          <a:prstGeom prst="rect">
            <a:avLst/>
          </a:prstGeom>
        </p:spPr>
      </p:pic>
      <p:sp>
        <p:nvSpPr>
          <p:cNvPr id="2" name="Title 1"/>
          <p:cNvSpPr>
            <a:spLocks noGrp="1"/>
          </p:cNvSpPr>
          <p:nvPr>
            <p:ph type="title"/>
          </p:nvPr>
        </p:nvSpPr>
        <p:spPr/>
        <p:txBody>
          <a:bodyPr>
            <a:normAutofit fontScale="90000"/>
          </a:bodyPr>
          <a:lstStyle/>
          <a:p>
            <a:r>
              <a:rPr lang="en-US" dirty="0" smtClean="0"/>
              <a:t>Upper lobe emphysema and mortality</a:t>
            </a:r>
            <a:endParaRPr lang="en-US" dirty="0"/>
          </a:p>
        </p:txBody>
      </p:sp>
      <p:sp>
        <p:nvSpPr>
          <p:cNvPr id="6" name="TextBox 5"/>
          <p:cNvSpPr txBox="1"/>
          <p:nvPr/>
        </p:nvSpPr>
        <p:spPr>
          <a:xfrm>
            <a:off x="2265618" y="6132374"/>
            <a:ext cx="4180351" cy="584776"/>
          </a:xfrm>
          <a:prstGeom prst="rect">
            <a:avLst/>
          </a:prstGeom>
          <a:solidFill>
            <a:schemeClr val="bg1"/>
          </a:solidFill>
        </p:spPr>
        <p:txBody>
          <a:bodyPr wrap="none" rtlCol="0">
            <a:spAutoFit/>
          </a:bodyPr>
          <a:lstStyle/>
          <a:p>
            <a:r>
              <a:rPr lang="en-US" sz="3200" dirty="0" smtClean="0"/>
              <a:t>Upper lobe emphysema</a:t>
            </a:r>
            <a:endParaRPr lang="en-US" sz="3200" dirty="0"/>
          </a:p>
        </p:txBody>
      </p:sp>
      <p:sp>
        <p:nvSpPr>
          <p:cNvPr id="7" name="TextBox 6"/>
          <p:cNvSpPr txBox="1"/>
          <p:nvPr/>
        </p:nvSpPr>
        <p:spPr>
          <a:xfrm rot="16200000">
            <a:off x="425563" y="3340990"/>
            <a:ext cx="2311450" cy="584776"/>
          </a:xfrm>
          <a:prstGeom prst="rect">
            <a:avLst/>
          </a:prstGeom>
          <a:solidFill>
            <a:schemeClr val="bg1"/>
          </a:solidFill>
        </p:spPr>
        <p:txBody>
          <a:bodyPr wrap="none" rtlCol="0">
            <a:spAutoFit/>
          </a:bodyPr>
          <a:lstStyle/>
          <a:p>
            <a:r>
              <a:rPr lang="en-US" sz="3200" dirty="0" smtClean="0"/>
              <a:t>Hazard Ratio</a:t>
            </a:r>
            <a:endParaRPr lang="en-US" sz="3200" dirty="0"/>
          </a:p>
        </p:txBody>
      </p:sp>
      <p:sp>
        <p:nvSpPr>
          <p:cNvPr id="9" name="TextBox 8"/>
          <p:cNvSpPr txBox="1"/>
          <p:nvPr/>
        </p:nvSpPr>
        <p:spPr>
          <a:xfrm>
            <a:off x="6564073" y="2640487"/>
            <a:ext cx="2381499" cy="1077218"/>
          </a:xfrm>
          <a:prstGeom prst="rect">
            <a:avLst/>
          </a:prstGeom>
          <a:noFill/>
        </p:spPr>
        <p:txBody>
          <a:bodyPr wrap="square" rtlCol="0">
            <a:spAutoFit/>
          </a:bodyPr>
          <a:lstStyle/>
          <a:p>
            <a:pPr algn="ctr"/>
            <a:r>
              <a:rPr lang="en-US" sz="3200" dirty="0" smtClean="0"/>
              <a:t>Fully adjusted</a:t>
            </a:r>
            <a:endParaRPr lang="en-US" sz="3200" dirty="0"/>
          </a:p>
        </p:txBody>
      </p:sp>
      <p:sp>
        <p:nvSpPr>
          <p:cNvPr id="3" name="TextBox 2"/>
          <p:cNvSpPr txBox="1"/>
          <p:nvPr/>
        </p:nvSpPr>
        <p:spPr>
          <a:xfrm>
            <a:off x="2477298" y="2184400"/>
            <a:ext cx="1996259" cy="584776"/>
          </a:xfrm>
          <a:prstGeom prst="rect">
            <a:avLst/>
          </a:prstGeom>
          <a:noFill/>
        </p:spPr>
        <p:txBody>
          <a:bodyPr wrap="none" rtlCol="0">
            <a:spAutoFit/>
          </a:bodyPr>
          <a:lstStyle/>
          <a:p>
            <a:r>
              <a:rPr lang="en-US" sz="3200" dirty="0" smtClean="0"/>
              <a:t>P = </a:t>
            </a:r>
            <a:r>
              <a:rPr lang="en-US" sz="3200" dirty="0" smtClean="0"/>
              <a:t>5 </a:t>
            </a:r>
            <a:r>
              <a:rPr lang="en-US" sz="3200" dirty="0" smtClean="0"/>
              <a:t>x 10</a:t>
            </a:r>
            <a:r>
              <a:rPr lang="en-US" sz="3200" baseline="30000" dirty="0" smtClean="0"/>
              <a:t>-7</a:t>
            </a:r>
            <a:endParaRPr lang="en-US" sz="3200" baseline="30000" dirty="0"/>
          </a:p>
        </p:txBody>
      </p:sp>
      <p:sp>
        <p:nvSpPr>
          <p:cNvPr id="11" name="TextBox 10"/>
          <p:cNvSpPr txBox="1"/>
          <p:nvPr/>
        </p:nvSpPr>
        <p:spPr>
          <a:xfrm>
            <a:off x="2987057" y="1233480"/>
            <a:ext cx="2748669" cy="584776"/>
          </a:xfrm>
          <a:prstGeom prst="rect">
            <a:avLst/>
          </a:prstGeom>
          <a:solidFill>
            <a:schemeClr val="bg1"/>
          </a:solidFill>
        </p:spPr>
        <p:txBody>
          <a:bodyPr wrap="none" rtlCol="0">
            <a:spAutoFit/>
          </a:bodyPr>
          <a:lstStyle/>
          <a:p>
            <a:r>
              <a:rPr lang="en-US" sz="3200" dirty="0" smtClean="0"/>
              <a:t>All-cause death</a:t>
            </a:r>
            <a:endParaRPr lang="en-US" sz="3200" dirty="0"/>
          </a:p>
        </p:txBody>
      </p:sp>
    </p:spTree>
    <p:extLst>
      <p:ext uri="{BB962C8B-B14F-4D97-AF65-F5344CB8AC3E}">
        <p14:creationId xmlns:p14="http://schemas.microsoft.com/office/powerpoint/2010/main" val="40410901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Chronic lower respiratory disease </a:t>
            </a:r>
            <a:endParaRPr lang="en-US" dirty="0"/>
          </a:p>
        </p:txBody>
      </p:sp>
      <p:sp>
        <p:nvSpPr>
          <p:cNvPr id="7" name="Oval 6"/>
          <p:cNvSpPr/>
          <p:nvPr/>
        </p:nvSpPr>
        <p:spPr>
          <a:xfrm>
            <a:off x="2669177" y="1892684"/>
            <a:ext cx="2705083" cy="2293000"/>
          </a:xfrm>
          <a:prstGeom prst="ellipse">
            <a:avLst/>
          </a:prstGeom>
          <a:solidFill>
            <a:schemeClr val="accent1">
              <a:lumMod val="20000"/>
              <a:lumOff val="80000"/>
              <a:alpha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4198823" y="1868389"/>
            <a:ext cx="2705083" cy="2293000"/>
          </a:xfrm>
          <a:prstGeom prst="ellipse">
            <a:avLst/>
          </a:prstGeom>
          <a:solidFill>
            <a:srgbClr val="3366FF">
              <a:alpha val="50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3424379" y="3450502"/>
            <a:ext cx="2705083" cy="2293000"/>
          </a:xfrm>
          <a:prstGeom prst="ellipse">
            <a:avLst/>
          </a:prstGeom>
          <a:solidFill>
            <a:srgbClr val="FF0000">
              <a:alpha val="50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227069" y="3014889"/>
            <a:ext cx="5103662" cy="1613370"/>
          </a:xfrm>
          <a:prstGeom prst="rect">
            <a:avLst/>
          </a:prstGeom>
          <a:solidFill>
            <a:srgbClr val="0000FF">
              <a:alpha val="50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457200" y="6261347"/>
            <a:ext cx="2899990" cy="369332"/>
          </a:xfrm>
          <a:prstGeom prst="rect">
            <a:avLst/>
          </a:prstGeom>
          <a:noFill/>
        </p:spPr>
        <p:txBody>
          <a:bodyPr wrap="none" rtlCol="0">
            <a:spAutoFit/>
          </a:bodyPr>
          <a:lstStyle/>
          <a:p>
            <a:r>
              <a:rPr lang="en-US" dirty="0" smtClean="0"/>
              <a:t>Adapted from AJRCCM, 1996</a:t>
            </a:r>
          </a:p>
        </p:txBody>
      </p:sp>
      <p:sp>
        <p:nvSpPr>
          <p:cNvPr id="12" name="TextBox 11"/>
          <p:cNvSpPr txBox="1"/>
          <p:nvPr/>
        </p:nvSpPr>
        <p:spPr>
          <a:xfrm>
            <a:off x="6558503" y="1709860"/>
            <a:ext cx="2218877" cy="584776"/>
          </a:xfrm>
          <a:prstGeom prst="rect">
            <a:avLst/>
          </a:prstGeom>
          <a:noFill/>
        </p:spPr>
        <p:txBody>
          <a:bodyPr wrap="none" rtlCol="0">
            <a:spAutoFit/>
          </a:bodyPr>
          <a:lstStyle/>
          <a:p>
            <a:r>
              <a:rPr lang="en-US" sz="3200" dirty="0" smtClean="0"/>
              <a:t>Emphysema</a:t>
            </a:r>
            <a:endParaRPr lang="en-US" sz="3200" dirty="0"/>
          </a:p>
        </p:txBody>
      </p:sp>
      <p:sp>
        <p:nvSpPr>
          <p:cNvPr id="13" name="TextBox 12"/>
          <p:cNvSpPr txBox="1"/>
          <p:nvPr/>
        </p:nvSpPr>
        <p:spPr>
          <a:xfrm>
            <a:off x="5443851" y="5497873"/>
            <a:ext cx="1460055" cy="584776"/>
          </a:xfrm>
          <a:prstGeom prst="rect">
            <a:avLst/>
          </a:prstGeom>
          <a:noFill/>
        </p:spPr>
        <p:txBody>
          <a:bodyPr wrap="none" rtlCol="0">
            <a:spAutoFit/>
          </a:bodyPr>
          <a:lstStyle/>
          <a:p>
            <a:r>
              <a:rPr lang="en-US" sz="3200" dirty="0" smtClean="0"/>
              <a:t>Asthma</a:t>
            </a:r>
            <a:endParaRPr lang="en-US" sz="3200" dirty="0"/>
          </a:p>
        </p:txBody>
      </p:sp>
      <p:sp>
        <p:nvSpPr>
          <p:cNvPr id="14" name="TextBox 13"/>
          <p:cNvSpPr txBox="1"/>
          <p:nvPr/>
        </p:nvSpPr>
        <p:spPr>
          <a:xfrm>
            <a:off x="945454" y="1674887"/>
            <a:ext cx="1946855" cy="1099744"/>
          </a:xfrm>
          <a:prstGeom prst="rect">
            <a:avLst/>
          </a:prstGeom>
          <a:noFill/>
        </p:spPr>
        <p:txBody>
          <a:bodyPr wrap="square" rtlCol="0">
            <a:spAutoFit/>
          </a:bodyPr>
          <a:lstStyle/>
          <a:p>
            <a:r>
              <a:rPr lang="en-US" sz="3200" dirty="0" smtClean="0"/>
              <a:t>Chronic Bronchitis</a:t>
            </a:r>
            <a:endParaRPr lang="en-US" sz="3200" dirty="0"/>
          </a:p>
        </p:txBody>
      </p:sp>
      <p:sp>
        <p:nvSpPr>
          <p:cNvPr id="16" name="TextBox 15"/>
          <p:cNvSpPr txBox="1"/>
          <p:nvPr/>
        </p:nvSpPr>
        <p:spPr>
          <a:xfrm>
            <a:off x="2932390" y="3181371"/>
            <a:ext cx="3626113" cy="1077218"/>
          </a:xfrm>
          <a:prstGeom prst="rect">
            <a:avLst/>
          </a:prstGeom>
          <a:noFill/>
        </p:spPr>
        <p:txBody>
          <a:bodyPr wrap="square" rtlCol="0">
            <a:spAutoFit/>
          </a:bodyPr>
          <a:lstStyle/>
          <a:p>
            <a:pPr algn="ctr"/>
            <a:r>
              <a:rPr lang="en-US" sz="3200" dirty="0" smtClean="0">
                <a:solidFill>
                  <a:schemeClr val="bg1"/>
                </a:solidFill>
              </a:rPr>
              <a:t>Chronic obstructive pulmonary disease</a:t>
            </a:r>
            <a:endParaRPr lang="en-US" sz="3200" dirty="0">
              <a:solidFill>
                <a:schemeClr val="bg1"/>
              </a:solidFill>
            </a:endParaRPr>
          </a:p>
        </p:txBody>
      </p:sp>
    </p:spTree>
    <p:extLst>
      <p:ext uri="{BB962C8B-B14F-4D97-AF65-F5344CB8AC3E}">
        <p14:creationId xmlns:p14="http://schemas.microsoft.com/office/powerpoint/2010/main" val="2964584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Survival for top 1/10</a:t>
            </a:r>
            <a:r>
              <a:rPr lang="en-US" baseline="30000" dirty="0" smtClean="0"/>
              <a:t>th</a:t>
            </a:r>
            <a:r>
              <a:rPr lang="en-US" dirty="0" smtClean="0"/>
              <a:t> of emphysema</a:t>
            </a:r>
            <a:endParaRPr lang="en-US" dirty="0"/>
          </a:p>
        </p:txBody>
      </p:sp>
      <p:grpSp>
        <p:nvGrpSpPr>
          <p:cNvPr id="15" name="Group 14"/>
          <p:cNvGrpSpPr/>
          <p:nvPr/>
        </p:nvGrpSpPr>
        <p:grpSpPr>
          <a:xfrm>
            <a:off x="147593" y="1218934"/>
            <a:ext cx="8840256" cy="4805716"/>
            <a:chOff x="147593" y="997218"/>
            <a:chExt cx="8840256" cy="4805716"/>
          </a:xfrm>
        </p:grpSpPr>
        <p:pic>
          <p:nvPicPr>
            <p:cNvPr id="7" name="Picture 6"/>
            <p:cNvPicPr>
              <a:picLocks noChangeAspect="1"/>
            </p:cNvPicPr>
            <p:nvPr/>
          </p:nvPicPr>
          <p:blipFill rotWithShape="1">
            <a:blip r:embed="rId3"/>
            <a:srcRect b="73666"/>
            <a:stretch/>
          </p:blipFill>
          <p:spPr>
            <a:xfrm>
              <a:off x="375417" y="1152716"/>
              <a:ext cx="8612432" cy="1701030"/>
            </a:xfrm>
            <a:prstGeom prst="rect">
              <a:avLst/>
            </a:prstGeom>
          </p:spPr>
        </p:pic>
        <p:grpSp>
          <p:nvGrpSpPr>
            <p:cNvPr id="13" name="Group 12"/>
            <p:cNvGrpSpPr/>
            <p:nvPr/>
          </p:nvGrpSpPr>
          <p:grpSpPr>
            <a:xfrm>
              <a:off x="147593" y="997218"/>
              <a:ext cx="8840256" cy="4805716"/>
              <a:chOff x="147593" y="997218"/>
              <a:chExt cx="8840256" cy="4805716"/>
            </a:xfrm>
          </p:grpSpPr>
          <p:pic>
            <p:nvPicPr>
              <p:cNvPr id="5" name="Picture 4"/>
              <p:cNvPicPr>
                <a:picLocks noChangeAspect="1"/>
              </p:cNvPicPr>
              <p:nvPr/>
            </p:nvPicPr>
            <p:blipFill rotWithShape="1">
              <a:blip r:embed="rId4"/>
              <a:srcRect b="72863"/>
              <a:stretch/>
            </p:blipFill>
            <p:spPr>
              <a:xfrm>
                <a:off x="429804" y="3256866"/>
                <a:ext cx="8558045" cy="1741767"/>
              </a:xfrm>
              <a:prstGeom prst="rect">
                <a:avLst/>
              </a:prstGeom>
            </p:spPr>
          </p:pic>
          <p:sp>
            <p:nvSpPr>
              <p:cNvPr id="3" name="TextBox 2"/>
              <p:cNvSpPr txBox="1"/>
              <p:nvPr/>
            </p:nvSpPr>
            <p:spPr>
              <a:xfrm>
                <a:off x="947409" y="997218"/>
                <a:ext cx="7985274" cy="584776"/>
              </a:xfrm>
              <a:prstGeom prst="rect">
                <a:avLst/>
              </a:prstGeom>
              <a:noFill/>
            </p:spPr>
            <p:txBody>
              <a:bodyPr wrap="square" rtlCol="0">
                <a:spAutoFit/>
              </a:bodyPr>
              <a:lstStyle/>
              <a:p>
                <a:pPr algn="ctr"/>
                <a:r>
                  <a:rPr lang="en-US" sz="3200" i="1" dirty="0" smtClean="0"/>
                  <a:t>Percent emphysema</a:t>
                </a:r>
              </a:p>
            </p:txBody>
          </p:sp>
          <p:pic>
            <p:nvPicPr>
              <p:cNvPr id="8" name="Picture 7"/>
              <p:cNvPicPr>
                <a:picLocks noChangeAspect="1"/>
              </p:cNvPicPr>
              <p:nvPr/>
            </p:nvPicPr>
            <p:blipFill rotWithShape="1">
              <a:blip r:embed="rId4"/>
              <a:srcRect t="81287" b="7851"/>
              <a:stretch/>
            </p:blipFill>
            <p:spPr>
              <a:xfrm>
                <a:off x="416884" y="4986690"/>
                <a:ext cx="8558045" cy="697232"/>
              </a:xfrm>
              <a:prstGeom prst="rect">
                <a:avLst/>
              </a:prstGeom>
            </p:spPr>
          </p:pic>
          <p:pic>
            <p:nvPicPr>
              <p:cNvPr id="9" name="Picture 8"/>
              <p:cNvPicPr>
                <a:picLocks noChangeAspect="1"/>
              </p:cNvPicPr>
              <p:nvPr/>
            </p:nvPicPr>
            <p:blipFill rotWithShape="1">
              <a:blip r:embed="rId4"/>
              <a:srcRect t="81287" b="7851"/>
              <a:stretch/>
            </p:blipFill>
            <p:spPr>
              <a:xfrm>
                <a:off x="374638" y="2853746"/>
                <a:ext cx="8558045" cy="697232"/>
              </a:xfrm>
              <a:prstGeom prst="rect">
                <a:avLst/>
              </a:prstGeom>
            </p:spPr>
          </p:pic>
          <p:sp>
            <p:nvSpPr>
              <p:cNvPr id="4" name="TextBox 3"/>
              <p:cNvSpPr txBox="1"/>
              <p:nvPr/>
            </p:nvSpPr>
            <p:spPr>
              <a:xfrm rot="16200000">
                <a:off x="-1788498" y="3286165"/>
                <a:ext cx="4333847" cy="461665"/>
              </a:xfrm>
              <a:prstGeom prst="rect">
                <a:avLst/>
              </a:prstGeom>
              <a:solidFill>
                <a:schemeClr val="bg1"/>
              </a:solidFill>
            </p:spPr>
            <p:txBody>
              <a:bodyPr wrap="square" rtlCol="0">
                <a:spAutoFit/>
              </a:bodyPr>
              <a:lstStyle/>
              <a:p>
                <a:pPr algn="ctr"/>
                <a:r>
                  <a:rPr lang="en-US" sz="2400" dirty="0" smtClean="0"/>
                  <a:t>Survival distribution function</a:t>
                </a:r>
                <a:endParaRPr lang="en-US" sz="2400" dirty="0"/>
              </a:p>
            </p:txBody>
          </p:sp>
          <p:sp>
            <p:nvSpPr>
              <p:cNvPr id="10" name="TextBox 9"/>
              <p:cNvSpPr txBox="1"/>
              <p:nvPr/>
            </p:nvSpPr>
            <p:spPr>
              <a:xfrm>
                <a:off x="609259" y="5341269"/>
                <a:ext cx="8323424" cy="461665"/>
              </a:xfrm>
              <a:prstGeom prst="rect">
                <a:avLst/>
              </a:prstGeom>
              <a:solidFill>
                <a:schemeClr val="bg1"/>
              </a:solidFill>
            </p:spPr>
            <p:txBody>
              <a:bodyPr wrap="square" rtlCol="0">
                <a:spAutoFit/>
              </a:bodyPr>
              <a:lstStyle/>
              <a:p>
                <a:pPr algn="ctr"/>
                <a:r>
                  <a:rPr lang="en-US" sz="2400" dirty="0" smtClean="0"/>
                  <a:t>Time to all-cause death or last follow-up (days)</a:t>
                </a:r>
                <a:endParaRPr lang="en-US" sz="2400" dirty="0"/>
              </a:p>
            </p:txBody>
          </p:sp>
          <p:sp>
            <p:nvSpPr>
              <p:cNvPr id="12" name="Rectangle 11"/>
              <p:cNvSpPr/>
              <p:nvPr/>
            </p:nvSpPr>
            <p:spPr>
              <a:xfrm>
                <a:off x="1169144" y="3216554"/>
                <a:ext cx="7638604" cy="294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005141" y="3070286"/>
                <a:ext cx="7927542" cy="584776"/>
              </a:xfrm>
              <a:prstGeom prst="rect">
                <a:avLst/>
              </a:prstGeom>
              <a:noFill/>
            </p:spPr>
            <p:txBody>
              <a:bodyPr wrap="square" rtlCol="0">
                <a:spAutoFit/>
              </a:bodyPr>
              <a:lstStyle/>
              <a:p>
                <a:pPr algn="ctr"/>
                <a:r>
                  <a:rPr lang="en-US" sz="3200" i="1" dirty="0" smtClean="0"/>
                  <a:t>Upper-lobe emphysema</a:t>
                </a:r>
                <a:endParaRPr lang="en-US" sz="3200" i="1" dirty="0"/>
              </a:p>
            </p:txBody>
          </p:sp>
        </p:grpSp>
      </p:grpSp>
      <p:sp>
        <p:nvSpPr>
          <p:cNvPr id="14" name="TextBox 13"/>
          <p:cNvSpPr txBox="1"/>
          <p:nvPr/>
        </p:nvSpPr>
        <p:spPr>
          <a:xfrm>
            <a:off x="399441" y="6105267"/>
            <a:ext cx="8408307" cy="523220"/>
          </a:xfrm>
          <a:prstGeom prst="rect">
            <a:avLst/>
          </a:prstGeom>
          <a:noFill/>
        </p:spPr>
        <p:txBody>
          <a:bodyPr wrap="square" rtlCol="0">
            <a:spAutoFit/>
          </a:bodyPr>
          <a:lstStyle/>
          <a:p>
            <a:pPr marL="457200" indent="-457200">
              <a:buFont typeface="Arial"/>
              <a:buChar char="•"/>
            </a:pPr>
            <a:r>
              <a:rPr lang="en-US" sz="2800" dirty="0" smtClean="0"/>
              <a:t>Log-rank test p&lt;0.0001</a:t>
            </a:r>
            <a:endParaRPr lang="en-US" sz="2800" dirty="0"/>
          </a:p>
        </p:txBody>
      </p:sp>
      <p:sp>
        <p:nvSpPr>
          <p:cNvPr id="16" name="TextBox 15"/>
          <p:cNvSpPr txBox="1"/>
          <p:nvPr/>
        </p:nvSpPr>
        <p:spPr>
          <a:xfrm>
            <a:off x="6914063" y="2479156"/>
            <a:ext cx="1467619" cy="461665"/>
          </a:xfrm>
          <a:prstGeom prst="rect">
            <a:avLst/>
          </a:prstGeom>
          <a:noFill/>
        </p:spPr>
        <p:txBody>
          <a:bodyPr wrap="none" rtlCol="0">
            <a:spAutoFit/>
          </a:bodyPr>
          <a:lstStyle/>
          <a:p>
            <a:r>
              <a:rPr lang="en-US" sz="2400" dirty="0" smtClean="0"/>
              <a:t>Top </a:t>
            </a:r>
            <a:r>
              <a:rPr lang="en-US" sz="2400" dirty="0" err="1" smtClean="0"/>
              <a:t>decile</a:t>
            </a:r>
            <a:endParaRPr lang="en-US" sz="2400" dirty="0"/>
          </a:p>
        </p:txBody>
      </p:sp>
      <p:sp>
        <p:nvSpPr>
          <p:cNvPr id="17" name="TextBox 16"/>
          <p:cNvSpPr txBox="1"/>
          <p:nvPr/>
        </p:nvSpPr>
        <p:spPr>
          <a:xfrm>
            <a:off x="7046305" y="4605649"/>
            <a:ext cx="1467619" cy="461665"/>
          </a:xfrm>
          <a:prstGeom prst="rect">
            <a:avLst/>
          </a:prstGeom>
          <a:noFill/>
        </p:spPr>
        <p:txBody>
          <a:bodyPr wrap="none" rtlCol="0">
            <a:spAutoFit/>
          </a:bodyPr>
          <a:lstStyle/>
          <a:p>
            <a:r>
              <a:rPr lang="en-US" sz="2400" dirty="0" smtClean="0"/>
              <a:t>Top </a:t>
            </a:r>
            <a:r>
              <a:rPr lang="en-US" sz="2400" dirty="0" err="1" smtClean="0"/>
              <a:t>decile</a:t>
            </a:r>
            <a:endParaRPr lang="en-US" sz="2400" dirty="0"/>
          </a:p>
        </p:txBody>
      </p:sp>
      <p:cxnSp>
        <p:nvCxnSpPr>
          <p:cNvPr id="19" name="Straight Connector 18"/>
          <p:cNvCxnSpPr/>
          <p:nvPr/>
        </p:nvCxnSpPr>
        <p:spPr>
          <a:xfrm flipV="1">
            <a:off x="907093" y="3021445"/>
            <a:ext cx="221735" cy="143734"/>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947409" y="5148482"/>
            <a:ext cx="221735" cy="143734"/>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09306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Stratification by smoking</a:t>
            </a:r>
            <a:endParaRPr lang="en-US" dirty="0"/>
          </a:p>
        </p:txBody>
      </p:sp>
      <p:sp>
        <p:nvSpPr>
          <p:cNvPr id="5" name="TextBox 4"/>
          <p:cNvSpPr txBox="1"/>
          <p:nvPr/>
        </p:nvSpPr>
        <p:spPr>
          <a:xfrm>
            <a:off x="356410" y="4736599"/>
            <a:ext cx="8408307" cy="923330"/>
          </a:xfrm>
          <a:prstGeom prst="rect">
            <a:avLst/>
          </a:prstGeom>
          <a:noFill/>
        </p:spPr>
        <p:txBody>
          <a:bodyPr wrap="square" rtlCol="0">
            <a:spAutoFit/>
          </a:bodyPr>
          <a:lstStyle/>
          <a:p>
            <a:pPr marL="285750" lvl="1" indent="-285750">
              <a:buFont typeface="Arial"/>
              <a:buChar char="•"/>
            </a:pPr>
            <a:r>
              <a:rPr lang="en-US" b="1" dirty="0"/>
              <a:t>Fully adjusted </a:t>
            </a:r>
            <a:r>
              <a:rPr lang="en-US" dirty="0"/>
              <a:t>for age, sex, race, education, height, weight, weight &gt; 220 </a:t>
            </a:r>
            <a:r>
              <a:rPr lang="en-US" dirty="0" err="1" smtClean="0"/>
              <a:t>lbs</a:t>
            </a:r>
            <a:r>
              <a:rPr lang="en-US" dirty="0" smtClean="0"/>
              <a:t>, </a:t>
            </a:r>
            <a:r>
              <a:rPr lang="en-US" dirty="0"/>
              <a:t>scanner </a:t>
            </a:r>
            <a:r>
              <a:rPr lang="en-US" dirty="0" smtClean="0"/>
              <a:t>type, pack</a:t>
            </a:r>
            <a:r>
              <a:rPr lang="en-US" dirty="0"/>
              <a:t>-years, exercise, alcohol use, cancer, hypertension, diabetes, hyperlipidemia, </a:t>
            </a:r>
            <a:r>
              <a:rPr lang="en-US" dirty="0" err="1"/>
              <a:t>creatinine</a:t>
            </a:r>
            <a:r>
              <a:rPr lang="en-US" dirty="0"/>
              <a:t>, coronary artery calcium score, C-reactive protein, d-dimer</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620977086"/>
              </p:ext>
            </p:extLst>
          </p:nvPr>
        </p:nvGraphicFramePr>
        <p:xfrm>
          <a:off x="355274" y="1320874"/>
          <a:ext cx="8409444" cy="1645920"/>
        </p:xfrm>
        <a:graphic>
          <a:graphicData uri="http://schemas.openxmlformats.org/drawingml/2006/table">
            <a:tbl>
              <a:tblPr firstRow="1" bandRow="1">
                <a:tableStyleId>{9D7B26C5-4107-4FEC-AEDC-1716B250A1EF}</a:tableStyleId>
              </a:tblPr>
              <a:tblGrid>
                <a:gridCol w="2402056"/>
                <a:gridCol w="2772340"/>
                <a:gridCol w="3235048"/>
              </a:tblGrid>
              <a:tr h="370840">
                <a:tc>
                  <a:txBody>
                    <a:bodyPr/>
                    <a:lstStyle/>
                    <a:p>
                      <a:r>
                        <a:rPr lang="en-US" sz="2400" dirty="0" smtClean="0"/>
                        <a:t>Stratum</a:t>
                      </a:r>
                    </a:p>
                    <a:p>
                      <a:r>
                        <a:rPr lang="en-US" sz="2400" dirty="0" smtClean="0"/>
                        <a:t>(Deaths / At Risk)</a:t>
                      </a:r>
                      <a:endParaRPr lang="en-US" sz="2400" dirty="0"/>
                    </a:p>
                  </a:txBody>
                  <a:tcPr/>
                </a:tc>
                <a:tc>
                  <a:txBody>
                    <a:bodyPr/>
                    <a:lstStyle/>
                    <a:p>
                      <a:pPr algn="ctr"/>
                      <a:r>
                        <a:rPr lang="en-US" sz="2400" dirty="0" smtClean="0"/>
                        <a:t>Percent emphysema</a:t>
                      </a:r>
                    </a:p>
                    <a:p>
                      <a:pPr algn="ctr"/>
                      <a:r>
                        <a:rPr lang="en-US" sz="2400" baseline="0" dirty="0" smtClean="0"/>
                        <a:t>HR (95% CI)</a:t>
                      </a:r>
                      <a:endParaRPr lang="en-US" sz="2400" dirty="0"/>
                    </a:p>
                  </a:txBody>
                  <a:tcPr anchor="ctr"/>
                </a:tc>
                <a:tc>
                  <a:txBody>
                    <a:bodyPr/>
                    <a:lstStyle/>
                    <a:p>
                      <a:pPr algn="ctr"/>
                      <a:r>
                        <a:rPr lang="en-US" sz="2400" dirty="0" smtClean="0"/>
                        <a:t>Upper-lobe emphysema</a:t>
                      </a:r>
                    </a:p>
                    <a:p>
                      <a:pPr algn="ctr"/>
                      <a:r>
                        <a:rPr lang="en-US" sz="2400" dirty="0" smtClean="0"/>
                        <a:t>HR (95% CI)</a:t>
                      </a:r>
                      <a:endParaRPr lang="en-US" sz="2400" dirty="0"/>
                    </a:p>
                  </a:txBody>
                  <a:tcPr anchor="ctr"/>
                </a:tc>
              </a:tr>
              <a:tr h="370840">
                <a:tc>
                  <a:txBody>
                    <a:bodyPr/>
                    <a:lstStyle/>
                    <a:p>
                      <a:r>
                        <a:rPr lang="en-US" sz="2400" dirty="0" smtClean="0"/>
                        <a:t>Never</a:t>
                      </a:r>
                      <a:r>
                        <a:rPr lang="en-US" sz="2400" baseline="0" dirty="0" smtClean="0"/>
                        <a:t> </a:t>
                      </a:r>
                      <a:r>
                        <a:rPr lang="en-US" sz="2400" dirty="0" smtClean="0"/>
                        <a:t>smokers</a:t>
                      </a:r>
                    </a:p>
                    <a:p>
                      <a:r>
                        <a:rPr lang="en-US" sz="2400" dirty="0" smtClean="0"/>
                        <a:t>(179</a:t>
                      </a:r>
                      <a:r>
                        <a:rPr lang="en-US" sz="2400" baseline="0" dirty="0" smtClean="0"/>
                        <a:t> / 3011)</a:t>
                      </a:r>
                      <a:endParaRPr lang="en-US" sz="2400" dirty="0"/>
                    </a:p>
                  </a:txBody>
                  <a:tcPr/>
                </a:tc>
                <a:tc>
                  <a:txBody>
                    <a:bodyPr/>
                    <a:lstStyle/>
                    <a:p>
                      <a:pPr algn="ctr"/>
                      <a:r>
                        <a:rPr lang="en-US" sz="2400" dirty="0" smtClean="0"/>
                        <a:t>1.12</a:t>
                      </a:r>
                      <a:endParaRPr lang="en-US" sz="2400" dirty="0" smtClean="0"/>
                    </a:p>
                    <a:p>
                      <a:pPr algn="ctr"/>
                      <a:r>
                        <a:rPr lang="en-US" sz="2400" dirty="0" smtClean="0"/>
                        <a:t>(</a:t>
                      </a:r>
                      <a:r>
                        <a:rPr lang="en-US" sz="2400" dirty="0" smtClean="0"/>
                        <a:t>0.93,</a:t>
                      </a:r>
                      <a:r>
                        <a:rPr lang="en-US" sz="2400" baseline="0" dirty="0" smtClean="0"/>
                        <a:t> 1.34)</a:t>
                      </a:r>
                      <a:endParaRPr lang="en-US" sz="2400" dirty="0"/>
                    </a:p>
                  </a:txBody>
                  <a:tcPr/>
                </a:tc>
                <a:tc>
                  <a:txBody>
                    <a:bodyPr/>
                    <a:lstStyle/>
                    <a:p>
                      <a:pPr algn="ctr"/>
                      <a:r>
                        <a:rPr lang="en-US" sz="2400" dirty="0" smtClean="0"/>
                        <a:t>1.17</a:t>
                      </a:r>
                      <a:endParaRPr lang="en-US" sz="2400" dirty="0" smtClean="0"/>
                    </a:p>
                    <a:p>
                      <a:pPr algn="ctr"/>
                      <a:r>
                        <a:rPr lang="en-US" sz="2400" dirty="0" smtClean="0"/>
                        <a:t>(</a:t>
                      </a:r>
                      <a:r>
                        <a:rPr lang="en-US" sz="2400" dirty="0" smtClean="0"/>
                        <a:t>0.95,</a:t>
                      </a:r>
                      <a:r>
                        <a:rPr lang="en-US" sz="2400" baseline="0" dirty="0" smtClean="0"/>
                        <a:t> 1.43)</a:t>
                      </a:r>
                      <a:endParaRPr lang="en-US" sz="2400" dirty="0"/>
                    </a:p>
                  </a:txBody>
                  <a:tcPr/>
                </a:tc>
              </a:tr>
            </a:tbl>
          </a:graphicData>
        </a:graphic>
      </p:graphicFrame>
    </p:spTree>
    <p:extLst>
      <p:ext uri="{BB962C8B-B14F-4D97-AF65-F5344CB8AC3E}">
        <p14:creationId xmlns:p14="http://schemas.microsoft.com/office/powerpoint/2010/main" val="233912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Stratification by smoking</a:t>
            </a:r>
            <a:endParaRPr lang="en-US" dirty="0"/>
          </a:p>
        </p:txBody>
      </p:sp>
      <p:sp>
        <p:nvSpPr>
          <p:cNvPr id="5" name="TextBox 4"/>
          <p:cNvSpPr txBox="1"/>
          <p:nvPr/>
        </p:nvSpPr>
        <p:spPr>
          <a:xfrm>
            <a:off x="356410" y="4736599"/>
            <a:ext cx="8408307" cy="923330"/>
          </a:xfrm>
          <a:prstGeom prst="rect">
            <a:avLst/>
          </a:prstGeom>
          <a:noFill/>
        </p:spPr>
        <p:txBody>
          <a:bodyPr wrap="square" rtlCol="0">
            <a:spAutoFit/>
          </a:bodyPr>
          <a:lstStyle/>
          <a:p>
            <a:pPr marL="285750" lvl="1" indent="-285750">
              <a:buFont typeface="Arial"/>
              <a:buChar char="•"/>
            </a:pPr>
            <a:r>
              <a:rPr lang="en-US" b="1" dirty="0"/>
              <a:t>Fully adjusted </a:t>
            </a:r>
            <a:r>
              <a:rPr lang="en-US" dirty="0"/>
              <a:t>for age, sex, race, education, height, weight, weight &gt; 220 </a:t>
            </a:r>
            <a:r>
              <a:rPr lang="en-US" dirty="0" err="1"/>
              <a:t>lbs</a:t>
            </a:r>
            <a:r>
              <a:rPr lang="en-US" dirty="0"/>
              <a:t>, </a:t>
            </a:r>
            <a:r>
              <a:rPr lang="en-US" dirty="0" smtClean="0"/>
              <a:t>scanner </a:t>
            </a:r>
            <a:r>
              <a:rPr lang="en-US" dirty="0"/>
              <a:t>type, </a:t>
            </a:r>
            <a:r>
              <a:rPr lang="en-US" dirty="0" smtClean="0"/>
              <a:t>pack</a:t>
            </a:r>
            <a:r>
              <a:rPr lang="en-US" dirty="0"/>
              <a:t>-years, exercise, alcohol use, cancer, hypertension, diabetes, hyperlipidemia, </a:t>
            </a:r>
            <a:r>
              <a:rPr lang="en-US" dirty="0" err="1"/>
              <a:t>creatinine</a:t>
            </a:r>
            <a:r>
              <a:rPr lang="en-US" dirty="0"/>
              <a:t>, coronary artery calcium score, C-reactive protein, d-dimer</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560175670"/>
              </p:ext>
            </p:extLst>
          </p:nvPr>
        </p:nvGraphicFramePr>
        <p:xfrm>
          <a:off x="355274" y="1320874"/>
          <a:ext cx="8409444" cy="2468880"/>
        </p:xfrm>
        <a:graphic>
          <a:graphicData uri="http://schemas.openxmlformats.org/drawingml/2006/table">
            <a:tbl>
              <a:tblPr firstRow="1" bandRow="1">
                <a:tableStyleId>{9D7B26C5-4107-4FEC-AEDC-1716B250A1EF}</a:tableStyleId>
              </a:tblPr>
              <a:tblGrid>
                <a:gridCol w="2402056"/>
                <a:gridCol w="2772340"/>
                <a:gridCol w="3235048"/>
              </a:tblGrid>
              <a:tr h="370840">
                <a:tc>
                  <a:txBody>
                    <a:bodyPr/>
                    <a:lstStyle/>
                    <a:p>
                      <a:r>
                        <a:rPr lang="en-US" sz="2400" dirty="0" smtClean="0"/>
                        <a:t>Stratum</a:t>
                      </a:r>
                    </a:p>
                    <a:p>
                      <a:r>
                        <a:rPr lang="en-US" sz="2400" dirty="0" smtClean="0"/>
                        <a:t>(Deaths / At Risk)</a:t>
                      </a:r>
                      <a:endParaRPr lang="en-US" sz="2400" dirty="0"/>
                    </a:p>
                  </a:txBody>
                  <a:tcPr/>
                </a:tc>
                <a:tc>
                  <a:txBody>
                    <a:bodyPr/>
                    <a:lstStyle/>
                    <a:p>
                      <a:pPr algn="ctr"/>
                      <a:r>
                        <a:rPr lang="en-US" sz="2400" dirty="0" smtClean="0"/>
                        <a:t>Percent emphysema</a:t>
                      </a:r>
                    </a:p>
                    <a:p>
                      <a:pPr algn="ctr"/>
                      <a:r>
                        <a:rPr lang="en-US" sz="2400" baseline="0" dirty="0" smtClean="0"/>
                        <a:t>HR (95% CI)</a:t>
                      </a:r>
                      <a:endParaRPr lang="en-US" sz="2400" dirty="0"/>
                    </a:p>
                  </a:txBody>
                  <a:tcPr anchor="ctr"/>
                </a:tc>
                <a:tc>
                  <a:txBody>
                    <a:bodyPr/>
                    <a:lstStyle/>
                    <a:p>
                      <a:pPr algn="ctr"/>
                      <a:r>
                        <a:rPr lang="en-US" sz="2400" dirty="0" smtClean="0"/>
                        <a:t>Upper-lobe emphysema</a:t>
                      </a:r>
                    </a:p>
                    <a:p>
                      <a:pPr algn="ctr"/>
                      <a:r>
                        <a:rPr lang="en-US" sz="2400" dirty="0" smtClean="0"/>
                        <a:t>HR (95% CI)</a:t>
                      </a:r>
                      <a:endParaRPr lang="en-US" sz="2400" dirty="0"/>
                    </a:p>
                  </a:txBody>
                  <a:tcPr anchor="ctr"/>
                </a:tc>
              </a:tr>
              <a:tr h="370840">
                <a:tc>
                  <a:txBody>
                    <a:bodyPr/>
                    <a:lstStyle/>
                    <a:p>
                      <a:r>
                        <a:rPr lang="en-US" sz="2400" dirty="0" smtClean="0"/>
                        <a:t>Never</a:t>
                      </a:r>
                      <a:r>
                        <a:rPr lang="en-US" sz="2400" baseline="0" dirty="0" smtClean="0"/>
                        <a:t> </a:t>
                      </a:r>
                      <a:r>
                        <a:rPr lang="en-US" sz="2400" dirty="0" smtClean="0"/>
                        <a:t>smokers</a:t>
                      </a:r>
                    </a:p>
                    <a:p>
                      <a:r>
                        <a:rPr lang="en-US" sz="2400" dirty="0" smtClean="0"/>
                        <a:t>(179</a:t>
                      </a:r>
                      <a:r>
                        <a:rPr lang="en-US" sz="2400" baseline="0" dirty="0" smtClean="0"/>
                        <a:t> / 3011)</a:t>
                      </a:r>
                      <a:endParaRPr lang="en-US" sz="2400" dirty="0"/>
                    </a:p>
                  </a:txBody>
                  <a:tcPr/>
                </a:tc>
                <a:tc>
                  <a:txBody>
                    <a:bodyPr/>
                    <a:lstStyle/>
                    <a:p>
                      <a:pPr algn="ctr"/>
                      <a:r>
                        <a:rPr lang="en-US" sz="2400" dirty="0" smtClean="0"/>
                        <a:t>1.12</a:t>
                      </a:r>
                      <a:endParaRPr lang="en-US" sz="2400" dirty="0" smtClean="0"/>
                    </a:p>
                    <a:p>
                      <a:pPr algn="ctr"/>
                      <a:r>
                        <a:rPr lang="en-US" sz="2400" dirty="0" smtClean="0"/>
                        <a:t>(</a:t>
                      </a:r>
                      <a:r>
                        <a:rPr lang="en-US" sz="2400" dirty="0" smtClean="0"/>
                        <a:t>0.93,</a:t>
                      </a:r>
                      <a:r>
                        <a:rPr lang="en-US" sz="2400" baseline="0" dirty="0" smtClean="0"/>
                        <a:t> 1.34)</a:t>
                      </a:r>
                      <a:endParaRPr lang="en-US" sz="2400" dirty="0"/>
                    </a:p>
                  </a:txBody>
                  <a:tcPr/>
                </a:tc>
                <a:tc>
                  <a:txBody>
                    <a:bodyPr/>
                    <a:lstStyle/>
                    <a:p>
                      <a:pPr algn="ctr"/>
                      <a:r>
                        <a:rPr lang="en-US" sz="2400" dirty="0" smtClean="0"/>
                        <a:t>1.17</a:t>
                      </a:r>
                      <a:endParaRPr lang="en-US" sz="2400" dirty="0" smtClean="0"/>
                    </a:p>
                    <a:p>
                      <a:pPr algn="ctr"/>
                      <a:r>
                        <a:rPr lang="en-US" sz="2400" dirty="0" smtClean="0"/>
                        <a:t>(</a:t>
                      </a:r>
                      <a:r>
                        <a:rPr lang="en-US" sz="2400" dirty="0" smtClean="0"/>
                        <a:t>0.95,</a:t>
                      </a:r>
                      <a:r>
                        <a:rPr lang="en-US" sz="2400" baseline="0" dirty="0" smtClean="0"/>
                        <a:t> 1.43)</a:t>
                      </a:r>
                      <a:endParaRPr lang="en-US" sz="2400" dirty="0"/>
                    </a:p>
                  </a:txBody>
                  <a:tcPr/>
                </a:tc>
              </a:tr>
              <a:tr h="370840">
                <a:tc>
                  <a:txBody>
                    <a:bodyPr/>
                    <a:lstStyle/>
                    <a:p>
                      <a:r>
                        <a:rPr lang="en-US" sz="2400" dirty="0" smtClean="0"/>
                        <a:t>Former smokers</a:t>
                      </a:r>
                    </a:p>
                    <a:p>
                      <a:r>
                        <a:rPr lang="en-US" sz="2400" dirty="0" smtClean="0"/>
                        <a:t>(231 / 2707)</a:t>
                      </a:r>
                      <a:endParaRPr lang="en-US" sz="2400" dirty="0"/>
                    </a:p>
                  </a:txBody>
                  <a:tcPr/>
                </a:tc>
                <a:tc>
                  <a:txBody>
                    <a:bodyPr/>
                    <a:lstStyle/>
                    <a:p>
                      <a:pPr algn="ctr"/>
                      <a:r>
                        <a:rPr lang="en-US" sz="2400" dirty="0" smtClean="0"/>
                        <a:t>1.15</a:t>
                      </a:r>
                      <a:endParaRPr lang="en-US" sz="2400" dirty="0" smtClean="0"/>
                    </a:p>
                    <a:p>
                      <a:pPr algn="ctr"/>
                      <a:r>
                        <a:rPr lang="en-US" sz="2400" dirty="0" smtClean="0"/>
                        <a:t>(</a:t>
                      </a:r>
                      <a:r>
                        <a:rPr lang="en-US" sz="2400" dirty="0" smtClean="0"/>
                        <a:t>1.02,</a:t>
                      </a:r>
                      <a:r>
                        <a:rPr lang="en-US" sz="2400" baseline="0" dirty="0" smtClean="0"/>
                        <a:t> 1.31)</a:t>
                      </a:r>
                      <a:endParaRPr lang="en-US" sz="2400" dirty="0"/>
                    </a:p>
                  </a:txBody>
                  <a:tcPr/>
                </a:tc>
                <a:tc>
                  <a:txBody>
                    <a:bodyPr/>
                    <a:lstStyle/>
                    <a:p>
                      <a:pPr algn="ctr"/>
                      <a:r>
                        <a:rPr lang="en-US" sz="2400" dirty="0" smtClean="0"/>
                        <a:t>1.28</a:t>
                      </a:r>
                      <a:endParaRPr lang="en-US" sz="2400" dirty="0" smtClean="0"/>
                    </a:p>
                    <a:p>
                      <a:pPr algn="ctr"/>
                      <a:r>
                        <a:rPr lang="en-US" sz="2400" dirty="0" smtClean="0"/>
                        <a:t>(</a:t>
                      </a:r>
                      <a:r>
                        <a:rPr lang="en-US" sz="2400" dirty="0" smtClean="0"/>
                        <a:t>1.10, 1.50)</a:t>
                      </a:r>
                      <a:endParaRPr lang="en-US" sz="2400" dirty="0"/>
                    </a:p>
                  </a:txBody>
                  <a:tcPr/>
                </a:tc>
              </a:tr>
            </a:tbl>
          </a:graphicData>
        </a:graphic>
      </p:graphicFrame>
    </p:spTree>
    <p:extLst>
      <p:ext uri="{BB962C8B-B14F-4D97-AF65-F5344CB8AC3E}">
        <p14:creationId xmlns:p14="http://schemas.microsoft.com/office/powerpoint/2010/main" val="42538254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Stratification by smoking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6760139"/>
              </p:ext>
            </p:extLst>
          </p:nvPr>
        </p:nvGraphicFramePr>
        <p:xfrm>
          <a:off x="355274" y="1320874"/>
          <a:ext cx="8409444" cy="3291840"/>
        </p:xfrm>
        <a:graphic>
          <a:graphicData uri="http://schemas.openxmlformats.org/drawingml/2006/table">
            <a:tbl>
              <a:tblPr firstRow="1" bandRow="1">
                <a:tableStyleId>{9D7B26C5-4107-4FEC-AEDC-1716B250A1EF}</a:tableStyleId>
              </a:tblPr>
              <a:tblGrid>
                <a:gridCol w="2402056"/>
                <a:gridCol w="2772340"/>
                <a:gridCol w="3235048"/>
              </a:tblGrid>
              <a:tr h="370840">
                <a:tc>
                  <a:txBody>
                    <a:bodyPr/>
                    <a:lstStyle/>
                    <a:p>
                      <a:r>
                        <a:rPr lang="en-US" sz="2400" dirty="0" smtClean="0"/>
                        <a:t>Stratum</a:t>
                      </a:r>
                    </a:p>
                    <a:p>
                      <a:r>
                        <a:rPr lang="en-US" sz="2400" dirty="0" smtClean="0"/>
                        <a:t>(Deaths / At Risk)</a:t>
                      </a:r>
                      <a:endParaRPr lang="en-US" sz="2400" dirty="0"/>
                    </a:p>
                  </a:txBody>
                  <a:tcPr/>
                </a:tc>
                <a:tc>
                  <a:txBody>
                    <a:bodyPr/>
                    <a:lstStyle/>
                    <a:p>
                      <a:pPr algn="ctr"/>
                      <a:r>
                        <a:rPr lang="en-US" sz="2400" dirty="0" smtClean="0"/>
                        <a:t>Percent emphysema</a:t>
                      </a:r>
                    </a:p>
                    <a:p>
                      <a:pPr algn="ctr"/>
                      <a:r>
                        <a:rPr lang="en-US" sz="2400" baseline="0" dirty="0" smtClean="0"/>
                        <a:t>HR (95% CI)</a:t>
                      </a:r>
                      <a:endParaRPr lang="en-US" sz="2400" dirty="0"/>
                    </a:p>
                  </a:txBody>
                  <a:tcPr anchor="ctr"/>
                </a:tc>
                <a:tc>
                  <a:txBody>
                    <a:bodyPr/>
                    <a:lstStyle/>
                    <a:p>
                      <a:pPr algn="ctr"/>
                      <a:r>
                        <a:rPr lang="en-US" sz="2400" dirty="0" smtClean="0"/>
                        <a:t>Upper-lobe emphysema</a:t>
                      </a:r>
                    </a:p>
                    <a:p>
                      <a:pPr algn="ctr"/>
                      <a:r>
                        <a:rPr lang="en-US" sz="2400" dirty="0" smtClean="0"/>
                        <a:t>HR (95% CI)</a:t>
                      </a:r>
                      <a:endParaRPr lang="en-US" sz="2400" dirty="0"/>
                    </a:p>
                  </a:txBody>
                  <a:tcPr anchor="ctr"/>
                </a:tc>
              </a:tr>
              <a:tr h="370840">
                <a:tc>
                  <a:txBody>
                    <a:bodyPr/>
                    <a:lstStyle/>
                    <a:p>
                      <a:r>
                        <a:rPr lang="en-US" sz="2400" dirty="0" smtClean="0"/>
                        <a:t>Never</a:t>
                      </a:r>
                      <a:r>
                        <a:rPr lang="en-US" sz="2400" baseline="0" dirty="0" smtClean="0"/>
                        <a:t> </a:t>
                      </a:r>
                      <a:r>
                        <a:rPr lang="en-US" sz="2400" dirty="0" smtClean="0"/>
                        <a:t>smokers</a:t>
                      </a:r>
                    </a:p>
                    <a:p>
                      <a:r>
                        <a:rPr lang="en-US" sz="2400" dirty="0" smtClean="0"/>
                        <a:t>(179</a:t>
                      </a:r>
                      <a:r>
                        <a:rPr lang="en-US" sz="2400" baseline="0" dirty="0" smtClean="0"/>
                        <a:t> / 3011)</a:t>
                      </a:r>
                      <a:endParaRPr lang="en-US" sz="2400" dirty="0"/>
                    </a:p>
                  </a:txBody>
                  <a:tcPr/>
                </a:tc>
                <a:tc>
                  <a:txBody>
                    <a:bodyPr/>
                    <a:lstStyle/>
                    <a:p>
                      <a:pPr algn="ctr"/>
                      <a:r>
                        <a:rPr lang="en-US" sz="2400" dirty="0" smtClean="0"/>
                        <a:t>1.12</a:t>
                      </a:r>
                      <a:endParaRPr lang="en-US" sz="2400" dirty="0" smtClean="0"/>
                    </a:p>
                    <a:p>
                      <a:pPr algn="ctr"/>
                      <a:r>
                        <a:rPr lang="en-US" sz="2400" dirty="0" smtClean="0"/>
                        <a:t>(</a:t>
                      </a:r>
                      <a:r>
                        <a:rPr lang="en-US" sz="2400" dirty="0" smtClean="0"/>
                        <a:t>0.93,</a:t>
                      </a:r>
                      <a:r>
                        <a:rPr lang="en-US" sz="2400" baseline="0" dirty="0" smtClean="0"/>
                        <a:t> 1.34)</a:t>
                      </a:r>
                      <a:endParaRPr lang="en-US" sz="2400" dirty="0"/>
                    </a:p>
                  </a:txBody>
                  <a:tcPr/>
                </a:tc>
                <a:tc>
                  <a:txBody>
                    <a:bodyPr/>
                    <a:lstStyle/>
                    <a:p>
                      <a:pPr algn="ctr"/>
                      <a:r>
                        <a:rPr lang="en-US" sz="2400" dirty="0" smtClean="0"/>
                        <a:t>1.17</a:t>
                      </a:r>
                      <a:endParaRPr lang="en-US" sz="2400" dirty="0" smtClean="0"/>
                    </a:p>
                    <a:p>
                      <a:pPr algn="ctr"/>
                      <a:r>
                        <a:rPr lang="en-US" sz="2400" dirty="0" smtClean="0"/>
                        <a:t>(</a:t>
                      </a:r>
                      <a:r>
                        <a:rPr lang="en-US" sz="2400" dirty="0" smtClean="0"/>
                        <a:t>0.95,</a:t>
                      </a:r>
                      <a:r>
                        <a:rPr lang="en-US" sz="2400" baseline="0" dirty="0" smtClean="0"/>
                        <a:t> 1.43)</a:t>
                      </a:r>
                      <a:endParaRPr lang="en-US" sz="2400" dirty="0"/>
                    </a:p>
                  </a:txBody>
                  <a:tcPr/>
                </a:tc>
              </a:tr>
              <a:tr h="370840">
                <a:tc>
                  <a:txBody>
                    <a:bodyPr/>
                    <a:lstStyle/>
                    <a:p>
                      <a:r>
                        <a:rPr lang="en-US" sz="2400" dirty="0" smtClean="0"/>
                        <a:t>Former smokers</a:t>
                      </a:r>
                    </a:p>
                    <a:p>
                      <a:r>
                        <a:rPr lang="en-US" sz="2400" dirty="0" smtClean="0"/>
                        <a:t>(231 / 2707)</a:t>
                      </a:r>
                      <a:endParaRPr lang="en-US" sz="2400" dirty="0"/>
                    </a:p>
                  </a:txBody>
                  <a:tcPr/>
                </a:tc>
                <a:tc>
                  <a:txBody>
                    <a:bodyPr/>
                    <a:lstStyle/>
                    <a:p>
                      <a:pPr algn="ctr"/>
                      <a:r>
                        <a:rPr lang="en-US" sz="2400" dirty="0" smtClean="0"/>
                        <a:t>1.15</a:t>
                      </a:r>
                      <a:endParaRPr lang="en-US" sz="2400" dirty="0" smtClean="0"/>
                    </a:p>
                    <a:p>
                      <a:pPr algn="ctr"/>
                      <a:r>
                        <a:rPr lang="en-US" sz="2400" dirty="0" smtClean="0"/>
                        <a:t>(</a:t>
                      </a:r>
                      <a:r>
                        <a:rPr lang="en-US" sz="2400" dirty="0" smtClean="0"/>
                        <a:t>1.02,</a:t>
                      </a:r>
                      <a:r>
                        <a:rPr lang="en-US" sz="2400" baseline="0" dirty="0" smtClean="0"/>
                        <a:t> 1.31)</a:t>
                      </a:r>
                      <a:endParaRPr lang="en-US" sz="2400" dirty="0"/>
                    </a:p>
                  </a:txBody>
                  <a:tcPr/>
                </a:tc>
                <a:tc>
                  <a:txBody>
                    <a:bodyPr/>
                    <a:lstStyle/>
                    <a:p>
                      <a:pPr algn="ctr"/>
                      <a:r>
                        <a:rPr lang="en-US" sz="2400" dirty="0" smtClean="0"/>
                        <a:t>1.28</a:t>
                      </a:r>
                      <a:endParaRPr lang="en-US" sz="2400" dirty="0" smtClean="0"/>
                    </a:p>
                    <a:p>
                      <a:pPr algn="ctr"/>
                      <a:r>
                        <a:rPr lang="en-US" sz="2400" dirty="0" smtClean="0"/>
                        <a:t>(</a:t>
                      </a:r>
                      <a:r>
                        <a:rPr lang="en-US" sz="2400" dirty="0" smtClean="0"/>
                        <a:t>1.10, 1.50)</a:t>
                      </a:r>
                      <a:endParaRPr lang="en-US" sz="2400" dirty="0"/>
                    </a:p>
                  </a:txBody>
                  <a:tcPr/>
                </a:tc>
              </a:tr>
              <a:tr h="298809">
                <a:tc>
                  <a:txBody>
                    <a:bodyPr/>
                    <a:lstStyle/>
                    <a:p>
                      <a:r>
                        <a:rPr lang="en-US" sz="2400" dirty="0" smtClean="0"/>
                        <a:t>Current smokers</a:t>
                      </a:r>
                    </a:p>
                    <a:p>
                      <a:r>
                        <a:rPr lang="en-US" sz="2400" dirty="0" smtClean="0"/>
                        <a:t>(98 </a:t>
                      </a:r>
                      <a:r>
                        <a:rPr lang="en-US" sz="2400" dirty="0" smtClean="0"/>
                        <a:t>/ </a:t>
                      </a:r>
                      <a:r>
                        <a:rPr lang="en-US" sz="2400" dirty="0" smtClean="0"/>
                        <a:t>944)</a:t>
                      </a:r>
                      <a:endParaRPr lang="en-US" sz="2400" dirty="0"/>
                    </a:p>
                  </a:txBody>
                  <a:tcPr/>
                </a:tc>
                <a:tc>
                  <a:txBody>
                    <a:bodyPr/>
                    <a:lstStyle/>
                    <a:p>
                      <a:pPr algn="ctr"/>
                      <a:r>
                        <a:rPr lang="en-US" sz="2400" dirty="0" smtClean="0"/>
                        <a:t>1.33</a:t>
                      </a:r>
                      <a:endParaRPr lang="en-US" sz="2400" dirty="0" smtClean="0"/>
                    </a:p>
                    <a:p>
                      <a:pPr algn="ctr"/>
                      <a:r>
                        <a:rPr lang="en-US" sz="2400" dirty="0" smtClean="0"/>
                        <a:t>(</a:t>
                      </a:r>
                      <a:r>
                        <a:rPr lang="en-US" sz="2400" dirty="0" smtClean="0"/>
                        <a:t>1.12, 1.59)</a:t>
                      </a:r>
                      <a:endParaRPr lang="en-US" sz="2400" dirty="0"/>
                    </a:p>
                  </a:txBody>
                  <a:tcPr/>
                </a:tc>
                <a:tc>
                  <a:txBody>
                    <a:bodyPr/>
                    <a:lstStyle/>
                    <a:p>
                      <a:pPr algn="ctr"/>
                      <a:r>
                        <a:rPr lang="en-US" sz="2400" dirty="0" smtClean="0"/>
                        <a:t>1.52</a:t>
                      </a:r>
                      <a:endParaRPr lang="en-US" sz="2400" dirty="0" smtClean="0"/>
                    </a:p>
                    <a:p>
                      <a:pPr algn="ctr"/>
                      <a:r>
                        <a:rPr lang="en-US" sz="2400" dirty="0" smtClean="0"/>
                        <a:t>(</a:t>
                      </a:r>
                      <a:r>
                        <a:rPr lang="en-US" sz="2400" dirty="0" smtClean="0"/>
                        <a:t>1.26,</a:t>
                      </a:r>
                      <a:r>
                        <a:rPr lang="en-US" sz="2400" baseline="0" dirty="0" smtClean="0"/>
                        <a:t> 1.83)</a:t>
                      </a:r>
                      <a:endParaRPr lang="en-US" sz="2400" dirty="0" smtClean="0"/>
                    </a:p>
                  </a:txBody>
                  <a:tcPr/>
                </a:tc>
              </a:tr>
            </a:tbl>
          </a:graphicData>
        </a:graphic>
      </p:graphicFrame>
      <p:sp>
        <p:nvSpPr>
          <p:cNvPr id="6" name="TextBox 5"/>
          <p:cNvSpPr txBox="1"/>
          <p:nvPr/>
        </p:nvSpPr>
        <p:spPr>
          <a:xfrm>
            <a:off x="356410" y="4736599"/>
            <a:ext cx="8408307" cy="923330"/>
          </a:xfrm>
          <a:prstGeom prst="rect">
            <a:avLst/>
          </a:prstGeom>
          <a:noFill/>
        </p:spPr>
        <p:txBody>
          <a:bodyPr wrap="square" rtlCol="0">
            <a:spAutoFit/>
          </a:bodyPr>
          <a:lstStyle/>
          <a:p>
            <a:pPr marL="285750" lvl="1" indent="-285750">
              <a:buFont typeface="Arial"/>
              <a:buChar char="•"/>
            </a:pPr>
            <a:r>
              <a:rPr lang="en-US" b="1" dirty="0"/>
              <a:t>Fully adjusted </a:t>
            </a:r>
            <a:r>
              <a:rPr lang="en-US" dirty="0"/>
              <a:t>for age, sex, race, education, height, weight, weight &gt; 220 </a:t>
            </a:r>
            <a:r>
              <a:rPr lang="en-US" dirty="0" err="1"/>
              <a:t>lbs</a:t>
            </a:r>
            <a:r>
              <a:rPr lang="en-US" dirty="0"/>
              <a:t>, </a:t>
            </a:r>
            <a:r>
              <a:rPr lang="en-US" dirty="0" smtClean="0"/>
              <a:t>scanner </a:t>
            </a:r>
            <a:r>
              <a:rPr lang="en-US" dirty="0"/>
              <a:t>type, </a:t>
            </a:r>
            <a:r>
              <a:rPr lang="en-US" dirty="0" smtClean="0"/>
              <a:t>pack</a:t>
            </a:r>
            <a:r>
              <a:rPr lang="en-US" dirty="0"/>
              <a:t>-years, exercise, alcohol use, cancer, hypertension, diabetes, hyperlipidemia, </a:t>
            </a:r>
            <a:r>
              <a:rPr lang="en-US" dirty="0" err="1"/>
              <a:t>creatinine</a:t>
            </a:r>
            <a:r>
              <a:rPr lang="en-US" dirty="0"/>
              <a:t>, coronary artery calcium score, C-reactive protein, d-dimer</a:t>
            </a:r>
          </a:p>
        </p:txBody>
      </p:sp>
    </p:spTree>
    <p:extLst>
      <p:ext uri="{BB962C8B-B14F-4D97-AF65-F5344CB8AC3E}">
        <p14:creationId xmlns:p14="http://schemas.microsoft.com/office/powerpoint/2010/main" val="42538254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 for FEV1</a:t>
            </a:r>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285263965"/>
              </p:ext>
            </p:extLst>
          </p:nvPr>
        </p:nvGraphicFramePr>
        <p:xfrm>
          <a:off x="355274" y="2641648"/>
          <a:ext cx="8409444" cy="1645920"/>
        </p:xfrm>
        <a:graphic>
          <a:graphicData uri="http://schemas.openxmlformats.org/drawingml/2006/table">
            <a:tbl>
              <a:tblPr firstRow="1" bandRow="1">
                <a:tableStyleId>{9D7B26C5-4107-4FEC-AEDC-1716B250A1EF}</a:tableStyleId>
              </a:tblPr>
              <a:tblGrid>
                <a:gridCol w="2402056"/>
                <a:gridCol w="2772340"/>
                <a:gridCol w="3235048"/>
              </a:tblGrid>
              <a:tr h="370840">
                <a:tc>
                  <a:txBody>
                    <a:bodyPr/>
                    <a:lstStyle/>
                    <a:p>
                      <a:r>
                        <a:rPr lang="en-US" sz="2400" dirty="0" smtClean="0"/>
                        <a:t>Stratum</a:t>
                      </a:r>
                    </a:p>
                    <a:p>
                      <a:r>
                        <a:rPr lang="en-US" sz="2400" dirty="0" smtClean="0"/>
                        <a:t>(Deaths / At Risk)</a:t>
                      </a:r>
                      <a:endParaRPr lang="en-US" sz="2400" dirty="0"/>
                    </a:p>
                  </a:txBody>
                  <a:tcPr/>
                </a:tc>
                <a:tc>
                  <a:txBody>
                    <a:bodyPr/>
                    <a:lstStyle/>
                    <a:p>
                      <a:pPr algn="ctr"/>
                      <a:r>
                        <a:rPr lang="en-US" sz="2400" dirty="0" smtClean="0"/>
                        <a:t>Percent emphysema</a:t>
                      </a:r>
                    </a:p>
                    <a:p>
                      <a:pPr algn="ctr"/>
                      <a:r>
                        <a:rPr lang="en-US" sz="2400" baseline="0" dirty="0" smtClean="0"/>
                        <a:t>HR (95% CI)</a:t>
                      </a:r>
                      <a:endParaRPr lang="en-US" sz="2400" dirty="0"/>
                    </a:p>
                  </a:txBody>
                  <a:tcPr anchor="ctr"/>
                </a:tc>
                <a:tc>
                  <a:txBody>
                    <a:bodyPr/>
                    <a:lstStyle/>
                    <a:p>
                      <a:pPr algn="ctr"/>
                      <a:r>
                        <a:rPr lang="en-US" sz="2400" dirty="0" smtClean="0"/>
                        <a:t>Upper-lobe emphysema</a:t>
                      </a:r>
                    </a:p>
                    <a:p>
                      <a:pPr algn="ctr"/>
                      <a:r>
                        <a:rPr lang="en-US" sz="2400" dirty="0" smtClean="0"/>
                        <a:t>HR (95% CI)</a:t>
                      </a:r>
                      <a:endParaRPr lang="en-US" sz="2400" dirty="0"/>
                    </a:p>
                  </a:txBody>
                  <a:tcPr anchor="ctr"/>
                </a:tc>
              </a:tr>
              <a:tr h="370840">
                <a:tc>
                  <a:txBody>
                    <a:bodyPr/>
                    <a:lstStyle/>
                    <a:p>
                      <a:r>
                        <a:rPr lang="en-US" sz="2400" dirty="0" smtClean="0"/>
                        <a:t>Fully</a:t>
                      </a:r>
                      <a:r>
                        <a:rPr lang="en-US" sz="2400" baseline="0" dirty="0" smtClean="0"/>
                        <a:t> adjusted</a:t>
                      </a:r>
                      <a:endParaRPr lang="en-US" sz="2400" dirty="0"/>
                    </a:p>
                  </a:txBody>
                  <a:tcPr/>
                </a:tc>
                <a:tc>
                  <a:txBody>
                    <a:bodyPr/>
                    <a:lstStyle/>
                    <a:p>
                      <a:pPr algn="ctr"/>
                      <a:r>
                        <a:rPr lang="en-US" sz="2400" dirty="0" smtClean="0"/>
                        <a:t>1.20</a:t>
                      </a:r>
                      <a:endParaRPr lang="en-US" sz="2400" dirty="0" smtClean="0"/>
                    </a:p>
                    <a:p>
                      <a:pPr algn="ctr"/>
                      <a:r>
                        <a:rPr lang="en-US" sz="2400" dirty="0" smtClean="0"/>
                        <a:t>(</a:t>
                      </a:r>
                      <a:r>
                        <a:rPr lang="en-US" sz="2400" dirty="0" smtClean="0"/>
                        <a:t>0.97, 1.49)</a:t>
                      </a:r>
                      <a:endParaRPr lang="en-US" sz="2400" dirty="0"/>
                    </a:p>
                  </a:txBody>
                  <a:tcPr/>
                </a:tc>
                <a:tc>
                  <a:txBody>
                    <a:bodyPr/>
                    <a:lstStyle/>
                    <a:p>
                      <a:pPr algn="ctr"/>
                      <a:r>
                        <a:rPr lang="en-US" sz="2400" dirty="0" smtClean="0"/>
                        <a:t>1.36</a:t>
                      </a:r>
                      <a:endParaRPr lang="en-US" sz="2400" dirty="0" smtClean="0"/>
                    </a:p>
                    <a:p>
                      <a:pPr algn="ctr"/>
                      <a:r>
                        <a:rPr lang="en-US" sz="2400" dirty="0" smtClean="0"/>
                        <a:t>(1.03, 1.81)</a:t>
                      </a:r>
                      <a:endParaRPr lang="en-US" sz="2400" dirty="0"/>
                    </a:p>
                  </a:txBody>
                  <a:tcPr/>
                </a:tc>
              </a:tr>
            </a:tbl>
          </a:graphicData>
        </a:graphic>
      </p:graphicFrame>
      <p:sp>
        <p:nvSpPr>
          <p:cNvPr id="8" name="TextBox 7"/>
          <p:cNvSpPr txBox="1"/>
          <p:nvPr/>
        </p:nvSpPr>
        <p:spPr>
          <a:xfrm>
            <a:off x="336253" y="1320874"/>
            <a:ext cx="8408307" cy="1077218"/>
          </a:xfrm>
          <a:prstGeom prst="rect">
            <a:avLst/>
          </a:prstGeom>
          <a:noFill/>
        </p:spPr>
        <p:txBody>
          <a:bodyPr wrap="square" rtlCol="0">
            <a:spAutoFit/>
          </a:bodyPr>
          <a:lstStyle/>
          <a:p>
            <a:pPr marL="285750" lvl="1" indent="-285750">
              <a:buFont typeface="Arial"/>
              <a:buChar char="•"/>
            </a:pPr>
            <a:r>
              <a:rPr lang="en-US" sz="3200" dirty="0" smtClean="0"/>
              <a:t>Substantially fewer deaths in </a:t>
            </a:r>
            <a:r>
              <a:rPr lang="en-US" sz="3200" dirty="0" err="1" smtClean="0"/>
              <a:t>spirometry</a:t>
            </a:r>
            <a:r>
              <a:rPr lang="en-US" sz="3200" dirty="0" smtClean="0"/>
              <a:t> subset: </a:t>
            </a:r>
            <a:r>
              <a:rPr lang="en-US" sz="3200" dirty="0" smtClean="0"/>
              <a:t>134 </a:t>
            </a:r>
            <a:r>
              <a:rPr lang="en-US" sz="3200" dirty="0" smtClean="0"/>
              <a:t>deaths / </a:t>
            </a:r>
            <a:r>
              <a:rPr lang="en-US" sz="3200" dirty="0" smtClean="0"/>
              <a:t>3470 </a:t>
            </a:r>
            <a:r>
              <a:rPr lang="en-US" sz="3200" dirty="0" smtClean="0"/>
              <a:t>at risk</a:t>
            </a:r>
            <a:endParaRPr lang="en-US" sz="3200" dirty="0"/>
          </a:p>
        </p:txBody>
      </p:sp>
      <p:sp>
        <p:nvSpPr>
          <p:cNvPr id="9" name="TextBox 8"/>
          <p:cNvSpPr txBox="1"/>
          <p:nvPr/>
        </p:nvSpPr>
        <p:spPr>
          <a:xfrm>
            <a:off x="336253" y="5241053"/>
            <a:ext cx="8408307" cy="1477328"/>
          </a:xfrm>
          <a:prstGeom prst="rect">
            <a:avLst/>
          </a:prstGeom>
          <a:noFill/>
        </p:spPr>
        <p:txBody>
          <a:bodyPr wrap="square" rtlCol="0">
            <a:spAutoFit/>
          </a:bodyPr>
          <a:lstStyle/>
          <a:p>
            <a:pPr marL="285750" lvl="1" indent="-285750">
              <a:buFont typeface="Arial"/>
              <a:buChar char="•"/>
            </a:pPr>
            <a:r>
              <a:rPr lang="en-US" b="1" dirty="0"/>
              <a:t>Fully adjusted </a:t>
            </a:r>
            <a:r>
              <a:rPr lang="en-US" dirty="0"/>
              <a:t>for age, sex, race, education, height, weight, weight &gt; 220 </a:t>
            </a:r>
            <a:r>
              <a:rPr lang="en-US" dirty="0" err="1"/>
              <a:t>lbs</a:t>
            </a:r>
            <a:r>
              <a:rPr lang="en-US" dirty="0"/>
              <a:t>, </a:t>
            </a:r>
            <a:r>
              <a:rPr lang="en-US" dirty="0" smtClean="0"/>
              <a:t>scanner </a:t>
            </a:r>
            <a:r>
              <a:rPr lang="en-US" dirty="0"/>
              <a:t>type, smoking status, pack-years, exercise, alcohol use, cancer, hypertension, diabetes, hyperlipidemia, </a:t>
            </a:r>
            <a:r>
              <a:rPr lang="en-US" dirty="0" err="1"/>
              <a:t>creatinine</a:t>
            </a:r>
            <a:r>
              <a:rPr lang="en-US" dirty="0"/>
              <a:t>, coronary artery calcium score, C-reactive protein, d-</a:t>
            </a:r>
            <a:r>
              <a:rPr lang="en-US" dirty="0" smtClean="0"/>
              <a:t>dimer</a:t>
            </a:r>
          </a:p>
          <a:p>
            <a:pPr marL="285750" lvl="1" indent="-285750">
              <a:buFont typeface="Arial"/>
              <a:buChar char="•"/>
            </a:pPr>
            <a:r>
              <a:rPr lang="en-US" dirty="0" smtClean="0"/>
              <a:t>Excluding subjects with restrictive </a:t>
            </a:r>
            <a:r>
              <a:rPr lang="en-US" dirty="0" err="1" smtClean="0"/>
              <a:t>ventilatory</a:t>
            </a:r>
            <a:r>
              <a:rPr lang="en-US" dirty="0" smtClean="0"/>
              <a:t> defects (n=322)</a:t>
            </a:r>
            <a:endParaRPr lang="en-US" dirty="0" smtClean="0"/>
          </a:p>
        </p:txBody>
      </p:sp>
    </p:spTree>
    <p:extLst>
      <p:ext uri="{BB962C8B-B14F-4D97-AF65-F5344CB8AC3E}">
        <p14:creationId xmlns:p14="http://schemas.microsoft.com/office/powerpoint/2010/main" val="276380571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 for FEV1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9495414"/>
              </p:ext>
            </p:extLst>
          </p:nvPr>
        </p:nvGraphicFramePr>
        <p:xfrm>
          <a:off x="355274" y="2641648"/>
          <a:ext cx="8409444" cy="2468880"/>
        </p:xfrm>
        <a:graphic>
          <a:graphicData uri="http://schemas.openxmlformats.org/drawingml/2006/table">
            <a:tbl>
              <a:tblPr firstRow="1" bandRow="1">
                <a:tableStyleId>{9D7B26C5-4107-4FEC-AEDC-1716B250A1EF}</a:tableStyleId>
              </a:tblPr>
              <a:tblGrid>
                <a:gridCol w="2402056"/>
                <a:gridCol w="2772340"/>
                <a:gridCol w="3235048"/>
              </a:tblGrid>
              <a:tr h="370840">
                <a:tc>
                  <a:txBody>
                    <a:bodyPr/>
                    <a:lstStyle/>
                    <a:p>
                      <a:r>
                        <a:rPr lang="en-US" sz="2400" dirty="0" smtClean="0"/>
                        <a:t>Stratum</a:t>
                      </a:r>
                    </a:p>
                    <a:p>
                      <a:r>
                        <a:rPr lang="en-US" sz="2400" dirty="0" smtClean="0"/>
                        <a:t>(Deaths / At Risk)</a:t>
                      </a:r>
                      <a:endParaRPr lang="en-US" sz="2400" dirty="0"/>
                    </a:p>
                  </a:txBody>
                  <a:tcPr/>
                </a:tc>
                <a:tc>
                  <a:txBody>
                    <a:bodyPr/>
                    <a:lstStyle/>
                    <a:p>
                      <a:pPr algn="ctr"/>
                      <a:r>
                        <a:rPr lang="en-US" sz="2400" dirty="0" smtClean="0"/>
                        <a:t>Percent emphysema</a:t>
                      </a:r>
                    </a:p>
                    <a:p>
                      <a:pPr algn="ctr"/>
                      <a:r>
                        <a:rPr lang="en-US" sz="2400" baseline="0" dirty="0" smtClean="0"/>
                        <a:t>HR (95% CI)</a:t>
                      </a:r>
                      <a:endParaRPr lang="en-US" sz="2400" dirty="0"/>
                    </a:p>
                  </a:txBody>
                  <a:tcPr anchor="ctr"/>
                </a:tc>
                <a:tc>
                  <a:txBody>
                    <a:bodyPr/>
                    <a:lstStyle/>
                    <a:p>
                      <a:pPr algn="ctr"/>
                      <a:r>
                        <a:rPr lang="en-US" sz="2400" dirty="0" smtClean="0"/>
                        <a:t>Upper-lobe emphysema</a:t>
                      </a:r>
                    </a:p>
                    <a:p>
                      <a:pPr algn="ctr"/>
                      <a:r>
                        <a:rPr lang="en-US" sz="2400" dirty="0" smtClean="0"/>
                        <a:t>HR (95% CI)</a:t>
                      </a:r>
                      <a:endParaRPr lang="en-US" sz="2400" dirty="0"/>
                    </a:p>
                  </a:txBody>
                  <a:tcPr anchor="ctr"/>
                </a:tc>
              </a:tr>
              <a:tr h="370840">
                <a:tc>
                  <a:txBody>
                    <a:bodyPr/>
                    <a:lstStyle/>
                    <a:p>
                      <a:r>
                        <a:rPr lang="en-US" sz="2400" dirty="0" smtClean="0"/>
                        <a:t>Fully</a:t>
                      </a:r>
                      <a:r>
                        <a:rPr lang="en-US" sz="2400" baseline="0" dirty="0" smtClean="0"/>
                        <a:t> adjusted</a:t>
                      </a:r>
                      <a:endParaRPr lang="en-US" sz="2400" dirty="0"/>
                    </a:p>
                  </a:txBody>
                  <a:tcPr/>
                </a:tc>
                <a:tc>
                  <a:txBody>
                    <a:bodyPr/>
                    <a:lstStyle/>
                    <a:p>
                      <a:pPr algn="ctr"/>
                      <a:r>
                        <a:rPr lang="en-US" sz="2400" dirty="0" smtClean="0"/>
                        <a:t>1.20</a:t>
                      </a:r>
                      <a:endParaRPr lang="en-US" sz="2400" dirty="0" smtClean="0"/>
                    </a:p>
                    <a:p>
                      <a:pPr algn="ctr"/>
                      <a:r>
                        <a:rPr lang="en-US" sz="2400" dirty="0" smtClean="0"/>
                        <a:t>(</a:t>
                      </a:r>
                      <a:r>
                        <a:rPr lang="en-US" sz="2400" dirty="0" smtClean="0"/>
                        <a:t>0.97, 1.49)</a:t>
                      </a:r>
                      <a:endParaRPr lang="en-US" sz="2400" dirty="0"/>
                    </a:p>
                  </a:txBody>
                  <a:tcPr/>
                </a:tc>
                <a:tc>
                  <a:txBody>
                    <a:bodyPr/>
                    <a:lstStyle/>
                    <a:p>
                      <a:pPr algn="ctr"/>
                      <a:r>
                        <a:rPr lang="en-US" sz="2400" dirty="0" smtClean="0"/>
                        <a:t>1.36</a:t>
                      </a:r>
                      <a:endParaRPr lang="en-US" sz="2400" dirty="0" smtClean="0"/>
                    </a:p>
                    <a:p>
                      <a:pPr algn="ctr"/>
                      <a:r>
                        <a:rPr lang="en-US" sz="2400" dirty="0" smtClean="0"/>
                        <a:t>(1.03, 1.81)</a:t>
                      </a:r>
                      <a:endParaRPr lang="en-US" sz="2400" dirty="0"/>
                    </a:p>
                  </a:txBody>
                  <a:tcPr/>
                </a:tc>
              </a:tr>
              <a:tr h="370840">
                <a:tc>
                  <a:txBody>
                    <a:bodyPr/>
                    <a:lstStyle/>
                    <a:p>
                      <a:r>
                        <a:rPr lang="en-US" sz="2400" dirty="0" smtClean="0"/>
                        <a:t>+</a:t>
                      </a:r>
                      <a:r>
                        <a:rPr lang="en-US" sz="2400" baseline="0" dirty="0" smtClean="0"/>
                        <a:t> FEV</a:t>
                      </a:r>
                      <a:r>
                        <a:rPr lang="en-US" sz="2400" baseline="-25000" dirty="0" smtClean="0"/>
                        <a:t>1</a:t>
                      </a:r>
                      <a:endParaRPr lang="en-US" sz="2400" baseline="-25000" dirty="0"/>
                    </a:p>
                  </a:txBody>
                  <a:tcPr/>
                </a:tc>
                <a:tc>
                  <a:txBody>
                    <a:bodyPr/>
                    <a:lstStyle/>
                    <a:p>
                      <a:pPr algn="ctr"/>
                      <a:r>
                        <a:rPr lang="en-US" sz="2400" dirty="0" smtClean="0"/>
                        <a:t>1.16</a:t>
                      </a:r>
                      <a:endParaRPr lang="en-US" sz="2400" dirty="0" smtClean="0"/>
                    </a:p>
                    <a:p>
                      <a:pPr algn="ctr"/>
                      <a:r>
                        <a:rPr lang="en-US" sz="2400" dirty="0" smtClean="0"/>
                        <a:t>(</a:t>
                      </a:r>
                      <a:r>
                        <a:rPr lang="en-US" sz="2400" dirty="0" smtClean="0"/>
                        <a:t>0.94, 1.45)</a:t>
                      </a:r>
                      <a:endParaRPr lang="en-US" sz="2400" dirty="0"/>
                    </a:p>
                  </a:txBody>
                  <a:tcPr/>
                </a:tc>
                <a:tc>
                  <a:txBody>
                    <a:bodyPr/>
                    <a:lstStyle/>
                    <a:p>
                      <a:pPr algn="ctr"/>
                      <a:r>
                        <a:rPr lang="en-US" sz="2400" dirty="0" smtClean="0"/>
                        <a:t>1.35</a:t>
                      </a:r>
                      <a:endParaRPr lang="en-US" sz="2400" dirty="0" smtClean="0"/>
                    </a:p>
                    <a:p>
                      <a:pPr algn="ctr"/>
                      <a:r>
                        <a:rPr lang="en-US" sz="2400" dirty="0" smtClean="0"/>
                        <a:t>(1.02, 1.79)</a:t>
                      </a:r>
                      <a:endParaRPr lang="en-US" sz="2400" dirty="0"/>
                    </a:p>
                  </a:txBody>
                  <a:tcPr/>
                </a:tc>
              </a:tr>
            </a:tbl>
          </a:graphicData>
        </a:graphic>
      </p:graphicFrame>
      <p:sp>
        <p:nvSpPr>
          <p:cNvPr id="5" name="TextBox 4"/>
          <p:cNvSpPr txBox="1"/>
          <p:nvPr/>
        </p:nvSpPr>
        <p:spPr>
          <a:xfrm>
            <a:off x="336253" y="5241053"/>
            <a:ext cx="8408307" cy="1477328"/>
          </a:xfrm>
          <a:prstGeom prst="rect">
            <a:avLst/>
          </a:prstGeom>
          <a:noFill/>
        </p:spPr>
        <p:txBody>
          <a:bodyPr wrap="square" rtlCol="0">
            <a:spAutoFit/>
          </a:bodyPr>
          <a:lstStyle/>
          <a:p>
            <a:pPr marL="285750" lvl="1" indent="-285750">
              <a:buFont typeface="Arial"/>
              <a:buChar char="•"/>
            </a:pPr>
            <a:r>
              <a:rPr lang="en-US" b="1" dirty="0"/>
              <a:t>Fully adjusted </a:t>
            </a:r>
            <a:r>
              <a:rPr lang="en-US" dirty="0"/>
              <a:t>for age, sex, race, education, height, weight, weight &gt; 220 </a:t>
            </a:r>
            <a:r>
              <a:rPr lang="en-US" dirty="0" err="1"/>
              <a:t>lbs</a:t>
            </a:r>
            <a:r>
              <a:rPr lang="en-US" dirty="0"/>
              <a:t>, </a:t>
            </a:r>
            <a:r>
              <a:rPr lang="en-US" dirty="0" smtClean="0"/>
              <a:t>scanner </a:t>
            </a:r>
            <a:r>
              <a:rPr lang="en-US" dirty="0"/>
              <a:t>type, smoking status, pack-years, exercise, alcohol use, cancer, hypertension, diabetes, hyperlipidemia, </a:t>
            </a:r>
            <a:r>
              <a:rPr lang="en-US" dirty="0" err="1"/>
              <a:t>creatinine</a:t>
            </a:r>
            <a:r>
              <a:rPr lang="en-US" dirty="0"/>
              <a:t>, coronary artery calcium score, C-reactive protein, d-</a:t>
            </a:r>
            <a:r>
              <a:rPr lang="en-US" dirty="0" smtClean="0"/>
              <a:t>dimer</a:t>
            </a:r>
          </a:p>
          <a:p>
            <a:pPr marL="285750" lvl="1" indent="-285750">
              <a:buFont typeface="Arial"/>
              <a:buChar char="•"/>
            </a:pPr>
            <a:r>
              <a:rPr lang="en-US" dirty="0" smtClean="0"/>
              <a:t>Excluding subjects with restrictive </a:t>
            </a:r>
            <a:r>
              <a:rPr lang="en-US" dirty="0" err="1" smtClean="0"/>
              <a:t>ventilatory</a:t>
            </a:r>
            <a:r>
              <a:rPr lang="en-US" dirty="0" smtClean="0"/>
              <a:t> defects (n=322)</a:t>
            </a:r>
            <a:endParaRPr lang="en-US" dirty="0" smtClean="0"/>
          </a:p>
        </p:txBody>
      </p:sp>
      <p:sp>
        <p:nvSpPr>
          <p:cNvPr id="6" name="TextBox 5"/>
          <p:cNvSpPr txBox="1"/>
          <p:nvPr/>
        </p:nvSpPr>
        <p:spPr>
          <a:xfrm>
            <a:off x="336253" y="1320874"/>
            <a:ext cx="8408307" cy="1077218"/>
          </a:xfrm>
          <a:prstGeom prst="rect">
            <a:avLst/>
          </a:prstGeom>
          <a:noFill/>
        </p:spPr>
        <p:txBody>
          <a:bodyPr wrap="square" rtlCol="0">
            <a:spAutoFit/>
          </a:bodyPr>
          <a:lstStyle/>
          <a:p>
            <a:pPr marL="285750" lvl="1" indent="-285750">
              <a:buFont typeface="Arial"/>
              <a:buChar char="•"/>
            </a:pPr>
            <a:r>
              <a:rPr lang="en-US" sz="3200" dirty="0" smtClean="0"/>
              <a:t>Substantially fewer deaths in </a:t>
            </a:r>
            <a:r>
              <a:rPr lang="en-US" sz="3200" dirty="0" err="1" smtClean="0"/>
              <a:t>spirometry</a:t>
            </a:r>
            <a:r>
              <a:rPr lang="en-US" sz="3200" dirty="0" smtClean="0"/>
              <a:t> subset: </a:t>
            </a:r>
            <a:r>
              <a:rPr lang="en-US" sz="3200" dirty="0" smtClean="0"/>
              <a:t>134 </a:t>
            </a:r>
            <a:r>
              <a:rPr lang="en-US" sz="3200" dirty="0" smtClean="0"/>
              <a:t>deaths / </a:t>
            </a:r>
            <a:r>
              <a:rPr lang="en-US" sz="3200" dirty="0" smtClean="0"/>
              <a:t>3470 </a:t>
            </a:r>
            <a:r>
              <a:rPr lang="en-US" sz="3200" dirty="0" smtClean="0"/>
              <a:t>at risk</a:t>
            </a:r>
            <a:endParaRPr lang="en-US" sz="3200" dirty="0"/>
          </a:p>
        </p:txBody>
      </p:sp>
    </p:spTree>
    <p:extLst>
      <p:ext uri="{BB962C8B-B14F-4D97-AF65-F5344CB8AC3E}">
        <p14:creationId xmlns:p14="http://schemas.microsoft.com/office/powerpoint/2010/main" val="20552490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analyses</a:t>
            </a:r>
            <a:endParaRPr lang="en-US" dirty="0"/>
          </a:p>
        </p:txBody>
      </p:sp>
      <p:sp>
        <p:nvSpPr>
          <p:cNvPr id="3" name="Content Placeholder 2"/>
          <p:cNvSpPr>
            <a:spLocks noGrp="1"/>
          </p:cNvSpPr>
          <p:nvPr>
            <p:ph idx="1"/>
          </p:nvPr>
        </p:nvSpPr>
        <p:spPr>
          <a:xfrm>
            <a:off x="457199" y="1600200"/>
            <a:ext cx="7958667" cy="4525963"/>
          </a:xfrm>
        </p:spPr>
        <p:txBody>
          <a:bodyPr>
            <a:normAutofit lnSpcReduction="10000"/>
          </a:bodyPr>
          <a:lstStyle/>
          <a:p>
            <a:r>
              <a:rPr lang="en-US" dirty="0" smtClean="0"/>
              <a:t>Results were similar regardless of:</a:t>
            </a:r>
          </a:p>
          <a:p>
            <a:pPr lvl="1"/>
            <a:r>
              <a:rPr lang="en-US" sz="3200" dirty="0" smtClean="0"/>
              <a:t>Age</a:t>
            </a:r>
          </a:p>
          <a:p>
            <a:pPr lvl="1"/>
            <a:r>
              <a:rPr lang="en-US" sz="3200" dirty="0" smtClean="0"/>
              <a:t>Gender</a:t>
            </a:r>
          </a:p>
          <a:p>
            <a:pPr lvl="1"/>
            <a:r>
              <a:rPr lang="en-US" sz="3200" dirty="0" smtClean="0"/>
              <a:t>Race/ethnicity</a:t>
            </a:r>
          </a:p>
          <a:p>
            <a:pPr lvl="1"/>
            <a:r>
              <a:rPr lang="en-US" sz="3200" dirty="0" smtClean="0"/>
              <a:t>Exclusion of baseline emphysema and asthma</a:t>
            </a:r>
          </a:p>
          <a:p>
            <a:pPr lvl="1"/>
            <a:r>
              <a:rPr lang="en-US" sz="3200" dirty="0" smtClean="0"/>
              <a:t>FEV</a:t>
            </a:r>
            <a:r>
              <a:rPr lang="en-US" sz="3200" baseline="-25000" dirty="0" smtClean="0"/>
              <a:t>1</a:t>
            </a:r>
            <a:r>
              <a:rPr lang="en-US" sz="3200" dirty="0" smtClean="0"/>
              <a:t>/FVC ratio &lt; 0.7</a:t>
            </a:r>
          </a:p>
          <a:p>
            <a:pPr lvl="1"/>
            <a:r>
              <a:rPr lang="en-US" sz="3200" dirty="0" smtClean="0"/>
              <a:t>Restriction to non-cardiovascular deaths</a:t>
            </a:r>
          </a:p>
          <a:p>
            <a:endParaRPr lang="en-US" dirty="0"/>
          </a:p>
        </p:txBody>
      </p:sp>
    </p:spTree>
    <p:extLst>
      <p:ext uri="{BB962C8B-B14F-4D97-AF65-F5344CB8AC3E}">
        <p14:creationId xmlns:p14="http://schemas.microsoft.com/office/powerpoint/2010/main" val="209974317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Cardiac CT scans did not image lung apices limiting measurement of upper lobes</a:t>
            </a:r>
          </a:p>
          <a:p>
            <a:r>
              <a:rPr lang="en-US" dirty="0" err="1" smtClean="0"/>
              <a:t>Spirometry</a:t>
            </a:r>
            <a:r>
              <a:rPr lang="en-US" dirty="0" smtClean="0"/>
              <a:t> only available on a selected subset surviving to 2004-06 </a:t>
            </a:r>
          </a:p>
        </p:txBody>
      </p:sp>
    </p:spTree>
    <p:extLst>
      <p:ext uri="{BB962C8B-B14F-4D97-AF65-F5344CB8AC3E}">
        <p14:creationId xmlns:p14="http://schemas.microsoft.com/office/powerpoint/2010/main" val="23463334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Emphysema on CT, especially upper-lobe emphysema, is associated with increased all-cause mortality independent of major risk factors</a:t>
            </a:r>
          </a:p>
          <a:p>
            <a:r>
              <a:rPr lang="en-US" dirty="0" smtClean="0"/>
              <a:t>Effect estimates </a:t>
            </a:r>
            <a:r>
              <a:rPr lang="en-US" dirty="0" smtClean="0"/>
              <a:t>were </a:t>
            </a:r>
            <a:r>
              <a:rPr lang="en-US" dirty="0" smtClean="0"/>
              <a:t>similar after adjustment for FEV</a:t>
            </a:r>
            <a:r>
              <a:rPr lang="en-US" baseline="-25000" dirty="0" smtClean="0"/>
              <a:t>1</a:t>
            </a:r>
          </a:p>
        </p:txBody>
      </p:sp>
    </p:spTree>
    <p:extLst>
      <p:ext uri="{BB962C8B-B14F-4D97-AF65-F5344CB8AC3E}">
        <p14:creationId xmlns:p14="http://schemas.microsoft.com/office/powerpoint/2010/main" val="241389378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Subtitle 2"/>
          <p:cNvSpPr txBox="1">
            <a:spLocks noGrp="1"/>
          </p:cNvSpPr>
          <p:nvPr>
            <p:ph idx="1"/>
          </p:nvPr>
        </p:nvSpPr>
        <p:spPr>
          <a:xfrm>
            <a:off x="457200" y="1221100"/>
            <a:ext cx="7863882" cy="344199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smtClean="0">
                <a:solidFill>
                  <a:srgbClr val="000000"/>
                </a:solidFill>
              </a:rPr>
              <a:t>Special Thanks to: </a:t>
            </a:r>
          </a:p>
          <a:p>
            <a:pPr marL="457200" indent="-457200" algn="l">
              <a:buFont typeface="Arial"/>
              <a:buChar char="•"/>
            </a:pPr>
            <a:r>
              <a:rPr lang="en-US" dirty="0" smtClean="0">
                <a:solidFill>
                  <a:srgbClr val="000000"/>
                </a:solidFill>
              </a:rPr>
              <a:t>R Graham Barr, Steven Shea, Eric Hoffman, Aaron </a:t>
            </a:r>
            <a:r>
              <a:rPr lang="en-US" dirty="0">
                <a:solidFill>
                  <a:srgbClr val="000000"/>
                </a:solidFill>
              </a:rPr>
              <a:t>R. </a:t>
            </a:r>
            <a:r>
              <a:rPr lang="en-US" dirty="0" smtClean="0">
                <a:solidFill>
                  <a:srgbClr val="000000"/>
                </a:solidFill>
              </a:rPr>
              <a:t>Folsom, Jeff Carr, Paul Enright, </a:t>
            </a:r>
            <a:r>
              <a:rPr lang="en-US" dirty="0" err="1" smtClean="0">
                <a:solidFill>
                  <a:srgbClr val="000000"/>
                </a:solidFill>
              </a:rPr>
              <a:t>Nishant</a:t>
            </a:r>
            <a:r>
              <a:rPr lang="en-US" dirty="0" smtClean="0">
                <a:solidFill>
                  <a:srgbClr val="000000"/>
                </a:solidFill>
              </a:rPr>
              <a:t> </a:t>
            </a:r>
            <a:r>
              <a:rPr lang="en-US" dirty="0" err="1" smtClean="0">
                <a:solidFill>
                  <a:srgbClr val="000000"/>
                </a:solidFill>
              </a:rPr>
              <a:t>Verma</a:t>
            </a:r>
            <a:r>
              <a:rPr lang="en-US" dirty="0" smtClean="0">
                <a:solidFill>
                  <a:srgbClr val="000000"/>
                </a:solidFill>
              </a:rPr>
              <a:t>, Steven </a:t>
            </a:r>
            <a:r>
              <a:rPr lang="en-US" dirty="0" err="1" smtClean="0">
                <a:solidFill>
                  <a:srgbClr val="000000"/>
                </a:solidFill>
              </a:rPr>
              <a:t>Kawut</a:t>
            </a:r>
            <a:r>
              <a:rPr lang="en-US" dirty="0" smtClean="0">
                <a:solidFill>
                  <a:srgbClr val="000000"/>
                </a:solidFill>
              </a:rPr>
              <a:t>, Richard </a:t>
            </a:r>
            <a:r>
              <a:rPr lang="en-US" dirty="0" err="1" smtClean="0">
                <a:solidFill>
                  <a:srgbClr val="000000"/>
                </a:solidFill>
              </a:rPr>
              <a:t>Kronmal</a:t>
            </a:r>
            <a:r>
              <a:rPr lang="en-US" dirty="0" smtClean="0">
                <a:solidFill>
                  <a:srgbClr val="000000"/>
                </a:solidFill>
              </a:rPr>
              <a:t>, David </a:t>
            </a:r>
            <a:r>
              <a:rPr lang="en-US" dirty="0" err="1" smtClean="0">
                <a:solidFill>
                  <a:srgbClr val="000000"/>
                </a:solidFill>
              </a:rPr>
              <a:t>Lederer</a:t>
            </a:r>
            <a:r>
              <a:rPr lang="en-US" dirty="0" smtClean="0">
                <a:solidFill>
                  <a:srgbClr val="000000"/>
                </a:solidFill>
              </a:rPr>
              <a:t>, Joao Lima, Gina </a:t>
            </a:r>
            <a:r>
              <a:rPr lang="en-US" dirty="0" err="1" smtClean="0">
                <a:solidFill>
                  <a:srgbClr val="000000"/>
                </a:solidFill>
              </a:rPr>
              <a:t>Lovasi</a:t>
            </a:r>
            <a:r>
              <a:rPr lang="en-US" dirty="0" smtClean="0">
                <a:solidFill>
                  <a:srgbClr val="000000"/>
                </a:solidFill>
              </a:rPr>
              <a:t> </a:t>
            </a:r>
          </a:p>
          <a:p>
            <a:pPr algn="l"/>
            <a:endParaRPr lang="en-US" dirty="0" smtClean="0">
              <a:solidFill>
                <a:srgbClr val="000000"/>
              </a:solidFill>
            </a:endParaRPr>
          </a:p>
          <a:p>
            <a:pPr algn="l"/>
            <a:r>
              <a:rPr lang="en-US" dirty="0">
                <a:solidFill>
                  <a:srgbClr val="000000"/>
                </a:solidFill>
              </a:rPr>
              <a:t>Funding: </a:t>
            </a:r>
            <a:endParaRPr lang="en-US" dirty="0" smtClean="0">
              <a:solidFill>
                <a:srgbClr val="000000"/>
              </a:solidFill>
            </a:endParaRPr>
          </a:p>
          <a:p>
            <a:pPr marL="457200" indent="-457200" algn="l">
              <a:buFont typeface="Arial"/>
              <a:buChar char="•"/>
            </a:pPr>
            <a:r>
              <a:rPr lang="en-US" dirty="0" smtClean="0">
                <a:solidFill>
                  <a:srgbClr val="000000"/>
                </a:solidFill>
              </a:rPr>
              <a:t>NHLBI </a:t>
            </a:r>
            <a:r>
              <a:rPr lang="en-US" dirty="0">
                <a:solidFill>
                  <a:srgbClr val="000000"/>
                </a:solidFill>
              </a:rPr>
              <a:t>N01-HC065226, RC1-HL100543, R01-HL077612, HRSA D55 HP05154</a:t>
            </a:r>
          </a:p>
          <a:p>
            <a:pPr algn="l"/>
            <a:endParaRPr lang="en-US" dirty="0" smtClean="0">
              <a:solidFill>
                <a:srgbClr val="000000"/>
              </a:solidFill>
            </a:endParaRPr>
          </a:p>
          <a:p>
            <a:pPr algn="l"/>
            <a:endParaRPr lang="en-US" dirty="0" smtClean="0">
              <a:solidFill>
                <a:srgbClr val="000000"/>
              </a:solidFill>
            </a:endParaRPr>
          </a:p>
        </p:txBody>
      </p:sp>
      <p:sp>
        <p:nvSpPr>
          <p:cNvPr id="5" name="Subtitle 2"/>
          <p:cNvSpPr txBox="1">
            <a:spLocks/>
          </p:cNvSpPr>
          <p:nvPr/>
        </p:nvSpPr>
        <p:spPr>
          <a:xfrm>
            <a:off x="5499390" y="1588180"/>
            <a:ext cx="5579924" cy="452596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000" dirty="0">
              <a:solidFill>
                <a:srgbClr val="000000"/>
              </a:solidFill>
            </a:endParaRPr>
          </a:p>
        </p:txBody>
      </p:sp>
    </p:spTree>
    <p:extLst>
      <p:ext uri="{BB962C8B-B14F-4D97-AF65-F5344CB8AC3E}">
        <p14:creationId xmlns:p14="http://schemas.microsoft.com/office/powerpoint/2010/main" val="22071506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Chronic lower respiratory disease </a:t>
            </a:r>
            <a:endParaRPr lang="en-US" dirty="0"/>
          </a:p>
        </p:txBody>
      </p:sp>
      <p:sp>
        <p:nvSpPr>
          <p:cNvPr id="7" name="Oval 6"/>
          <p:cNvSpPr/>
          <p:nvPr/>
        </p:nvSpPr>
        <p:spPr>
          <a:xfrm>
            <a:off x="2669177" y="1892684"/>
            <a:ext cx="2705083" cy="2293000"/>
          </a:xfrm>
          <a:prstGeom prst="ellipse">
            <a:avLst/>
          </a:prstGeom>
          <a:solidFill>
            <a:schemeClr val="accent1">
              <a:lumMod val="20000"/>
              <a:lumOff val="80000"/>
              <a:alpha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4198823" y="1868389"/>
            <a:ext cx="2705083" cy="2293000"/>
          </a:xfrm>
          <a:prstGeom prst="ellipse">
            <a:avLst/>
          </a:prstGeom>
          <a:solidFill>
            <a:srgbClr val="3366FF">
              <a:alpha val="50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3424379" y="3450502"/>
            <a:ext cx="2705083" cy="2293000"/>
          </a:xfrm>
          <a:prstGeom prst="ellipse">
            <a:avLst/>
          </a:prstGeom>
          <a:solidFill>
            <a:srgbClr val="FF0000">
              <a:alpha val="50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227069" y="3014889"/>
            <a:ext cx="5103662" cy="1613370"/>
          </a:xfrm>
          <a:prstGeom prst="rect">
            <a:avLst/>
          </a:prstGeom>
          <a:solidFill>
            <a:srgbClr val="0000FF">
              <a:alpha val="50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457200" y="6261347"/>
            <a:ext cx="2899990" cy="369332"/>
          </a:xfrm>
          <a:prstGeom prst="rect">
            <a:avLst/>
          </a:prstGeom>
          <a:noFill/>
        </p:spPr>
        <p:txBody>
          <a:bodyPr wrap="none" rtlCol="0">
            <a:spAutoFit/>
          </a:bodyPr>
          <a:lstStyle/>
          <a:p>
            <a:r>
              <a:rPr lang="en-US" dirty="0" smtClean="0"/>
              <a:t>Adapted from AJRCCM, 1996</a:t>
            </a:r>
          </a:p>
        </p:txBody>
      </p:sp>
      <p:sp>
        <p:nvSpPr>
          <p:cNvPr id="12" name="TextBox 11"/>
          <p:cNvSpPr txBox="1"/>
          <p:nvPr/>
        </p:nvSpPr>
        <p:spPr>
          <a:xfrm>
            <a:off x="6558503" y="1709860"/>
            <a:ext cx="2218877" cy="584776"/>
          </a:xfrm>
          <a:prstGeom prst="rect">
            <a:avLst/>
          </a:prstGeom>
          <a:noFill/>
        </p:spPr>
        <p:txBody>
          <a:bodyPr wrap="none" rtlCol="0">
            <a:spAutoFit/>
          </a:bodyPr>
          <a:lstStyle/>
          <a:p>
            <a:r>
              <a:rPr lang="en-US" sz="3200" dirty="0" smtClean="0"/>
              <a:t>Emphysema</a:t>
            </a:r>
            <a:endParaRPr lang="en-US" sz="3200" dirty="0"/>
          </a:p>
        </p:txBody>
      </p:sp>
      <p:sp>
        <p:nvSpPr>
          <p:cNvPr id="13" name="TextBox 12"/>
          <p:cNvSpPr txBox="1"/>
          <p:nvPr/>
        </p:nvSpPr>
        <p:spPr>
          <a:xfrm>
            <a:off x="5443851" y="5497873"/>
            <a:ext cx="1460055" cy="584776"/>
          </a:xfrm>
          <a:prstGeom prst="rect">
            <a:avLst/>
          </a:prstGeom>
          <a:noFill/>
        </p:spPr>
        <p:txBody>
          <a:bodyPr wrap="none" rtlCol="0">
            <a:spAutoFit/>
          </a:bodyPr>
          <a:lstStyle/>
          <a:p>
            <a:r>
              <a:rPr lang="en-US" sz="3200" dirty="0" smtClean="0"/>
              <a:t>Asthma</a:t>
            </a:r>
            <a:endParaRPr lang="en-US" sz="3200" dirty="0"/>
          </a:p>
        </p:txBody>
      </p:sp>
      <p:sp>
        <p:nvSpPr>
          <p:cNvPr id="14" name="TextBox 13"/>
          <p:cNvSpPr txBox="1"/>
          <p:nvPr/>
        </p:nvSpPr>
        <p:spPr>
          <a:xfrm>
            <a:off x="945454" y="1674887"/>
            <a:ext cx="1946855" cy="1099744"/>
          </a:xfrm>
          <a:prstGeom prst="rect">
            <a:avLst/>
          </a:prstGeom>
          <a:noFill/>
        </p:spPr>
        <p:txBody>
          <a:bodyPr wrap="square" rtlCol="0">
            <a:spAutoFit/>
          </a:bodyPr>
          <a:lstStyle/>
          <a:p>
            <a:r>
              <a:rPr lang="en-US" sz="3200" dirty="0" smtClean="0"/>
              <a:t>Chronic Bronchitis</a:t>
            </a:r>
            <a:endParaRPr lang="en-US" sz="3200" dirty="0"/>
          </a:p>
        </p:txBody>
      </p:sp>
      <p:sp>
        <p:nvSpPr>
          <p:cNvPr id="16" name="TextBox 15"/>
          <p:cNvSpPr txBox="1"/>
          <p:nvPr/>
        </p:nvSpPr>
        <p:spPr>
          <a:xfrm>
            <a:off x="2932390" y="3181371"/>
            <a:ext cx="3626113" cy="1077218"/>
          </a:xfrm>
          <a:prstGeom prst="rect">
            <a:avLst/>
          </a:prstGeom>
          <a:noFill/>
        </p:spPr>
        <p:txBody>
          <a:bodyPr wrap="square" rtlCol="0">
            <a:spAutoFit/>
          </a:bodyPr>
          <a:lstStyle/>
          <a:p>
            <a:pPr algn="ctr"/>
            <a:r>
              <a:rPr lang="en-US" sz="3200" dirty="0" smtClean="0">
                <a:solidFill>
                  <a:schemeClr val="bg1"/>
                </a:solidFill>
              </a:rPr>
              <a:t>Chronic obstructive pulmonary disease</a:t>
            </a:r>
            <a:endParaRPr lang="en-US" sz="3200" dirty="0">
              <a:solidFill>
                <a:schemeClr val="bg1"/>
              </a:solidFill>
            </a:endParaRPr>
          </a:p>
        </p:txBody>
      </p:sp>
      <p:sp>
        <p:nvSpPr>
          <p:cNvPr id="5" name="TextBox 4"/>
          <p:cNvSpPr txBox="1"/>
          <p:nvPr/>
        </p:nvSpPr>
        <p:spPr>
          <a:xfrm>
            <a:off x="265844" y="4512989"/>
            <a:ext cx="1723723" cy="1569660"/>
          </a:xfrm>
          <a:prstGeom prst="rect">
            <a:avLst/>
          </a:prstGeom>
          <a:noFill/>
        </p:spPr>
        <p:txBody>
          <a:bodyPr wrap="square" rtlCol="0">
            <a:spAutoFit/>
          </a:bodyPr>
          <a:lstStyle/>
          <a:p>
            <a:r>
              <a:rPr lang="en-US" sz="3200" dirty="0" smtClean="0"/>
              <a:t>Most clinical research </a:t>
            </a:r>
            <a:endParaRPr lang="en-US" sz="3200" dirty="0"/>
          </a:p>
        </p:txBody>
      </p:sp>
      <p:cxnSp>
        <p:nvCxnSpPr>
          <p:cNvPr id="15" name="Straight Arrow Connector 14"/>
          <p:cNvCxnSpPr>
            <a:stCxn id="5" idx="0"/>
          </p:cNvCxnSpPr>
          <p:nvPr/>
        </p:nvCxnSpPr>
        <p:spPr>
          <a:xfrm flipV="1">
            <a:off x="1127706" y="2774631"/>
            <a:ext cx="246612" cy="1738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417810" y="4529812"/>
            <a:ext cx="748046" cy="542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075311" y="5795687"/>
            <a:ext cx="32989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74458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Tree>
    <p:extLst>
      <p:ext uri="{BB962C8B-B14F-4D97-AF65-F5344CB8AC3E}">
        <p14:creationId xmlns:p14="http://schemas.microsoft.com/office/powerpoint/2010/main" val="21671646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Mortality in top 1/10</a:t>
            </a:r>
            <a:r>
              <a:rPr lang="en-US" baseline="30000" dirty="0" smtClean="0"/>
              <a:t>th</a:t>
            </a:r>
            <a:r>
              <a:rPr lang="en-US" dirty="0" smtClean="0"/>
              <a:t> of emphysema</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689208468"/>
              </p:ext>
            </p:extLst>
          </p:nvPr>
        </p:nvGraphicFramePr>
        <p:xfrm>
          <a:off x="174988" y="1273118"/>
          <a:ext cx="8800510" cy="3898321"/>
        </p:xfrm>
        <a:graphic>
          <a:graphicData uri="http://schemas.openxmlformats.org/drawingml/2006/table">
            <a:tbl>
              <a:tblPr firstRow="1" bandRow="1">
                <a:tableStyleId>{9D7B26C5-4107-4FEC-AEDC-1716B250A1EF}</a:tableStyleId>
              </a:tblPr>
              <a:tblGrid>
                <a:gridCol w="1806960"/>
                <a:gridCol w="3203918"/>
                <a:gridCol w="3789632"/>
              </a:tblGrid>
              <a:tr h="1063682">
                <a:tc>
                  <a:txBody>
                    <a:bodyPr/>
                    <a:lstStyle/>
                    <a:p>
                      <a:pPr algn="ctr"/>
                      <a:r>
                        <a:rPr lang="en-US" sz="2800" dirty="0" smtClean="0"/>
                        <a:t>Model</a:t>
                      </a:r>
                      <a:endParaRPr lang="en-US" sz="2800" dirty="0"/>
                    </a:p>
                  </a:txBody>
                  <a:tcPr anchor="ctr"/>
                </a:tc>
                <a:tc>
                  <a:txBody>
                    <a:bodyPr/>
                    <a:lstStyle/>
                    <a:p>
                      <a:pPr algn="ctr"/>
                      <a:r>
                        <a:rPr lang="en-US" sz="2800" dirty="0" smtClean="0"/>
                        <a:t>Percent emphysema</a:t>
                      </a:r>
                    </a:p>
                    <a:p>
                      <a:pPr algn="ctr"/>
                      <a:r>
                        <a:rPr lang="en-US" sz="2800" baseline="0" dirty="0" smtClean="0"/>
                        <a:t>HR (95% CI)</a:t>
                      </a:r>
                      <a:endParaRPr lang="en-US" sz="2800" dirty="0"/>
                    </a:p>
                  </a:txBody>
                  <a:tcPr anchor="ctr"/>
                </a:tc>
                <a:tc>
                  <a:txBody>
                    <a:bodyPr/>
                    <a:lstStyle/>
                    <a:p>
                      <a:pPr algn="ctr"/>
                      <a:r>
                        <a:rPr lang="en-US" sz="2800" dirty="0" smtClean="0"/>
                        <a:t>Upper-lobe emphysema</a:t>
                      </a:r>
                    </a:p>
                    <a:p>
                      <a:pPr algn="ctr"/>
                      <a:r>
                        <a:rPr lang="en-US" sz="2800" dirty="0" smtClean="0"/>
                        <a:t>HR (95% CI)</a:t>
                      </a:r>
                      <a:endParaRPr lang="en-US" sz="2800" dirty="0"/>
                    </a:p>
                  </a:txBody>
                  <a:tcPr anchor="ctr"/>
                </a:tc>
              </a:tr>
              <a:tr h="880076">
                <a:tc>
                  <a:txBody>
                    <a:bodyPr/>
                    <a:lstStyle/>
                    <a:p>
                      <a:pPr algn="ctr"/>
                      <a:r>
                        <a:rPr lang="en-US" sz="2800" dirty="0" smtClean="0"/>
                        <a:t>Crude</a:t>
                      </a:r>
                      <a:endParaRPr lang="en-US" sz="2800" dirty="0"/>
                    </a:p>
                  </a:txBody>
                  <a:tcPr anchor="ctr"/>
                </a:tc>
                <a:tc>
                  <a:txBody>
                    <a:bodyPr/>
                    <a:lstStyle/>
                    <a:p>
                      <a:pPr algn="ctr"/>
                      <a:r>
                        <a:rPr lang="en-US" sz="2800" dirty="0" smtClean="0"/>
                        <a:t>1.70</a:t>
                      </a:r>
                      <a:endParaRPr lang="en-US" sz="2800" dirty="0" smtClean="0"/>
                    </a:p>
                    <a:p>
                      <a:pPr algn="ctr"/>
                      <a:r>
                        <a:rPr lang="en-US" sz="2800" dirty="0" smtClean="0"/>
                        <a:t>(</a:t>
                      </a:r>
                      <a:r>
                        <a:rPr lang="en-US" sz="2800" dirty="0" smtClean="0"/>
                        <a:t>1.34,</a:t>
                      </a:r>
                      <a:r>
                        <a:rPr lang="en-US" sz="2800" baseline="0" dirty="0" smtClean="0"/>
                        <a:t> 2.16)</a:t>
                      </a:r>
                      <a:endParaRPr lang="en-US" sz="2800" dirty="0"/>
                    </a:p>
                  </a:txBody>
                  <a:tcPr anchor="ctr"/>
                </a:tc>
                <a:tc>
                  <a:txBody>
                    <a:bodyPr/>
                    <a:lstStyle/>
                    <a:p>
                      <a:pPr algn="ctr"/>
                      <a:r>
                        <a:rPr lang="en-US" sz="2800" dirty="0" smtClean="0"/>
                        <a:t>1.85</a:t>
                      </a:r>
                      <a:endParaRPr lang="en-US" sz="2800" dirty="0" smtClean="0"/>
                    </a:p>
                    <a:p>
                      <a:pPr algn="ctr"/>
                      <a:r>
                        <a:rPr lang="en-US" sz="2800" dirty="0" smtClean="0"/>
                        <a:t>(</a:t>
                      </a:r>
                      <a:r>
                        <a:rPr lang="en-US" sz="2800" dirty="0" smtClean="0"/>
                        <a:t>1.47, 2.33)</a:t>
                      </a:r>
                      <a:endParaRPr lang="en-US" sz="2800" dirty="0"/>
                    </a:p>
                  </a:txBody>
                  <a:tcPr anchor="ctr"/>
                </a:tc>
              </a:tr>
              <a:tr h="880076">
                <a:tc>
                  <a:txBody>
                    <a:bodyPr/>
                    <a:lstStyle/>
                    <a:p>
                      <a:pPr algn="ctr"/>
                      <a:r>
                        <a:rPr lang="en-US" sz="2800" dirty="0" smtClean="0"/>
                        <a:t>Adjusted</a:t>
                      </a:r>
                      <a:endParaRPr lang="en-US" sz="2800" dirty="0"/>
                    </a:p>
                  </a:txBody>
                  <a:tcPr anchor="ctr"/>
                </a:tc>
                <a:tc>
                  <a:txBody>
                    <a:bodyPr/>
                    <a:lstStyle/>
                    <a:p>
                      <a:pPr algn="ctr"/>
                      <a:r>
                        <a:rPr lang="en-US" sz="2800" dirty="0" smtClean="0"/>
                        <a:t>1.47</a:t>
                      </a:r>
                      <a:endParaRPr lang="en-US" sz="2800" dirty="0" smtClean="0"/>
                    </a:p>
                    <a:p>
                      <a:pPr algn="ctr"/>
                      <a:r>
                        <a:rPr lang="en-US" sz="2800" dirty="0" smtClean="0"/>
                        <a:t>(</a:t>
                      </a:r>
                      <a:r>
                        <a:rPr lang="en-US" sz="2800" dirty="0" smtClean="0"/>
                        <a:t>1.13,</a:t>
                      </a:r>
                      <a:r>
                        <a:rPr lang="en-US" sz="2800" baseline="0" dirty="0" smtClean="0"/>
                        <a:t> 1.90)</a:t>
                      </a:r>
                      <a:endParaRPr lang="en-US" sz="2800" dirty="0"/>
                    </a:p>
                  </a:txBody>
                  <a:tcPr anchor="ctr"/>
                </a:tc>
                <a:tc>
                  <a:txBody>
                    <a:bodyPr/>
                    <a:lstStyle/>
                    <a:p>
                      <a:pPr algn="ctr"/>
                      <a:r>
                        <a:rPr lang="en-US" sz="2800" dirty="0" smtClean="0"/>
                        <a:t>1.64 </a:t>
                      </a:r>
                      <a:endParaRPr lang="en-US" sz="2800" dirty="0" smtClean="0"/>
                    </a:p>
                    <a:p>
                      <a:pPr algn="ctr"/>
                      <a:r>
                        <a:rPr lang="en-US" sz="2800" dirty="0" smtClean="0"/>
                        <a:t>(</a:t>
                      </a:r>
                      <a:r>
                        <a:rPr lang="en-US" sz="2800" dirty="0" smtClean="0"/>
                        <a:t>1.21,</a:t>
                      </a:r>
                      <a:r>
                        <a:rPr lang="en-US" sz="2800" baseline="0" dirty="0" smtClean="0"/>
                        <a:t> 2.21)</a:t>
                      </a:r>
                      <a:endParaRPr lang="en-US" sz="2800" dirty="0"/>
                    </a:p>
                  </a:txBody>
                  <a:tcPr anchor="ctr"/>
                </a:tc>
              </a:tr>
              <a:tr h="880076">
                <a:tc>
                  <a:txBody>
                    <a:bodyPr/>
                    <a:lstStyle/>
                    <a:p>
                      <a:pPr algn="ctr"/>
                      <a:r>
                        <a:rPr lang="en-US" sz="2800" dirty="0" smtClean="0"/>
                        <a:t>Fully</a:t>
                      </a:r>
                      <a:r>
                        <a:rPr lang="en-US" sz="2800" baseline="0" dirty="0" smtClean="0"/>
                        <a:t> adjusted</a:t>
                      </a:r>
                      <a:endParaRPr lang="en-US" sz="2800" dirty="0"/>
                    </a:p>
                  </a:txBody>
                  <a:tcPr anchor="ctr"/>
                </a:tc>
                <a:tc>
                  <a:txBody>
                    <a:bodyPr/>
                    <a:lstStyle/>
                    <a:p>
                      <a:pPr algn="ctr"/>
                      <a:r>
                        <a:rPr lang="en-US" sz="2800" dirty="0" smtClean="0"/>
                        <a:t>1.38</a:t>
                      </a:r>
                      <a:endParaRPr lang="en-US" sz="2800" dirty="0" smtClean="0"/>
                    </a:p>
                    <a:p>
                      <a:pPr algn="ctr"/>
                      <a:r>
                        <a:rPr lang="en-US" sz="2800" dirty="0" smtClean="0"/>
                        <a:t>(1.06, 1.80)</a:t>
                      </a:r>
                      <a:endParaRPr lang="en-US" sz="2800" dirty="0"/>
                    </a:p>
                  </a:txBody>
                  <a:tcPr anchor="ctr"/>
                </a:tc>
                <a:tc>
                  <a:txBody>
                    <a:bodyPr/>
                    <a:lstStyle/>
                    <a:p>
                      <a:pPr algn="ctr"/>
                      <a:r>
                        <a:rPr lang="en-US" sz="2800" dirty="0" smtClean="0"/>
                        <a:t>1.55</a:t>
                      </a:r>
                      <a:endParaRPr lang="en-US" sz="2800" dirty="0" smtClean="0"/>
                    </a:p>
                    <a:p>
                      <a:pPr algn="ctr"/>
                      <a:r>
                        <a:rPr lang="en-US" sz="2800" dirty="0" smtClean="0"/>
                        <a:t>(</a:t>
                      </a:r>
                      <a:r>
                        <a:rPr lang="en-US" sz="2800" dirty="0" smtClean="0"/>
                        <a:t>1.14,</a:t>
                      </a:r>
                      <a:r>
                        <a:rPr lang="en-US" sz="2800" baseline="0" dirty="0" smtClean="0"/>
                        <a:t> 2.09)</a:t>
                      </a:r>
                      <a:endParaRPr lang="en-US" sz="2800" dirty="0"/>
                    </a:p>
                  </a:txBody>
                  <a:tcPr anchor="ctr"/>
                </a:tc>
              </a:tr>
            </a:tbl>
          </a:graphicData>
        </a:graphic>
      </p:graphicFrame>
      <p:sp>
        <p:nvSpPr>
          <p:cNvPr id="3" name="TextBox 2"/>
          <p:cNvSpPr txBox="1"/>
          <p:nvPr/>
        </p:nvSpPr>
        <p:spPr>
          <a:xfrm>
            <a:off x="174989" y="5365114"/>
            <a:ext cx="8800510" cy="1200329"/>
          </a:xfrm>
          <a:prstGeom prst="rect">
            <a:avLst/>
          </a:prstGeom>
          <a:noFill/>
        </p:spPr>
        <p:txBody>
          <a:bodyPr wrap="square" rtlCol="0">
            <a:spAutoFit/>
          </a:bodyPr>
          <a:lstStyle/>
          <a:p>
            <a:pPr marL="285750" lvl="1" indent="-285750">
              <a:buFont typeface="Arial"/>
              <a:buChar char="•"/>
            </a:pPr>
            <a:r>
              <a:rPr lang="en-US" b="1" dirty="0" smtClean="0"/>
              <a:t>Fully </a:t>
            </a:r>
            <a:r>
              <a:rPr lang="en-US" b="1" dirty="0"/>
              <a:t>adjusted </a:t>
            </a:r>
            <a:r>
              <a:rPr lang="en-US" dirty="0"/>
              <a:t>for age, sex, race, education, height, weight, weight &gt; 220 </a:t>
            </a:r>
            <a:r>
              <a:rPr lang="en-US" dirty="0" err="1"/>
              <a:t>lbs</a:t>
            </a:r>
            <a:r>
              <a:rPr lang="en-US" dirty="0"/>
              <a:t>, site, scanner type, </a:t>
            </a:r>
            <a:r>
              <a:rPr lang="en-US" dirty="0" smtClean="0"/>
              <a:t>percent HAA (or, for upp</a:t>
            </a:r>
            <a:r>
              <a:rPr lang="en-US" dirty="0" smtClean="0"/>
              <a:t>er-lobe emphysema, percent lower lobe emphysema), </a:t>
            </a:r>
            <a:r>
              <a:rPr lang="en-US" dirty="0" smtClean="0"/>
              <a:t>smoking </a:t>
            </a:r>
            <a:r>
              <a:rPr lang="en-US" dirty="0"/>
              <a:t>status, pack-years, exercise, alcohol use, cancer, hypertension, diabetes, hyperlipidemia, coronary artery calcium score, C-reactive protein, d-dimer</a:t>
            </a:r>
          </a:p>
        </p:txBody>
      </p:sp>
    </p:spTree>
    <p:extLst>
      <p:ext uri="{BB962C8B-B14F-4D97-AF65-F5344CB8AC3E}">
        <p14:creationId xmlns:p14="http://schemas.microsoft.com/office/powerpoint/2010/main" val="28449543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 of percent emphysema and upper-lobe emphysema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71427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Correlations of emphysema variables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93228416"/>
              </p:ext>
            </p:extLst>
          </p:nvPr>
        </p:nvGraphicFramePr>
        <p:xfrm>
          <a:off x="388075" y="1349955"/>
          <a:ext cx="8471532" cy="5117591"/>
        </p:xfrm>
        <a:graphic>
          <a:graphicData uri="http://schemas.openxmlformats.org/drawingml/2006/table">
            <a:tbl>
              <a:tblPr>
                <a:tableStyleId>{5C22544A-7EE6-4342-B048-85BDC9FD1C3A}</a:tableStyleId>
              </a:tblPr>
              <a:tblGrid>
                <a:gridCol w="1899841"/>
                <a:gridCol w="1676484"/>
                <a:gridCol w="1802801"/>
                <a:gridCol w="1739138"/>
                <a:gridCol w="1353268"/>
              </a:tblGrid>
              <a:tr h="1023950">
                <a:tc gridSpan="5">
                  <a:txBody>
                    <a:bodyPr/>
                    <a:lstStyle/>
                    <a:p>
                      <a:pPr marL="0" marR="0" algn="ctr">
                        <a:lnSpc>
                          <a:spcPct val="115000"/>
                        </a:lnSpc>
                        <a:spcBef>
                          <a:spcPts val="300"/>
                        </a:spcBef>
                        <a:spcAft>
                          <a:spcPts val="300"/>
                        </a:spcAft>
                      </a:pPr>
                      <a:r>
                        <a:rPr lang="en-US" sz="2000" dirty="0">
                          <a:effectLst/>
                        </a:rPr>
                        <a:t>Pearson Correlation Coefficients</a:t>
                      </a:r>
                      <a:br>
                        <a:rPr lang="en-US" sz="2000" dirty="0">
                          <a:effectLst/>
                        </a:rPr>
                      </a:br>
                      <a:r>
                        <a:rPr lang="en-US" sz="2000" dirty="0" err="1">
                          <a:effectLst/>
                        </a:rPr>
                        <a:t>Prob</a:t>
                      </a:r>
                      <a:r>
                        <a:rPr lang="en-US" sz="2000" dirty="0">
                          <a:effectLst/>
                        </a:rPr>
                        <a:t> &gt; |r| under H0: Rho=0</a:t>
                      </a:r>
                      <a:br>
                        <a:rPr lang="en-US" sz="2000" dirty="0">
                          <a:effectLst/>
                        </a:rPr>
                      </a:br>
                      <a:r>
                        <a:rPr lang="en-US" sz="2000" dirty="0">
                          <a:effectLst/>
                        </a:rPr>
                        <a:t>Number of Observations</a:t>
                      </a:r>
                      <a:endParaRPr lang="en-US" sz="1600" dirty="0">
                        <a:effectLst/>
                        <a:latin typeface="Times New Roman"/>
                        <a:ea typeface="Times New Roman"/>
                      </a:endParaRPr>
                    </a:p>
                  </a:txBody>
                  <a:tcPr marL="38100" marR="3810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2633">
                <a:tc>
                  <a:txBody>
                    <a:bodyPr/>
                    <a:lstStyle/>
                    <a:p>
                      <a:pPr marL="0" marR="0" algn="ctr">
                        <a:lnSpc>
                          <a:spcPct val="115000"/>
                        </a:lnSpc>
                        <a:spcBef>
                          <a:spcPts val="300"/>
                        </a:spcBef>
                        <a:spcAft>
                          <a:spcPts val="300"/>
                        </a:spcAft>
                      </a:pPr>
                      <a:r>
                        <a:rPr lang="en-US" sz="2000">
                          <a:effectLst/>
                        </a:rPr>
                        <a:t> </a:t>
                      </a:r>
                      <a:endParaRPr lang="en-US" sz="1600">
                        <a:effectLst/>
                        <a:latin typeface="Times New Roman"/>
                        <a:ea typeface="Times New Roman"/>
                      </a:endParaRPr>
                    </a:p>
                  </a:txBody>
                  <a:tcPr marL="38100" marR="38100" marT="0" marB="0" anchor="b"/>
                </a:tc>
                <a:tc>
                  <a:txBody>
                    <a:bodyPr/>
                    <a:lstStyle/>
                    <a:p>
                      <a:pPr marL="0" marR="0" algn="r">
                        <a:lnSpc>
                          <a:spcPct val="115000"/>
                        </a:lnSpc>
                        <a:spcBef>
                          <a:spcPts val="300"/>
                        </a:spcBef>
                        <a:spcAft>
                          <a:spcPts val="300"/>
                        </a:spcAft>
                      </a:pPr>
                      <a:r>
                        <a:rPr lang="en-US" sz="2000">
                          <a:effectLst/>
                        </a:rPr>
                        <a:t>sqr_b_emph950</a:t>
                      </a:r>
                      <a:endParaRPr lang="en-US" sz="1600">
                        <a:effectLst/>
                        <a:latin typeface="Times New Roman"/>
                        <a:ea typeface="Times New Roman"/>
                      </a:endParaRPr>
                    </a:p>
                  </a:txBody>
                  <a:tcPr marL="38100" marR="38100" marT="0" marB="0" anchor="b"/>
                </a:tc>
                <a:tc>
                  <a:txBody>
                    <a:bodyPr/>
                    <a:lstStyle/>
                    <a:p>
                      <a:pPr marL="0" marR="0" algn="r">
                        <a:lnSpc>
                          <a:spcPct val="115000"/>
                        </a:lnSpc>
                        <a:spcBef>
                          <a:spcPts val="300"/>
                        </a:spcBef>
                        <a:spcAft>
                          <a:spcPts val="300"/>
                        </a:spcAft>
                      </a:pPr>
                      <a:r>
                        <a:rPr lang="en-US" sz="2000">
                          <a:effectLst/>
                        </a:rPr>
                        <a:t>sqr_bu_emph950</a:t>
                      </a:r>
                      <a:endParaRPr lang="en-US" sz="1600">
                        <a:effectLst/>
                        <a:latin typeface="Times New Roman"/>
                        <a:ea typeface="Times New Roman"/>
                      </a:endParaRPr>
                    </a:p>
                  </a:txBody>
                  <a:tcPr marL="38100" marR="38100" marT="0" marB="0" anchor="b"/>
                </a:tc>
                <a:tc>
                  <a:txBody>
                    <a:bodyPr/>
                    <a:lstStyle/>
                    <a:p>
                      <a:pPr marL="0" marR="0" algn="r">
                        <a:lnSpc>
                          <a:spcPct val="115000"/>
                        </a:lnSpc>
                        <a:spcBef>
                          <a:spcPts val="300"/>
                        </a:spcBef>
                        <a:spcAft>
                          <a:spcPts val="300"/>
                        </a:spcAft>
                      </a:pPr>
                      <a:r>
                        <a:rPr lang="en-US" sz="2000" dirty="0">
                          <a:effectLst/>
                        </a:rPr>
                        <a:t>sqr_bl_emph950</a:t>
                      </a:r>
                      <a:endParaRPr lang="en-US" sz="1600" dirty="0">
                        <a:effectLst/>
                        <a:latin typeface="Times New Roman"/>
                        <a:ea typeface="Times New Roman"/>
                      </a:endParaRPr>
                    </a:p>
                  </a:txBody>
                  <a:tcPr marL="38100" marR="38100" marT="0" marB="0" anchor="b"/>
                </a:tc>
                <a:tc>
                  <a:txBody>
                    <a:bodyPr/>
                    <a:lstStyle/>
                    <a:p>
                      <a:pPr marL="0" marR="0" algn="r">
                        <a:lnSpc>
                          <a:spcPct val="115000"/>
                        </a:lnSpc>
                        <a:spcBef>
                          <a:spcPts val="300"/>
                        </a:spcBef>
                        <a:spcAft>
                          <a:spcPts val="300"/>
                        </a:spcAft>
                      </a:pPr>
                      <a:r>
                        <a:rPr lang="en-US" sz="2000">
                          <a:effectLst/>
                        </a:rPr>
                        <a:t>sqr_pct_haa</a:t>
                      </a:r>
                      <a:endParaRPr lang="en-US" sz="1600">
                        <a:effectLst/>
                        <a:latin typeface="Times New Roman"/>
                        <a:ea typeface="Times New Roman"/>
                      </a:endParaRPr>
                    </a:p>
                  </a:txBody>
                  <a:tcPr marL="38100" marR="38100" marT="0" marB="0" anchor="b"/>
                </a:tc>
              </a:tr>
              <a:tr h="819160">
                <a:tc>
                  <a:txBody>
                    <a:bodyPr/>
                    <a:lstStyle/>
                    <a:p>
                      <a:pPr marL="0" marR="0">
                        <a:lnSpc>
                          <a:spcPct val="115000"/>
                        </a:lnSpc>
                        <a:spcBef>
                          <a:spcPts val="300"/>
                        </a:spcBef>
                        <a:spcAft>
                          <a:spcPts val="300"/>
                        </a:spcAft>
                      </a:pPr>
                      <a:r>
                        <a:rPr lang="en-US" sz="2000">
                          <a:effectLst/>
                        </a:rPr>
                        <a:t>sqr_b_emph950</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1.00000</a:t>
                      </a:r>
                      <a:br>
                        <a:rPr lang="en-US" sz="1600">
                          <a:effectLst/>
                        </a:rPr>
                      </a:br>
                      <a:r>
                        <a:rPr lang="en-US" sz="1600">
                          <a:effectLst/>
                        </a:rPr>
                        <a:t/>
                      </a:r>
                      <a:br>
                        <a:rPr lang="en-US" sz="1600">
                          <a:effectLst/>
                        </a:rPr>
                      </a:br>
                      <a:r>
                        <a:rPr lang="en-US" sz="1600">
                          <a:effectLst/>
                        </a:rPr>
                        <a:t>6810</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0.95321</a:t>
                      </a:r>
                      <a:br>
                        <a:rPr lang="en-US" sz="1600">
                          <a:effectLst/>
                        </a:rPr>
                      </a:br>
                      <a:r>
                        <a:rPr lang="en-US" sz="1600">
                          <a:effectLst/>
                        </a:rPr>
                        <a:t>&lt;.0001</a:t>
                      </a:r>
                      <a:br>
                        <a:rPr lang="en-US" sz="1600">
                          <a:effectLst/>
                        </a:rPr>
                      </a:br>
                      <a:r>
                        <a:rPr lang="en-US" sz="1600">
                          <a:effectLst/>
                        </a:rPr>
                        <a:t>6804</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dirty="0">
                          <a:effectLst/>
                        </a:rPr>
                        <a:t>0.94670</a:t>
                      </a:r>
                      <a:br>
                        <a:rPr lang="en-US" sz="1600" dirty="0">
                          <a:effectLst/>
                        </a:rPr>
                      </a:br>
                      <a:r>
                        <a:rPr lang="en-US" sz="1600" dirty="0">
                          <a:effectLst/>
                        </a:rPr>
                        <a:t>&lt;.0001</a:t>
                      </a:r>
                      <a:br>
                        <a:rPr lang="en-US" sz="1600" dirty="0">
                          <a:effectLst/>
                        </a:rPr>
                      </a:br>
                      <a:r>
                        <a:rPr lang="en-US" sz="1600" dirty="0">
                          <a:effectLst/>
                        </a:rPr>
                        <a:t>6804</a:t>
                      </a:r>
                      <a:endParaRPr lang="en-US" sz="1600" dirty="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dirty="0">
                          <a:effectLst/>
                        </a:rPr>
                        <a:t>-0.55555</a:t>
                      </a:r>
                      <a:br>
                        <a:rPr lang="en-US" sz="1600" dirty="0">
                          <a:effectLst/>
                        </a:rPr>
                      </a:br>
                      <a:r>
                        <a:rPr lang="en-US" sz="1600" dirty="0">
                          <a:effectLst/>
                        </a:rPr>
                        <a:t>&lt;.0001</a:t>
                      </a:r>
                      <a:br>
                        <a:rPr lang="en-US" sz="1600" dirty="0">
                          <a:effectLst/>
                        </a:rPr>
                      </a:br>
                      <a:r>
                        <a:rPr lang="en-US" sz="1600" dirty="0">
                          <a:effectLst/>
                        </a:rPr>
                        <a:t>6810</a:t>
                      </a:r>
                      <a:endParaRPr lang="en-US" sz="1600" dirty="0">
                        <a:effectLst/>
                        <a:latin typeface="Times New Roman"/>
                        <a:ea typeface="Times New Roman"/>
                      </a:endParaRPr>
                    </a:p>
                  </a:txBody>
                  <a:tcPr marL="38100" marR="38100" marT="0" marB="0"/>
                </a:tc>
              </a:tr>
              <a:tr h="819160">
                <a:tc>
                  <a:txBody>
                    <a:bodyPr/>
                    <a:lstStyle/>
                    <a:p>
                      <a:pPr marL="0" marR="0">
                        <a:lnSpc>
                          <a:spcPct val="115000"/>
                        </a:lnSpc>
                        <a:spcBef>
                          <a:spcPts val="300"/>
                        </a:spcBef>
                        <a:spcAft>
                          <a:spcPts val="300"/>
                        </a:spcAft>
                      </a:pPr>
                      <a:r>
                        <a:rPr lang="en-US" sz="2000">
                          <a:effectLst/>
                        </a:rPr>
                        <a:t>sqr_bu_emph950</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0.95321</a:t>
                      </a:r>
                      <a:br>
                        <a:rPr lang="en-US" sz="1600">
                          <a:effectLst/>
                        </a:rPr>
                      </a:br>
                      <a:r>
                        <a:rPr lang="en-US" sz="1600">
                          <a:effectLst/>
                        </a:rPr>
                        <a:t>&lt;.0001</a:t>
                      </a:r>
                      <a:br>
                        <a:rPr lang="en-US" sz="1600">
                          <a:effectLst/>
                        </a:rPr>
                      </a:br>
                      <a:r>
                        <a:rPr lang="en-US" sz="1600">
                          <a:effectLst/>
                        </a:rPr>
                        <a:t>6804</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1.00000</a:t>
                      </a:r>
                      <a:br>
                        <a:rPr lang="en-US" sz="1600">
                          <a:effectLst/>
                        </a:rPr>
                      </a:br>
                      <a:r>
                        <a:rPr lang="en-US" sz="1600">
                          <a:effectLst/>
                        </a:rPr>
                        <a:t/>
                      </a:r>
                      <a:br>
                        <a:rPr lang="en-US" sz="1600">
                          <a:effectLst/>
                        </a:rPr>
                      </a:br>
                      <a:r>
                        <a:rPr lang="en-US" sz="1600">
                          <a:effectLst/>
                        </a:rPr>
                        <a:t>6804</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0.84577</a:t>
                      </a:r>
                      <a:br>
                        <a:rPr lang="en-US" sz="1600">
                          <a:effectLst/>
                        </a:rPr>
                      </a:br>
                      <a:r>
                        <a:rPr lang="en-US" sz="1600">
                          <a:effectLst/>
                        </a:rPr>
                        <a:t>&lt;.0001</a:t>
                      </a:r>
                      <a:br>
                        <a:rPr lang="en-US" sz="1600">
                          <a:effectLst/>
                        </a:rPr>
                      </a:br>
                      <a:r>
                        <a:rPr lang="en-US" sz="1600">
                          <a:effectLst/>
                        </a:rPr>
                        <a:t>6804</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-0.50998</a:t>
                      </a:r>
                      <a:br>
                        <a:rPr lang="en-US" sz="1600">
                          <a:effectLst/>
                        </a:rPr>
                      </a:br>
                      <a:r>
                        <a:rPr lang="en-US" sz="1600">
                          <a:effectLst/>
                        </a:rPr>
                        <a:t>&lt;.0001</a:t>
                      </a:r>
                      <a:br>
                        <a:rPr lang="en-US" sz="1600">
                          <a:effectLst/>
                        </a:rPr>
                      </a:br>
                      <a:r>
                        <a:rPr lang="en-US" sz="1600">
                          <a:effectLst/>
                        </a:rPr>
                        <a:t>6804</a:t>
                      </a:r>
                      <a:endParaRPr lang="en-US" sz="1600">
                        <a:effectLst/>
                        <a:latin typeface="Times New Roman"/>
                        <a:ea typeface="Times New Roman"/>
                      </a:endParaRPr>
                    </a:p>
                  </a:txBody>
                  <a:tcPr marL="38100" marR="38100" marT="0" marB="0"/>
                </a:tc>
              </a:tr>
              <a:tr h="819160">
                <a:tc>
                  <a:txBody>
                    <a:bodyPr/>
                    <a:lstStyle/>
                    <a:p>
                      <a:pPr marL="0" marR="0">
                        <a:lnSpc>
                          <a:spcPct val="115000"/>
                        </a:lnSpc>
                        <a:spcBef>
                          <a:spcPts val="300"/>
                        </a:spcBef>
                        <a:spcAft>
                          <a:spcPts val="300"/>
                        </a:spcAft>
                      </a:pPr>
                      <a:r>
                        <a:rPr lang="en-US" sz="2000">
                          <a:effectLst/>
                        </a:rPr>
                        <a:t>sqr_bl_emph950</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0.94670</a:t>
                      </a:r>
                      <a:br>
                        <a:rPr lang="en-US" sz="1600">
                          <a:effectLst/>
                        </a:rPr>
                      </a:br>
                      <a:r>
                        <a:rPr lang="en-US" sz="1600">
                          <a:effectLst/>
                        </a:rPr>
                        <a:t>&lt;.0001</a:t>
                      </a:r>
                      <a:br>
                        <a:rPr lang="en-US" sz="1600">
                          <a:effectLst/>
                        </a:rPr>
                      </a:br>
                      <a:r>
                        <a:rPr lang="en-US" sz="1600">
                          <a:effectLst/>
                        </a:rPr>
                        <a:t>6804</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0.84577</a:t>
                      </a:r>
                      <a:br>
                        <a:rPr lang="en-US" sz="1600">
                          <a:effectLst/>
                        </a:rPr>
                      </a:br>
                      <a:r>
                        <a:rPr lang="en-US" sz="1600">
                          <a:effectLst/>
                        </a:rPr>
                        <a:t>&lt;.0001</a:t>
                      </a:r>
                      <a:br>
                        <a:rPr lang="en-US" sz="1600">
                          <a:effectLst/>
                        </a:rPr>
                      </a:br>
                      <a:r>
                        <a:rPr lang="en-US" sz="1600">
                          <a:effectLst/>
                        </a:rPr>
                        <a:t>6804</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1.00000</a:t>
                      </a:r>
                      <a:br>
                        <a:rPr lang="en-US" sz="1600">
                          <a:effectLst/>
                        </a:rPr>
                      </a:br>
                      <a:r>
                        <a:rPr lang="en-US" sz="1600">
                          <a:effectLst/>
                        </a:rPr>
                        <a:t/>
                      </a:r>
                      <a:br>
                        <a:rPr lang="en-US" sz="1600">
                          <a:effectLst/>
                        </a:rPr>
                      </a:br>
                      <a:r>
                        <a:rPr lang="en-US" sz="1600">
                          <a:effectLst/>
                        </a:rPr>
                        <a:t>6804</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-0.55814</a:t>
                      </a:r>
                      <a:br>
                        <a:rPr lang="en-US" sz="1600">
                          <a:effectLst/>
                        </a:rPr>
                      </a:br>
                      <a:r>
                        <a:rPr lang="en-US" sz="1600">
                          <a:effectLst/>
                        </a:rPr>
                        <a:t>&lt;.0001</a:t>
                      </a:r>
                      <a:br>
                        <a:rPr lang="en-US" sz="1600">
                          <a:effectLst/>
                        </a:rPr>
                      </a:br>
                      <a:r>
                        <a:rPr lang="en-US" sz="1600">
                          <a:effectLst/>
                        </a:rPr>
                        <a:t>6804</a:t>
                      </a:r>
                      <a:endParaRPr lang="en-US" sz="1600">
                        <a:effectLst/>
                        <a:latin typeface="Times New Roman"/>
                        <a:ea typeface="Times New Roman"/>
                      </a:endParaRPr>
                    </a:p>
                  </a:txBody>
                  <a:tcPr marL="38100" marR="38100" marT="0" marB="0"/>
                </a:tc>
              </a:tr>
              <a:tr h="819160">
                <a:tc>
                  <a:txBody>
                    <a:bodyPr/>
                    <a:lstStyle/>
                    <a:p>
                      <a:pPr marL="0" marR="0">
                        <a:lnSpc>
                          <a:spcPct val="115000"/>
                        </a:lnSpc>
                        <a:spcBef>
                          <a:spcPts val="300"/>
                        </a:spcBef>
                        <a:spcAft>
                          <a:spcPts val="300"/>
                        </a:spcAft>
                      </a:pPr>
                      <a:r>
                        <a:rPr lang="en-US" sz="2000">
                          <a:effectLst/>
                        </a:rPr>
                        <a:t>sqr_pct_haa</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-0.55555</a:t>
                      </a:r>
                      <a:br>
                        <a:rPr lang="en-US" sz="1600">
                          <a:effectLst/>
                        </a:rPr>
                      </a:br>
                      <a:r>
                        <a:rPr lang="en-US" sz="1600">
                          <a:effectLst/>
                        </a:rPr>
                        <a:t>&lt;.0001</a:t>
                      </a:r>
                      <a:br>
                        <a:rPr lang="en-US" sz="1600">
                          <a:effectLst/>
                        </a:rPr>
                      </a:br>
                      <a:r>
                        <a:rPr lang="en-US" sz="1600">
                          <a:effectLst/>
                        </a:rPr>
                        <a:t>6810</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-0.50998</a:t>
                      </a:r>
                      <a:br>
                        <a:rPr lang="en-US" sz="1600">
                          <a:effectLst/>
                        </a:rPr>
                      </a:br>
                      <a:r>
                        <a:rPr lang="en-US" sz="1600">
                          <a:effectLst/>
                        </a:rPr>
                        <a:t>&lt;.0001</a:t>
                      </a:r>
                      <a:br>
                        <a:rPr lang="en-US" sz="1600">
                          <a:effectLst/>
                        </a:rPr>
                      </a:br>
                      <a:r>
                        <a:rPr lang="en-US" sz="1600">
                          <a:effectLst/>
                        </a:rPr>
                        <a:t>6804</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a:effectLst/>
                        </a:rPr>
                        <a:t>-0.55814</a:t>
                      </a:r>
                      <a:br>
                        <a:rPr lang="en-US" sz="1600">
                          <a:effectLst/>
                        </a:rPr>
                      </a:br>
                      <a:r>
                        <a:rPr lang="en-US" sz="1600">
                          <a:effectLst/>
                        </a:rPr>
                        <a:t>&lt;.0001</a:t>
                      </a:r>
                      <a:br>
                        <a:rPr lang="en-US" sz="1600">
                          <a:effectLst/>
                        </a:rPr>
                      </a:br>
                      <a:r>
                        <a:rPr lang="en-US" sz="1600">
                          <a:effectLst/>
                        </a:rPr>
                        <a:t>6804</a:t>
                      </a:r>
                      <a:endParaRPr lang="en-US" sz="1600">
                        <a:effectLst/>
                        <a:latin typeface="Times New Roman"/>
                        <a:ea typeface="Times New Roman"/>
                      </a:endParaRPr>
                    </a:p>
                  </a:txBody>
                  <a:tcPr marL="38100" marR="38100" marT="0" marB="0"/>
                </a:tc>
                <a:tc>
                  <a:txBody>
                    <a:bodyPr/>
                    <a:lstStyle/>
                    <a:p>
                      <a:pPr marL="0" marR="0" algn="r">
                        <a:lnSpc>
                          <a:spcPct val="115000"/>
                        </a:lnSpc>
                        <a:spcBef>
                          <a:spcPts val="300"/>
                        </a:spcBef>
                        <a:spcAft>
                          <a:spcPts val="300"/>
                        </a:spcAft>
                      </a:pPr>
                      <a:r>
                        <a:rPr lang="en-US" sz="1600" dirty="0">
                          <a:effectLst/>
                        </a:rPr>
                        <a:t>1.00000</a:t>
                      </a:r>
                      <a:br>
                        <a:rPr lang="en-US" sz="1600" dirty="0">
                          <a:effectLst/>
                        </a:rPr>
                      </a:br>
                      <a:r>
                        <a:rPr lang="en-US" sz="1600" dirty="0">
                          <a:effectLst/>
                        </a:rPr>
                        <a:t/>
                      </a:r>
                      <a:br>
                        <a:rPr lang="en-US" sz="1600" dirty="0">
                          <a:effectLst/>
                        </a:rPr>
                      </a:br>
                      <a:r>
                        <a:rPr lang="en-US" sz="1600" dirty="0">
                          <a:effectLst/>
                        </a:rPr>
                        <a:t>6810</a:t>
                      </a:r>
                      <a:endParaRPr lang="en-US" sz="1600" dirty="0">
                        <a:effectLst/>
                        <a:latin typeface="Times New Roman"/>
                        <a:ea typeface="Times New Roman"/>
                      </a:endParaRPr>
                    </a:p>
                  </a:txBody>
                  <a:tcPr marL="38100" marR="38100" marT="0" marB="0"/>
                </a:tc>
              </a:tr>
            </a:tbl>
          </a:graphicData>
        </a:graphic>
      </p:graphicFrame>
    </p:spTree>
    <p:extLst>
      <p:ext uri="{BB962C8B-B14F-4D97-AF65-F5344CB8AC3E}">
        <p14:creationId xmlns:p14="http://schemas.microsoft.com/office/powerpoint/2010/main" val="38190081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covariate list (30)</a:t>
            </a:r>
            <a:endParaRPr lang="en-US" dirty="0"/>
          </a:p>
        </p:txBody>
      </p:sp>
      <p:sp>
        <p:nvSpPr>
          <p:cNvPr id="3" name="Content Placeholder 2"/>
          <p:cNvSpPr>
            <a:spLocks noGrp="1"/>
          </p:cNvSpPr>
          <p:nvPr>
            <p:ph idx="1"/>
          </p:nvPr>
        </p:nvSpPr>
        <p:spPr>
          <a:xfrm>
            <a:off x="457200" y="1600200"/>
            <a:ext cx="2435717" cy="4525963"/>
          </a:xfrm>
        </p:spPr>
        <p:txBody>
          <a:bodyPr>
            <a:normAutofit fontScale="92500"/>
          </a:bodyPr>
          <a:lstStyle/>
          <a:p>
            <a:r>
              <a:rPr lang="en-US" sz="2400" dirty="0" smtClean="0"/>
              <a:t>Age1c</a:t>
            </a:r>
          </a:p>
          <a:p>
            <a:r>
              <a:rPr lang="en-US" sz="2400" dirty="0" smtClean="0"/>
              <a:t>Htcm1</a:t>
            </a:r>
          </a:p>
          <a:p>
            <a:r>
              <a:rPr lang="en-US" sz="2400" dirty="0" smtClean="0"/>
              <a:t>Wtlb1</a:t>
            </a:r>
          </a:p>
          <a:p>
            <a:r>
              <a:rPr lang="en-US" sz="2400" dirty="0" smtClean="0"/>
              <a:t>Educ1 (x5)</a:t>
            </a:r>
          </a:p>
          <a:p>
            <a:r>
              <a:rPr lang="en-US" sz="2400" dirty="0" smtClean="0"/>
              <a:t>Gender1</a:t>
            </a:r>
          </a:p>
          <a:p>
            <a:r>
              <a:rPr lang="en-US" sz="2400" dirty="0" smtClean="0"/>
              <a:t>Race1c</a:t>
            </a:r>
          </a:p>
          <a:p>
            <a:r>
              <a:rPr lang="en-US" sz="2400" dirty="0" smtClean="0"/>
              <a:t>EBT </a:t>
            </a:r>
            <a:r>
              <a:rPr lang="en-US" sz="2400" dirty="0" err="1" smtClean="0"/>
              <a:t>vs</a:t>
            </a:r>
            <a:r>
              <a:rPr lang="en-US" sz="2400" dirty="0" smtClean="0"/>
              <a:t> MDCT</a:t>
            </a:r>
          </a:p>
          <a:p>
            <a:r>
              <a:rPr lang="en-US" sz="2400" dirty="0" smtClean="0"/>
              <a:t>&gt;220 </a:t>
            </a:r>
            <a:r>
              <a:rPr lang="en-US" sz="2400" dirty="0" err="1" smtClean="0"/>
              <a:t>lbs</a:t>
            </a:r>
            <a:r>
              <a:rPr lang="en-US" sz="2400" dirty="0" smtClean="0"/>
              <a:t> (MDCT)</a:t>
            </a:r>
          </a:p>
          <a:p>
            <a:r>
              <a:rPr lang="en-US" sz="2400" dirty="0" smtClean="0"/>
              <a:t>Ever-smoking</a:t>
            </a:r>
          </a:p>
          <a:p>
            <a:r>
              <a:rPr lang="en-US" sz="2400" dirty="0" smtClean="0"/>
              <a:t>Current-smoking</a:t>
            </a:r>
          </a:p>
        </p:txBody>
      </p:sp>
      <p:sp>
        <p:nvSpPr>
          <p:cNvPr id="4" name="Content Placeholder 2"/>
          <p:cNvSpPr txBox="1">
            <a:spLocks/>
          </p:cNvSpPr>
          <p:nvPr/>
        </p:nvSpPr>
        <p:spPr>
          <a:xfrm>
            <a:off x="3343760" y="1518121"/>
            <a:ext cx="2435717"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Pack-years</a:t>
            </a:r>
          </a:p>
          <a:p>
            <a:r>
              <a:rPr lang="en-US" sz="2400" dirty="0" smtClean="0"/>
              <a:t>Missing smoking status</a:t>
            </a:r>
          </a:p>
          <a:p>
            <a:r>
              <a:rPr lang="en-US" sz="2400" dirty="0" smtClean="0"/>
              <a:t>Missing pack years</a:t>
            </a:r>
          </a:p>
          <a:p>
            <a:r>
              <a:rPr lang="en-US" sz="2400" dirty="0" smtClean="0"/>
              <a:t>Creatin1</a:t>
            </a:r>
          </a:p>
          <a:p>
            <a:r>
              <a:rPr lang="en-US" sz="2400" dirty="0" smtClean="0"/>
              <a:t>Exercm1c</a:t>
            </a:r>
          </a:p>
          <a:p>
            <a:r>
              <a:rPr lang="en-US" sz="2400" dirty="0" smtClean="0"/>
              <a:t>Crp1</a:t>
            </a:r>
          </a:p>
          <a:p>
            <a:r>
              <a:rPr lang="en-US" sz="2400" dirty="0" smtClean="0"/>
              <a:t>Ddimer1</a:t>
            </a:r>
          </a:p>
          <a:p>
            <a:r>
              <a:rPr lang="en-US" sz="2400" dirty="0" smtClean="0"/>
              <a:t>Agatpm1c</a:t>
            </a:r>
          </a:p>
          <a:p>
            <a:r>
              <a:rPr lang="en-US" sz="2400" dirty="0" smtClean="0"/>
              <a:t>Sbp1c</a:t>
            </a:r>
          </a:p>
          <a:p>
            <a:r>
              <a:rPr lang="en-US" sz="2400" dirty="0" smtClean="0"/>
              <a:t>Dbp1c</a:t>
            </a:r>
          </a:p>
        </p:txBody>
      </p:sp>
      <p:sp>
        <p:nvSpPr>
          <p:cNvPr id="5" name="Content Placeholder 2"/>
          <p:cNvSpPr txBox="1">
            <a:spLocks/>
          </p:cNvSpPr>
          <p:nvPr/>
        </p:nvSpPr>
        <p:spPr>
          <a:xfrm>
            <a:off x="6251083" y="1482838"/>
            <a:ext cx="2435717"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Glucos1c</a:t>
            </a:r>
          </a:p>
          <a:p>
            <a:r>
              <a:rPr lang="en-US" sz="2400" dirty="0" smtClean="0"/>
              <a:t>Chol1</a:t>
            </a:r>
          </a:p>
          <a:p>
            <a:r>
              <a:rPr lang="en-US" sz="2400" dirty="0" smtClean="0"/>
              <a:t>Hdl1</a:t>
            </a:r>
          </a:p>
          <a:p>
            <a:r>
              <a:rPr lang="en-US" sz="2400" dirty="0" smtClean="0"/>
              <a:t>Alc1c</a:t>
            </a:r>
          </a:p>
          <a:p>
            <a:r>
              <a:rPr lang="en-US" sz="2400" dirty="0" smtClean="0"/>
              <a:t>Htn1c</a:t>
            </a:r>
          </a:p>
          <a:p>
            <a:r>
              <a:rPr lang="en-US" sz="2400" dirty="0" smtClean="0"/>
              <a:t>Htnmed1c</a:t>
            </a:r>
          </a:p>
          <a:p>
            <a:r>
              <a:rPr lang="en-US" sz="2400" dirty="0" smtClean="0"/>
              <a:t>Diabhx1</a:t>
            </a:r>
          </a:p>
          <a:p>
            <a:r>
              <a:rPr lang="en-US" sz="2400" dirty="0" smtClean="0"/>
              <a:t>Insln1c</a:t>
            </a:r>
          </a:p>
          <a:p>
            <a:r>
              <a:rPr lang="en-US" sz="2400" dirty="0" smtClean="0"/>
              <a:t>Cholmed1</a:t>
            </a:r>
          </a:p>
          <a:p>
            <a:r>
              <a:rPr lang="en-US" sz="2400" dirty="0" smtClean="0"/>
              <a:t>cancer</a:t>
            </a:r>
            <a:endParaRPr lang="en-US" sz="2400" dirty="0" smtClean="0"/>
          </a:p>
        </p:txBody>
      </p:sp>
    </p:spTree>
    <p:extLst>
      <p:ext uri="{BB962C8B-B14F-4D97-AF65-F5344CB8AC3E}">
        <p14:creationId xmlns:p14="http://schemas.microsoft.com/office/powerpoint/2010/main" val="80278054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 of COPD and emphysema</a:t>
            </a:r>
            <a:endParaRPr lang="en-US" dirty="0"/>
          </a:p>
        </p:txBody>
      </p:sp>
      <p:pic>
        <p:nvPicPr>
          <p:cNvPr id="4" name="Picture 3"/>
          <p:cNvPicPr>
            <a:picLocks noChangeAspect="1"/>
          </p:cNvPicPr>
          <p:nvPr/>
        </p:nvPicPr>
        <p:blipFill>
          <a:blip r:embed="rId2"/>
          <a:stretch>
            <a:fillRect/>
          </a:stretch>
        </p:blipFill>
        <p:spPr>
          <a:xfrm>
            <a:off x="1173110" y="1326819"/>
            <a:ext cx="6546447" cy="4909835"/>
          </a:xfrm>
          <a:prstGeom prst="rect">
            <a:avLst/>
          </a:prstGeom>
        </p:spPr>
      </p:pic>
      <p:sp>
        <p:nvSpPr>
          <p:cNvPr id="5" name="TextBox 4"/>
          <p:cNvSpPr txBox="1"/>
          <p:nvPr/>
        </p:nvSpPr>
        <p:spPr>
          <a:xfrm>
            <a:off x="7719557" y="6332836"/>
            <a:ext cx="730188" cy="369332"/>
          </a:xfrm>
          <a:prstGeom prst="rect">
            <a:avLst/>
          </a:prstGeom>
          <a:noFill/>
        </p:spPr>
        <p:txBody>
          <a:bodyPr wrap="none" rtlCol="0">
            <a:spAutoFit/>
          </a:bodyPr>
          <a:lstStyle/>
          <a:p>
            <a:r>
              <a:rPr lang="en-US" dirty="0" smtClean="0"/>
              <a:t>Yip, N</a:t>
            </a:r>
            <a:endParaRPr lang="en-US" dirty="0"/>
          </a:p>
        </p:txBody>
      </p:sp>
    </p:spTree>
    <p:extLst>
      <p:ext uri="{BB962C8B-B14F-4D97-AF65-F5344CB8AC3E}">
        <p14:creationId xmlns:p14="http://schemas.microsoft.com/office/powerpoint/2010/main" val="264730391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Emphysema and smoking</a:t>
            </a:r>
            <a:endParaRPr lang="en-US" dirty="0"/>
          </a:p>
        </p:txBody>
      </p:sp>
      <p:sp>
        <p:nvSpPr>
          <p:cNvPr id="8" name="TextBox 7"/>
          <p:cNvSpPr txBox="1"/>
          <p:nvPr/>
        </p:nvSpPr>
        <p:spPr>
          <a:xfrm>
            <a:off x="644770" y="6076466"/>
            <a:ext cx="2708268" cy="369332"/>
          </a:xfrm>
          <a:prstGeom prst="rect">
            <a:avLst/>
          </a:prstGeom>
          <a:noFill/>
        </p:spPr>
        <p:txBody>
          <a:bodyPr wrap="none" rtlCol="0">
            <a:spAutoFit/>
          </a:bodyPr>
          <a:lstStyle/>
          <a:p>
            <a:r>
              <a:rPr lang="en-US" dirty="0" err="1" smtClean="0"/>
              <a:t>Auerbach</a:t>
            </a:r>
            <a:r>
              <a:rPr lang="en-US" dirty="0" smtClean="0"/>
              <a:t> et al, NEJM 1972</a:t>
            </a:r>
            <a:endParaRPr lang="en-US" dirty="0"/>
          </a:p>
        </p:txBody>
      </p:sp>
      <p:pic>
        <p:nvPicPr>
          <p:cNvPr id="9" name="Picture 8" descr="http://www.nejm.org/na101/home/literatum/publisher/mms/journals/content/nejm/1972/nejm_1972.286.issue-16/nejm197204202861601/production/images/large/nejm197204202861601_t6.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477" y="1170522"/>
            <a:ext cx="6951122" cy="4804346"/>
          </a:xfrm>
          <a:prstGeom prst="rect">
            <a:avLst/>
          </a:prstGeom>
          <a:noFill/>
          <a:ln>
            <a:noFill/>
          </a:ln>
        </p:spPr>
      </p:pic>
    </p:spTree>
    <p:extLst>
      <p:ext uri="{BB962C8B-B14F-4D97-AF65-F5344CB8AC3E}">
        <p14:creationId xmlns:p14="http://schemas.microsoft.com/office/powerpoint/2010/main" val="247033373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linking emphysema to morbidity and mortality </a:t>
            </a:r>
            <a:endParaRPr lang="en-US" dirty="0"/>
          </a:p>
        </p:txBody>
      </p:sp>
      <p:sp>
        <p:nvSpPr>
          <p:cNvPr id="3" name="Content Placeholder 2"/>
          <p:cNvSpPr>
            <a:spLocks noGrp="1"/>
          </p:cNvSpPr>
          <p:nvPr>
            <p:ph idx="1"/>
          </p:nvPr>
        </p:nvSpPr>
        <p:spPr>
          <a:xfrm>
            <a:off x="4622799" y="1600200"/>
            <a:ext cx="4318001" cy="4525963"/>
          </a:xfrm>
        </p:spPr>
        <p:txBody>
          <a:bodyPr>
            <a:noAutofit/>
          </a:bodyPr>
          <a:lstStyle/>
          <a:p>
            <a:r>
              <a:rPr lang="en-US" dirty="0" smtClean="0"/>
              <a:t>Hypoxemia</a:t>
            </a:r>
          </a:p>
          <a:p>
            <a:r>
              <a:rPr lang="en-US" dirty="0" smtClean="0"/>
              <a:t>Airflow obstruction</a:t>
            </a:r>
          </a:p>
          <a:p>
            <a:r>
              <a:rPr lang="en-US" dirty="0" smtClean="0"/>
              <a:t>Right heart failure</a:t>
            </a:r>
          </a:p>
          <a:p>
            <a:r>
              <a:rPr lang="en-US" dirty="0" smtClean="0"/>
              <a:t>Left heart compromise</a:t>
            </a:r>
          </a:p>
          <a:p>
            <a:r>
              <a:rPr lang="en-US" dirty="0" smtClean="0"/>
              <a:t>Systemic inflammation</a:t>
            </a:r>
          </a:p>
          <a:p>
            <a:r>
              <a:rPr lang="en-US" dirty="0" smtClean="0"/>
              <a:t>Endothelial dysfunction</a:t>
            </a:r>
          </a:p>
          <a:p>
            <a:endParaRPr lang="en-US" dirty="0"/>
          </a:p>
        </p:txBody>
      </p:sp>
      <p:pic>
        <p:nvPicPr>
          <p:cNvPr id="4" name="Picture 3"/>
          <p:cNvPicPr>
            <a:picLocks noChangeAspect="1"/>
          </p:cNvPicPr>
          <p:nvPr/>
        </p:nvPicPr>
        <p:blipFill rotWithShape="1">
          <a:blip r:embed="rId2"/>
          <a:srcRect l="32834"/>
          <a:stretch/>
        </p:blipFill>
        <p:spPr>
          <a:xfrm>
            <a:off x="778934" y="1650999"/>
            <a:ext cx="3645592" cy="4732867"/>
          </a:xfrm>
          <a:prstGeom prst="rect">
            <a:avLst/>
          </a:prstGeom>
        </p:spPr>
      </p:pic>
      <p:sp>
        <p:nvSpPr>
          <p:cNvPr id="5" name="Text Box 4"/>
          <p:cNvSpPr txBox="1">
            <a:spLocks noChangeArrowheads="1"/>
          </p:cNvSpPr>
          <p:nvPr/>
        </p:nvSpPr>
        <p:spPr bwMode="auto">
          <a:xfrm>
            <a:off x="4682842" y="5946293"/>
            <a:ext cx="3275830" cy="50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2211" rIns="0" bIns="0" anchor="ctr"/>
          <a:lstStyle>
            <a:lvl1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9pPr>
          </a:lstStyle>
          <a:p>
            <a:pPr>
              <a:lnSpc>
                <a:spcPct val="93000"/>
              </a:lnSpc>
            </a:pPr>
            <a:r>
              <a:rPr lang="en-US" sz="1800" dirty="0" smtClean="0">
                <a:solidFill>
                  <a:schemeClr val="tx1"/>
                </a:solidFill>
                <a:latin typeface="Calibri"/>
                <a:cs typeface="Calibri"/>
              </a:rPr>
              <a:t>Martinez CH et al, Thorax 2012</a:t>
            </a:r>
          </a:p>
          <a:p>
            <a:pPr>
              <a:lnSpc>
                <a:spcPct val="93000"/>
              </a:lnSpc>
            </a:pPr>
            <a:r>
              <a:rPr lang="en-US" sz="1800" dirty="0" smtClean="0">
                <a:solidFill>
                  <a:schemeClr val="tx1"/>
                </a:solidFill>
                <a:latin typeface="Calibri"/>
                <a:cs typeface="Calibri"/>
              </a:rPr>
              <a:t>Barr RG et al, NEJM 2010</a:t>
            </a:r>
          </a:p>
          <a:p>
            <a:pPr>
              <a:lnSpc>
                <a:spcPct val="93000"/>
              </a:lnSpc>
            </a:pPr>
            <a:r>
              <a:rPr lang="en-US" sz="1800" dirty="0" smtClean="0">
                <a:solidFill>
                  <a:schemeClr val="tx1"/>
                </a:solidFill>
                <a:latin typeface="Calibri"/>
                <a:cs typeface="Calibri"/>
              </a:rPr>
              <a:t>Barr RG et al, AJRCCM 2007</a:t>
            </a:r>
          </a:p>
        </p:txBody>
      </p:sp>
      <p:sp>
        <p:nvSpPr>
          <p:cNvPr id="6" name="TextBox 5"/>
          <p:cNvSpPr txBox="1"/>
          <p:nvPr/>
        </p:nvSpPr>
        <p:spPr>
          <a:xfrm>
            <a:off x="778934" y="6362891"/>
            <a:ext cx="790263" cy="369332"/>
          </a:xfrm>
          <a:prstGeom prst="rect">
            <a:avLst/>
          </a:prstGeom>
          <a:noFill/>
        </p:spPr>
        <p:txBody>
          <a:bodyPr wrap="none" rtlCol="0">
            <a:spAutoFit/>
          </a:bodyPr>
          <a:lstStyle/>
          <a:p>
            <a:r>
              <a:rPr lang="en-US" dirty="0" smtClean="0"/>
              <a:t>Netter</a:t>
            </a:r>
            <a:endParaRPr lang="en-US" dirty="0"/>
          </a:p>
        </p:txBody>
      </p:sp>
    </p:spTree>
    <p:extLst>
      <p:ext uri="{BB962C8B-B14F-4D97-AF65-F5344CB8AC3E}">
        <p14:creationId xmlns:p14="http://schemas.microsoft.com/office/powerpoint/2010/main" val="94638319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Emphysema</a:t>
            </a:r>
            <a:endParaRPr lang="en-US" dirty="0"/>
          </a:p>
        </p:txBody>
      </p:sp>
      <p:sp>
        <p:nvSpPr>
          <p:cNvPr id="3" name="Rectangle 2"/>
          <p:cNvSpPr/>
          <p:nvPr/>
        </p:nvSpPr>
        <p:spPr>
          <a:xfrm>
            <a:off x="418296" y="1456805"/>
            <a:ext cx="3786705" cy="43289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8296" y="1456805"/>
            <a:ext cx="3786705" cy="584776"/>
          </a:xfrm>
          <a:prstGeom prst="rect">
            <a:avLst/>
          </a:prstGeom>
          <a:noFill/>
        </p:spPr>
        <p:txBody>
          <a:bodyPr wrap="square" rtlCol="0">
            <a:spAutoFit/>
          </a:bodyPr>
          <a:lstStyle/>
          <a:p>
            <a:pPr algn="ctr"/>
            <a:r>
              <a:rPr lang="en-US" sz="3200" i="1" dirty="0" err="1" smtClean="0"/>
              <a:t>Centrilobular</a:t>
            </a:r>
            <a:endParaRPr lang="en-US" sz="3200" i="1" dirty="0"/>
          </a:p>
        </p:txBody>
      </p:sp>
      <p:grpSp>
        <p:nvGrpSpPr>
          <p:cNvPr id="12" name="Group 11"/>
          <p:cNvGrpSpPr/>
          <p:nvPr/>
        </p:nvGrpSpPr>
        <p:grpSpPr>
          <a:xfrm>
            <a:off x="418296" y="2028205"/>
            <a:ext cx="3786705" cy="2670655"/>
            <a:chOff x="428110" y="1724481"/>
            <a:chExt cx="3786705" cy="2670655"/>
          </a:xfrm>
        </p:grpSpPr>
        <p:pic>
          <p:nvPicPr>
            <p:cNvPr id="5" name="Picture 4"/>
            <p:cNvPicPr>
              <a:picLocks noChangeAspect="1"/>
            </p:cNvPicPr>
            <p:nvPr/>
          </p:nvPicPr>
          <p:blipFill>
            <a:blip r:embed="rId3"/>
            <a:stretch>
              <a:fillRect/>
            </a:stretch>
          </p:blipFill>
          <p:spPr>
            <a:xfrm>
              <a:off x="428110" y="1724481"/>
              <a:ext cx="1792386" cy="2670655"/>
            </a:xfrm>
            <a:prstGeom prst="rect">
              <a:avLst/>
            </a:prstGeom>
          </p:spPr>
        </p:pic>
        <p:pic>
          <p:nvPicPr>
            <p:cNvPr id="7" name="Picture 6"/>
            <p:cNvPicPr>
              <a:picLocks noChangeAspect="1"/>
            </p:cNvPicPr>
            <p:nvPr/>
          </p:nvPicPr>
          <p:blipFill>
            <a:blip r:embed="rId4">
              <a:duotone>
                <a:prstClr val="black"/>
                <a:srgbClr val="282828">
                  <a:tint val="45000"/>
                  <a:satMod val="400000"/>
                </a:srgbClr>
              </a:duotone>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2216861" y="1737857"/>
              <a:ext cx="1997954" cy="2657279"/>
            </a:xfrm>
            <a:prstGeom prst="rect">
              <a:avLst/>
            </a:prstGeom>
          </p:spPr>
        </p:pic>
      </p:grpSp>
      <p:sp>
        <p:nvSpPr>
          <p:cNvPr id="8" name="TextBox 7"/>
          <p:cNvSpPr txBox="1"/>
          <p:nvPr/>
        </p:nvSpPr>
        <p:spPr>
          <a:xfrm>
            <a:off x="418296" y="4666073"/>
            <a:ext cx="3786705" cy="1077218"/>
          </a:xfrm>
          <a:prstGeom prst="rect">
            <a:avLst/>
          </a:prstGeom>
          <a:noFill/>
        </p:spPr>
        <p:txBody>
          <a:bodyPr wrap="square" rtlCol="0">
            <a:spAutoFit/>
          </a:bodyPr>
          <a:lstStyle/>
          <a:p>
            <a:pPr marL="285750" indent="-285750">
              <a:buFont typeface="Arial"/>
              <a:buChar char="•"/>
            </a:pPr>
            <a:r>
              <a:rPr lang="en-US" sz="3200" dirty="0" smtClean="0"/>
              <a:t>Smoking-associated</a:t>
            </a:r>
          </a:p>
          <a:p>
            <a:pPr marL="285750" indent="-285750">
              <a:buFont typeface="Arial"/>
              <a:buChar char="•"/>
            </a:pPr>
            <a:r>
              <a:rPr lang="en-US" sz="3200" dirty="0" smtClean="0"/>
              <a:t>Upper</a:t>
            </a:r>
            <a:r>
              <a:rPr lang="en-US" sz="3200" dirty="0"/>
              <a:t> </a:t>
            </a:r>
            <a:r>
              <a:rPr lang="en-US" sz="3200" dirty="0" smtClean="0"/>
              <a:t>lobe</a:t>
            </a:r>
            <a:endParaRPr lang="en-US" sz="3200" dirty="0"/>
          </a:p>
        </p:txBody>
      </p:sp>
      <p:grpSp>
        <p:nvGrpSpPr>
          <p:cNvPr id="18" name="Group 17"/>
          <p:cNvGrpSpPr/>
          <p:nvPr/>
        </p:nvGrpSpPr>
        <p:grpSpPr>
          <a:xfrm>
            <a:off x="4512613" y="1450919"/>
            <a:ext cx="4207137" cy="4334799"/>
            <a:chOff x="4456585" y="1264179"/>
            <a:chExt cx="4207137" cy="4334799"/>
          </a:xfrm>
        </p:grpSpPr>
        <p:sp>
          <p:nvSpPr>
            <p:cNvPr id="4" name="Rectangle 3"/>
            <p:cNvSpPr/>
            <p:nvPr/>
          </p:nvSpPr>
          <p:spPr>
            <a:xfrm>
              <a:off x="4456585" y="1264179"/>
              <a:ext cx="4207137" cy="43347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456585" y="1264179"/>
              <a:ext cx="4207137" cy="584776"/>
            </a:xfrm>
            <a:prstGeom prst="rect">
              <a:avLst/>
            </a:prstGeom>
            <a:noFill/>
          </p:spPr>
          <p:txBody>
            <a:bodyPr wrap="square" rtlCol="0">
              <a:spAutoFit/>
            </a:bodyPr>
            <a:lstStyle/>
            <a:p>
              <a:pPr algn="ctr"/>
              <a:r>
                <a:rPr lang="en-US" sz="3200" i="1" dirty="0" err="1" smtClean="0"/>
                <a:t>Panlobular</a:t>
              </a:r>
              <a:endParaRPr lang="en-US" sz="3200" i="1" dirty="0"/>
            </a:p>
          </p:txBody>
        </p:sp>
        <p:grpSp>
          <p:nvGrpSpPr>
            <p:cNvPr id="13" name="Group 12"/>
            <p:cNvGrpSpPr/>
            <p:nvPr/>
          </p:nvGrpSpPr>
          <p:grpSpPr>
            <a:xfrm>
              <a:off x="4456585" y="1832243"/>
              <a:ext cx="4207137" cy="2657279"/>
              <a:chOff x="4990300" y="1737857"/>
              <a:chExt cx="4207137" cy="2657279"/>
            </a:xfrm>
          </p:grpSpPr>
          <p:pic>
            <p:nvPicPr>
              <p:cNvPr id="9" name="Picture 8"/>
              <p:cNvPicPr>
                <a:picLocks noChangeAspect="1"/>
              </p:cNvPicPr>
              <p:nvPr/>
            </p:nvPicPr>
            <p:blipFill>
              <a:blip r:embed="rId6"/>
              <a:stretch>
                <a:fillRect/>
              </a:stretch>
            </p:blipFill>
            <p:spPr>
              <a:xfrm rot="5400000">
                <a:off x="4551849" y="2176308"/>
                <a:ext cx="2657279" cy="1780377"/>
              </a:xfrm>
              <a:prstGeom prst="rect">
                <a:avLst/>
              </a:prstGeom>
            </p:spPr>
          </p:pic>
          <p:pic>
            <p:nvPicPr>
              <p:cNvPr id="11" name="Picture 10"/>
              <p:cNvPicPr>
                <a:picLocks noChangeAspect="1"/>
              </p:cNvPicPr>
              <p:nvPr/>
            </p:nvPicPr>
            <p:blipFill>
              <a:blip r:embed="rId7">
                <a:duotone>
                  <a:prstClr val="black"/>
                  <a:srgbClr val="242424">
                    <a:tint val="45000"/>
                    <a:satMod val="400000"/>
                  </a:srgbClr>
                </a:duotone>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6767583" y="1737857"/>
                <a:ext cx="2429854" cy="2657279"/>
              </a:xfrm>
              <a:prstGeom prst="rect">
                <a:avLst/>
              </a:prstGeom>
            </p:spPr>
          </p:pic>
        </p:grpSp>
        <p:sp>
          <p:nvSpPr>
            <p:cNvPr id="14" name="TextBox 13"/>
            <p:cNvSpPr txBox="1"/>
            <p:nvPr/>
          </p:nvSpPr>
          <p:spPr>
            <a:xfrm>
              <a:off x="4456585" y="4465738"/>
              <a:ext cx="4207137" cy="1077218"/>
            </a:xfrm>
            <a:prstGeom prst="rect">
              <a:avLst/>
            </a:prstGeom>
            <a:noFill/>
          </p:spPr>
          <p:txBody>
            <a:bodyPr wrap="square" rtlCol="0">
              <a:spAutoFit/>
            </a:bodyPr>
            <a:lstStyle/>
            <a:p>
              <a:pPr marL="285750" indent="-285750">
                <a:buFont typeface="Arial"/>
                <a:buChar char="•"/>
              </a:pPr>
              <a:r>
                <a:rPr lang="en-US" sz="3200" dirty="0" smtClean="0"/>
                <a:t>Alpha-1 Anti-Trypsin</a:t>
              </a:r>
            </a:p>
            <a:p>
              <a:pPr marL="285750" indent="-285750">
                <a:buFont typeface="Arial"/>
                <a:buChar char="•"/>
              </a:pPr>
              <a:r>
                <a:rPr lang="en-US" sz="3200" dirty="0" smtClean="0"/>
                <a:t>Lower</a:t>
              </a:r>
              <a:r>
                <a:rPr lang="en-US" sz="3200" dirty="0"/>
                <a:t> </a:t>
              </a:r>
              <a:r>
                <a:rPr lang="en-US" sz="3200" dirty="0" smtClean="0"/>
                <a:t>lobe</a:t>
              </a:r>
              <a:endParaRPr lang="en-US" sz="3200" dirty="0"/>
            </a:p>
          </p:txBody>
        </p:sp>
      </p:grpSp>
      <p:sp>
        <p:nvSpPr>
          <p:cNvPr id="15" name="TextBox 14"/>
          <p:cNvSpPr txBox="1"/>
          <p:nvPr/>
        </p:nvSpPr>
        <p:spPr>
          <a:xfrm>
            <a:off x="273401" y="6065967"/>
            <a:ext cx="6612470" cy="646331"/>
          </a:xfrm>
          <a:prstGeom prst="rect">
            <a:avLst/>
          </a:prstGeom>
          <a:noFill/>
        </p:spPr>
        <p:txBody>
          <a:bodyPr wrap="none" rtlCol="0">
            <a:spAutoFit/>
          </a:bodyPr>
          <a:lstStyle/>
          <a:p>
            <a:r>
              <a:rPr lang="en-US" dirty="0" smtClean="0"/>
              <a:t>Anderson EA et al, Science, 1964</a:t>
            </a:r>
          </a:p>
          <a:p>
            <a:r>
              <a:rPr lang="en-US" dirty="0" smtClean="0"/>
              <a:t>Adapted from Takahashi et al, </a:t>
            </a:r>
            <a:r>
              <a:rPr lang="en-US" dirty="0" err="1" smtClean="0"/>
              <a:t>Int</a:t>
            </a:r>
            <a:r>
              <a:rPr lang="en-US" dirty="0" smtClean="0"/>
              <a:t> J </a:t>
            </a:r>
            <a:r>
              <a:rPr lang="en-US" dirty="0" err="1" smtClean="0"/>
              <a:t>Chron</a:t>
            </a:r>
            <a:r>
              <a:rPr lang="en-US" dirty="0" smtClean="0"/>
              <a:t> Obstruct </a:t>
            </a:r>
            <a:r>
              <a:rPr lang="en-US" dirty="0" err="1" smtClean="0"/>
              <a:t>Pulmon</a:t>
            </a:r>
            <a:r>
              <a:rPr lang="en-US" dirty="0" smtClean="0"/>
              <a:t> Dis, 2008</a:t>
            </a:r>
          </a:p>
        </p:txBody>
      </p:sp>
    </p:spTree>
    <p:extLst>
      <p:ext uri="{BB962C8B-B14F-4D97-AF65-F5344CB8AC3E}">
        <p14:creationId xmlns:p14="http://schemas.microsoft.com/office/powerpoint/2010/main" val="30518807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Emphysema knowledge gaps</a:t>
            </a:r>
            <a:endParaRPr lang="en-US" dirty="0"/>
          </a:p>
        </p:txBody>
      </p:sp>
      <p:pic>
        <p:nvPicPr>
          <p:cNvPr id="9" name="Picture 8"/>
          <p:cNvPicPr>
            <a:picLocks noChangeAspect="1"/>
          </p:cNvPicPr>
          <p:nvPr/>
        </p:nvPicPr>
        <p:blipFill>
          <a:blip r:embed="rId2"/>
          <a:stretch>
            <a:fillRect/>
          </a:stretch>
        </p:blipFill>
        <p:spPr>
          <a:xfrm>
            <a:off x="643467" y="1349906"/>
            <a:ext cx="2717800" cy="4727440"/>
          </a:xfrm>
          <a:prstGeom prst="rect">
            <a:avLst/>
          </a:prstGeom>
        </p:spPr>
      </p:pic>
      <p:sp>
        <p:nvSpPr>
          <p:cNvPr id="10" name="TextBox 9"/>
          <p:cNvSpPr txBox="1"/>
          <p:nvPr/>
        </p:nvSpPr>
        <p:spPr>
          <a:xfrm>
            <a:off x="3657611" y="1371608"/>
            <a:ext cx="5029189" cy="3539430"/>
          </a:xfrm>
          <a:prstGeom prst="rect">
            <a:avLst/>
          </a:prstGeom>
          <a:noFill/>
        </p:spPr>
        <p:txBody>
          <a:bodyPr wrap="square" rtlCol="0">
            <a:spAutoFit/>
          </a:bodyPr>
          <a:lstStyle/>
          <a:p>
            <a:pPr marL="457200" indent="-457200">
              <a:buFont typeface="Arial"/>
              <a:buChar char="•"/>
            </a:pPr>
            <a:r>
              <a:rPr lang="en-US" sz="3200" dirty="0" smtClean="0"/>
              <a:t>Significance in absence of COPD unclear</a:t>
            </a:r>
          </a:p>
          <a:p>
            <a:pPr marL="457200" indent="-457200">
              <a:buFont typeface="Arial"/>
              <a:buChar char="•"/>
            </a:pPr>
            <a:r>
              <a:rPr lang="en-US" sz="3200" dirty="0" smtClean="0"/>
              <a:t>Lung volume reduction surgery one of the few specific therapies</a:t>
            </a:r>
          </a:p>
          <a:p>
            <a:pPr marL="457200" indent="-457200">
              <a:buFont typeface="Arial"/>
              <a:buChar char="•"/>
            </a:pPr>
            <a:r>
              <a:rPr lang="en-US" sz="3200" dirty="0" smtClean="0"/>
              <a:t>No successful medical clinical trials </a:t>
            </a:r>
          </a:p>
        </p:txBody>
      </p:sp>
      <p:sp>
        <p:nvSpPr>
          <p:cNvPr id="11" name="TextBox 10"/>
          <p:cNvSpPr txBox="1"/>
          <p:nvPr/>
        </p:nvSpPr>
        <p:spPr>
          <a:xfrm>
            <a:off x="270937" y="6366939"/>
            <a:ext cx="8837275" cy="369332"/>
          </a:xfrm>
          <a:prstGeom prst="rect">
            <a:avLst/>
          </a:prstGeom>
          <a:noFill/>
        </p:spPr>
        <p:txBody>
          <a:bodyPr wrap="none" rtlCol="0">
            <a:spAutoFit/>
          </a:bodyPr>
          <a:lstStyle/>
          <a:p>
            <a:r>
              <a:rPr lang="en-US" dirty="0" err="1"/>
              <a:t>Auerbach</a:t>
            </a:r>
            <a:r>
              <a:rPr lang="en-US" dirty="0"/>
              <a:t> et al, NEJM </a:t>
            </a:r>
            <a:r>
              <a:rPr lang="en-US" dirty="0" smtClean="0"/>
              <a:t>1972. </a:t>
            </a:r>
            <a:r>
              <a:rPr lang="en-US" dirty="0" err="1" smtClean="0"/>
              <a:t>Criner</a:t>
            </a:r>
            <a:r>
              <a:rPr lang="en-US" dirty="0" smtClean="0"/>
              <a:t> et al AJRCCM 2011 [NETT]. </a:t>
            </a:r>
            <a:r>
              <a:rPr lang="en-US" dirty="0" err="1" smtClean="0"/>
              <a:t>Stolk</a:t>
            </a:r>
            <a:r>
              <a:rPr lang="en-US" dirty="0" smtClean="0"/>
              <a:t> J et al, ERJ 2012 [REPAIR].</a:t>
            </a:r>
            <a:endParaRPr lang="en-US" dirty="0"/>
          </a:p>
        </p:txBody>
      </p:sp>
    </p:spTree>
    <p:extLst>
      <p:ext uri="{BB962C8B-B14F-4D97-AF65-F5344CB8AC3E}">
        <p14:creationId xmlns:p14="http://schemas.microsoft.com/office/powerpoint/2010/main" val="24718444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5730" y="1202290"/>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Emphysema subtypes</a:t>
            </a:r>
            <a:endParaRPr lang="en-US" dirty="0"/>
          </a:p>
        </p:txBody>
      </p:sp>
      <p:pic>
        <p:nvPicPr>
          <p:cNvPr id="4" name="Picture 3"/>
          <p:cNvPicPr>
            <a:picLocks noChangeAspect="1"/>
          </p:cNvPicPr>
          <p:nvPr/>
        </p:nvPicPr>
        <p:blipFill>
          <a:blip r:embed="rId3"/>
          <a:stretch>
            <a:fillRect/>
          </a:stretch>
        </p:blipFill>
        <p:spPr>
          <a:xfrm>
            <a:off x="700147" y="1744131"/>
            <a:ext cx="2318225" cy="3869267"/>
          </a:xfrm>
          <a:prstGeom prst="rect">
            <a:avLst/>
          </a:prstGeom>
        </p:spPr>
      </p:pic>
      <p:pic>
        <p:nvPicPr>
          <p:cNvPr id="6" name="Picture 5"/>
          <p:cNvPicPr>
            <a:picLocks noChangeAspect="1"/>
          </p:cNvPicPr>
          <p:nvPr/>
        </p:nvPicPr>
        <p:blipFill>
          <a:blip r:embed="rId4"/>
          <a:stretch>
            <a:fillRect/>
          </a:stretch>
        </p:blipFill>
        <p:spPr>
          <a:xfrm>
            <a:off x="3616350" y="1794932"/>
            <a:ext cx="1920843" cy="4275150"/>
          </a:xfrm>
          <a:prstGeom prst="rect">
            <a:avLst/>
          </a:prstGeom>
        </p:spPr>
      </p:pic>
      <p:sp>
        <p:nvSpPr>
          <p:cNvPr id="7" name="TextBox 6"/>
          <p:cNvSpPr txBox="1"/>
          <p:nvPr/>
        </p:nvSpPr>
        <p:spPr>
          <a:xfrm>
            <a:off x="677329" y="1185357"/>
            <a:ext cx="2318224" cy="584776"/>
          </a:xfrm>
          <a:prstGeom prst="rect">
            <a:avLst/>
          </a:prstGeom>
          <a:noFill/>
        </p:spPr>
        <p:txBody>
          <a:bodyPr wrap="square" rtlCol="0">
            <a:spAutoFit/>
          </a:bodyPr>
          <a:lstStyle/>
          <a:p>
            <a:r>
              <a:rPr lang="en-US" sz="3200" dirty="0" smtClean="0"/>
              <a:t> Normal lung</a:t>
            </a:r>
            <a:endParaRPr lang="en-US" sz="3200" dirty="0"/>
          </a:p>
        </p:txBody>
      </p:sp>
      <p:sp>
        <p:nvSpPr>
          <p:cNvPr id="8" name="TextBox 7"/>
          <p:cNvSpPr txBox="1"/>
          <p:nvPr/>
        </p:nvSpPr>
        <p:spPr>
          <a:xfrm>
            <a:off x="3204072" y="1202290"/>
            <a:ext cx="2746315" cy="584776"/>
          </a:xfrm>
          <a:prstGeom prst="rect">
            <a:avLst/>
          </a:prstGeom>
          <a:noFill/>
        </p:spPr>
        <p:txBody>
          <a:bodyPr wrap="square" rtlCol="0">
            <a:spAutoFit/>
          </a:bodyPr>
          <a:lstStyle/>
          <a:p>
            <a:pPr algn="ctr"/>
            <a:r>
              <a:rPr lang="en-US" sz="3200" dirty="0" smtClean="0"/>
              <a:t> </a:t>
            </a:r>
            <a:r>
              <a:rPr lang="en-US" sz="3200" dirty="0" err="1" smtClean="0"/>
              <a:t>Centrilobular</a:t>
            </a:r>
            <a:endParaRPr lang="en-US" sz="3200" dirty="0"/>
          </a:p>
        </p:txBody>
      </p:sp>
      <p:sp>
        <p:nvSpPr>
          <p:cNvPr id="9" name="TextBox 8"/>
          <p:cNvSpPr txBox="1"/>
          <p:nvPr/>
        </p:nvSpPr>
        <p:spPr>
          <a:xfrm>
            <a:off x="6051986" y="1185357"/>
            <a:ext cx="2527331" cy="584776"/>
          </a:xfrm>
          <a:prstGeom prst="rect">
            <a:avLst/>
          </a:prstGeom>
          <a:noFill/>
        </p:spPr>
        <p:txBody>
          <a:bodyPr wrap="square" rtlCol="0">
            <a:spAutoFit/>
          </a:bodyPr>
          <a:lstStyle/>
          <a:p>
            <a:pPr algn="ctr"/>
            <a:r>
              <a:rPr lang="en-US" sz="3200" dirty="0" smtClean="0"/>
              <a:t> </a:t>
            </a:r>
            <a:r>
              <a:rPr lang="en-US" sz="3200" dirty="0" err="1" smtClean="0"/>
              <a:t>Panlobular</a:t>
            </a:r>
            <a:endParaRPr lang="en-US" sz="3200" dirty="0"/>
          </a:p>
        </p:txBody>
      </p:sp>
      <p:sp>
        <p:nvSpPr>
          <p:cNvPr id="10" name="TextBox 9"/>
          <p:cNvSpPr txBox="1"/>
          <p:nvPr/>
        </p:nvSpPr>
        <p:spPr>
          <a:xfrm>
            <a:off x="355601" y="6257450"/>
            <a:ext cx="8669865" cy="646331"/>
          </a:xfrm>
          <a:prstGeom prst="rect">
            <a:avLst/>
          </a:prstGeom>
          <a:noFill/>
        </p:spPr>
        <p:txBody>
          <a:bodyPr wrap="square" rtlCol="0">
            <a:spAutoFit/>
          </a:bodyPr>
          <a:lstStyle/>
          <a:p>
            <a:r>
              <a:rPr lang="en-US" dirty="0" smtClean="0"/>
              <a:t>Anderson et al, Science 1964. </a:t>
            </a:r>
            <a:r>
              <a:rPr lang="en-US" dirty="0" err="1" smtClean="0"/>
              <a:t>Auerbach</a:t>
            </a:r>
            <a:r>
              <a:rPr lang="en-US" dirty="0" smtClean="0"/>
              <a:t> et al, NEJM 1972. </a:t>
            </a:r>
            <a:r>
              <a:rPr lang="en-US" dirty="0" err="1" smtClean="0"/>
              <a:t>Tomashefski</a:t>
            </a:r>
            <a:r>
              <a:rPr lang="en-US" dirty="0" smtClean="0"/>
              <a:t> et al, Hum Path 2004. </a:t>
            </a:r>
            <a:r>
              <a:rPr lang="en-US" dirty="0"/>
              <a:t>Takahashi et al, </a:t>
            </a:r>
            <a:r>
              <a:rPr lang="en-US" dirty="0" err="1"/>
              <a:t>Int</a:t>
            </a:r>
            <a:r>
              <a:rPr lang="en-US" dirty="0"/>
              <a:t> J </a:t>
            </a:r>
            <a:r>
              <a:rPr lang="en-US" dirty="0" err="1"/>
              <a:t>Chron</a:t>
            </a:r>
            <a:r>
              <a:rPr lang="en-US" dirty="0"/>
              <a:t> Obstruct </a:t>
            </a:r>
            <a:r>
              <a:rPr lang="en-US" dirty="0" err="1"/>
              <a:t>Pulmon</a:t>
            </a:r>
            <a:r>
              <a:rPr lang="en-US" dirty="0"/>
              <a:t> Dis, 2008</a:t>
            </a:r>
          </a:p>
        </p:txBody>
      </p:sp>
      <p:pic>
        <p:nvPicPr>
          <p:cNvPr id="11" name="Picture 10"/>
          <p:cNvPicPr>
            <a:picLocks noChangeAspect="1"/>
          </p:cNvPicPr>
          <p:nvPr/>
        </p:nvPicPr>
        <p:blipFill>
          <a:blip r:embed="rId5"/>
          <a:stretch>
            <a:fillRect/>
          </a:stretch>
        </p:blipFill>
        <p:spPr>
          <a:xfrm>
            <a:off x="6125605" y="1777997"/>
            <a:ext cx="2511077" cy="3572942"/>
          </a:xfrm>
          <a:prstGeom prst="rect">
            <a:avLst/>
          </a:prstGeom>
        </p:spPr>
      </p:pic>
      <p:sp>
        <p:nvSpPr>
          <p:cNvPr id="13" name="Rectangle 12"/>
          <p:cNvSpPr/>
          <p:nvPr/>
        </p:nvSpPr>
        <p:spPr>
          <a:xfrm>
            <a:off x="3322045" y="1185357"/>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74804" y="1185357"/>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3429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5730" y="1202290"/>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Studying emphysema</a:t>
            </a:r>
            <a:endParaRPr lang="en-US" dirty="0"/>
          </a:p>
        </p:txBody>
      </p:sp>
      <p:pic>
        <p:nvPicPr>
          <p:cNvPr id="4" name="Picture 3"/>
          <p:cNvPicPr>
            <a:picLocks noChangeAspect="1"/>
          </p:cNvPicPr>
          <p:nvPr/>
        </p:nvPicPr>
        <p:blipFill>
          <a:blip r:embed="rId3"/>
          <a:stretch>
            <a:fillRect/>
          </a:stretch>
        </p:blipFill>
        <p:spPr>
          <a:xfrm>
            <a:off x="700147" y="1744131"/>
            <a:ext cx="2318225" cy="3869267"/>
          </a:xfrm>
          <a:prstGeom prst="rect">
            <a:avLst/>
          </a:prstGeom>
        </p:spPr>
      </p:pic>
      <p:pic>
        <p:nvPicPr>
          <p:cNvPr id="6" name="Picture 5"/>
          <p:cNvPicPr>
            <a:picLocks noChangeAspect="1"/>
          </p:cNvPicPr>
          <p:nvPr/>
        </p:nvPicPr>
        <p:blipFill>
          <a:blip r:embed="rId4"/>
          <a:stretch>
            <a:fillRect/>
          </a:stretch>
        </p:blipFill>
        <p:spPr>
          <a:xfrm>
            <a:off x="3616350" y="1794932"/>
            <a:ext cx="1920843" cy="4275150"/>
          </a:xfrm>
          <a:prstGeom prst="rect">
            <a:avLst/>
          </a:prstGeom>
        </p:spPr>
      </p:pic>
      <p:sp>
        <p:nvSpPr>
          <p:cNvPr id="7" name="TextBox 6"/>
          <p:cNvSpPr txBox="1"/>
          <p:nvPr/>
        </p:nvSpPr>
        <p:spPr>
          <a:xfrm>
            <a:off x="677329" y="1185357"/>
            <a:ext cx="2318224" cy="584776"/>
          </a:xfrm>
          <a:prstGeom prst="rect">
            <a:avLst/>
          </a:prstGeom>
          <a:noFill/>
        </p:spPr>
        <p:txBody>
          <a:bodyPr wrap="square" rtlCol="0">
            <a:spAutoFit/>
          </a:bodyPr>
          <a:lstStyle/>
          <a:p>
            <a:r>
              <a:rPr lang="en-US" sz="3200" dirty="0" smtClean="0"/>
              <a:t> Normal lung</a:t>
            </a:r>
            <a:endParaRPr lang="en-US" sz="3200" dirty="0"/>
          </a:p>
        </p:txBody>
      </p:sp>
      <p:sp>
        <p:nvSpPr>
          <p:cNvPr id="8" name="TextBox 7"/>
          <p:cNvSpPr txBox="1"/>
          <p:nvPr/>
        </p:nvSpPr>
        <p:spPr>
          <a:xfrm>
            <a:off x="3204072" y="1202290"/>
            <a:ext cx="2746315" cy="584776"/>
          </a:xfrm>
          <a:prstGeom prst="rect">
            <a:avLst/>
          </a:prstGeom>
          <a:noFill/>
        </p:spPr>
        <p:txBody>
          <a:bodyPr wrap="square" rtlCol="0">
            <a:spAutoFit/>
          </a:bodyPr>
          <a:lstStyle/>
          <a:p>
            <a:pPr algn="ctr"/>
            <a:r>
              <a:rPr lang="en-US" sz="3200" dirty="0" smtClean="0"/>
              <a:t> </a:t>
            </a:r>
            <a:r>
              <a:rPr lang="en-US" sz="3200" dirty="0" err="1" smtClean="0"/>
              <a:t>Centrilobular</a:t>
            </a:r>
            <a:endParaRPr lang="en-US" sz="3200" dirty="0"/>
          </a:p>
        </p:txBody>
      </p:sp>
      <p:sp>
        <p:nvSpPr>
          <p:cNvPr id="9" name="TextBox 8"/>
          <p:cNvSpPr txBox="1"/>
          <p:nvPr/>
        </p:nvSpPr>
        <p:spPr>
          <a:xfrm>
            <a:off x="6051986" y="1185357"/>
            <a:ext cx="2527331" cy="584776"/>
          </a:xfrm>
          <a:prstGeom prst="rect">
            <a:avLst/>
          </a:prstGeom>
          <a:noFill/>
        </p:spPr>
        <p:txBody>
          <a:bodyPr wrap="square" rtlCol="0">
            <a:spAutoFit/>
          </a:bodyPr>
          <a:lstStyle/>
          <a:p>
            <a:pPr algn="ctr"/>
            <a:r>
              <a:rPr lang="en-US" sz="3200" dirty="0" smtClean="0"/>
              <a:t> </a:t>
            </a:r>
            <a:r>
              <a:rPr lang="en-US" sz="3200" dirty="0" err="1" smtClean="0"/>
              <a:t>Panlobular</a:t>
            </a:r>
            <a:endParaRPr lang="en-US" sz="3200" dirty="0"/>
          </a:p>
        </p:txBody>
      </p:sp>
      <p:sp>
        <p:nvSpPr>
          <p:cNvPr id="10" name="TextBox 9"/>
          <p:cNvSpPr txBox="1"/>
          <p:nvPr/>
        </p:nvSpPr>
        <p:spPr>
          <a:xfrm>
            <a:off x="355601" y="6257450"/>
            <a:ext cx="8669865" cy="646331"/>
          </a:xfrm>
          <a:prstGeom prst="rect">
            <a:avLst/>
          </a:prstGeom>
          <a:noFill/>
        </p:spPr>
        <p:txBody>
          <a:bodyPr wrap="square" rtlCol="0">
            <a:spAutoFit/>
          </a:bodyPr>
          <a:lstStyle/>
          <a:p>
            <a:r>
              <a:rPr lang="en-US" dirty="0" smtClean="0"/>
              <a:t>Anderson et al, Science 1964. </a:t>
            </a:r>
            <a:r>
              <a:rPr lang="en-US" dirty="0" err="1" smtClean="0"/>
              <a:t>Auerbach</a:t>
            </a:r>
            <a:r>
              <a:rPr lang="en-US" dirty="0" smtClean="0"/>
              <a:t> et al, NEJM 1972. </a:t>
            </a:r>
            <a:r>
              <a:rPr lang="en-US" dirty="0" err="1" smtClean="0"/>
              <a:t>Tomashefski</a:t>
            </a:r>
            <a:r>
              <a:rPr lang="en-US" dirty="0" smtClean="0"/>
              <a:t> et al, Hum Path 2004. </a:t>
            </a:r>
            <a:r>
              <a:rPr lang="en-US" dirty="0"/>
              <a:t>Takahashi et al, </a:t>
            </a:r>
            <a:r>
              <a:rPr lang="en-US" dirty="0" err="1"/>
              <a:t>Int</a:t>
            </a:r>
            <a:r>
              <a:rPr lang="en-US" dirty="0"/>
              <a:t> J </a:t>
            </a:r>
            <a:r>
              <a:rPr lang="en-US" dirty="0" err="1"/>
              <a:t>Chron</a:t>
            </a:r>
            <a:r>
              <a:rPr lang="en-US" dirty="0"/>
              <a:t> Obstruct </a:t>
            </a:r>
            <a:r>
              <a:rPr lang="en-US" dirty="0" err="1"/>
              <a:t>Pulmon</a:t>
            </a:r>
            <a:r>
              <a:rPr lang="en-US" dirty="0"/>
              <a:t> Dis, 2008</a:t>
            </a:r>
          </a:p>
        </p:txBody>
      </p:sp>
      <p:pic>
        <p:nvPicPr>
          <p:cNvPr id="11" name="Picture 10"/>
          <p:cNvPicPr>
            <a:picLocks noChangeAspect="1"/>
          </p:cNvPicPr>
          <p:nvPr/>
        </p:nvPicPr>
        <p:blipFill>
          <a:blip r:embed="rId5"/>
          <a:stretch>
            <a:fillRect/>
          </a:stretch>
        </p:blipFill>
        <p:spPr>
          <a:xfrm>
            <a:off x="6125605" y="1777997"/>
            <a:ext cx="2511077" cy="3572942"/>
          </a:xfrm>
          <a:prstGeom prst="rect">
            <a:avLst/>
          </a:prstGeom>
        </p:spPr>
      </p:pic>
      <p:sp>
        <p:nvSpPr>
          <p:cNvPr id="13" name="Rectangle 12"/>
          <p:cNvSpPr/>
          <p:nvPr/>
        </p:nvSpPr>
        <p:spPr>
          <a:xfrm>
            <a:off x="3322045" y="1185357"/>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74804" y="1185357"/>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75729" y="3708392"/>
            <a:ext cx="2628343" cy="2554545"/>
          </a:xfrm>
          <a:prstGeom prst="rect">
            <a:avLst/>
          </a:prstGeom>
          <a:solidFill>
            <a:schemeClr val="bg1">
              <a:lumMod val="85000"/>
              <a:alpha val="50000"/>
            </a:schemeClr>
          </a:solidFill>
        </p:spPr>
        <p:txBody>
          <a:bodyPr wrap="square" rtlCol="0">
            <a:spAutoFit/>
          </a:bodyPr>
          <a:lstStyle/>
          <a:p>
            <a:pPr marL="285750" indent="-285750">
              <a:buFont typeface="Arial"/>
              <a:buChar char="•"/>
            </a:pPr>
            <a:r>
              <a:rPr lang="en-US" sz="3200" b="1" dirty="0" smtClean="0"/>
              <a:t>90% of never smokers</a:t>
            </a:r>
          </a:p>
          <a:p>
            <a:pPr marL="285750" indent="-285750">
              <a:buFont typeface="Arial"/>
              <a:buChar char="•"/>
            </a:pPr>
            <a:r>
              <a:rPr lang="en-US" sz="3200" b="1" dirty="0" smtClean="0"/>
              <a:t>14% of smokers</a:t>
            </a:r>
            <a:endParaRPr lang="en-US" sz="3200" b="1" dirty="0"/>
          </a:p>
        </p:txBody>
      </p:sp>
    </p:spTree>
    <p:extLst>
      <p:ext uri="{BB962C8B-B14F-4D97-AF65-F5344CB8AC3E}">
        <p14:creationId xmlns:p14="http://schemas.microsoft.com/office/powerpoint/2010/main" val="24755669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5730" y="1202290"/>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Studying emphysema</a:t>
            </a:r>
            <a:endParaRPr lang="en-US" dirty="0"/>
          </a:p>
        </p:txBody>
      </p:sp>
      <p:pic>
        <p:nvPicPr>
          <p:cNvPr id="4" name="Picture 3"/>
          <p:cNvPicPr>
            <a:picLocks noChangeAspect="1"/>
          </p:cNvPicPr>
          <p:nvPr/>
        </p:nvPicPr>
        <p:blipFill>
          <a:blip r:embed="rId3"/>
          <a:stretch>
            <a:fillRect/>
          </a:stretch>
        </p:blipFill>
        <p:spPr>
          <a:xfrm>
            <a:off x="700147" y="1744131"/>
            <a:ext cx="2318225" cy="3869267"/>
          </a:xfrm>
          <a:prstGeom prst="rect">
            <a:avLst/>
          </a:prstGeom>
        </p:spPr>
      </p:pic>
      <p:pic>
        <p:nvPicPr>
          <p:cNvPr id="6" name="Picture 5"/>
          <p:cNvPicPr>
            <a:picLocks noChangeAspect="1"/>
          </p:cNvPicPr>
          <p:nvPr/>
        </p:nvPicPr>
        <p:blipFill>
          <a:blip r:embed="rId4"/>
          <a:stretch>
            <a:fillRect/>
          </a:stretch>
        </p:blipFill>
        <p:spPr>
          <a:xfrm>
            <a:off x="3616350" y="1794932"/>
            <a:ext cx="1920843" cy="4275150"/>
          </a:xfrm>
          <a:prstGeom prst="rect">
            <a:avLst/>
          </a:prstGeom>
        </p:spPr>
      </p:pic>
      <p:sp>
        <p:nvSpPr>
          <p:cNvPr id="7" name="TextBox 6"/>
          <p:cNvSpPr txBox="1"/>
          <p:nvPr/>
        </p:nvSpPr>
        <p:spPr>
          <a:xfrm>
            <a:off x="677329" y="1185357"/>
            <a:ext cx="2318224" cy="584776"/>
          </a:xfrm>
          <a:prstGeom prst="rect">
            <a:avLst/>
          </a:prstGeom>
          <a:noFill/>
        </p:spPr>
        <p:txBody>
          <a:bodyPr wrap="square" rtlCol="0">
            <a:spAutoFit/>
          </a:bodyPr>
          <a:lstStyle/>
          <a:p>
            <a:r>
              <a:rPr lang="en-US" sz="3200" dirty="0" smtClean="0"/>
              <a:t> Normal lung</a:t>
            </a:r>
            <a:endParaRPr lang="en-US" sz="3200" dirty="0"/>
          </a:p>
        </p:txBody>
      </p:sp>
      <p:sp>
        <p:nvSpPr>
          <p:cNvPr id="8" name="TextBox 7"/>
          <p:cNvSpPr txBox="1"/>
          <p:nvPr/>
        </p:nvSpPr>
        <p:spPr>
          <a:xfrm>
            <a:off x="3204072" y="1202290"/>
            <a:ext cx="2746315" cy="584776"/>
          </a:xfrm>
          <a:prstGeom prst="rect">
            <a:avLst/>
          </a:prstGeom>
          <a:noFill/>
        </p:spPr>
        <p:txBody>
          <a:bodyPr wrap="square" rtlCol="0">
            <a:spAutoFit/>
          </a:bodyPr>
          <a:lstStyle/>
          <a:p>
            <a:pPr algn="ctr"/>
            <a:r>
              <a:rPr lang="en-US" sz="3200" dirty="0" smtClean="0"/>
              <a:t> </a:t>
            </a:r>
            <a:r>
              <a:rPr lang="en-US" sz="3200" dirty="0" err="1" smtClean="0"/>
              <a:t>Centrilobular</a:t>
            </a:r>
            <a:endParaRPr lang="en-US" sz="3200" dirty="0"/>
          </a:p>
        </p:txBody>
      </p:sp>
      <p:sp>
        <p:nvSpPr>
          <p:cNvPr id="9" name="TextBox 8"/>
          <p:cNvSpPr txBox="1"/>
          <p:nvPr/>
        </p:nvSpPr>
        <p:spPr>
          <a:xfrm>
            <a:off x="6051986" y="1185357"/>
            <a:ext cx="2527331" cy="584776"/>
          </a:xfrm>
          <a:prstGeom prst="rect">
            <a:avLst/>
          </a:prstGeom>
          <a:noFill/>
        </p:spPr>
        <p:txBody>
          <a:bodyPr wrap="square" rtlCol="0">
            <a:spAutoFit/>
          </a:bodyPr>
          <a:lstStyle/>
          <a:p>
            <a:pPr algn="ctr"/>
            <a:r>
              <a:rPr lang="en-US" sz="3200" dirty="0" smtClean="0"/>
              <a:t> </a:t>
            </a:r>
            <a:r>
              <a:rPr lang="en-US" sz="3200" dirty="0" err="1" smtClean="0"/>
              <a:t>Panlobular</a:t>
            </a:r>
            <a:endParaRPr lang="en-US" sz="3200" dirty="0"/>
          </a:p>
        </p:txBody>
      </p:sp>
      <p:sp>
        <p:nvSpPr>
          <p:cNvPr id="10" name="TextBox 9"/>
          <p:cNvSpPr txBox="1"/>
          <p:nvPr/>
        </p:nvSpPr>
        <p:spPr>
          <a:xfrm>
            <a:off x="355601" y="6257450"/>
            <a:ext cx="8669865" cy="646331"/>
          </a:xfrm>
          <a:prstGeom prst="rect">
            <a:avLst/>
          </a:prstGeom>
          <a:noFill/>
        </p:spPr>
        <p:txBody>
          <a:bodyPr wrap="square" rtlCol="0">
            <a:spAutoFit/>
          </a:bodyPr>
          <a:lstStyle/>
          <a:p>
            <a:r>
              <a:rPr lang="en-US" dirty="0" smtClean="0"/>
              <a:t>Anderson et al, Science 1964. </a:t>
            </a:r>
            <a:r>
              <a:rPr lang="en-US" dirty="0" err="1" smtClean="0"/>
              <a:t>Auerbach</a:t>
            </a:r>
            <a:r>
              <a:rPr lang="en-US" dirty="0" smtClean="0"/>
              <a:t> et al, NEJM 1972. </a:t>
            </a:r>
            <a:r>
              <a:rPr lang="en-US" dirty="0" err="1" smtClean="0"/>
              <a:t>Tomashefski</a:t>
            </a:r>
            <a:r>
              <a:rPr lang="en-US" dirty="0" smtClean="0"/>
              <a:t> et al, Hum Path 2004. </a:t>
            </a:r>
            <a:r>
              <a:rPr lang="en-US" dirty="0"/>
              <a:t>Takahashi et al, </a:t>
            </a:r>
            <a:r>
              <a:rPr lang="en-US" dirty="0" err="1"/>
              <a:t>Int</a:t>
            </a:r>
            <a:r>
              <a:rPr lang="en-US" dirty="0"/>
              <a:t> J </a:t>
            </a:r>
            <a:r>
              <a:rPr lang="en-US" dirty="0" err="1"/>
              <a:t>Chron</a:t>
            </a:r>
            <a:r>
              <a:rPr lang="en-US" dirty="0"/>
              <a:t> Obstruct </a:t>
            </a:r>
            <a:r>
              <a:rPr lang="en-US" dirty="0" err="1"/>
              <a:t>Pulmon</a:t>
            </a:r>
            <a:r>
              <a:rPr lang="en-US" dirty="0"/>
              <a:t> Dis, 2008</a:t>
            </a:r>
          </a:p>
        </p:txBody>
      </p:sp>
      <p:pic>
        <p:nvPicPr>
          <p:cNvPr id="11" name="Picture 10"/>
          <p:cNvPicPr>
            <a:picLocks noChangeAspect="1"/>
          </p:cNvPicPr>
          <p:nvPr/>
        </p:nvPicPr>
        <p:blipFill>
          <a:blip r:embed="rId5"/>
          <a:stretch>
            <a:fillRect/>
          </a:stretch>
        </p:blipFill>
        <p:spPr>
          <a:xfrm>
            <a:off x="6125605" y="1777997"/>
            <a:ext cx="2511077" cy="3572942"/>
          </a:xfrm>
          <a:prstGeom prst="rect">
            <a:avLst/>
          </a:prstGeom>
        </p:spPr>
      </p:pic>
      <p:sp>
        <p:nvSpPr>
          <p:cNvPr id="13" name="Rectangle 12"/>
          <p:cNvSpPr/>
          <p:nvPr/>
        </p:nvSpPr>
        <p:spPr>
          <a:xfrm>
            <a:off x="3322045" y="1185357"/>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74804" y="1185357"/>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75729" y="3708392"/>
            <a:ext cx="2628343" cy="2554545"/>
          </a:xfrm>
          <a:prstGeom prst="rect">
            <a:avLst/>
          </a:prstGeom>
          <a:solidFill>
            <a:schemeClr val="bg1">
              <a:lumMod val="85000"/>
              <a:alpha val="50000"/>
            </a:schemeClr>
          </a:solidFill>
        </p:spPr>
        <p:txBody>
          <a:bodyPr wrap="square" rtlCol="0">
            <a:spAutoFit/>
          </a:bodyPr>
          <a:lstStyle/>
          <a:p>
            <a:pPr marL="285750" indent="-285750">
              <a:buFont typeface="Arial"/>
              <a:buChar char="•"/>
            </a:pPr>
            <a:r>
              <a:rPr lang="en-US" sz="3200" b="1" dirty="0" smtClean="0"/>
              <a:t>90% of never smokers</a:t>
            </a:r>
          </a:p>
          <a:p>
            <a:pPr marL="285750" indent="-285750">
              <a:buFont typeface="Arial"/>
              <a:buChar char="•"/>
            </a:pPr>
            <a:r>
              <a:rPr lang="en-US" sz="3200" b="1" dirty="0" smtClean="0"/>
              <a:t>14% of smokers</a:t>
            </a:r>
            <a:endParaRPr lang="en-US" sz="3200" b="1" dirty="0"/>
          </a:p>
        </p:txBody>
      </p:sp>
      <p:sp>
        <p:nvSpPr>
          <p:cNvPr id="15" name="TextBox 14"/>
          <p:cNvSpPr txBox="1"/>
          <p:nvPr/>
        </p:nvSpPr>
        <p:spPr>
          <a:xfrm>
            <a:off x="3378729" y="3717347"/>
            <a:ext cx="2628343" cy="1077218"/>
          </a:xfrm>
          <a:prstGeom prst="rect">
            <a:avLst/>
          </a:prstGeom>
          <a:solidFill>
            <a:schemeClr val="bg1">
              <a:lumMod val="85000"/>
              <a:alpha val="50000"/>
            </a:schemeClr>
          </a:solidFill>
        </p:spPr>
        <p:txBody>
          <a:bodyPr wrap="square" rtlCol="0">
            <a:spAutoFit/>
          </a:bodyPr>
          <a:lstStyle/>
          <a:p>
            <a:pPr marL="285750" indent="-285750">
              <a:buFont typeface="Arial"/>
              <a:buChar char="•"/>
            </a:pPr>
            <a:r>
              <a:rPr lang="en-US" sz="3200" b="1" dirty="0" smtClean="0"/>
              <a:t>98% smokers</a:t>
            </a:r>
          </a:p>
        </p:txBody>
      </p:sp>
    </p:spTree>
    <p:extLst>
      <p:ext uri="{BB962C8B-B14F-4D97-AF65-F5344CB8AC3E}">
        <p14:creationId xmlns:p14="http://schemas.microsoft.com/office/powerpoint/2010/main" val="24755669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5730" y="1202290"/>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Studying emphysema</a:t>
            </a:r>
            <a:endParaRPr lang="en-US" dirty="0"/>
          </a:p>
        </p:txBody>
      </p:sp>
      <p:pic>
        <p:nvPicPr>
          <p:cNvPr id="4" name="Picture 3"/>
          <p:cNvPicPr>
            <a:picLocks noChangeAspect="1"/>
          </p:cNvPicPr>
          <p:nvPr/>
        </p:nvPicPr>
        <p:blipFill>
          <a:blip r:embed="rId3"/>
          <a:stretch>
            <a:fillRect/>
          </a:stretch>
        </p:blipFill>
        <p:spPr>
          <a:xfrm>
            <a:off x="700147" y="1744131"/>
            <a:ext cx="2318225" cy="3869267"/>
          </a:xfrm>
          <a:prstGeom prst="rect">
            <a:avLst/>
          </a:prstGeom>
        </p:spPr>
      </p:pic>
      <p:pic>
        <p:nvPicPr>
          <p:cNvPr id="6" name="Picture 5"/>
          <p:cNvPicPr>
            <a:picLocks noChangeAspect="1"/>
          </p:cNvPicPr>
          <p:nvPr/>
        </p:nvPicPr>
        <p:blipFill>
          <a:blip r:embed="rId4"/>
          <a:stretch>
            <a:fillRect/>
          </a:stretch>
        </p:blipFill>
        <p:spPr>
          <a:xfrm>
            <a:off x="3616350" y="1794932"/>
            <a:ext cx="1920843" cy="4275150"/>
          </a:xfrm>
          <a:prstGeom prst="rect">
            <a:avLst/>
          </a:prstGeom>
        </p:spPr>
      </p:pic>
      <p:sp>
        <p:nvSpPr>
          <p:cNvPr id="7" name="TextBox 6"/>
          <p:cNvSpPr txBox="1"/>
          <p:nvPr/>
        </p:nvSpPr>
        <p:spPr>
          <a:xfrm>
            <a:off x="677329" y="1185357"/>
            <a:ext cx="2318224" cy="584776"/>
          </a:xfrm>
          <a:prstGeom prst="rect">
            <a:avLst/>
          </a:prstGeom>
          <a:noFill/>
        </p:spPr>
        <p:txBody>
          <a:bodyPr wrap="square" rtlCol="0">
            <a:spAutoFit/>
          </a:bodyPr>
          <a:lstStyle/>
          <a:p>
            <a:r>
              <a:rPr lang="en-US" sz="3200" dirty="0" smtClean="0"/>
              <a:t> Normal lung</a:t>
            </a:r>
            <a:endParaRPr lang="en-US" sz="3200" dirty="0"/>
          </a:p>
        </p:txBody>
      </p:sp>
      <p:sp>
        <p:nvSpPr>
          <p:cNvPr id="8" name="TextBox 7"/>
          <p:cNvSpPr txBox="1"/>
          <p:nvPr/>
        </p:nvSpPr>
        <p:spPr>
          <a:xfrm>
            <a:off x="3204072" y="1202290"/>
            <a:ext cx="2746315" cy="584776"/>
          </a:xfrm>
          <a:prstGeom prst="rect">
            <a:avLst/>
          </a:prstGeom>
          <a:noFill/>
        </p:spPr>
        <p:txBody>
          <a:bodyPr wrap="square" rtlCol="0">
            <a:spAutoFit/>
          </a:bodyPr>
          <a:lstStyle/>
          <a:p>
            <a:pPr algn="ctr"/>
            <a:r>
              <a:rPr lang="en-US" sz="3200" dirty="0" smtClean="0"/>
              <a:t> </a:t>
            </a:r>
            <a:r>
              <a:rPr lang="en-US" sz="3200" dirty="0" err="1" smtClean="0"/>
              <a:t>Centrilobular</a:t>
            </a:r>
            <a:endParaRPr lang="en-US" sz="3200" dirty="0"/>
          </a:p>
        </p:txBody>
      </p:sp>
      <p:sp>
        <p:nvSpPr>
          <p:cNvPr id="9" name="TextBox 8"/>
          <p:cNvSpPr txBox="1"/>
          <p:nvPr/>
        </p:nvSpPr>
        <p:spPr>
          <a:xfrm>
            <a:off x="6051986" y="1185357"/>
            <a:ext cx="2527331" cy="584776"/>
          </a:xfrm>
          <a:prstGeom prst="rect">
            <a:avLst/>
          </a:prstGeom>
          <a:noFill/>
        </p:spPr>
        <p:txBody>
          <a:bodyPr wrap="square" rtlCol="0">
            <a:spAutoFit/>
          </a:bodyPr>
          <a:lstStyle/>
          <a:p>
            <a:pPr algn="ctr"/>
            <a:r>
              <a:rPr lang="en-US" sz="3200" dirty="0" smtClean="0"/>
              <a:t> </a:t>
            </a:r>
            <a:r>
              <a:rPr lang="en-US" sz="3200" dirty="0" err="1" smtClean="0"/>
              <a:t>Panlobular</a:t>
            </a:r>
            <a:endParaRPr lang="en-US" sz="3200" dirty="0"/>
          </a:p>
        </p:txBody>
      </p:sp>
      <p:sp>
        <p:nvSpPr>
          <p:cNvPr id="10" name="TextBox 9"/>
          <p:cNvSpPr txBox="1"/>
          <p:nvPr/>
        </p:nvSpPr>
        <p:spPr>
          <a:xfrm>
            <a:off x="355601" y="6257450"/>
            <a:ext cx="8669865" cy="646331"/>
          </a:xfrm>
          <a:prstGeom prst="rect">
            <a:avLst/>
          </a:prstGeom>
          <a:noFill/>
        </p:spPr>
        <p:txBody>
          <a:bodyPr wrap="square" rtlCol="0">
            <a:spAutoFit/>
          </a:bodyPr>
          <a:lstStyle/>
          <a:p>
            <a:r>
              <a:rPr lang="en-US" dirty="0" smtClean="0"/>
              <a:t>Anderson et al, Science 1964. </a:t>
            </a:r>
            <a:r>
              <a:rPr lang="en-US" dirty="0" err="1" smtClean="0"/>
              <a:t>Auerbach</a:t>
            </a:r>
            <a:r>
              <a:rPr lang="en-US" dirty="0" smtClean="0"/>
              <a:t> et al, NEJM 1972. </a:t>
            </a:r>
            <a:r>
              <a:rPr lang="en-US" dirty="0" err="1" smtClean="0"/>
              <a:t>Tomashefski</a:t>
            </a:r>
            <a:r>
              <a:rPr lang="en-US" dirty="0" smtClean="0"/>
              <a:t> et al, Hum Path 2004. </a:t>
            </a:r>
            <a:r>
              <a:rPr lang="en-US" dirty="0"/>
              <a:t>Takahashi et al, </a:t>
            </a:r>
            <a:r>
              <a:rPr lang="en-US" dirty="0" err="1"/>
              <a:t>Int</a:t>
            </a:r>
            <a:r>
              <a:rPr lang="en-US" dirty="0"/>
              <a:t> J </a:t>
            </a:r>
            <a:r>
              <a:rPr lang="en-US" dirty="0" err="1"/>
              <a:t>Chron</a:t>
            </a:r>
            <a:r>
              <a:rPr lang="en-US" dirty="0"/>
              <a:t> Obstruct </a:t>
            </a:r>
            <a:r>
              <a:rPr lang="en-US" dirty="0" err="1"/>
              <a:t>Pulmon</a:t>
            </a:r>
            <a:r>
              <a:rPr lang="en-US" dirty="0"/>
              <a:t> Dis, 2008</a:t>
            </a:r>
          </a:p>
        </p:txBody>
      </p:sp>
      <p:pic>
        <p:nvPicPr>
          <p:cNvPr id="11" name="Picture 10"/>
          <p:cNvPicPr>
            <a:picLocks noChangeAspect="1"/>
          </p:cNvPicPr>
          <p:nvPr/>
        </p:nvPicPr>
        <p:blipFill>
          <a:blip r:embed="rId5"/>
          <a:stretch>
            <a:fillRect/>
          </a:stretch>
        </p:blipFill>
        <p:spPr>
          <a:xfrm>
            <a:off x="6125605" y="1777997"/>
            <a:ext cx="2511077" cy="3572942"/>
          </a:xfrm>
          <a:prstGeom prst="rect">
            <a:avLst/>
          </a:prstGeom>
        </p:spPr>
      </p:pic>
      <p:sp>
        <p:nvSpPr>
          <p:cNvPr id="13" name="Rectangle 12"/>
          <p:cNvSpPr/>
          <p:nvPr/>
        </p:nvSpPr>
        <p:spPr>
          <a:xfrm>
            <a:off x="3322045" y="1185357"/>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74804" y="1185357"/>
            <a:ext cx="2628343" cy="50720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75729" y="3708392"/>
            <a:ext cx="2628343" cy="2554545"/>
          </a:xfrm>
          <a:prstGeom prst="rect">
            <a:avLst/>
          </a:prstGeom>
          <a:solidFill>
            <a:schemeClr val="bg1">
              <a:lumMod val="85000"/>
              <a:alpha val="50000"/>
            </a:schemeClr>
          </a:solidFill>
        </p:spPr>
        <p:txBody>
          <a:bodyPr wrap="square" rtlCol="0">
            <a:spAutoFit/>
          </a:bodyPr>
          <a:lstStyle/>
          <a:p>
            <a:pPr marL="285750" indent="-285750">
              <a:buFont typeface="Arial"/>
              <a:buChar char="•"/>
            </a:pPr>
            <a:r>
              <a:rPr lang="en-US" sz="3200" b="1" dirty="0" smtClean="0"/>
              <a:t>90% of never smokers</a:t>
            </a:r>
          </a:p>
          <a:p>
            <a:pPr marL="285750" indent="-285750">
              <a:buFont typeface="Arial"/>
              <a:buChar char="•"/>
            </a:pPr>
            <a:r>
              <a:rPr lang="en-US" sz="3200" b="1" dirty="0" smtClean="0"/>
              <a:t>14% of smokers</a:t>
            </a:r>
            <a:endParaRPr lang="en-US" sz="3200" b="1" dirty="0"/>
          </a:p>
        </p:txBody>
      </p:sp>
      <p:sp>
        <p:nvSpPr>
          <p:cNvPr id="15" name="TextBox 14"/>
          <p:cNvSpPr txBox="1"/>
          <p:nvPr/>
        </p:nvSpPr>
        <p:spPr>
          <a:xfrm>
            <a:off x="3378729" y="3717347"/>
            <a:ext cx="2628343" cy="1077218"/>
          </a:xfrm>
          <a:prstGeom prst="rect">
            <a:avLst/>
          </a:prstGeom>
          <a:solidFill>
            <a:schemeClr val="bg1">
              <a:lumMod val="85000"/>
              <a:alpha val="50000"/>
            </a:schemeClr>
          </a:solidFill>
        </p:spPr>
        <p:txBody>
          <a:bodyPr wrap="square" rtlCol="0">
            <a:spAutoFit/>
          </a:bodyPr>
          <a:lstStyle/>
          <a:p>
            <a:pPr marL="285750" indent="-285750">
              <a:buFont typeface="Arial"/>
              <a:buChar char="•"/>
            </a:pPr>
            <a:r>
              <a:rPr lang="en-US" sz="3200" b="1" dirty="0" smtClean="0"/>
              <a:t>98% smokers</a:t>
            </a:r>
          </a:p>
        </p:txBody>
      </p:sp>
      <p:sp>
        <p:nvSpPr>
          <p:cNvPr id="16" name="TextBox 15"/>
          <p:cNvSpPr txBox="1"/>
          <p:nvPr/>
        </p:nvSpPr>
        <p:spPr>
          <a:xfrm>
            <a:off x="6091739" y="3708392"/>
            <a:ext cx="2628343" cy="2062103"/>
          </a:xfrm>
          <a:prstGeom prst="rect">
            <a:avLst/>
          </a:prstGeom>
          <a:solidFill>
            <a:schemeClr val="bg1">
              <a:lumMod val="85000"/>
              <a:alpha val="75000"/>
            </a:schemeClr>
          </a:solidFill>
        </p:spPr>
        <p:txBody>
          <a:bodyPr wrap="square" rtlCol="0">
            <a:spAutoFit/>
          </a:bodyPr>
          <a:lstStyle/>
          <a:p>
            <a:pPr marL="285750" indent="-285750">
              <a:buFont typeface="Arial"/>
              <a:buChar char="•"/>
            </a:pPr>
            <a:r>
              <a:rPr lang="en-US" sz="3200" b="1" dirty="0" smtClean="0"/>
              <a:t>47% never-smokers</a:t>
            </a:r>
          </a:p>
          <a:p>
            <a:pPr marL="285750" indent="-285750">
              <a:buFont typeface="Arial"/>
              <a:buChar char="•"/>
            </a:pPr>
            <a:r>
              <a:rPr lang="en-US" sz="3200" b="1" dirty="0" smtClean="0"/>
              <a:t>Alpha-1 Antitrypsin</a:t>
            </a:r>
          </a:p>
        </p:txBody>
      </p:sp>
    </p:spTree>
    <p:extLst>
      <p:ext uri="{BB962C8B-B14F-4D97-AF65-F5344CB8AC3E}">
        <p14:creationId xmlns:p14="http://schemas.microsoft.com/office/powerpoint/2010/main" val="12770984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15971</TotalTime>
  <Words>3081</Words>
  <Application>Microsoft Macintosh PowerPoint</Application>
  <PresentationFormat>On-screen Show (4:3)</PresentationFormat>
  <Paragraphs>531</Paragraphs>
  <Slides>48</Slides>
  <Notes>17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Percent emphysema on computed tomography is associated with  all-cause mortality  </vt:lpstr>
      <vt:lpstr>Chronic lower respiratory disease</vt:lpstr>
      <vt:lpstr>Chronic lower respiratory disease </vt:lpstr>
      <vt:lpstr>Chronic lower respiratory disease </vt:lpstr>
      <vt:lpstr>Emphysema knowledge gaps</vt:lpstr>
      <vt:lpstr>Emphysema subtypes</vt:lpstr>
      <vt:lpstr>Studying emphysema</vt:lpstr>
      <vt:lpstr>Studying emphysema</vt:lpstr>
      <vt:lpstr>Studying emphysema</vt:lpstr>
      <vt:lpstr>Studying emphysema</vt:lpstr>
      <vt:lpstr>CT emphysema and mortality</vt:lpstr>
      <vt:lpstr>Hypotheses</vt:lpstr>
      <vt:lpstr>Multi-Ethnic Study of Atherosclerosis</vt:lpstr>
      <vt:lpstr>Percent emphysema</vt:lpstr>
      <vt:lpstr>Correlations with full-lung scans</vt:lpstr>
      <vt:lpstr>Correlations with full-lung scans</vt:lpstr>
      <vt:lpstr>Events follow-up</vt:lpstr>
      <vt:lpstr>Covariates</vt:lpstr>
      <vt:lpstr>Statistical Analysis</vt:lpstr>
      <vt:lpstr>Statistical Analysis</vt:lpstr>
      <vt:lpstr>Statistical Analysis</vt:lpstr>
      <vt:lpstr>Statistical Analysis</vt:lpstr>
      <vt:lpstr>Results: MESA participants</vt:lpstr>
      <vt:lpstr>Percent emphysema and mortality</vt:lpstr>
      <vt:lpstr>Percent emphysema and mortality</vt:lpstr>
      <vt:lpstr>Percent emphysema and mortality</vt:lpstr>
      <vt:lpstr>Percent emphysema and mortality</vt:lpstr>
      <vt:lpstr>Upper-lobe emphysema and mortality</vt:lpstr>
      <vt:lpstr>Upper lobe emphysema and mortality</vt:lpstr>
      <vt:lpstr>Survival for top 1/10th of emphysema</vt:lpstr>
      <vt:lpstr>Stratification by smoking</vt:lpstr>
      <vt:lpstr>Stratification by smoking</vt:lpstr>
      <vt:lpstr>Stratification by smoking</vt:lpstr>
      <vt:lpstr>Adjustment for FEV1</vt:lpstr>
      <vt:lpstr>Adjustment for FEV1</vt:lpstr>
      <vt:lpstr>Sensitivity analyses</vt:lpstr>
      <vt:lpstr>Limitations</vt:lpstr>
      <vt:lpstr>Conclusions</vt:lpstr>
      <vt:lpstr>Acknowledgements</vt:lpstr>
      <vt:lpstr>Additional slides</vt:lpstr>
      <vt:lpstr>Mortality in top 1/10th of emphysema</vt:lpstr>
      <vt:lpstr>Correlation of percent emphysema and upper-lobe emphysema</vt:lpstr>
      <vt:lpstr>Correlations of emphysema variables</vt:lpstr>
      <vt:lpstr>Full covariate list (30)</vt:lpstr>
      <vt:lpstr>Overlap of COPD and emphysema</vt:lpstr>
      <vt:lpstr>Emphysema and smoking</vt:lpstr>
      <vt:lpstr>Mechanisms linking emphysema to morbidity and mortality </vt:lpstr>
      <vt:lpstr>Emphysema</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Oelsner</dc:creator>
  <cp:lastModifiedBy>Elizabeth Oelsner</cp:lastModifiedBy>
  <cp:revision>98</cp:revision>
  <dcterms:created xsi:type="dcterms:W3CDTF">2013-03-08T16:37:54Z</dcterms:created>
  <dcterms:modified xsi:type="dcterms:W3CDTF">2013-04-24T19:30:45Z</dcterms:modified>
</cp:coreProperties>
</file>