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slideMasters/slideMaster8.xml" ContentType="application/vnd.openxmlformats-officedocument.presentationml.slideMaster+xml"/>
  <Override PartName="/ppt/notesSlides/notesSlide9.xml" ContentType="application/vnd.openxmlformats-officedocument.presentationml.notesSlide+xml"/>
  <Override PartName="/ppt/notesSlides/notesSlide12.xml" ContentType="application/vnd.openxmlformats-officedocument.presentationml.notesSlide+xml"/>
  <Override PartName="/ppt/slideMasters/slideMaster6.xml" ContentType="application/vnd.openxmlformats-officedocument.presentationml.slideMaster+xml"/>
  <Override PartName="/ppt/theme/theme8.xml" ContentType="application/vnd.openxmlformats-officedocument.them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10.xml" ContentType="application/vnd.openxmlformats-officedocument.theme+xml"/>
  <Override PartName="/ppt/notesSlides/notesSlide5.xml" ContentType="application/vnd.openxmlformats-officedocument.presentationml.notesSlide+xml"/>
  <Override PartName="/ppt/charts/chart1.xml" ContentType="application/vnd.openxmlformats-officedocument.drawingml.char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Masters/slideMaster9.xml" ContentType="application/vnd.openxmlformats-officedocument.presentationml.slideMaster+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Masters/slideMaster7.xml" ContentType="application/vnd.openxmlformats-officedocument.presentationml.slideMaster+xml"/>
  <Override PartName="/ppt/theme/theme9.xml" ContentType="application/vnd.openxmlformats-officedocument.them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theme/theme7.xml" ContentType="application/vnd.openxmlformats-officedocument.theme+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Default Extension="wmf" ContentType="image/x-wmf"/>
  <Default Extension="xls" ContentType="application/vnd.ms-exce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 id="2147483664" r:id="rId3"/>
    <p:sldMasterId id="2147483668" r:id="rId4"/>
    <p:sldMasterId id="2147483671" r:id="rId5"/>
    <p:sldMasterId id="2147483673" r:id="rId6"/>
    <p:sldMasterId id="2147483675" r:id="rId7"/>
    <p:sldMasterId id="2147483677" r:id="rId8"/>
    <p:sldMasterId id="2147483679" r:id="rId9"/>
  </p:sldMasterIdLst>
  <p:notesMasterIdLst>
    <p:notesMasterId r:id="rId55"/>
  </p:notesMasterIdLst>
  <p:sldIdLst>
    <p:sldId id="256" r:id="rId10"/>
    <p:sldId id="257" r:id="rId11"/>
    <p:sldId id="258" r:id="rId12"/>
    <p:sldId id="259" r:id="rId13"/>
    <p:sldId id="260" r:id="rId14"/>
    <p:sldId id="261" r:id="rId15"/>
    <p:sldId id="262" r:id="rId16"/>
    <p:sldId id="263" r:id="rId17"/>
    <p:sldId id="264" r:id="rId18"/>
    <p:sldId id="265" r:id="rId19"/>
    <p:sldId id="268" r:id="rId20"/>
    <p:sldId id="267" r:id="rId21"/>
    <p:sldId id="266" r:id="rId22"/>
    <p:sldId id="269" r:id="rId23"/>
    <p:sldId id="271" r:id="rId24"/>
    <p:sldId id="270" r:id="rId25"/>
    <p:sldId id="272" r:id="rId26"/>
    <p:sldId id="273" r:id="rId27"/>
    <p:sldId id="274" r:id="rId28"/>
    <p:sldId id="275" r:id="rId29"/>
    <p:sldId id="276" r:id="rId30"/>
    <p:sldId id="277" r:id="rId31"/>
    <p:sldId id="279" r:id="rId32"/>
    <p:sldId id="278" r:id="rId33"/>
    <p:sldId id="280" r:id="rId34"/>
    <p:sldId id="281" r:id="rId35"/>
    <p:sldId id="282" r:id="rId36"/>
    <p:sldId id="300" r:id="rId37"/>
    <p:sldId id="283" r:id="rId38"/>
    <p:sldId id="284" r:id="rId39"/>
    <p:sldId id="285" r:id="rId40"/>
    <p:sldId id="286" r:id="rId41"/>
    <p:sldId id="287" r:id="rId42"/>
    <p:sldId id="288" r:id="rId43"/>
    <p:sldId id="289" r:id="rId44"/>
    <p:sldId id="290" r:id="rId45"/>
    <p:sldId id="291" r:id="rId46"/>
    <p:sldId id="292" r:id="rId47"/>
    <p:sldId id="293" r:id="rId48"/>
    <p:sldId id="294" r:id="rId49"/>
    <p:sldId id="296" r:id="rId50"/>
    <p:sldId id="298" r:id="rId51"/>
    <p:sldId id="297" r:id="rId52"/>
    <p:sldId id="295" r:id="rId53"/>
    <p:sldId id="299"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slide" Target="slides/slide30.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slide" Target="slides/slide33.xml"/><Relationship Id="rId47" Type="http://schemas.openxmlformats.org/officeDocument/2006/relationships/slide" Target="slides/slide38.xml"/><Relationship Id="rId50" Type="http://schemas.openxmlformats.org/officeDocument/2006/relationships/slide" Target="slides/slide41.xml"/><Relationship Id="rId55" Type="http://schemas.openxmlformats.org/officeDocument/2006/relationships/notesMaster" Target="notesMasters/notesMaster1.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slide" Target="slides/slide37.xml"/><Relationship Id="rId59"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41" Type="http://schemas.openxmlformats.org/officeDocument/2006/relationships/slide" Target="slides/slide32.xml"/><Relationship Id="rId54" Type="http://schemas.openxmlformats.org/officeDocument/2006/relationships/slide" Target="slides/slide45.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slide" Target="slides/slide36.xml"/><Relationship Id="rId53" Type="http://schemas.openxmlformats.org/officeDocument/2006/relationships/slide" Target="slides/slide44.xml"/><Relationship Id="rId58"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slide" Target="slides/slide40.xml"/><Relationship Id="rId57" Type="http://schemas.openxmlformats.org/officeDocument/2006/relationships/viewProps" Target="viewProps.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slide" Target="slides/slide43.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slide" Target="slides/slide34.xml"/><Relationship Id="rId48" Type="http://schemas.openxmlformats.org/officeDocument/2006/relationships/slide" Target="slides/slide39.xml"/><Relationship Id="rId56" Type="http://schemas.openxmlformats.org/officeDocument/2006/relationships/presProps" Target="presProps.xml"/><Relationship Id="rId8" Type="http://schemas.openxmlformats.org/officeDocument/2006/relationships/slideMaster" Target="slideMasters/slideMaster8.xml"/><Relationship Id="rId51" Type="http://schemas.openxmlformats.org/officeDocument/2006/relationships/slide" Target="slides/slide42.xml"/><Relationship Id="rId3" Type="http://schemas.openxmlformats.org/officeDocument/2006/relationships/slideMaster" Target="slideMasters/slideMaster3.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1"/>
          <c:order val="0"/>
          <c:tx>
            <c:strRef>
              <c:f>Sheet1!$C$1</c:f>
              <c:strCache>
                <c:ptCount val="1"/>
                <c:pt idx="0">
                  <c:v>Mortality</c:v>
                </c:pt>
              </c:strCache>
            </c:strRef>
          </c:tx>
          <c:dLbls>
            <c:numFmt formatCode="#,##0" sourceLinked="0"/>
            <c:dLblPos val="outEnd"/>
            <c:showVal val="1"/>
          </c:dLbls>
          <c:cat>
            <c:numRef>
              <c:f>Sheet1!$A$2:$A$12</c:f>
              <c:numCache>
                <c:formatCode>General</c:formatCode>
                <c:ptCount val="11"/>
                <c:pt idx="0">
                  <c:v>0</c:v>
                </c:pt>
                <c:pt idx="1">
                  <c:v>1</c:v>
                </c:pt>
                <c:pt idx="2">
                  <c:v>2</c:v>
                </c:pt>
                <c:pt idx="3">
                  <c:v>3</c:v>
                </c:pt>
                <c:pt idx="4">
                  <c:v>4</c:v>
                </c:pt>
                <c:pt idx="5">
                  <c:v>5</c:v>
                </c:pt>
                <c:pt idx="6">
                  <c:v>6</c:v>
                </c:pt>
                <c:pt idx="7">
                  <c:v>7</c:v>
                </c:pt>
                <c:pt idx="8">
                  <c:v>8</c:v>
                </c:pt>
                <c:pt idx="9">
                  <c:v>9</c:v>
                </c:pt>
                <c:pt idx="10">
                  <c:v>10</c:v>
                </c:pt>
              </c:numCache>
            </c:numRef>
          </c:cat>
          <c:val>
            <c:numRef>
              <c:f>Sheet1!$C$2:$C$12</c:f>
              <c:numCache>
                <c:formatCode>General</c:formatCode>
                <c:ptCount val="11"/>
                <c:pt idx="0">
                  <c:v>7</c:v>
                </c:pt>
                <c:pt idx="1">
                  <c:v>9.1</c:v>
                </c:pt>
                <c:pt idx="2">
                  <c:v>16.8</c:v>
                </c:pt>
                <c:pt idx="3">
                  <c:v>20.100000000000001</c:v>
                </c:pt>
                <c:pt idx="4">
                  <c:v>26.5</c:v>
                </c:pt>
                <c:pt idx="5">
                  <c:v>33.800000000000004</c:v>
                </c:pt>
                <c:pt idx="6">
                  <c:v>50.7</c:v>
                </c:pt>
                <c:pt idx="7">
                  <c:v>69.099999999999994</c:v>
                </c:pt>
                <c:pt idx="8">
                  <c:v>80.5</c:v>
                </c:pt>
                <c:pt idx="9">
                  <c:v>109.4</c:v>
                </c:pt>
                <c:pt idx="10">
                  <c:v>155.5</c:v>
                </c:pt>
              </c:numCache>
            </c:numRef>
          </c:val>
        </c:ser>
        <c:dLbls/>
        <c:gapWidth val="75"/>
        <c:overlap val="40"/>
        <c:axId val="66835968"/>
        <c:axId val="66837888"/>
      </c:barChart>
      <c:catAx>
        <c:axId val="66835968"/>
        <c:scaling>
          <c:orientation val="minMax"/>
        </c:scaling>
        <c:axPos val="b"/>
        <c:title>
          <c:tx>
            <c:rich>
              <a:bodyPr/>
              <a:lstStyle/>
              <a:p>
                <a:pPr>
                  <a:defRPr/>
                </a:pPr>
                <a:r>
                  <a:rPr lang="en-US"/>
                  <a:t>Physiologic Index Score</a:t>
                </a:r>
              </a:p>
            </c:rich>
          </c:tx>
        </c:title>
        <c:numFmt formatCode="General" sourceLinked="1"/>
        <c:majorTickMark val="none"/>
        <c:tickLblPos val="nextTo"/>
        <c:crossAx val="66837888"/>
        <c:crosses val="autoZero"/>
        <c:auto val="1"/>
        <c:lblAlgn val="ctr"/>
        <c:lblOffset val="100"/>
      </c:catAx>
      <c:valAx>
        <c:axId val="66837888"/>
        <c:scaling>
          <c:orientation val="minMax"/>
        </c:scaling>
        <c:axPos val="l"/>
        <c:majorGridlines/>
        <c:title>
          <c:tx>
            <c:rich>
              <a:bodyPr rot="-5400000" vert="horz"/>
              <a:lstStyle/>
              <a:p>
                <a:pPr>
                  <a:defRPr/>
                </a:pPr>
                <a:r>
                  <a:rPr lang="en-US" dirty="0"/>
                  <a:t>Death rate / </a:t>
                </a:r>
                <a:r>
                  <a:rPr lang="en-US" dirty="0" smtClean="0"/>
                  <a:t>1,000</a:t>
                </a:r>
                <a:endParaRPr lang="en-US" dirty="0"/>
              </a:p>
            </c:rich>
          </c:tx>
        </c:title>
        <c:numFmt formatCode="General" sourceLinked="1"/>
        <c:majorTickMark val="none"/>
        <c:tickLblPos val="nextTo"/>
        <c:crossAx val="66835968"/>
        <c:crosses val="autoZero"/>
        <c:crossBetween val="between"/>
      </c:valAx>
    </c:plotArea>
    <c:plotVisOnly val="1"/>
    <c:dispBlanksAs val="gap"/>
  </c:chart>
  <c:spPr>
    <a:ln>
      <a:noFill/>
    </a:ln>
  </c:spPr>
  <c:txPr>
    <a:bodyPr/>
    <a:lstStyle/>
    <a:p>
      <a:pPr>
        <a:defRPr sz="20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1"/>
          <c:order val="0"/>
          <c:tx>
            <c:strRef>
              <c:f>Sheet1!$C$1</c:f>
              <c:strCache>
                <c:ptCount val="1"/>
                <c:pt idx="0">
                  <c:v>Mortality</c:v>
                </c:pt>
              </c:strCache>
            </c:strRef>
          </c:tx>
          <c:dLbls>
            <c:numFmt formatCode="#,##0" sourceLinked="0"/>
            <c:dLblPos val="outEnd"/>
            <c:showVal val="1"/>
          </c:dLbls>
          <c:cat>
            <c:numRef>
              <c:f>Sheet1!$A$14:$A$19</c:f>
              <c:numCache>
                <c:formatCode>General</c:formatCode>
                <c:ptCount val="6"/>
                <c:pt idx="0">
                  <c:v>0</c:v>
                </c:pt>
                <c:pt idx="1">
                  <c:v>1</c:v>
                </c:pt>
                <c:pt idx="2">
                  <c:v>2</c:v>
                </c:pt>
                <c:pt idx="3">
                  <c:v>3</c:v>
                </c:pt>
                <c:pt idx="4">
                  <c:v>4</c:v>
                </c:pt>
                <c:pt idx="5">
                  <c:v>5</c:v>
                </c:pt>
              </c:numCache>
            </c:numRef>
          </c:cat>
          <c:val>
            <c:numRef>
              <c:f>Sheet1!$C$14:$C$19</c:f>
              <c:numCache>
                <c:formatCode>General</c:formatCode>
                <c:ptCount val="6"/>
                <c:pt idx="0">
                  <c:v>30.7</c:v>
                </c:pt>
                <c:pt idx="1">
                  <c:v>32</c:v>
                </c:pt>
                <c:pt idx="2">
                  <c:v>39.4</c:v>
                </c:pt>
                <c:pt idx="3">
                  <c:v>51.9</c:v>
                </c:pt>
                <c:pt idx="4">
                  <c:v>59.9</c:v>
                </c:pt>
                <c:pt idx="5">
                  <c:v>108.4</c:v>
                </c:pt>
              </c:numCache>
            </c:numRef>
          </c:val>
        </c:ser>
        <c:dLbls/>
        <c:gapWidth val="75"/>
        <c:overlap val="40"/>
        <c:axId val="67481600"/>
        <c:axId val="67483520"/>
      </c:barChart>
      <c:catAx>
        <c:axId val="67481600"/>
        <c:scaling>
          <c:orientation val="minMax"/>
        </c:scaling>
        <c:axPos val="b"/>
        <c:title>
          <c:tx>
            <c:rich>
              <a:bodyPr/>
              <a:lstStyle/>
              <a:p>
                <a:pPr>
                  <a:defRPr/>
                </a:pPr>
                <a:r>
                  <a:rPr lang="en-US"/>
                  <a:t>Count of chronic conditions</a:t>
                </a:r>
              </a:p>
            </c:rich>
          </c:tx>
        </c:title>
        <c:numFmt formatCode="General" sourceLinked="1"/>
        <c:majorTickMark val="none"/>
        <c:tickLblPos val="nextTo"/>
        <c:crossAx val="67483520"/>
        <c:crosses val="autoZero"/>
        <c:auto val="1"/>
        <c:lblAlgn val="ctr"/>
        <c:lblOffset val="100"/>
      </c:catAx>
      <c:valAx>
        <c:axId val="67483520"/>
        <c:scaling>
          <c:orientation val="minMax"/>
        </c:scaling>
        <c:axPos val="l"/>
        <c:majorGridlines/>
        <c:title>
          <c:tx>
            <c:rich>
              <a:bodyPr rot="-5400000" vert="horz"/>
              <a:lstStyle/>
              <a:p>
                <a:pPr>
                  <a:defRPr/>
                </a:pPr>
                <a:r>
                  <a:rPr lang="en-US"/>
                  <a:t>Death</a:t>
                </a:r>
                <a:r>
                  <a:rPr lang="en-US" baseline="0"/>
                  <a:t> rate / 1,000</a:t>
                </a:r>
                <a:endParaRPr lang="en-US"/>
              </a:p>
            </c:rich>
          </c:tx>
        </c:title>
        <c:numFmt formatCode="General" sourceLinked="1"/>
        <c:majorTickMark val="none"/>
        <c:tickLblPos val="nextTo"/>
        <c:crossAx val="67481600"/>
        <c:crosses val="autoZero"/>
        <c:crossBetween val="between"/>
      </c:valAx>
    </c:plotArea>
    <c:plotVisOnly val="1"/>
    <c:dispBlanksAs val="gap"/>
  </c:chart>
  <c:spPr>
    <a:ln>
      <a:noFill/>
    </a:ln>
  </c:spPr>
  <c:txPr>
    <a:bodyPr/>
    <a:lstStyle/>
    <a:p>
      <a:pPr>
        <a:defRPr sz="2000"/>
      </a:pPr>
      <a:endParaRPr lang="en-U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image" Target="../media/image16.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7446EE-B50D-4702-977B-AD8A8901FAB7}" type="datetimeFigureOut">
              <a:rPr lang="en-US" smtClean="0"/>
              <a:pPr/>
              <a:t>9/13/2012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AC25F9-4624-42A4-A4A0-D8CE329CF1CD}" type="slidenum">
              <a:rPr lang="en-US" smtClean="0"/>
              <a:pPr/>
              <a:t>‹#›</a:t>
            </a:fld>
            <a:endParaRPr lang="en-US"/>
          </a:p>
        </p:txBody>
      </p:sp>
    </p:spTree>
    <p:extLst>
      <p:ext uri="{BB962C8B-B14F-4D97-AF65-F5344CB8AC3E}">
        <p14:creationId xmlns:p14="http://schemas.microsoft.com/office/powerpoint/2010/main" xmlns="" val="2132193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A2F30F-0B84-4B35-95F5-B550BA25C522}" type="slidenum">
              <a:rPr lang="en-US"/>
              <a:pPr/>
              <a:t>3</a:t>
            </a:fld>
            <a:endParaRPr lang="en-US"/>
          </a:p>
        </p:txBody>
      </p:sp>
      <p:sp>
        <p:nvSpPr>
          <p:cNvPr id="256002" name="Rectangle 2"/>
          <p:cNvSpPr>
            <a:spLocks noGrp="1" noRot="1" noChangeAspect="1" noChangeArrowheads="1" noTextEdit="1"/>
          </p:cNvSpPr>
          <p:nvPr>
            <p:ph type="sldImg"/>
          </p:nvPr>
        </p:nvSpPr>
        <p:spPr>
          <a:ln/>
        </p:spPr>
      </p:sp>
      <p:sp>
        <p:nvSpPr>
          <p:cNvPr id="256003" name="Rectangle 3"/>
          <p:cNvSpPr>
            <a:spLocks noGrp="1" noChangeArrowheads="1"/>
          </p:cNvSpPr>
          <p:nvPr>
            <p:ph type="body" idx="1"/>
          </p:nvPr>
        </p:nvSpPr>
        <p:spPr>
          <a:xfrm>
            <a:off x="914400" y="4343400"/>
            <a:ext cx="5029200" cy="4114800"/>
          </a:xfrm>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p:spPr>
        <p:txBody>
          <a:bodyPr/>
          <a:lstStyle/>
          <a:p>
            <a:r>
              <a:rPr lang="en-US" smtClean="0">
                <a:latin typeface="Arial" pitchFamily="34" charset="0"/>
              </a:rPr>
              <a:t>Footnote: Models are adjusted for age, sex, black race (Y/N), current smoking status (Y/N), current marital status (Y/N), number of chronic diseases, change in weight during follow up, standard deviation (SD) unit of 1996-97 biomarker, and interaction of biomarker change with sex if found to be significant when biomarkers are modeled separately (Table 3).</a:t>
            </a:r>
          </a:p>
        </p:txBody>
      </p:sp>
      <p:sp>
        <p:nvSpPr>
          <p:cNvPr id="92164" name="Slide Number Placeholder 3"/>
          <p:cNvSpPr>
            <a:spLocks noGrp="1"/>
          </p:cNvSpPr>
          <p:nvPr>
            <p:ph type="sldNum" sz="quarter" idx="5"/>
          </p:nvPr>
        </p:nvSpPr>
        <p:spPr>
          <a:noFill/>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AEB84F99-9DAD-4334-820D-55632971D086}" type="slidenum">
              <a:rPr lang="en-US" smtClean="0"/>
              <a:pPr/>
              <a:t>35</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p:spPr>
        <p:txBody>
          <a:bodyPr/>
          <a:lstStyle/>
          <a:p>
            <a:r>
              <a:rPr lang="en-US" smtClean="0">
                <a:latin typeface="Arial" pitchFamily="34" charset="0"/>
              </a:rPr>
              <a:t>Footnote: Models are adjusted for age, sex, black race (Y/N), current smoking status (Y/N), current marital status (Y/N), number of chronic diseases, change in weight during follow up, standard deviation (SD) unit of 1996-97 biomarker, and interaction of biomarker change with sex, if significant. When the sex interaction is significant, results for women (W) and men (M) are given separately. </a:t>
            </a:r>
          </a:p>
        </p:txBody>
      </p:sp>
      <p:sp>
        <p:nvSpPr>
          <p:cNvPr id="93188" name="Slide Number Placeholder 3"/>
          <p:cNvSpPr>
            <a:spLocks noGrp="1"/>
          </p:cNvSpPr>
          <p:nvPr>
            <p:ph type="sldNum" sz="quarter" idx="5"/>
          </p:nvPr>
        </p:nvSpPr>
        <p:spPr>
          <a:noFill/>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E00AD073-D73D-4A74-9580-995AC5376D64}" type="slidenum">
              <a:rPr lang="en-US" smtClean="0"/>
              <a:pPr/>
              <a:t>36</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BB0A2E4-960A-45A1-9603-7E559A964DD3}" type="slidenum">
              <a:rPr lang="en-US" smtClean="0"/>
              <a:pPr/>
              <a:t>38</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AFFB132-399D-4B33-BEAE-4D55E744D5DC}" type="slidenum">
              <a:rPr lang="en-US" smtClean="0"/>
              <a:pPr/>
              <a:t>39</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38914"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
        <p:nvSpPr>
          <p:cNvPr id="4" name="Slide Number Placeholder 3"/>
          <p:cNvSpPr>
            <a:spLocks noGrp="1"/>
          </p:cNvSpPr>
          <p:nvPr>
            <p:ph type="sldNum" sz="quarter" idx="5"/>
          </p:nvPr>
        </p:nvSpPr>
        <p:spPr/>
        <p:txBody>
          <a:bodyPr/>
          <a:lstStyle/>
          <a:p>
            <a:pPr>
              <a:defRPr/>
            </a:pPr>
            <a:fld id="{5E3A52C6-AAC6-D746-9D7D-2B502E70D3BF}" type="slidenum">
              <a:rPr lang="en-US" smtClean="0">
                <a:solidFill>
                  <a:prstClr val="black"/>
                </a:solidFill>
              </a:rPr>
              <a:pPr>
                <a:defRPr/>
              </a:pPr>
              <a:t>40</a:t>
            </a:fld>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buFontTx/>
              <a:buChar char="•"/>
            </a:pPr>
            <a:r>
              <a:rPr lang="en-US" b="1" smtClean="0"/>
              <a:t>Use of Attributable Risk to Target conditions that should be addressed to improve active life expectancy.</a:t>
            </a:r>
          </a:p>
          <a:p>
            <a:pPr>
              <a:buFontTx/>
              <a:buChar char="•"/>
            </a:pPr>
            <a:endParaRPr lang="en-US" smtClean="0"/>
          </a:p>
          <a:p>
            <a:pPr>
              <a:buFontTx/>
              <a:buChar char="•"/>
            </a:pPr>
            <a:r>
              <a:rPr lang="en-US" smtClean="0"/>
              <a:t>Thus we used the aggregation of tasks employed by Fried et al. (1994) to summarize our fourteen ADL and IADL measures into three major types of disability: (1) mobility disability (getting out of bed, walking inside and walking outside the home). (2) disability in complex tasks (cooking, laundry, light housework, grocery shopping, managing money, and using the telephone) and (3) disability in self-care tasks (eating dressing toileting, and bathing). Following theoretical and empirical work suggesting hierarchies in the disablement process, we consider disability in basic self-care tasks to represent the most severe type of disability, and mobility disability to represent early manifestations of loss of functional abilities.</a:t>
            </a:r>
          </a:p>
          <a:p>
            <a:pPr>
              <a:buFontTx/>
              <a:buChar char="•"/>
            </a:pPr>
            <a:r>
              <a:rPr lang="en-US" smtClean="0"/>
              <a:t>Respondents were classified as disabled on an ADL task if they reported that someone helped them perform the task, if someone stayed nearby in case they needed help, or if they used special equipment to perform the task. Respondents were classified as disabled on an IADL task if they report that they cannot do the task because of disability or health problems.</a:t>
            </a:r>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C6D1BFA4-BD2D-43C6-8204-0D3F7218CF14}" type="slidenum">
              <a:rPr lang="en-US" smtClean="0"/>
              <a:pPr/>
              <a:t>4</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4DFABC96-61A9-4BA1-947E-6DFA518CA5BF}" type="slidenum">
              <a:rPr lang="en-US" smtClean="0"/>
              <a:pPr/>
              <a:t>8</a:t>
            </a:fld>
            <a:endParaRPr lang="en-US" smtClean="0"/>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xfrm>
            <a:off x="381000" y="4343400"/>
            <a:ext cx="6019800" cy="4114800"/>
          </a:xfrm>
          <a:noFill/>
        </p:spPr>
        <p:txBody>
          <a:bodyPr/>
          <a:lstStyle/>
          <a:p>
            <a:pPr eaLnBrk="1" hangingPunct="1"/>
            <a:r>
              <a:rPr lang="en-US" sz="1400" smtClean="0">
                <a:latin typeface="Arial" pitchFamily="34" charset="0"/>
              </a:rPr>
              <a:t>Let me now briefly mention the methods use din CHS to study SCVD.</a:t>
            </a:r>
          </a:p>
          <a:p>
            <a:pPr eaLnBrk="1" hangingPunct="1"/>
            <a:endParaRPr lang="en-US" sz="1400" smtClean="0">
              <a:latin typeface="Arial" pitchFamily="34" charset="0"/>
            </a:endParaRPr>
          </a:p>
          <a:p>
            <a:pPr eaLnBrk="1" hangingPunct="1"/>
            <a:r>
              <a:rPr lang="en-US" sz="1400" smtClean="0">
                <a:latin typeface="Arial" pitchFamily="34" charset="0"/>
              </a:rPr>
              <a:t>This was the basic conceptual framework used.  </a:t>
            </a:r>
          </a:p>
          <a:p>
            <a:pPr eaLnBrk="1" hangingPunct="1"/>
            <a:endParaRPr lang="en-US" sz="1400" smtClean="0">
              <a:latin typeface="Arial" pitchFamily="34" charset="0"/>
            </a:endParaRPr>
          </a:p>
          <a:p>
            <a:pPr eaLnBrk="1" hangingPunct="1"/>
            <a:r>
              <a:rPr lang="en-US" sz="1400" smtClean="0">
                <a:latin typeface="Arial" pitchFamily="34" charset="0"/>
              </a:rPr>
              <a:t>Non-invasive tests such as carotid USG, echocardiogram, ankle and arm blood pressure measurement, ECG, brain MRI, coronary calcification, and others were collected through standardized procedures. </a:t>
            </a:r>
          </a:p>
          <a:p>
            <a:pPr eaLnBrk="1" hangingPunct="1"/>
            <a:endParaRPr lang="en-US" sz="1400" smtClean="0">
              <a:latin typeface="Arial" pitchFamily="34" charset="0"/>
            </a:endParaRPr>
          </a:p>
          <a:p>
            <a:pPr eaLnBrk="1" hangingPunct="1"/>
            <a:r>
              <a:rPr lang="en-US" sz="1400" smtClean="0">
                <a:latin typeface="Arial" pitchFamily="34" charset="0"/>
              </a:rPr>
              <a:t>The ability of these measures to predict incident CVD events and mortality, which were confirmed by a panel of experts review actual medical records, was assessed.  Information on self-reported and performance-based physical and cognitive function was also collected. </a:t>
            </a:r>
          </a:p>
          <a:p>
            <a:pPr eaLnBrk="1" hangingPunct="1"/>
            <a:endParaRPr lang="en-US" sz="1400" smtClean="0">
              <a:latin typeface="Arial" pitchFamily="34" charset="0"/>
            </a:endParaRPr>
          </a:p>
          <a:p>
            <a:pPr eaLnBrk="1" hangingPunct="1"/>
            <a:r>
              <a:rPr lang="en-US" sz="1400" smtClean="0">
                <a:latin typeface="Arial" pitchFamily="34" charset="0"/>
              </a:rPr>
              <a:t>Data were available on traditional risk factors.  Blood was also stored assessment of novel risk factors in the future. </a:t>
            </a:r>
          </a:p>
          <a:p>
            <a:pPr eaLnBrk="1" hangingPunct="1"/>
            <a:endParaRPr lang="en-US" sz="1400"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A6BEF376-348E-4650-AE3A-1DEEDAA5AB11}" type="slidenum">
              <a:rPr lang="en-US" smtClean="0"/>
              <a:pPr/>
              <a:t>9</a:t>
            </a:fld>
            <a:endParaRPr lang="en-US" smtClean="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xfrm>
            <a:off x="381000" y="4343400"/>
            <a:ext cx="6019800" cy="4114800"/>
          </a:xfrm>
          <a:noFill/>
        </p:spPr>
        <p:txBody>
          <a:bodyPr/>
          <a:lstStyle/>
          <a:p>
            <a:pPr eaLnBrk="1" hangingPunct="1"/>
            <a:r>
              <a:rPr lang="en-US" sz="1400" smtClean="0">
                <a:latin typeface="Arial" pitchFamily="34" charset="0"/>
              </a:rPr>
              <a:t>Let me now briefly mention the methods use din CHS to study SCVD.</a:t>
            </a:r>
          </a:p>
          <a:p>
            <a:pPr eaLnBrk="1" hangingPunct="1"/>
            <a:endParaRPr lang="en-US" sz="1400" smtClean="0">
              <a:latin typeface="Arial" pitchFamily="34" charset="0"/>
            </a:endParaRPr>
          </a:p>
          <a:p>
            <a:pPr eaLnBrk="1" hangingPunct="1"/>
            <a:r>
              <a:rPr lang="en-US" sz="1400" smtClean="0">
                <a:latin typeface="Arial" pitchFamily="34" charset="0"/>
              </a:rPr>
              <a:t>This was the basic conceptual framework used.  </a:t>
            </a:r>
          </a:p>
          <a:p>
            <a:pPr eaLnBrk="1" hangingPunct="1"/>
            <a:endParaRPr lang="en-US" sz="1400" smtClean="0">
              <a:latin typeface="Arial" pitchFamily="34" charset="0"/>
            </a:endParaRPr>
          </a:p>
          <a:p>
            <a:pPr eaLnBrk="1" hangingPunct="1"/>
            <a:r>
              <a:rPr lang="en-US" sz="1400" smtClean="0">
                <a:latin typeface="Arial" pitchFamily="34" charset="0"/>
              </a:rPr>
              <a:t>Non-invasive tests such as carotid USG, echocardiogram, ankle and arm blood pressure measurement, ECG, brain MRI, coronary calcification, and others were collected through standardized procedures. </a:t>
            </a:r>
          </a:p>
          <a:p>
            <a:pPr eaLnBrk="1" hangingPunct="1"/>
            <a:endParaRPr lang="en-US" sz="1400" smtClean="0">
              <a:latin typeface="Arial" pitchFamily="34" charset="0"/>
            </a:endParaRPr>
          </a:p>
          <a:p>
            <a:pPr eaLnBrk="1" hangingPunct="1"/>
            <a:r>
              <a:rPr lang="en-US" sz="1400" smtClean="0">
                <a:latin typeface="Arial" pitchFamily="34" charset="0"/>
              </a:rPr>
              <a:t>The ability of these measures to predict incident CVD events and mortality, which were confirmed by a panel of experts review actual medical records, was assessed.  Information on self-reported and performance-based physical and cognitive function was also collected. </a:t>
            </a:r>
          </a:p>
          <a:p>
            <a:pPr eaLnBrk="1" hangingPunct="1"/>
            <a:endParaRPr lang="en-US" sz="1400" smtClean="0">
              <a:latin typeface="Arial" pitchFamily="34" charset="0"/>
            </a:endParaRPr>
          </a:p>
          <a:p>
            <a:pPr eaLnBrk="1" hangingPunct="1"/>
            <a:r>
              <a:rPr lang="en-US" sz="1400" smtClean="0">
                <a:latin typeface="Arial" pitchFamily="34" charset="0"/>
              </a:rPr>
              <a:t>Data were available on traditional risk factors.  Blood was also stored assessment of novel risk factors in the future. </a:t>
            </a:r>
          </a:p>
          <a:p>
            <a:pPr eaLnBrk="1" hangingPunct="1"/>
            <a:endParaRPr lang="en-US" sz="1400"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p:spPr>
        <p:txBody>
          <a:bodyPr/>
          <a:lstStyle/>
          <a:p>
            <a:endParaRPr lang="en-US" smtClean="0">
              <a:latin typeface="Arial" pitchFamily="34" charset="0"/>
            </a:endParaRPr>
          </a:p>
        </p:txBody>
      </p:sp>
      <p:sp>
        <p:nvSpPr>
          <p:cNvPr id="86020" name="Slide Number Placeholder 3"/>
          <p:cNvSpPr>
            <a:spLocks noGrp="1"/>
          </p:cNvSpPr>
          <p:nvPr>
            <p:ph type="sldNum" sz="quarter" idx="5"/>
          </p:nvPr>
        </p:nvSpPr>
        <p:spPr>
          <a:noFill/>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7BEF7500-1BD9-45D1-BD91-E7256B10D997}" type="slidenum">
              <a:rPr lang="en-US" smtClean="0"/>
              <a:pPr/>
              <a:t>21</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p:spPr>
        <p:txBody>
          <a:bodyPr/>
          <a:lstStyle/>
          <a:p>
            <a:endParaRPr lang="en-US" smtClean="0">
              <a:latin typeface="Arial" pitchFamily="34" charset="0"/>
            </a:endParaRPr>
          </a:p>
        </p:txBody>
      </p:sp>
      <p:sp>
        <p:nvSpPr>
          <p:cNvPr id="87044" name="Slide Number Placeholder 3"/>
          <p:cNvSpPr>
            <a:spLocks noGrp="1"/>
          </p:cNvSpPr>
          <p:nvPr>
            <p:ph type="sldNum" sz="quarter" idx="5"/>
          </p:nvPr>
        </p:nvSpPr>
        <p:spPr>
          <a:noFill/>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74C5E7B6-BF31-49D9-976A-F6B2632B2468}" type="slidenum">
              <a:rPr lang="en-US" smtClean="0"/>
              <a:pPr/>
              <a:t>24</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p:spPr>
        <p:txBody>
          <a:bodyPr/>
          <a:lstStyle/>
          <a:p>
            <a:endParaRPr lang="en-US" smtClean="0">
              <a:latin typeface="Arial" pitchFamily="34" charset="0"/>
            </a:endParaRPr>
          </a:p>
        </p:txBody>
      </p:sp>
      <p:sp>
        <p:nvSpPr>
          <p:cNvPr id="89092" name="Slide Number Placeholder 3"/>
          <p:cNvSpPr>
            <a:spLocks noGrp="1"/>
          </p:cNvSpPr>
          <p:nvPr>
            <p:ph type="sldNum" sz="quarter" idx="5"/>
          </p:nvPr>
        </p:nvSpPr>
        <p:spPr>
          <a:noFill/>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11AA0C8E-C724-4A45-82AE-423298FB9245}" type="slidenum">
              <a:rPr lang="en-US" smtClean="0"/>
              <a:pPr/>
              <a:t>25</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p:spPr>
        <p:txBody>
          <a:bodyPr/>
          <a:lstStyle/>
          <a:p>
            <a:endParaRPr lang="en-US" smtClean="0">
              <a:latin typeface="Arial" pitchFamily="34" charset="0"/>
            </a:endParaRPr>
          </a:p>
        </p:txBody>
      </p:sp>
      <p:sp>
        <p:nvSpPr>
          <p:cNvPr id="90116" name="Slide Number Placeholder 3"/>
          <p:cNvSpPr>
            <a:spLocks noGrp="1"/>
          </p:cNvSpPr>
          <p:nvPr>
            <p:ph type="sldNum" sz="quarter" idx="5"/>
          </p:nvPr>
        </p:nvSpPr>
        <p:spPr>
          <a:noFill/>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DDD70FF0-55CB-43B3-9905-45EF23776D58}" type="slidenum">
              <a:rPr lang="en-US" smtClean="0"/>
              <a:pPr/>
              <a:t>26</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p:spPr>
        <p:txBody>
          <a:bodyPr/>
          <a:lstStyle/>
          <a:p>
            <a:r>
              <a:rPr lang="en-US" smtClean="0">
                <a:latin typeface="Arial" pitchFamily="34" charset="0"/>
              </a:rPr>
              <a:t>Footnote: Models are adjusted for age, sex, black race (Y/N), current smoking status (Y/N), current marital status (Y/N), number of chronic diseases, change in weight during follow up, standard deviation (SD) unit of 1996-97 biomarker, and interaction of biomarker change with sex, if significant. When the sex interaction is significant, results for women (W) and men (M) are given separately.</a:t>
            </a:r>
          </a:p>
        </p:txBody>
      </p:sp>
      <p:sp>
        <p:nvSpPr>
          <p:cNvPr id="91140" name="Slide Number Placeholder 3"/>
          <p:cNvSpPr>
            <a:spLocks noGrp="1"/>
          </p:cNvSpPr>
          <p:nvPr>
            <p:ph type="sldNum" sz="quarter" idx="5"/>
          </p:nvPr>
        </p:nvSpPr>
        <p:spPr>
          <a:noFill/>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56861EC2-B0AF-41CD-88EA-4FE9AD55F102}" type="slidenum">
              <a:rPr lang="en-US" smtClean="0"/>
              <a:pPr/>
              <a:t>34</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6D27A9-B0E8-483F-9AE6-CC20EBA7B4EC}" type="datetimeFigureOut">
              <a:rPr lang="en-US" smtClean="0"/>
              <a:pPr/>
              <a:t>9/13/2012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C8FAF-E419-4AC3-AD2F-D27F8999B38B}" type="slidenum">
              <a:rPr lang="en-US" smtClean="0"/>
              <a:pPr/>
              <a:t>‹#›</a:t>
            </a:fld>
            <a:endParaRPr lang="en-US"/>
          </a:p>
        </p:txBody>
      </p:sp>
    </p:spTree>
    <p:extLst>
      <p:ext uri="{BB962C8B-B14F-4D97-AF65-F5344CB8AC3E}">
        <p14:creationId xmlns:p14="http://schemas.microsoft.com/office/powerpoint/2010/main" xmlns="" val="3637249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6D27A9-B0E8-483F-9AE6-CC20EBA7B4EC}" type="datetimeFigureOut">
              <a:rPr lang="en-US" smtClean="0"/>
              <a:pPr/>
              <a:t>9/13/2012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C8FAF-E419-4AC3-AD2F-D27F8999B38B}" type="slidenum">
              <a:rPr lang="en-US" smtClean="0"/>
              <a:pPr/>
              <a:t>‹#›</a:t>
            </a:fld>
            <a:endParaRPr lang="en-US"/>
          </a:p>
        </p:txBody>
      </p:sp>
    </p:spTree>
    <p:extLst>
      <p:ext uri="{BB962C8B-B14F-4D97-AF65-F5344CB8AC3E}">
        <p14:creationId xmlns:p14="http://schemas.microsoft.com/office/powerpoint/2010/main" xmlns="" val="4137399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6D27A9-B0E8-483F-9AE6-CC20EBA7B4EC}" type="datetimeFigureOut">
              <a:rPr lang="en-US" smtClean="0"/>
              <a:pPr/>
              <a:t>9/13/2012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C8FAF-E419-4AC3-AD2F-D27F8999B38B}" type="slidenum">
              <a:rPr lang="en-US" smtClean="0"/>
              <a:pPr/>
              <a:t>‹#›</a:t>
            </a:fld>
            <a:endParaRPr lang="en-US"/>
          </a:p>
        </p:txBody>
      </p:sp>
    </p:spTree>
    <p:extLst>
      <p:ext uri="{BB962C8B-B14F-4D97-AF65-F5344CB8AC3E}">
        <p14:creationId xmlns:p14="http://schemas.microsoft.com/office/powerpoint/2010/main" xmlns="" val="353985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30725"/>
          </a:xfrm>
        </p:spPr>
        <p:txBody>
          <a:bodyPr/>
          <a:lstStyle/>
          <a:p>
            <a:endParaRPr lang="en-US"/>
          </a:p>
        </p:txBody>
      </p:sp>
      <p:sp>
        <p:nvSpPr>
          <p:cNvPr id="4" name="Date Placeholder 3"/>
          <p:cNvSpPr>
            <a:spLocks noGrp="1"/>
          </p:cNvSpPr>
          <p:nvPr>
            <p:ph type="dt" sz="half" idx="10"/>
          </p:nvPr>
        </p:nvSpPr>
        <p:spPr>
          <a:xfrm>
            <a:off x="457200" y="6243638"/>
            <a:ext cx="2133600" cy="457200"/>
          </a:xfrm>
        </p:spPr>
        <p:txBody>
          <a:bodyPr/>
          <a:lstStyle>
            <a:lvl1pPr>
              <a:defRPr/>
            </a:lvl1pPr>
          </a:lstStyle>
          <a:p>
            <a:endParaRPr lang="en-US"/>
          </a:p>
        </p:txBody>
      </p:sp>
      <p:sp>
        <p:nvSpPr>
          <p:cNvPr id="5" name="Footer Placeholder 4"/>
          <p:cNvSpPr>
            <a:spLocks noGrp="1"/>
          </p:cNvSpPr>
          <p:nvPr>
            <p:ph type="ftr" sz="quarter" idx="11"/>
          </p:nvPr>
        </p:nvSpPr>
        <p:spPr>
          <a:xfrm>
            <a:off x="3124200" y="6400800"/>
            <a:ext cx="2895600" cy="457200"/>
          </a:xfrm>
        </p:spPr>
        <p:txBody>
          <a:bodyPr/>
          <a:lstStyle>
            <a:lvl1pPr>
              <a:defRPr/>
            </a:lvl1pPr>
          </a:lstStyle>
          <a:p>
            <a:r>
              <a:rPr lang="en-US"/>
              <a:t>5-8-07</a:t>
            </a:r>
          </a:p>
        </p:txBody>
      </p:sp>
      <p:sp>
        <p:nvSpPr>
          <p:cNvPr id="6" name="Slide Number Placeholder 5"/>
          <p:cNvSpPr>
            <a:spLocks noGrp="1"/>
          </p:cNvSpPr>
          <p:nvPr>
            <p:ph type="sldNum" sz="quarter" idx="12"/>
          </p:nvPr>
        </p:nvSpPr>
        <p:spPr>
          <a:xfrm>
            <a:off x="6553200" y="6243638"/>
            <a:ext cx="2133600" cy="457200"/>
          </a:xfrm>
        </p:spPr>
        <p:txBody>
          <a:bodyPr/>
          <a:lstStyle>
            <a:lvl1pPr>
              <a:defRPr/>
            </a:lvl1pPr>
          </a:lstStyle>
          <a:p>
            <a:fld id="{64856E7E-5CC8-4604-B94E-808724CAABDC}" type="slidenum">
              <a:rPr lang="en-US"/>
              <a:pPr/>
              <a:t>‹#›</a:t>
            </a:fld>
            <a:endParaRPr lang="en-US"/>
          </a:p>
        </p:txBody>
      </p:sp>
    </p:spTree>
    <p:extLst>
      <p:ext uri="{BB962C8B-B14F-4D97-AF65-F5344CB8AC3E}">
        <p14:creationId xmlns:p14="http://schemas.microsoft.com/office/powerpoint/2010/main" xmlns="" val="9567404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7813"/>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4"/>
          <p:cNvSpPr>
            <a:spLocks noGrp="1" noChangeArrowheads="1"/>
          </p:cNvSpPr>
          <p:nvPr>
            <p:ph type="dt" sz="half" idx="10"/>
          </p:nvPr>
        </p:nvSpPr>
        <p:spPr>
          <a:ln/>
        </p:spPr>
        <p:txBody>
          <a:bodyPr/>
          <a:lstStyle>
            <a:lvl1pPr>
              <a:defRPr/>
            </a:lvl1pPr>
          </a:lstStyle>
          <a:p>
            <a:pPr>
              <a:defRPr/>
            </a:pPr>
            <a:endParaRPr lang="en-US"/>
          </a:p>
        </p:txBody>
      </p:sp>
      <p:sp>
        <p:nvSpPr>
          <p:cNvPr id="8" name="Rectangle 45"/>
          <p:cNvSpPr>
            <a:spLocks noGrp="1" noChangeArrowheads="1"/>
          </p:cNvSpPr>
          <p:nvPr>
            <p:ph type="ftr" sz="quarter" idx="11"/>
          </p:nvPr>
        </p:nvSpPr>
        <p:spPr>
          <a:ln/>
        </p:spPr>
        <p:txBody>
          <a:bodyPr/>
          <a:lstStyle>
            <a:lvl1pPr>
              <a:defRPr/>
            </a:lvl1pPr>
          </a:lstStyle>
          <a:p>
            <a:pPr>
              <a:defRPr/>
            </a:pPr>
            <a:r>
              <a:rPr lang="en-US"/>
              <a:t>MESA Meeting Silver Spring, MD September 13, 2012</a:t>
            </a:r>
          </a:p>
        </p:txBody>
      </p:sp>
      <p:sp>
        <p:nvSpPr>
          <p:cNvPr id="9" name="Rectangle 46"/>
          <p:cNvSpPr>
            <a:spLocks noGrp="1" noChangeArrowheads="1"/>
          </p:cNvSpPr>
          <p:nvPr>
            <p:ph type="sldNum" sz="quarter" idx="12"/>
          </p:nvPr>
        </p:nvSpPr>
        <p:spPr>
          <a:ln/>
        </p:spPr>
        <p:txBody>
          <a:bodyPr/>
          <a:lstStyle>
            <a:lvl1pPr>
              <a:defRPr/>
            </a:lvl1pPr>
          </a:lstStyle>
          <a:p>
            <a:pPr>
              <a:defRPr/>
            </a:pPr>
            <a:fld id="{D85225E5-A962-4697-A1B7-B48478B00294}" type="slidenum">
              <a:rPr lang="en-US"/>
              <a:pPr>
                <a:defRPr/>
              </a:pPr>
              <a:t>‹#›</a:t>
            </a:fld>
            <a:endParaRPr lang="en-US"/>
          </a:p>
        </p:txBody>
      </p:sp>
    </p:spTree>
    <p:extLst>
      <p:ext uri="{BB962C8B-B14F-4D97-AF65-F5344CB8AC3E}">
        <p14:creationId xmlns:p14="http://schemas.microsoft.com/office/powerpoint/2010/main" xmlns="" val="1925743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fld id="{0D6D27A9-B0E8-483F-9AE6-CC20EBA7B4EC}" type="datetimeFigureOut">
              <a:rPr lang="en-US" smtClean="0"/>
              <a:pPr/>
              <a:t>9/13/2012</a:t>
            </a:fld>
            <a:endParaRPr lang="en-US"/>
          </a:p>
        </p:txBody>
      </p:sp>
      <p:sp>
        <p:nvSpPr>
          <p:cNvPr id="5" name="Rectangle 45"/>
          <p:cNvSpPr>
            <a:spLocks noGrp="1" noChangeArrowheads="1"/>
          </p:cNvSpPr>
          <p:nvPr>
            <p:ph type="ftr" sz="quarter" idx="11"/>
          </p:nvPr>
        </p:nvSpPr>
        <p:spPr>
          <a:ln/>
        </p:spPr>
        <p:txBody>
          <a:bodyPr/>
          <a:lstStyle>
            <a:lvl1pPr>
              <a:defRPr/>
            </a:lvl1pPr>
          </a:lstStyle>
          <a:p>
            <a:endParaRPr lang="en-US"/>
          </a:p>
        </p:txBody>
      </p:sp>
      <p:sp>
        <p:nvSpPr>
          <p:cNvPr id="6" name="Rectangle 46"/>
          <p:cNvSpPr>
            <a:spLocks noGrp="1" noChangeArrowheads="1"/>
          </p:cNvSpPr>
          <p:nvPr>
            <p:ph type="sldNum" sz="quarter" idx="12"/>
          </p:nvPr>
        </p:nvSpPr>
        <p:spPr>
          <a:ln/>
        </p:spPr>
        <p:txBody>
          <a:bodyPr/>
          <a:lstStyle>
            <a:lvl1pPr>
              <a:defRPr/>
            </a:lvl1pPr>
          </a:lstStyle>
          <a:p>
            <a:fld id="{604C8FAF-E419-4AC3-AD2F-D27F8999B38B}" type="slidenum">
              <a:rPr lang="en-US" smtClean="0"/>
              <a:pPr/>
              <a:t>‹#›</a:t>
            </a:fld>
            <a:endParaRPr lang="en-US"/>
          </a:p>
        </p:txBody>
      </p:sp>
    </p:spTree>
    <p:extLst>
      <p:ext uri="{BB962C8B-B14F-4D97-AF65-F5344CB8AC3E}">
        <p14:creationId xmlns:p14="http://schemas.microsoft.com/office/powerpoint/2010/main" xmlns="" val="17765996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fld id="{0D6D27A9-B0E8-483F-9AE6-CC20EBA7B4EC}" type="datetimeFigureOut">
              <a:rPr lang="en-US" smtClean="0"/>
              <a:pPr/>
              <a:t>9/13/2012</a:t>
            </a:fld>
            <a:endParaRPr lang="en-US"/>
          </a:p>
        </p:txBody>
      </p:sp>
      <p:sp>
        <p:nvSpPr>
          <p:cNvPr id="5" name="Rectangle 45"/>
          <p:cNvSpPr>
            <a:spLocks noGrp="1" noChangeArrowheads="1"/>
          </p:cNvSpPr>
          <p:nvPr>
            <p:ph type="ftr" sz="quarter" idx="11"/>
          </p:nvPr>
        </p:nvSpPr>
        <p:spPr>
          <a:ln/>
        </p:spPr>
        <p:txBody>
          <a:bodyPr/>
          <a:lstStyle>
            <a:lvl1pPr>
              <a:defRPr/>
            </a:lvl1pPr>
          </a:lstStyle>
          <a:p>
            <a:endParaRPr lang="en-US"/>
          </a:p>
        </p:txBody>
      </p:sp>
      <p:sp>
        <p:nvSpPr>
          <p:cNvPr id="6" name="Rectangle 46"/>
          <p:cNvSpPr>
            <a:spLocks noGrp="1" noChangeArrowheads="1"/>
          </p:cNvSpPr>
          <p:nvPr>
            <p:ph type="sldNum" sz="quarter" idx="12"/>
          </p:nvPr>
        </p:nvSpPr>
        <p:spPr>
          <a:ln/>
        </p:spPr>
        <p:txBody>
          <a:bodyPr/>
          <a:lstStyle>
            <a:lvl1pPr>
              <a:defRPr/>
            </a:lvl1pPr>
          </a:lstStyle>
          <a:p>
            <a:fld id="{604C8FAF-E419-4AC3-AD2F-D27F8999B38B}" type="slidenum">
              <a:rPr lang="en-US" smtClean="0"/>
              <a:pPr/>
              <a:t>‹#›</a:t>
            </a:fld>
            <a:endParaRPr lang="en-US"/>
          </a:p>
        </p:txBody>
      </p:sp>
    </p:spTree>
    <p:extLst>
      <p:ext uri="{BB962C8B-B14F-4D97-AF65-F5344CB8AC3E}">
        <p14:creationId xmlns:p14="http://schemas.microsoft.com/office/powerpoint/2010/main" xmlns="" val="17765996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4"/>
          <p:cNvSpPr>
            <a:spLocks noGrp="1" noChangeArrowheads="1"/>
          </p:cNvSpPr>
          <p:nvPr>
            <p:ph type="dt" sz="half" idx="10"/>
          </p:nvPr>
        </p:nvSpPr>
        <p:spPr>
          <a:ln/>
        </p:spPr>
        <p:txBody>
          <a:bodyPr/>
          <a:lstStyle>
            <a:lvl1pPr>
              <a:defRPr/>
            </a:lvl1pPr>
          </a:lstStyle>
          <a:p>
            <a:pPr>
              <a:defRPr/>
            </a:pPr>
            <a:endParaRPr lang="en-US"/>
          </a:p>
        </p:txBody>
      </p:sp>
      <p:sp>
        <p:nvSpPr>
          <p:cNvPr id="3" name="Rectangle 45"/>
          <p:cNvSpPr>
            <a:spLocks noGrp="1" noChangeArrowheads="1"/>
          </p:cNvSpPr>
          <p:nvPr>
            <p:ph type="ftr" sz="quarter" idx="11"/>
          </p:nvPr>
        </p:nvSpPr>
        <p:spPr>
          <a:ln/>
        </p:spPr>
        <p:txBody>
          <a:bodyPr/>
          <a:lstStyle>
            <a:lvl1pPr>
              <a:defRPr/>
            </a:lvl1pPr>
          </a:lstStyle>
          <a:p>
            <a:pPr>
              <a:defRPr/>
            </a:pPr>
            <a:r>
              <a:rPr lang="en-US"/>
              <a:t>MESA Meeting Silver Spring, MD September 13, 2012</a:t>
            </a:r>
          </a:p>
        </p:txBody>
      </p:sp>
      <p:sp>
        <p:nvSpPr>
          <p:cNvPr id="4" name="Rectangle 46"/>
          <p:cNvSpPr>
            <a:spLocks noGrp="1" noChangeArrowheads="1"/>
          </p:cNvSpPr>
          <p:nvPr>
            <p:ph type="sldNum" sz="quarter" idx="12"/>
          </p:nvPr>
        </p:nvSpPr>
        <p:spPr>
          <a:ln/>
        </p:spPr>
        <p:txBody>
          <a:bodyPr/>
          <a:lstStyle>
            <a:lvl1pPr>
              <a:defRPr/>
            </a:lvl1pPr>
          </a:lstStyle>
          <a:p>
            <a:pPr>
              <a:defRPr/>
            </a:pPr>
            <a:fld id="{DFEBBF3F-482F-4465-B319-34CAD952CEE8}" type="slidenum">
              <a:rPr lang="en-US"/>
              <a:pPr>
                <a:defRPr/>
              </a:pPr>
              <a:t>‹#›</a:t>
            </a:fld>
            <a:endParaRPr lang="en-US"/>
          </a:p>
        </p:txBody>
      </p:sp>
    </p:spTree>
    <p:extLst>
      <p:ext uri="{BB962C8B-B14F-4D97-AF65-F5344CB8AC3E}">
        <p14:creationId xmlns:p14="http://schemas.microsoft.com/office/powerpoint/2010/main" xmlns="" val="32521754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6413"/>
            <a:chOff x="0" y="0"/>
            <a:chExt cx="5760" cy="4319"/>
          </a:xfrm>
        </p:grpSpPr>
        <p:sp>
          <p:nvSpPr>
            <p:cNvPr id="5"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a:p>
          </p:txBody>
        </p:sp>
        <p:sp>
          <p:nvSpPr>
            <p:cNvPr id="6"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7"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a:p>
          </p:txBody>
        </p:sp>
        <p:sp>
          <p:nvSpPr>
            <p:cNvPr id="8" name="Freeform 6"/>
            <p:cNvSpPr>
              <a:spLocks/>
            </p:cNvSpPr>
            <p:nvPr/>
          </p:nvSpPr>
          <p:spPr bwMode="hidden">
            <a:xfrm>
              <a:off x="4038" y="3577"/>
              <a:ext cx="1720" cy="65"/>
            </a:xfrm>
            <a:custGeom>
              <a:avLst/>
              <a:gdLst>
                <a:gd name="T0" fmla="*/ 1718 w 1722"/>
                <a:gd name="T1" fmla="*/ 64 h 66"/>
                <a:gd name="T2" fmla="*/ 1718 w 1722"/>
                <a:gd name="T3" fmla="*/ 58 h 66"/>
                <a:gd name="T4" fmla="*/ 0 w 1722"/>
                <a:gd name="T5" fmla="*/ 0 h 66"/>
                <a:gd name="T6" fmla="*/ 0 w 1722"/>
                <a:gd name="T7" fmla="*/ 46 h 66"/>
                <a:gd name="T8" fmla="*/ 1718 w 1722"/>
                <a:gd name="T9" fmla="*/ 64 h 66"/>
                <a:gd name="T10" fmla="*/ 1718 w 1722"/>
                <a:gd name="T11" fmla="*/ 64 h 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22" h="66">
                  <a:moveTo>
                    <a:pt x="1722" y="66"/>
                  </a:moveTo>
                  <a:lnTo>
                    <a:pt x="1722" y="60"/>
                  </a:lnTo>
                  <a:lnTo>
                    <a:pt x="0" y="0"/>
                  </a:lnTo>
                  <a:lnTo>
                    <a:pt x="0" y="48"/>
                  </a:lnTo>
                  <a:lnTo>
                    <a:pt x="1722" y="66"/>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9"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10" name="Freeform 8"/>
            <p:cNvSpPr>
              <a:spLocks/>
            </p:cNvSpPr>
            <p:nvPr/>
          </p:nvSpPr>
          <p:spPr bwMode="hidden">
            <a:xfrm>
              <a:off x="4784" y="3702"/>
              <a:ext cx="974" cy="101"/>
            </a:xfrm>
            <a:custGeom>
              <a:avLst/>
              <a:gdLst>
                <a:gd name="T0" fmla="*/ 973 w 975"/>
                <a:gd name="T1" fmla="*/ 48 h 101"/>
                <a:gd name="T2" fmla="*/ 973 w 975"/>
                <a:gd name="T3" fmla="*/ 0 h 101"/>
                <a:gd name="T4" fmla="*/ 0 w 975"/>
                <a:gd name="T5" fmla="*/ 24 h 101"/>
                <a:gd name="T6" fmla="*/ 0 w 975"/>
                <a:gd name="T7" fmla="*/ 101 h 101"/>
                <a:gd name="T8" fmla="*/ 973 w 975"/>
                <a:gd name="T9" fmla="*/ 48 h 101"/>
                <a:gd name="T10" fmla="*/ 973 w 975"/>
                <a:gd name="T11" fmla="*/ 48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75" h="101">
                  <a:moveTo>
                    <a:pt x="975" y="48"/>
                  </a:moveTo>
                  <a:lnTo>
                    <a:pt x="975" y="0"/>
                  </a:lnTo>
                  <a:lnTo>
                    <a:pt x="0" y="24"/>
                  </a:lnTo>
                  <a:lnTo>
                    <a:pt x="0" y="101"/>
                  </a:lnTo>
                  <a:lnTo>
                    <a:pt x="975" y="48"/>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1" name="Freeform 9"/>
            <p:cNvSpPr>
              <a:spLocks/>
            </p:cNvSpPr>
            <p:nvPr/>
          </p:nvSpPr>
          <p:spPr bwMode="hidden">
            <a:xfrm>
              <a:off x="3619" y="3815"/>
              <a:ext cx="2139" cy="198"/>
            </a:xfrm>
            <a:custGeom>
              <a:avLst/>
              <a:gdLst>
                <a:gd name="T0" fmla="*/ 2137 w 2141"/>
                <a:gd name="T1" fmla="*/ 0 h 198"/>
                <a:gd name="T2" fmla="*/ 0 w 2141"/>
                <a:gd name="T3" fmla="*/ 156 h 198"/>
                <a:gd name="T4" fmla="*/ 0 w 2141"/>
                <a:gd name="T5" fmla="*/ 198 h 198"/>
                <a:gd name="T6" fmla="*/ 2137 w 2141"/>
                <a:gd name="T7" fmla="*/ 0 h 198"/>
                <a:gd name="T8" fmla="*/ 2137 w 2141"/>
                <a:gd name="T9" fmla="*/ 0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1" h="198">
                  <a:moveTo>
                    <a:pt x="2141" y="0"/>
                  </a:moveTo>
                  <a:lnTo>
                    <a:pt x="0" y="156"/>
                  </a:lnTo>
                  <a:lnTo>
                    <a:pt x="0" y="198"/>
                  </a:lnTo>
                  <a:lnTo>
                    <a:pt x="2141" y="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2"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13" name="Freeform 11"/>
            <p:cNvSpPr>
              <a:spLocks/>
            </p:cNvSpPr>
            <p:nvPr/>
          </p:nvSpPr>
          <p:spPr bwMode="hidden">
            <a:xfrm>
              <a:off x="2097" y="4043"/>
              <a:ext cx="2514" cy="276"/>
            </a:xfrm>
            <a:custGeom>
              <a:avLst/>
              <a:gdLst>
                <a:gd name="T0" fmla="*/ 2176 w 2517"/>
                <a:gd name="T1" fmla="*/ 276 h 276"/>
                <a:gd name="T2" fmla="*/ 2511 w 2517"/>
                <a:gd name="T3" fmla="*/ 204 h 276"/>
                <a:gd name="T4" fmla="*/ 2254 w 2517"/>
                <a:gd name="T5" fmla="*/ 0 h 276"/>
                <a:gd name="T6" fmla="*/ 0 w 2517"/>
                <a:gd name="T7" fmla="*/ 276 h 276"/>
                <a:gd name="T8" fmla="*/ 2176 w 2517"/>
                <a:gd name="T9" fmla="*/ 276 h 276"/>
                <a:gd name="T10" fmla="*/ 2176 w 2517"/>
                <a:gd name="T11" fmla="*/ 276 h 2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7" h="276">
                  <a:moveTo>
                    <a:pt x="2182" y="276"/>
                  </a:moveTo>
                  <a:lnTo>
                    <a:pt x="2517" y="204"/>
                  </a:lnTo>
                  <a:lnTo>
                    <a:pt x="2260" y="0"/>
                  </a:lnTo>
                  <a:lnTo>
                    <a:pt x="0" y="276"/>
                  </a:lnTo>
                  <a:lnTo>
                    <a:pt x="2182" y="276"/>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4"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a:p>
          </p:txBody>
        </p:sp>
        <p:sp>
          <p:nvSpPr>
            <p:cNvPr id="15" name="Freeform 13"/>
            <p:cNvSpPr>
              <a:spLocks/>
            </p:cNvSpPr>
            <p:nvPr/>
          </p:nvSpPr>
          <p:spPr bwMode="hidden">
            <a:xfrm>
              <a:off x="5030" y="3151"/>
              <a:ext cx="728" cy="240"/>
            </a:xfrm>
            <a:custGeom>
              <a:avLst/>
              <a:gdLst>
                <a:gd name="T0" fmla="*/ 727 w 729"/>
                <a:gd name="T1" fmla="*/ 240 h 240"/>
                <a:gd name="T2" fmla="*/ 0 w 729"/>
                <a:gd name="T3" fmla="*/ 0 h 240"/>
                <a:gd name="T4" fmla="*/ 0 w 729"/>
                <a:gd name="T5" fmla="*/ 6 h 240"/>
                <a:gd name="T6" fmla="*/ 727 w 729"/>
                <a:gd name="T7" fmla="*/ 240 h 240"/>
                <a:gd name="T8" fmla="*/ 727 w 729"/>
                <a:gd name="T9" fmla="*/ 24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9" h="240">
                  <a:moveTo>
                    <a:pt x="729" y="240"/>
                  </a:moveTo>
                  <a:lnTo>
                    <a:pt x="0" y="0"/>
                  </a:lnTo>
                  <a:lnTo>
                    <a:pt x="0" y="6"/>
                  </a:lnTo>
                  <a:lnTo>
                    <a:pt x="729" y="24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6"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a:p>
          </p:txBody>
        </p:sp>
        <p:sp>
          <p:nvSpPr>
            <p:cNvPr id="17" name="Freeform 15"/>
            <p:cNvSpPr>
              <a:spLocks/>
            </p:cNvSpPr>
            <p:nvPr/>
          </p:nvSpPr>
          <p:spPr bwMode="hidden">
            <a:xfrm>
              <a:off x="5030" y="3049"/>
              <a:ext cx="728" cy="318"/>
            </a:xfrm>
            <a:custGeom>
              <a:avLst/>
              <a:gdLst>
                <a:gd name="T0" fmla="*/ 727 w 729"/>
                <a:gd name="T1" fmla="*/ 318 h 318"/>
                <a:gd name="T2" fmla="*/ 727 w 729"/>
                <a:gd name="T3" fmla="*/ 312 h 318"/>
                <a:gd name="T4" fmla="*/ 0 w 729"/>
                <a:gd name="T5" fmla="*/ 0 h 318"/>
                <a:gd name="T6" fmla="*/ 0 w 729"/>
                <a:gd name="T7" fmla="*/ 54 h 318"/>
                <a:gd name="T8" fmla="*/ 727 w 729"/>
                <a:gd name="T9" fmla="*/ 318 h 318"/>
                <a:gd name="T10" fmla="*/ 727 w 729"/>
                <a:gd name="T11" fmla="*/ 318 h 3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9" h="318">
                  <a:moveTo>
                    <a:pt x="729" y="318"/>
                  </a:moveTo>
                  <a:lnTo>
                    <a:pt x="729" y="312"/>
                  </a:lnTo>
                  <a:lnTo>
                    <a:pt x="0" y="0"/>
                  </a:lnTo>
                  <a:lnTo>
                    <a:pt x="0" y="54"/>
                  </a:lnTo>
                  <a:lnTo>
                    <a:pt x="729" y="318"/>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8"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a:p>
          </p:txBody>
        </p:sp>
        <p:sp>
          <p:nvSpPr>
            <p:cNvPr id="19"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a:p>
          </p:txBody>
        </p:sp>
        <p:sp>
          <p:nvSpPr>
            <p:cNvPr id="20"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a:p>
          </p:txBody>
        </p:sp>
        <p:sp>
          <p:nvSpPr>
            <p:cNvPr id="21"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1" h="335">
                  <a:moveTo>
                    <a:pt x="281" y="335"/>
                  </a:moveTo>
                  <a:lnTo>
                    <a:pt x="281" y="173"/>
                  </a:lnTo>
                  <a:lnTo>
                    <a:pt x="96" y="0"/>
                  </a:lnTo>
                  <a:lnTo>
                    <a:pt x="0" y="90"/>
                  </a:lnTo>
                  <a:lnTo>
                    <a:pt x="281" y="335"/>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2"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a:p>
          </p:txBody>
        </p:sp>
        <p:sp>
          <p:nvSpPr>
            <p:cNvPr id="23"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2">
                  <a:moveTo>
                    <a:pt x="132" y="132"/>
                  </a:moveTo>
                  <a:lnTo>
                    <a:pt x="0" y="0"/>
                  </a:lnTo>
                  <a:lnTo>
                    <a:pt x="132" y="132"/>
                  </a:lnTo>
                  <a:close/>
                </a:path>
              </a:pathLst>
            </a:custGeom>
            <a:solidFill>
              <a:srgbClr val="FF9999"/>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4"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a:p>
          </p:txBody>
        </p:sp>
        <p:sp>
          <p:nvSpPr>
            <p:cNvPr id="25"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26"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a:p>
          </p:txBody>
        </p:sp>
        <p:sp>
          <p:nvSpPr>
            <p:cNvPr id="27"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5" h="516">
                  <a:moveTo>
                    <a:pt x="155" y="516"/>
                  </a:moveTo>
                  <a:lnTo>
                    <a:pt x="155" y="204"/>
                  </a:lnTo>
                  <a:lnTo>
                    <a:pt x="77" y="0"/>
                  </a:lnTo>
                  <a:lnTo>
                    <a:pt x="0" y="192"/>
                  </a:lnTo>
                  <a:lnTo>
                    <a:pt x="155" y="516"/>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8"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a:p>
          </p:txBody>
        </p:sp>
        <p:sp>
          <p:nvSpPr>
            <p:cNvPr id="29"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a:p>
          </p:txBody>
        </p:sp>
        <p:sp>
          <p:nvSpPr>
            <p:cNvPr id="30" name="Freeform 28"/>
            <p:cNvSpPr>
              <a:spLocks/>
            </p:cNvSpPr>
            <p:nvPr/>
          </p:nvSpPr>
          <p:spPr bwMode="hidden">
            <a:xfrm>
              <a:off x="5698" y="653"/>
              <a:ext cx="60" cy="311"/>
            </a:xfrm>
            <a:custGeom>
              <a:avLst/>
              <a:gdLst>
                <a:gd name="T0" fmla="*/ 0 w 60"/>
                <a:gd name="T1" fmla="*/ 144 h 312"/>
                <a:gd name="T2" fmla="*/ 60 w 60"/>
                <a:gd name="T3" fmla="*/ 310 h 312"/>
                <a:gd name="T4" fmla="*/ 60 w 60"/>
                <a:gd name="T5" fmla="*/ 6 h 312"/>
                <a:gd name="T6" fmla="*/ 54 w 60"/>
                <a:gd name="T7" fmla="*/ 0 h 312"/>
                <a:gd name="T8" fmla="*/ 0 w 60"/>
                <a:gd name="T9" fmla="*/ 144 h 312"/>
                <a:gd name="T10" fmla="*/ 0 w 60"/>
                <a:gd name="T11" fmla="*/ 144 h 3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312">
                  <a:moveTo>
                    <a:pt x="0" y="144"/>
                  </a:moveTo>
                  <a:lnTo>
                    <a:pt x="60" y="312"/>
                  </a:lnTo>
                  <a:lnTo>
                    <a:pt x="60" y="6"/>
                  </a:lnTo>
                  <a:lnTo>
                    <a:pt x="54" y="0"/>
                  </a:lnTo>
                  <a:lnTo>
                    <a:pt x="0" y="144"/>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1"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a:p>
          </p:txBody>
        </p:sp>
        <p:sp>
          <p:nvSpPr>
            <p:cNvPr id="32"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0"/>
                  </a:lnTo>
                  <a:lnTo>
                    <a:pt x="0" y="6"/>
                  </a:lnTo>
                  <a:lnTo>
                    <a:pt x="6" y="6"/>
                  </a:lnTo>
                  <a:close/>
                </a:path>
              </a:pathLst>
            </a:custGeom>
            <a:solidFill>
              <a:srgbClr val="18FF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3"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34"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35"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a:p>
          </p:txBody>
        </p:sp>
        <p:sp>
          <p:nvSpPr>
            <p:cNvPr id="36"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37"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a:p>
          </p:txBody>
        </p:sp>
        <p:sp>
          <p:nvSpPr>
            <p:cNvPr id="38"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a:p>
          </p:txBody>
        </p:sp>
        <p:sp>
          <p:nvSpPr>
            <p:cNvPr id="39"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a:p>
          </p:txBody>
        </p:sp>
        <p:sp>
          <p:nvSpPr>
            <p:cNvPr id="40"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a:p>
          </p:txBody>
        </p:sp>
        <p:grpSp>
          <p:nvGrpSpPr>
            <p:cNvPr id="41"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43"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a:p>
            </p:txBody>
          </p:sp>
        </p:grpSp>
      </p:grpSp>
      <p:sp>
        <p:nvSpPr>
          <p:cNvPr id="5162" name="Rectangle 42"/>
          <p:cNvSpPr>
            <a:spLocks noGrp="1" noChangeArrowheads="1"/>
          </p:cNvSpPr>
          <p:nvPr>
            <p:ph type="ctrTitle" sz="quarter"/>
          </p:nvPr>
        </p:nvSpPr>
        <p:spPr>
          <a:xfrm>
            <a:off x="457200" y="1600200"/>
            <a:ext cx="8229600" cy="1828800"/>
          </a:xfrm>
        </p:spPr>
        <p:txBody>
          <a:bodyPr/>
          <a:lstStyle>
            <a:lvl1pPr>
              <a:defRPr sz="4800"/>
            </a:lvl1pPr>
          </a:lstStyle>
          <a:p>
            <a:r>
              <a:rPr lang="en-US" smtClean="0"/>
              <a:t>Click to edit Master title style</a:t>
            </a:r>
            <a:endParaRPr lang="en-US"/>
          </a:p>
        </p:txBody>
      </p:sp>
      <p:sp>
        <p:nvSpPr>
          <p:cNvPr id="5163"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en-US" smtClean="0"/>
              <a:t>Click to edit Master subtitle style</a:t>
            </a:r>
            <a:endParaRPr lang="en-US"/>
          </a:p>
        </p:txBody>
      </p:sp>
      <p:sp>
        <p:nvSpPr>
          <p:cNvPr id="44" name="Rectangle 44"/>
          <p:cNvSpPr>
            <a:spLocks noGrp="1" noChangeArrowheads="1"/>
          </p:cNvSpPr>
          <p:nvPr>
            <p:ph type="dt" sz="quarter" idx="10"/>
          </p:nvPr>
        </p:nvSpPr>
        <p:spPr/>
        <p:txBody>
          <a:bodyPr/>
          <a:lstStyle>
            <a:lvl1pPr>
              <a:defRPr/>
            </a:lvl1pPr>
          </a:lstStyle>
          <a:p>
            <a:pPr>
              <a:defRPr/>
            </a:pPr>
            <a:endParaRPr lang="en-US"/>
          </a:p>
        </p:txBody>
      </p:sp>
      <p:sp>
        <p:nvSpPr>
          <p:cNvPr id="45" name="Rectangle 45"/>
          <p:cNvSpPr>
            <a:spLocks noGrp="1" noChangeArrowheads="1"/>
          </p:cNvSpPr>
          <p:nvPr>
            <p:ph type="ftr" sz="quarter" idx="11"/>
          </p:nvPr>
        </p:nvSpPr>
        <p:spPr/>
        <p:txBody>
          <a:bodyPr/>
          <a:lstStyle>
            <a:lvl1pPr>
              <a:defRPr smtClean="0"/>
            </a:lvl1pPr>
          </a:lstStyle>
          <a:p>
            <a:pPr>
              <a:defRPr/>
            </a:pPr>
            <a:r>
              <a:rPr lang="en-US"/>
              <a:t>MESA Meeting</a:t>
            </a:r>
          </a:p>
          <a:p>
            <a:pPr>
              <a:defRPr/>
            </a:pPr>
            <a:r>
              <a:rPr lang="en-US"/>
              <a:t>Silver Spring, MD</a:t>
            </a:r>
          </a:p>
          <a:p>
            <a:pPr>
              <a:defRPr/>
            </a:pPr>
            <a:r>
              <a:rPr lang="en-US"/>
              <a:t>September 13, 2012</a:t>
            </a:r>
            <a:endParaRPr lang="en-US" dirty="0"/>
          </a:p>
        </p:txBody>
      </p:sp>
      <p:sp>
        <p:nvSpPr>
          <p:cNvPr id="46" name="Rectangle 46"/>
          <p:cNvSpPr>
            <a:spLocks noGrp="1" noChangeArrowheads="1"/>
          </p:cNvSpPr>
          <p:nvPr>
            <p:ph type="sldNum" sz="quarter" idx="12"/>
          </p:nvPr>
        </p:nvSpPr>
        <p:spPr/>
        <p:txBody>
          <a:bodyPr/>
          <a:lstStyle>
            <a:lvl1pPr>
              <a:defRPr smtClean="0"/>
            </a:lvl1pPr>
          </a:lstStyle>
          <a:p>
            <a:pPr>
              <a:defRPr/>
            </a:pPr>
            <a:r>
              <a:rPr lang="en-US"/>
              <a:t>1</a:t>
            </a:r>
            <a:endParaRPr lang="en-US" dirty="0"/>
          </a:p>
        </p:txBody>
      </p:sp>
    </p:spTree>
    <p:extLst>
      <p:ext uri="{BB962C8B-B14F-4D97-AF65-F5344CB8AC3E}">
        <p14:creationId xmlns:p14="http://schemas.microsoft.com/office/powerpoint/2010/main" xmlns="" val="22350861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r>
              <a:rPr lang="en-US" smtClean="0"/>
              <a:t>MESA Meeting Silver Spring, MD September 13, 2012</a:t>
            </a:r>
            <a:endParaRPr lang="en-US"/>
          </a:p>
        </p:txBody>
      </p:sp>
      <p:sp>
        <p:nvSpPr>
          <p:cNvPr id="4" name="Slide Number Placeholder 3"/>
          <p:cNvSpPr>
            <a:spLocks noGrp="1"/>
          </p:cNvSpPr>
          <p:nvPr>
            <p:ph type="sldNum" sz="quarter" idx="12"/>
          </p:nvPr>
        </p:nvSpPr>
        <p:spPr/>
        <p:txBody>
          <a:bodyPr/>
          <a:lstStyle/>
          <a:p>
            <a:pPr>
              <a:defRPr/>
            </a:pPr>
            <a:fld id="{DFEBBF3F-482F-4465-B319-34CAD952CEE8}" type="slidenum">
              <a:rPr lang="en-US" smtClean="0"/>
              <a:pPr>
                <a:defRPr/>
              </a:pPr>
              <a:t>‹#›</a:t>
            </a:fld>
            <a:endParaRPr lang="en-US"/>
          </a:p>
        </p:txBody>
      </p:sp>
    </p:spTree>
    <p:extLst>
      <p:ext uri="{BB962C8B-B14F-4D97-AF65-F5344CB8AC3E}">
        <p14:creationId xmlns:p14="http://schemas.microsoft.com/office/powerpoint/2010/main" xmlns="" val="30176822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fld id="{0D6D27A9-B0E8-483F-9AE6-CC20EBA7B4EC}" type="datetimeFigureOut">
              <a:rPr lang="en-US" smtClean="0"/>
              <a:pPr/>
              <a:t>9/13/2012</a:t>
            </a:fld>
            <a:endParaRPr lang="en-US"/>
          </a:p>
        </p:txBody>
      </p:sp>
      <p:sp>
        <p:nvSpPr>
          <p:cNvPr id="5" name="Rectangle 45"/>
          <p:cNvSpPr>
            <a:spLocks noGrp="1" noChangeArrowheads="1"/>
          </p:cNvSpPr>
          <p:nvPr>
            <p:ph type="ftr" sz="quarter" idx="11"/>
          </p:nvPr>
        </p:nvSpPr>
        <p:spPr>
          <a:ln/>
        </p:spPr>
        <p:txBody>
          <a:bodyPr/>
          <a:lstStyle>
            <a:lvl1pPr>
              <a:defRPr/>
            </a:lvl1pPr>
          </a:lstStyle>
          <a:p>
            <a:endParaRPr lang="en-US"/>
          </a:p>
        </p:txBody>
      </p:sp>
      <p:sp>
        <p:nvSpPr>
          <p:cNvPr id="6" name="Rectangle 46"/>
          <p:cNvSpPr>
            <a:spLocks noGrp="1" noChangeArrowheads="1"/>
          </p:cNvSpPr>
          <p:nvPr>
            <p:ph type="sldNum" sz="quarter" idx="12"/>
          </p:nvPr>
        </p:nvSpPr>
        <p:spPr>
          <a:ln/>
        </p:spPr>
        <p:txBody>
          <a:bodyPr/>
          <a:lstStyle>
            <a:lvl1pPr>
              <a:defRPr/>
            </a:lvl1pPr>
          </a:lstStyle>
          <a:p>
            <a:fld id="{604C8FAF-E419-4AC3-AD2F-D27F8999B38B}" type="slidenum">
              <a:rPr lang="en-US" smtClean="0"/>
              <a:pPr/>
              <a:t>‹#›</a:t>
            </a:fld>
            <a:endParaRPr lang="en-US"/>
          </a:p>
        </p:txBody>
      </p:sp>
    </p:spTree>
    <p:extLst>
      <p:ext uri="{BB962C8B-B14F-4D97-AF65-F5344CB8AC3E}">
        <p14:creationId xmlns:p14="http://schemas.microsoft.com/office/powerpoint/2010/main" xmlns="" val="1776599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6D27A9-B0E8-483F-9AE6-CC20EBA7B4EC}" type="datetimeFigureOut">
              <a:rPr lang="en-US" smtClean="0"/>
              <a:pPr/>
              <a:t>9/13/2012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C8FAF-E419-4AC3-AD2F-D27F8999B38B}" type="slidenum">
              <a:rPr lang="en-US" smtClean="0"/>
              <a:pPr/>
              <a:t>‹#›</a:t>
            </a:fld>
            <a:endParaRPr lang="en-US"/>
          </a:p>
        </p:txBody>
      </p:sp>
    </p:spTree>
    <p:extLst>
      <p:ext uri="{BB962C8B-B14F-4D97-AF65-F5344CB8AC3E}">
        <p14:creationId xmlns:p14="http://schemas.microsoft.com/office/powerpoint/2010/main" xmlns="" val="35892528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6D27A9-B0E8-483F-9AE6-CC20EBA7B4EC}" type="datetimeFigureOut">
              <a:rPr lang="en-US" smtClean="0"/>
              <a:pPr/>
              <a:t>9/13/2012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C8FAF-E419-4AC3-AD2F-D27F8999B38B}" type="slidenum">
              <a:rPr lang="en-US" smtClean="0"/>
              <a:pPr/>
              <a:t>‹#›</a:t>
            </a:fld>
            <a:endParaRPr lang="en-US"/>
          </a:p>
        </p:txBody>
      </p:sp>
    </p:spTree>
    <p:extLst>
      <p:ext uri="{BB962C8B-B14F-4D97-AF65-F5344CB8AC3E}">
        <p14:creationId xmlns:p14="http://schemas.microsoft.com/office/powerpoint/2010/main" xmlns="" val="22361566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r>
              <a:rPr lang="en-US" smtClean="0"/>
              <a:t>MESA Meeting Silver Spring, MD September 13, 2012</a:t>
            </a:r>
            <a:endParaRPr lang="en-US"/>
          </a:p>
        </p:txBody>
      </p:sp>
      <p:sp>
        <p:nvSpPr>
          <p:cNvPr id="4" name="Slide Number Placeholder 3"/>
          <p:cNvSpPr>
            <a:spLocks noGrp="1"/>
          </p:cNvSpPr>
          <p:nvPr>
            <p:ph type="sldNum" sz="quarter" idx="12"/>
          </p:nvPr>
        </p:nvSpPr>
        <p:spPr/>
        <p:txBody>
          <a:bodyPr/>
          <a:lstStyle/>
          <a:p>
            <a:pPr>
              <a:defRPr/>
            </a:pPr>
            <a:fld id="{DFEBBF3F-482F-4465-B319-34CAD952CEE8}" type="slidenum">
              <a:rPr lang="en-US" smtClean="0"/>
              <a:pPr>
                <a:defRPr/>
              </a:pPr>
              <a:t>‹#›</a:t>
            </a:fld>
            <a:endParaRPr lang="en-US"/>
          </a:p>
        </p:txBody>
      </p:sp>
    </p:spTree>
    <p:extLst>
      <p:ext uri="{BB962C8B-B14F-4D97-AF65-F5344CB8AC3E}">
        <p14:creationId xmlns:p14="http://schemas.microsoft.com/office/powerpoint/2010/main" xmlns="" val="16223587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6D27A9-B0E8-483F-9AE6-CC20EBA7B4EC}" type="datetimeFigureOut">
              <a:rPr lang="en-US" smtClean="0"/>
              <a:pPr/>
              <a:t>9/13/2012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C8FAF-E419-4AC3-AD2F-D27F8999B38B}" type="slidenum">
              <a:rPr lang="en-US" smtClean="0"/>
              <a:pPr/>
              <a:t>‹#›</a:t>
            </a:fld>
            <a:endParaRPr lang="en-US"/>
          </a:p>
        </p:txBody>
      </p:sp>
    </p:spTree>
    <p:extLst>
      <p:ext uri="{BB962C8B-B14F-4D97-AF65-F5344CB8AC3E}">
        <p14:creationId xmlns:p14="http://schemas.microsoft.com/office/powerpoint/2010/main" xmlns="" val="3992454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6D27A9-B0E8-483F-9AE6-CC20EBA7B4EC}" type="datetimeFigureOut">
              <a:rPr lang="en-US" smtClean="0"/>
              <a:pPr/>
              <a:t>9/13/2012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C8FAF-E419-4AC3-AD2F-D27F8999B38B}" type="slidenum">
              <a:rPr lang="en-US" smtClean="0"/>
              <a:pPr/>
              <a:t>‹#›</a:t>
            </a:fld>
            <a:endParaRPr lang="en-US"/>
          </a:p>
        </p:txBody>
      </p:sp>
    </p:spTree>
    <p:extLst>
      <p:ext uri="{BB962C8B-B14F-4D97-AF65-F5344CB8AC3E}">
        <p14:creationId xmlns:p14="http://schemas.microsoft.com/office/powerpoint/2010/main" xmlns="" val="3992454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6D27A9-B0E8-483F-9AE6-CC20EBA7B4EC}" type="datetimeFigureOut">
              <a:rPr lang="en-US" smtClean="0"/>
              <a:pPr/>
              <a:t>9/13/2012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C8FAF-E419-4AC3-AD2F-D27F8999B38B}" type="slidenum">
              <a:rPr lang="en-US" smtClean="0"/>
              <a:pPr/>
              <a:t>‹#›</a:t>
            </a:fld>
            <a:endParaRPr lang="en-US"/>
          </a:p>
        </p:txBody>
      </p:sp>
    </p:spTree>
    <p:extLst>
      <p:ext uri="{BB962C8B-B14F-4D97-AF65-F5344CB8AC3E}">
        <p14:creationId xmlns:p14="http://schemas.microsoft.com/office/powerpoint/2010/main" xmlns="" val="399245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6D27A9-B0E8-483F-9AE6-CC20EBA7B4EC}" type="datetimeFigureOut">
              <a:rPr lang="en-US" smtClean="0"/>
              <a:pPr/>
              <a:t>9/13/2012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C8FAF-E419-4AC3-AD2F-D27F8999B38B}" type="slidenum">
              <a:rPr lang="en-US" smtClean="0"/>
              <a:pPr/>
              <a:t>‹#›</a:t>
            </a:fld>
            <a:endParaRPr lang="en-US"/>
          </a:p>
        </p:txBody>
      </p:sp>
    </p:spTree>
    <p:extLst>
      <p:ext uri="{BB962C8B-B14F-4D97-AF65-F5344CB8AC3E}">
        <p14:creationId xmlns:p14="http://schemas.microsoft.com/office/powerpoint/2010/main" xmlns="" val="2571691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D6D27A9-B0E8-483F-9AE6-CC20EBA7B4EC}" type="datetimeFigureOut">
              <a:rPr lang="en-US" smtClean="0"/>
              <a:pPr/>
              <a:t>9/13/2012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4C8FAF-E419-4AC3-AD2F-D27F8999B38B}" type="slidenum">
              <a:rPr lang="en-US" smtClean="0"/>
              <a:pPr/>
              <a:t>‹#›</a:t>
            </a:fld>
            <a:endParaRPr lang="en-US"/>
          </a:p>
        </p:txBody>
      </p:sp>
    </p:spTree>
    <p:extLst>
      <p:ext uri="{BB962C8B-B14F-4D97-AF65-F5344CB8AC3E}">
        <p14:creationId xmlns:p14="http://schemas.microsoft.com/office/powerpoint/2010/main" xmlns="" val="3264379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D6D27A9-B0E8-483F-9AE6-CC20EBA7B4EC}" type="datetimeFigureOut">
              <a:rPr lang="en-US" smtClean="0"/>
              <a:pPr/>
              <a:t>9/13/2012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4C8FAF-E419-4AC3-AD2F-D27F8999B38B}" type="slidenum">
              <a:rPr lang="en-US" smtClean="0"/>
              <a:pPr/>
              <a:t>‹#›</a:t>
            </a:fld>
            <a:endParaRPr lang="en-US"/>
          </a:p>
        </p:txBody>
      </p:sp>
    </p:spTree>
    <p:extLst>
      <p:ext uri="{BB962C8B-B14F-4D97-AF65-F5344CB8AC3E}">
        <p14:creationId xmlns:p14="http://schemas.microsoft.com/office/powerpoint/2010/main" xmlns="" val="2974955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6D27A9-B0E8-483F-9AE6-CC20EBA7B4EC}" type="datetimeFigureOut">
              <a:rPr lang="en-US" smtClean="0"/>
              <a:pPr/>
              <a:t>9/13/2012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4C8FAF-E419-4AC3-AD2F-D27F8999B38B}" type="slidenum">
              <a:rPr lang="en-US" smtClean="0"/>
              <a:pPr/>
              <a:t>‹#›</a:t>
            </a:fld>
            <a:endParaRPr lang="en-US"/>
          </a:p>
        </p:txBody>
      </p:sp>
    </p:spTree>
    <p:extLst>
      <p:ext uri="{BB962C8B-B14F-4D97-AF65-F5344CB8AC3E}">
        <p14:creationId xmlns:p14="http://schemas.microsoft.com/office/powerpoint/2010/main" xmlns="" val="2042864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6D27A9-B0E8-483F-9AE6-CC20EBA7B4EC}" type="datetimeFigureOut">
              <a:rPr lang="en-US" smtClean="0"/>
              <a:pPr/>
              <a:t>9/13/2012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4C8FAF-E419-4AC3-AD2F-D27F8999B38B}" type="slidenum">
              <a:rPr lang="en-US" smtClean="0"/>
              <a:pPr/>
              <a:t>‹#›</a:t>
            </a:fld>
            <a:endParaRPr lang="en-US"/>
          </a:p>
        </p:txBody>
      </p:sp>
    </p:spTree>
    <p:extLst>
      <p:ext uri="{BB962C8B-B14F-4D97-AF65-F5344CB8AC3E}">
        <p14:creationId xmlns:p14="http://schemas.microsoft.com/office/powerpoint/2010/main" xmlns="" val="225809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6D27A9-B0E8-483F-9AE6-CC20EBA7B4EC}" type="datetimeFigureOut">
              <a:rPr lang="en-US" smtClean="0"/>
              <a:pPr/>
              <a:t>9/13/2012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4C8FAF-E419-4AC3-AD2F-D27F8999B38B}" type="slidenum">
              <a:rPr lang="en-US" smtClean="0"/>
              <a:pPr/>
              <a:t>‹#›</a:t>
            </a:fld>
            <a:endParaRPr lang="en-US"/>
          </a:p>
        </p:txBody>
      </p:sp>
    </p:spTree>
    <p:extLst>
      <p:ext uri="{BB962C8B-B14F-4D97-AF65-F5344CB8AC3E}">
        <p14:creationId xmlns:p14="http://schemas.microsoft.com/office/powerpoint/2010/main" xmlns="" val="2489653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6D27A9-B0E8-483F-9AE6-CC20EBA7B4EC}" type="datetimeFigureOut">
              <a:rPr lang="en-US" smtClean="0"/>
              <a:pPr/>
              <a:t>9/13/2012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4C8FAF-E419-4AC3-AD2F-D27F8999B38B}" type="slidenum">
              <a:rPr lang="en-US" smtClean="0"/>
              <a:pPr/>
              <a:t>‹#›</a:t>
            </a:fld>
            <a:endParaRPr lang="en-US"/>
          </a:p>
        </p:txBody>
      </p:sp>
    </p:spTree>
    <p:extLst>
      <p:ext uri="{BB962C8B-B14F-4D97-AF65-F5344CB8AC3E}">
        <p14:creationId xmlns:p14="http://schemas.microsoft.com/office/powerpoint/2010/main" xmlns="" val="1237020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4.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image" Target="../media/image3.png"/><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9.xml"/><Relationship Id="rId1" Type="http://schemas.openxmlformats.org/officeDocument/2006/relationships/slideLayout" Target="../slideLayouts/slideLayout18.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20.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21.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22.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23.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6D27A9-B0E8-483F-9AE6-CC20EBA7B4EC}" type="datetimeFigureOut">
              <a:rPr lang="en-US" smtClean="0"/>
              <a:pPr/>
              <a:t>9/13/2012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4C8FAF-E419-4AC3-AD2F-D27F8999B38B}" type="slidenum">
              <a:rPr lang="en-US" smtClean="0"/>
              <a:pPr/>
              <a:t>‹#›</a:t>
            </a:fld>
            <a:endParaRPr lang="en-US"/>
          </a:p>
        </p:txBody>
      </p:sp>
    </p:spTree>
    <p:extLst>
      <p:ext uri="{BB962C8B-B14F-4D97-AF65-F5344CB8AC3E}">
        <p14:creationId xmlns:p14="http://schemas.microsoft.com/office/powerpoint/2010/main" xmlns="" val="596202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chemeClr val="bg1">
                <a:gamma/>
                <a:shade val="57647"/>
                <a:invGamma/>
              </a:schemeClr>
            </a:gs>
            <a:gs pos="100000">
              <a:schemeClr val="bg1"/>
            </a:gs>
          </a:gsLst>
          <a:lin ang="2700000" scaled="1"/>
          <a:tileRect/>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6413"/>
            <a:chOff x="0" y="0"/>
            <a:chExt cx="5760" cy="4319"/>
          </a:xfrm>
        </p:grpSpPr>
        <p:sp>
          <p:nvSpPr>
            <p:cNvPr id="4099"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a:p>
          </p:txBody>
        </p:sp>
        <p:sp>
          <p:nvSpPr>
            <p:cNvPr id="4100"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4101"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a:p>
          </p:txBody>
        </p:sp>
        <p:sp>
          <p:nvSpPr>
            <p:cNvPr id="1035" name="Freeform 6"/>
            <p:cNvSpPr>
              <a:spLocks/>
            </p:cNvSpPr>
            <p:nvPr/>
          </p:nvSpPr>
          <p:spPr bwMode="hidden">
            <a:xfrm>
              <a:off x="4038" y="3577"/>
              <a:ext cx="1720" cy="65"/>
            </a:xfrm>
            <a:custGeom>
              <a:avLst/>
              <a:gdLst>
                <a:gd name="T0" fmla="*/ 1718 w 1722"/>
                <a:gd name="T1" fmla="*/ 64 h 66"/>
                <a:gd name="T2" fmla="*/ 1718 w 1722"/>
                <a:gd name="T3" fmla="*/ 58 h 66"/>
                <a:gd name="T4" fmla="*/ 0 w 1722"/>
                <a:gd name="T5" fmla="*/ 0 h 66"/>
                <a:gd name="T6" fmla="*/ 0 w 1722"/>
                <a:gd name="T7" fmla="*/ 46 h 66"/>
                <a:gd name="T8" fmla="*/ 1718 w 1722"/>
                <a:gd name="T9" fmla="*/ 64 h 66"/>
                <a:gd name="T10" fmla="*/ 1718 w 1722"/>
                <a:gd name="T11" fmla="*/ 64 h 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22" h="66">
                  <a:moveTo>
                    <a:pt x="1722" y="66"/>
                  </a:moveTo>
                  <a:lnTo>
                    <a:pt x="1722" y="60"/>
                  </a:lnTo>
                  <a:lnTo>
                    <a:pt x="0" y="0"/>
                  </a:lnTo>
                  <a:lnTo>
                    <a:pt x="0" y="48"/>
                  </a:lnTo>
                  <a:lnTo>
                    <a:pt x="1722" y="66"/>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4103"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1037" name="Freeform 8"/>
            <p:cNvSpPr>
              <a:spLocks/>
            </p:cNvSpPr>
            <p:nvPr/>
          </p:nvSpPr>
          <p:spPr bwMode="hidden">
            <a:xfrm>
              <a:off x="4784" y="3702"/>
              <a:ext cx="974" cy="101"/>
            </a:xfrm>
            <a:custGeom>
              <a:avLst/>
              <a:gdLst>
                <a:gd name="T0" fmla="*/ 973 w 975"/>
                <a:gd name="T1" fmla="*/ 48 h 101"/>
                <a:gd name="T2" fmla="*/ 973 w 975"/>
                <a:gd name="T3" fmla="*/ 0 h 101"/>
                <a:gd name="T4" fmla="*/ 0 w 975"/>
                <a:gd name="T5" fmla="*/ 24 h 101"/>
                <a:gd name="T6" fmla="*/ 0 w 975"/>
                <a:gd name="T7" fmla="*/ 101 h 101"/>
                <a:gd name="T8" fmla="*/ 973 w 975"/>
                <a:gd name="T9" fmla="*/ 48 h 101"/>
                <a:gd name="T10" fmla="*/ 973 w 975"/>
                <a:gd name="T11" fmla="*/ 48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75" h="101">
                  <a:moveTo>
                    <a:pt x="975" y="48"/>
                  </a:moveTo>
                  <a:lnTo>
                    <a:pt x="975" y="0"/>
                  </a:lnTo>
                  <a:lnTo>
                    <a:pt x="0" y="24"/>
                  </a:lnTo>
                  <a:lnTo>
                    <a:pt x="0" y="101"/>
                  </a:lnTo>
                  <a:lnTo>
                    <a:pt x="975" y="48"/>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38" name="Freeform 9"/>
            <p:cNvSpPr>
              <a:spLocks/>
            </p:cNvSpPr>
            <p:nvPr/>
          </p:nvSpPr>
          <p:spPr bwMode="hidden">
            <a:xfrm>
              <a:off x="3619" y="3815"/>
              <a:ext cx="2139" cy="198"/>
            </a:xfrm>
            <a:custGeom>
              <a:avLst/>
              <a:gdLst>
                <a:gd name="T0" fmla="*/ 2137 w 2141"/>
                <a:gd name="T1" fmla="*/ 0 h 198"/>
                <a:gd name="T2" fmla="*/ 0 w 2141"/>
                <a:gd name="T3" fmla="*/ 156 h 198"/>
                <a:gd name="T4" fmla="*/ 0 w 2141"/>
                <a:gd name="T5" fmla="*/ 198 h 198"/>
                <a:gd name="T6" fmla="*/ 2137 w 2141"/>
                <a:gd name="T7" fmla="*/ 0 h 198"/>
                <a:gd name="T8" fmla="*/ 2137 w 2141"/>
                <a:gd name="T9" fmla="*/ 0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1" h="198">
                  <a:moveTo>
                    <a:pt x="2141" y="0"/>
                  </a:moveTo>
                  <a:lnTo>
                    <a:pt x="0" y="156"/>
                  </a:lnTo>
                  <a:lnTo>
                    <a:pt x="0" y="198"/>
                  </a:lnTo>
                  <a:lnTo>
                    <a:pt x="2141" y="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4106"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1040" name="Freeform 11"/>
            <p:cNvSpPr>
              <a:spLocks/>
            </p:cNvSpPr>
            <p:nvPr/>
          </p:nvSpPr>
          <p:spPr bwMode="hidden">
            <a:xfrm>
              <a:off x="2097" y="4043"/>
              <a:ext cx="2514" cy="276"/>
            </a:xfrm>
            <a:custGeom>
              <a:avLst/>
              <a:gdLst>
                <a:gd name="T0" fmla="*/ 2176 w 2517"/>
                <a:gd name="T1" fmla="*/ 276 h 276"/>
                <a:gd name="T2" fmla="*/ 2511 w 2517"/>
                <a:gd name="T3" fmla="*/ 204 h 276"/>
                <a:gd name="T4" fmla="*/ 2254 w 2517"/>
                <a:gd name="T5" fmla="*/ 0 h 276"/>
                <a:gd name="T6" fmla="*/ 0 w 2517"/>
                <a:gd name="T7" fmla="*/ 276 h 276"/>
                <a:gd name="T8" fmla="*/ 2176 w 2517"/>
                <a:gd name="T9" fmla="*/ 276 h 276"/>
                <a:gd name="T10" fmla="*/ 2176 w 2517"/>
                <a:gd name="T11" fmla="*/ 276 h 2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7" h="276">
                  <a:moveTo>
                    <a:pt x="2182" y="276"/>
                  </a:moveTo>
                  <a:lnTo>
                    <a:pt x="2517" y="204"/>
                  </a:lnTo>
                  <a:lnTo>
                    <a:pt x="2260" y="0"/>
                  </a:lnTo>
                  <a:lnTo>
                    <a:pt x="0" y="276"/>
                  </a:lnTo>
                  <a:lnTo>
                    <a:pt x="2182" y="276"/>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4108"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a:p>
          </p:txBody>
        </p:sp>
        <p:sp>
          <p:nvSpPr>
            <p:cNvPr id="1042" name="Freeform 13"/>
            <p:cNvSpPr>
              <a:spLocks/>
            </p:cNvSpPr>
            <p:nvPr/>
          </p:nvSpPr>
          <p:spPr bwMode="hidden">
            <a:xfrm>
              <a:off x="5030" y="3151"/>
              <a:ext cx="728" cy="240"/>
            </a:xfrm>
            <a:custGeom>
              <a:avLst/>
              <a:gdLst>
                <a:gd name="T0" fmla="*/ 727 w 729"/>
                <a:gd name="T1" fmla="*/ 240 h 240"/>
                <a:gd name="T2" fmla="*/ 0 w 729"/>
                <a:gd name="T3" fmla="*/ 0 h 240"/>
                <a:gd name="T4" fmla="*/ 0 w 729"/>
                <a:gd name="T5" fmla="*/ 6 h 240"/>
                <a:gd name="T6" fmla="*/ 727 w 729"/>
                <a:gd name="T7" fmla="*/ 240 h 240"/>
                <a:gd name="T8" fmla="*/ 727 w 729"/>
                <a:gd name="T9" fmla="*/ 24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9" h="240">
                  <a:moveTo>
                    <a:pt x="729" y="240"/>
                  </a:moveTo>
                  <a:lnTo>
                    <a:pt x="0" y="0"/>
                  </a:lnTo>
                  <a:lnTo>
                    <a:pt x="0" y="6"/>
                  </a:lnTo>
                  <a:lnTo>
                    <a:pt x="729" y="24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4110"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a:p>
          </p:txBody>
        </p:sp>
        <p:sp>
          <p:nvSpPr>
            <p:cNvPr id="1044" name="Freeform 15"/>
            <p:cNvSpPr>
              <a:spLocks/>
            </p:cNvSpPr>
            <p:nvPr/>
          </p:nvSpPr>
          <p:spPr bwMode="hidden">
            <a:xfrm>
              <a:off x="5030" y="3049"/>
              <a:ext cx="728" cy="318"/>
            </a:xfrm>
            <a:custGeom>
              <a:avLst/>
              <a:gdLst>
                <a:gd name="T0" fmla="*/ 727 w 729"/>
                <a:gd name="T1" fmla="*/ 318 h 318"/>
                <a:gd name="T2" fmla="*/ 727 w 729"/>
                <a:gd name="T3" fmla="*/ 312 h 318"/>
                <a:gd name="T4" fmla="*/ 0 w 729"/>
                <a:gd name="T5" fmla="*/ 0 h 318"/>
                <a:gd name="T6" fmla="*/ 0 w 729"/>
                <a:gd name="T7" fmla="*/ 54 h 318"/>
                <a:gd name="T8" fmla="*/ 727 w 729"/>
                <a:gd name="T9" fmla="*/ 318 h 318"/>
                <a:gd name="T10" fmla="*/ 727 w 729"/>
                <a:gd name="T11" fmla="*/ 318 h 3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9" h="318">
                  <a:moveTo>
                    <a:pt x="729" y="318"/>
                  </a:moveTo>
                  <a:lnTo>
                    <a:pt x="729" y="312"/>
                  </a:lnTo>
                  <a:lnTo>
                    <a:pt x="0" y="0"/>
                  </a:lnTo>
                  <a:lnTo>
                    <a:pt x="0" y="54"/>
                  </a:lnTo>
                  <a:lnTo>
                    <a:pt x="729" y="318"/>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4112"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a:p>
          </p:txBody>
        </p:sp>
        <p:sp>
          <p:nvSpPr>
            <p:cNvPr id="4113"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a:p>
          </p:txBody>
        </p:sp>
        <p:sp>
          <p:nvSpPr>
            <p:cNvPr id="4114"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a:p>
          </p:txBody>
        </p:sp>
        <p:sp>
          <p:nvSpPr>
            <p:cNvPr id="1048"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1" h="335">
                  <a:moveTo>
                    <a:pt x="281" y="335"/>
                  </a:moveTo>
                  <a:lnTo>
                    <a:pt x="281" y="173"/>
                  </a:lnTo>
                  <a:lnTo>
                    <a:pt x="96" y="0"/>
                  </a:lnTo>
                  <a:lnTo>
                    <a:pt x="0" y="90"/>
                  </a:lnTo>
                  <a:lnTo>
                    <a:pt x="281" y="335"/>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4116"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a:p>
          </p:txBody>
        </p:sp>
        <p:sp>
          <p:nvSpPr>
            <p:cNvPr id="1050"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2">
                  <a:moveTo>
                    <a:pt x="132" y="132"/>
                  </a:moveTo>
                  <a:lnTo>
                    <a:pt x="0" y="0"/>
                  </a:lnTo>
                  <a:lnTo>
                    <a:pt x="132" y="132"/>
                  </a:lnTo>
                  <a:close/>
                </a:path>
              </a:pathLst>
            </a:custGeom>
            <a:solidFill>
              <a:srgbClr val="FF9999"/>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4118"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a:p>
          </p:txBody>
        </p:sp>
        <p:sp>
          <p:nvSpPr>
            <p:cNvPr id="4119"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4120"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a:p>
          </p:txBody>
        </p:sp>
        <p:sp>
          <p:nvSpPr>
            <p:cNvPr id="1054"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5" h="516">
                  <a:moveTo>
                    <a:pt x="155" y="516"/>
                  </a:moveTo>
                  <a:lnTo>
                    <a:pt x="155" y="204"/>
                  </a:lnTo>
                  <a:lnTo>
                    <a:pt x="77" y="0"/>
                  </a:lnTo>
                  <a:lnTo>
                    <a:pt x="0" y="192"/>
                  </a:lnTo>
                  <a:lnTo>
                    <a:pt x="155" y="516"/>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4122"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a:p>
          </p:txBody>
        </p:sp>
        <p:sp>
          <p:nvSpPr>
            <p:cNvPr id="4123"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a:p>
          </p:txBody>
        </p:sp>
        <p:sp>
          <p:nvSpPr>
            <p:cNvPr id="1057" name="Freeform 28"/>
            <p:cNvSpPr>
              <a:spLocks/>
            </p:cNvSpPr>
            <p:nvPr/>
          </p:nvSpPr>
          <p:spPr bwMode="hidden">
            <a:xfrm>
              <a:off x="5698" y="653"/>
              <a:ext cx="60" cy="311"/>
            </a:xfrm>
            <a:custGeom>
              <a:avLst/>
              <a:gdLst>
                <a:gd name="T0" fmla="*/ 0 w 60"/>
                <a:gd name="T1" fmla="*/ 144 h 312"/>
                <a:gd name="T2" fmla="*/ 60 w 60"/>
                <a:gd name="T3" fmla="*/ 310 h 312"/>
                <a:gd name="T4" fmla="*/ 60 w 60"/>
                <a:gd name="T5" fmla="*/ 6 h 312"/>
                <a:gd name="T6" fmla="*/ 54 w 60"/>
                <a:gd name="T7" fmla="*/ 0 h 312"/>
                <a:gd name="T8" fmla="*/ 0 w 60"/>
                <a:gd name="T9" fmla="*/ 144 h 312"/>
                <a:gd name="T10" fmla="*/ 0 w 60"/>
                <a:gd name="T11" fmla="*/ 144 h 3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312">
                  <a:moveTo>
                    <a:pt x="0" y="144"/>
                  </a:moveTo>
                  <a:lnTo>
                    <a:pt x="60" y="312"/>
                  </a:lnTo>
                  <a:lnTo>
                    <a:pt x="60" y="6"/>
                  </a:lnTo>
                  <a:lnTo>
                    <a:pt x="54" y="0"/>
                  </a:lnTo>
                  <a:lnTo>
                    <a:pt x="0" y="144"/>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4125"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a:p>
          </p:txBody>
        </p:sp>
        <p:sp>
          <p:nvSpPr>
            <p:cNvPr id="1059"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0"/>
                  </a:lnTo>
                  <a:lnTo>
                    <a:pt x="0" y="6"/>
                  </a:lnTo>
                  <a:lnTo>
                    <a:pt x="6" y="6"/>
                  </a:lnTo>
                  <a:close/>
                </a:path>
              </a:pathLst>
            </a:custGeom>
            <a:solidFill>
              <a:srgbClr val="18FF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4127"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4128"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4129"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a:p>
          </p:txBody>
        </p:sp>
        <p:sp>
          <p:nvSpPr>
            <p:cNvPr id="4130"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4131"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a:p>
          </p:txBody>
        </p:sp>
        <p:sp>
          <p:nvSpPr>
            <p:cNvPr id="4132"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a:p>
          </p:txBody>
        </p:sp>
        <p:sp>
          <p:nvSpPr>
            <p:cNvPr id="4133"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a:p>
          </p:txBody>
        </p:sp>
        <p:sp>
          <p:nvSpPr>
            <p:cNvPr id="4134"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a:p>
          </p:txBody>
        </p:sp>
        <p:grpSp>
          <p:nvGrpSpPr>
            <p:cNvPr id="1068" name="Group 39"/>
            <p:cNvGrpSpPr>
              <a:grpSpLocks/>
            </p:cNvGrpSpPr>
            <p:nvPr userDrawn="1"/>
          </p:nvGrpSpPr>
          <p:grpSpPr bwMode="auto">
            <a:xfrm>
              <a:off x="0" y="1632"/>
              <a:ext cx="5758" cy="1858"/>
              <a:chOff x="0" y="1632"/>
              <a:chExt cx="5758" cy="1858"/>
            </a:xfrm>
          </p:grpSpPr>
          <p:sp>
            <p:nvSpPr>
              <p:cNvPr id="4136"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4137"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a:p>
            </p:txBody>
          </p:sp>
        </p:grpSp>
      </p:grpSp>
      <p:sp>
        <p:nvSpPr>
          <p:cNvPr id="4138"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39"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40"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latin typeface="Arial" pitchFamily="34" charset="0"/>
              </a:defRPr>
            </a:lvl1pPr>
          </a:lstStyle>
          <a:p>
            <a:fld id="{0D6D27A9-B0E8-483F-9AE6-CC20EBA7B4EC}" type="datetimeFigureOut">
              <a:rPr lang="en-US" smtClean="0"/>
              <a:pPr/>
              <a:t>9/13/2012</a:t>
            </a:fld>
            <a:endParaRPr lang="en-US"/>
          </a:p>
        </p:txBody>
      </p:sp>
      <p:sp>
        <p:nvSpPr>
          <p:cNvPr id="4141" name="Rectangle 4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smtClean="0">
                <a:effectLst>
                  <a:outerShdw blurRad="38100" dist="38100" dir="2700000" algn="tl">
                    <a:srgbClr val="000000"/>
                  </a:outerShdw>
                </a:effectLst>
                <a:latin typeface="Arial" pitchFamily="34" charset="0"/>
              </a:defRPr>
            </a:lvl1pPr>
          </a:lstStyle>
          <a:p>
            <a:endParaRPr lang="en-US"/>
          </a:p>
        </p:txBody>
      </p:sp>
      <p:sp>
        <p:nvSpPr>
          <p:cNvPr id="4142" name="Rectangle 4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effectLst>
                  <a:outerShdw blurRad="38100" dist="38100" dir="2700000" algn="tl">
                    <a:srgbClr val="000000"/>
                  </a:outerShdw>
                </a:effectLst>
                <a:latin typeface="Arial" pitchFamily="34" charset="0"/>
              </a:defRPr>
            </a:lvl1pPr>
          </a:lstStyle>
          <a:p>
            <a:fld id="{604C8FAF-E419-4AC3-AD2F-D27F8999B38B}" type="slidenum">
              <a:rPr lang="en-US" smtClean="0"/>
              <a:pPr/>
              <a:t>‹#›</a:t>
            </a:fld>
            <a:endParaRPr lang="en-US"/>
          </a:p>
        </p:txBody>
      </p:sp>
    </p:spTree>
    <p:extLst>
      <p:ext uri="{BB962C8B-B14F-4D97-AF65-F5344CB8AC3E}">
        <p14:creationId xmlns:p14="http://schemas.microsoft.com/office/powerpoint/2010/main" xmlns="" val="337970745"/>
      </p:ext>
    </p:extLst>
  </p:cSld>
  <p:clrMap bg1="dk2" tx1="lt1" bg2="dk1" tx2="lt2" accent1="accent1" accent2="accent2" accent3="accent3" accent4="accent4" accent5="accent5" accent6="accent6" hlink="hlink" folHlink="folHlink"/>
  <p:sldLayoutIdLst>
    <p:sldLayoutId id="2147483663" r:id="rId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9pPr>
    </p:titleStyle>
    <p:bodyStyle>
      <a:lvl1pPr marL="342900" indent="-342900" algn="l" rtl="0" eaLnBrk="1" fontAlgn="base" hangingPunct="1">
        <a:spcBef>
          <a:spcPct val="20000"/>
        </a:spcBef>
        <a:spcAft>
          <a:spcPct val="0"/>
        </a:spcAft>
        <a:buClr>
          <a:schemeClr val="hlink"/>
        </a:buClr>
        <a:buSzPct val="90000"/>
        <a:buFont typeface="Wingdings" pitchFamily="2" charset="2"/>
        <a:buBlip>
          <a:blip r:embed="rId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accent2"/>
        </a:buClr>
        <a:buSzPct val="90000"/>
        <a:buFont typeface="Wingdings" pitchFamily="2" charset="2"/>
        <a:buBlip>
          <a:blip r:embed="rId4"/>
        </a:buBlip>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folHlink"/>
        </a:buClr>
        <a:buSzPct val="90000"/>
        <a:buFont typeface="Wingdings" pitchFamily="2" charset="2"/>
        <a:buBlip>
          <a:blip r:embed="rId5"/>
        </a:buBlip>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folHlink"/>
        </a:buClr>
        <a:buSzPct val="90000"/>
        <a:buFont typeface="Wingdings" pitchFamily="2" charset="2"/>
        <a:buBlip>
          <a:blip r:embed="rId5"/>
        </a:buBlip>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folHlink"/>
        </a:buClr>
        <a:buSzPct val="90000"/>
        <a:buFont typeface="Wingdings" pitchFamily="2" charset="2"/>
        <a:buBlip>
          <a:blip r:embed="rId5"/>
        </a:buBlip>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folHlink"/>
        </a:buClr>
        <a:buSzPct val="90000"/>
        <a:buFont typeface="Wingdings" pitchFamily="2" charset="2"/>
        <a:buBlip>
          <a:blip r:embed="rId5"/>
        </a:buBlip>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folHlink"/>
        </a:buClr>
        <a:buSzPct val="90000"/>
        <a:buFont typeface="Wingdings" pitchFamily="2" charset="2"/>
        <a:buBlip>
          <a:blip r:embed="rId5"/>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chemeClr val="bg1">
                <a:gamma/>
                <a:shade val="57647"/>
                <a:invGamma/>
              </a:schemeClr>
            </a:gs>
            <a:gs pos="100000">
              <a:schemeClr val="bg1"/>
            </a:gs>
          </a:gsLst>
          <a:lin ang="2700000" scaled="1"/>
          <a:tileRect/>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6413"/>
            <a:chOff x="0" y="0"/>
            <a:chExt cx="5760" cy="4319"/>
          </a:xfrm>
        </p:grpSpPr>
        <p:sp>
          <p:nvSpPr>
            <p:cNvPr id="4099"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a:p>
          </p:txBody>
        </p:sp>
        <p:sp>
          <p:nvSpPr>
            <p:cNvPr id="4100"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4101"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a:p>
          </p:txBody>
        </p:sp>
        <p:sp>
          <p:nvSpPr>
            <p:cNvPr id="1035" name="Freeform 6"/>
            <p:cNvSpPr>
              <a:spLocks/>
            </p:cNvSpPr>
            <p:nvPr/>
          </p:nvSpPr>
          <p:spPr bwMode="hidden">
            <a:xfrm>
              <a:off x="4038" y="3577"/>
              <a:ext cx="1720" cy="65"/>
            </a:xfrm>
            <a:custGeom>
              <a:avLst/>
              <a:gdLst>
                <a:gd name="T0" fmla="*/ 1718 w 1722"/>
                <a:gd name="T1" fmla="*/ 64 h 66"/>
                <a:gd name="T2" fmla="*/ 1718 w 1722"/>
                <a:gd name="T3" fmla="*/ 58 h 66"/>
                <a:gd name="T4" fmla="*/ 0 w 1722"/>
                <a:gd name="T5" fmla="*/ 0 h 66"/>
                <a:gd name="T6" fmla="*/ 0 w 1722"/>
                <a:gd name="T7" fmla="*/ 46 h 66"/>
                <a:gd name="T8" fmla="*/ 1718 w 1722"/>
                <a:gd name="T9" fmla="*/ 64 h 66"/>
                <a:gd name="T10" fmla="*/ 1718 w 1722"/>
                <a:gd name="T11" fmla="*/ 64 h 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22" h="66">
                  <a:moveTo>
                    <a:pt x="1722" y="66"/>
                  </a:moveTo>
                  <a:lnTo>
                    <a:pt x="1722" y="60"/>
                  </a:lnTo>
                  <a:lnTo>
                    <a:pt x="0" y="0"/>
                  </a:lnTo>
                  <a:lnTo>
                    <a:pt x="0" y="48"/>
                  </a:lnTo>
                  <a:lnTo>
                    <a:pt x="1722" y="66"/>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4103"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1037" name="Freeform 8"/>
            <p:cNvSpPr>
              <a:spLocks/>
            </p:cNvSpPr>
            <p:nvPr/>
          </p:nvSpPr>
          <p:spPr bwMode="hidden">
            <a:xfrm>
              <a:off x="4784" y="3702"/>
              <a:ext cx="974" cy="101"/>
            </a:xfrm>
            <a:custGeom>
              <a:avLst/>
              <a:gdLst>
                <a:gd name="T0" fmla="*/ 973 w 975"/>
                <a:gd name="T1" fmla="*/ 48 h 101"/>
                <a:gd name="T2" fmla="*/ 973 w 975"/>
                <a:gd name="T3" fmla="*/ 0 h 101"/>
                <a:gd name="T4" fmla="*/ 0 w 975"/>
                <a:gd name="T5" fmla="*/ 24 h 101"/>
                <a:gd name="T6" fmla="*/ 0 w 975"/>
                <a:gd name="T7" fmla="*/ 101 h 101"/>
                <a:gd name="T8" fmla="*/ 973 w 975"/>
                <a:gd name="T9" fmla="*/ 48 h 101"/>
                <a:gd name="T10" fmla="*/ 973 w 975"/>
                <a:gd name="T11" fmla="*/ 48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75" h="101">
                  <a:moveTo>
                    <a:pt x="975" y="48"/>
                  </a:moveTo>
                  <a:lnTo>
                    <a:pt x="975" y="0"/>
                  </a:lnTo>
                  <a:lnTo>
                    <a:pt x="0" y="24"/>
                  </a:lnTo>
                  <a:lnTo>
                    <a:pt x="0" y="101"/>
                  </a:lnTo>
                  <a:lnTo>
                    <a:pt x="975" y="48"/>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38" name="Freeform 9"/>
            <p:cNvSpPr>
              <a:spLocks/>
            </p:cNvSpPr>
            <p:nvPr/>
          </p:nvSpPr>
          <p:spPr bwMode="hidden">
            <a:xfrm>
              <a:off x="3619" y="3815"/>
              <a:ext cx="2139" cy="198"/>
            </a:xfrm>
            <a:custGeom>
              <a:avLst/>
              <a:gdLst>
                <a:gd name="T0" fmla="*/ 2137 w 2141"/>
                <a:gd name="T1" fmla="*/ 0 h 198"/>
                <a:gd name="T2" fmla="*/ 0 w 2141"/>
                <a:gd name="T3" fmla="*/ 156 h 198"/>
                <a:gd name="T4" fmla="*/ 0 w 2141"/>
                <a:gd name="T5" fmla="*/ 198 h 198"/>
                <a:gd name="T6" fmla="*/ 2137 w 2141"/>
                <a:gd name="T7" fmla="*/ 0 h 198"/>
                <a:gd name="T8" fmla="*/ 2137 w 2141"/>
                <a:gd name="T9" fmla="*/ 0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1" h="198">
                  <a:moveTo>
                    <a:pt x="2141" y="0"/>
                  </a:moveTo>
                  <a:lnTo>
                    <a:pt x="0" y="156"/>
                  </a:lnTo>
                  <a:lnTo>
                    <a:pt x="0" y="198"/>
                  </a:lnTo>
                  <a:lnTo>
                    <a:pt x="2141" y="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4106"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1040" name="Freeform 11"/>
            <p:cNvSpPr>
              <a:spLocks/>
            </p:cNvSpPr>
            <p:nvPr/>
          </p:nvSpPr>
          <p:spPr bwMode="hidden">
            <a:xfrm>
              <a:off x="2097" y="4043"/>
              <a:ext cx="2514" cy="276"/>
            </a:xfrm>
            <a:custGeom>
              <a:avLst/>
              <a:gdLst>
                <a:gd name="T0" fmla="*/ 2176 w 2517"/>
                <a:gd name="T1" fmla="*/ 276 h 276"/>
                <a:gd name="T2" fmla="*/ 2511 w 2517"/>
                <a:gd name="T3" fmla="*/ 204 h 276"/>
                <a:gd name="T4" fmla="*/ 2254 w 2517"/>
                <a:gd name="T5" fmla="*/ 0 h 276"/>
                <a:gd name="T6" fmla="*/ 0 w 2517"/>
                <a:gd name="T7" fmla="*/ 276 h 276"/>
                <a:gd name="T8" fmla="*/ 2176 w 2517"/>
                <a:gd name="T9" fmla="*/ 276 h 276"/>
                <a:gd name="T10" fmla="*/ 2176 w 2517"/>
                <a:gd name="T11" fmla="*/ 276 h 2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7" h="276">
                  <a:moveTo>
                    <a:pt x="2182" y="276"/>
                  </a:moveTo>
                  <a:lnTo>
                    <a:pt x="2517" y="204"/>
                  </a:lnTo>
                  <a:lnTo>
                    <a:pt x="2260" y="0"/>
                  </a:lnTo>
                  <a:lnTo>
                    <a:pt x="0" y="276"/>
                  </a:lnTo>
                  <a:lnTo>
                    <a:pt x="2182" y="276"/>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4108"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a:p>
          </p:txBody>
        </p:sp>
        <p:sp>
          <p:nvSpPr>
            <p:cNvPr id="1042" name="Freeform 13"/>
            <p:cNvSpPr>
              <a:spLocks/>
            </p:cNvSpPr>
            <p:nvPr/>
          </p:nvSpPr>
          <p:spPr bwMode="hidden">
            <a:xfrm>
              <a:off x="5030" y="3151"/>
              <a:ext cx="728" cy="240"/>
            </a:xfrm>
            <a:custGeom>
              <a:avLst/>
              <a:gdLst>
                <a:gd name="T0" fmla="*/ 727 w 729"/>
                <a:gd name="T1" fmla="*/ 240 h 240"/>
                <a:gd name="T2" fmla="*/ 0 w 729"/>
                <a:gd name="T3" fmla="*/ 0 h 240"/>
                <a:gd name="T4" fmla="*/ 0 w 729"/>
                <a:gd name="T5" fmla="*/ 6 h 240"/>
                <a:gd name="T6" fmla="*/ 727 w 729"/>
                <a:gd name="T7" fmla="*/ 240 h 240"/>
                <a:gd name="T8" fmla="*/ 727 w 729"/>
                <a:gd name="T9" fmla="*/ 24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9" h="240">
                  <a:moveTo>
                    <a:pt x="729" y="240"/>
                  </a:moveTo>
                  <a:lnTo>
                    <a:pt x="0" y="0"/>
                  </a:lnTo>
                  <a:lnTo>
                    <a:pt x="0" y="6"/>
                  </a:lnTo>
                  <a:lnTo>
                    <a:pt x="729" y="24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4110"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a:p>
          </p:txBody>
        </p:sp>
        <p:sp>
          <p:nvSpPr>
            <p:cNvPr id="1044" name="Freeform 15"/>
            <p:cNvSpPr>
              <a:spLocks/>
            </p:cNvSpPr>
            <p:nvPr/>
          </p:nvSpPr>
          <p:spPr bwMode="hidden">
            <a:xfrm>
              <a:off x="5030" y="3049"/>
              <a:ext cx="728" cy="318"/>
            </a:xfrm>
            <a:custGeom>
              <a:avLst/>
              <a:gdLst>
                <a:gd name="T0" fmla="*/ 727 w 729"/>
                <a:gd name="T1" fmla="*/ 318 h 318"/>
                <a:gd name="T2" fmla="*/ 727 w 729"/>
                <a:gd name="T3" fmla="*/ 312 h 318"/>
                <a:gd name="T4" fmla="*/ 0 w 729"/>
                <a:gd name="T5" fmla="*/ 0 h 318"/>
                <a:gd name="T6" fmla="*/ 0 w 729"/>
                <a:gd name="T7" fmla="*/ 54 h 318"/>
                <a:gd name="T8" fmla="*/ 727 w 729"/>
                <a:gd name="T9" fmla="*/ 318 h 318"/>
                <a:gd name="T10" fmla="*/ 727 w 729"/>
                <a:gd name="T11" fmla="*/ 318 h 3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9" h="318">
                  <a:moveTo>
                    <a:pt x="729" y="318"/>
                  </a:moveTo>
                  <a:lnTo>
                    <a:pt x="729" y="312"/>
                  </a:lnTo>
                  <a:lnTo>
                    <a:pt x="0" y="0"/>
                  </a:lnTo>
                  <a:lnTo>
                    <a:pt x="0" y="54"/>
                  </a:lnTo>
                  <a:lnTo>
                    <a:pt x="729" y="318"/>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4112"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a:p>
          </p:txBody>
        </p:sp>
        <p:sp>
          <p:nvSpPr>
            <p:cNvPr id="4113"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a:p>
          </p:txBody>
        </p:sp>
        <p:sp>
          <p:nvSpPr>
            <p:cNvPr id="4114"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a:p>
          </p:txBody>
        </p:sp>
        <p:sp>
          <p:nvSpPr>
            <p:cNvPr id="1048"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1" h="335">
                  <a:moveTo>
                    <a:pt x="281" y="335"/>
                  </a:moveTo>
                  <a:lnTo>
                    <a:pt x="281" y="173"/>
                  </a:lnTo>
                  <a:lnTo>
                    <a:pt x="96" y="0"/>
                  </a:lnTo>
                  <a:lnTo>
                    <a:pt x="0" y="90"/>
                  </a:lnTo>
                  <a:lnTo>
                    <a:pt x="281" y="335"/>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4116"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a:p>
          </p:txBody>
        </p:sp>
        <p:sp>
          <p:nvSpPr>
            <p:cNvPr id="1050"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2">
                  <a:moveTo>
                    <a:pt x="132" y="132"/>
                  </a:moveTo>
                  <a:lnTo>
                    <a:pt x="0" y="0"/>
                  </a:lnTo>
                  <a:lnTo>
                    <a:pt x="132" y="132"/>
                  </a:lnTo>
                  <a:close/>
                </a:path>
              </a:pathLst>
            </a:custGeom>
            <a:solidFill>
              <a:srgbClr val="FF9999"/>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4118"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a:p>
          </p:txBody>
        </p:sp>
        <p:sp>
          <p:nvSpPr>
            <p:cNvPr id="4119"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4120"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a:p>
          </p:txBody>
        </p:sp>
        <p:sp>
          <p:nvSpPr>
            <p:cNvPr id="1054"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5" h="516">
                  <a:moveTo>
                    <a:pt x="155" y="516"/>
                  </a:moveTo>
                  <a:lnTo>
                    <a:pt x="155" y="204"/>
                  </a:lnTo>
                  <a:lnTo>
                    <a:pt x="77" y="0"/>
                  </a:lnTo>
                  <a:lnTo>
                    <a:pt x="0" y="192"/>
                  </a:lnTo>
                  <a:lnTo>
                    <a:pt x="155" y="516"/>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4122"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a:p>
          </p:txBody>
        </p:sp>
        <p:sp>
          <p:nvSpPr>
            <p:cNvPr id="4123"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a:p>
          </p:txBody>
        </p:sp>
        <p:sp>
          <p:nvSpPr>
            <p:cNvPr id="1057" name="Freeform 28"/>
            <p:cNvSpPr>
              <a:spLocks/>
            </p:cNvSpPr>
            <p:nvPr/>
          </p:nvSpPr>
          <p:spPr bwMode="hidden">
            <a:xfrm>
              <a:off x="5698" y="653"/>
              <a:ext cx="60" cy="311"/>
            </a:xfrm>
            <a:custGeom>
              <a:avLst/>
              <a:gdLst>
                <a:gd name="T0" fmla="*/ 0 w 60"/>
                <a:gd name="T1" fmla="*/ 144 h 312"/>
                <a:gd name="T2" fmla="*/ 60 w 60"/>
                <a:gd name="T3" fmla="*/ 310 h 312"/>
                <a:gd name="T4" fmla="*/ 60 w 60"/>
                <a:gd name="T5" fmla="*/ 6 h 312"/>
                <a:gd name="T6" fmla="*/ 54 w 60"/>
                <a:gd name="T7" fmla="*/ 0 h 312"/>
                <a:gd name="T8" fmla="*/ 0 w 60"/>
                <a:gd name="T9" fmla="*/ 144 h 312"/>
                <a:gd name="T10" fmla="*/ 0 w 60"/>
                <a:gd name="T11" fmla="*/ 144 h 3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312">
                  <a:moveTo>
                    <a:pt x="0" y="144"/>
                  </a:moveTo>
                  <a:lnTo>
                    <a:pt x="60" y="312"/>
                  </a:lnTo>
                  <a:lnTo>
                    <a:pt x="60" y="6"/>
                  </a:lnTo>
                  <a:lnTo>
                    <a:pt x="54" y="0"/>
                  </a:lnTo>
                  <a:lnTo>
                    <a:pt x="0" y="144"/>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4125"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a:p>
          </p:txBody>
        </p:sp>
        <p:sp>
          <p:nvSpPr>
            <p:cNvPr id="1059"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0"/>
                  </a:lnTo>
                  <a:lnTo>
                    <a:pt x="0" y="6"/>
                  </a:lnTo>
                  <a:lnTo>
                    <a:pt x="6" y="6"/>
                  </a:lnTo>
                  <a:close/>
                </a:path>
              </a:pathLst>
            </a:custGeom>
            <a:solidFill>
              <a:srgbClr val="18FF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4127"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4128"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4129"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a:p>
          </p:txBody>
        </p:sp>
        <p:sp>
          <p:nvSpPr>
            <p:cNvPr id="4130"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4131"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a:p>
          </p:txBody>
        </p:sp>
        <p:sp>
          <p:nvSpPr>
            <p:cNvPr id="4132"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a:p>
          </p:txBody>
        </p:sp>
        <p:sp>
          <p:nvSpPr>
            <p:cNvPr id="4133"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a:p>
          </p:txBody>
        </p:sp>
        <p:sp>
          <p:nvSpPr>
            <p:cNvPr id="4134"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a:p>
          </p:txBody>
        </p:sp>
        <p:grpSp>
          <p:nvGrpSpPr>
            <p:cNvPr id="1068" name="Group 39"/>
            <p:cNvGrpSpPr>
              <a:grpSpLocks/>
            </p:cNvGrpSpPr>
            <p:nvPr userDrawn="1"/>
          </p:nvGrpSpPr>
          <p:grpSpPr bwMode="auto">
            <a:xfrm>
              <a:off x="0" y="1632"/>
              <a:ext cx="5758" cy="1858"/>
              <a:chOff x="0" y="1632"/>
              <a:chExt cx="5758" cy="1858"/>
            </a:xfrm>
          </p:grpSpPr>
          <p:sp>
            <p:nvSpPr>
              <p:cNvPr id="4136"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4137"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a:p>
            </p:txBody>
          </p:sp>
        </p:grpSp>
      </p:grpSp>
      <p:sp>
        <p:nvSpPr>
          <p:cNvPr id="4138"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39"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40"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latin typeface="Arial" pitchFamily="34" charset="0"/>
              </a:defRPr>
            </a:lvl1pPr>
          </a:lstStyle>
          <a:p>
            <a:fld id="{0D6D27A9-B0E8-483F-9AE6-CC20EBA7B4EC}" type="datetimeFigureOut">
              <a:rPr lang="en-US" smtClean="0"/>
              <a:pPr/>
              <a:t>9/13/2012</a:t>
            </a:fld>
            <a:endParaRPr lang="en-US"/>
          </a:p>
        </p:txBody>
      </p:sp>
      <p:sp>
        <p:nvSpPr>
          <p:cNvPr id="4141" name="Rectangle 4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smtClean="0">
                <a:effectLst>
                  <a:outerShdw blurRad="38100" dist="38100" dir="2700000" algn="tl">
                    <a:srgbClr val="000000"/>
                  </a:outerShdw>
                </a:effectLst>
                <a:latin typeface="Arial" pitchFamily="34" charset="0"/>
              </a:defRPr>
            </a:lvl1pPr>
          </a:lstStyle>
          <a:p>
            <a:endParaRPr lang="en-US"/>
          </a:p>
        </p:txBody>
      </p:sp>
      <p:sp>
        <p:nvSpPr>
          <p:cNvPr id="4142" name="Rectangle 4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effectLst>
                  <a:outerShdw blurRad="38100" dist="38100" dir="2700000" algn="tl">
                    <a:srgbClr val="000000"/>
                  </a:outerShdw>
                </a:effectLst>
                <a:latin typeface="Arial" pitchFamily="34" charset="0"/>
              </a:defRPr>
            </a:lvl1pPr>
          </a:lstStyle>
          <a:p>
            <a:fld id="{604C8FAF-E419-4AC3-AD2F-D27F8999B38B}" type="slidenum">
              <a:rPr lang="en-US" smtClean="0"/>
              <a:pPr/>
              <a:t>‹#›</a:t>
            </a:fld>
            <a:endParaRPr lang="en-US"/>
          </a:p>
        </p:txBody>
      </p:sp>
    </p:spTree>
    <p:extLst>
      <p:ext uri="{BB962C8B-B14F-4D97-AF65-F5344CB8AC3E}">
        <p14:creationId xmlns:p14="http://schemas.microsoft.com/office/powerpoint/2010/main" xmlns="" val="271086984"/>
      </p:ext>
    </p:extLst>
  </p:cSld>
  <p:clrMap bg1="dk2" tx1="lt1" bg2="dk1" tx2="lt2" accent1="accent1" accent2="accent2" accent3="accent3" accent4="accent4" accent5="accent5" accent6="accent6" hlink="hlink" folHlink="folHlink"/>
  <p:sldLayoutIdLst>
    <p:sldLayoutId id="2147483665" r:id="rId1"/>
    <p:sldLayoutId id="2147483666" r:id="rId2"/>
    <p:sldLayoutId id="2147483667" r:id="rId3"/>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defRPr>
      </a:lvl9pPr>
    </p:titleStyle>
    <p:bodyStyle>
      <a:lvl1pPr marL="342900" indent="-342900" algn="l" rtl="0" eaLnBrk="1" fontAlgn="base" hangingPunct="1">
        <a:spcBef>
          <a:spcPct val="20000"/>
        </a:spcBef>
        <a:spcAft>
          <a:spcPct val="0"/>
        </a:spcAft>
        <a:buClr>
          <a:schemeClr val="hlink"/>
        </a:buClr>
        <a:buSzPct val="90000"/>
        <a:buFont typeface="Wingdings" pitchFamily="2" charset="2"/>
        <a:buBlip>
          <a:blip r:embed="rId5"/>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accent2"/>
        </a:buClr>
        <a:buSzPct val="90000"/>
        <a:buFont typeface="Wingdings" pitchFamily="2" charset="2"/>
        <a:buBlip>
          <a:blip r:embed="rId6"/>
        </a:buBlip>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folHlink"/>
        </a:buClr>
        <a:buSzPct val="90000"/>
        <a:buFont typeface="Wingdings" pitchFamily="2" charset="2"/>
        <a:buBlip>
          <a:blip r:embed="rId7"/>
        </a:buBlip>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folHlink"/>
        </a:buClr>
        <a:buSzPct val="90000"/>
        <a:buFont typeface="Wingdings" pitchFamily="2" charset="2"/>
        <a:buBlip>
          <a:blip r:embed="rId7"/>
        </a:buBlip>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folHlink"/>
        </a:buClr>
        <a:buSzPct val="90000"/>
        <a:buFont typeface="Wingdings" pitchFamily="2" charset="2"/>
        <a:buBlip>
          <a:blip r:embed="rId7"/>
        </a:buBlip>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folHlink"/>
        </a:buClr>
        <a:buSzPct val="90000"/>
        <a:buFont typeface="Wingdings" pitchFamily="2" charset="2"/>
        <a:buBlip>
          <a:blip r:embed="rId7"/>
        </a:buBlip>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folHlink"/>
        </a:buClr>
        <a:buSzPct val="90000"/>
        <a:buFont typeface="Wingdings" pitchFamily="2" charset="2"/>
        <a:buBlip>
          <a:blip r:embed="rId7"/>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6D27A9-B0E8-483F-9AE6-CC20EBA7B4EC}" type="datetimeFigureOut">
              <a:rPr lang="en-US" smtClean="0"/>
              <a:pPr/>
              <a:t>9/13/2012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4C8FAF-E419-4AC3-AD2F-D27F8999B38B}" type="slidenum">
              <a:rPr lang="en-US" smtClean="0"/>
              <a:pPr/>
              <a:t>‹#›</a:t>
            </a:fld>
            <a:endParaRPr lang="en-US"/>
          </a:p>
        </p:txBody>
      </p:sp>
    </p:spTree>
    <p:extLst>
      <p:ext uri="{BB962C8B-B14F-4D97-AF65-F5344CB8AC3E}">
        <p14:creationId xmlns:p14="http://schemas.microsoft.com/office/powerpoint/2010/main" xmlns="" val="4054309271"/>
      </p:ext>
    </p:extLst>
  </p:cSld>
  <p:clrMap bg1="lt1" tx1="dk1" bg2="lt2" tx2="dk2" accent1="accent1" accent2="accent2" accent3="accent3" accent4="accent4" accent5="accent5" accent6="accent6" hlink="hlink" folHlink="folHlink"/>
  <p:sldLayoutIdLst>
    <p:sldLayoutId id="2147483669" r:id="rId1"/>
    <p:sldLayoutId id="214748367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6D27A9-B0E8-483F-9AE6-CC20EBA7B4EC}" type="datetimeFigureOut">
              <a:rPr lang="en-US" smtClean="0"/>
              <a:pPr/>
              <a:t>9/13/2012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4C8FAF-E419-4AC3-AD2F-D27F8999B38B}" type="slidenum">
              <a:rPr lang="en-US" smtClean="0"/>
              <a:pPr/>
              <a:t>‹#›</a:t>
            </a:fld>
            <a:endParaRPr lang="en-US"/>
          </a:p>
        </p:txBody>
      </p:sp>
    </p:spTree>
    <p:extLst>
      <p:ext uri="{BB962C8B-B14F-4D97-AF65-F5344CB8AC3E}">
        <p14:creationId xmlns:p14="http://schemas.microsoft.com/office/powerpoint/2010/main" xmlns="" val="541830591"/>
      </p:ext>
    </p:extLst>
  </p:cSld>
  <p:clrMap bg1="lt1" tx1="dk1" bg2="lt2" tx2="dk2" accent1="accent1" accent2="accent2" accent3="accent3" accent4="accent4" accent5="accent5" accent6="accent6" hlink="hlink" folHlink="folHlink"/>
  <p:sldLayoutIdLst>
    <p:sldLayoutId id="2147483672"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6D27A9-B0E8-483F-9AE6-CC20EBA7B4EC}" type="datetimeFigureOut">
              <a:rPr lang="en-US" smtClean="0"/>
              <a:pPr/>
              <a:t>9/13/2012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4C8FAF-E419-4AC3-AD2F-D27F8999B38B}" type="slidenum">
              <a:rPr lang="en-US" smtClean="0"/>
              <a:pPr/>
              <a:t>‹#›</a:t>
            </a:fld>
            <a:endParaRPr lang="en-US"/>
          </a:p>
        </p:txBody>
      </p:sp>
    </p:spTree>
    <p:extLst>
      <p:ext uri="{BB962C8B-B14F-4D97-AF65-F5344CB8AC3E}">
        <p14:creationId xmlns:p14="http://schemas.microsoft.com/office/powerpoint/2010/main" xmlns="" val="716678871"/>
      </p:ext>
    </p:extLst>
  </p:cSld>
  <p:clrMap bg1="lt1" tx1="dk1" bg2="lt2" tx2="dk2" accent1="accent1" accent2="accent2" accent3="accent3" accent4="accent4" accent5="accent5" accent6="accent6" hlink="hlink" folHlink="folHlink"/>
  <p:sldLayoutIdLst>
    <p:sldLayoutId id="2147483674"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6D27A9-B0E8-483F-9AE6-CC20EBA7B4EC}" type="datetimeFigureOut">
              <a:rPr lang="en-US" smtClean="0"/>
              <a:pPr/>
              <a:t>9/13/2012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4C8FAF-E419-4AC3-AD2F-D27F8999B38B}" type="slidenum">
              <a:rPr lang="en-US" smtClean="0"/>
              <a:pPr/>
              <a:t>‹#›</a:t>
            </a:fld>
            <a:endParaRPr lang="en-US"/>
          </a:p>
        </p:txBody>
      </p:sp>
    </p:spTree>
    <p:extLst>
      <p:ext uri="{BB962C8B-B14F-4D97-AF65-F5344CB8AC3E}">
        <p14:creationId xmlns:p14="http://schemas.microsoft.com/office/powerpoint/2010/main" xmlns="" val="2665006331"/>
      </p:ext>
    </p:extLst>
  </p:cSld>
  <p:clrMap bg1="lt1" tx1="dk1" bg2="lt2" tx2="dk2" accent1="accent1" accent2="accent2" accent3="accent3" accent4="accent4" accent5="accent5" accent6="accent6" hlink="hlink" folHlink="folHlink"/>
  <p:sldLayoutIdLst>
    <p:sldLayoutId id="2147483676"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6D27A9-B0E8-483F-9AE6-CC20EBA7B4EC}" type="datetimeFigureOut">
              <a:rPr lang="en-US" smtClean="0"/>
              <a:pPr/>
              <a:t>9/13/2012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4C8FAF-E419-4AC3-AD2F-D27F8999B38B}" type="slidenum">
              <a:rPr lang="en-US" smtClean="0"/>
              <a:pPr/>
              <a:t>‹#›</a:t>
            </a:fld>
            <a:endParaRPr lang="en-US"/>
          </a:p>
        </p:txBody>
      </p:sp>
    </p:spTree>
    <p:extLst>
      <p:ext uri="{BB962C8B-B14F-4D97-AF65-F5344CB8AC3E}">
        <p14:creationId xmlns:p14="http://schemas.microsoft.com/office/powerpoint/2010/main" xmlns="" val="2510035890"/>
      </p:ext>
    </p:extLst>
  </p:cSld>
  <p:clrMap bg1="lt1" tx1="dk1" bg2="lt2" tx2="dk2" accent1="accent1" accent2="accent2" accent3="accent3" accent4="accent4" accent5="accent5" accent6="accent6" hlink="hlink" folHlink="folHlink"/>
  <p:sldLayoutIdLst>
    <p:sldLayoutId id="2147483678"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6D27A9-B0E8-483F-9AE6-CC20EBA7B4EC}" type="datetimeFigureOut">
              <a:rPr lang="en-US" smtClean="0"/>
              <a:pPr/>
              <a:t>9/13/2012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4C8FAF-E419-4AC3-AD2F-D27F8999B38B}" type="slidenum">
              <a:rPr lang="en-US" smtClean="0"/>
              <a:pPr/>
              <a:t>‹#›</a:t>
            </a:fld>
            <a:endParaRPr lang="en-US"/>
          </a:p>
        </p:txBody>
      </p:sp>
    </p:spTree>
    <p:extLst>
      <p:ext uri="{BB962C8B-B14F-4D97-AF65-F5344CB8AC3E}">
        <p14:creationId xmlns:p14="http://schemas.microsoft.com/office/powerpoint/2010/main" xmlns="" val="2026671646"/>
      </p:ext>
    </p:extLst>
  </p:cSld>
  <p:clrMap bg1="lt1" tx1="dk1" bg2="lt2" tx2="dk2" accent1="accent1" accent2="accent2" accent3="accent3" accent4="accent4" accent5="accent5" accent6="accent6" hlink="hlink" folHlink="folHlink"/>
  <p:sldLayoutIdLst>
    <p:sldLayoutId id="2147483680"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4.xml"/><Relationship Id="rId1" Type="http://schemas.openxmlformats.org/officeDocument/2006/relationships/vmlDrawing" Target="../drawings/vmlDrawing2.v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5.xml"/><Relationship Id="rId1" Type="http://schemas.openxmlformats.org/officeDocument/2006/relationships/vmlDrawing" Target="../drawings/vmlDrawing3.vml"/><Relationship Id="rId4" Type="http://schemas.openxmlformats.org/officeDocument/2006/relationships/image" Target="../media/image1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16.xml"/><Relationship Id="rId1" Type="http://schemas.openxmlformats.org/officeDocument/2006/relationships/vmlDrawing" Target="../drawings/vmlDrawing4.vml"/><Relationship Id="rId4" Type="http://schemas.openxmlformats.org/officeDocument/2006/relationships/oleObject" Target="../embeddings/Microsoft_Office_Excel_97-2003_Worksheet2.xls"/></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15.xml"/><Relationship Id="rId4" Type="http://schemas.openxmlformats.org/officeDocument/2006/relationships/image" Target="../media/image19.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5.png"/><Relationship Id="rId4" Type="http://schemas.openxmlformats.org/officeDocument/2006/relationships/oleObject" Target="../embeddings/oleObject1.bin"/></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0.xml"/></Relationships>
</file>

<file path=ppt/slides/_rels/slide3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15.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9.xml"/><Relationship Id="rId1" Type="http://schemas.openxmlformats.org/officeDocument/2006/relationships/vmlDrawing" Target="../drawings/vmlDrawing5.vml"/><Relationship Id="rId4" Type="http://schemas.openxmlformats.org/officeDocument/2006/relationships/oleObject" Target="Macintosh%20HD:Users:jeet:Desktop:Untitled.doc!OLE_LINK1"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3.xml"/><Relationship Id="rId5" Type="http://schemas.openxmlformats.org/officeDocument/2006/relationships/image" Target="../media/image10.jpeg"/><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Cardiovascular disease and disability in older adults</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Anne B. Newman, MD, MPH</a:t>
            </a:r>
          </a:p>
          <a:p>
            <a:r>
              <a:rPr lang="en-US" dirty="0" smtClean="0"/>
              <a:t>Professor of Epidemiology and Medicine</a:t>
            </a:r>
          </a:p>
          <a:p>
            <a:r>
              <a:rPr lang="en-US" dirty="0" smtClean="0"/>
              <a:t>University of Pittsburgh</a:t>
            </a:r>
            <a:endParaRPr lang="en-US" dirty="0"/>
          </a:p>
        </p:txBody>
      </p:sp>
    </p:spTree>
    <p:extLst>
      <p:ext uri="{BB962C8B-B14F-4D97-AF65-F5344CB8AC3E}">
        <p14:creationId xmlns:p14="http://schemas.microsoft.com/office/powerpoint/2010/main" xmlns="" val="41141305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normAutofit fontScale="90000"/>
          </a:bodyPr>
          <a:lstStyle/>
          <a:p>
            <a:pPr>
              <a:defRPr/>
            </a:pPr>
            <a:r>
              <a:rPr lang="en-US" sz="4000" smtClean="0"/>
              <a:t>Potential mechanisms of CVD affecting function</a:t>
            </a:r>
          </a:p>
        </p:txBody>
      </p:sp>
      <p:sp>
        <p:nvSpPr>
          <p:cNvPr id="112643" name="Rectangle 3"/>
          <p:cNvSpPr>
            <a:spLocks noGrp="1" noChangeArrowheads="1"/>
          </p:cNvSpPr>
          <p:nvPr>
            <p:ph idx="1"/>
          </p:nvPr>
        </p:nvSpPr>
        <p:spPr/>
        <p:txBody>
          <a:bodyPr/>
          <a:lstStyle/>
          <a:p>
            <a:pPr>
              <a:lnSpc>
                <a:spcPct val="90000"/>
              </a:lnSpc>
              <a:defRPr/>
            </a:pPr>
            <a:r>
              <a:rPr lang="en-US" sz="2800" b="1" dirty="0" smtClean="0">
                <a:solidFill>
                  <a:schemeClr val="tx2"/>
                </a:solidFill>
              </a:rPr>
              <a:t>Clinical disease</a:t>
            </a:r>
          </a:p>
          <a:p>
            <a:pPr>
              <a:lnSpc>
                <a:spcPct val="90000"/>
              </a:lnSpc>
              <a:defRPr/>
            </a:pPr>
            <a:endParaRPr lang="en-US" sz="2800" b="1" dirty="0" smtClean="0">
              <a:solidFill>
                <a:schemeClr val="tx2"/>
              </a:solidFill>
            </a:endParaRPr>
          </a:p>
          <a:p>
            <a:pPr>
              <a:lnSpc>
                <a:spcPct val="90000"/>
              </a:lnSpc>
              <a:defRPr/>
            </a:pPr>
            <a:r>
              <a:rPr lang="en-US" sz="2800" b="1" dirty="0" smtClean="0">
                <a:solidFill>
                  <a:schemeClr val="tx2"/>
                </a:solidFill>
              </a:rPr>
              <a:t>Subclinical end organ damage</a:t>
            </a:r>
          </a:p>
          <a:p>
            <a:pPr>
              <a:lnSpc>
                <a:spcPct val="90000"/>
              </a:lnSpc>
              <a:defRPr/>
            </a:pPr>
            <a:endParaRPr lang="en-US" sz="2800" b="1" dirty="0" smtClean="0">
              <a:solidFill>
                <a:schemeClr val="tx2"/>
              </a:solidFill>
            </a:endParaRPr>
          </a:p>
          <a:p>
            <a:pPr>
              <a:lnSpc>
                <a:spcPct val="90000"/>
              </a:lnSpc>
              <a:defRPr/>
            </a:pPr>
            <a:r>
              <a:rPr lang="en-US" sz="2800" b="1" dirty="0" smtClean="0">
                <a:solidFill>
                  <a:schemeClr val="tx2"/>
                </a:solidFill>
              </a:rPr>
              <a:t>Diffuse chronic inflammation</a:t>
            </a:r>
          </a:p>
          <a:p>
            <a:pPr lvl="1">
              <a:lnSpc>
                <a:spcPct val="90000"/>
              </a:lnSpc>
              <a:defRPr/>
            </a:pPr>
            <a:endParaRPr lang="en-US" sz="2400" dirty="0" smtClean="0"/>
          </a:p>
        </p:txBody>
      </p:sp>
      <p:sp>
        <p:nvSpPr>
          <p:cNvPr id="5" name="Footer Placeholder 4"/>
          <p:cNvSpPr>
            <a:spLocks noGrp="1"/>
          </p:cNvSpPr>
          <p:nvPr>
            <p:ph type="ftr" sz="quarter" idx="11"/>
          </p:nvPr>
        </p:nvSpPr>
        <p:spPr/>
        <p:txBody>
          <a:bodyPr/>
          <a:lstStyle/>
          <a:p>
            <a:pPr>
              <a:defRPr/>
            </a:pPr>
            <a:r>
              <a:rPr lang="en-US"/>
              <a:t>MESA Meeting Silver Spring, MD September 13, 2012</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PAD impact on function</a:t>
            </a:r>
            <a:endParaRPr lang="en-US" dirty="0"/>
          </a:p>
        </p:txBody>
      </p:sp>
      <p:sp>
        <p:nvSpPr>
          <p:cNvPr id="3" name="Content Placeholder 2"/>
          <p:cNvSpPr>
            <a:spLocks noGrp="1"/>
          </p:cNvSpPr>
          <p:nvPr>
            <p:ph idx="1"/>
          </p:nvPr>
        </p:nvSpPr>
        <p:spPr/>
        <p:txBody>
          <a:bodyPr/>
          <a:lstStyle/>
          <a:p>
            <a:r>
              <a:rPr lang="en-US" dirty="0" smtClean="0"/>
              <a:t>Direct (McDermott)</a:t>
            </a:r>
          </a:p>
          <a:p>
            <a:pPr lvl="1"/>
            <a:r>
              <a:rPr lang="en-US" dirty="0" smtClean="0"/>
              <a:t>Lower muscle strength</a:t>
            </a:r>
          </a:p>
          <a:p>
            <a:pPr lvl="1"/>
            <a:r>
              <a:rPr lang="en-US" dirty="0" smtClean="0"/>
              <a:t>Lower muscle mass</a:t>
            </a:r>
          </a:p>
          <a:p>
            <a:pPr lvl="1"/>
            <a:r>
              <a:rPr lang="en-US" dirty="0" smtClean="0"/>
              <a:t>Poorer peripheral nerve function</a:t>
            </a:r>
          </a:p>
          <a:p>
            <a:r>
              <a:rPr lang="en-US" dirty="0" smtClean="0"/>
              <a:t>Indirect</a:t>
            </a:r>
          </a:p>
          <a:p>
            <a:pPr lvl="1"/>
            <a:r>
              <a:rPr lang="en-US" dirty="0" smtClean="0"/>
              <a:t>Other prevalent CVD</a:t>
            </a:r>
          </a:p>
          <a:p>
            <a:pPr lvl="1"/>
            <a:r>
              <a:rPr lang="en-US" dirty="0" smtClean="0"/>
              <a:t>Incident CVD</a:t>
            </a:r>
          </a:p>
          <a:p>
            <a:pPr lvl="1"/>
            <a:r>
              <a:rPr lang="en-US" dirty="0" smtClean="0"/>
              <a:t>Vascular dementia</a:t>
            </a:r>
            <a:endParaRPr lang="en-US" dirty="0"/>
          </a:p>
        </p:txBody>
      </p:sp>
    </p:spTree>
    <p:extLst>
      <p:ext uri="{BB962C8B-B14F-4D97-AF65-F5344CB8AC3E}">
        <p14:creationId xmlns:p14="http://schemas.microsoft.com/office/powerpoint/2010/main" xmlns="" val="10825824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74800" y="533400"/>
            <a:ext cx="6070600" cy="330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6387" name="Text Box 3"/>
          <p:cNvSpPr txBox="1">
            <a:spLocks noChangeArrowheads="1"/>
          </p:cNvSpPr>
          <p:nvPr/>
        </p:nvSpPr>
        <p:spPr bwMode="auto">
          <a:xfrm>
            <a:off x="190500" y="3962400"/>
            <a:ext cx="8610600" cy="13843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200"/>
              <a:t>Figure 1   Adjusted Associations of ABI and Mobility Loss  Adjusted associations of baseline ankle-brachial index (ABI) and mobility loss at 5-year follow-up among persons age 55 years and older (n = 644). Results are adjusted for age, sex, race, comorbidities, body mass index, smoking, and physical activity levels. The y-axis shows the hazard ratio representing the risk of mobility loss at 5-year follow-up. </a:t>
            </a:r>
          </a:p>
          <a:p>
            <a:pPr eaLnBrk="1" hangingPunct="1"/>
            <a:r>
              <a:rPr lang="en-US" sz="1200"/>
              <a:t>Number of events per ABI category: ABI &lt;0.50, n = 12; ABI 0.50 to 0.69, n = 30; ABI 0.70 to 0.89, n = 30; ABI 0.90 to 0.99, n = 11; ABI 1.00 to 1.09, n = 16; and ABI 1.10 to 1.30, n = 8. Number of deaths per ABI category: ABI &lt;0.50, n = 20; ABI 0.50 to 0.69, n = 39; ABI 0.70 to 0.89, n = 28; ABI 0.90 to 0.99, n = 8; ABI 1.00 to 1.09, n = 9; and ABI 1.10 to 1.30, n = 10.</a:t>
            </a:r>
          </a:p>
        </p:txBody>
      </p:sp>
      <p:sp>
        <p:nvSpPr>
          <p:cNvPr id="16388" name="Text Box 5"/>
          <p:cNvSpPr txBox="1">
            <a:spLocks noChangeArrowheads="1"/>
          </p:cNvSpPr>
          <p:nvPr/>
        </p:nvSpPr>
        <p:spPr bwMode="auto">
          <a:xfrm>
            <a:off x="190500" y="5486400"/>
            <a:ext cx="8610600" cy="5540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000"/>
              <a:t>McDermott MM, Guralnick JM, Tian L, et al. Associations of Borderline and Low Normal Ankle-Brachial Index Values With Functional Decline at 5-Year Follow-Up : The WALCS (Walking and Leg Circulation Study) Journal of the American College of Cardiology Volume 53, Issue 12 2009 1056 – 1062. http://dx.doi.org/10.1016/j.jacc.2008.09.063</a:t>
            </a:r>
          </a:p>
        </p:txBody>
      </p:sp>
      <p:sp>
        <p:nvSpPr>
          <p:cNvPr id="2" name="Footer Placeholder 1"/>
          <p:cNvSpPr>
            <a:spLocks noGrp="1"/>
          </p:cNvSpPr>
          <p:nvPr>
            <p:ph type="ftr" sz="quarter" idx="11"/>
          </p:nvPr>
        </p:nvSpPr>
        <p:spPr/>
        <p:txBody>
          <a:bodyPr/>
          <a:lstStyle/>
          <a:p>
            <a:pPr>
              <a:defRPr/>
            </a:pPr>
            <a:r>
              <a:rPr lang="en-US"/>
              <a:t>MESA Meeting Silver Spring, MD September 13, 2012</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p:cNvSpPr>
            <a:spLocks noChangeArrowheads="1"/>
          </p:cNvSpPr>
          <p:nvPr/>
        </p:nvSpPr>
        <p:spPr bwMode="auto">
          <a:xfrm>
            <a:off x="152400" y="152400"/>
            <a:ext cx="8763000" cy="5847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0" tIns="45715" rIns="91430" bIns="45715">
            <a:spAutoFit/>
          </a:bodyPr>
          <a:lstStyle/>
          <a:p>
            <a:r>
              <a:rPr lang="en-US" sz="1600" b="1" dirty="0"/>
              <a:t>Table 3.    Attenuation of the Relationship Between Ankle Arm Index (AAI) and Activity of Daily Living and Instrumental Activity of Daily Living Disability (Brach J, JAGS, 2008)</a:t>
            </a:r>
          </a:p>
        </p:txBody>
      </p:sp>
      <p:graphicFrame>
        <p:nvGraphicFramePr>
          <p:cNvPr id="3" name="Table 2"/>
          <p:cNvGraphicFramePr>
            <a:graphicFrameLocks noGrp="1"/>
          </p:cNvGraphicFramePr>
          <p:nvPr>
            <p:extLst>
              <p:ext uri="{D42A27DB-BD31-4B8C-83A1-F6EECF244321}">
                <p14:modId xmlns:p14="http://schemas.microsoft.com/office/powerpoint/2010/main" xmlns="" val="1174682363"/>
              </p:ext>
            </p:extLst>
          </p:nvPr>
        </p:nvGraphicFramePr>
        <p:xfrm>
          <a:off x="342900" y="838200"/>
          <a:ext cx="8382000" cy="5511272"/>
        </p:xfrm>
        <a:graphic>
          <a:graphicData uri="http://schemas.openxmlformats.org/drawingml/2006/table">
            <a:tbl>
              <a:tblPr/>
              <a:tblGrid>
                <a:gridCol w="1676400"/>
                <a:gridCol w="1676400"/>
                <a:gridCol w="1676400"/>
                <a:gridCol w="1676400"/>
                <a:gridCol w="1676400"/>
              </a:tblGrid>
              <a:tr h="190808">
                <a:tc rowSpan="2">
                  <a:txBody>
                    <a:bodyPr/>
                    <a:lstStyle/>
                    <a:p>
                      <a:endParaRPr lang="en-US" sz="1100" b="1" dirty="0"/>
                    </a:p>
                  </a:txBody>
                  <a:tcPr marL="23210" marR="23210" marT="11602" marB="11602" anchor="ctr">
                    <a:lnL>
                      <a:noFill/>
                    </a:lnL>
                    <a:lnR>
                      <a:noFill/>
                    </a:lnR>
                    <a:lnT>
                      <a:noFill/>
                    </a:lnT>
                    <a:lnB>
                      <a:noFill/>
                    </a:lnB>
                  </a:tcPr>
                </a:tc>
                <a:tc rowSpan="2">
                  <a:txBody>
                    <a:bodyPr/>
                    <a:lstStyle/>
                    <a:p>
                      <a:r>
                        <a:rPr lang="en-US" sz="1100" b="1" dirty="0"/>
                        <a:t>Incidence Rate (per 100 Person-Years)</a:t>
                      </a:r>
                    </a:p>
                  </a:txBody>
                  <a:tcPr marL="23210" marR="23210" marT="11602" marB="11602" anchor="ctr">
                    <a:lnL>
                      <a:noFill/>
                    </a:lnL>
                    <a:lnR>
                      <a:noFill/>
                    </a:lnR>
                    <a:lnT>
                      <a:noFill/>
                    </a:lnT>
                    <a:lnB>
                      <a:noFill/>
                    </a:lnB>
                  </a:tcPr>
                </a:tc>
                <a:tc>
                  <a:txBody>
                    <a:bodyPr/>
                    <a:lstStyle/>
                    <a:p>
                      <a:r>
                        <a:rPr lang="en-US" sz="1100" b="1"/>
                        <a:t>Model 1</a:t>
                      </a:r>
                      <a:r>
                        <a:rPr lang="en-US" sz="1100" b="1" baseline="30000">
                          <a:hlinkClick r:id="" tooltip="Link to note"/>
                        </a:rPr>
                        <a:t>*</a:t>
                      </a:r>
                      <a:endParaRPr lang="en-US" sz="1100" b="1"/>
                    </a:p>
                  </a:txBody>
                  <a:tcPr marL="23210" marR="23210" marT="11602" marB="11602" anchor="ctr">
                    <a:lnL>
                      <a:noFill/>
                    </a:lnL>
                    <a:lnR>
                      <a:noFill/>
                    </a:lnR>
                    <a:lnT>
                      <a:noFill/>
                    </a:lnT>
                    <a:lnB>
                      <a:noFill/>
                    </a:lnB>
                  </a:tcPr>
                </a:tc>
                <a:tc>
                  <a:txBody>
                    <a:bodyPr/>
                    <a:lstStyle/>
                    <a:p>
                      <a:r>
                        <a:rPr lang="en-US" sz="1100" b="1"/>
                        <a:t>Model 2</a:t>
                      </a:r>
                      <a:r>
                        <a:rPr lang="en-US" sz="1100" b="1" baseline="30000">
                          <a:hlinkClick r:id="" tooltip="Link to note"/>
                        </a:rPr>
                        <a:t>†</a:t>
                      </a:r>
                      <a:endParaRPr lang="en-US" sz="1100" b="1"/>
                    </a:p>
                  </a:txBody>
                  <a:tcPr marL="23210" marR="23210" marT="11602" marB="11602" anchor="ctr">
                    <a:lnL>
                      <a:noFill/>
                    </a:lnL>
                    <a:lnR>
                      <a:noFill/>
                    </a:lnR>
                    <a:lnT>
                      <a:noFill/>
                    </a:lnT>
                    <a:lnB>
                      <a:noFill/>
                    </a:lnB>
                  </a:tcPr>
                </a:tc>
                <a:tc>
                  <a:txBody>
                    <a:bodyPr/>
                    <a:lstStyle/>
                    <a:p>
                      <a:r>
                        <a:rPr lang="en-US" sz="1100" b="1"/>
                        <a:t>Model 3</a:t>
                      </a:r>
                      <a:r>
                        <a:rPr lang="en-US" sz="1100" b="1" baseline="30000">
                          <a:hlinkClick r:id="" tooltip="Link to note"/>
                        </a:rPr>
                        <a:t>‡</a:t>
                      </a:r>
                      <a:endParaRPr lang="en-US" sz="1100" b="1"/>
                    </a:p>
                  </a:txBody>
                  <a:tcPr marL="23210" marR="23210" marT="11602" marB="11602" anchor="ctr">
                    <a:lnL>
                      <a:noFill/>
                    </a:lnL>
                    <a:lnR>
                      <a:noFill/>
                    </a:lnR>
                    <a:lnT>
                      <a:noFill/>
                    </a:lnT>
                    <a:lnB>
                      <a:noFill/>
                    </a:lnB>
                  </a:tcPr>
                </a:tc>
              </a:tr>
              <a:tr h="190808">
                <a:tc vMerge="1">
                  <a:txBody>
                    <a:bodyPr/>
                    <a:lstStyle/>
                    <a:p>
                      <a:endParaRPr lang="en-US"/>
                    </a:p>
                  </a:txBody>
                  <a:tcPr/>
                </a:tc>
                <a:tc vMerge="1">
                  <a:txBody>
                    <a:bodyPr/>
                    <a:lstStyle/>
                    <a:p>
                      <a:endParaRPr lang="en-US"/>
                    </a:p>
                  </a:txBody>
                  <a:tcPr/>
                </a:tc>
                <a:tc gridSpan="3">
                  <a:txBody>
                    <a:bodyPr/>
                    <a:lstStyle/>
                    <a:p>
                      <a:r>
                        <a:rPr lang="en-US" sz="1100" b="1"/>
                        <a:t>Hazard Ratio (95% Confidence Interval)</a:t>
                      </a:r>
                    </a:p>
                  </a:txBody>
                  <a:tcPr marL="23210" marR="23210" marT="11602" marB="11602" anchor="ctr">
                    <a:lnL>
                      <a:noFill/>
                    </a:lnL>
                    <a:lnR>
                      <a:noFill/>
                    </a:lnR>
                    <a:lnT>
                      <a:noFill/>
                    </a:lnT>
                    <a:lnB>
                      <a:noFill/>
                    </a:lnB>
                  </a:tcPr>
                </a:tc>
                <a:tc hMerge="1">
                  <a:txBody>
                    <a:bodyPr/>
                    <a:lstStyle/>
                    <a:p>
                      <a:endParaRPr lang="en-US"/>
                    </a:p>
                  </a:txBody>
                  <a:tcPr/>
                </a:tc>
                <a:tc hMerge="1">
                  <a:txBody>
                    <a:bodyPr/>
                    <a:lstStyle/>
                    <a:p>
                      <a:endParaRPr lang="en-US"/>
                    </a:p>
                  </a:txBody>
                  <a:tcPr/>
                </a:tc>
              </a:tr>
              <a:tr h="190808">
                <a:tc gridSpan="5">
                  <a:txBody>
                    <a:bodyPr/>
                    <a:lstStyle/>
                    <a:p>
                      <a:pPr>
                        <a:buFont typeface="Arial"/>
                        <a:buChar char="•"/>
                      </a:pPr>
                      <a:endParaRPr lang="en-US" sz="1100" b="1" dirty="0"/>
                    </a:p>
                  </a:txBody>
                  <a:tcPr marL="23210" marR="23210" marT="11602" marB="11602"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0808">
                <a:tc gridSpan="5">
                  <a:txBody>
                    <a:bodyPr/>
                    <a:lstStyle/>
                    <a:p>
                      <a:r>
                        <a:rPr lang="en-US" sz="1100" b="1" dirty="0"/>
                        <a:t>AAI</a:t>
                      </a:r>
                    </a:p>
                  </a:txBody>
                  <a:tcPr marL="23210" marR="23210" marT="11602" marB="11602" anchor="ctr">
                    <a:lnL>
                      <a:noFill/>
                    </a:lnL>
                    <a:lnR>
                      <a:noFill/>
                    </a:lnR>
                    <a:lnT>
                      <a:noFill/>
                    </a:lnT>
                    <a:lnB>
                      <a:noFill/>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0808">
                <a:tc>
                  <a:txBody>
                    <a:bodyPr/>
                    <a:lstStyle/>
                    <a:p>
                      <a:r>
                        <a:rPr lang="en-US" sz="1100" b="1" dirty="0"/>
                        <a:t> 1.0</a:t>
                      </a:r>
                    </a:p>
                  </a:txBody>
                  <a:tcPr marL="23210" marR="23210" marT="11602" marB="11602" anchor="ctr">
                    <a:lnL>
                      <a:noFill/>
                    </a:lnL>
                    <a:lnR>
                      <a:noFill/>
                    </a:lnR>
                    <a:lnT>
                      <a:noFill/>
                    </a:lnT>
                    <a:lnB>
                      <a:noFill/>
                    </a:lnB>
                    <a:solidFill>
                      <a:srgbClr val="FFFF00"/>
                    </a:solidFill>
                  </a:tcPr>
                </a:tc>
                <a:tc>
                  <a:txBody>
                    <a:bodyPr/>
                    <a:lstStyle/>
                    <a:p>
                      <a:r>
                        <a:rPr lang="en-US" sz="1100" b="1" dirty="0">
                          <a:solidFill>
                            <a:schemeClr val="tx1"/>
                          </a:solidFill>
                        </a:rPr>
                        <a:t>10.1</a:t>
                      </a:r>
                    </a:p>
                  </a:txBody>
                  <a:tcPr marL="23210" marR="23210" marT="11602" marB="11602" anchor="ctr">
                    <a:lnL>
                      <a:noFill/>
                    </a:lnL>
                    <a:lnR>
                      <a:noFill/>
                    </a:lnR>
                    <a:lnT>
                      <a:noFill/>
                    </a:lnT>
                    <a:lnB>
                      <a:noFill/>
                    </a:lnB>
                    <a:solidFill>
                      <a:srgbClr val="FFFF00"/>
                    </a:solidFill>
                  </a:tcPr>
                </a:tc>
                <a:tc>
                  <a:txBody>
                    <a:bodyPr/>
                    <a:lstStyle/>
                    <a:p>
                      <a:r>
                        <a:rPr lang="en-US" sz="1100" b="1">
                          <a:solidFill>
                            <a:schemeClr val="tx1"/>
                          </a:solidFill>
                        </a:rPr>
                        <a:t>Reference</a:t>
                      </a:r>
                    </a:p>
                  </a:txBody>
                  <a:tcPr marL="23210" marR="23210" marT="11602" marB="11602" anchor="ctr">
                    <a:lnL>
                      <a:noFill/>
                    </a:lnL>
                    <a:lnR>
                      <a:noFill/>
                    </a:lnR>
                    <a:lnT>
                      <a:noFill/>
                    </a:lnT>
                    <a:lnB>
                      <a:noFill/>
                    </a:lnB>
                    <a:solidFill>
                      <a:srgbClr val="FFFF00"/>
                    </a:solidFill>
                  </a:tcPr>
                </a:tc>
                <a:tc>
                  <a:txBody>
                    <a:bodyPr/>
                    <a:lstStyle/>
                    <a:p>
                      <a:r>
                        <a:rPr lang="en-US" sz="1100" b="1">
                          <a:solidFill>
                            <a:schemeClr val="tx1"/>
                          </a:solidFill>
                        </a:rPr>
                        <a:t>Reference</a:t>
                      </a:r>
                    </a:p>
                  </a:txBody>
                  <a:tcPr marL="23210" marR="23210" marT="11602" marB="11602" anchor="ctr">
                    <a:lnL>
                      <a:noFill/>
                    </a:lnL>
                    <a:lnR>
                      <a:noFill/>
                    </a:lnR>
                    <a:lnT>
                      <a:noFill/>
                    </a:lnT>
                    <a:lnB>
                      <a:noFill/>
                    </a:lnB>
                    <a:solidFill>
                      <a:srgbClr val="FFFF00"/>
                    </a:solidFill>
                  </a:tcPr>
                </a:tc>
                <a:tc>
                  <a:txBody>
                    <a:bodyPr/>
                    <a:lstStyle/>
                    <a:p>
                      <a:r>
                        <a:rPr lang="en-US" sz="1100" b="1">
                          <a:solidFill>
                            <a:schemeClr val="tx1"/>
                          </a:solidFill>
                        </a:rPr>
                        <a:t>Reference</a:t>
                      </a:r>
                    </a:p>
                  </a:txBody>
                  <a:tcPr marL="23210" marR="23210" marT="11602" marB="11602" anchor="ctr">
                    <a:lnL>
                      <a:noFill/>
                    </a:lnL>
                    <a:lnR>
                      <a:noFill/>
                    </a:lnR>
                    <a:lnT>
                      <a:noFill/>
                    </a:lnT>
                    <a:lnB>
                      <a:noFill/>
                    </a:lnB>
                    <a:solidFill>
                      <a:srgbClr val="FFFF00"/>
                    </a:solidFill>
                  </a:tcPr>
                </a:tc>
              </a:tr>
              <a:tr h="190808">
                <a:tc>
                  <a:txBody>
                    <a:bodyPr/>
                    <a:lstStyle/>
                    <a:p>
                      <a:r>
                        <a:rPr lang="en-US" sz="1100" b="1" dirty="0"/>
                        <a:t> 0.9–&lt;1.0</a:t>
                      </a:r>
                    </a:p>
                  </a:txBody>
                  <a:tcPr marL="23210" marR="23210" marT="11602" marB="11602" anchor="ctr">
                    <a:lnL>
                      <a:noFill/>
                    </a:lnL>
                    <a:lnR>
                      <a:noFill/>
                    </a:lnR>
                    <a:lnT>
                      <a:noFill/>
                    </a:lnT>
                    <a:lnB>
                      <a:noFill/>
                    </a:lnB>
                    <a:solidFill>
                      <a:srgbClr val="FFFF00"/>
                    </a:solidFill>
                  </a:tcPr>
                </a:tc>
                <a:tc>
                  <a:txBody>
                    <a:bodyPr/>
                    <a:lstStyle/>
                    <a:p>
                      <a:r>
                        <a:rPr lang="en-US" sz="1100" b="1" dirty="0">
                          <a:solidFill>
                            <a:schemeClr val="tx1"/>
                          </a:solidFill>
                        </a:rPr>
                        <a:t>13.9</a:t>
                      </a:r>
                    </a:p>
                  </a:txBody>
                  <a:tcPr marL="23210" marR="23210" marT="11602" marB="11602" anchor="ctr">
                    <a:lnL>
                      <a:noFill/>
                    </a:lnL>
                    <a:lnR>
                      <a:noFill/>
                    </a:lnR>
                    <a:lnT>
                      <a:noFill/>
                    </a:lnT>
                    <a:lnB>
                      <a:noFill/>
                    </a:lnB>
                    <a:solidFill>
                      <a:srgbClr val="FFFF00"/>
                    </a:solidFill>
                  </a:tcPr>
                </a:tc>
                <a:tc>
                  <a:txBody>
                    <a:bodyPr/>
                    <a:lstStyle/>
                    <a:p>
                      <a:r>
                        <a:rPr lang="en-US" sz="1100" b="1" dirty="0">
                          <a:solidFill>
                            <a:schemeClr val="tx1"/>
                          </a:solidFill>
                        </a:rPr>
                        <a:t>1.42 (1.18–1.71)</a:t>
                      </a:r>
                    </a:p>
                  </a:txBody>
                  <a:tcPr marL="23210" marR="23210" marT="11602" marB="11602" anchor="ctr">
                    <a:lnL>
                      <a:noFill/>
                    </a:lnL>
                    <a:lnR>
                      <a:noFill/>
                    </a:lnR>
                    <a:lnT>
                      <a:noFill/>
                    </a:lnT>
                    <a:lnB>
                      <a:noFill/>
                    </a:lnB>
                    <a:solidFill>
                      <a:srgbClr val="FFFF00"/>
                    </a:solidFill>
                  </a:tcPr>
                </a:tc>
                <a:tc>
                  <a:txBody>
                    <a:bodyPr/>
                    <a:lstStyle/>
                    <a:p>
                      <a:r>
                        <a:rPr lang="en-US" sz="1100" b="1">
                          <a:solidFill>
                            <a:schemeClr val="tx1"/>
                          </a:solidFill>
                        </a:rPr>
                        <a:t>1.13 (0.92–1.39)</a:t>
                      </a:r>
                    </a:p>
                  </a:txBody>
                  <a:tcPr marL="23210" marR="23210" marT="11602" marB="11602" anchor="ctr">
                    <a:lnL>
                      <a:noFill/>
                    </a:lnL>
                    <a:lnR>
                      <a:noFill/>
                    </a:lnR>
                    <a:lnT>
                      <a:noFill/>
                    </a:lnT>
                    <a:lnB>
                      <a:noFill/>
                    </a:lnB>
                    <a:solidFill>
                      <a:srgbClr val="FFFF00"/>
                    </a:solidFill>
                  </a:tcPr>
                </a:tc>
                <a:tc>
                  <a:txBody>
                    <a:bodyPr/>
                    <a:lstStyle/>
                    <a:p>
                      <a:r>
                        <a:rPr lang="en-US" sz="1100" b="1">
                          <a:solidFill>
                            <a:schemeClr val="tx1"/>
                          </a:solidFill>
                        </a:rPr>
                        <a:t>1.09 (0.89–1.34)</a:t>
                      </a:r>
                    </a:p>
                  </a:txBody>
                  <a:tcPr marL="23210" marR="23210" marT="11602" marB="11602" anchor="ctr">
                    <a:lnL>
                      <a:noFill/>
                    </a:lnL>
                    <a:lnR>
                      <a:noFill/>
                    </a:lnR>
                    <a:lnT>
                      <a:noFill/>
                    </a:lnT>
                    <a:lnB>
                      <a:noFill/>
                    </a:lnB>
                    <a:solidFill>
                      <a:srgbClr val="FFFF00"/>
                    </a:solidFill>
                  </a:tcPr>
                </a:tc>
              </a:tr>
              <a:tr h="190808">
                <a:tc>
                  <a:txBody>
                    <a:bodyPr/>
                    <a:lstStyle/>
                    <a:p>
                      <a:r>
                        <a:rPr lang="en-US" sz="1100" b="1"/>
                        <a:t> 0.8–&lt;0.9</a:t>
                      </a:r>
                    </a:p>
                  </a:txBody>
                  <a:tcPr marL="23210" marR="23210" marT="11602" marB="11602" anchor="ctr">
                    <a:lnL>
                      <a:noFill/>
                    </a:lnL>
                    <a:lnR>
                      <a:noFill/>
                    </a:lnR>
                    <a:lnT>
                      <a:noFill/>
                    </a:lnT>
                    <a:lnB>
                      <a:noFill/>
                    </a:lnB>
                    <a:solidFill>
                      <a:srgbClr val="FFFF00"/>
                    </a:solidFill>
                  </a:tcPr>
                </a:tc>
                <a:tc>
                  <a:txBody>
                    <a:bodyPr/>
                    <a:lstStyle/>
                    <a:p>
                      <a:r>
                        <a:rPr lang="en-US" sz="1100" b="1" dirty="0">
                          <a:solidFill>
                            <a:schemeClr val="tx1"/>
                          </a:solidFill>
                        </a:rPr>
                        <a:t>17.6</a:t>
                      </a:r>
                    </a:p>
                  </a:txBody>
                  <a:tcPr marL="23210" marR="23210" marT="11602" marB="11602" anchor="ctr">
                    <a:lnL>
                      <a:noFill/>
                    </a:lnL>
                    <a:lnR>
                      <a:noFill/>
                    </a:lnR>
                    <a:lnT>
                      <a:noFill/>
                    </a:lnT>
                    <a:lnB>
                      <a:noFill/>
                    </a:lnB>
                    <a:solidFill>
                      <a:srgbClr val="FFFF00"/>
                    </a:solidFill>
                  </a:tcPr>
                </a:tc>
                <a:tc>
                  <a:txBody>
                    <a:bodyPr/>
                    <a:lstStyle/>
                    <a:p>
                      <a:r>
                        <a:rPr lang="en-US" sz="1100" b="1" dirty="0">
                          <a:solidFill>
                            <a:schemeClr val="tx1"/>
                          </a:solidFill>
                        </a:rPr>
                        <a:t>1.79 (1.39–2.31)</a:t>
                      </a:r>
                    </a:p>
                  </a:txBody>
                  <a:tcPr marL="23210" marR="23210" marT="11602" marB="11602" anchor="ctr">
                    <a:lnL>
                      <a:noFill/>
                    </a:lnL>
                    <a:lnR>
                      <a:noFill/>
                    </a:lnR>
                    <a:lnT>
                      <a:noFill/>
                    </a:lnT>
                    <a:lnB>
                      <a:noFill/>
                    </a:lnB>
                    <a:solidFill>
                      <a:srgbClr val="FFFF00"/>
                    </a:solidFill>
                  </a:tcPr>
                </a:tc>
                <a:tc>
                  <a:txBody>
                    <a:bodyPr/>
                    <a:lstStyle/>
                    <a:p>
                      <a:r>
                        <a:rPr lang="en-US" sz="1100" b="1">
                          <a:solidFill>
                            <a:schemeClr val="tx1"/>
                          </a:solidFill>
                        </a:rPr>
                        <a:t>1.33 (1.01–1.76)</a:t>
                      </a:r>
                    </a:p>
                  </a:txBody>
                  <a:tcPr marL="23210" marR="23210" marT="11602" marB="11602" anchor="ctr">
                    <a:lnL>
                      <a:noFill/>
                    </a:lnL>
                    <a:lnR>
                      <a:noFill/>
                    </a:lnR>
                    <a:lnT>
                      <a:noFill/>
                    </a:lnT>
                    <a:lnB>
                      <a:noFill/>
                    </a:lnB>
                    <a:solidFill>
                      <a:srgbClr val="FFFF00"/>
                    </a:solidFill>
                  </a:tcPr>
                </a:tc>
                <a:tc>
                  <a:txBody>
                    <a:bodyPr/>
                    <a:lstStyle/>
                    <a:p>
                      <a:r>
                        <a:rPr lang="en-US" sz="1100" b="1">
                          <a:solidFill>
                            <a:schemeClr val="tx1"/>
                          </a:solidFill>
                        </a:rPr>
                        <a:t>1.36 (1.03–1.79)</a:t>
                      </a:r>
                    </a:p>
                  </a:txBody>
                  <a:tcPr marL="23210" marR="23210" marT="11602" marB="11602" anchor="ctr">
                    <a:lnL>
                      <a:noFill/>
                    </a:lnL>
                    <a:lnR>
                      <a:noFill/>
                    </a:lnR>
                    <a:lnT>
                      <a:noFill/>
                    </a:lnT>
                    <a:lnB>
                      <a:noFill/>
                    </a:lnB>
                    <a:solidFill>
                      <a:srgbClr val="FFFF00"/>
                    </a:solidFill>
                  </a:tcPr>
                </a:tc>
              </a:tr>
              <a:tr h="190808">
                <a:tc>
                  <a:txBody>
                    <a:bodyPr/>
                    <a:lstStyle/>
                    <a:p>
                      <a:r>
                        <a:rPr lang="en-US" sz="1100" b="1"/>
                        <a:t> &lt;0.8</a:t>
                      </a:r>
                    </a:p>
                  </a:txBody>
                  <a:tcPr marL="23210" marR="23210" marT="11602" marB="11602" anchor="ctr">
                    <a:lnL>
                      <a:noFill/>
                    </a:lnL>
                    <a:lnR>
                      <a:noFill/>
                    </a:lnR>
                    <a:lnT>
                      <a:noFill/>
                    </a:lnT>
                    <a:lnB>
                      <a:noFill/>
                    </a:lnB>
                    <a:solidFill>
                      <a:srgbClr val="FFFF00"/>
                    </a:solidFill>
                  </a:tcPr>
                </a:tc>
                <a:tc>
                  <a:txBody>
                    <a:bodyPr/>
                    <a:lstStyle/>
                    <a:p>
                      <a:r>
                        <a:rPr lang="en-US" sz="1100" b="1">
                          <a:solidFill>
                            <a:schemeClr val="tx1"/>
                          </a:solidFill>
                        </a:rPr>
                        <a:t>17.4</a:t>
                      </a:r>
                    </a:p>
                  </a:txBody>
                  <a:tcPr marL="23210" marR="23210" marT="11602" marB="11602" anchor="ctr">
                    <a:lnL>
                      <a:noFill/>
                    </a:lnL>
                    <a:lnR>
                      <a:noFill/>
                    </a:lnR>
                    <a:lnT>
                      <a:noFill/>
                    </a:lnT>
                    <a:lnB>
                      <a:noFill/>
                    </a:lnB>
                    <a:solidFill>
                      <a:srgbClr val="FFFF00"/>
                    </a:solidFill>
                  </a:tcPr>
                </a:tc>
                <a:tc>
                  <a:txBody>
                    <a:bodyPr/>
                    <a:lstStyle/>
                    <a:p>
                      <a:r>
                        <a:rPr lang="en-US" sz="1100" b="1" dirty="0">
                          <a:solidFill>
                            <a:schemeClr val="tx1"/>
                          </a:solidFill>
                        </a:rPr>
                        <a:t>1.84 (1.49–2.28)</a:t>
                      </a:r>
                    </a:p>
                  </a:txBody>
                  <a:tcPr marL="23210" marR="23210" marT="11602" marB="11602" anchor="ctr">
                    <a:lnL>
                      <a:noFill/>
                    </a:lnL>
                    <a:lnR>
                      <a:noFill/>
                    </a:lnR>
                    <a:lnT>
                      <a:noFill/>
                    </a:lnT>
                    <a:lnB>
                      <a:noFill/>
                    </a:lnB>
                    <a:solidFill>
                      <a:srgbClr val="FFFF00"/>
                    </a:solidFill>
                  </a:tcPr>
                </a:tc>
                <a:tc>
                  <a:txBody>
                    <a:bodyPr/>
                    <a:lstStyle/>
                    <a:p>
                      <a:r>
                        <a:rPr lang="en-US" sz="1100" b="1" dirty="0">
                          <a:solidFill>
                            <a:schemeClr val="tx1"/>
                          </a:solidFill>
                        </a:rPr>
                        <a:t>1.17 (0.91–1.51)</a:t>
                      </a:r>
                    </a:p>
                  </a:txBody>
                  <a:tcPr marL="23210" marR="23210" marT="11602" marB="11602" anchor="ctr">
                    <a:lnL>
                      <a:noFill/>
                    </a:lnL>
                    <a:lnR>
                      <a:noFill/>
                    </a:lnR>
                    <a:lnT>
                      <a:noFill/>
                    </a:lnT>
                    <a:lnB>
                      <a:noFill/>
                    </a:lnB>
                    <a:solidFill>
                      <a:srgbClr val="FFFF00"/>
                    </a:solidFill>
                  </a:tcPr>
                </a:tc>
                <a:tc>
                  <a:txBody>
                    <a:bodyPr/>
                    <a:lstStyle/>
                    <a:p>
                      <a:r>
                        <a:rPr lang="en-US" sz="1100" b="1" dirty="0">
                          <a:solidFill>
                            <a:schemeClr val="tx1"/>
                          </a:solidFill>
                        </a:rPr>
                        <a:t>1.11 (0.86–1.4)</a:t>
                      </a:r>
                    </a:p>
                  </a:txBody>
                  <a:tcPr marL="23210" marR="23210" marT="11602" marB="11602" anchor="ctr">
                    <a:lnL>
                      <a:noFill/>
                    </a:lnL>
                    <a:lnR>
                      <a:noFill/>
                    </a:lnR>
                    <a:lnT>
                      <a:noFill/>
                    </a:lnT>
                    <a:lnB>
                      <a:noFill/>
                    </a:lnB>
                    <a:solidFill>
                      <a:srgbClr val="FFFF00"/>
                    </a:solidFill>
                  </a:tcPr>
                </a:tc>
              </a:tr>
              <a:tr h="190808">
                <a:tc>
                  <a:txBody>
                    <a:bodyPr/>
                    <a:lstStyle/>
                    <a:p>
                      <a:r>
                        <a:rPr lang="en-US" sz="1100" b="1"/>
                        <a:t>Age</a:t>
                      </a:r>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tcPr>
                </a:tc>
                <a:tc>
                  <a:txBody>
                    <a:bodyPr/>
                    <a:lstStyle/>
                    <a:p>
                      <a:r>
                        <a:rPr lang="en-US" sz="1100" b="1" dirty="0"/>
                        <a:t>—</a:t>
                      </a:r>
                    </a:p>
                  </a:txBody>
                  <a:tcPr marL="23210" marR="23210" marT="11602" marB="11602" anchor="ctr">
                    <a:lnL>
                      <a:noFill/>
                    </a:lnL>
                    <a:lnR>
                      <a:noFill/>
                    </a:lnR>
                    <a:lnT>
                      <a:noFill/>
                    </a:lnT>
                    <a:lnB>
                      <a:noFill/>
                    </a:lnB>
                  </a:tcPr>
                </a:tc>
                <a:tc>
                  <a:txBody>
                    <a:bodyPr/>
                    <a:lstStyle/>
                    <a:p>
                      <a:r>
                        <a:rPr lang="en-US" sz="1100" b="1" dirty="0"/>
                        <a:t>1.07 (1.06–1.09)</a:t>
                      </a:r>
                    </a:p>
                  </a:txBody>
                  <a:tcPr marL="23210" marR="23210" marT="11602" marB="11602" anchor="ctr">
                    <a:lnL>
                      <a:noFill/>
                    </a:lnL>
                    <a:lnR>
                      <a:noFill/>
                    </a:lnR>
                    <a:lnT>
                      <a:noFill/>
                    </a:lnT>
                    <a:lnB>
                      <a:noFill/>
                    </a:lnB>
                  </a:tcPr>
                </a:tc>
                <a:tc>
                  <a:txBody>
                    <a:bodyPr/>
                    <a:lstStyle/>
                    <a:p>
                      <a:r>
                        <a:rPr lang="en-US" sz="1100" b="1"/>
                        <a:t>1.07 (1.06–1.09)</a:t>
                      </a:r>
                    </a:p>
                  </a:txBody>
                  <a:tcPr marL="23210" marR="23210" marT="11602" marB="11602" anchor="ctr">
                    <a:lnL>
                      <a:noFill/>
                    </a:lnL>
                    <a:lnR>
                      <a:noFill/>
                    </a:lnR>
                    <a:lnT>
                      <a:noFill/>
                    </a:lnT>
                    <a:lnB>
                      <a:noFill/>
                    </a:lnB>
                  </a:tcPr>
                </a:tc>
              </a:tr>
              <a:tr h="190808">
                <a:tc>
                  <a:txBody>
                    <a:bodyPr/>
                    <a:lstStyle/>
                    <a:p>
                      <a:r>
                        <a:rPr lang="en-US" sz="1100" b="1"/>
                        <a:t>Male</a:t>
                      </a:r>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tcPr>
                </a:tc>
                <a:tc>
                  <a:txBody>
                    <a:bodyPr/>
                    <a:lstStyle/>
                    <a:p>
                      <a:r>
                        <a:rPr lang="en-US" sz="1100" b="1"/>
                        <a:t>0.67 (0.58–0.76)</a:t>
                      </a:r>
                    </a:p>
                  </a:txBody>
                  <a:tcPr marL="23210" marR="23210" marT="11602" marB="11602" anchor="ctr">
                    <a:lnL>
                      <a:noFill/>
                    </a:lnL>
                    <a:lnR>
                      <a:noFill/>
                    </a:lnR>
                    <a:lnT>
                      <a:noFill/>
                    </a:lnT>
                    <a:lnB>
                      <a:noFill/>
                    </a:lnB>
                  </a:tcPr>
                </a:tc>
                <a:tc>
                  <a:txBody>
                    <a:bodyPr/>
                    <a:lstStyle/>
                    <a:p>
                      <a:r>
                        <a:rPr lang="en-US" sz="1100" b="1"/>
                        <a:t>0.65 (0.57–0.74)</a:t>
                      </a:r>
                    </a:p>
                  </a:txBody>
                  <a:tcPr marL="23210" marR="23210" marT="11602" marB="11602" anchor="ctr">
                    <a:lnL>
                      <a:noFill/>
                    </a:lnL>
                    <a:lnR>
                      <a:noFill/>
                    </a:lnR>
                    <a:lnT>
                      <a:noFill/>
                    </a:lnT>
                    <a:lnB>
                      <a:noFill/>
                    </a:lnB>
                  </a:tcPr>
                </a:tc>
              </a:tr>
              <a:tr h="190808">
                <a:tc>
                  <a:txBody>
                    <a:bodyPr/>
                    <a:lstStyle/>
                    <a:p>
                      <a:r>
                        <a:rPr lang="en-US" sz="1100" b="1"/>
                        <a:t>Black</a:t>
                      </a:r>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tcPr>
                </a:tc>
                <a:tc>
                  <a:txBody>
                    <a:bodyPr/>
                    <a:lstStyle/>
                    <a:p>
                      <a:r>
                        <a:rPr lang="en-US" sz="1100" b="1"/>
                        <a:t>1.35 (1.15–1.57)</a:t>
                      </a:r>
                    </a:p>
                  </a:txBody>
                  <a:tcPr marL="23210" marR="23210" marT="11602" marB="11602" anchor="ctr">
                    <a:lnL>
                      <a:noFill/>
                    </a:lnL>
                    <a:lnR>
                      <a:noFill/>
                    </a:lnR>
                    <a:lnT>
                      <a:noFill/>
                    </a:lnT>
                    <a:lnB>
                      <a:noFill/>
                    </a:lnB>
                  </a:tcPr>
                </a:tc>
                <a:tc>
                  <a:txBody>
                    <a:bodyPr/>
                    <a:lstStyle/>
                    <a:p>
                      <a:r>
                        <a:rPr lang="en-US" sz="1100" b="1"/>
                        <a:t>1.34 (1.14–1.57)</a:t>
                      </a:r>
                    </a:p>
                  </a:txBody>
                  <a:tcPr marL="23210" marR="23210" marT="11602" marB="11602" anchor="ctr">
                    <a:lnL>
                      <a:noFill/>
                    </a:lnL>
                    <a:lnR>
                      <a:noFill/>
                    </a:lnR>
                    <a:lnT>
                      <a:noFill/>
                    </a:lnT>
                    <a:lnB>
                      <a:noFill/>
                    </a:lnB>
                  </a:tcPr>
                </a:tc>
              </a:tr>
              <a:tr h="190808">
                <a:tc>
                  <a:txBody>
                    <a:bodyPr/>
                    <a:lstStyle/>
                    <a:p>
                      <a:r>
                        <a:rPr lang="en-US" sz="1100" b="1"/>
                        <a:t>&gt;High school education</a:t>
                      </a:r>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tcPr>
                </a:tc>
                <a:tc>
                  <a:txBody>
                    <a:bodyPr/>
                    <a:lstStyle/>
                    <a:p>
                      <a:r>
                        <a:rPr lang="en-US" sz="1100" b="1" dirty="0"/>
                        <a:t>—</a:t>
                      </a:r>
                    </a:p>
                  </a:txBody>
                  <a:tcPr marL="23210" marR="23210" marT="11602" marB="11602" anchor="ctr">
                    <a:lnL>
                      <a:noFill/>
                    </a:lnL>
                    <a:lnR>
                      <a:noFill/>
                    </a:lnR>
                    <a:lnT>
                      <a:noFill/>
                    </a:lnT>
                    <a:lnB>
                      <a:noFill/>
                    </a:lnB>
                  </a:tcPr>
                </a:tc>
                <a:tc>
                  <a:txBody>
                    <a:bodyPr/>
                    <a:lstStyle/>
                    <a:p>
                      <a:r>
                        <a:rPr lang="en-US" sz="1100" b="1"/>
                        <a:t>1.24 (1.09–1.40)</a:t>
                      </a:r>
                    </a:p>
                  </a:txBody>
                  <a:tcPr marL="23210" marR="23210" marT="11602" marB="11602" anchor="ctr">
                    <a:lnL>
                      <a:noFill/>
                    </a:lnL>
                    <a:lnR>
                      <a:noFill/>
                    </a:lnR>
                    <a:lnT>
                      <a:noFill/>
                    </a:lnT>
                    <a:lnB>
                      <a:noFill/>
                    </a:lnB>
                  </a:tcPr>
                </a:tc>
                <a:tc>
                  <a:txBody>
                    <a:bodyPr/>
                    <a:lstStyle/>
                    <a:p>
                      <a:r>
                        <a:rPr lang="en-US" sz="1100" b="1"/>
                        <a:t>1.22 (1.08–1.39)</a:t>
                      </a:r>
                    </a:p>
                  </a:txBody>
                  <a:tcPr marL="23210" marR="23210" marT="11602" marB="11602" anchor="ctr">
                    <a:lnL>
                      <a:noFill/>
                    </a:lnL>
                    <a:lnR>
                      <a:noFill/>
                    </a:lnR>
                    <a:lnT>
                      <a:noFill/>
                    </a:lnT>
                    <a:lnB>
                      <a:noFill/>
                    </a:lnB>
                  </a:tcPr>
                </a:tc>
              </a:tr>
              <a:tr h="358410">
                <a:tc>
                  <a:txBody>
                    <a:bodyPr/>
                    <a:lstStyle/>
                    <a:p>
                      <a:r>
                        <a:rPr lang="en-US" sz="1100" b="1"/>
                        <a:t>IC according to Rose Questionnaire</a:t>
                      </a:r>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tcPr>
                </a:tc>
                <a:tc>
                  <a:txBody>
                    <a:bodyPr/>
                    <a:lstStyle/>
                    <a:p>
                      <a:r>
                        <a:rPr lang="en-US" sz="1100" b="1" dirty="0"/>
                        <a:t>1.21 (0.73–2.01)</a:t>
                      </a:r>
                    </a:p>
                  </a:txBody>
                  <a:tcPr marL="23210" marR="23210" marT="11602" marB="11602" anchor="ctr">
                    <a:lnL>
                      <a:noFill/>
                    </a:lnL>
                    <a:lnR>
                      <a:noFill/>
                    </a:lnR>
                    <a:lnT>
                      <a:noFill/>
                    </a:lnT>
                    <a:lnB>
                      <a:noFill/>
                    </a:lnB>
                    <a:solidFill>
                      <a:srgbClr val="FFFF00"/>
                    </a:solidFill>
                  </a:tcPr>
                </a:tc>
                <a:tc>
                  <a:txBody>
                    <a:bodyPr/>
                    <a:lstStyle/>
                    <a:p>
                      <a:r>
                        <a:rPr lang="en-US" sz="1100" b="1"/>
                        <a:t>1.11 (0.97–1.85)</a:t>
                      </a:r>
                    </a:p>
                  </a:txBody>
                  <a:tcPr marL="23210" marR="23210" marT="11602" marB="11602" anchor="ctr">
                    <a:lnL>
                      <a:noFill/>
                    </a:lnL>
                    <a:lnR>
                      <a:noFill/>
                    </a:lnR>
                    <a:lnT>
                      <a:noFill/>
                    </a:lnT>
                    <a:lnB>
                      <a:noFill/>
                    </a:lnB>
                    <a:solidFill>
                      <a:srgbClr val="FFFF00"/>
                    </a:solidFill>
                  </a:tcPr>
                </a:tc>
              </a:tr>
              <a:tr h="190808">
                <a:tc>
                  <a:txBody>
                    <a:bodyPr/>
                    <a:lstStyle/>
                    <a:p>
                      <a:r>
                        <a:rPr lang="en-US" sz="1100" b="1"/>
                        <a:t>Prevalent CVD</a:t>
                      </a:r>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tcPr>
                </a:tc>
                <a:tc>
                  <a:txBody>
                    <a:bodyPr/>
                    <a:lstStyle/>
                    <a:p>
                      <a:r>
                        <a:rPr lang="en-US" sz="1100" b="1" dirty="0"/>
                        <a:t>1.49 (1.29–1.72)</a:t>
                      </a:r>
                    </a:p>
                  </a:txBody>
                  <a:tcPr marL="23210" marR="23210" marT="11602" marB="11602" anchor="ctr">
                    <a:lnL>
                      <a:noFill/>
                    </a:lnL>
                    <a:lnR>
                      <a:noFill/>
                    </a:lnR>
                    <a:lnT>
                      <a:noFill/>
                    </a:lnT>
                    <a:lnB>
                      <a:noFill/>
                    </a:lnB>
                    <a:solidFill>
                      <a:srgbClr val="FFFF00"/>
                    </a:solidFill>
                  </a:tcPr>
                </a:tc>
                <a:tc>
                  <a:txBody>
                    <a:bodyPr/>
                    <a:lstStyle/>
                    <a:p>
                      <a:r>
                        <a:rPr lang="en-US" sz="1100" b="1" dirty="0"/>
                        <a:t>1.39 (1.20–1.61)</a:t>
                      </a:r>
                    </a:p>
                  </a:txBody>
                  <a:tcPr marL="23210" marR="23210" marT="11602" marB="11602" anchor="ctr">
                    <a:lnL>
                      <a:noFill/>
                    </a:lnL>
                    <a:lnR>
                      <a:noFill/>
                    </a:lnR>
                    <a:lnT>
                      <a:noFill/>
                    </a:lnT>
                    <a:lnB>
                      <a:noFill/>
                    </a:lnB>
                    <a:solidFill>
                      <a:srgbClr val="FFFF00"/>
                    </a:solidFill>
                  </a:tcPr>
                </a:tc>
              </a:tr>
              <a:tr h="190808">
                <a:tc>
                  <a:txBody>
                    <a:bodyPr/>
                    <a:lstStyle/>
                    <a:p>
                      <a:r>
                        <a:rPr lang="en-US" sz="1100" b="1"/>
                        <a:t>Arthritis</a:t>
                      </a:r>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tcPr>
                </a:tc>
                <a:tc>
                  <a:txBody>
                    <a:bodyPr/>
                    <a:lstStyle/>
                    <a:p>
                      <a:r>
                        <a:rPr lang="en-US" sz="1100" b="1" dirty="0"/>
                        <a:t>1.34 (1.18–1.51)</a:t>
                      </a:r>
                    </a:p>
                  </a:txBody>
                  <a:tcPr marL="23210" marR="23210" marT="11602" marB="11602" anchor="ctr">
                    <a:lnL>
                      <a:noFill/>
                    </a:lnL>
                    <a:lnR>
                      <a:noFill/>
                    </a:lnR>
                    <a:lnT>
                      <a:noFill/>
                    </a:lnT>
                    <a:lnB>
                      <a:noFill/>
                    </a:lnB>
                  </a:tcPr>
                </a:tc>
                <a:tc>
                  <a:txBody>
                    <a:bodyPr/>
                    <a:lstStyle/>
                    <a:p>
                      <a:r>
                        <a:rPr lang="en-US" sz="1100" b="1"/>
                        <a:t>1.35 (1.19–1.52)</a:t>
                      </a:r>
                    </a:p>
                  </a:txBody>
                  <a:tcPr marL="23210" marR="23210" marT="11602" marB="11602" anchor="ctr">
                    <a:lnL>
                      <a:noFill/>
                    </a:lnL>
                    <a:lnR>
                      <a:noFill/>
                    </a:lnR>
                    <a:lnT>
                      <a:noFill/>
                    </a:lnT>
                    <a:lnB>
                      <a:noFill/>
                    </a:lnB>
                  </a:tcPr>
                </a:tc>
              </a:tr>
              <a:tr h="190808">
                <a:tc gridSpan="5">
                  <a:txBody>
                    <a:bodyPr/>
                    <a:lstStyle/>
                    <a:p>
                      <a:r>
                        <a:rPr lang="en-US" sz="1100" b="1"/>
                        <a:t>Diabetes mellitus status</a:t>
                      </a:r>
                    </a:p>
                  </a:txBody>
                  <a:tcPr marL="23210" marR="23210" marT="11602" marB="11602"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0808">
                <a:tc>
                  <a:txBody>
                    <a:bodyPr/>
                    <a:lstStyle/>
                    <a:p>
                      <a:r>
                        <a:rPr lang="en-US" sz="1100" b="1"/>
                        <a:t> Impaired fasting glucose</a:t>
                      </a:r>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tcPr>
                </a:tc>
                <a:tc>
                  <a:txBody>
                    <a:bodyPr/>
                    <a:lstStyle/>
                    <a:p>
                      <a:r>
                        <a:rPr lang="en-US" sz="1100" b="1"/>
                        <a:t>0.98 (0.81–1.20)</a:t>
                      </a:r>
                    </a:p>
                  </a:txBody>
                  <a:tcPr marL="23210" marR="23210" marT="11602" marB="11602" anchor="ctr">
                    <a:lnL>
                      <a:noFill/>
                    </a:lnL>
                    <a:lnR>
                      <a:noFill/>
                    </a:lnR>
                    <a:lnT>
                      <a:noFill/>
                    </a:lnT>
                    <a:lnB>
                      <a:noFill/>
                    </a:lnB>
                  </a:tcPr>
                </a:tc>
                <a:tc>
                  <a:txBody>
                    <a:bodyPr/>
                    <a:lstStyle/>
                    <a:p>
                      <a:r>
                        <a:rPr lang="en-US" sz="1100" b="1"/>
                        <a:t>0.97 (0.80–1.19)</a:t>
                      </a:r>
                    </a:p>
                  </a:txBody>
                  <a:tcPr marL="23210" marR="23210" marT="11602" marB="11602" anchor="ctr">
                    <a:lnL>
                      <a:noFill/>
                    </a:lnL>
                    <a:lnR>
                      <a:noFill/>
                    </a:lnR>
                    <a:lnT>
                      <a:noFill/>
                    </a:lnT>
                    <a:lnB>
                      <a:noFill/>
                    </a:lnB>
                  </a:tcPr>
                </a:tc>
              </a:tr>
              <a:tr h="190808">
                <a:tc>
                  <a:txBody>
                    <a:bodyPr/>
                    <a:lstStyle/>
                    <a:p>
                      <a:r>
                        <a:rPr lang="en-US" sz="1100" b="1"/>
                        <a:t> Diabetes mellitus</a:t>
                      </a:r>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tcPr>
                </a:tc>
                <a:tc>
                  <a:txBody>
                    <a:bodyPr/>
                    <a:lstStyle/>
                    <a:p>
                      <a:r>
                        <a:rPr lang="en-US" sz="1100" b="1"/>
                        <a:t>1.43 (1.20–1.70)</a:t>
                      </a:r>
                    </a:p>
                  </a:txBody>
                  <a:tcPr marL="23210" marR="23210" marT="11602" marB="11602" anchor="ctr">
                    <a:lnL>
                      <a:noFill/>
                    </a:lnL>
                    <a:lnR>
                      <a:noFill/>
                    </a:lnR>
                    <a:lnT>
                      <a:noFill/>
                    </a:lnT>
                    <a:lnB>
                      <a:noFill/>
                    </a:lnB>
                  </a:tcPr>
                </a:tc>
                <a:tc>
                  <a:txBody>
                    <a:bodyPr/>
                    <a:lstStyle/>
                    <a:p>
                      <a:r>
                        <a:rPr lang="en-US" sz="1100" b="1"/>
                        <a:t>1.36 (1.14–1.62)</a:t>
                      </a:r>
                    </a:p>
                  </a:txBody>
                  <a:tcPr marL="23210" marR="23210" marT="11602" marB="11602" anchor="ctr">
                    <a:lnL>
                      <a:noFill/>
                    </a:lnL>
                    <a:lnR>
                      <a:noFill/>
                    </a:lnR>
                    <a:lnT>
                      <a:noFill/>
                    </a:lnT>
                    <a:lnB>
                      <a:noFill/>
                    </a:lnB>
                  </a:tcPr>
                </a:tc>
              </a:tr>
              <a:tr h="190808">
                <a:tc>
                  <a:txBody>
                    <a:bodyPr/>
                    <a:lstStyle/>
                    <a:p>
                      <a:r>
                        <a:rPr lang="en-US" sz="1100" b="1"/>
                        <a:t>Depression</a:t>
                      </a:r>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tcPr>
                </a:tc>
                <a:tc>
                  <a:txBody>
                    <a:bodyPr/>
                    <a:lstStyle/>
                    <a:p>
                      <a:r>
                        <a:rPr lang="en-US" sz="1100" b="1" dirty="0"/>
                        <a:t>1.04 (1.03–1.06)</a:t>
                      </a:r>
                    </a:p>
                  </a:txBody>
                  <a:tcPr marL="23210" marR="23210" marT="11602" marB="11602" anchor="ctr">
                    <a:lnL>
                      <a:noFill/>
                    </a:lnL>
                    <a:lnR>
                      <a:noFill/>
                    </a:lnR>
                    <a:lnT>
                      <a:noFill/>
                    </a:lnT>
                    <a:lnB>
                      <a:noFill/>
                    </a:lnB>
                  </a:tcPr>
                </a:tc>
                <a:tc>
                  <a:txBody>
                    <a:bodyPr/>
                    <a:lstStyle/>
                    <a:p>
                      <a:r>
                        <a:rPr lang="en-US" sz="1100" b="1"/>
                        <a:t>1.04 (1.03–1.06)</a:t>
                      </a:r>
                    </a:p>
                  </a:txBody>
                  <a:tcPr marL="23210" marR="23210" marT="11602" marB="11602" anchor="ctr">
                    <a:lnL>
                      <a:noFill/>
                    </a:lnL>
                    <a:lnR>
                      <a:noFill/>
                    </a:lnR>
                    <a:lnT>
                      <a:noFill/>
                    </a:lnT>
                    <a:lnB>
                      <a:noFill/>
                    </a:lnB>
                  </a:tcPr>
                </a:tc>
              </a:tr>
              <a:tr h="190808">
                <a:tc>
                  <a:txBody>
                    <a:bodyPr/>
                    <a:lstStyle/>
                    <a:p>
                      <a:r>
                        <a:rPr lang="en-US" sz="1100" b="1"/>
                        <a:t>Pack-years</a:t>
                      </a:r>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tcPr>
                </a:tc>
                <a:tc>
                  <a:txBody>
                    <a:bodyPr/>
                    <a:lstStyle/>
                    <a:p>
                      <a:r>
                        <a:rPr lang="en-US" sz="1100" b="1"/>
                        <a:t>1.00 (1.00–1.00)</a:t>
                      </a:r>
                    </a:p>
                  </a:txBody>
                  <a:tcPr marL="23210" marR="23210" marT="11602" marB="11602" anchor="ctr">
                    <a:lnL>
                      <a:noFill/>
                    </a:lnL>
                    <a:lnR>
                      <a:noFill/>
                    </a:lnR>
                    <a:lnT>
                      <a:noFill/>
                    </a:lnT>
                    <a:lnB>
                      <a:noFill/>
                    </a:lnB>
                  </a:tcPr>
                </a:tc>
                <a:tc>
                  <a:txBody>
                    <a:bodyPr/>
                    <a:lstStyle/>
                    <a:p>
                      <a:r>
                        <a:rPr lang="en-US" sz="1100" b="1"/>
                        <a:t>1.00 (1.00–1.00)</a:t>
                      </a:r>
                    </a:p>
                  </a:txBody>
                  <a:tcPr marL="23210" marR="23210" marT="11602" marB="11602" anchor="ctr">
                    <a:lnL>
                      <a:noFill/>
                    </a:lnL>
                    <a:lnR>
                      <a:noFill/>
                    </a:lnR>
                    <a:lnT>
                      <a:noFill/>
                    </a:lnT>
                    <a:lnB>
                      <a:noFill/>
                    </a:lnB>
                  </a:tcPr>
                </a:tc>
              </a:tr>
              <a:tr h="190808">
                <a:tc gridSpan="5">
                  <a:txBody>
                    <a:bodyPr/>
                    <a:lstStyle/>
                    <a:p>
                      <a:r>
                        <a:rPr lang="en-US" sz="1100" b="1"/>
                        <a:t>Smoking status</a:t>
                      </a:r>
                    </a:p>
                  </a:txBody>
                  <a:tcPr marL="23210" marR="23210" marT="11602" marB="11602"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0808">
                <a:tc>
                  <a:txBody>
                    <a:bodyPr/>
                    <a:lstStyle/>
                    <a:p>
                      <a:r>
                        <a:rPr lang="en-US" sz="1100" b="1"/>
                        <a:t> Quit &gt;1 year before</a:t>
                      </a:r>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tcPr>
                </a:tc>
                <a:tc>
                  <a:txBody>
                    <a:bodyPr/>
                    <a:lstStyle/>
                    <a:p>
                      <a:r>
                        <a:rPr lang="en-US" sz="1100" b="1"/>
                        <a:t>1.17 (1.00–1.37)</a:t>
                      </a:r>
                    </a:p>
                  </a:txBody>
                  <a:tcPr marL="23210" marR="23210" marT="11602" marB="11602" anchor="ctr">
                    <a:lnL>
                      <a:noFill/>
                    </a:lnL>
                    <a:lnR>
                      <a:noFill/>
                    </a:lnR>
                    <a:lnT>
                      <a:noFill/>
                    </a:lnT>
                    <a:lnB>
                      <a:noFill/>
                    </a:lnB>
                  </a:tcPr>
                </a:tc>
                <a:tc>
                  <a:txBody>
                    <a:bodyPr/>
                    <a:lstStyle/>
                    <a:p>
                      <a:r>
                        <a:rPr lang="en-US" sz="1100" b="1"/>
                        <a:t>1.18 (1.01–1.38)</a:t>
                      </a:r>
                    </a:p>
                  </a:txBody>
                  <a:tcPr marL="23210" marR="23210" marT="11602" marB="11602" anchor="ctr">
                    <a:lnL>
                      <a:noFill/>
                    </a:lnL>
                    <a:lnR>
                      <a:noFill/>
                    </a:lnR>
                    <a:lnT>
                      <a:noFill/>
                    </a:lnT>
                    <a:lnB>
                      <a:noFill/>
                    </a:lnB>
                  </a:tcPr>
                </a:tc>
              </a:tr>
              <a:tr h="190808">
                <a:tc>
                  <a:txBody>
                    <a:bodyPr/>
                    <a:lstStyle/>
                    <a:p>
                      <a:r>
                        <a:rPr lang="en-US" sz="1100" b="1"/>
                        <a:t> Quit &lt;1 year before</a:t>
                      </a:r>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tcPr>
                </a:tc>
                <a:tc>
                  <a:txBody>
                    <a:bodyPr/>
                    <a:lstStyle/>
                    <a:p>
                      <a:r>
                        <a:rPr lang="en-US" sz="1100" b="1"/>
                        <a:t>1.42 (1.03–1.96)</a:t>
                      </a:r>
                    </a:p>
                  </a:txBody>
                  <a:tcPr marL="23210" marR="23210" marT="11602" marB="11602" anchor="ctr">
                    <a:lnL>
                      <a:noFill/>
                    </a:lnL>
                    <a:lnR>
                      <a:noFill/>
                    </a:lnR>
                    <a:lnT>
                      <a:noFill/>
                    </a:lnT>
                    <a:lnB>
                      <a:noFill/>
                    </a:lnB>
                  </a:tcPr>
                </a:tc>
                <a:tc>
                  <a:txBody>
                    <a:bodyPr/>
                    <a:lstStyle/>
                    <a:p>
                      <a:r>
                        <a:rPr lang="en-US" sz="1100" b="1"/>
                        <a:t>1.46 (1.06–2.01)</a:t>
                      </a:r>
                    </a:p>
                  </a:txBody>
                  <a:tcPr marL="23210" marR="23210" marT="11602" marB="11602" anchor="ctr">
                    <a:lnL>
                      <a:noFill/>
                    </a:lnL>
                    <a:lnR>
                      <a:noFill/>
                    </a:lnR>
                    <a:lnT>
                      <a:noFill/>
                    </a:lnT>
                    <a:lnB>
                      <a:noFill/>
                    </a:lnB>
                  </a:tcPr>
                </a:tc>
              </a:tr>
              <a:tr h="190808">
                <a:tc>
                  <a:txBody>
                    <a:bodyPr/>
                    <a:lstStyle/>
                    <a:p>
                      <a:r>
                        <a:rPr lang="en-US" sz="1100" b="1"/>
                        <a:t> Current</a:t>
                      </a:r>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tcPr>
                </a:tc>
                <a:tc>
                  <a:txBody>
                    <a:bodyPr/>
                    <a:lstStyle/>
                    <a:p>
                      <a:r>
                        <a:rPr lang="en-US" sz="1100" b="1"/>
                        <a:t>1.29 (0.98–1.70)</a:t>
                      </a:r>
                    </a:p>
                  </a:txBody>
                  <a:tcPr marL="23210" marR="23210" marT="11602" marB="11602" anchor="ctr">
                    <a:lnL>
                      <a:noFill/>
                    </a:lnL>
                    <a:lnR>
                      <a:noFill/>
                    </a:lnR>
                    <a:lnT>
                      <a:noFill/>
                    </a:lnT>
                    <a:lnB>
                      <a:noFill/>
                    </a:lnB>
                  </a:tcPr>
                </a:tc>
                <a:tc>
                  <a:txBody>
                    <a:bodyPr/>
                    <a:lstStyle/>
                    <a:p>
                      <a:r>
                        <a:rPr lang="en-US" sz="1100" b="1"/>
                        <a:t>1.32 (1.00–1.74)</a:t>
                      </a:r>
                    </a:p>
                  </a:txBody>
                  <a:tcPr marL="23210" marR="23210" marT="11602" marB="11602" anchor="ctr">
                    <a:lnL>
                      <a:noFill/>
                    </a:lnL>
                    <a:lnR>
                      <a:noFill/>
                    </a:lnR>
                    <a:lnT>
                      <a:noFill/>
                    </a:lnT>
                    <a:lnB>
                      <a:noFill/>
                    </a:lnB>
                  </a:tcPr>
                </a:tc>
              </a:tr>
              <a:tr h="190808">
                <a:tc>
                  <a:txBody>
                    <a:bodyPr/>
                    <a:lstStyle/>
                    <a:p>
                      <a:r>
                        <a:rPr lang="en-US" sz="1100" b="1"/>
                        <a:t>Alcohol, drinks/week</a:t>
                      </a:r>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tcPr>
                </a:tc>
                <a:tc>
                  <a:txBody>
                    <a:bodyPr/>
                    <a:lstStyle/>
                    <a:p>
                      <a:r>
                        <a:rPr lang="en-US" sz="1100" b="1"/>
                        <a:t>1.00 (0.99–1.01)</a:t>
                      </a:r>
                    </a:p>
                  </a:txBody>
                  <a:tcPr marL="23210" marR="23210" marT="11602" marB="11602" anchor="ctr">
                    <a:lnL>
                      <a:noFill/>
                    </a:lnL>
                    <a:lnR>
                      <a:noFill/>
                    </a:lnR>
                    <a:lnT>
                      <a:noFill/>
                    </a:lnT>
                    <a:lnB>
                      <a:noFill/>
                    </a:lnB>
                  </a:tcPr>
                </a:tc>
                <a:tc>
                  <a:txBody>
                    <a:bodyPr/>
                    <a:lstStyle/>
                    <a:p>
                      <a:r>
                        <a:rPr lang="en-US" sz="1100" b="1"/>
                        <a:t>1.00 (0.99–1.02)</a:t>
                      </a:r>
                    </a:p>
                  </a:txBody>
                  <a:tcPr marL="23210" marR="23210" marT="11602" marB="11602" anchor="ctr">
                    <a:lnL>
                      <a:noFill/>
                    </a:lnL>
                    <a:lnR>
                      <a:noFill/>
                    </a:lnR>
                    <a:lnT>
                      <a:noFill/>
                    </a:lnT>
                    <a:lnB>
                      <a:noFill/>
                    </a:lnB>
                  </a:tcPr>
                </a:tc>
              </a:tr>
              <a:tr h="190808">
                <a:tc>
                  <a:txBody>
                    <a:bodyPr/>
                    <a:lstStyle/>
                    <a:p>
                      <a:r>
                        <a:rPr lang="en-US" sz="1100" b="1"/>
                        <a:t>BMI, kg/m</a:t>
                      </a:r>
                      <a:r>
                        <a:rPr lang="en-US" sz="1100" b="1" baseline="30000"/>
                        <a:t>2</a:t>
                      </a:r>
                      <a:endParaRPr lang="en-US" sz="1100" b="1"/>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tcPr>
                </a:tc>
                <a:tc>
                  <a:txBody>
                    <a:bodyPr/>
                    <a:lstStyle/>
                    <a:p>
                      <a:r>
                        <a:rPr lang="en-US" sz="1100" b="1"/>
                        <a:t>1.03 (1.01–1.04)</a:t>
                      </a:r>
                    </a:p>
                  </a:txBody>
                  <a:tcPr marL="23210" marR="23210" marT="11602" marB="11602" anchor="ctr">
                    <a:lnL>
                      <a:noFill/>
                    </a:lnL>
                    <a:lnR>
                      <a:noFill/>
                    </a:lnR>
                    <a:lnT>
                      <a:noFill/>
                    </a:lnT>
                    <a:lnB>
                      <a:noFill/>
                    </a:lnB>
                  </a:tcPr>
                </a:tc>
                <a:tc>
                  <a:txBody>
                    <a:bodyPr/>
                    <a:lstStyle/>
                    <a:p>
                      <a:r>
                        <a:rPr lang="en-US" sz="1100" b="1"/>
                        <a:t>1.03 (1.01–1.04)</a:t>
                      </a:r>
                    </a:p>
                  </a:txBody>
                  <a:tcPr marL="23210" marR="23210" marT="11602" marB="11602" anchor="ctr">
                    <a:lnL>
                      <a:noFill/>
                    </a:lnL>
                    <a:lnR>
                      <a:noFill/>
                    </a:lnR>
                    <a:lnT>
                      <a:noFill/>
                    </a:lnT>
                    <a:lnB>
                      <a:noFill/>
                    </a:lnB>
                  </a:tcPr>
                </a:tc>
              </a:tr>
              <a:tr h="190808">
                <a:tc>
                  <a:txBody>
                    <a:bodyPr/>
                    <a:lstStyle/>
                    <a:p>
                      <a:r>
                        <a:rPr lang="en-US" sz="1100" b="1"/>
                        <a:t>Interim CVD</a:t>
                      </a:r>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tcPr>
                </a:tc>
                <a:tc>
                  <a:txBody>
                    <a:bodyPr/>
                    <a:lstStyle/>
                    <a:p>
                      <a:r>
                        <a:rPr lang="en-US" sz="1100" b="1"/>
                        <a:t>—</a:t>
                      </a:r>
                    </a:p>
                  </a:txBody>
                  <a:tcPr marL="23210" marR="23210" marT="11602" marB="11602" anchor="ctr">
                    <a:lnL>
                      <a:noFill/>
                    </a:lnL>
                    <a:lnR>
                      <a:noFill/>
                    </a:lnR>
                    <a:lnT>
                      <a:noFill/>
                    </a:lnT>
                    <a:lnB>
                      <a:noFill/>
                    </a:lnB>
                    <a:solidFill>
                      <a:srgbClr val="FFFF00"/>
                    </a:solidFill>
                  </a:tcPr>
                </a:tc>
                <a:tc>
                  <a:txBody>
                    <a:bodyPr/>
                    <a:lstStyle/>
                    <a:p>
                      <a:r>
                        <a:rPr lang="en-US" sz="1100" b="1" dirty="0"/>
                        <a:t>1.89 (1.61–2.24)</a:t>
                      </a:r>
                    </a:p>
                  </a:txBody>
                  <a:tcPr marL="23210" marR="23210" marT="11602" marB="11602" anchor="ctr">
                    <a:lnL>
                      <a:noFill/>
                    </a:lnL>
                    <a:lnR>
                      <a:noFill/>
                    </a:lnR>
                    <a:lnT>
                      <a:noFill/>
                    </a:lnT>
                    <a:lnB>
                      <a:noFill/>
                    </a:lnB>
                    <a:solidFill>
                      <a:srgbClr val="FFFF00"/>
                    </a:solidFill>
                  </a:tcPr>
                </a:tc>
              </a:tr>
              <a:tr h="190808">
                <a:tc>
                  <a:txBody>
                    <a:bodyPr/>
                    <a:lstStyle/>
                    <a:p>
                      <a:r>
                        <a:rPr lang="en-US" sz="1100" b="1"/>
                        <a:t>Likelihood-ratio test</a:t>
                      </a:r>
                    </a:p>
                  </a:txBody>
                  <a:tcPr marL="23210" marR="23210" marT="11602" marB="11602" anchor="ctr">
                    <a:lnL>
                      <a:noFill/>
                    </a:lnL>
                    <a:lnR>
                      <a:noFill/>
                    </a:lnR>
                    <a:lnT>
                      <a:noFill/>
                    </a:lnT>
                    <a:lnB>
                      <a:noFill/>
                    </a:lnB>
                  </a:tcPr>
                </a:tc>
                <a:tc>
                  <a:txBody>
                    <a:bodyPr/>
                    <a:lstStyle/>
                    <a:p>
                      <a:r>
                        <a:rPr lang="en-US" sz="1100" b="1"/>
                        <a:t> </a:t>
                      </a:r>
                    </a:p>
                  </a:txBody>
                  <a:tcPr marL="23210" marR="23210" marT="11602" marB="11602" anchor="ctr">
                    <a:lnL>
                      <a:noFill/>
                    </a:lnL>
                    <a:lnR>
                      <a:noFill/>
                    </a:lnR>
                    <a:lnT>
                      <a:noFill/>
                    </a:lnT>
                    <a:lnB>
                      <a:noFill/>
                    </a:lnB>
                  </a:tcPr>
                </a:tc>
                <a:tc>
                  <a:txBody>
                    <a:bodyPr/>
                    <a:lstStyle/>
                    <a:p>
                      <a:r>
                        <a:rPr lang="en-US" sz="1100" b="1"/>
                        <a:t> </a:t>
                      </a:r>
                    </a:p>
                  </a:txBody>
                  <a:tcPr marL="23210" marR="23210" marT="11602" marB="11602" anchor="ctr">
                    <a:lnL>
                      <a:noFill/>
                    </a:lnL>
                    <a:lnR>
                      <a:noFill/>
                    </a:lnR>
                    <a:lnT>
                      <a:noFill/>
                    </a:lnT>
                    <a:lnB>
                      <a:noFill/>
                    </a:lnB>
                  </a:tcPr>
                </a:tc>
                <a:tc>
                  <a:txBody>
                    <a:bodyPr/>
                    <a:lstStyle/>
                    <a:p>
                      <a:r>
                        <a:rPr lang="en-US" sz="1100" b="1" dirty="0"/>
                        <a:t> </a:t>
                      </a:r>
                    </a:p>
                  </a:txBody>
                  <a:tcPr marL="23210" marR="23210" marT="11602" marB="11602" anchor="ctr">
                    <a:lnL>
                      <a:noFill/>
                    </a:lnL>
                    <a:lnR>
                      <a:noFill/>
                    </a:lnR>
                    <a:lnT>
                      <a:noFill/>
                    </a:lnT>
                    <a:lnB>
                      <a:noFill/>
                    </a:lnB>
                  </a:tcPr>
                </a:tc>
                <a:tc>
                  <a:txBody>
                    <a:bodyPr/>
                    <a:lstStyle/>
                    <a:p>
                      <a:r>
                        <a:rPr lang="en-US" sz="1100" b="1" i="1" dirty="0"/>
                        <a:t>P</a:t>
                      </a:r>
                      <a:r>
                        <a:rPr lang="en-US" sz="1100" b="1" dirty="0"/>
                        <a:t>&lt;.001</a:t>
                      </a:r>
                    </a:p>
                  </a:txBody>
                  <a:tcPr marL="23210" marR="23210" marT="11602" marB="11602" anchor="ctr">
                    <a:lnL>
                      <a:noFill/>
                    </a:lnL>
                    <a:lnR>
                      <a:noFill/>
                    </a:lnR>
                    <a:lnT>
                      <a:noFill/>
                    </a:lnT>
                    <a:lnB>
                      <a:noFill/>
                    </a:lnB>
                  </a:tcPr>
                </a:tc>
              </a:tr>
            </a:tbl>
          </a:graphicData>
        </a:graphic>
      </p:graphicFrame>
      <p:sp>
        <p:nvSpPr>
          <p:cNvPr id="17532" name="AutoShape 2" descr="geqslant R: gt-or-equal, slanted"/>
          <p:cNvSpPr>
            <a:spLocks noChangeAspect="1" noChangeArrowheads="1"/>
          </p:cNvSpPr>
          <p:nvPr/>
        </p:nvSpPr>
        <p:spPr bwMode="auto">
          <a:xfrm>
            <a:off x="3527425" y="1377950"/>
            <a:ext cx="3048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0" tIns="45715" rIns="91430" bIns="45715"/>
          <a:lstStyle/>
          <a:p>
            <a:endParaRPr lang="en-US"/>
          </a:p>
        </p:txBody>
      </p:sp>
      <p:sp>
        <p:nvSpPr>
          <p:cNvPr id="17533" name="Rectangle 4"/>
          <p:cNvSpPr>
            <a:spLocks noChangeArrowheads="1"/>
          </p:cNvSpPr>
          <p:nvPr/>
        </p:nvSpPr>
        <p:spPr bwMode="auto">
          <a:xfrm>
            <a:off x="76200" y="6096000"/>
            <a:ext cx="8915400"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0" tIns="45715" rIns="91430" bIns="45715">
            <a:spAutoFit/>
          </a:bodyPr>
          <a:lstStyle/>
          <a:p>
            <a:pPr>
              <a:buFont typeface="Arial" pitchFamily="34" charset="0"/>
              <a:buChar char="•"/>
            </a:pPr>
            <a:r>
              <a:rPr lang="en-US" sz="900" baseline="30000" dirty="0">
                <a:solidFill>
                  <a:srgbClr val="FFFFFF"/>
                </a:solidFill>
              </a:rPr>
              <a:t>*</a:t>
            </a:r>
            <a:r>
              <a:rPr lang="en-US" sz="900" dirty="0">
                <a:solidFill>
                  <a:srgbClr val="FFFFFF"/>
                </a:solidFill>
              </a:rPr>
              <a:t> Unadjusted.</a:t>
            </a:r>
          </a:p>
          <a:p>
            <a:pPr>
              <a:buFont typeface="Arial" pitchFamily="34" charset="0"/>
              <a:buChar char="•"/>
            </a:pPr>
            <a:r>
              <a:rPr lang="en-US" sz="900" baseline="30000" dirty="0">
                <a:solidFill>
                  <a:srgbClr val="FFFFFF"/>
                </a:solidFill>
              </a:rPr>
              <a:t>†</a:t>
            </a:r>
            <a:r>
              <a:rPr lang="en-US" sz="900" dirty="0">
                <a:solidFill>
                  <a:srgbClr val="FFFFFF"/>
                </a:solidFill>
              </a:rPr>
              <a:t> </a:t>
            </a:r>
            <a:r>
              <a:rPr lang="en-US" sz="900" baseline="30000" dirty="0">
                <a:solidFill>
                  <a:srgbClr val="FFFFFF"/>
                </a:solidFill>
              </a:rPr>
              <a:t>†</a:t>
            </a:r>
            <a:r>
              <a:rPr lang="en-US" sz="900" dirty="0">
                <a:solidFill>
                  <a:srgbClr val="FFFFFF"/>
                </a:solidFill>
              </a:rPr>
              <a:t> Adjusted for age, sex, race, education, intermittent claudication (IC) according to Rose Questionnaire, prevalence of cardiovascular disease (CVD), arthritis status, diabetes mellitus status, pack-years of smoking, smoking status, alcohol use, and body mass index (BMI).</a:t>
            </a:r>
          </a:p>
          <a:p>
            <a:pPr>
              <a:buFont typeface="Arial" pitchFamily="34" charset="0"/>
              <a:buChar char="•"/>
            </a:pPr>
            <a:r>
              <a:rPr lang="en-US" sz="900" baseline="30000" dirty="0">
                <a:solidFill>
                  <a:srgbClr val="FFFFFF"/>
                </a:solidFill>
              </a:rPr>
              <a:t>‡</a:t>
            </a:r>
            <a:r>
              <a:rPr lang="en-US" sz="900" dirty="0">
                <a:solidFill>
                  <a:srgbClr val="FFFFFF"/>
                </a:solidFill>
              </a:rPr>
              <a:t> </a:t>
            </a:r>
            <a:r>
              <a:rPr lang="en-US" sz="900" baseline="30000" dirty="0">
                <a:solidFill>
                  <a:srgbClr val="FFFFFF"/>
                </a:solidFill>
              </a:rPr>
              <a:t>‡</a:t>
            </a:r>
            <a:r>
              <a:rPr lang="en-US" sz="900" dirty="0">
                <a:solidFill>
                  <a:srgbClr val="FFFFFF"/>
                </a:solidFill>
              </a:rPr>
              <a:t> Adjusted for all factors in Model 2 plus interim CVD.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4"/>
          <p:cNvSpPr>
            <a:spLocks noGrp="1"/>
          </p:cNvSpPr>
          <p:nvPr>
            <p:ph type="ftr" sz="quarter" idx="11"/>
          </p:nvPr>
        </p:nvSpPr>
        <p:spPr/>
        <p:txBody>
          <a:bodyPr/>
          <a:lstStyle/>
          <a:p>
            <a:pPr>
              <a:defRPr/>
            </a:pPr>
            <a:r>
              <a:rPr lang="en-US"/>
              <a:t>NIA Conference on Comorbidity, Atlanta, 3/4/05</a:t>
            </a:r>
          </a:p>
        </p:txBody>
      </p:sp>
      <p:sp>
        <p:nvSpPr>
          <p:cNvPr id="193540" name="Rectangle 4"/>
          <p:cNvSpPr>
            <a:spLocks noGrp="1" noChangeArrowheads="1"/>
          </p:cNvSpPr>
          <p:nvPr>
            <p:ph type="title"/>
          </p:nvPr>
        </p:nvSpPr>
        <p:spPr/>
        <p:txBody>
          <a:bodyPr/>
          <a:lstStyle/>
          <a:p>
            <a:pPr eaLnBrk="1" hangingPunct="1">
              <a:defRPr/>
            </a:pPr>
            <a:r>
              <a:rPr lang="en-US" sz="2800" smtClean="0"/>
              <a:t>Dementia incidence by ankle-arm index (AAI) level </a:t>
            </a:r>
            <a:r>
              <a:rPr lang="en-US" sz="1800" smtClean="0"/>
              <a:t>adjusted by age, gender and race at entry (p = 0.002) Cox Survival plot</a:t>
            </a:r>
            <a:endParaRPr lang="en-US" sz="2800" smtClean="0"/>
          </a:p>
        </p:txBody>
      </p:sp>
      <p:pic>
        <p:nvPicPr>
          <p:cNvPr id="35844" name="Picture 6"/>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a:xfrm>
            <a:off x="2438400" y="1600200"/>
            <a:ext cx="4699000" cy="376078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sp>
        <p:nvSpPr>
          <p:cNvPr id="35845" name="Text Box 7"/>
          <p:cNvSpPr txBox="1">
            <a:spLocks noChangeArrowheads="1"/>
          </p:cNvSpPr>
          <p:nvPr/>
        </p:nvSpPr>
        <p:spPr bwMode="auto">
          <a:xfrm>
            <a:off x="0" y="5715000"/>
            <a:ext cx="9144000" cy="517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1400"/>
              <a:t>Newman, AB, Fitzpatrick AL, Lopez O, et al. Dementia and Alzheimer’s Disease Incidence in Relationship to Cardiovascular Disease in the Cardiovascular Health Study Cohort. In Press. J Am Geriatr Soc. 2005.</a:t>
            </a:r>
          </a:p>
        </p:txBody>
      </p:sp>
      <p:sp>
        <p:nvSpPr>
          <p:cNvPr id="35846" name="Text Box 9"/>
          <p:cNvSpPr txBox="1">
            <a:spLocks noChangeArrowheads="1"/>
          </p:cNvSpPr>
          <p:nvPr/>
        </p:nvSpPr>
        <p:spPr bwMode="auto">
          <a:xfrm>
            <a:off x="6705600" y="3048000"/>
            <a:ext cx="1524000" cy="376238"/>
          </a:xfrm>
          <a:prstGeom prst="rect">
            <a:avLst/>
          </a:prstGeom>
          <a:solidFill>
            <a:schemeClr val="tx1"/>
          </a:solidFill>
          <a:ln w="9525">
            <a:solidFill>
              <a:schemeClr val="bg2"/>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a:solidFill>
                  <a:schemeClr val="bg2"/>
                </a:solidFill>
              </a:rPr>
              <a:t>AAI&gt;1.0</a:t>
            </a:r>
          </a:p>
        </p:txBody>
      </p:sp>
      <p:sp>
        <p:nvSpPr>
          <p:cNvPr id="35847" name="Text Box 10"/>
          <p:cNvSpPr txBox="1">
            <a:spLocks noChangeArrowheads="1"/>
          </p:cNvSpPr>
          <p:nvPr/>
        </p:nvSpPr>
        <p:spPr bwMode="auto">
          <a:xfrm>
            <a:off x="6705600" y="3429000"/>
            <a:ext cx="1524000" cy="376238"/>
          </a:xfrm>
          <a:prstGeom prst="rect">
            <a:avLst/>
          </a:prstGeom>
          <a:solidFill>
            <a:schemeClr val="tx1"/>
          </a:solidFill>
          <a:ln w="9525">
            <a:solidFill>
              <a:schemeClr val="bg2"/>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a:solidFill>
                  <a:schemeClr val="bg2"/>
                </a:solidFill>
              </a:rPr>
              <a:t>AAI 0.9-1.00</a:t>
            </a:r>
          </a:p>
        </p:txBody>
      </p:sp>
      <p:sp>
        <p:nvSpPr>
          <p:cNvPr id="35848" name="Text Box 11"/>
          <p:cNvSpPr txBox="1">
            <a:spLocks noChangeArrowheads="1"/>
          </p:cNvSpPr>
          <p:nvPr/>
        </p:nvSpPr>
        <p:spPr bwMode="auto">
          <a:xfrm>
            <a:off x="6705600" y="3810000"/>
            <a:ext cx="1524000" cy="376238"/>
          </a:xfrm>
          <a:prstGeom prst="rect">
            <a:avLst/>
          </a:prstGeom>
          <a:solidFill>
            <a:schemeClr val="tx1"/>
          </a:solidFill>
          <a:ln w="9525">
            <a:solidFill>
              <a:schemeClr val="bg2"/>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a:solidFill>
                  <a:schemeClr val="bg2"/>
                </a:solidFill>
              </a:rPr>
              <a:t>AAI 0.8-0.9</a:t>
            </a:r>
          </a:p>
        </p:txBody>
      </p:sp>
      <p:sp>
        <p:nvSpPr>
          <p:cNvPr id="35849" name="Text Box 12"/>
          <p:cNvSpPr txBox="1">
            <a:spLocks noChangeArrowheads="1"/>
          </p:cNvSpPr>
          <p:nvPr/>
        </p:nvSpPr>
        <p:spPr bwMode="auto">
          <a:xfrm>
            <a:off x="6705600" y="4191000"/>
            <a:ext cx="1524000" cy="376238"/>
          </a:xfrm>
          <a:prstGeom prst="rect">
            <a:avLst/>
          </a:prstGeom>
          <a:solidFill>
            <a:schemeClr val="tx1"/>
          </a:solidFill>
          <a:ln w="9525">
            <a:solidFill>
              <a:schemeClr val="bg2"/>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a:solidFill>
                  <a:schemeClr val="bg2"/>
                </a:solidFill>
              </a:rPr>
              <a:t>AAI&lt;0.8</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6" name="Rectangle 4"/>
          <p:cNvSpPr>
            <a:spLocks noGrp="1" noChangeArrowheads="1"/>
          </p:cNvSpPr>
          <p:nvPr>
            <p:ph type="title"/>
          </p:nvPr>
        </p:nvSpPr>
        <p:spPr>
          <a:xfrm>
            <a:off x="1905000" y="277813"/>
            <a:ext cx="6781800" cy="1143000"/>
          </a:xfrm>
        </p:spPr>
        <p:txBody>
          <a:bodyPr/>
          <a:lstStyle/>
          <a:p>
            <a:pPr>
              <a:defRPr/>
            </a:pPr>
            <a:r>
              <a:rPr lang="en-US" sz="2800" smtClean="0"/>
              <a:t>6 minute walk distance -</a:t>
            </a:r>
            <a:r>
              <a:rPr lang="en-US" sz="2400" smtClean="0"/>
              <a:t> </a:t>
            </a:r>
            <a:r>
              <a:rPr lang="en-US" sz="1800" smtClean="0"/>
              <a:t>contributions of age, race, disease and subclinical disease in men and women in CHS, mean age 77 years</a:t>
            </a:r>
          </a:p>
        </p:txBody>
      </p:sp>
      <p:graphicFrame>
        <p:nvGraphicFramePr>
          <p:cNvPr id="18435" name="Object 7"/>
          <p:cNvGraphicFramePr>
            <a:graphicFrameLocks noGrp="1" noChangeAspect="1"/>
          </p:cNvGraphicFramePr>
          <p:nvPr>
            <p:ph idx="1"/>
          </p:nvPr>
        </p:nvGraphicFramePr>
        <p:xfrm>
          <a:off x="530225" y="1139825"/>
          <a:ext cx="8256588" cy="4876800"/>
        </p:xfrm>
        <a:graphic>
          <a:graphicData uri="http://schemas.openxmlformats.org/presentationml/2006/ole">
            <p:oleObj spid="_x0000_s3076" name="Chart" r:id="rId3" imgW="8239030" imgH="4867394" progId="MSGraph.Chart.8">
              <p:embed followColorScheme="full"/>
            </p:oleObj>
          </a:graphicData>
        </a:graphic>
      </p:graphicFrame>
      <p:sp>
        <p:nvSpPr>
          <p:cNvPr id="8" name="Footer Placeholder 4"/>
          <p:cNvSpPr>
            <a:spLocks noGrp="1"/>
          </p:cNvSpPr>
          <p:nvPr>
            <p:ph type="ftr" sz="quarter" idx="11"/>
          </p:nvPr>
        </p:nvSpPr>
        <p:spPr/>
        <p:txBody>
          <a:bodyPr/>
          <a:lstStyle/>
          <a:p>
            <a:pPr>
              <a:defRPr/>
            </a:pPr>
            <a:r>
              <a:rPr lang="en-US"/>
              <a:t>MESA Meeting Silver Spring, MD September 13, 2012</a:t>
            </a:r>
          </a:p>
        </p:txBody>
      </p:sp>
      <p:sp>
        <p:nvSpPr>
          <p:cNvPr id="18437" name="Text Box 8"/>
          <p:cNvSpPr txBox="1">
            <a:spLocks noChangeArrowheads="1"/>
          </p:cNvSpPr>
          <p:nvPr/>
        </p:nvSpPr>
        <p:spPr bwMode="auto">
          <a:xfrm>
            <a:off x="1066800" y="2971800"/>
            <a:ext cx="144780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b="1" dirty="0"/>
              <a:t>Meters walked</a:t>
            </a:r>
          </a:p>
        </p:txBody>
      </p:sp>
      <p:sp>
        <p:nvSpPr>
          <p:cNvPr id="18438" name="Text Box 9"/>
          <p:cNvSpPr txBox="1">
            <a:spLocks noChangeArrowheads="1"/>
          </p:cNvSpPr>
          <p:nvPr/>
        </p:nvSpPr>
        <p:spPr bwMode="auto">
          <a:xfrm>
            <a:off x="152400" y="5791200"/>
            <a:ext cx="8991600" cy="517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400" dirty="0"/>
              <a:t>Enright PL. </a:t>
            </a:r>
            <a:r>
              <a:rPr lang="en-US" sz="1400" dirty="0" err="1"/>
              <a:t>McBurnie</a:t>
            </a:r>
            <a:r>
              <a:rPr lang="en-US" sz="1400" dirty="0"/>
              <a:t> MA. Bittner V. Tracy RP. McNamara R. Arnold A. Newman AB. Cardiovascular Health Study. The 6-min walk test: a quick measure of functional status in elderly adults. Chest. 2003; 123(2):387-98. </a:t>
            </a:r>
          </a:p>
        </p:txBody>
      </p:sp>
      <p:pic>
        <p:nvPicPr>
          <p:cNvPr id="18439" name="Picture 10" descr="Picture in A-84s Gen Epi Presentation ISTH 2001"/>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0" y="0"/>
            <a:ext cx="1981200" cy="1470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8" name="Rectangle 4"/>
          <p:cNvSpPr>
            <a:spLocks noGrp="1" noChangeArrowheads="1"/>
          </p:cNvSpPr>
          <p:nvPr>
            <p:ph type="title"/>
          </p:nvPr>
        </p:nvSpPr>
        <p:spPr>
          <a:xfrm>
            <a:off x="2133600" y="277813"/>
            <a:ext cx="6553200" cy="1143000"/>
          </a:xfrm>
        </p:spPr>
        <p:txBody>
          <a:bodyPr/>
          <a:lstStyle/>
          <a:p>
            <a:pPr>
              <a:defRPr/>
            </a:pPr>
            <a:r>
              <a:rPr lang="en-US" sz="2800" smtClean="0"/>
              <a:t>Predictors of 400 meter walk time in Health ABC from multivariate model</a:t>
            </a:r>
          </a:p>
        </p:txBody>
      </p:sp>
      <p:graphicFrame>
        <p:nvGraphicFramePr>
          <p:cNvPr id="19459" name="Object 5"/>
          <p:cNvGraphicFramePr>
            <a:graphicFrameLocks noGrp="1" noChangeAspect="1"/>
          </p:cNvGraphicFramePr>
          <p:nvPr>
            <p:ph idx="1"/>
            <p:extLst>
              <p:ext uri="{D42A27DB-BD31-4B8C-83A1-F6EECF244321}">
                <p14:modId xmlns:p14="http://schemas.microsoft.com/office/powerpoint/2010/main" xmlns="" val="1533112636"/>
              </p:ext>
            </p:extLst>
          </p:nvPr>
        </p:nvGraphicFramePr>
        <p:xfrm>
          <a:off x="1066800" y="1295400"/>
          <a:ext cx="7186613" cy="3543300"/>
        </p:xfrm>
        <a:graphic>
          <a:graphicData uri="http://schemas.openxmlformats.org/presentationml/2006/ole">
            <p:oleObj spid="_x0000_s2053" name="Chart" r:id="rId3" imgW="8172593" imgH="4029075" progId="MSGraph.Chart.8">
              <p:embed followColorScheme="full"/>
            </p:oleObj>
          </a:graphicData>
        </a:graphic>
      </p:graphicFrame>
      <p:sp>
        <p:nvSpPr>
          <p:cNvPr id="18" name="Footer Placeholder 4"/>
          <p:cNvSpPr>
            <a:spLocks noGrp="1"/>
          </p:cNvSpPr>
          <p:nvPr>
            <p:ph type="ftr" sz="quarter" idx="11"/>
          </p:nvPr>
        </p:nvSpPr>
        <p:spPr/>
        <p:txBody>
          <a:bodyPr/>
          <a:lstStyle/>
          <a:p>
            <a:pPr>
              <a:defRPr/>
            </a:pPr>
            <a:r>
              <a:rPr lang="en-US"/>
              <a:t>MESA Meeting Silver Spring, MD September 13, 2012</a:t>
            </a:r>
          </a:p>
        </p:txBody>
      </p:sp>
      <p:sp>
        <p:nvSpPr>
          <p:cNvPr id="19461" name="Text Box 6"/>
          <p:cNvSpPr txBox="1">
            <a:spLocks noChangeArrowheads="1"/>
          </p:cNvSpPr>
          <p:nvPr/>
        </p:nvSpPr>
        <p:spPr bwMode="auto">
          <a:xfrm>
            <a:off x="0" y="5638800"/>
            <a:ext cx="9144000" cy="6683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lnSpc>
                <a:spcPct val="90000"/>
              </a:lnSpc>
              <a:spcBef>
                <a:spcPct val="20000"/>
              </a:spcBef>
            </a:pPr>
            <a:r>
              <a:rPr lang="en-US" sz="1400"/>
              <a:t>Newman AB, Haggerty CL, Nevitt MC, Simonsick EM, for the Health ABC Research Group. Walking Performance and cardiovascular response: Associations with age and morbidity – The Health, Aging and Body Composition Study. J Gerontol Med Sci. 2003; 58: 715-720.</a:t>
            </a:r>
          </a:p>
        </p:txBody>
      </p:sp>
      <p:sp>
        <p:nvSpPr>
          <p:cNvPr id="19462" name="Text Box 8"/>
          <p:cNvSpPr txBox="1">
            <a:spLocks noChangeArrowheads="1"/>
          </p:cNvSpPr>
          <p:nvPr/>
        </p:nvSpPr>
        <p:spPr bwMode="auto">
          <a:xfrm rot="10800000">
            <a:off x="685800" y="3060700"/>
            <a:ext cx="458788" cy="1044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b="1"/>
              <a:t>Seconds</a:t>
            </a:r>
          </a:p>
        </p:txBody>
      </p:sp>
      <p:pic>
        <p:nvPicPr>
          <p:cNvPr id="19463" name="Picture 9" descr="habc_logo"/>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0" y="0"/>
            <a:ext cx="2133600" cy="1382713"/>
          </a:xfrm>
          <a:prstGeom prst="rect">
            <a:avLst/>
          </a:prstGeom>
          <a:solidFill>
            <a:srgbClr val="CCECFF"/>
          </a:solidFill>
          <a:ln w="9525">
            <a:solidFill>
              <a:schemeClr val="accent2"/>
            </a:solidFill>
            <a:miter lim="800000"/>
            <a:headEnd/>
            <a:tailEnd/>
          </a:ln>
        </p:spPr>
      </p:pic>
      <p:sp>
        <p:nvSpPr>
          <p:cNvPr id="19464" name="Text Box 10"/>
          <p:cNvSpPr txBox="1">
            <a:spLocks noChangeArrowheads="1"/>
          </p:cNvSpPr>
          <p:nvPr/>
        </p:nvSpPr>
        <p:spPr bwMode="auto">
          <a:xfrm rot="-8728989">
            <a:off x="1905000" y="4495800"/>
            <a:ext cx="366713" cy="4810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1200" b="1"/>
              <a:t>Age</a:t>
            </a:r>
          </a:p>
        </p:txBody>
      </p:sp>
      <p:sp>
        <p:nvSpPr>
          <p:cNvPr id="19465" name="Text Box 11"/>
          <p:cNvSpPr txBox="1">
            <a:spLocks noChangeArrowheads="1"/>
          </p:cNvSpPr>
          <p:nvPr/>
        </p:nvSpPr>
        <p:spPr bwMode="auto">
          <a:xfrm rot="-8719896">
            <a:off x="2362200" y="4495800"/>
            <a:ext cx="366713" cy="9636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1200" b="1"/>
              <a:t>Sex-Woman</a:t>
            </a:r>
          </a:p>
        </p:txBody>
      </p:sp>
      <p:sp>
        <p:nvSpPr>
          <p:cNvPr id="19466" name="Text Box 12"/>
          <p:cNvSpPr txBox="1">
            <a:spLocks noChangeArrowheads="1"/>
          </p:cNvSpPr>
          <p:nvPr/>
        </p:nvSpPr>
        <p:spPr bwMode="auto">
          <a:xfrm rot="-8735565">
            <a:off x="2971800" y="4495800"/>
            <a:ext cx="366713" cy="901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1200" b="1"/>
              <a:t>Black Race</a:t>
            </a:r>
          </a:p>
        </p:txBody>
      </p:sp>
      <p:sp>
        <p:nvSpPr>
          <p:cNvPr id="19467" name="Text Box 13"/>
          <p:cNvSpPr txBox="1">
            <a:spLocks noChangeArrowheads="1"/>
          </p:cNvSpPr>
          <p:nvPr/>
        </p:nvSpPr>
        <p:spPr bwMode="auto">
          <a:xfrm rot="-8779365">
            <a:off x="3505200" y="4572000"/>
            <a:ext cx="366713" cy="6175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1200" b="1"/>
              <a:t>BMI Q4</a:t>
            </a:r>
          </a:p>
        </p:txBody>
      </p:sp>
      <p:sp>
        <p:nvSpPr>
          <p:cNvPr id="19468" name="Text Box 14"/>
          <p:cNvSpPr txBox="1">
            <a:spLocks noChangeArrowheads="1"/>
          </p:cNvSpPr>
          <p:nvPr/>
        </p:nvSpPr>
        <p:spPr bwMode="auto">
          <a:xfrm rot="-8663740">
            <a:off x="4114800" y="4572000"/>
            <a:ext cx="366713" cy="412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1200" b="1"/>
              <a:t>PAD</a:t>
            </a:r>
          </a:p>
        </p:txBody>
      </p:sp>
      <p:sp>
        <p:nvSpPr>
          <p:cNvPr id="19469" name="Text Box 16"/>
          <p:cNvSpPr txBox="1">
            <a:spLocks noChangeArrowheads="1"/>
          </p:cNvSpPr>
          <p:nvPr/>
        </p:nvSpPr>
        <p:spPr bwMode="auto">
          <a:xfrm rot="-9082642">
            <a:off x="4648200" y="4572000"/>
            <a:ext cx="366713" cy="565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1200" b="1"/>
              <a:t>Stroke</a:t>
            </a:r>
          </a:p>
        </p:txBody>
      </p:sp>
      <p:sp>
        <p:nvSpPr>
          <p:cNvPr id="19470" name="Text Box 17"/>
          <p:cNvSpPr txBox="1">
            <a:spLocks noChangeArrowheads="1"/>
          </p:cNvSpPr>
          <p:nvPr/>
        </p:nvSpPr>
        <p:spPr bwMode="auto">
          <a:xfrm rot="-8867904">
            <a:off x="5105400" y="4572000"/>
            <a:ext cx="366713" cy="828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1200" b="1"/>
              <a:t>Knee Pain</a:t>
            </a:r>
          </a:p>
        </p:txBody>
      </p:sp>
      <p:sp>
        <p:nvSpPr>
          <p:cNvPr id="19471" name="Text Box 18"/>
          <p:cNvSpPr txBox="1">
            <a:spLocks noChangeArrowheads="1"/>
          </p:cNvSpPr>
          <p:nvPr/>
        </p:nvSpPr>
        <p:spPr bwMode="auto">
          <a:xfrm rot="-8975548">
            <a:off x="5715000" y="4495800"/>
            <a:ext cx="366713" cy="920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1200" b="1"/>
              <a:t>Depression</a:t>
            </a:r>
          </a:p>
        </p:txBody>
      </p:sp>
      <p:sp>
        <p:nvSpPr>
          <p:cNvPr id="19472" name="Text Box 19"/>
          <p:cNvSpPr txBox="1">
            <a:spLocks noChangeArrowheads="1"/>
          </p:cNvSpPr>
          <p:nvPr/>
        </p:nvSpPr>
        <p:spPr bwMode="auto">
          <a:xfrm rot="-8905109">
            <a:off x="6324600" y="4495800"/>
            <a:ext cx="366713" cy="6540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1200" b="1"/>
              <a:t>AAI&lt;0.9</a:t>
            </a:r>
          </a:p>
        </p:txBody>
      </p:sp>
      <p:sp>
        <p:nvSpPr>
          <p:cNvPr id="19473" name="Text Box 20"/>
          <p:cNvSpPr txBox="1">
            <a:spLocks noChangeArrowheads="1"/>
          </p:cNvSpPr>
          <p:nvPr/>
        </p:nvSpPr>
        <p:spPr bwMode="auto">
          <a:xfrm rot="-8805003">
            <a:off x="6781800" y="4495800"/>
            <a:ext cx="366713" cy="12128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1200" b="1"/>
              <a:t>FEV1/FVC&lt;70%</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06400" y="228600"/>
            <a:ext cx="8262938" cy="1143000"/>
          </a:xfrm>
        </p:spPr>
        <p:txBody>
          <a:bodyPr>
            <a:normAutofit fontScale="90000"/>
          </a:bodyPr>
          <a:lstStyle/>
          <a:p>
            <a:pPr>
              <a:defRPr/>
            </a:pPr>
            <a:r>
              <a:rPr lang="en-US" sz="3200" dirty="0"/>
              <a:t>Hypothetical Trajectory for </a:t>
            </a:r>
            <a:r>
              <a:rPr lang="en-US" sz="3200" dirty="0" smtClean="0"/>
              <a:t>Physiologic Reserve in </a:t>
            </a:r>
            <a:r>
              <a:rPr lang="en-US" sz="3200" dirty="0"/>
              <a:t>Relation to </a:t>
            </a:r>
            <a:r>
              <a:rPr lang="en-US" sz="3200" dirty="0" smtClean="0"/>
              <a:t>Health, </a:t>
            </a:r>
            <a:r>
              <a:rPr lang="en-US" sz="3200" dirty="0"/>
              <a:t>Functional Limitation &amp; Disability</a:t>
            </a:r>
            <a:endParaRPr lang="en-US" dirty="0"/>
          </a:p>
        </p:txBody>
      </p:sp>
      <p:sp>
        <p:nvSpPr>
          <p:cNvPr id="17411" name="Rectangle 3"/>
          <p:cNvSpPr>
            <a:spLocks noGrp="1" noChangeArrowheads="1"/>
          </p:cNvSpPr>
          <p:nvPr>
            <p:ph idx="1"/>
          </p:nvPr>
        </p:nvSpPr>
        <p:spPr>
          <a:xfrm>
            <a:off x="541338" y="1828800"/>
            <a:ext cx="8128000" cy="4495800"/>
          </a:xfrm>
        </p:spPr>
        <p:txBody>
          <a:bodyPr/>
          <a:lstStyle/>
          <a:p>
            <a:pPr lvl="1">
              <a:defRPr/>
            </a:pPr>
            <a:endParaRPr lang="en-US" sz="2400" dirty="0"/>
          </a:p>
          <a:p>
            <a:pPr>
              <a:defRPr/>
            </a:pPr>
            <a:endParaRPr lang="en-US" sz="2800" dirty="0"/>
          </a:p>
        </p:txBody>
      </p:sp>
      <p:sp>
        <p:nvSpPr>
          <p:cNvPr id="29700" name="Line 4"/>
          <p:cNvSpPr>
            <a:spLocks noChangeShapeType="1"/>
          </p:cNvSpPr>
          <p:nvPr/>
        </p:nvSpPr>
        <p:spPr bwMode="auto">
          <a:xfrm>
            <a:off x="685800" y="1371600"/>
            <a:ext cx="58738" cy="44196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9701" name="Line 5"/>
          <p:cNvSpPr>
            <a:spLocks noChangeShapeType="1"/>
          </p:cNvSpPr>
          <p:nvPr/>
        </p:nvSpPr>
        <p:spPr bwMode="auto">
          <a:xfrm>
            <a:off x="744538" y="5791200"/>
            <a:ext cx="6096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9702" name="Line 6"/>
          <p:cNvSpPr>
            <a:spLocks noChangeShapeType="1"/>
          </p:cNvSpPr>
          <p:nvPr/>
        </p:nvSpPr>
        <p:spPr bwMode="auto">
          <a:xfrm>
            <a:off x="1897063" y="5791200"/>
            <a:ext cx="58928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9703" name="Line 7"/>
          <p:cNvSpPr>
            <a:spLocks noChangeShapeType="1"/>
          </p:cNvSpPr>
          <p:nvPr/>
        </p:nvSpPr>
        <p:spPr bwMode="auto">
          <a:xfrm>
            <a:off x="762000" y="3429000"/>
            <a:ext cx="609600" cy="0"/>
          </a:xfrm>
          <a:prstGeom prst="line">
            <a:avLst/>
          </a:prstGeom>
          <a:noFill/>
          <a:ln w="381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9704" name="Line 8"/>
          <p:cNvSpPr>
            <a:spLocks noChangeShapeType="1"/>
          </p:cNvSpPr>
          <p:nvPr/>
        </p:nvSpPr>
        <p:spPr bwMode="auto">
          <a:xfrm>
            <a:off x="1752600" y="3429000"/>
            <a:ext cx="5892800" cy="0"/>
          </a:xfrm>
          <a:prstGeom prst="line">
            <a:avLst/>
          </a:prstGeom>
          <a:noFill/>
          <a:ln w="381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9705" name="Line 9"/>
          <p:cNvSpPr>
            <a:spLocks noChangeShapeType="1"/>
          </p:cNvSpPr>
          <p:nvPr/>
        </p:nvSpPr>
        <p:spPr bwMode="auto">
          <a:xfrm>
            <a:off x="762000" y="2895600"/>
            <a:ext cx="542925" cy="0"/>
          </a:xfrm>
          <a:prstGeom prst="line">
            <a:avLst/>
          </a:prstGeom>
          <a:noFill/>
          <a:ln w="381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9706" name="Line 10"/>
          <p:cNvSpPr>
            <a:spLocks noChangeShapeType="1"/>
          </p:cNvSpPr>
          <p:nvPr/>
        </p:nvSpPr>
        <p:spPr bwMode="auto">
          <a:xfrm>
            <a:off x="1676400" y="2895600"/>
            <a:ext cx="6029325" cy="0"/>
          </a:xfrm>
          <a:prstGeom prst="line">
            <a:avLst/>
          </a:prstGeom>
          <a:noFill/>
          <a:ln w="381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9707" name="Text Box 11"/>
          <p:cNvSpPr txBox="1">
            <a:spLocks noChangeArrowheads="1"/>
          </p:cNvSpPr>
          <p:nvPr/>
        </p:nvSpPr>
        <p:spPr bwMode="auto">
          <a:xfrm>
            <a:off x="609600" y="5867400"/>
            <a:ext cx="156527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b="1">
                <a:solidFill>
                  <a:schemeClr val="tx2"/>
                </a:solidFill>
                <a:cs typeface="Arial" pitchFamily="34" charset="0"/>
              </a:rPr>
              <a:t>Younger age</a:t>
            </a:r>
            <a:endParaRPr lang="en-US" sz="4000" b="1">
              <a:solidFill>
                <a:schemeClr val="accent1"/>
              </a:solidFill>
              <a:cs typeface="Arial" pitchFamily="34" charset="0"/>
            </a:endParaRPr>
          </a:p>
        </p:txBody>
      </p:sp>
      <p:sp>
        <p:nvSpPr>
          <p:cNvPr id="29708" name="Text Box 12"/>
          <p:cNvSpPr txBox="1">
            <a:spLocks noChangeArrowheads="1"/>
          </p:cNvSpPr>
          <p:nvPr/>
        </p:nvSpPr>
        <p:spPr bwMode="auto">
          <a:xfrm>
            <a:off x="4114800" y="5791200"/>
            <a:ext cx="1249363"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b="1">
                <a:solidFill>
                  <a:schemeClr val="tx2"/>
                </a:solidFill>
                <a:cs typeface="Arial" pitchFamily="34" charset="0"/>
              </a:rPr>
              <a:t>Older age</a:t>
            </a:r>
            <a:endParaRPr lang="en-US" sz="4000" b="1">
              <a:solidFill>
                <a:schemeClr val="accent1"/>
              </a:solidFill>
              <a:cs typeface="Arial" pitchFamily="34" charset="0"/>
            </a:endParaRPr>
          </a:p>
        </p:txBody>
      </p:sp>
      <p:sp>
        <p:nvSpPr>
          <p:cNvPr id="29709" name="Text Box 13"/>
          <p:cNvSpPr txBox="1">
            <a:spLocks noChangeArrowheads="1"/>
          </p:cNvSpPr>
          <p:nvPr/>
        </p:nvSpPr>
        <p:spPr bwMode="auto">
          <a:xfrm rot="-5400000">
            <a:off x="-738188" y="3805238"/>
            <a:ext cx="2441575"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b="1">
                <a:solidFill>
                  <a:schemeClr val="tx2"/>
                </a:solidFill>
                <a:cs typeface="Arial" pitchFamily="34" charset="0"/>
              </a:rPr>
              <a:t>Physiologic Reserve</a:t>
            </a:r>
          </a:p>
        </p:txBody>
      </p:sp>
      <p:sp>
        <p:nvSpPr>
          <p:cNvPr id="29710" name="Text Box 14"/>
          <p:cNvSpPr txBox="1">
            <a:spLocks noChangeArrowheads="1"/>
          </p:cNvSpPr>
          <p:nvPr/>
        </p:nvSpPr>
        <p:spPr bwMode="auto">
          <a:xfrm>
            <a:off x="2057400" y="6172200"/>
            <a:ext cx="7191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b="1">
                <a:solidFill>
                  <a:schemeClr val="tx2"/>
                </a:solidFill>
                <a:cs typeface="Arial" pitchFamily="34" charset="0"/>
              </a:rPr>
              <a:t>Time</a:t>
            </a:r>
            <a:endParaRPr lang="en-US" sz="4000" b="1">
              <a:solidFill>
                <a:schemeClr val="tx2"/>
              </a:solidFill>
              <a:cs typeface="Arial" pitchFamily="34" charset="0"/>
            </a:endParaRPr>
          </a:p>
        </p:txBody>
      </p:sp>
      <p:sp>
        <p:nvSpPr>
          <p:cNvPr id="29711" name="Line 15"/>
          <p:cNvSpPr>
            <a:spLocks noChangeShapeType="1"/>
          </p:cNvSpPr>
          <p:nvPr/>
        </p:nvSpPr>
        <p:spPr bwMode="auto">
          <a:xfrm>
            <a:off x="2971800" y="6324600"/>
            <a:ext cx="1150938" cy="0"/>
          </a:xfrm>
          <a:prstGeom prst="line">
            <a:avLst/>
          </a:prstGeom>
          <a:noFill/>
          <a:ln w="31750">
            <a:solidFill>
              <a:schemeClr val="tx2"/>
            </a:solidFill>
            <a:round/>
            <a:headEnd/>
            <a:tailEnd type="triangle" w="lg" len="lg"/>
          </a:ln>
          <a:extLst>
            <a:ext uri="{909E8E84-426E-40DD-AFC4-6F175D3DCCD1}">
              <a14:hiddenFill xmlns:a14="http://schemas.microsoft.com/office/drawing/2010/main" xmlns="">
                <a:noFill/>
              </a14:hiddenFill>
            </a:ext>
          </a:extLst>
        </p:spPr>
        <p:txBody>
          <a:bodyPr wrap="none" anchor="ctr"/>
          <a:lstStyle/>
          <a:p>
            <a:endParaRPr lang="en-US"/>
          </a:p>
        </p:txBody>
      </p:sp>
      <p:sp>
        <p:nvSpPr>
          <p:cNvPr id="29712" name="Line 23"/>
          <p:cNvSpPr>
            <a:spLocks noChangeShapeType="1"/>
          </p:cNvSpPr>
          <p:nvPr/>
        </p:nvSpPr>
        <p:spPr bwMode="auto">
          <a:xfrm flipV="1">
            <a:off x="3962400" y="3048000"/>
            <a:ext cx="152400" cy="228600"/>
          </a:xfrm>
          <a:prstGeom prst="line">
            <a:avLst/>
          </a:prstGeom>
          <a:noFill/>
          <a:ln w="9525">
            <a:solidFill>
              <a:schemeClr val="tx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9713" name="Line 24"/>
          <p:cNvSpPr>
            <a:spLocks noChangeShapeType="1"/>
          </p:cNvSpPr>
          <p:nvPr/>
        </p:nvSpPr>
        <p:spPr bwMode="auto">
          <a:xfrm flipH="1" flipV="1">
            <a:off x="5486400" y="3581400"/>
            <a:ext cx="152400" cy="152400"/>
          </a:xfrm>
          <a:prstGeom prst="line">
            <a:avLst/>
          </a:prstGeom>
          <a:noFill/>
          <a:ln w="9525">
            <a:solidFill>
              <a:schemeClr val="tx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9714" name="Line 25"/>
          <p:cNvSpPr>
            <a:spLocks noChangeShapeType="1"/>
          </p:cNvSpPr>
          <p:nvPr/>
        </p:nvSpPr>
        <p:spPr bwMode="auto">
          <a:xfrm flipV="1">
            <a:off x="6019800" y="3657600"/>
            <a:ext cx="228600" cy="533400"/>
          </a:xfrm>
          <a:prstGeom prst="line">
            <a:avLst/>
          </a:prstGeom>
          <a:noFill/>
          <a:ln w="9525">
            <a:solidFill>
              <a:schemeClr val="tx2"/>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9715" name="Text Box 18"/>
          <p:cNvSpPr txBox="1">
            <a:spLocks noChangeArrowheads="1"/>
          </p:cNvSpPr>
          <p:nvPr/>
        </p:nvSpPr>
        <p:spPr bwMode="auto">
          <a:xfrm>
            <a:off x="1828800" y="2286000"/>
            <a:ext cx="1608138"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b="1">
                <a:cs typeface="Arial" pitchFamily="34" charset="0"/>
              </a:rPr>
              <a:t>Baseline</a:t>
            </a:r>
          </a:p>
          <a:p>
            <a:r>
              <a:rPr lang="en-US" b="1">
                <a:cs typeface="Arial" pitchFamily="34" charset="0"/>
              </a:rPr>
              <a:t>health status</a:t>
            </a:r>
          </a:p>
        </p:txBody>
      </p:sp>
      <p:sp>
        <p:nvSpPr>
          <p:cNvPr id="29716" name="Text Box 20"/>
          <p:cNvSpPr txBox="1">
            <a:spLocks noChangeArrowheads="1"/>
          </p:cNvSpPr>
          <p:nvPr/>
        </p:nvSpPr>
        <p:spPr bwMode="auto">
          <a:xfrm>
            <a:off x="5562600" y="4267200"/>
            <a:ext cx="1504950"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b="1">
                <a:cs typeface="Arial" pitchFamily="34" charset="0"/>
              </a:rPr>
              <a:t>congestive</a:t>
            </a:r>
          </a:p>
          <a:p>
            <a:r>
              <a:rPr lang="en-US" b="1">
                <a:cs typeface="Arial" pitchFamily="34" charset="0"/>
              </a:rPr>
              <a:t>heart failure</a:t>
            </a:r>
          </a:p>
        </p:txBody>
      </p:sp>
      <p:sp>
        <p:nvSpPr>
          <p:cNvPr id="29717" name="Text Box 19"/>
          <p:cNvSpPr txBox="1">
            <a:spLocks noChangeArrowheads="1"/>
          </p:cNvSpPr>
          <p:nvPr/>
        </p:nvSpPr>
        <p:spPr bwMode="auto">
          <a:xfrm>
            <a:off x="4724400" y="3733800"/>
            <a:ext cx="141605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b="1">
                <a:cs typeface="Arial" pitchFamily="34" charset="0"/>
              </a:rPr>
              <a:t>pneumonia</a:t>
            </a:r>
          </a:p>
        </p:txBody>
      </p:sp>
      <p:sp>
        <p:nvSpPr>
          <p:cNvPr id="29718" name="Text Box 18"/>
          <p:cNvSpPr txBox="1">
            <a:spLocks noChangeArrowheads="1"/>
          </p:cNvSpPr>
          <p:nvPr/>
        </p:nvSpPr>
        <p:spPr bwMode="auto">
          <a:xfrm>
            <a:off x="3505200" y="3352800"/>
            <a:ext cx="145415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b="1">
                <a:cs typeface="Arial" pitchFamily="34" charset="0"/>
              </a:rPr>
              <a:t>hip fracture</a:t>
            </a:r>
          </a:p>
        </p:txBody>
      </p:sp>
      <p:sp>
        <p:nvSpPr>
          <p:cNvPr id="32" name="Freeform 31"/>
          <p:cNvSpPr/>
          <p:nvPr/>
        </p:nvSpPr>
        <p:spPr>
          <a:xfrm>
            <a:off x="685800" y="1828800"/>
            <a:ext cx="827088" cy="74613"/>
          </a:xfrm>
          <a:custGeom>
            <a:avLst/>
            <a:gdLst>
              <a:gd name="connsiteX0" fmla="*/ 0 w 827314"/>
              <a:gd name="connsiteY0" fmla="*/ 16329 h 74385"/>
              <a:gd name="connsiteX1" fmla="*/ 250371 w 827314"/>
              <a:gd name="connsiteY1" fmla="*/ 5443 h 74385"/>
              <a:gd name="connsiteX2" fmla="*/ 402771 w 827314"/>
              <a:gd name="connsiteY2" fmla="*/ 5443 h 74385"/>
              <a:gd name="connsiteX3" fmla="*/ 587828 w 827314"/>
              <a:gd name="connsiteY3" fmla="*/ 38100 h 74385"/>
              <a:gd name="connsiteX4" fmla="*/ 794657 w 827314"/>
              <a:gd name="connsiteY4" fmla="*/ 70757 h 74385"/>
              <a:gd name="connsiteX5" fmla="*/ 783771 w 827314"/>
              <a:gd name="connsiteY5" fmla="*/ 59871 h 74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7314" h="74385">
                <a:moveTo>
                  <a:pt x="0" y="16329"/>
                </a:moveTo>
                <a:lnTo>
                  <a:pt x="250371" y="5443"/>
                </a:lnTo>
                <a:cubicBezTo>
                  <a:pt x="317499" y="3629"/>
                  <a:pt x="346528" y="0"/>
                  <a:pt x="402771" y="5443"/>
                </a:cubicBezTo>
                <a:cubicBezTo>
                  <a:pt x="459014" y="10886"/>
                  <a:pt x="587828" y="38100"/>
                  <a:pt x="587828" y="38100"/>
                </a:cubicBezTo>
                <a:lnTo>
                  <a:pt x="794657" y="70757"/>
                </a:lnTo>
                <a:cubicBezTo>
                  <a:pt x="827314" y="74385"/>
                  <a:pt x="805542" y="67128"/>
                  <a:pt x="783771" y="59871"/>
                </a:cubicBezTo>
              </a:path>
            </a:pathLst>
          </a:custGeom>
          <a:ln w="76200">
            <a:solidFill>
              <a:srgbClr val="00206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33" name="Freeform 32"/>
          <p:cNvSpPr/>
          <p:nvPr/>
        </p:nvSpPr>
        <p:spPr>
          <a:xfrm>
            <a:off x="1862138" y="2187575"/>
            <a:ext cx="5768975" cy="2570163"/>
          </a:xfrm>
          <a:custGeom>
            <a:avLst/>
            <a:gdLst>
              <a:gd name="connsiteX0" fmla="*/ 0 w 5769429"/>
              <a:gd name="connsiteY0" fmla="*/ 0 h 2569028"/>
              <a:gd name="connsiteX1" fmla="*/ 718457 w 5769429"/>
              <a:gd name="connsiteY1" fmla="*/ 65314 h 2569028"/>
              <a:gd name="connsiteX2" fmla="*/ 1066800 w 5769429"/>
              <a:gd name="connsiteY2" fmla="*/ 108857 h 2569028"/>
              <a:gd name="connsiteX3" fmla="*/ 1360714 w 5769429"/>
              <a:gd name="connsiteY3" fmla="*/ 174171 h 2569028"/>
              <a:gd name="connsiteX4" fmla="*/ 1643743 w 5769429"/>
              <a:gd name="connsiteY4" fmla="*/ 283028 h 2569028"/>
              <a:gd name="connsiteX5" fmla="*/ 2024743 w 5769429"/>
              <a:gd name="connsiteY5" fmla="*/ 391885 h 2569028"/>
              <a:gd name="connsiteX6" fmla="*/ 2231572 w 5769429"/>
              <a:gd name="connsiteY6" fmla="*/ 500742 h 2569028"/>
              <a:gd name="connsiteX7" fmla="*/ 2275114 w 5769429"/>
              <a:gd name="connsiteY7" fmla="*/ 664028 h 2569028"/>
              <a:gd name="connsiteX8" fmla="*/ 2383972 w 5769429"/>
              <a:gd name="connsiteY8" fmla="*/ 838200 h 2569028"/>
              <a:gd name="connsiteX9" fmla="*/ 2547257 w 5769429"/>
              <a:gd name="connsiteY9" fmla="*/ 881742 h 2569028"/>
              <a:gd name="connsiteX10" fmla="*/ 2623457 w 5769429"/>
              <a:gd name="connsiteY10" fmla="*/ 772885 h 2569028"/>
              <a:gd name="connsiteX11" fmla="*/ 2754086 w 5769429"/>
              <a:gd name="connsiteY11" fmla="*/ 674914 h 2569028"/>
              <a:gd name="connsiteX12" fmla="*/ 2928257 w 5769429"/>
              <a:gd name="connsiteY12" fmla="*/ 642257 h 2569028"/>
              <a:gd name="connsiteX13" fmla="*/ 3113314 w 5769429"/>
              <a:gd name="connsiteY13" fmla="*/ 685800 h 2569028"/>
              <a:gd name="connsiteX14" fmla="*/ 3200400 w 5769429"/>
              <a:gd name="connsiteY14" fmla="*/ 849085 h 2569028"/>
              <a:gd name="connsiteX15" fmla="*/ 3233057 w 5769429"/>
              <a:gd name="connsiteY15" fmla="*/ 1045028 h 2569028"/>
              <a:gd name="connsiteX16" fmla="*/ 3276600 w 5769429"/>
              <a:gd name="connsiteY16" fmla="*/ 1273628 h 2569028"/>
              <a:gd name="connsiteX17" fmla="*/ 3396343 w 5769429"/>
              <a:gd name="connsiteY17" fmla="*/ 1328057 h 2569028"/>
              <a:gd name="connsiteX18" fmla="*/ 3570514 w 5769429"/>
              <a:gd name="connsiteY18" fmla="*/ 1251857 h 2569028"/>
              <a:gd name="connsiteX19" fmla="*/ 3820886 w 5769429"/>
              <a:gd name="connsiteY19" fmla="*/ 892628 h 2569028"/>
              <a:gd name="connsiteX20" fmla="*/ 3973286 w 5769429"/>
              <a:gd name="connsiteY20" fmla="*/ 881742 h 2569028"/>
              <a:gd name="connsiteX21" fmla="*/ 4093029 w 5769429"/>
              <a:gd name="connsiteY21" fmla="*/ 881742 h 2569028"/>
              <a:gd name="connsiteX22" fmla="*/ 4234543 w 5769429"/>
              <a:gd name="connsiteY22" fmla="*/ 925285 h 2569028"/>
              <a:gd name="connsiteX23" fmla="*/ 4354286 w 5769429"/>
              <a:gd name="connsiteY23" fmla="*/ 1034142 h 2569028"/>
              <a:gd name="connsiteX24" fmla="*/ 4397829 w 5769429"/>
              <a:gd name="connsiteY24" fmla="*/ 1132114 h 2569028"/>
              <a:gd name="connsiteX25" fmla="*/ 4452257 w 5769429"/>
              <a:gd name="connsiteY25" fmla="*/ 1360714 h 2569028"/>
              <a:gd name="connsiteX26" fmla="*/ 4680857 w 5769429"/>
              <a:gd name="connsiteY26" fmla="*/ 1643742 h 2569028"/>
              <a:gd name="connsiteX27" fmla="*/ 4778829 w 5769429"/>
              <a:gd name="connsiteY27" fmla="*/ 1719942 h 2569028"/>
              <a:gd name="connsiteX28" fmla="*/ 5029200 w 5769429"/>
              <a:gd name="connsiteY28" fmla="*/ 1785257 h 2569028"/>
              <a:gd name="connsiteX29" fmla="*/ 5301343 w 5769429"/>
              <a:gd name="connsiteY29" fmla="*/ 2079171 h 2569028"/>
              <a:gd name="connsiteX30" fmla="*/ 5551714 w 5769429"/>
              <a:gd name="connsiteY30" fmla="*/ 2275114 h 2569028"/>
              <a:gd name="connsiteX31" fmla="*/ 5649686 w 5769429"/>
              <a:gd name="connsiteY31" fmla="*/ 2438400 h 2569028"/>
              <a:gd name="connsiteX32" fmla="*/ 5769429 w 5769429"/>
              <a:gd name="connsiteY32" fmla="*/ 2569028 h 2569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5769429" h="2569028">
                <a:moveTo>
                  <a:pt x="0" y="0"/>
                </a:moveTo>
                <a:lnTo>
                  <a:pt x="718457" y="65314"/>
                </a:lnTo>
                <a:cubicBezTo>
                  <a:pt x="896257" y="83457"/>
                  <a:pt x="959757" y="90714"/>
                  <a:pt x="1066800" y="108857"/>
                </a:cubicBezTo>
                <a:cubicBezTo>
                  <a:pt x="1173843" y="127000"/>
                  <a:pt x="1264557" y="145143"/>
                  <a:pt x="1360714" y="174171"/>
                </a:cubicBezTo>
                <a:cubicBezTo>
                  <a:pt x="1456871" y="203200"/>
                  <a:pt x="1533072" y="246742"/>
                  <a:pt x="1643743" y="283028"/>
                </a:cubicBezTo>
                <a:cubicBezTo>
                  <a:pt x="1754415" y="319314"/>
                  <a:pt x="1926772" y="355599"/>
                  <a:pt x="2024743" y="391885"/>
                </a:cubicBezTo>
                <a:cubicBezTo>
                  <a:pt x="2122714" y="428171"/>
                  <a:pt x="2189843" y="455385"/>
                  <a:pt x="2231572" y="500742"/>
                </a:cubicBezTo>
                <a:cubicBezTo>
                  <a:pt x="2273301" y="546099"/>
                  <a:pt x="2249714" y="607785"/>
                  <a:pt x="2275114" y="664028"/>
                </a:cubicBezTo>
                <a:cubicBezTo>
                  <a:pt x="2300514" y="720271"/>
                  <a:pt x="2338615" y="801914"/>
                  <a:pt x="2383972" y="838200"/>
                </a:cubicBezTo>
                <a:cubicBezTo>
                  <a:pt x="2429329" y="874486"/>
                  <a:pt x="2507343" y="892628"/>
                  <a:pt x="2547257" y="881742"/>
                </a:cubicBezTo>
                <a:cubicBezTo>
                  <a:pt x="2587171" y="870856"/>
                  <a:pt x="2588986" y="807356"/>
                  <a:pt x="2623457" y="772885"/>
                </a:cubicBezTo>
                <a:cubicBezTo>
                  <a:pt x="2657928" y="738414"/>
                  <a:pt x="2703286" y="696685"/>
                  <a:pt x="2754086" y="674914"/>
                </a:cubicBezTo>
                <a:cubicBezTo>
                  <a:pt x="2804886" y="653143"/>
                  <a:pt x="2868386" y="640443"/>
                  <a:pt x="2928257" y="642257"/>
                </a:cubicBezTo>
                <a:cubicBezTo>
                  <a:pt x="2988128" y="644071"/>
                  <a:pt x="3067957" y="651329"/>
                  <a:pt x="3113314" y="685800"/>
                </a:cubicBezTo>
                <a:cubicBezTo>
                  <a:pt x="3158671" y="720271"/>
                  <a:pt x="3180443" y="789214"/>
                  <a:pt x="3200400" y="849085"/>
                </a:cubicBezTo>
                <a:cubicBezTo>
                  <a:pt x="3220357" y="908956"/>
                  <a:pt x="3220357" y="974271"/>
                  <a:pt x="3233057" y="1045028"/>
                </a:cubicBezTo>
                <a:cubicBezTo>
                  <a:pt x="3245757" y="1115785"/>
                  <a:pt x="3249386" y="1226457"/>
                  <a:pt x="3276600" y="1273628"/>
                </a:cubicBezTo>
                <a:cubicBezTo>
                  <a:pt x="3303814" y="1320799"/>
                  <a:pt x="3347357" y="1331686"/>
                  <a:pt x="3396343" y="1328057"/>
                </a:cubicBezTo>
                <a:cubicBezTo>
                  <a:pt x="3445329" y="1324429"/>
                  <a:pt x="3499757" y="1324429"/>
                  <a:pt x="3570514" y="1251857"/>
                </a:cubicBezTo>
                <a:cubicBezTo>
                  <a:pt x="3641271" y="1179286"/>
                  <a:pt x="3753757" y="954314"/>
                  <a:pt x="3820886" y="892628"/>
                </a:cubicBezTo>
                <a:cubicBezTo>
                  <a:pt x="3888015" y="830942"/>
                  <a:pt x="3927929" y="883556"/>
                  <a:pt x="3973286" y="881742"/>
                </a:cubicBezTo>
                <a:cubicBezTo>
                  <a:pt x="4018643" y="879928"/>
                  <a:pt x="4049486" y="874485"/>
                  <a:pt x="4093029" y="881742"/>
                </a:cubicBezTo>
                <a:cubicBezTo>
                  <a:pt x="4136572" y="888999"/>
                  <a:pt x="4191000" y="899885"/>
                  <a:pt x="4234543" y="925285"/>
                </a:cubicBezTo>
                <a:cubicBezTo>
                  <a:pt x="4278086" y="950685"/>
                  <a:pt x="4327072" y="999671"/>
                  <a:pt x="4354286" y="1034142"/>
                </a:cubicBezTo>
                <a:cubicBezTo>
                  <a:pt x="4381500" y="1068613"/>
                  <a:pt x="4381500" y="1077685"/>
                  <a:pt x="4397829" y="1132114"/>
                </a:cubicBezTo>
                <a:cubicBezTo>
                  <a:pt x="4414158" y="1186543"/>
                  <a:pt x="4405086" y="1275443"/>
                  <a:pt x="4452257" y="1360714"/>
                </a:cubicBezTo>
                <a:cubicBezTo>
                  <a:pt x="4499428" y="1445985"/>
                  <a:pt x="4626428" y="1583871"/>
                  <a:pt x="4680857" y="1643742"/>
                </a:cubicBezTo>
                <a:cubicBezTo>
                  <a:pt x="4735286" y="1703613"/>
                  <a:pt x="4720772" y="1696356"/>
                  <a:pt x="4778829" y="1719942"/>
                </a:cubicBezTo>
                <a:cubicBezTo>
                  <a:pt x="4836886" y="1743528"/>
                  <a:pt x="4942114" y="1725386"/>
                  <a:pt x="5029200" y="1785257"/>
                </a:cubicBezTo>
                <a:cubicBezTo>
                  <a:pt x="5116286" y="1845128"/>
                  <a:pt x="5214257" y="1997528"/>
                  <a:pt x="5301343" y="2079171"/>
                </a:cubicBezTo>
                <a:cubicBezTo>
                  <a:pt x="5388429" y="2160814"/>
                  <a:pt x="5493657" y="2215243"/>
                  <a:pt x="5551714" y="2275114"/>
                </a:cubicBezTo>
                <a:cubicBezTo>
                  <a:pt x="5609771" y="2334985"/>
                  <a:pt x="5613400" y="2389414"/>
                  <a:pt x="5649686" y="2438400"/>
                </a:cubicBezTo>
                <a:cubicBezTo>
                  <a:pt x="5685972" y="2487386"/>
                  <a:pt x="5727700" y="2528207"/>
                  <a:pt x="5769429" y="2569028"/>
                </a:cubicBezTo>
              </a:path>
            </a:pathLst>
          </a:custGeom>
          <a:ln w="7620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9721" name="Line 8"/>
          <p:cNvSpPr>
            <a:spLocks noChangeShapeType="1"/>
          </p:cNvSpPr>
          <p:nvPr/>
        </p:nvSpPr>
        <p:spPr bwMode="auto">
          <a:xfrm>
            <a:off x="1752600" y="4191000"/>
            <a:ext cx="5892800" cy="0"/>
          </a:xfrm>
          <a:prstGeom prst="line">
            <a:avLst/>
          </a:prstGeom>
          <a:noFill/>
          <a:ln w="381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9722" name="Line 7"/>
          <p:cNvSpPr>
            <a:spLocks noChangeShapeType="1"/>
          </p:cNvSpPr>
          <p:nvPr/>
        </p:nvSpPr>
        <p:spPr bwMode="auto">
          <a:xfrm>
            <a:off x="762000" y="4191000"/>
            <a:ext cx="609600" cy="0"/>
          </a:xfrm>
          <a:prstGeom prst="line">
            <a:avLst/>
          </a:prstGeom>
          <a:noFill/>
          <a:ln w="381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9723" name="Text Box 21"/>
          <p:cNvSpPr txBox="1">
            <a:spLocks noChangeArrowheads="1"/>
          </p:cNvSpPr>
          <p:nvPr/>
        </p:nvSpPr>
        <p:spPr bwMode="auto">
          <a:xfrm>
            <a:off x="7467600" y="2362200"/>
            <a:ext cx="89058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b="1">
                <a:cs typeface="Arial" pitchFamily="34" charset="0"/>
              </a:rPr>
              <a:t>Health</a:t>
            </a:r>
            <a:endParaRPr lang="en-US" sz="4000" b="1">
              <a:cs typeface="Arial" pitchFamily="34" charset="0"/>
            </a:endParaRPr>
          </a:p>
        </p:txBody>
      </p:sp>
      <p:sp>
        <p:nvSpPr>
          <p:cNvPr id="29724" name="Text Box 21"/>
          <p:cNvSpPr txBox="1">
            <a:spLocks noChangeArrowheads="1"/>
          </p:cNvSpPr>
          <p:nvPr/>
        </p:nvSpPr>
        <p:spPr bwMode="auto">
          <a:xfrm>
            <a:off x="7467600" y="4876800"/>
            <a:ext cx="82550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b="1">
                <a:cs typeface="Arial" pitchFamily="34" charset="0"/>
              </a:rPr>
              <a:t>Death</a:t>
            </a:r>
            <a:endParaRPr lang="en-US" sz="4000" b="1">
              <a:cs typeface="Arial" pitchFamily="34" charset="0"/>
            </a:endParaRPr>
          </a:p>
        </p:txBody>
      </p:sp>
      <p:sp>
        <p:nvSpPr>
          <p:cNvPr id="38" name="Freeform 37"/>
          <p:cNvSpPr/>
          <p:nvPr/>
        </p:nvSpPr>
        <p:spPr>
          <a:xfrm>
            <a:off x="1871663" y="1893888"/>
            <a:ext cx="6053137" cy="2601912"/>
          </a:xfrm>
          <a:custGeom>
            <a:avLst/>
            <a:gdLst>
              <a:gd name="connsiteX0" fmla="*/ 0 w 6175828"/>
              <a:gd name="connsiteY0" fmla="*/ 0 h 3144157"/>
              <a:gd name="connsiteX1" fmla="*/ 1937657 w 6175828"/>
              <a:gd name="connsiteY1" fmla="*/ 0 h 3144157"/>
              <a:gd name="connsiteX2" fmla="*/ 2906486 w 6175828"/>
              <a:gd name="connsiteY2" fmla="*/ 0 h 3144157"/>
              <a:gd name="connsiteX3" fmla="*/ 3810000 w 6175828"/>
              <a:gd name="connsiteY3" fmla="*/ 32657 h 3144157"/>
              <a:gd name="connsiteX4" fmla="*/ 4212771 w 6175828"/>
              <a:gd name="connsiteY4" fmla="*/ 21772 h 3144157"/>
              <a:gd name="connsiteX5" fmla="*/ 4691743 w 6175828"/>
              <a:gd name="connsiteY5" fmla="*/ 54429 h 3144157"/>
              <a:gd name="connsiteX6" fmla="*/ 5192486 w 6175828"/>
              <a:gd name="connsiteY6" fmla="*/ 228600 h 3144157"/>
              <a:gd name="connsiteX7" fmla="*/ 5562600 w 6175828"/>
              <a:gd name="connsiteY7" fmla="*/ 903515 h 3144157"/>
              <a:gd name="connsiteX8" fmla="*/ 5584371 w 6175828"/>
              <a:gd name="connsiteY8" fmla="*/ 1034143 h 3144157"/>
              <a:gd name="connsiteX9" fmla="*/ 6085114 w 6175828"/>
              <a:gd name="connsiteY9" fmla="*/ 2819400 h 3144157"/>
              <a:gd name="connsiteX10" fmla="*/ 6128657 w 6175828"/>
              <a:gd name="connsiteY10" fmla="*/ 2982686 h 3144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5828" h="3144157">
                <a:moveTo>
                  <a:pt x="0" y="0"/>
                </a:moveTo>
                <a:lnTo>
                  <a:pt x="1937657" y="0"/>
                </a:lnTo>
                <a:lnTo>
                  <a:pt x="2906486" y="0"/>
                </a:lnTo>
                <a:cubicBezTo>
                  <a:pt x="3218543" y="5443"/>
                  <a:pt x="3592286" y="29028"/>
                  <a:pt x="3810000" y="32657"/>
                </a:cubicBezTo>
                <a:cubicBezTo>
                  <a:pt x="4027714" y="36286"/>
                  <a:pt x="4065814" y="18143"/>
                  <a:pt x="4212771" y="21772"/>
                </a:cubicBezTo>
                <a:cubicBezTo>
                  <a:pt x="4359728" y="25401"/>
                  <a:pt x="4528457" y="19958"/>
                  <a:pt x="4691743" y="54429"/>
                </a:cubicBezTo>
                <a:cubicBezTo>
                  <a:pt x="4855029" y="88900"/>
                  <a:pt x="5047343" y="87086"/>
                  <a:pt x="5192486" y="228600"/>
                </a:cubicBezTo>
                <a:cubicBezTo>
                  <a:pt x="5337629" y="370114"/>
                  <a:pt x="5497286" y="769258"/>
                  <a:pt x="5562600" y="903515"/>
                </a:cubicBezTo>
                <a:cubicBezTo>
                  <a:pt x="5627914" y="1037772"/>
                  <a:pt x="5497285" y="714829"/>
                  <a:pt x="5584371" y="1034143"/>
                </a:cubicBezTo>
                <a:cubicBezTo>
                  <a:pt x="5671457" y="1353457"/>
                  <a:pt x="5994400" y="2494643"/>
                  <a:pt x="6085114" y="2819400"/>
                </a:cubicBezTo>
                <a:cubicBezTo>
                  <a:pt x="6175828" y="3144157"/>
                  <a:pt x="6152242" y="3063421"/>
                  <a:pt x="6128657" y="2982686"/>
                </a:cubicBezTo>
              </a:path>
            </a:pathLst>
          </a:custGeom>
          <a:ln w="76200">
            <a:solidFill>
              <a:srgbClr val="FFC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9726" name="Text Box 21"/>
          <p:cNvSpPr txBox="1">
            <a:spLocks noChangeArrowheads="1"/>
          </p:cNvSpPr>
          <p:nvPr/>
        </p:nvSpPr>
        <p:spPr bwMode="auto">
          <a:xfrm>
            <a:off x="7727950" y="2895600"/>
            <a:ext cx="1416050"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b="1">
                <a:cs typeface="Arial" pitchFamily="34" charset="0"/>
              </a:rPr>
              <a:t>Functional </a:t>
            </a:r>
          </a:p>
          <a:p>
            <a:r>
              <a:rPr lang="en-US" b="1">
                <a:cs typeface="Arial" pitchFamily="34" charset="0"/>
              </a:rPr>
              <a:t>limitation</a:t>
            </a:r>
            <a:endParaRPr lang="en-US" sz="4000" b="1">
              <a:cs typeface="Arial" pitchFamily="34" charset="0"/>
            </a:endParaRPr>
          </a:p>
        </p:txBody>
      </p:sp>
      <p:sp>
        <p:nvSpPr>
          <p:cNvPr id="29727" name="Text Box 22"/>
          <p:cNvSpPr txBox="1">
            <a:spLocks noChangeArrowheads="1"/>
          </p:cNvSpPr>
          <p:nvPr/>
        </p:nvSpPr>
        <p:spPr bwMode="auto">
          <a:xfrm>
            <a:off x="7696200" y="3581400"/>
            <a:ext cx="1211263"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b="1">
                <a:cs typeface="Arial" pitchFamily="34" charset="0"/>
              </a:rPr>
              <a:t>Disability</a:t>
            </a:r>
            <a:endParaRPr lang="en-US" sz="4000" b="1">
              <a:cs typeface="Arial" pitchFamily="34" charset="0"/>
            </a:endParaRPr>
          </a:p>
        </p:txBody>
      </p:sp>
      <p:sp>
        <p:nvSpPr>
          <p:cNvPr id="31" name="Oval 30"/>
          <p:cNvSpPr/>
          <p:nvPr/>
        </p:nvSpPr>
        <p:spPr>
          <a:xfrm>
            <a:off x="1600200" y="1295400"/>
            <a:ext cx="2133600" cy="19050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Freeform 38"/>
          <p:cNvSpPr/>
          <p:nvPr/>
        </p:nvSpPr>
        <p:spPr>
          <a:xfrm>
            <a:off x="1890713" y="2000250"/>
            <a:ext cx="5829300" cy="2451100"/>
          </a:xfrm>
          <a:custGeom>
            <a:avLst/>
            <a:gdLst>
              <a:gd name="connsiteX0" fmla="*/ 0 w 5828778"/>
              <a:gd name="connsiteY0" fmla="*/ 16701 h 2450926"/>
              <a:gd name="connsiteX1" fmla="*/ 488515 w 5828778"/>
              <a:gd name="connsiteY1" fmla="*/ 16701 h 2450926"/>
              <a:gd name="connsiteX2" fmla="*/ 1515649 w 5828778"/>
              <a:gd name="connsiteY2" fmla="*/ 116910 h 2450926"/>
              <a:gd name="connsiteX3" fmla="*/ 2605414 w 5828778"/>
              <a:gd name="connsiteY3" fmla="*/ 430060 h 2450926"/>
              <a:gd name="connsiteX4" fmla="*/ 4258849 w 5828778"/>
              <a:gd name="connsiteY4" fmla="*/ 893523 h 2450926"/>
              <a:gd name="connsiteX5" fmla="*/ 5110619 w 5828778"/>
              <a:gd name="connsiteY5" fmla="*/ 1306882 h 2450926"/>
              <a:gd name="connsiteX6" fmla="*/ 5486400 w 5828778"/>
              <a:gd name="connsiteY6" fmla="*/ 1657611 h 2450926"/>
              <a:gd name="connsiteX7" fmla="*/ 5774499 w 5828778"/>
              <a:gd name="connsiteY7" fmla="*/ 2321490 h 2450926"/>
              <a:gd name="connsiteX8" fmla="*/ 5812077 w 5828778"/>
              <a:gd name="connsiteY8" fmla="*/ 2434225 h 2450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828778" h="2450926">
                <a:moveTo>
                  <a:pt x="0" y="16701"/>
                </a:moveTo>
                <a:cubicBezTo>
                  <a:pt x="117953" y="8350"/>
                  <a:pt x="235907" y="0"/>
                  <a:pt x="488515" y="16701"/>
                </a:cubicBezTo>
                <a:cubicBezTo>
                  <a:pt x="741123" y="33402"/>
                  <a:pt x="1162833" y="48017"/>
                  <a:pt x="1515649" y="116910"/>
                </a:cubicBezTo>
                <a:cubicBezTo>
                  <a:pt x="1868465" y="185803"/>
                  <a:pt x="2605414" y="430060"/>
                  <a:pt x="2605414" y="430060"/>
                </a:cubicBezTo>
                <a:cubicBezTo>
                  <a:pt x="3062614" y="559496"/>
                  <a:pt x="3841315" y="747386"/>
                  <a:pt x="4258849" y="893523"/>
                </a:cubicBezTo>
                <a:cubicBezTo>
                  <a:pt x="4676383" y="1039660"/>
                  <a:pt x="4906027" y="1179534"/>
                  <a:pt x="5110619" y="1306882"/>
                </a:cubicBezTo>
                <a:cubicBezTo>
                  <a:pt x="5315211" y="1434230"/>
                  <a:pt x="5375753" y="1488510"/>
                  <a:pt x="5486400" y="1657611"/>
                </a:cubicBezTo>
                <a:cubicBezTo>
                  <a:pt x="5597047" y="1826712"/>
                  <a:pt x="5720220" y="2192054"/>
                  <a:pt x="5774499" y="2321490"/>
                </a:cubicBezTo>
                <a:cubicBezTo>
                  <a:pt x="5828778" y="2450926"/>
                  <a:pt x="5820427" y="2442575"/>
                  <a:pt x="5812077" y="2434225"/>
                </a:cubicBezTo>
              </a:path>
            </a:pathLst>
          </a:custGeom>
          <a:ln w="76200">
            <a:solidFill>
              <a:srgbClr val="00B05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11"/>
          <p:cNvSpPr/>
          <p:nvPr/>
        </p:nvSpPr>
        <p:spPr>
          <a:xfrm>
            <a:off x="1524000" y="2362200"/>
            <a:ext cx="5999163" cy="3413125"/>
          </a:xfrm>
          <a:custGeom>
            <a:avLst/>
            <a:gdLst>
              <a:gd name="connsiteX0" fmla="*/ 0 w 5999018"/>
              <a:gd name="connsiteY0" fmla="*/ 170873 h 3412837"/>
              <a:gd name="connsiteX1" fmla="*/ 1136073 w 5999018"/>
              <a:gd name="connsiteY1" fmla="*/ 295564 h 3412837"/>
              <a:gd name="connsiteX2" fmla="*/ 2438400 w 5999018"/>
              <a:gd name="connsiteY2" fmla="*/ 1944255 h 3412837"/>
              <a:gd name="connsiteX3" fmla="*/ 3726873 w 5999018"/>
              <a:gd name="connsiteY3" fmla="*/ 2235201 h 3412837"/>
              <a:gd name="connsiteX4" fmla="*/ 4308764 w 5999018"/>
              <a:gd name="connsiteY4" fmla="*/ 2540001 h 3412837"/>
              <a:gd name="connsiteX5" fmla="*/ 4655127 w 5999018"/>
              <a:gd name="connsiteY5" fmla="*/ 3121892 h 3412837"/>
              <a:gd name="connsiteX6" fmla="*/ 5043055 w 5999018"/>
              <a:gd name="connsiteY6" fmla="*/ 3329710 h 3412837"/>
              <a:gd name="connsiteX7" fmla="*/ 5486400 w 5999018"/>
              <a:gd name="connsiteY7" fmla="*/ 3398982 h 3412837"/>
              <a:gd name="connsiteX8" fmla="*/ 5999018 w 5999018"/>
              <a:gd name="connsiteY8" fmla="*/ 3412837 h 3412837"/>
              <a:gd name="connsiteX9" fmla="*/ 5999018 w 5999018"/>
              <a:gd name="connsiteY9" fmla="*/ 3412837 h 3412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999018" h="3412837">
                <a:moveTo>
                  <a:pt x="0" y="170873"/>
                </a:moveTo>
                <a:cubicBezTo>
                  <a:pt x="364836" y="85436"/>
                  <a:pt x="729673" y="0"/>
                  <a:pt x="1136073" y="295564"/>
                </a:cubicBezTo>
                <a:cubicBezTo>
                  <a:pt x="1542473" y="591128"/>
                  <a:pt x="2006600" y="1620982"/>
                  <a:pt x="2438400" y="1944255"/>
                </a:cubicBezTo>
                <a:cubicBezTo>
                  <a:pt x="2870200" y="2267528"/>
                  <a:pt x="3415146" y="2135910"/>
                  <a:pt x="3726873" y="2235201"/>
                </a:cubicBezTo>
                <a:cubicBezTo>
                  <a:pt x="4038600" y="2334492"/>
                  <a:pt x="4154055" y="2392219"/>
                  <a:pt x="4308764" y="2540001"/>
                </a:cubicBezTo>
                <a:cubicBezTo>
                  <a:pt x="4463473" y="2687783"/>
                  <a:pt x="4532745" y="2990274"/>
                  <a:pt x="4655127" y="3121892"/>
                </a:cubicBezTo>
                <a:cubicBezTo>
                  <a:pt x="4777509" y="3253510"/>
                  <a:pt x="4904510" y="3283528"/>
                  <a:pt x="5043055" y="3329710"/>
                </a:cubicBezTo>
                <a:cubicBezTo>
                  <a:pt x="5181600" y="3375892"/>
                  <a:pt x="5327073" y="3385128"/>
                  <a:pt x="5486400" y="3398982"/>
                </a:cubicBezTo>
                <a:cubicBezTo>
                  <a:pt x="5645727" y="3412837"/>
                  <a:pt x="5999018" y="3412837"/>
                  <a:pt x="5999018" y="3412837"/>
                </a:cubicBezTo>
                <a:lnTo>
                  <a:pt x="5999018" y="3412837"/>
                </a:lnTo>
              </a:path>
            </a:pathLst>
          </a:custGeom>
        </p:spPr>
        <p:style>
          <a:lnRef idx="3">
            <a:schemeClr val="accent2"/>
          </a:lnRef>
          <a:fillRef idx="0">
            <a:schemeClr val="accent2"/>
          </a:fillRef>
          <a:effectRef idx="2">
            <a:schemeClr val="accent2"/>
          </a:effectRef>
          <a:fontRef idx="minor">
            <a:schemeClr val="tx1"/>
          </a:fontRef>
        </p:style>
        <p:txBody>
          <a:bodyPr anchor="ctr"/>
          <a:lstStyle/>
          <a:p>
            <a:pPr algn="ctr" fontAlgn="auto">
              <a:spcBef>
                <a:spcPts val="0"/>
              </a:spcBef>
              <a:spcAft>
                <a:spcPts val="0"/>
              </a:spcAft>
              <a:defRPr/>
            </a:pPr>
            <a:endParaRPr lang="en-US"/>
          </a:p>
        </p:txBody>
      </p:sp>
      <p:sp>
        <p:nvSpPr>
          <p:cNvPr id="13" name="Freeform 12"/>
          <p:cNvSpPr/>
          <p:nvPr/>
        </p:nvSpPr>
        <p:spPr>
          <a:xfrm>
            <a:off x="1676400" y="1905000"/>
            <a:ext cx="5957888" cy="3103563"/>
          </a:xfrm>
          <a:custGeom>
            <a:avLst/>
            <a:gdLst>
              <a:gd name="connsiteX0" fmla="*/ 0 w 5957455"/>
              <a:gd name="connsiteY0" fmla="*/ 0 h 3103418"/>
              <a:gd name="connsiteX1" fmla="*/ 886691 w 5957455"/>
              <a:gd name="connsiteY1" fmla="*/ 290946 h 3103418"/>
              <a:gd name="connsiteX2" fmla="*/ 2078182 w 5957455"/>
              <a:gd name="connsiteY2" fmla="*/ 748146 h 3103418"/>
              <a:gd name="connsiteX3" fmla="*/ 2992582 w 5957455"/>
              <a:gd name="connsiteY3" fmla="*/ 1454727 h 3103418"/>
              <a:gd name="connsiteX4" fmla="*/ 3574473 w 5957455"/>
              <a:gd name="connsiteY4" fmla="*/ 2092037 h 3103418"/>
              <a:gd name="connsiteX5" fmla="*/ 4461164 w 5957455"/>
              <a:gd name="connsiteY5" fmla="*/ 2632364 h 3103418"/>
              <a:gd name="connsiteX6" fmla="*/ 5957455 w 5957455"/>
              <a:gd name="connsiteY6" fmla="*/ 3103418 h 3103418"/>
              <a:gd name="connsiteX7" fmla="*/ 5957455 w 5957455"/>
              <a:gd name="connsiteY7" fmla="*/ 3103418 h 3103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957455" h="3103418">
                <a:moveTo>
                  <a:pt x="0" y="0"/>
                </a:moveTo>
                <a:cubicBezTo>
                  <a:pt x="270163" y="83127"/>
                  <a:pt x="540327" y="166255"/>
                  <a:pt x="886691" y="290946"/>
                </a:cubicBezTo>
                <a:cubicBezTo>
                  <a:pt x="1233055" y="415637"/>
                  <a:pt x="1727200" y="554182"/>
                  <a:pt x="2078182" y="748146"/>
                </a:cubicBezTo>
                <a:cubicBezTo>
                  <a:pt x="2429164" y="942110"/>
                  <a:pt x="2743200" y="1230745"/>
                  <a:pt x="2992582" y="1454727"/>
                </a:cubicBezTo>
                <a:cubicBezTo>
                  <a:pt x="3241964" y="1678709"/>
                  <a:pt x="3329709" y="1895764"/>
                  <a:pt x="3574473" y="2092037"/>
                </a:cubicBezTo>
                <a:cubicBezTo>
                  <a:pt x="3819237" y="2288310"/>
                  <a:pt x="4064000" y="2463801"/>
                  <a:pt x="4461164" y="2632364"/>
                </a:cubicBezTo>
                <a:cubicBezTo>
                  <a:pt x="4858328" y="2800927"/>
                  <a:pt x="5957455" y="3103418"/>
                  <a:pt x="5957455" y="3103418"/>
                </a:cubicBezTo>
                <a:lnTo>
                  <a:pt x="5957455" y="3103418"/>
                </a:lnTo>
              </a:path>
            </a:pathLst>
          </a:custGeom>
        </p:spPr>
        <p:style>
          <a:lnRef idx="3">
            <a:schemeClr val="accent1"/>
          </a:lnRef>
          <a:fillRef idx="0">
            <a:schemeClr val="accent1"/>
          </a:fillRef>
          <a:effectRef idx="2">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4" name="Freeform 13"/>
          <p:cNvSpPr/>
          <p:nvPr/>
        </p:nvSpPr>
        <p:spPr>
          <a:xfrm>
            <a:off x="1447800" y="2286000"/>
            <a:ext cx="5970588" cy="3479800"/>
          </a:xfrm>
          <a:custGeom>
            <a:avLst/>
            <a:gdLst>
              <a:gd name="connsiteX0" fmla="*/ 0 w 5971309"/>
              <a:gd name="connsiteY0" fmla="*/ 0 h 3479799"/>
              <a:gd name="connsiteX1" fmla="*/ 554181 w 5971309"/>
              <a:gd name="connsiteY1" fmla="*/ 360218 h 3479799"/>
              <a:gd name="connsiteX2" fmla="*/ 886691 w 5971309"/>
              <a:gd name="connsiteY2" fmla="*/ 471054 h 3479799"/>
              <a:gd name="connsiteX3" fmla="*/ 872836 w 5971309"/>
              <a:gd name="connsiteY3" fmla="*/ 471054 h 3479799"/>
              <a:gd name="connsiteX4" fmla="*/ 1828800 w 5971309"/>
              <a:gd name="connsiteY4" fmla="*/ 637309 h 3479799"/>
              <a:gd name="connsiteX5" fmla="*/ 2313709 w 5971309"/>
              <a:gd name="connsiteY5" fmla="*/ 651163 h 3479799"/>
              <a:gd name="connsiteX6" fmla="*/ 2535381 w 5971309"/>
              <a:gd name="connsiteY6" fmla="*/ 651163 h 3479799"/>
              <a:gd name="connsiteX7" fmla="*/ 2992581 w 5971309"/>
              <a:gd name="connsiteY7" fmla="*/ 872836 h 3479799"/>
              <a:gd name="connsiteX8" fmla="*/ 3311236 w 5971309"/>
              <a:gd name="connsiteY8" fmla="*/ 1233054 h 3479799"/>
              <a:gd name="connsiteX9" fmla="*/ 3796145 w 5971309"/>
              <a:gd name="connsiteY9" fmla="*/ 1634836 h 3479799"/>
              <a:gd name="connsiteX10" fmla="*/ 4447309 w 5971309"/>
              <a:gd name="connsiteY10" fmla="*/ 3186545 h 3479799"/>
              <a:gd name="connsiteX11" fmla="*/ 5971309 w 5971309"/>
              <a:gd name="connsiteY11" fmla="*/ 3394363 h 3479799"/>
              <a:gd name="connsiteX12" fmla="*/ 5971309 w 5971309"/>
              <a:gd name="connsiteY12" fmla="*/ 3394363 h 34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971309" h="3479799">
                <a:moveTo>
                  <a:pt x="0" y="0"/>
                </a:moveTo>
                <a:cubicBezTo>
                  <a:pt x="184727" y="120073"/>
                  <a:pt x="406399" y="281709"/>
                  <a:pt x="554181" y="360218"/>
                </a:cubicBezTo>
                <a:cubicBezTo>
                  <a:pt x="701963" y="438727"/>
                  <a:pt x="833582" y="452581"/>
                  <a:pt x="886691" y="471054"/>
                </a:cubicBezTo>
                <a:cubicBezTo>
                  <a:pt x="939800" y="489527"/>
                  <a:pt x="872836" y="471054"/>
                  <a:pt x="872836" y="471054"/>
                </a:cubicBezTo>
                <a:cubicBezTo>
                  <a:pt x="1029854" y="498763"/>
                  <a:pt x="1588655" y="607291"/>
                  <a:pt x="1828800" y="637309"/>
                </a:cubicBezTo>
                <a:cubicBezTo>
                  <a:pt x="2068945" y="667327"/>
                  <a:pt x="2195946" y="648854"/>
                  <a:pt x="2313709" y="651163"/>
                </a:cubicBezTo>
                <a:cubicBezTo>
                  <a:pt x="2431473" y="653472"/>
                  <a:pt x="2422236" y="614218"/>
                  <a:pt x="2535381" y="651163"/>
                </a:cubicBezTo>
                <a:cubicBezTo>
                  <a:pt x="2648526" y="688109"/>
                  <a:pt x="2863272" y="775854"/>
                  <a:pt x="2992581" y="872836"/>
                </a:cubicBezTo>
                <a:cubicBezTo>
                  <a:pt x="3121890" y="969818"/>
                  <a:pt x="3177309" y="1106054"/>
                  <a:pt x="3311236" y="1233054"/>
                </a:cubicBezTo>
                <a:cubicBezTo>
                  <a:pt x="3445163" y="1360054"/>
                  <a:pt x="3606800" y="1309254"/>
                  <a:pt x="3796145" y="1634836"/>
                </a:cubicBezTo>
                <a:cubicBezTo>
                  <a:pt x="3985490" y="1960418"/>
                  <a:pt x="4084782" y="2893291"/>
                  <a:pt x="4447309" y="3186545"/>
                </a:cubicBezTo>
                <a:cubicBezTo>
                  <a:pt x="4809836" y="3479799"/>
                  <a:pt x="5971309" y="3394363"/>
                  <a:pt x="5971309" y="3394363"/>
                </a:cubicBezTo>
                <a:lnTo>
                  <a:pt x="5971309" y="3394363"/>
                </a:lnTo>
              </a:path>
            </a:pathLst>
          </a:custGeom>
        </p:spPr>
        <p:style>
          <a:lnRef idx="3">
            <a:schemeClr val="accent3"/>
          </a:lnRef>
          <a:fillRef idx="0">
            <a:schemeClr val="accent3"/>
          </a:fillRef>
          <a:effectRef idx="2">
            <a:schemeClr val="accent3"/>
          </a:effectRef>
          <a:fontRef idx="minor">
            <a:schemeClr val="tx1"/>
          </a:fontRef>
        </p:style>
        <p:txBody>
          <a:bodyPr anchor="ctr"/>
          <a:lstStyle/>
          <a:p>
            <a:pPr algn="ctr" fontAlgn="auto">
              <a:spcBef>
                <a:spcPts val="0"/>
              </a:spcBef>
              <a:spcAft>
                <a:spcPts val="0"/>
              </a:spcAft>
              <a:defRPr/>
            </a:pPr>
            <a:endParaRPr lang="en-US"/>
          </a:p>
        </p:txBody>
      </p:sp>
      <p:sp>
        <p:nvSpPr>
          <p:cNvPr id="15" name="Freeform 14"/>
          <p:cNvSpPr/>
          <p:nvPr/>
        </p:nvSpPr>
        <p:spPr>
          <a:xfrm>
            <a:off x="1219200" y="2209800"/>
            <a:ext cx="6089650" cy="3544888"/>
          </a:xfrm>
          <a:custGeom>
            <a:avLst/>
            <a:gdLst>
              <a:gd name="connsiteX0" fmla="*/ 0 w 6089073"/>
              <a:gd name="connsiteY0" fmla="*/ 36945 h 3544455"/>
              <a:gd name="connsiteX1" fmla="*/ 720436 w 6089073"/>
              <a:gd name="connsiteY1" fmla="*/ 50800 h 3544455"/>
              <a:gd name="connsiteX2" fmla="*/ 1620982 w 6089073"/>
              <a:gd name="connsiteY2" fmla="*/ 341745 h 3544455"/>
              <a:gd name="connsiteX3" fmla="*/ 2687782 w 6089073"/>
              <a:gd name="connsiteY3" fmla="*/ 1519382 h 3544455"/>
              <a:gd name="connsiteX4" fmla="*/ 4087091 w 6089073"/>
              <a:gd name="connsiteY4" fmla="*/ 1824182 h 3544455"/>
              <a:gd name="connsiteX5" fmla="*/ 4765964 w 6089073"/>
              <a:gd name="connsiteY5" fmla="*/ 2239818 h 3544455"/>
              <a:gd name="connsiteX6" fmla="*/ 5278582 w 6089073"/>
              <a:gd name="connsiteY6" fmla="*/ 3071091 h 3544455"/>
              <a:gd name="connsiteX7" fmla="*/ 5971309 w 6089073"/>
              <a:gd name="connsiteY7" fmla="*/ 3472873 h 3544455"/>
              <a:gd name="connsiteX8" fmla="*/ 5985164 w 6089073"/>
              <a:gd name="connsiteY8" fmla="*/ 3500582 h 3544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89073" h="3544455">
                <a:moveTo>
                  <a:pt x="0" y="36945"/>
                </a:moveTo>
                <a:cubicBezTo>
                  <a:pt x="225136" y="18472"/>
                  <a:pt x="450272" y="0"/>
                  <a:pt x="720436" y="50800"/>
                </a:cubicBezTo>
                <a:cubicBezTo>
                  <a:pt x="990600" y="101600"/>
                  <a:pt x="1293091" y="96981"/>
                  <a:pt x="1620982" y="341745"/>
                </a:cubicBezTo>
                <a:cubicBezTo>
                  <a:pt x="1948873" y="586509"/>
                  <a:pt x="2276764" y="1272309"/>
                  <a:pt x="2687782" y="1519382"/>
                </a:cubicBezTo>
                <a:cubicBezTo>
                  <a:pt x="3098800" y="1766455"/>
                  <a:pt x="3740727" y="1704109"/>
                  <a:pt x="4087091" y="1824182"/>
                </a:cubicBezTo>
                <a:cubicBezTo>
                  <a:pt x="4433455" y="1944255"/>
                  <a:pt x="4567382" y="2032000"/>
                  <a:pt x="4765964" y="2239818"/>
                </a:cubicBezTo>
                <a:cubicBezTo>
                  <a:pt x="4964546" y="2447636"/>
                  <a:pt x="5077691" y="2865582"/>
                  <a:pt x="5278582" y="3071091"/>
                </a:cubicBezTo>
                <a:cubicBezTo>
                  <a:pt x="5479473" y="3276600"/>
                  <a:pt x="5853545" y="3401291"/>
                  <a:pt x="5971309" y="3472873"/>
                </a:cubicBezTo>
                <a:cubicBezTo>
                  <a:pt x="6089073" y="3544455"/>
                  <a:pt x="6037118" y="3522518"/>
                  <a:pt x="5985164" y="3500582"/>
                </a:cubicBezTo>
              </a:path>
            </a:pathLst>
          </a:custGeom>
        </p:spPr>
        <p:style>
          <a:lnRef idx="3">
            <a:schemeClr val="accent6"/>
          </a:lnRef>
          <a:fillRef idx="0">
            <a:schemeClr val="accent6"/>
          </a:fillRef>
          <a:effectRef idx="2">
            <a:schemeClr val="accent6"/>
          </a:effectRef>
          <a:fontRef idx="minor">
            <a:schemeClr val="tx1"/>
          </a:fontRef>
        </p:style>
        <p:txBody>
          <a:bodyPr anchor="ctr"/>
          <a:lstStyle/>
          <a:p>
            <a:pPr algn="ctr" fontAlgn="auto">
              <a:spcBef>
                <a:spcPts val="0"/>
              </a:spcBef>
              <a:spcAft>
                <a:spcPts val="0"/>
              </a:spcAft>
              <a:defRPr/>
            </a:pPr>
            <a:endParaRPr lang="en-US"/>
          </a:p>
        </p:txBody>
      </p:sp>
      <p:sp>
        <p:nvSpPr>
          <p:cNvPr id="17" name="Freeform 16"/>
          <p:cNvSpPr/>
          <p:nvPr/>
        </p:nvSpPr>
        <p:spPr>
          <a:xfrm>
            <a:off x="1447800" y="2133600"/>
            <a:ext cx="6186488" cy="3170238"/>
          </a:xfrm>
          <a:custGeom>
            <a:avLst/>
            <a:gdLst>
              <a:gd name="connsiteX0" fmla="*/ 0 w 6186054"/>
              <a:gd name="connsiteY0" fmla="*/ 13854 h 3170381"/>
              <a:gd name="connsiteX1" fmla="*/ 304800 w 6186054"/>
              <a:gd name="connsiteY1" fmla="*/ 387927 h 3170381"/>
              <a:gd name="connsiteX2" fmla="*/ 1593273 w 6186054"/>
              <a:gd name="connsiteY2" fmla="*/ 166254 h 3170381"/>
              <a:gd name="connsiteX3" fmla="*/ 2770909 w 6186054"/>
              <a:gd name="connsiteY3" fmla="*/ 1385454 h 3170381"/>
              <a:gd name="connsiteX4" fmla="*/ 3685309 w 6186054"/>
              <a:gd name="connsiteY4" fmla="*/ 1537854 h 3170381"/>
              <a:gd name="connsiteX5" fmla="*/ 4364182 w 6186054"/>
              <a:gd name="connsiteY5" fmla="*/ 2854036 h 3170381"/>
              <a:gd name="connsiteX6" fmla="*/ 5472546 w 6186054"/>
              <a:gd name="connsiteY6" fmla="*/ 2826327 h 3170381"/>
              <a:gd name="connsiteX7" fmla="*/ 6096000 w 6186054"/>
              <a:gd name="connsiteY7" fmla="*/ 3131127 h 3170381"/>
              <a:gd name="connsiteX8" fmla="*/ 6012873 w 6186054"/>
              <a:gd name="connsiteY8" fmla="*/ 3061854 h 3170381"/>
              <a:gd name="connsiteX9" fmla="*/ 6012873 w 6186054"/>
              <a:gd name="connsiteY9" fmla="*/ 3061854 h 3170381"/>
              <a:gd name="connsiteX10" fmla="*/ 5999018 w 6186054"/>
              <a:gd name="connsiteY10" fmla="*/ 3048000 h 317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86054" h="3170381">
                <a:moveTo>
                  <a:pt x="0" y="13854"/>
                </a:moveTo>
                <a:cubicBezTo>
                  <a:pt x="19627" y="188190"/>
                  <a:pt x="39255" y="362527"/>
                  <a:pt x="304800" y="387927"/>
                </a:cubicBezTo>
                <a:cubicBezTo>
                  <a:pt x="570345" y="413327"/>
                  <a:pt x="1182255" y="0"/>
                  <a:pt x="1593273" y="166254"/>
                </a:cubicBezTo>
                <a:cubicBezTo>
                  <a:pt x="2004291" y="332508"/>
                  <a:pt x="2422236" y="1156854"/>
                  <a:pt x="2770909" y="1385454"/>
                </a:cubicBezTo>
                <a:cubicBezTo>
                  <a:pt x="3119582" y="1614054"/>
                  <a:pt x="3419764" y="1293090"/>
                  <a:pt x="3685309" y="1537854"/>
                </a:cubicBezTo>
                <a:cubicBezTo>
                  <a:pt x="3950854" y="1782618"/>
                  <a:pt x="4066309" y="2639291"/>
                  <a:pt x="4364182" y="2854036"/>
                </a:cubicBezTo>
                <a:cubicBezTo>
                  <a:pt x="4662055" y="3068781"/>
                  <a:pt x="5183910" y="2780145"/>
                  <a:pt x="5472546" y="2826327"/>
                </a:cubicBezTo>
                <a:cubicBezTo>
                  <a:pt x="5761182" y="2872509"/>
                  <a:pt x="6005946" y="3091873"/>
                  <a:pt x="6096000" y="3131127"/>
                </a:cubicBezTo>
                <a:cubicBezTo>
                  <a:pt x="6186054" y="3170381"/>
                  <a:pt x="6012873" y="3061854"/>
                  <a:pt x="6012873" y="3061854"/>
                </a:cubicBezTo>
                <a:lnTo>
                  <a:pt x="6012873" y="3061854"/>
                </a:lnTo>
                <a:lnTo>
                  <a:pt x="5999018" y="3048000"/>
                </a:lnTo>
              </a:path>
            </a:pathLst>
          </a:custGeom>
        </p:spPr>
        <p:style>
          <a:lnRef idx="3">
            <a:schemeClr val="accent4"/>
          </a:lnRef>
          <a:fillRef idx="0">
            <a:schemeClr val="accent4"/>
          </a:fillRef>
          <a:effectRef idx="2">
            <a:schemeClr val="accent4"/>
          </a:effectRef>
          <a:fontRef idx="minor">
            <a:schemeClr val="tx1"/>
          </a:fontRef>
        </p:style>
        <p:txBody>
          <a:bodyPr anchor="ctr"/>
          <a:lstStyle/>
          <a:p>
            <a:pPr algn="ctr" fontAlgn="auto">
              <a:spcBef>
                <a:spcPts val="0"/>
              </a:spcBef>
              <a:spcAft>
                <a:spcPts val="0"/>
              </a:spcAft>
              <a:defRPr/>
            </a:pPr>
            <a:endParaRPr lang="en-US"/>
          </a:p>
        </p:txBody>
      </p:sp>
      <p:cxnSp>
        <p:nvCxnSpPr>
          <p:cNvPr id="19" name="Straight Connector 18"/>
          <p:cNvCxnSpPr/>
          <p:nvPr/>
        </p:nvCxnSpPr>
        <p:spPr>
          <a:xfrm>
            <a:off x="1524000" y="1981200"/>
            <a:ext cx="5638800" cy="3429000"/>
          </a:xfrm>
          <a:prstGeom prst="line">
            <a:avLst/>
          </a:prstGeom>
          <a:ln>
            <a:prstDash val="dash"/>
          </a:ln>
        </p:spPr>
        <p:style>
          <a:lnRef idx="3">
            <a:schemeClr val="dk1"/>
          </a:lnRef>
          <a:fillRef idx="0">
            <a:schemeClr val="dk1"/>
          </a:fillRef>
          <a:effectRef idx="2">
            <a:schemeClr val="dk1"/>
          </a:effectRef>
          <a:fontRef idx="minor">
            <a:schemeClr val="tx1"/>
          </a:fontRef>
        </p:style>
      </p:cxnSp>
      <p:cxnSp>
        <p:nvCxnSpPr>
          <p:cNvPr id="22" name="Straight Connector 21"/>
          <p:cNvCxnSpPr/>
          <p:nvPr/>
        </p:nvCxnSpPr>
        <p:spPr>
          <a:xfrm rot="5400000">
            <a:off x="-646113" y="3770313"/>
            <a:ext cx="4037013" cy="1588"/>
          </a:xfrm>
          <a:prstGeom prst="line">
            <a:avLst/>
          </a:prstGeom>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a:xfrm>
            <a:off x="1371600" y="5791200"/>
            <a:ext cx="6477000" cy="1588"/>
          </a:xfrm>
          <a:prstGeom prst="line">
            <a:avLst/>
          </a:prstGeom>
        </p:spPr>
        <p:style>
          <a:lnRef idx="2">
            <a:schemeClr val="dk1"/>
          </a:lnRef>
          <a:fillRef idx="0">
            <a:schemeClr val="dk1"/>
          </a:fillRef>
          <a:effectRef idx="1">
            <a:schemeClr val="dk1"/>
          </a:effectRef>
          <a:fontRef idx="minor">
            <a:schemeClr val="tx1"/>
          </a:fontRef>
        </p:style>
      </p:cxnSp>
      <p:sp>
        <p:nvSpPr>
          <p:cNvPr id="30730" name="TextBox 29"/>
          <p:cNvSpPr txBox="1">
            <a:spLocks noChangeArrowheads="1"/>
          </p:cNvSpPr>
          <p:nvPr/>
        </p:nvSpPr>
        <p:spPr bwMode="auto">
          <a:xfrm>
            <a:off x="762000" y="381000"/>
            <a:ext cx="7620000"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2400">
                <a:latin typeface="Calibri" pitchFamily="34" charset="0"/>
              </a:rPr>
              <a:t>Multisystem Physiologic Aging – is there correspondence between systems?  Which systems mark functional decline?</a:t>
            </a:r>
          </a:p>
        </p:txBody>
      </p:sp>
      <p:sp>
        <p:nvSpPr>
          <p:cNvPr id="30731" name="TextBox 31"/>
          <p:cNvSpPr txBox="1">
            <a:spLocks noChangeArrowheads="1"/>
          </p:cNvSpPr>
          <p:nvPr/>
        </p:nvSpPr>
        <p:spPr bwMode="auto">
          <a:xfrm>
            <a:off x="1905000" y="6019800"/>
            <a:ext cx="32004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2400">
                <a:cs typeface="Arial" pitchFamily="34" charset="0"/>
              </a:rPr>
              <a:t>Years </a:t>
            </a:r>
          </a:p>
        </p:txBody>
      </p:sp>
      <p:cxnSp>
        <p:nvCxnSpPr>
          <p:cNvPr id="34" name="Straight Arrow Connector 33"/>
          <p:cNvCxnSpPr/>
          <p:nvPr/>
        </p:nvCxnSpPr>
        <p:spPr>
          <a:xfrm>
            <a:off x="3124200" y="6248400"/>
            <a:ext cx="37338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30733" name="TextBox 37"/>
          <p:cNvSpPr txBox="1">
            <a:spLocks noChangeArrowheads="1"/>
          </p:cNvSpPr>
          <p:nvPr/>
        </p:nvSpPr>
        <p:spPr bwMode="auto">
          <a:xfrm rot="-5400000">
            <a:off x="-1178718" y="3236118"/>
            <a:ext cx="40386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2400">
                <a:cs typeface="Arial" pitchFamily="34" charset="0"/>
              </a:rPr>
              <a:t>Worse                     Better</a:t>
            </a:r>
          </a:p>
        </p:txBody>
      </p:sp>
      <p:cxnSp>
        <p:nvCxnSpPr>
          <p:cNvPr id="41" name="Straight Connector 40"/>
          <p:cNvCxnSpPr/>
          <p:nvPr/>
        </p:nvCxnSpPr>
        <p:spPr>
          <a:xfrm>
            <a:off x="5791200" y="1676400"/>
            <a:ext cx="609600" cy="1588"/>
          </a:xfrm>
          <a:prstGeom prst="line">
            <a:avLst/>
          </a:prstGeom>
          <a:ln>
            <a:prstDash val="dash"/>
          </a:ln>
        </p:spPr>
        <p:style>
          <a:lnRef idx="3">
            <a:schemeClr val="dk1"/>
          </a:lnRef>
          <a:fillRef idx="0">
            <a:schemeClr val="dk1"/>
          </a:fillRef>
          <a:effectRef idx="2">
            <a:schemeClr val="dk1"/>
          </a:effectRef>
          <a:fontRef idx="minor">
            <a:schemeClr val="tx1"/>
          </a:fontRef>
        </p:style>
      </p:cxnSp>
      <p:cxnSp>
        <p:nvCxnSpPr>
          <p:cNvPr id="45" name="Straight Connector 44"/>
          <p:cNvCxnSpPr/>
          <p:nvPr/>
        </p:nvCxnSpPr>
        <p:spPr>
          <a:xfrm>
            <a:off x="5791200" y="1905000"/>
            <a:ext cx="533400" cy="1588"/>
          </a:xfrm>
          <a:prstGeom prst="line">
            <a:avLst/>
          </a:prstGeom>
        </p:spPr>
        <p:style>
          <a:lnRef idx="3">
            <a:schemeClr val="accent1"/>
          </a:lnRef>
          <a:fillRef idx="0">
            <a:schemeClr val="accent1"/>
          </a:fillRef>
          <a:effectRef idx="2">
            <a:schemeClr val="accent1"/>
          </a:effectRef>
          <a:fontRef idx="minor">
            <a:schemeClr val="tx1"/>
          </a:fontRef>
        </p:style>
      </p:cxnSp>
      <p:cxnSp>
        <p:nvCxnSpPr>
          <p:cNvPr id="46" name="Straight Connector 45"/>
          <p:cNvCxnSpPr/>
          <p:nvPr/>
        </p:nvCxnSpPr>
        <p:spPr>
          <a:xfrm>
            <a:off x="5791200" y="2895600"/>
            <a:ext cx="533400" cy="1588"/>
          </a:xfrm>
          <a:prstGeom prst="line">
            <a:avLst/>
          </a:prstGeom>
        </p:spPr>
        <p:style>
          <a:lnRef idx="3">
            <a:schemeClr val="accent4"/>
          </a:lnRef>
          <a:fillRef idx="0">
            <a:schemeClr val="accent4"/>
          </a:fillRef>
          <a:effectRef idx="2">
            <a:schemeClr val="accent4"/>
          </a:effectRef>
          <a:fontRef idx="minor">
            <a:schemeClr val="tx1"/>
          </a:fontRef>
        </p:style>
      </p:cxnSp>
      <p:cxnSp>
        <p:nvCxnSpPr>
          <p:cNvPr id="47" name="Straight Connector 46"/>
          <p:cNvCxnSpPr/>
          <p:nvPr/>
        </p:nvCxnSpPr>
        <p:spPr>
          <a:xfrm>
            <a:off x="5791200" y="2667000"/>
            <a:ext cx="533400" cy="1588"/>
          </a:xfrm>
          <a:prstGeom prst="line">
            <a:avLst/>
          </a:prstGeom>
        </p:spPr>
        <p:style>
          <a:lnRef idx="3">
            <a:schemeClr val="accent3"/>
          </a:lnRef>
          <a:fillRef idx="0">
            <a:schemeClr val="accent3"/>
          </a:fillRef>
          <a:effectRef idx="2">
            <a:schemeClr val="accent3"/>
          </a:effectRef>
          <a:fontRef idx="minor">
            <a:schemeClr val="tx1"/>
          </a:fontRef>
        </p:style>
      </p:cxnSp>
      <p:cxnSp>
        <p:nvCxnSpPr>
          <p:cNvPr id="48" name="Straight Connector 47"/>
          <p:cNvCxnSpPr/>
          <p:nvPr/>
        </p:nvCxnSpPr>
        <p:spPr>
          <a:xfrm>
            <a:off x="5791200" y="2133600"/>
            <a:ext cx="533400" cy="1588"/>
          </a:xfrm>
          <a:prstGeom prst="line">
            <a:avLst/>
          </a:prstGeom>
        </p:spPr>
        <p:style>
          <a:lnRef idx="3">
            <a:schemeClr val="accent2"/>
          </a:lnRef>
          <a:fillRef idx="0">
            <a:schemeClr val="accent2"/>
          </a:fillRef>
          <a:effectRef idx="2">
            <a:schemeClr val="accent2"/>
          </a:effectRef>
          <a:fontRef idx="minor">
            <a:schemeClr val="tx1"/>
          </a:fontRef>
        </p:style>
      </p:cxnSp>
      <p:cxnSp>
        <p:nvCxnSpPr>
          <p:cNvPr id="49" name="Straight Connector 48"/>
          <p:cNvCxnSpPr/>
          <p:nvPr/>
        </p:nvCxnSpPr>
        <p:spPr>
          <a:xfrm>
            <a:off x="5791200" y="2362200"/>
            <a:ext cx="533400" cy="1588"/>
          </a:xfrm>
          <a:prstGeom prst="line">
            <a:avLst/>
          </a:prstGeom>
        </p:spPr>
        <p:style>
          <a:lnRef idx="3">
            <a:schemeClr val="accent6"/>
          </a:lnRef>
          <a:fillRef idx="0">
            <a:schemeClr val="accent6"/>
          </a:fillRef>
          <a:effectRef idx="2">
            <a:schemeClr val="accent6"/>
          </a:effectRef>
          <a:fontRef idx="minor">
            <a:schemeClr val="tx1"/>
          </a:fontRef>
        </p:style>
      </p:cxnSp>
      <p:sp>
        <p:nvSpPr>
          <p:cNvPr id="30740" name="TextBox 67"/>
          <p:cNvSpPr txBox="1">
            <a:spLocks noChangeArrowheads="1"/>
          </p:cNvSpPr>
          <p:nvPr/>
        </p:nvSpPr>
        <p:spPr bwMode="auto">
          <a:xfrm>
            <a:off x="6629400" y="1524000"/>
            <a:ext cx="1828800" cy="1816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1600">
                <a:cs typeface="Arial" pitchFamily="34" charset="0"/>
              </a:rPr>
              <a:t>Overall Function</a:t>
            </a:r>
          </a:p>
          <a:p>
            <a:r>
              <a:rPr lang="en-US" sz="1600">
                <a:cs typeface="Arial" pitchFamily="34" charset="0"/>
              </a:rPr>
              <a:t>Vascular</a:t>
            </a:r>
          </a:p>
          <a:p>
            <a:r>
              <a:rPr lang="en-US" sz="1600">
                <a:cs typeface="Arial" pitchFamily="34" charset="0"/>
              </a:rPr>
              <a:t>Brain</a:t>
            </a:r>
          </a:p>
          <a:p>
            <a:r>
              <a:rPr lang="en-US" sz="1600">
                <a:cs typeface="Arial" pitchFamily="34" charset="0"/>
              </a:rPr>
              <a:t>Kidney</a:t>
            </a:r>
          </a:p>
          <a:p>
            <a:r>
              <a:rPr lang="en-US" sz="1600">
                <a:cs typeface="Arial" pitchFamily="34" charset="0"/>
              </a:rPr>
              <a:t>Lung</a:t>
            </a:r>
          </a:p>
          <a:p>
            <a:r>
              <a:rPr lang="en-US" sz="1600">
                <a:cs typeface="Arial" pitchFamily="34" charset="0"/>
              </a:rPr>
              <a:t>Metabolic</a:t>
            </a:r>
          </a:p>
          <a:p>
            <a:r>
              <a:rPr lang="en-US" sz="1600">
                <a:cs typeface="Arial" pitchFamily="34" charset="0"/>
              </a:rPr>
              <a:t>Musculoskeletal</a:t>
            </a:r>
          </a:p>
        </p:txBody>
      </p:sp>
      <p:sp>
        <p:nvSpPr>
          <p:cNvPr id="69" name="Freeform 68"/>
          <p:cNvSpPr/>
          <p:nvPr/>
        </p:nvSpPr>
        <p:spPr>
          <a:xfrm>
            <a:off x="1565275" y="1787525"/>
            <a:ext cx="6253163" cy="3590925"/>
          </a:xfrm>
          <a:custGeom>
            <a:avLst/>
            <a:gdLst>
              <a:gd name="connsiteX0" fmla="*/ 0 w 6253018"/>
              <a:gd name="connsiteY0" fmla="*/ 0 h 3590637"/>
              <a:gd name="connsiteX1" fmla="*/ 1149927 w 6253018"/>
              <a:gd name="connsiteY1" fmla="*/ 152400 h 3590637"/>
              <a:gd name="connsiteX2" fmla="*/ 1842654 w 6253018"/>
              <a:gd name="connsiteY2" fmla="*/ 484909 h 3590637"/>
              <a:gd name="connsiteX3" fmla="*/ 2396836 w 6253018"/>
              <a:gd name="connsiteY3" fmla="*/ 1482437 h 3590637"/>
              <a:gd name="connsiteX4" fmla="*/ 2854036 w 6253018"/>
              <a:gd name="connsiteY4" fmla="*/ 2479964 h 3590637"/>
              <a:gd name="connsiteX5" fmla="*/ 3782291 w 6253018"/>
              <a:gd name="connsiteY5" fmla="*/ 3283528 h 3590637"/>
              <a:gd name="connsiteX6" fmla="*/ 5874327 w 6253018"/>
              <a:gd name="connsiteY6" fmla="*/ 3546764 h 3590637"/>
              <a:gd name="connsiteX7" fmla="*/ 6054436 w 6253018"/>
              <a:gd name="connsiteY7" fmla="*/ 3546764 h 3590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253018" h="3590637">
                <a:moveTo>
                  <a:pt x="0" y="0"/>
                </a:moveTo>
                <a:cubicBezTo>
                  <a:pt x="383309" y="50800"/>
                  <a:pt x="842818" y="71582"/>
                  <a:pt x="1149927" y="152400"/>
                </a:cubicBezTo>
                <a:cubicBezTo>
                  <a:pt x="1457036" y="233218"/>
                  <a:pt x="1634836" y="263236"/>
                  <a:pt x="1842654" y="484909"/>
                </a:cubicBezTo>
                <a:cubicBezTo>
                  <a:pt x="2050472" y="706582"/>
                  <a:pt x="2228272" y="1149928"/>
                  <a:pt x="2396836" y="1482437"/>
                </a:cubicBezTo>
                <a:cubicBezTo>
                  <a:pt x="2565400" y="1814946"/>
                  <a:pt x="2623127" y="2179782"/>
                  <a:pt x="2854036" y="2479964"/>
                </a:cubicBezTo>
                <a:cubicBezTo>
                  <a:pt x="3084945" y="2780146"/>
                  <a:pt x="3278909" y="3105728"/>
                  <a:pt x="3782291" y="3283528"/>
                </a:cubicBezTo>
                <a:cubicBezTo>
                  <a:pt x="4285673" y="3461328"/>
                  <a:pt x="5495636" y="3502891"/>
                  <a:pt x="5874327" y="3546764"/>
                </a:cubicBezTo>
                <a:cubicBezTo>
                  <a:pt x="6253018" y="3590637"/>
                  <a:pt x="6153727" y="3568700"/>
                  <a:pt x="6054436" y="3546764"/>
                </a:cubicBezTo>
              </a:path>
            </a:pathLst>
          </a:custGeom>
        </p:spPr>
        <p:style>
          <a:lnRef idx="3">
            <a:schemeClr val="accent5"/>
          </a:lnRef>
          <a:fillRef idx="0">
            <a:schemeClr val="accent5"/>
          </a:fillRef>
          <a:effectRef idx="2">
            <a:schemeClr val="accent5"/>
          </a:effectRef>
          <a:fontRef idx="minor">
            <a:schemeClr val="tx1"/>
          </a:fontRef>
        </p:style>
        <p:txBody>
          <a:bodyPr anchor="ctr"/>
          <a:lstStyle/>
          <a:p>
            <a:pPr algn="ctr" fontAlgn="auto">
              <a:spcBef>
                <a:spcPts val="0"/>
              </a:spcBef>
              <a:spcAft>
                <a:spcPts val="0"/>
              </a:spcAft>
              <a:defRPr/>
            </a:pPr>
            <a:endParaRPr lang="en-US"/>
          </a:p>
        </p:txBody>
      </p:sp>
      <p:cxnSp>
        <p:nvCxnSpPr>
          <p:cNvPr id="70" name="Straight Connector 69"/>
          <p:cNvCxnSpPr/>
          <p:nvPr/>
        </p:nvCxnSpPr>
        <p:spPr>
          <a:xfrm>
            <a:off x="5791200" y="3124200"/>
            <a:ext cx="533400" cy="1588"/>
          </a:xfrm>
          <a:prstGeom prst="line">
            <a:avLst/>
          </a:prstGeom>
        </p:spPr>
        <p:style>
          <a:lnRef idx="3">
            <a:schemeClr val="accent1"/>
          </a:lnRef>
          <a:fillRef idx="0">
            <a:schemeClr val="accent1"/>
          </a:fillRef>
          <a:effectRef idx="2">
            <a:schemeClr val="accent1"/>
          </a:effectRef>
          <a:fontRef idx="minor">
            <a:schemeClr val="tx1"/>
          </a:fontRef>
        </p:style>
      </p:cxnSp>
      <p:sp>
        <p:nvSpPr>
          <p:cNvPr id="30743" name="TextBox 22"/>
          <p:cNvSpPr txBox="1">
            <a:spLocks noChangeArrowheads="1"/>
          </p:cNvSpPr>
          <p:nvPr/>
        </p:nvSpPr>
        <p:spPr bwMode="auto">
          <a:xfrm>
            <a:off x="1143000" y="228600"/>
            <a:ext cx="434340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432550" y="4629150"/>
            <a:ext cx="1692275" cy="12017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t>Aging phenotype – universal and inevitable</a:t>
            </a:r>
          </a:p>
        </p:txBody>
      </p:sp>
      <p:cxnSp>
        <p:nvCxnSpPr>
          <p:cNvPr id="8" name="Straight Arrow Connector 7"/>
          <p:cNvCxnSpPr/>
          <p:nvPr/>
        </p:nvCxnSpPr>
        <p:spPr>
          <a:xfrm flipV="1">
            <a:off x="2366963" y="4006850"/>
            <a:ext cx="4410075"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9" name="TextBox 8"/>
          <p:cNvSpPr txBox="1"/>
          <p:nvPr/>
        </p:nvSpPr>
        <p:spPr>
          <a:xfrm>
            <a:off x="3717925" y="3821113"/>
            <a:ext cx="1524000" cy="36988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defRPr/>
            </a:pPr>
            <a:r>
              <a:rPr lang="en-US" dirty="0"/>
              <a:t>Time</a:t>
            </a:r>
          </a:p>
        </p:txBody>
      </p:sp>
      <p:sp>
        <p:nvSpPr>
          <p:cNvPr id="12" name="TextBox 11"/>
          <p:cNvSpPr txBox="1"/>
          <p:nvPr/>
        </p:nvSpPr>
        <p:spPr>
          <a:xfrm>
            <a:off x="990600" y="914400"/>
            <a:ext cx="2757488" cy="120015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t>Modifiable risk factors –</a:t>
            </a:r>
          </a:p>
          <a:p>
            <a:pPr>
              <a:defRPr/>
            </a:pPr>
            <a:r>
              <a:rPr lang="en-US" dirty="0"/>
              <a:t>Smoking, inactivity, toxins, diet, radiation exposure</a:t>
            </a:r>
          </a:p>
        </p:txBody>
      </p:sp>
      <p:sp>
        <p:nvSpPr>
          <p:cNvPr id="13" name="Curved Up Arrow 12"/>
          <p:cNvSpPr/>
          <p:nvPr/>
        </p:nvSpPr>
        <p:spPr>
          <a:xfrm>
            <a:off x="1219200" y="2133600"/>
            <a:ext cx="6705600" cy="1223963"/>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7" name="Curved Down Arrow 16"/>
          <p:cNvSpPr/>
          <p:nvPr/>
        </p:nvSpPr>
        <p:spPr>
          <a:xfrm>
            <a:off x="1219200" y="3382963"/>
            <a:ext cx="6858000" cy="1246187"/>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4" name="TextBox 13"/>
          <p:cNvSpPr txBox="1"/>
          <p:nvPr/>
        </p:nvSpPr>
        <p:spPr>
          <a:xfrm>
            <a:off x="6553200" y="933450"/>
            <a:ext cx="1600200" cy="120015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t>Disease phenotype – selective and preventable</a:t>
            </a:r>
          </a:p>
        </p:txBody>
      </p:sp>
      <p:sp>
        <p:nvSpPr>
          <p:cNvPr id="19" name="TextBox 18"/>
          <p:cNvSpPr txBox="1"/>
          <p:nvPr/>
        </p:nvSpPr>
        <p:spPr>
          <a:xfrm>
            <a:off x="6705600" y="2874963"/>
            <a:ext cx="1752600" cy="92392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t>Disability and vulnerability to mortality</a:t>
            </a:r>
          </a:p>
        </p:txBody>
      </p:sp>
      <p:sp>
        <p:nvSpPr>
          <p:cNvPr id="20" name="TextBox 19"/>
          <p:cNvSpPr txBox="1"/>
          <p:nvPr/>
        </p:nvSpPr>
        <p:spPr>
          <a:xfrm>
            <a:off x="4679950" y="3024188"/>
            <a:ext cx="1752600" cy="64611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t>Altered organ function</a:t>
            </a:r>
          </a:p>
        </p:txBody>
      </p:sp>
      <p:sp>
        <p:nvSpPr>
          <p:cNvPr id="5" name="TextBox 4"/>
          <p:cNvSpPr txBox="1"/>
          <p:nvPr/>
        </p:nvSpPr>
        <p:spPr>
          <a:xfrm>
            <a:off x="2705100" y="3014663"/>
            <a:ext cx="1752600" cy="64611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t>Altered tissue function</a:t>
            </a:r>
          </a:p>
        </p:txBody>
      </p:sp>
      <p:sp>
        <p:nvSpPr>
          <p:cNvPr id="21" name="TextBox 20"/>
          <p:cNvSpPr txBox="1"/>
          <p:nvPr/>
        </p:nvSpPr>
        <p:spPr>
          <a:xfrm>
            <a:off x="990600" y="4648200"/>
            <a:ext cx="2514600" cy="1477963"/>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t>Intrinsic factors –</a:t>
            </a:r>
          </a:p>
          <a:p>
            <a:pPr>
              <a:defRPr/>
            </a:pPr>
            <a:r>
              <a:rPr lang="en-US" dirty="0"/>
              <a:t>oxidative damage, hormonal factors, inflammation, genetic predisposition</a:t>
            </a:r>
          </a:p>
        </p:txBody>
      </p:sp>
      <p:sp>
        <p:nvSpPr>
          <p:cNvPr id="23" name="Curved Up Arrow 22"/>
          <p:cNvSpPr/>
          <p:nvPr/>
        </p:nvSpPr>
        <p:spPr>
          <a:xfrm rot="16200000">
            <a:off x="6625432" y="2975768"/>
            <a:ext cx="3867150" cy="811213"/>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31758" name="TextBox 27"/>
          <p:cNvSpPr txBox="1">
            <a:spLocks noChangeArrowheads="1"/>
          </p:cNvSpPr>
          <p:nvPr/>
        </p:nvSpPr>
        <p:spPr bwMode="auto">
          <a:xfrm>
            <a:off x="304800" y="228600"/>
            <a:ext cx="86106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2800"/>
              <a:t>Pathways linking aging and age-related disease</a:t>
            </a:r>
          </a:p>
        </p:txBody>
      </p:sp>
      <p:sp>
        <p:nvSpPr>
          <p:cNvPr id="4" name="TextBox 3"/>
          <p:cNvSpPr txBox="1"/>
          <p:nvPr/>
        </p:nvSpPr>
        <p:spPr>
          <a:xfrm>
            <a:off x="609600" y="2895600"/>
            <a:ext cx="1676400" cy="92392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t>Cellular damage and repair</a:t>
            </a:r>
          </a:p>
        </p:txBody>
      </p:sp>
      <p:sp>
        <p:nvSpPr>
          <p:cNvPr id="18" name="Curved Up Arrow 17"/>
          <p:cNvSpPr/>
          <p:nvPr/>
        </p:nvSpPr>
        <p:spPr>
          <a:xfrm rot="5400000">
            <a:off x="-1375568" y="3051968"/>
            <a:ext cx="3867150" cy="811213"/>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Cardiovascular disease is disabling</a:t>
            </a:r>
            <a:endParaRPr lang="en-US" dirty="0"/>
          </a:p>
        </p:txBody>
      </p:sp>
      <p:sp>
        <p:nvSpPr>
          <p:cNvPr id="3" name="Content Placeholder 2"/>
          <p:cNvSpPr>
            <a:spLocks noGrp="1"/>
          </p:cNvSpPr>
          <p:nvPr>
            <p:ph idx="1"/>
          </p:nvPr>
        </p:nvSpPr>
        <p:spPr/>
        <p:txBody>
          <a:bodyPr>
            <a:normAutofit fontScale="92500" lnSpcReduction="10000"/>
          </a:bodyPr>
          <a:lstStyle/>
          <a:p>
            <a:pPr marL="342900" lvl="1" indent="-342900">
              <a:buFont typeface="Arial" pitchFamily="34" charset="0"/>
              <a:buChar char="•"/>
            </a:pPr>
            <a:r>
              <a:rPr lang="en-US" sz="3200" dirty="0" smtClean="0"/>
              <a:t>Disability (</a:t>
            </a:r>
            <a:r>
              <a:rPr lang="en-US" sz="3200" dirty="0" err="1" smtClean="0"/>
              <a:t>Ettinger</a:t>
            </a:r>
            <a:r>
              <a:rPr lang="en-US" sz="3200" dirty="0" smtClean="0"/>
              <a:t> 1993)</a:t>
            </a:r>
          </a:p>
          <a:p>
            <a:pPr lvl="1"/>
            <a:r>
              <a:rPr lang="en-US" dirty="0"/>
              <a:t>H</a:t>
            </a:r>
            <a:r>
              <a:rPr lang="en-US" dirty="0" smtClean="0"/>
              <a:t>eart disease = 15% of men and 10% of women </a:t>
            </a:r>
          </a:p>
          <a:p>
            <a:pPr lvl="1"/>
            <a:r>
              <a:rPr lang="en-US" dirty="0" smtClean="0"/>
              <a:t>Stroke =  4% men and 2% women Population Attributable Risk</a:t>
            </a:r>
          </a:p>
          <a:p>
            <a:r>
              <a:rPr lang="en-US" dirty="0" smtClean="0"/>
              <a:t>Population Attributable Risk (Landrum MB, 2008)</a:t>
            </a:r>
          </a:p>
          <a:p>
            <a:pPr lvl="1"/>
            <a:r>
              <a:rPr lang="en-US" dirty="0" smtClean="0"/>
              <a:t>Heart disease 11%</a:t>
            </a:r>
          </a:p>
          <a:p>
            <a:pPr lvl="1"/>
            <a:r>
              <a:rPr lang="en-US" dirty="0" smtClean="0"/>
              <a:t>Stroke 9%</a:t>
            </a:r>
          </a:p>
          <a:p>
            <a:pPr lvl="1"/>
            <a:r>
              <a:rPr lang="en-US" dirty="0" smtClean="0"/>
              <a:t>PAD 6%</a:t>
            </a:r>
          </a:p>
          <a:p>
            <a:r>
              <a:rPr lang="en-US" dirty="0" smtClean="0"/>
              <a:t>Women have more disability from their CVD than men (Whitson HE, 2010) </a:t>
            </a:r>
          </a:p>
          <a:p>
            <a:endParaRPr lang="en-US" dirty="0"/>
          </a:p>
        </p:txBody>
      </p:sp>
    </p:spTree>
    <p:extLst>
      <p:ext uri="{BB962C8B-B14F-4D97-AF65-F5344CB8AC3E}">
        <p14:creationId xmlns:p14="http://schemas.microsoft.com/office/powerpoint/2010/main" xmlns="" val="16598070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432550" y="4629150"/>
            <a:ext cx="1692275" cy="12017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t>Aging phenotype – universal and inevitable</a:t>
            </a:r>
          </a:p>
        </p:txBody>
      </p:sp>
      <p:cxnSp>
        <p:nvCxnSpPr>
          <p:cNvPr id="8" name="Straight Arrow Connector 7"/>
          <p:cNvCxnSpPr/>
          <p:nvPr/>
        </p:nvCxnSpPr>
        <p:spPr>
          <a:xfrm flipV="1">
            <a:off x="2366963" y="4006850"/>
            <a:ext cx="4410075"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9" name="TextBox 8"/>
          <p:cNvSpPr txBox="1"/>
          <p:nvPr/>
        </p:nvSpPr>
        <p:spPr>
          <a:xfrm>
            <a:off x="3717925" y="3821113"/>
            <a:ext cx="1524000" cy="36988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defRPr/>
            </a:pPr>
            <a:r>
              <a:rPr lang="en-US" dirty="0"/>
              <a:t>Time</a:t>
            </a:r>
          </a:p>
        </p:txBody>
      </p:sp>
      <p:sp>
        <p:nvSpPr>
          <p:cNvPr id="12" name="TextBox 11"/>
          <p:cNvSpPr txBox="1"/>
          <p:nvPr/>
        </p:nvSpPr>
        <p:spPr>
          <a:xfrm>
            <a:off x="990600" y="914400"/>
            <a:ext cx="2757488" cy="120015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t>Modifiable risk factors –</a:t>
            </a:r>
          </a:p>
          <a:p>
            <a:pPr>
              <a:defRPr/>
            </a:pPr>
            <a:r>
              <a:rPr lang="en-US" dirty="0"/>
              <a:t>Smoking, inactivity, toxins, diet, radiation exposure</a:t>
            </a:r>
          </a:p>
        </p:txBody>
      </p:sp>
      <p:sp>
        <p:nvSpPr>
          <p:cNvPr id="13" name="Curved Up Arrow 12"/>
          <p:cNvSpPr/>
          <p:nvPr/>
        </p:nvSpPr>
        <p:spPr>
          <a:xfrm>
            <a:off x="1219200" y="2133600"/>
            <a:ext cx="6705600" cy="1223963"/>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7" name="Curved Down Arrow 16"/>
          <p:cNvSpPr/>
          <p:nvPr/>
        </p:nvSpPr>
        <p:spPr>
          <a:xfrm>
            <a:off x="1219200" y="3382963"/>
            <a:ext cx="6858000" cy="1246187"/>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4" name="TextBox 13"/>
          <p:cNvSpPr txBox="1"/>
          <p:nvPr/>
        </p:nvSpPr>
        <p:spPr>
          <a:xfrm>
            <a:off x="6553200" y="933450"/>
            <a:ext cx="1600200" cy="120015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t>Disease phenotype – selective and preventable</a:t>
            </a:r>
          </a:p>
        </p:txBody>
      </p:sp>
      <p:sp>
        <p:nvSpPr>
          <p:cNvPr id="19" name="TextBox 18"/>
          <p:cNvSpPr txBox="1"/>
          <p:nvPr/>
        </p:nvSpPr>
        <p:spPr>
          <a:xfrm>
            <a:off x="6705600" y="2874963"/>
            <a:ext cx="1752600" cy="923925"/>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t>Disability and vulnerability to mortality</a:t>
            </a:r>
          </a:p>
        </p:txBody>
      </p:sp>
      <p:sp>
        <p:nvSpPr>
          <p:cNvPr id="20" name="TextBox 19"/>
          <p:cNvSpPr txBox="1"/>
          <p:nvPr/>
        </p:nvSpPr>
        <p:spPr>
          <a:xfrm>
            <a:off x="4679950" y="3024188"/>
            <a:ext cx="1752600" cy="646112"/>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t>Altered organ function</a:t>
            </a:r>
          </a:p>
        </p:txBody>
      </p:sp>
      <p:sp>
        <p:nvSpPr>
          <p:cNvPr id="5" name="TextBox 4"/>
          <p:cNvSpPr txBox="1"/>
          <p:nvPr/>
        </p:nvSpPr>
        <p:spPr>
          <a:xfrm>
            <a:off x="2705100" y="3014663"/>
            <a:ext cx="1752600" cy="64611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t>Altered tissue function</a:t>
            </a:r>
          </a:p>
        </p:txBody>
      </p:sp>
      <p:sp>
        <p:nvSpPr>
          <p:cNvPr id="21" name="TextBox 20"/>
          <p:cNvSpPr txBox="1"/>
          <p:nvPr/>
        </p:nvSpPr>
        <p:spPr>
          <a:xfrm>
            <a:off x="990600" y="4648200"/>
            <a:ext cx="2514600" cy="1477963"/>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t>Intrinsic factors –</a:t>
            </a:r>
          </a:p>
          <a:p>
            <a:pPr>
              <a:defRPr/>
            </a:pPr>
            <a:r>
              <a:rPr lang="en-US" dirty="0"/>
              <a:t>oxidative damage, hormonal factors, inflammation, genetic predisposition</a:t>
            </a:r>
          </a:p>
        </p:txBody>
      </p:sp>
      <p:sp>
        <p:nvSpPr>
          <p:cNvPr id="23" name="Curved Up Arrow 22"/>
          <p:cNvSpPr/>
          <p:nvPr/>
        </p:nvSpPr>
        <p:spPr>
          <a:xfrm rot="16200000">
            <a:off x="6625432" y="2975768"/>
            <a:ext cx="3867150" cy="811213"/>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32782" name="TextBox 27"/>
          <p:cNvSpPr txBox="1">
            <a:spLocks noChangeArrowheads="1"/>
          </p:cNvSpPr>
          <p:nvPr/>
        </p:nvSpPr>
        <p:spPr bwMode="auto">
          <a:xfrm>
            <a:off x="304800" y="228600"/>
            <a:ext cx="86106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2800"/>
              <a:t>Pathways linking aging and age-related disease</a:t>
            </a:r>
          </a:p>
        </p:txBody>
      </p:sp>
      <p:sp>
        <p:nvSpPr>
          <p:cNvPr id="4" name="TextBox 3"/>
          <p:cNvSpPr txBox="1"/>
          <p:nvPr/>
        </p:nvSpPr>
        <p:spPr>
          <a:xfrm>
            <a:off x="609600" y="2895600"/>
            <a:ext cx="1676400" cy="92392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t>Cellular damage and repair</a:t>
            </a:r>
          </a:p>
        </p:txBody>
      </p:sp>
      <p:sp>
        <p:nvSpPr>
          <p:cNvPr id="18" name="Curved Up Arrow 17"/>
          <p:cNvSpPr/>
          <p:nvPr/>
        </p:nvSpPr>
        <p:spPr>
          <a:xfrm rot="5400000">
            <a:off x="-1375568" y="3051968"/>
            <a:ext cx="3867150" cy="811213"/>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077200" cy="1143000"/>
          </a:xfrm>
        </p:spPr>
        <p:txBody>
          <a:bodyPr>
            <a:noAutofit/>
          </a:bodyPr>
          <a:lstStyle/>
          <a:p>
            <a:pPr>
              <a:defRPr/>
            </a:pPr>
            <a:r>
              <a:rPr lang="en-US" sz="3600" b="1" dirty="0" smtClean="0"/>
              <a:t>Cardiovascular Health Study: physiologic index of </a:t>
            </a:r>
            <a:r>
              <a:rPr lang="en-US" sz="3600" b="1" dirty="0" err="1" smtClean="0"/>
              <a:t>comorbidity</a:t>
            </a:r>
            <a:endParaRPr lang="en-US" sz="3600" b="1" dirty="0"/>
          </a:p>
        </p:txBody>
      </p:sp>
      <p:sp>
        <p:nvSpPr>
          <p:cNvPr id="3" name="Content Placeholder 2"/>
          <p:cNvSpPr>
            <a:spLocks noGrp="1"/>
          </p:cNvSpPr>
          <p:nvPr>
            <p:ph idx="1"/>
          </p:nvPr>
        </p:nvSpPr>
        <p:spPr>
          <a:xfrm>
            <a:off x="0" y="1600200"/>
            <a:ext cx="8686800" cy="5029200"/>
          </a:xfrm>
        </p:spPr>
        <p:txBody>
          <a:bodyPr>
            <a:normAutofit fontScale="92500"/>
          </a:bodyPr>
          <a:lstStyle/>
          <a:p>
            <a:pPr lvl="1">
              <a:buFont typeface="Arial" pitchFamily="34" charset="0"/>
              <a:buChar char="•"/>
              <a:defRPr/>
            </a:pPr>
            <a:r>
              <a:rPr lang="en-US" dirty="0" smtClean="0"/>
              <a:t>10-point scale: 0 = healthy, 10 = unhealthy </a:t>
            </a:r>
          </a:p>
          <a:p>
            <a:pPr lvl="2">
              <a:defRPr/>
            </a:pPr>
            <a:endParaRPr lang="en-US" dirty="0" smtClean="0"/>
          </a:p>
          <a:p>
            <a:pPr lvl="2">
              <a:defRPr/>
            </a:pPr>
            <a:endParaRPr lang="en-US" dirty="0"/>
          </a:p>
          <a:p>
            <a:pPr lvl="2">
              <a:defRPr/>
            </a:pPr>
            <a:endParaRPr lang="en-US" dirty="0" smtClean="0"/>
          </a:p>
          <a:p>
            <a:pPr lvl="2">
              <a:defRPr/>
            </a:pPr>
            <a:endParaRPr lang="en-US" dirty="0" smtClean="0"/>
          </a:p>
          <a:p>
            <a:pPr lvl="2">
              <a:defRPr/>
            </a:pPr>
            <a:endParaRPr lang="en-US" dirty="0"/>
          </a:p>
          <a:p>
            <a:pPr lvl="2">
              <a:defRPr/>
            </a:pPr>
            <a:endParaRPr lang="en-US" dirty="0" smtClean="0"/>
          </a:p>
          <a:p>
            <a:pPr lvl="2">
              <a:defRPr/>
            </a:pPr>
            <a:endParaRPr lang="en-US" dirty="0" smtClean="0"/>
          </a:p>
          <a:p>
            <a:pPr lvl="1">
              <a:defRPr/>
            </a:pPr>
            <a:endParaRPr lang="en-US" dirty="0" smtClean="0"/>
          </a:p>
          <a:p>
            <a:pPr lvl="1">
              <a:buFont typeface="Arial" pitchFamily="34" charset="0"/>
              <a:buChar char="•"/>
              <a:defRPr/>
            </a:pPr>
            <a:r>
              <a:rPr lang="en-US" dirty="0" smtClean="0"/>
              <a:t>Graded: 0 (best tertile), 1 (middle tertile), 2 (worst tertile)</a:t>
            </a:r>
          </a:p>
          <a:p>
            <a:pPr lvl="1">
              <a:buFont typeface="Arial" pitchFamily="34" charset="0"/>
              <a:buChar char="•"/>
              <a:defRPr/>
            </a:pPr>
            <a:r>
              <a:rPr lang="en-US" dirty="0" smtClean="0"/>
              <a:t>Explains 40% of age effect on mortality</a:t>
            </a:r>
          </a:p>
          <a:p>
            <a:pPr lvl="1">
              <a:buFontTx/>
              <a:buNone/>
              <a:defRPr/>
            </a:pPr>
            <a:endParaRPr lang="en-US" b="1" dirty="0" smtClean="0"/>
          </a:p>
          <a:p>
            <a:pPr lvl="1">
              <a:defRPr/>
            </a:pPr>
            <a:endParaRPr lang="en-US" dirty="0"/>
          </a:p>
        </p:txBody>
      </p:sp>
      <p:sp>
        <p:nvSpPr>
          <p:cNvPr id="33796" name="TextBox 3"/>
          <p:cNvSpPr txBox="1">
            <a:spLocks noChangeArrowheads="1"/>
          </p:cNvSpPr>
          <p:nvPr/>
        </p:nvSpPr>
        <p:spPr bwMode="auto">
          <a:xfrm>
            <a:off x="2819400" y="6477000"/>
            <a:ext cx="6172200"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a:defRPr>
                <a:solidFill>
                  <a:schemeClr val="tx1"/>
                </a:solidFill>
                <a:latin typeface="Arial" pitchFamily="34" charset="0"/>
              </a:defRPr>
            </a:lvl1pPr>
            <a:lvl2pPr>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lvl="1" algn="r"/>
            <a:r>
              <a:rPr lang="en-US" sz="1400"/>
              <a:t>Newman AB, et al. J Gerontol A Biol Sci Med Sci. 2008;63:603-9.</a:t>
            </a:r>
          </a:p>
        </p:txBody>
      </p:sp>
      <p:graphicFrame>
        <p:nvGraphicFramePr>
          <p:cNvPr id="5" name="Table 4"/>
          <p:cNvGraphicFramePr>
            <a:graphicFrameLocks noGrp="1"/>
          </p:cNvGraphicFramePr>
          <p:nvPr/>
        </p:nvGraphicFramePr>
        <p:xfrm>
          <a:off x="1524000" y="2301875"/>
          <a:ext cx="6096000" cy="3109912"/>
        </p:xfrm>
        <a:graphic>
          <a:graphicData uri="http://schemas.openxmlformats.org/drawingml/2006/table">
            <a:tbl>
              <a:tblPr firstRow="1" bandRow="1">
                <a:tableStyleId>{5C22544A-7EE6-4342-B048-85BDC9FD1C3A}</a:tableStyleId>
              </a:tblPr>
              <a:tblGrid>
                <a:gridCol w="1905000"/>
                <a:gridCol w="4191000"/>
              </a:tblGrid>
              <a:tr h="457340">
                <a:tc>
                  <a:txBody>
                    <a:bodyPr/>
                    <a:lstStyle/>
                    <a:p>
                      <a:pPr algn="ctr"/>
                      <a:r>
                        <a:rPr lang="en-US" sz="2400" b="1" dirty="0" smtClean="0"/>
                        <a:t>System</a:t>
                      </a:r>
                      <a:endParaRPr lang="en-US" sz="2400" b="1" dirty="0"/>
                    </a:p>
                  </a:txBody>
                  <a:tcPr marT="45734" marB="45734"/>
                </a:tc>
                <a:tc>
                  <a:txBody>
                    <a:bodyPr/>
                    <a:lstStyle/>
                    <a:p>
                      <a:pPr algn="ctr"/>
                      <a:r>
                        <a:rPr lang="en-US" sz="2400" b="1" dirty="0" smtClean="0"/>
                        <a:t>Marker</a:t>
                      </a:r>
                      <a:endParaRPr lang="en-US" sz="2400" b="1" dirty="0"/>
                    </a:p>
                  </a:txBody>
                  <a:tcPr marT="45734" marB="45734"/>
                </a:tc>
              </a:tr>
              <a:tr h="823212">
                <a:tc>
                  <a:txBody>
                    <a:bodyPr/>
                    <a:lstStyle/>
                    <a:p>
                      <a:r>
                        <a:rPr lang="en-US" sz="2400" b="1" dirty="0" smtClean="0"/>
                        <a:t>Vascular</a:t>
                      </a:r>
                      <a:endParaRPr lang="en-US" sz="2400" b="1" dirty="0"/>
                    </a:p>
                  </a:txBody>
                  <a:tcPr marT="45734" marB="45734"/>
                </a:tc>
                <a:tc>
                  <a:txBody>
                    <a:bodyPr/>
                    <a:lstStyle/>
                    <a:p>
                      <a:r>
                        <a:rPr lang="en-US" sz="2400" b="1" dirty="0" smtClean="0"/>
                        <a:t>Carotid </a:t>
                      </a:r>
                      <a:r>
                        <a:rPr lang="en-US" sz="2400" b="1" dirty="0" err="1" smtClean="0"/>
                        <a:t>intima</a:t>
                      </a:r>
                      <a:r>
                        <a:rPr lang="en-US" sz="2400" b="1" dirty="0" smtClean="0"/>
                        <a:t>-media thickness</a:t>
                      </a:r>
                      <a:endParaRPr lang="en-US" sz="2400" b="1" dirty="0"/>
                    </a:p>
                  </a:txBody>
                  <a:tcPr marT="45734" marB="45734"/>
                </a:tc>
              </a:tr>
              <a:tr h="457340">
                <a:tc>
                  <a:txBody>
                    <a:bodyPr/>
                    <a:lstStyle/>
                    <a:p>
                      <a:r>
                        <a:rPr lang="en-US" sz="2400" b="1" dirty="0" smtClean="0"/>
                        <a:t>Pulmonary</a:t>
                      </a:r>
                      <a:endParaRPr lang="en-US" sz="2400" b="1" dirty="0"/>
                    </a:p>
                  </a:txBody>
                  <a:tcPr marT="45734" marB="45734"/>
                </a:tc>
                <a:tc>
                  <a:txBody>
                    <a:bodyPr/>
                    <a:lstStyle/>
                    <a:p>
                      <a:r>
                        <a:rPr lang="en-US" sz="2400" b="1" dirty="0" smtClean="0"/>
                        <a:t>Forced vital capacity</a:t>
                      </a:r>
                      <a:endParaRPr lang="en-US" sz="2400" b="1" dirty="0"/>
                    </a:p>
                  </a:txBody>
                  <a:tcPr marT="45734" marB="45734"/>
                </a:tc>
              </a:tr>
              <a:tr h="457340">
                <a:tc>
                  <a:txBody>
                    <a:bodyPr/>
                    <a:lstStyle/>
                    <a:p>
                      <a:r>
                        <a:rPr lang="en-US" sz="2400" b="1" dirty="0" smtClean="0"/>
                        <a:t>Brain</a:t>
                      </a:r>
                      <a:endParaRPr lang="en-US" sz="2400" b="1" dirty="0"/>
                    </a:p>
                  </a:txBody>
                  <a:tcPr marT="45734" marB="45734"/>
                </a:tc>
                <a:tc>
                  <a:txBody>
                    <a:bodyPr/>
                    <a:lstStyle/>
                    <a:p>
                      <a:r>
                        <a:rPr lang="en-US" sz="2400" b="1" dirty="0" smtClean="0"/>
                        <a:t>White matter grade</a:t>
                      </a:r>
                      <a:endParaRPr lang="en-US" sz="2400" b="1" dirty="0"/>
                    </a:p>
                  </a:txBody>
                  <a:tcPr marT="45734" marB="45734"/>
                </a:tc>
              </a:tr>
              <a:tr h="457340">
                <a:tc>
                  <a:txBody>
                    <a:bodyPr/>
                    <a:lstStyle/>
                    <a:p>
                      <a:r>
                        <a:rPr lang="en-US" sz="2400" b="1" dirty="0" smtClean="0"/>
                        <a:t>Metabolism</a:t>
                      </a:r>
                      <a:endParaRPr lang="en-US" sz="2400" b="1" dirty="0"/>
                    </a:p>
                  </a:txBody>
                  <a:tcPr marT="45734" marB="45734"/>
                </a:tc>
                <a:tc>
                  <a:txBody>
                    <a:bodyPr/>
                    <a:lstStyle/>
                    <a:p>
                      <a:r>
                        <a:rPr lang="en-US" sz="2400" b="1" dirty="0" smtClean="0"/>
                        <a:t>Serum fasting glucose</a:t>
                      </a:r>
                      <a:endParaRPr lang="en-US" sz="2400" b="1" dirty="0"/>
                    </a:p>
                  </a:txBody>
                  <a:tcPr marT="45734" marB="45734"/>
                </a:tc>
              </a:tr>
              <a:tr h="457340">
                <a:tc>
                  <a:txBody>
                    <a:bodyPr/>
                    <a:lstStyle/>
                    <a:p>
                      <a:r>
                        <a:rPr lang="en-US" sz="2400" b="1" dirty="0" smtClean="0"/>
                        <a:t>Renal</a:t>
                      </a:r>
                      <a:endParaRPr lang="en-US" sz="2400" b="1" dirty="0"/>
                    </a:p>
                  </a:txBody>
                  <a:tcPr marT="45734" marB="45734"/>
                </a:tc>
                <a:tc>
                  <a:txBody>
                    <a:bodyPr/>
                    <a:lstStyle/>
                    <a:p>
                      <a:r>
                        <a:rPr lang="en-US" sz="2400" b="1" dirty="0" smtClean="0"/>
                        <a:t>Serum </a:t>
                      </a:r>
                      <a:r>
                        <a:rPr lang="en-US" sz="2400" b="1" dirty="0" err="1" smtClean="0"/>
                        <a:t>cystatin</a:t>
                      </a:r>
                      <a:r>
                        <a:rPr lang="en-US" sz="2400" b="1" dirty="0" smtClean="0"/>
                        <a:t>-C</a:t>
                      </a:r>
                      <a:endParaRPr lang="en-US" sz="2400" b="1" dirty="0"/>
                    </a:p>
                  </a:txBody>
                  <a:tcPr marT="45734" marB="45734"/>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18" name="Group 9"/>
          <p:cNvGrpSpPr>
            <a:grpSpLocks noChangeAspect="1"/>
          </p:cNvGrpSpPr>
          <p:nvPr/>
        </p:nvGrpSpPr>
        <p:grpSpPr bwMode="auto">
          <a:xfrm>
            <a:off x="4572000" y="1600200"/>
            <a:ext cx="4468813" cy="3581400"/>
            <a:chOff x="2527" y="8740"/>
            <a:chExt cx="9862" cy="6429"/>
          </a:xfrm>
        </p:grpSpPr>
        <p:sp>
          <p:nvSpPr>
            <p:cNvPr id="34823" name="AutoShape 10"/>
            <p:cNvSpPr>
              <a:spLocks noChangeAspect="1" noChangeArrowheads="1"/>
            </p:cNvSpPr>
            <p:nvPr/>
          </p:nvSpPr>
          <p:spPr bwMode="auto">
            <a:xfrm>
              <a:off x="2527" y="8740"/>
              <a:ext cx="9862" cy="64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Calibri" pitchFamily="34" charset="0"/>
              </a:endParaRPr>
            </a:p>
          </p:txBody>
        </p:sp>
        <p:graphicFrame>
          <p:nvGraphicFramePr>
            <p:cNvPr id="34824" name="Object 8"/>
            <p:cNvGraphicFramePr>
              <a:graphicFrameLocks noChangeAspect="1"/>
            </p:cNvGraphicFramePr>
            <p:nvPr/>
          </p:nvGraphicFramePr>
          <p:xfrm>
            <a:off x="2527" y="8740"/>
            <a:ext cx="9742" cy="6429"/>
          </p:xfrm>
          <a:graphic>
            <a:graphicData uri="http://schemas.openxmlformats.org/presentationml/2006/ole">
              <p:oleObj spid="_x0000_s4102" r:id="rId3" imgW="4035902" imgH="3273836" progId="Excel.Sheet.8">
                <p:embed/>
              </p:oleObj>
            </a:graphicData>
          </a:graphic>
        </p:graphicFrame>
        <p:sp>
          <p:nvSpPr>
            <p:cNvPr id="4103" name="Text Box 12"/>
            <p:cNvSpPr txBox="1">
              <a:spLocks noChangeArrowheads="1"/>
            </p:cNvSpPr>
            <p:nvPr/>
          </p:nvSpPr>
          <p:spPr bwMode="auto">
            <a:xfrm>
              <a:off x="3998" y="13673"/>
              <a:ext cx="8054" cy="533"/>
            </a:xfrm>
            <a:prstGeom prst="rect">
              <a:avLst/>
            </a:prstGeom>
            <a:noFill/>
            <a:ln w="9525">
              <a:noFill/>
              <a:miter lim="800000"/>
              <a:headEnd/>
              <a:tailEnd/>
            </a:ln>
          </p:spPr>
          <p:txBody>
            <a:bodyPr lIns="70409" tIns="35204" rIns="70409" bIns="35204"/>
            <a:lstStyle/>
            <a:p>
              <a:pPr algn="ctr">
                <a:defRPr/>
              </a:pPr>
              <a:r>
                <a:rPr lang="en-US" altLang="ko-KR" b="1" dirty="0">
                  <a:solidFill>
                    <a:srgbClr val="000000"/>
                  </a:solidFill>
                  <a:latin typeface="+mn-lt"/>
                  <a:ea typeface="Batang" pitchFamily="18" charset="-127"/>
                </a:rPr>
                <a:t>Physiologic Index of </a:t>
              </a:r>
              <a:r>
                <a:rPr lang="en-US" altLang="ko-KR" b="1" dirty="0" err="1">
                  <a:solidFill>
                    <a:srgbClr val="000000"/>
                  </a:solidFill>
                  <a:latin typeface="+mn-lt"/>
                  <a:ea typeface="Batang" pitchFamily="18" charset="-127"/>
                </a:rPr>
                <a:t>Comorbidity</a:t>
              </a:r>
              <a:endParaRPr lang="en-US" altLang="ko-KR" b="1" dirty="0">
                <a:solidFill>
                  <a:srgbClr val="000000"/>
                </a:solidFill>
                <a:latin typeface="+mn-lt"/>
                <a:ea typeface="Batang" pitchFamily="18" charset="-127"/>
              </a:endParaRPr>
            </a:p>
            <a:p>
              <a:pPr>
                <a:defRPr/>
              </a:pPr>
              <a:r>
                <a:rPr lang="en-US" altLang="ko-KR" dirty="0">
                  <a:latin typeface="+mn-lt"/>
                  <a:ea typeface="Batang" pitchFamily="18" charset="-127"/>
                </a:rPr>
                <a:t>  </a:t>
              </a:r>
              <a:endParaRPr lang="en-US" dirty="0">
                <a:latin typeface="+mn-lt"/>
              </a:endParaRPr>
            </a:p>
          </p:txBody>
        </p:sp>
      </p:grpSp>
      <p:sp>
        <p:nvSpPr>
          <p:cNvPr id="34819" name="Rectangle 5"/>
          <p:cNvSpPr>
            <a:spLocks noChangeArrowheads="1"/>
          </p:cNvSpPr>
          <p:nvPr/>
        </p:nvSpPr>
        <p:spPr bwMode="auto">
          <a:xfrm>
            <a:off x="609600" y="228600"/>
            <a:ext cx="8077200" cy="1077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3200">
                <a:latin typeface="Calibri" pitchFamily="34" charset="0"/>
              </a:rPr>
              <a:t>Crude mortality rates by physiologic index of comorbidity versus comorbidity count </a:t>
            </a:r>
          </a:p>
        </p:txBody>
      </p:sp>
      <p:sp>
        <p:nvSpPr>
          <p:cNvPr id="34820" name="TextBox 6"/>
          <p:cNvSpPr txBox="1">
            <a:spLocks noChangeArrowheads="1"/>
          </p:cNvSpPr>
          <p:nvPr/>
        </p:nvSpPr>
        <p:spPr bwMode="auto">
          <a:xfrm>
            <a:off x="457200" y="5562600"/>
            <a:ext cx="8229600" cy="923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atin typeface="Calibri" pitchFamily="34" charset="0"/>
              </a:rPr>
              <a:t>Newman AB, Boudreau RM, Naydeck BL, Fried LF, Harris TB. A Physiologic Index of Comorbidity - Relationship to Mortality and Disability. J Gerontol A Biol Sci Med Sci. 2008;63A:M603-609. </a:t>
            </a:r>
          </a:p>
        </p:txBody>
      </p:sp>
      <p:graphicFrame>
        <p:nvGraphicFramePr>
          <p:cNvPr id="34821" name="Object 2"/>
          <p:cNvGraphicFramePr>
            <a:graphicFrameLocks noChangeAspect="1"/>
          </p:cNvGraphicFramePr>
          <p:nvPr/>
        </p:nvGraphicFramePr>
        <p:xfrm>
          <a:off x="304800" y="1600200"/>
          <a:ext cx="4164013" cy="3581400"/>
        </p:xfrm>
        <a:graphic>
          <a:graphicData uri="http://schemas.openxmlformats.org/presentationml/2006/ole">
            <p:oleObj spid="_x0000_s4103" r:id="rId4" imgW="3810330" imgH="3273836" progId="Excel.Sheet.8">
              <p:embed/>
            </p:oleObj>
          </a:graphicData>
        </a:graphic>
      </p:graphicFrame>
      <p:sp>
        <p:nvSpPr>
          <p:cNvPr id="11" name="TextBox 10"/>
          <p:cNvSpPr txBox="1"/>
          <p:nvPr/>
        </p:nvSpPr>
        <p:spPr>
          <a:xfrm>
            <a:off x="1143000" y="4191000"/>
            <a:ext cx="2590800" cy="381000"/>
          </a:xfrm>
          <a:prstGeom prst="rect">
            <a:avLst/>
          </a:prstGeom>
          <a:noFill/>
        </p:spPr>
        <p:txBody>
          <a:bodyPr>
            <a:spAutoFit/>
          </a:bodyPr>
          <a:lstStyle/>
          <a:p>
            <a:pPr>
              <a:defRPr/>
            </a:pPr>
            <a:r>
              <a:rPr lang="en-US" b="1" dirty="0" err="1">
                <a:solidFill>
                  <a:schemeClr val="accent4">
                    <a:lumMod val="10000"/>
                  </a:schemeClr>
                </a:solidFill>
                <a:latin typeface="Arial" charset="0"/>
              </a:rPr>
              <a:t>Comorbidity</a:t>
            </a:r>
            <a:r>
              <a:rPr lang="en-US" b="1" dirty="0">
                <a:solidFill>
                  <a:schemeClr val="accent4">
                    <a:lumMod val="10000"/>
                  </a:schemeClr>
                </a:solidFill>
                <a:latin typeface="Arial" charset="0"/>
              </a:rPr>
              <a:t> Count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842" name="Group 3072"/>
          <p:cNvGrpSpPr>
            <a:grpSpLocks/>
          </p:cNvGrpSpPr>
          <p:nvPr/>
        </p:nvGrpSpPr>
        <p:grpSpPr bwMode="auto">
          <a:xfrm>
            <a:off x="457200" y="1295400"/>
            <a:ext cx="8432800" cy="4260850"/>
            <a:chOff x="533400" y="1371600"/>
            <a:chExt cx="6324600" cy="3914034"/>
          </a:xfrm>
        </p:grpSpPr>
        <p:grpSp>
          <p:nvGrpSpPr>
            <p:cNvPr id="35848" name="Group 7"/>
            <p:cNvGrpSpPr>
              <a:grpSpLocks noChangeAspect="1"/>
            </p:cNvGrpSpPr>
            <p:nvPr/>
          </p:nvGrpSpPr>
          <p:grpSpPr bwMode="auto">
            <a:xfrm>
              <a:off x="533400" y="1371600"/>
              <a:ext cx="6324600" cy="3885565"/>
              <a:chOff x="0" y="0"/>
              <a:chExt cx="9960" cy="6119"/>
            </a:xfrm>
          </p:grpSpPr>
          <p:sp>
            <p:nvSpPr>
              <p:cNvPr id="35850" name="AutoShape 2450"/>
              <p:cNvSpPr>
                <a:spLocks noChangeAspect="1" noChangeArrowheads="1" noTextEdit="1"/>
              </p:cNvSpPr>
              <p:nvPr/>
            </p:nvSpPr>
            <p:spPr bwMode="auto">
              <a:xfrm>
                <a:off x="0" y="0"/>
                <a:ext cx="9345" cy="47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grpSp>
            <p:nvGrpSpPr>
              <p:cNvPr id="35851" name="Group 2249"/>
              <p:cNvGrpSpPr>
                <a:grpSpLocks/>
              </p:cNvGrpSpPr>
              <p:nvPr/>
            </p:nvGrpSpPr>
            <p:grpSpPr bwMode="auto">
              <a:xfrm>
                <a:off x="0" y="0"/>
                <a:ext cx="9960" cy="6119"/>
                <a:chOff x="0" y="0"/>
                <a:chExt cx="9960" cy="6119"/>
              </a:xfrm>
            </p:grpSpPr>
            <p:sp>
              <p:nvSpPr>
                <p:cNvPr id="38093" name="Rectangle 2449"/>
                <p:cNvSpPr>
                  <a:spLocks noChangeArrowheads="1"/>
                </p:cNvSpPr>
                <p:nvPr/>
              </p:nvSpPr>
              <p:spPr bwMode="auto">
                <a:xfrm>
                  <a:off x="0" y="0"/>
                  <a:ext cx="9351" cy="4791"/>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Calibri" pitchFamily="34" charset="0"/>
                  </a:endParaRPr>
                </a:p>
              </p:txBody>
            </p:sp>
            <p:sp>
              <p:nvSpPr>
                <p:cNvPr id="38094" name="Rectangle 2448"/>
                <p:cNvSpPr>
                  <a:spLocks noChangeArrowheads="1"/>
                </p:cNvSpPr>
                <p:nvPr/>
              </p:nvSpPr>
              <p:spPr bwMode="auto">
                <a:xfrm>
                  <a:off x="0" y="0"/>
                  <a:ext cx="9960" cy="6119"/>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Calibri" pitchFamily="34" charset="0"/>
                  </a:endParaRPr>
                </a:p>
              </p:txBody>
            </p:sp>
            <p:sp>
              <p:nvSpPr>
                <p:cNvPr id="38095" name="Line 2447"/>
                <p:cNvSpPr>
                  <a:spLocks noChangeShapeType="1"/>
                </p:cNvSpPr>
                <p:nvPr/>
              </p:nvSpPr>
              <p:spPr bwMode="auto">
                <a:xfrm>
                  <a:off x="491" y="3547"/>
                  <a:ext cx="424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96" name="Line 2446"/>
                <p:cNvSpPr>
                  <a:spLocks noChangeShapeType="1"/>
                </p:cNvSpPr>
                <p:nvPr/>
              </p:nvSpPr>
              <p:spPr bwMode="auto">
                <a:xfrm flipH="1">
                  <a:off x="462" y="3838"/>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97" name="Line 2445"/>
                <p:cNvSpPr>
                  <a:spLocks noChangeShapeType="1"/>
                </p:cNvSpPr>
                <p:nvPr/>
              </p:nvSpPr>
              <p:spPr bwMode="auto">
                <a:xfrm>
                  <a:off x="474" y="3781"/>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98" name="Line 2444"/>
                <p:cNvSpPr>
                  <a:spLocks noChangeShapeType="1"/>
                </p:cNvSpPr>
                <p:nvPr/>
              </p:nvSpPr>
              <p:spPr bwMode="auto">
                <a:xfrm>
                  <a:off x="474" y="3724"/>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99" name="Line 2443"/>
                <p:cNvSpPr>
                  <a:spLocks noChangeShapeType="1"/>
                </p:cNvSpPr>
                <p:nvPr/>
              </p:nvSpPr>
              <p:spPr bwMode="auto">
                <a:xfrm>
                  <a:off x="474" y="366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00" name="Line 2442"/>
                <p:cNvSpPr>
                  <a:spLocks noChangeShapeType="1"/>
                </p:cNvSpPr>
                <p:nvPr/>
              </p:nvSpPr>
              <p:spPr bwMode="auto">
                <a:xfrm>
                  <a:off x="474" y="3604"/>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01" name="Line 2441"/>
                <p:cNvSpPr>
                  <a:spLocks noChangeShapeType="1"/>
                </p:cNvSpPr>
                <p:nvPr/>
              </p:nvSpPr>
              <p:spPr bwMode="auto">
                <a:xfrm flipH="1">
                  <a:off x="462" y="3547"/>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02" name="Line 2440"/>
                <p:cNvSpPr>
                  <a:spLocks noChangeShapeType="1"/>
                </p:cNvSpPr>
                <p:nvPr/>
              </p:nvSpPr>
              <p:spPr bwMode="auto">
                <a:xfrm>
                  <a:off x="474" y="349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03" name="Line 2439"/>
                <p:cNvSpPr>
                  <a:spLocks noChangeShapeType="1"/>
                </p:cNvSpPr>
                <p:nvPr/>
              </p:nvSpPr>
              <p:spPr bwMode="auto">
                <a:xfrm>
                  <a:off x="474" y="3433"/>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04" name="Line 2438"/>
                <p:cNvSpPr>
                  <a:spLocks noChangeShapeType="1"/>
                </p:cNvSpPr>
                <p:nvPr/>
              </p:nvSpPr>
              <p:spPr bwMode="auto">
                <a:xfrm>
                  <a:off x="474" y="3371"/>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05" name="Line 2437"/>
                <p:cNvSpPr>
                  <a:spLocks noChangeShapeType="1"/>
                </p:cNvSpPr>
                <p:nvPr/>
              </p:nvSpPr>
              <p:spPr bwMode="auto">
                <a:xfrm>
                  <a:off x="474" y="3314"/>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06" name="Line 2436"/>
                <p:cNvSpPr>
                  <a:spLocks noChangeShapeType="1"/>
                </p:cNvSpPr>
                <p:nvPr/>
              </p:nvSpPr>
              <p:spPr bwMode="auto">
                <a:xfrm flipH="1">
                  <a:off x="462" y="3257"/>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07" name="Line 2435"/>
                <p:cNvSpPr>
                  <a:spLocks noChangeShapeType="1"/>
                </p:cNvSpPr>
                <p:nvPr/>
              </p:nvSpPr>
              <p:spPr bwMode="auto">
                <a:xfrm>
                  <a:off x="474" y="320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08" name="Line 2434"/>
                <p:cNvSpPr>
                  <a:spLocks noChangeShapeType="1"/>
                </p:cNvSpPr>
                <p:nvPr/>
              </p:nvSpPr>
              <p:spPr bwMode="auto">
                <a:xfrm>
                  <a:off x="474" y="313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09" name="Line 2433"/>
                <p:cNvSpPr>
                  <a:spLocks noChangeShapeType="1"/>
                </p:cNvSpPr>
                <p:nvPr/>
              </p:nvSpPr>
              <p:spPr bwMode="auto">
                <a:xfrm>
                  <a:off x="474" y="308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10" name="Line 2432"/>
                <p:cNvSpPr>
                  <a:spLocks noChangeShapeType="1"/>
                </p:cNvSpPr>
                <p:nvPr/>
              </p:nvSpPr>
              <p:spPr bwMode="auto">
                <a:xfrm>
                  <a:off x="474" y="3023"/>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11" name="Line 2431"/>
                <p:cNvSpPr>
                  <a:spLocks noChangeShapeType="1"/>
                </p:cNvSpPr>
                <p:nvPr/>
              </p:nvSpPr>
              <p:spPr bwMode="auto">
                <a:xfrm flipH="1">
                  <a:off x="462" y="2966"/>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12" name="Line 2430"/>
                <p:cNvSpPr>
                  <a:spLocks noChangeShapeType="1"/>
                </p:cNvSpPr>
                <p:nvPr/>
              </p:nvSpPr>
              <p:spPr bwMode="auto">
                <a:xfrm>
                  <a:off x="474" y="2903"/>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13" name="Line 2429"/>
                <p:cNvSpPr>
                  <a:spLocks noChangeShapeType="1"/>
                </p:cNvSpPr>
                <p:nvPr/>
              </p:nvSpPr>
              <p:spPr bwMode="auto">
                <a:xfrm>
                  <a:off x="474" y="2846"/>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14" name="Line 2428"/>
                <p:cNvSpPr>
                  <a:spLocks noChangeShapeType="1"/>
                </p:cNvSpPr>
                <p:nvPr/>
              </p:nvSpPr>
              <p:spPr bwMode="auto">
                <a:xfrm>
                  <a:off x="474" y="278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15" name="Line 2427"/>
                <p:cNvSpPr>
                  <a:spLocks noChangeShapeType="1"/>
                </p:cNvSpPr>
                <p:nvPr/>
              </p:nvSpPr>
              <p:spPr bwMode="auto">
                <a:xfrm>
                  <a:off x="474" y="273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16" name="Line 2426"/>
                <p:cNvSpPr>
                  <a:spLocks noChangeShapeType="1"/>
                </p:cNvSpPr>
                <p:nvPr/>
              </p:nvSpPr>
              <p:spPr bwMode="auto">
                <a:xfrm flipH="1">
                  <a:off x="462" y="2669"/>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17" name="Line 2425"/>
                <p:cNvSpPr>
                  <a:spLocks noChangeShapeType="1"/>
                </p:cNvSpPr>
                <p:nvPr/>
              </p:nvSpPr>
              <p:spPr bwMode="auto">
                <a:xfrm>
                  <a:off x="474" y="261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18" name="Line 2424"/>
                <p:cNvSpPr>
                  <a:spLocks noChangeShapeType="1"/>
                </p:cNvSpPr>
                <p:nvPr/>
              </p:nvSpPr>
              <p:spPr bwMode="auto">
                <a:xfrm>
                  <a:off x="474" y="255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19" name="Line 2423"/>
                <p:cNvSpPr>
                  <a:spLocks noChangeShapeType="1"/>
                </p:cNvSpPr>
                <p:nvPr/>
              </p:nvSpPr>
              <p:spPr bwMode="auto">
                <a:xfrm>
                  <a:off x="474" y="249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20" name="Line 2422"/>
                <p:cNvSpPr>
                  <a:spLocks noChangeShapeType="1"/>
                </p:cNvSpPr>
                <p:nvPr/>
              </p:nvSpPr>
              <p:spPr bwMode="auto">
                <a:xfrm>
                  <a:off x="474" y="2441"/>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21" name="Line 2421"/>
                <p:cNvSpPr>
                  <a:spLocks noChangeShapeType="1"/>
                </p:cNvSpPr>
                <p:nvPr/>
              </p:nvSpPr>
              <p:spPr bwMode="auto">
                <a:xfrm flipH="1">
                  <a:off x="462" y="2378"/>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22" name="Line 2420"/>
                <p:cNvSpPr>
                  <a:spLocks noChangeShapeType="1"/>
                </p:cNvSpPr>
                <p:nvPr/>
              </p:nvSpPr>
              <p:spPr bwMode="auto">
                <a:xfrm>
                  <a:off x="474" y="2321"/>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23" name="Line 2419"/>
                <p:cNvSpPr>
                  <a:spLocks noChangeShapeType="1"/>
                </p:cNvSpPr>
                <p:nvPr/>
              </p:nvSpPr>
              <p:spPr bwMode="auto">
                <a:xfrm>
                  <a:off x="474" y="2264"/>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24" name="Line 2418"/>
                <p:cNvSpPr>
                  <a:spLocks noChangeShapeType="1"/>
                </p:cNvSpPr>
                <p:nvPr/>
              </p:nvSpPr>
              <p:spPr bwMode="auto">
                <a:xfrm>
                  <a:off x="474" y="220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25" name="Line 2417"/>
                <p:cNvSpPr>
                  <a:spLocks noChangeShapeType="1"/>
                </p:cNvSpPr>
                <p:nvPr/>
              </p:nvSpPr>
              <p:spPr bwMode="auto">
                <a:xfrm>
                  <a:off x="474" y="2144"/>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26" name="Line 2416"/>
                <p:cNvSpPr>
                  <a:spLocks noChangeShapeType="1"/>
                </p:cNvSpPr>
                <p:nvPr/>
              </p:nvSpPr>
              <p:spPr bwMode="auto">
                <a:xfrm flipH="1">
                  <a:off x="462" y="2087"/>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27" name="Line 2415"/>
                <p:cNvSpPr>
                  <a:spLocks noChangeShapeType="1"/>
                </p:cNvSpPr>
                <p:nvPr/>
              </p:nvSpPr>
              <p:spPr bwMode="auto">
                <a:xfrm>
                  <a:off x="474" y="203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28" name="Line 2414"/>
                <p:cNvSpPr>
                  <a:spLocks noChangeShapeType="1"/>
                </p:cNvSpPr>
                <p:nvPr/>
              </p:nvSpPr>
              <p:spPr bwMode="auto">
                <a:xfrm>
                  <a:off x="474" y="1973"/>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29" name="Line 2413"/>
                <p:cNvSpPr>
                  <a:spLocks noChangeShapeType="1"/>
                </p:cNvSpPr>
                <p:nvPr/>
              </p:nvSpPr>
              <p:spPr bwMode="auto">
                <a:xfrm>
                  <a:off x="474" y="1911"/>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30" name="Line 2412"/>
                <p:cNvSpPr>
                  <a:spLocks noChangeShapeType="1"/>
                </p:cNvSpPr>
                <p:nvPr/>
              </p:nvSpPr>
              <p:spPr bwMode="auto">
                <a:xfrm>
                  <a:off x="474" y="1854"/>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31" name="Line 2411"/>
                <p:cNvSpPr>
                  <a:spLocks noChangeShapeType="1"/>
                </p:cNvSpPr>
                <p:nvPr/>
              </p:nvSpPr>
              <p:spPr bwMode="auto">
                <a:xfrm flipH="1">
                  <a:off x="462" y="1797"/>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32" name="Line 2410"/>
                <p:cNvSpPr>
                  <a:spLocks noChangeShapeType="1"/>
                </p:cNvSpPr>
                <p:nvPr/>
              </p:nvSpPr>
              <p:spPr bwMode="auto">
                <a:xfrm>
                  <a:off x="474" y="174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33" name="Line 2409"/>
                <p:cNvSpPr>
                  <a:spLocks noChangeShapeType="1"/>
                </p:cNvSpPr>
                <p:nvPr/>
              </p:nvSpPr>
              <p:spPr bwMode="auto">
                <a:xfrm>
                  <a:off x="474" y="168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34" name="Line 2408"/>
                <p:cNvSpPr>
                  <a:spLocks noChangeShapeType="1"/>
                </p:cNvSpPr>
                <p:nvPr/>
              </p:nvSpPr>
              <p:spPr bwMode="auto">
                <a:xfrm>
                  <a:off x="474" y="162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35" name="Line 2407"/>
                <p:cNvSpPr>
                  <a:spLocks noChangeShapeType="1"/>
                </p:cNvSpPr>
                <p:nvPr/>
              </p:nvSpPr>
              <p:spPr bwMode="auto">
                <a:xfrm>
                  <a:off x="474" y="1563"/>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36" name="Line 2406"/>
                <p:cNvSpPr>
                  <a:spLocks noChangeShapeType="1"/>
                </p:cNvSpPr>
                <p:nvPr/>
              </p:nvSpPr>
              <p:spPr bwMode="auto">
                <a:xfrm flipH="1">
                  <a:off x="462" y="1506"/>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37" name="Line 2405"/>
                <p:cNvSpPr>
                  <a:spLocks noChangeShapeType="1"/>
                </p:cNvSpPr>
                <p:nvPr/>
              </p:nvSpPr>
              <p:spPr bwMode="auto">
                <a:xfrm>
                  <a:off x="474" y="144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38" name="Line 2404"/>
                <p:cNvSpPr>
                  <a:spLocks noChangeShapeType="1"/>
                </p:cNvSpPr>
                <p:nvPr/>
              </p:nvSpPr>
              <p:spPr bwMode="auto">
                <a:xfrm>
                  <a:off x="474" y="1386"/>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39" name="Line 2403"/>
                <p:cNvSpPr>
                  <a:spLocks noChangeShapeType="1"/>
                </p:cNvSpPr>
                <p:nvPr/>
              </p:nvSpPr>
              <p:spPr bwMode="auto">
                <a:xfrm>
                  <a:off x="474" y="132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40" name="Line 2402"/>
                <p:cNvSpPr>
                  <a:spLocks noChangeShapeType="1"/>
                </p:cNvSpPr>
                <p:nvPr/>
              </p:nvSpPr>
              <p:spPr bwMode="auto">
                <a:xfrm>
                  <a:off x="474" y="127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41" name="Line 2401"/>
                <p:cNvSpPr>
                  <a:spLocks noChangeShapeType="1"/>
                </p:cNvSpPr>
                <p:nvPr/>
              </p:nvSpPr>
              <p:spPr bwMode="auto">
                <a:xfrm flipH="1">
                  <a:off x="462" y="1215"/>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42" name="Line 2400"/>
                <p:cNvSpPr>
                  <a:spLocks noChangeShapeType="1"/>
                </p:cNvSpPr>
                <p:nvPr/>
              </p:nvSpPr>
              <p:spPr bwMode="auto">
                <a:xfrm>
                  <a:off x="474" y="115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43" name="Line 2399"/>
                <p:cNvSpPr>
                  <a:spLocks noChangeShapeType="1"/>
                </p:cNvSpPr>
                <p:nvPr/>
              </p:nvSpPr>
              <p:spPr bwMode="auto">
                <a:xfrm>
                  <a:off x="474" y="109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44" name="Line 2398"/>
                <p:cNvSpPr>
                  <a:spLocks noChangeShapeType="1"/>
                </p:cNvSpPr>
                <p:nvPr/>
              </p:nvSpPr>
              <p:spPr bwMode="auto">
                <a:xfrm>
                  <a:off x="474" y="103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45" name="Line 2397"/>
                <p:cNvSpPr>
                  <a:spLocks noChangeShapeType="1"/>
                </p:cNvSpPr>
                <p:nvPr/>
              </p:nvSpPr>
              <p:spPr bwMode="auto">
                <a:xfrm>
                  <a:off x="474" y="981"/>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46" name="Line 2396"/>
                <p:cNvSpPr>
                  <a:spLocks noChangeShapeType="1"/>
                </p:cNvSpPr>
                <p:nvPr/>
              </p:nvSpPr>
              <p:spPr bwMode="auto">
                <a:xfrm flipH="1">
                  <a:off x="462" y="924"/>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47" name="Line 2395"/>
                <p:cNvSpPr>
                  <a:spLocks noChangeShapeType="1"/>
                </p:cNvSpPr>
                <p:nvPr/>
              </p:nvSpPr>
              <p:spPr bwMode="auto">
                <a:xfrm>
                  <a:off x="474" y="861"/>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48" name="Line 2394"/>
                <p:cNvSpPr>
                  <a:spLocks noChangeShapeType="1"/>
                </p:cNvSpPr>
                <p:nvPr/>
              </p:nvSpPr>
              <p:spPr bwMode="auto">
                <a:xfrm>
                  <a:off x="474" y="804"/>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49" name="Line 2393"/>
                <p:cNvSpPr>
                  <a:spLocks noChangeShapeType="1"/>
                </p:cNvSpPr>
                <p:nvPr/>
              </p:nvSpPr>
              <p:spPr bwMode="auto">
                <a:xfrm>
                  <a:off x="474" y="74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50" name="Line 2392"/>
                <p:cNvSpPr>
                  <a:spLocks noChangeShapeType="1"/>
                </p:cNvSpPr>
                <p:nvPr/>
              </p:nvSpPr>
              <p:spPr bwMode="auto">
                <a:xfrm>
                  <a:off x="474" y="69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51" name="Line 2391"/>
                <p:cNvSpPr>
                  <a:spLocks noChangeShapeType="1"/>
                </p:cNvSpPr>
                <p:nvPr/>
              </p:nvSpPr>
              <p:spPr bwMode="auto">
                <a:xfrm flipH="1">
                  <a:off x="462" y="627"/>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52" name="Line 2390"/>
                <p:cNvSpPr>
                  <a:spLocks noChangeShapeType="1"/>
                </p:cNvSpPr>
                <p:nvPr/>
              </p:nvSpPr>
              <p:spPr bwMode="auto">
                <a:xfrm>
                  <a:off x="474" y="57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53" name="Line 2389"/>
                <p:cNvSpPr>
                  <a:spLocks noChangeShapeType="1"/>
                </p:cNvSpPr>
                <p:nvPr/>
              </p:nvSpPr>
              <p:spPr bwMode="auto">
                <a:xfrm>
                  <a:off x="474" y="513"/>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54" name="Line 2388"/>
                <p:cNvSpPr>
                  <a:spLocks noChangeShapeType="1"/>
                </p:cNvSpPr>
                <p:nvPr/>
              </p:nvSpPr>
              <p:spPr bwMode="auto">
                <a:xfrm>
                  <a:off x="474" y="456"/>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55" name="Line 2387"/>
                <p:cNvSpPr>
                  <a:spLocks noChangeShapeType="1"/>
                </p:cNvSpPr>
                <p:nvPr/>
              </p:nvSpPr>
              <p:spPr bwMode="auto">
                <a:xfrm>
                  <a:off x="474" y="394"/>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56" name="Line 2386"/>
                <p:cNvSpPr>
                  <a:spLocks noChangeShapeType="1"/>
                </p:cNvSpPr>
                <p:nvPr/>
              </p:nvSpPr>
              <p:spPr bwMode="auto">
                <a:xfrm flipH="1">
                  <a:off x="462" y="336"/>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57" name="Line 2385"/>
                <p:cNvSpPr>
                  <a:spLocks noChangeShapeType="1"/>
                </p:cNvSpPr>
                <p:nvPr/>
              </p:nvSpPr>
              <p:spPr bwMode="auto">
                <a:xfrm>
                  <a:off x="86" y="2646"/>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58" name="Line 2384"/>
                <p:cNvSpPr>
                  <a:spLocks noChangeShapeType="1"/>
                </p:cNvSpPr>
                <p:nvPr/>
              </p:nvSpPr>
              <p:spPr bwMode="auto">
                <a:xfrm>
                  <a:off x="86" y="2652"/>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59" name="Line 2383"/>
                <p:cNvSpPr>
                  <a:spLocks noChangeShapeType="1"/>
                </p:cNvSpPr>
                <p:nvPr/>
              </p:nvSpPr>
              <p:spPr bwMode="auto">
                <a:xfrm>
                  <a:off x="86" y="2658"/>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60" name="Line 2382"/>
                <p:cNvSpPr>
                  <a:spLocks noChangeShapeType="1"/>
                </p:cNvSpPr>
                <p:nvPr/>
              </p:nvSpPr>
              <p:spPr bwMode="auto">
                <a:xfrm>
                  <a:off x="86" y="2663"/>
                  <a:ext cx="2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61" name="Line 2381"/>
                <p:cNvSpPr>
                  <a:spLocks noChangeShapeType="1"/>
                </p:cNvSpPr>
                <p:nvPr/>
              </p:nvSpPr>
              <p:spPr bwMode="auto">
                <a:xfrm>
                  <a:off x="86" y="2669"/>
                  <a:ext cx="4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62" name="Line 2380"/>
                <p:cNvSpPr>
                  <a:spLocks noChangeShapeType="1"/>
                </p:cNvSpPr>
                <p:nvPr/>
              </p:nvSpPr>
              <p:spPr bwMode="auto">
                <a:xfrm>
                  <a:off x="97" y="2675"/>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63" name="Line 2379"/>
                <p:cNvSpPr>
                  <a:spLocks noChangeShapeType="1"/>
                </p:cNvSpPr>
                <p:nvPr/>
              </p:nvSpPr>
              <p:spPr bwMode="auto">
                <a:xfrm>
                  <a:off x="120" y="2681"/>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64" name="Line 2378"/>
                <p:cNvSpPr>
                  <a:spLocks noChangeShapeType="1"/>
                </p:cNvSpPr>
                <p:nvPr/>
              </p:nvSpPr>
              <p:spPr bwMode="auto">
                <a:xfrm>
                  <a:off x="137" y="2686"/>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65" name="Line 2377"/>
                <p:cNvSpPr>
                  <a:spLocks noChangeShapeType="1"/>
                </p:cNvSpPr>
                <p:nvPr/>
              </p:nvSpPr>
              <p:spPr bwMode="auto">
                <a:xfrm>
                  <a:off x="160" y="269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66" name="Line 2376"/>
                <p:cNvSpPr>
                  <a:spLocks noChangeShapeType="1"/>
                </p:cNvSpPr>
                <p:nvPr/>
              </p:nvSpPr>
              <p:spPr bwMode="auto">
                <a:xfrm>
                  <a:off x="137" y="2698"/>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67" name="Line 2375"/>
                <p:cNvSpPr>
                  <a:spLocks noChangeShapeType="1"/>
                </p:cNvSpPr>
                <p:nvPr/>
              </p:nvSpPr>
              <p:spPr bwMode="auto">
                <a:xfrm>
                  <a:off x="120" y="2703"/>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68" name="Line 2374"/>
                <p:cNvSpPr>
                  <a:spLocks noChangeShapeType="1"/>
                </p:cNvSpPr>
                <p:nvPr/>
              </p:nvSpPr>
              <p:spPr bwMode="auto">
                <a:xfrm>
                  <a:off x="97" y="2709"/>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69" name="Line 2373"/>
                <p:cNvSpPr>
                  <a:spLocks noChangeShapeType="1"/>
                </p:cNvSpPr>
                <p:nvPr/>
              </p:nvSpPr>
              <p:spPr bwMode="auto">
                <a:xfrm>
                  <a:off x="86" y="2715"/>
                  <a:ext cx="4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70" name="Line 2372"/>
                <p:cNvSpPr>
                  <a:spLocks noChangeShapeType="1"/>
                </p:cNvSpPr>
                <p:nvPr/>
              </p:nvSpPr>
              <p:spPr bwMode="auto">
                <a:xfrm>
                  <a:off x="86" y="2720"/>
                  <a:ext cx="2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71" name="Line 2371"/>
                <p:cNvSpPr>
                  <a:spLocks noChangeShapeType="1"/>
                </p:cNvSpPr>
                <p:nvPr/>
              </p:nvSpPr>
              <p:spPr bwMode="auto">
                <a:xfrm>
                  <a:off x="86" y="2726"/>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72" name="Line 2370"/>
                <p:cNvSpPr>
                  <a:spLocks noChangeShapeType="1"/>
                </p:cNvSpPr>
                <p:nvPr/>
              </p:nvSpPr>
              <p:spPr bwMode="auto">
                <a:xfrm>
                  <a:off x="86" y="2732"/>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73" name="Line 2369"/>
                <p:cNvSpPr>
                  <a:spLocks noChangeShapeType="1"/>
                </p:cNvSpPr>
                <p:nvPr/>
              </p:nvSpPr>
              <p:spPr bwMode="auto">
                <a:xfrm>
                  <a:off x="86" y="2738"/>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74" name="Line 2368"/>
                <p:cNvSpPr>
                  <a:spLocks noChangeShapeType="1"/>
                </p:cNvSpPr>
                <p:nvPr/>
              </p:nvSpPr>
              <p:spPr bwMode="auto">
                <a:xfrm>
                  <a:off x="131" y="2572"/>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75" name="Line 2367"/>
                <p:cNvSpPr>
                  <a:spLocks noChangeShapeType="1"/>
                </p:cNvSpPr>
                <p:nvPr/>
              </p:nvSpPr>
              <p:spPr bwMode="auto">
                <a:xfrm>
                  <a:off x="126" y="2578"/>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76" name="Line 2366"/>
                <p:cNvSpPr>
                  <a:spLocks noChangeShapeType="1"/>
                </p:cNvSpPr>
                <p:nvPr/>
              </p:nvSpPr>
              <p:spPr bwMode="auto">
                <a:xfrm>
                  <a:off x="120" y="2584"/>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77" name="Line 2365"/>
                <p:cNvSpPr>
                  <a:spLocks noChangeShapeType="1"/>
                </p:cNvSpPr>
                <p:nvPr/>
              </p:nvSpPr>
              <p:spPr bwMode="auto">
                <a:xfrm>
                  <a:off x="114" y="258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78" name="Line 2364"/>
                <p:cNvSpPr>
                  <a:spLocks noChangeShapeType="1"/>
                </p:cNvSpPr>
                <p:nvPr/>
              </p:nvSpPr>
              <p:spPr bwMode="auto">
                <a:xfrm>
                  <a:off x="160" y="258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79" name="Line 2363"/>
                <p:cNvSpPr>
                  <a:spLocks noChangeShapeType="1"/>
                </p:cNvSpPr>
                <p:nvPr/>
              </p:nvSpPr>
              <p:spPr bwMode="auto">
                <a:xfrm>
                  <a:off x="114" y="259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80" name="Line 2362"/>
                <p:cNvSpPr>
                  <a:spLocks noChangeShapeType="1"/>
                </p:cNvSpPr>
                <p:nvPr/>
              </p:nvSpPr>
              <p:spPr bwMode="auto">
                <a:xfrm>
                  <a:off x="166" y="259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81" name="Line 2361"/>
                <p:cNvSpPr>
                  <a:spLocks noChangeShapeType="1"/>
                </p:cNvSpPr>
                <p:nvPr/>
              </p:nvSpPr>
              <p:spPr bwMode="auto">
                <a:xfrm>
                  <a:off x="114" y="260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82" name="Line 2360"/>
                <p:cNvSpPr>
                  <a:spLocks noChangeShapeType="1"/>
                </p:cNvSpPr>
                <p:nvPr/>
              </p:nvSpPr>
              <p:spPr bwMode="auto">
                <a:xfrm>
                  <a:off x="166" y="260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83" name="Line 2359"/>
                <p:cNvSpPr>
                  <a:spLocks noChangeShapeType="1"/>
                </p:cNvSpPr>
                <p:nvPr/>
              </p:nvSpPr>
              <p:spPr bwMode="auto">
                <a:xfrm>
                  <a:off x="114" y="260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84" name="Line 2358"/>
                <p:cNvSpPr>
                  <a:spLocks noChangeShapeType="1"/>
                </p:cNvSpPr>
                <p:nvPr/>
              </p:nvSpPr>
              <p:spPr bwMode="auto">
                <a:xfrm>
                  <a:off x="166" y="260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85" name="Line 2357"/>
                <p:cNvSpPr>
                  <a:spLocks noChangeShapeType="1"/>
                </p:cNvSpPr>
                <p:nvPr/>
              </p:nvSpPr>
              <p:spPr bwMode="auto">
                <a:xfrm>
                  <a:off x="114" y="261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86" name="Line 2356"/>
                <p:cNvSpPr>
                  <a:spLocks noChangeShapeType="1"/>
                </p:cNvSpPr>
                <p:nvPr/>
              </p:nvSpPr>
              <p:spPr bwMode="auto">
                <a:xfrm>
                  <a:off x="166" y="261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87" name="Line 2355"/>
                <p:cNvSpPr>
                  <a:spLocks noChangeShapeType="1"/>
                </p:cNvSpPr>
                <p:nvPr/>
              </p:nvSpPr>
              <p:spPr bwMode="auto">
                <a:xfrm>
                  <a:off x="114" y="261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88" name="Line 2354"/>
                <p:cNvSpPr>
                  <a:spLocks noChangeShapeType="1"/>
                </p:cNvSpPr>
                <p:nvPr/>
              </p:nvSpPr>
              <p:spPr bwMode="auto">
                <a:xfrm>
                  <a:off x="160" y="261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89" name="Line 2353"/>
                <p:cNvSpPr>
                  <a:spLocks noChangeShapeType="1"/>
                </p:cNvSpPr>
                <p:nvPr/>
              </p:nvSpPr>
              <p:spPr bwMode="auto">
                <a:xfrm>
                  <a:off x="120" y="2624"/>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90" name="Line 2352"/>
                <p:cNvSpPr>
                  <a:spLocks noChangeShapeType="1"/>
                </p:cNvSpPr>
                <p:nvPr/>
              </p:nvSpPr>
              <p:spPr bwMode="auto">
                <a:xfrm>
                  <a:off x="126" y="2629"/>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91" name="Line 2351"/>
                <p:cNvSpPr>
                  <a:spLocks noChangeShapeType="1"/>
                </p:cNvSpPr>
                <p:nvPr/>
              </p:nvSpPr>
              <p:spPr bwMode="auto">
                <a:xfrm>
                  <a:off x="131" y="2635"/>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92" name="Line 2350"/>
                <p:cNvSpPr>
                  <a:spLocks noChangeShapeType="1"/>
                </p:cNvSpPr>
                <p:nvPr/>
              </p:nvSpPr>
              <p:spPr bwMode="auto">
                <a:xfrm>
                  <a:off x="120" y="252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93" name="Line 2349"/>
                <p:cNvSpPr>
                  <a:spLocks noChangeShapeType="1"/>
                </p:cNvSpPr>
                <p:nvPr/>
              </p:nvSpPr>
              <p:spPr bwMode="auto">
                <a:xfrm>
                  <a:off x="120" y="253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94" name="Line 2348"/>
                <p:cNvSpPr>
                  <a:spLocks noChangeShapeType="1"/>
                </p:cNvSpPr>
                <p:nvPr/>
              </p:nvSpPr>
              <p:spPr bwMode="auto">
                <a:xfrm>
                  <a:off x="120" y="253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95" name="Line 2347"/>
                <p:cNvSpPr>
                  <a:spLocks noChangeShapeType="1"/>
                </p:cNvSpPr>
                <p:nvPr/>
              </p:nvSpPr>
              <p:spPr bwMode="auto">
                <a:xfrm>
                  <a:off x="126" y="254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96" name="Line 2346"/>
                <p:cNvSpPr>
                  <a:spLocks noChangeShapeType="1"/>
                </p:cNvSpPr>
                <p:nvPr/>
              </p:nvSpPr>
              <p:spPr bwMode="auto">
                <a:xfrm>
                  <a:off x="120" y="2549"/>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97" name="Line 2345"/>
                <p:cNvSpPr>
                  <a:spLocks noChangeShapeType="1"/>
                </p:cNvSpPr>
                <p:nvPr/>
              </p:nvSpPr>
              <p:spPr bwMode="auto">
                <a:xfrm>
                  <a:off x="120" y="2555"/>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98" name="Line 2344"/>
                <p:cNvSpPr>
                  <a:spLocks noChangeShapeType="1"/>
                </p:cNvSpPr>
                <p:nvPr/>
              </p:nvSpPr>
              <p:spPr bwMode="auto">
                <a:xfrm>
                  <a:off x="120" y="2561"/>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199" name="Line 2343"/>
                <p:cNvSpPr>
                  <a:spLocks noChangeShapeType="1"/>
                </p:cNvSpPr>
                <p:nvPr/>
              </p:nvSpPr>
              <p:spPr bwMode="auto">
                <a:xfrm>
                  <a:off x="120" y="2492"/>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00" name="Line 2342"/>
                <p:cNvSpPr>
                  <a:spLocks noChangeShapeType="1"/>
                </p:cNvSpPr>
                <p:nvPr/>
              </p:nvSpPr>
              <p:spPr bwMode="auto">
                <a:xfrm>
                  <a:off x="171" y="249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01" name="Line 2341"/>
                <p:cNvSpPr>
                  <a:spLocks noChangeShapeType="1"/>
                </p:cNvSpPr>
                <p:nvPr/>
              </p:nvSpPr>
              <p:spPr bwMode="auto">
                <a:xfrm>
                  <a:off x="120" y="2498"/>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02" name="Line 2340"/>
                <p:cNvSpPr>
                  <a:spLocks noChangeShapeType="1"/>
                </p:cNvSpPr>
                <p:nvPr/>
              </p:nvSpPr>
              <p:spPr bwMode="auto">
                <a:xfrm>
                  <a:off x="171" y="249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03" name="Line 2339"/>
                <p:cNvSpPr>
                  <a:spLocks noChangeShapeType="1"/>
                </p:cNvSpPr>
                <p:nvPr/>
              </p:nvSpPr>
              <p:spPr bwMode="auto">
                <a:xfrm>
                  <a:off x="97" y="2504"/>
                  <a:ext cx="8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04" name="Line 2338"/>
                <p:cNvSpPr>
                  <a:spLocks noChangeShapeType="1"/>
                </p:cNvSpPr>
                <p:nvPr/>
              </p:nvSpPr>
              <p:spPr bwMode="auto">
                <a:xfrm>
                  <a:off x="97" y="2509"/>
                  <a:ext cx="8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05" name="Line 2337"/>
                <p:cNvSpPr>
                  <a:spLocks noChangeShapeType="1"/>
                </p:cNvSpPr>
                <p:nvPr/>
              </p:nvSpPr>
              <p:spPr bwMode="auto">
                <a:xfrm>
                  <a:off x="97" y="2515"/>
                  <a:ext cx="8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06" name="Line 2336"/>
                <p:cNvSpPr>
                  <a:spLocks noChangeShapeType="1"/>
                </p:cNvSpPr>
                <p:nvPr/>
              </p:nvSpPr>
              <p:spPr bwMode="auto">
                <a:xfrm>
                  <a:off x="120" y="2521"/>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07" name="Line 2335"/>
                <p:cNvSpPr>
                  <a:spLocks noChangeShapeType="1"/>
                </p:cNvSpPr>
                <p:nvPr/>
              </p:nvSpPr>
              <p:spPr bwMode="auto">
                <a:xfrm>
                  <a:off x="177" y="2418"/>
                  <a:ext cx="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08" name="Line 2334"/>
                <p:cNvSpPr>
                  <a:spLocks noChangeShapeType="1"/>
                </p:cNvSpPr>
                <p:nvPr/>
              </p:nvSpPr>
              <p:spPr bwMode="auto">
                <a:xfrm>
                  <a:off x="126" y="2424"/>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09" name="Line 2333"/>
                <p:cNvSpPr>
                  <a:spLocks noChangeShapeType="1"/>
                </p:cNvSpPr>
                <p:nvPr/>
              </p:nvSpPr>
              <p:spPr bwMode="auto">
                <a:xfrm>
                  <a:off x="120" y="2430"/>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10" name="Line 2332"/>
                <p:cNvSpPr>
                  <a:spLocks noChangeShapeType="1"/>
                </p:cNvSpPr>
                <p:nvPr/>
              </p:nvSpPr>
              <p:spPr bwMode="auto">
                <a:xfrm>
                  <a:off x="120" y="2435"/>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11" name="Line 2331"/>
                <p:cNvSpPr>
                  <a:spLocks noChangeShapeType="1"/>
                </p:cNvSpPr>
                <p:nvPr/>
              </p:nvSpPr>
              <p:spPr bwMode="auto">
                <a:xfrm>
                  <a:off x="114" y="244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12" name="Line 2330"/>
                <p:cNvSpPr>
                  <a:spLocks noChangeShapeType="1"/>
                </p:cNvSpPr>
                <p:nvPr/>
              </p:nvSpPr>
              <p:spPr bwMode="auto">
                <a:xfrm>
                  <a:off x="143" y="2441"/>
                  <a:ext cx="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13" name="Line 2329"/>
                <p:cNvSpPr>
                  <a:spLocks noChangeShapeType="1"/>
                </p:cNvSpPr>
                <p:nvPr/>
              </p:nvSpPr>
              <p:spPr bwMode="auto">
                <a:xfrm>
                  <a:off x="160" y="2441"/>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14" name="Line 2328"/>
                <p:cNvSpPr>
                  <a:spLocks noChangeShapeType="1"/>
                </p:cNvSpPr>
                <p:nvPr/>
              </p:nvSpPr>
              <p:spPr bwMode="auto">
                <a:xfrm>
                  <a:off x="114" y="244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15" name="Line 2327"/>
                <p:cNvSpPr>
                  <a:spLocks noChangeShapeType="1"/>
                </p:cNvSpPr>
                <p:nvPr/>
              </p:nvSpPr>
              <p:spPr bwMode="auto">
                <a:xfrm>
                  <a:off x="143" y="2447"/>
                  <a:ext cx="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16" name="Line 2326"/>
                <p:cNvSpPr>
                  <a:spLocks noChangeShapeType="1"/>
                </p:cNvSpPr>
                <p:nvPr/>
              </p:nvSpPr>
              <p:spPr bwMode="auto">
                <a:xfrm>
                  <a:off x="166" y="2447"/>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17" name="Line 2325"/>
                <p:cNvSpPr>
                  <a:spLocks noChangeShapeType="1"/>
                </p:cNvSpPr>
                <p:nvPr/>
              </p:nvSpPr>
              <p:spPr bwMode="auto">
                <a:xfrm>
                  <a:off x="114" y="245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18" name="Line 2324"/>
                <p:cNvSpPr>
                  <a:spLocks noChangeShapeType="1"/>
                </p:cNvSpPr>
                <p:nvPr/>
              </p:nvSpPr>
              <p:spPr bwMode="auto">
                <a:xfrm>
                  <a:off x="143" y="2452"/>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19" name="Line 2323"/>
                <p:cNvSpPr>
                  <a:spLocks noChangeShapeType="1"/>
                </p:cNvSpPr>
                <p:nvPr/>
              </p:nvSpPr>
              <p:spPr bwMode="auto">
                <a:xfrm>
                  <a:off x="166" y="245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20" name="Line 2322"/>
                <p:cNvSpPr>
                  <a:spLocks noChangeShapeType="1"/>
                </p:cNvSpPr>
                <p:nvPr/>
              </p:nvSpPr>
              <p:spPr bwMode="auto">
                <a:xfrm>
                  <a:off x="114" y="245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21" name="Line 2321"/>
                <p:cNvSpPr>
                  <a:spLocks noChangeShapeType="1"/>
                </p:cNvSpPr>
                <p:nvPr/>
              </p:nvSpPr>
              <p:spPr bwMode="auto">
                <a:xfrm>
                  <a:off x="143" y="2458"/>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22" name="Line 2320"/>
                <p:cNvSpPr>
                  <a:spLocks noChangeShapeType="1"/>
                </p:cNvSpPr>
                <p:nvPr/>
              </p:nvSpPr>
              <p:spPr bwMode="auto">
                <a:xfrm>
                  <a:off x="166" y="245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23" name="Line 2319"/>
                <p:cNvSpPr>
                  <a:spLocks noChangeShapeType="1"/>
                </p:cNvSpPr>
                <p:nvPr/>
              </p:nvSpPr>
              <p:spPr bwMode="auto">
                <a:xfrm>
                  <a:off x="114" y="2464"/>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24" name="Line 2318"/>
                <p:cNvSpPr>
                  <a:spLocks noChangeShapeType="1"/>
                </p:cNvSpPr>
                <p:nvPr/>
              </p:nvSpPr>
              <p:spPr bwMode="auto">
                <a:xfrm>
                  <a:off x="143" y="2464"/>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25" name="Line 2317"/>
                <p:cNvSpPr>
                  <a:spLocks noChangeShapeType="1"/>
                </p:cNvSpPr>
                <p:nvPr/>
              </p:nvSpPr>
              <p:spPr bwMode="auto">
                <a:xfrm>
                  <a:off x="166" y="246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26" name="Line 2316"/>
                <p:cNvSpPr>
                  <a:spLocks noChangeShapeType="1"/>
                </p:cNvSpPr>
                <p:nvPr/>
              </p:nvSpPr>
              <p:spPr bwMode="auto">
                <a:xfrm>
                  <a:off x="120" y="247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27" name="Line 2315"/>
                <p:cNvSpPr>
                  <a:spLocks noChangeShapeType="1"/>
                </p:cNvSpPr>
                <p:nvPr/>
              </p:nvSpPr>
              <p:spPr bwMode="auto">
                <a:xfrm>
                  <a:off x="143" y="2470"/>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28" name="Line 2314"/>
                <p:cNvSpPr>
                  <a:spLocks noChangeShapeType="1"/>
                </p:cNvSpPr>
                <p:nvPr/>
              </p:nvSpPr>
              <p:spPr bwMode="auto">
                <a:xfrm>
                  <a:off x="120" y="247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29" name="Line 2313"/>
                <p:cNvSpPr>
                  <a:spLocks noChangeShapeType="1"/>
                </p:cNvSpPr>
                <p:nvPr/>
              </p:nvSpPr>
              <p:spPr bwMode="auto">
                <a:xfrm>
                  <a:off x="148" y="2475"/>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30" name="Line 2312"/>
                <p:cNvSpPr>
                  <a:spLocks noChangeShapeType="1"/>
                </p:cNvSpPr>
                <p:nvPr/>
              </p:nvSpPr>
              <p:spPr bwMode="auto">
                <a:xfrm>
                  <a:off x="126" y="2481"/>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31" name="Line 2311"/>
                <p:cNvSpPr>
                  <a:spLocks noChangeShapeType="1"/>
                </p:cNvSpPr>
                <p:nvPr/>
              </p:nvSpPr>
              <p:spPr bwMode="auto">
                <a:xfrm>
                  <a:off x="154" y="248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32" name="Line 2310"/>
                <p:cNvSpPr>
                  <a:spLocks noChangeShapeType="1"/>
                </p:cNvSpPr>
                <p:nvPr/>
              </p:nvSpPr>
              <p:spPr bwMode="auto">
                <a:xfrm>
                  <a:off x="91" y="2401"/>
                  <a:ext cx="9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33" name="Line 2309"/>
                <p:cNvSpPr>
                  <a:spLocks noChangeShapeType="1"/>
                </p:cNvSpPr>
                <p:nvPr/>
              </p:nvSpPr>
              <p:spPr bwMode="auto">
                <a:xfrm>
                  <a:off x="91" y="2407"/>
                  <a:ext cx="9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34" name="Line 2308"/>
                <p:cNvSpPr>
                  <a:spLocks noChangeShapeType="1"/>
                </p:cNvSpPr>
                <p:nvPr/>
              </p:nvSpPr>
              <p:spPr bwMode="auto">
                <a:xfrm>
                  <a:off x="91" y="2412"/>
                  <a:ext cx="9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35" name="Line 2307"/>
                <p:cNvSpPr>
                  <a:spLocks noChangeShapeType="1"/>
                </p:cNvSpPr>
                <p:nvPr/>
              </p:nvSpPr>
              <p:spPr bwMode="auto">
                <a:xfrm>
                  <a:off x="91" y="236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36" name="Line 2306"/>
                <p:cNvSpPr>
                  <a:spLocks noChangeShapeType="1"/>
                </p:cNvSpPr>
                <p:nvPr/>
              </p:nvSpPr>
              <p:spPr bwMode="auto">
                <a:xfrm>
                  <a:off x="120" y="2367"/>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37" name="Line 2305"/>
                <p:cNvSpPr>
                  <a:spLocks noChangeShapeType="1"/>
                </p:cNvSpPr>
                <p:nvPr/>
              </p:nvSpPr>
              <p:spPr bwMode="auto">
                <a:xfrm>
                  <a:off x="91" y="2373"/>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38" name="Line 2304"/>
                <p:cNvSpPr>
                  <a:spLocks noChangeShapeType="1"/>
                </p:cNvSpPr>
                <p:nvPr/>
              </p:nvSpPr>
              <p:spPr bwMode="auto">
                <a:xfrm>
                  <a:off x="120" y="2373"/>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39" name="Line 2303"/>
                <p:cNvSpPr>
                  <a:spLocks noChangeShapeType="1"/>
                </p:cNvSpPr>
                <p:nvPr/>
              </p:nvSpPr>
              <p:spPr bwMode="auto">
                <a:xfrm>
                  <a:off x="91" y="237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40" name="Line 2302"/>
                <p:cNvSpPr>
                  <a:spLocks noChangeShapeType="1"/>
                </p:cNvSpPr>
                <p:nvPr/>
              </p:nvSpPr>
              <p:spPr bwMode="auto">
                <a:xfrm>
                  <a:off x="120" y="2378"/>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41" name="Line 2301"/>
                <p:cNvSpPr>
                  <a:spLocks noChangeShapeType="1"/>
                </p:cNvSpPr>
                <p:nvPr/>
              </p:nvSpPr>
              <p:spPr bwMode="auto">
                <a:xfrm>
                  <a:off x="120" y="2327"/>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42" name="Line 2300"/>
                <p:cNvSpPr>
                  <a:spLocks noChangeShapeType="1"/>
                </p:cNvSpPr>
                <p:nvPr/>
              </p:nvSpPr>
              <p:spPr bwMode="auto">
                <a:xfrm>
                  <a:off x="171" y="232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43" name="Line 2299"/>
                <p:cNvSpPr>
                  <a:spLocks noChangeShapeType="1"/>
                </p:cNvSpPr>
                <p:nvPr/>
              </p:nvSpPr>
              <p:spPr bwMode="auto">
                <a:xfrm>
                  <a:off x="120" y="2333"/>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44" name="Line 2298"/>
                <p:cNvSpPr>
                  <a:spLocks noChangeShapeType="1"/>
                </p:cNvSpPr>
                <p:nvPr/>
              </p:nvSpPr>
              <p:spPr bwMode="auto">
                <a:xfrm>
                  <a:off x="171" y="233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45" name="Line 2297"/>
                <p:cNvSpPr>
                  <a:spLocks noChangeShapeType="1"/>
                </p:cNvSpPr>
                <p:nvPr/>
              </p:nvSpPr>
              <p:spPr bwMode="auto">
                <a:xfrm>
                  <a:off x="97" y="2338"/>
                  <a:ext cx="8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46" name="Line 2296"/>
                <p:cNvSpPr>
                  <a:spLocks noChangeShapeType="1"/>
                </p:cNvSpPr>
                <p:nvPr/>
              </p:nvSpPr>
              <p:spPr bwMode="auto">
                <a:xfrm>
                  <a:off x="97" y="2344"/>
                  <a:ext cx="8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47" name="Line 2295"/>
                <p:cNvSpPr>
                  <a:spLocks noChangeShapeType="1"/>
                </p:cNvSpPr>
                <p:nvPr/>
              </p:nvSpPr>
              <p:spPr bwMode="auto">
                <a:xfrm>
                  <a:off x="97" y="2350"/>
                  <a:ext cx="8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48" name="Line 2294"/>
                <p:cNvSpPr>
                  <a:spLocks noChangeShapeType="1"/>
                </p:cNvSpPr>
                <p:nvPr/>
              </p:nvSpPr>
              <p:spPr bwMode="auto">
                <a:xfrm>
                  <a:off x="120" y="2355"/>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49" name="Line 2293"/>
                <p:cNvSpPr>
                  <a:spLocks noChangeShapeType="1"/>
                </p:cNvSpPr>
                <p:nvPr/>
              </p:nvSpPr>
              <p:spPr bwMode="auto">
                <a:xfrm>
                  <a:off x="120" y="2259"/>
                  <a:ext cx="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50" name="Line 2292"/>
                <p:cNvSpPr>
                  <a:spLocks noChangeShapeType="1"/>
                </p:cNvSpPr>
                <p:nvPr/>
              </p:nvSpPr>
              <p:spPr bwMode="auto">
                <a:xfrm>
                  <a:off x="120" y="2264"/>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51" name="Line 2291"/>
                <p:cNvSpPr>
                  <a:spLocks noChangeShapeType="1"/>
                </p:cNvSpPr>
                <p:nvPr/>
              </p:nvSpPr>
              <p:spPr bwMode="auto">
                <a:xfrm>
                  <a:off x="120" y="2270"/>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52" name="Line 2290"/>
                <p:cNvSpPr>
                  <a:spLocks noChangeShapeType="1"/>
                </p:cNvSpPr>
                <p:nvPr/>
              </p:nvSpPr>
              <p:spPr bwMode="auto">
                <a:xfrm>
                  <a:off x="120" y="2276"/>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53" name="Line 2289"/>
                <p:cNvSpPr>
                  <a:spLocks noChangeShapeType="1"/>
                </p:cNvSpPr>
                <p:nvPr/>
              </p:nvSpPr>
              <p:spPr bwMode="auto">
                <a:xfrm>
                  <a:off x="143" y="2281"/>
                  <a:ext cx="4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54" name="Line 2288"/>
                <p:cNvSpPr>
                  <a:spLocks noChangeShapeType="1"/>
                </p:cNvSpPr>
                <p:nvPr/>
              </p:nvSpPr>
              <p:spPr bwMode="auto">
                <a:xfrm>
                  <a:off x="160" y="2287"/>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55" name="Line 2287"/>
                <p:cNvSpPr>
                  <a:spLocks noChangeShapeType="1"/>
                </p:cNvSpPr>
                <p:nvPr/>
              </p:nvSpPr>
              <p:spPr bwMode="auto">
                <a:xfrm>
                  <a:off x="160" y="2293"/>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56" name="Line 2286"/>
                <p:cNvSpPr>
                  <a:spLocks noChangeShapeType="1"/>
                </p:cNvSpPr>
                <p:nvPr/>
              </p:nvSpPr>
              <p:spPr bwMode="auto">
                <a:xfrm>
                  <a:off x="137" y="2298"/>
                  <a:ext cx="7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57" name="Line 2285"/>
                <p:cNvSpPr>
                  <a:spLocks noChangeShapeType="1"/>
                </p:cNvSpPr>
                <p:nvPr/>
              </p:nvSpPr>
              <p:spPr bwMode="auto">
                <a:xfrm>
                  <a:off x="120" y="2304"/>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58" name="Line 2284"/>
                <p:cNvSpPr>
                  <a:spLocks noChangeShapeType="1"/>
                </p:cNvSpPr>
                <p:nvPr/>
              </p:nvSpPr>
              <p:spPr bwMode="auto">
                <a:xfrm>
                  <a:off x="200" y="230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59" name="Line 2283"/>
                <p:cNvSpPr>
                  <a:spLocks noChangeShapeType="1"/>
                </p:cNvSpPr>
                <p:nvPr/>
              </p:nvSpPr>
              <p:spPr bwMode="auto">
                <a:xfrm>
                  <a:off x="120" y="2310"/>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60" name="Line 2282"/>
                <p:cNvSpPr>
                  <a:spLocks noChangeShapeType="1"/>
                </p:cNvSpPr>
                <p:nvPr/>
              </p:nvSpPr>
              <p:spPr bwMode="auto">
                <a:xfrm>
                  <a:off x="200" y="231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61" name="Line 2281"/>
                <p:cNvSpPr>
                  <a:spLocks noChangeShapeType="1"/>
                </p:cNvSpPr>
                <p:nvPr/>
              </p:nvSpPr>
              <p:spPr bwMode="auto">
                <a:xfrm>
                  <a:off x="120" y="2316"/>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62" name="Line 2280"/>
                <p:cNvSpPr>
                  <a:spLocks noChangeShapeType="1"/>
                </p:cNvSpPr>
                <p:nvPr/>
              </p:nvSpPr>
              <p:spPr bwMode="auto">
                <a:xfrm>
                  <a:off x="120" y="2321"/>
                  <a:ext cx="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63" name="Line 2279"/>
                <p:cNvSpPr>
                  <a:spLocks noChangeShapeType="1"/>
                </p:cNvSpPr>
                <p:nvPr/>
              </p:nvSpPr>
              <p:spPr bwMode="auto">
                <a:xfrm>
                  <a:off x="86" y="2110"/>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64" name="Line 2278"/>
                <p:cNvSpPr>
                  <a:spLocks noChangeShapeType="1"/>
                </p:cNvSpPr>
                <p:nvPr/>
              </p:nvSpPr>
              <p:spPr bwMode="auto">
                <a:xfrm>
                  <a:off x="86" y="2116"/>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65" name="Line 2277"/>
                <p:cNvSpPr>
                  <a:spLocks noChangeShapeType="1"/>
                </p:cNvSpPr>
                <p:nvPr/>
              </p:nvSpPr>
              <p:spPr bwMode="auto">
                <a:xfrm>
                  <a:off x="86" y="2122"/>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66" name="Line 2276"/>
                <p:cNvSpPr>
                  <a:spLocks noChangeShapeType="1"/>
                </p:cNvSpPr>
                <p:nvPr/>
              </p:nvSpPr>
              <p:spPr bwMode="auto">
                <a:xfrm>
                  <a:off x="120" y="212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67" name="Line 2275"/>
                <p:cNvSpPr>
                  <a:spLocks noChangeShapeType="1"/>
                </p:cNvSpPr>
                <p:nvPr/>
              </p:nvSpPr>
              <p:spPr bwMode="auto">
                <a:xfrm>
                  <a:off x="120" y="213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68" name="Line 2274"/>
                <p:cNvSpPr>
                  <a:spLocks noChangeShapeType="1"/>
                </p:cNvSpPr>
                <p:nvPr/>
              </p:nvSpPr>
              <p:spPr bwMode="auto">
                <a:xfrm>
                  <a:off x="120" y="213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69" name="Line 2273"/>
                <p:cNvSpPr>
                  <a:spLocks noChangeShapeType="1"/>
                </p:cNvSpPr>
                <p:nvPr/>
              </p:nvSpPr>
              <p:spPr bwMode="auto">
                <a:xfrm>
                  <a:off x="120" y="214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70" name="Line 2272"/>
                <p:cNvSpPr>
                  <a:spLocks noChangeShapeType="1"/>
                </p:cNvSpPr>
                <p:nvPr/>
              </p:nvSpPr>
              <p:spPr bwMode="auto">
                <a:xfrm>
                  <a:off x="120" y="215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71" name="Line 2271"/>
                <p:cNvSpPr>
                  <a:spLocks noChangeShapeType="1"/>
                </p:cNvSpPr>
                <p:nvPr/>
              </p:nvSpPr>
              <p:spPr bwMode="auto">
                <a:xfrm>
                  <a:off x="120" y="215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72" name="Line 2270"/>
                <p:cNvSpPr>
                  <a:spLocks noChangeShapeType="1"/>
                </p:cNvSpPr>
                <p:nvPr/>
              </p:nvSpPr>
              <p:spPr bwMode="auto">
                <a:xfrm>
                  <a:off x="120" y="216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73" name="Line 2269"/>
                <p:cNvSpPr>
                  <a:spLocks noChangeShapeType="1"/>
                </p:cNvSpPr>
                <p:nvPr/>
              </p:nvSpPr>
              <p:spPr bwMode="auto">
                <a:xfrm>
                  <a:off x="120" y="216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74" name="Line 2268"/>
                <p:cNvSpPr>
                  <a:spLocks noChangeShapeType="1"/>
                </p:cNvSpPr>
                <p:nvPr/>
              </p:nvSpPr>
              <p:spPr bwMode="auto">
                <a:xfrm>
                  <a:off x="86" y="2173"/>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75" name="Line 2267"/>
                <p:cNvSpPr>
                  <a:spLocks noChangeShapeType="1"/>
                </p:cNvSpPr>
                <p:nvPr/>
              </p:nvSpPr>
              <p:spPr bwMode="auto">
                <a:xfrm>
                  <a:off x="86" y="2179"/>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76" name="Line 2266"/>
                <p:cNvSpPr>
                  <a:spLocks noChangeShapeType="1"/>
                </p:cNvSpPr>
                <p:nvPr/>
              </p:nvSpPr>
              <p:spPr bwMode="auto">
                <a:xfrm>
                  <a:off x="86" y="2184"/>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77" name="Line 2265"/>
                <p:cNvSpPr>
                  <a:spLocks noChangeShapeType="1"/>
                </p:cNvSpPr>
                <p:nvPr/>
              </p:nvSpPr>
              <p:spPr bwMode="auto">
                <a:xfrm>
                  <a:off x="177" y="2036"/>
                  <a:ext cx="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78" name="Line 2264"/>
                <p:cNvSpPr>
                  <a:spLocks noChangeShapeType="1"/>
                </p:cNvSpPr>
                <p:nvPr/>
              </p:nvSpPr>
              <p:spPr bwMode="auto">
                <a:xfrm>
                  <a:off x="126" y="2042"/>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79" name="Line 2263"/>
                <p:cNvSpPr>
                  <a:spLocks noChangeShapeType="1"/>
                </p:cNvSpPr>
                <p:nvPr/>
              </p:nvSpPr>
              <p:spPr bwMode="auto">
                <a:xfrm>
                  <a:off x="120" y="2047"/>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80" name="Line 2262"/>
                <p:cNvSpPr>
                  <a:spLocks noChangeShapeType="1"/>
                </p:cNvSpPr>
                <p:nvPr/>
              </p:nvSpPr>
              <p:spPr bwMode="auto">
                <a:xfrm>
                  <a:off x="120" y="2053"/>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81" name="Line 2261"/>
                <p:cNvSpPr>
                  <a:spLocks noChangeShapeType="1"/>
                </p:cNvSpPr>
                <p:nvPr/>
              </p:nvSpPr>
              <p:spPr bwMode="auto">
                <a:xfrm>
                  <a:off x="114" y="205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82" name="Line 2260"/>
                <p:cNvSpPr>
                  <a:spLocks noChangeShapeType="1"/>
                </p:cNvSpPr>
                <p:nvPr/>
              </p:nvSpPr>
              <p:spPr bwMode="auto">
                <a:xfrm>
                  <a:off x="143" y="2059"/>
                  <a:ext cx="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83" name="Line 2259"/>
                <p:cNvSpPr>
                  <a:spLocks noChangeShapeType="1"/>
                </p:cNvSpPr>
                <p:nvPr/>
              </p:nvSpPr>
              <p:spPr bwMode="auto">
                <a:xfrm>
                  <a:off x="160" y="2059"/>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84" name="Line 2258"/>
                <p:cNvSpPr>
                  <a:spLocks noChangeShapeType="1"/>
                </p:cNvSpPr>
                <p:nvPr/>
              </p:nvSpPr>
              <p:spPr bwMode="auto">
                <a:xfrm>
                  <a:off x="114" y="206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85" name="Line 2257"/>
                <p:cNvSpPr>
                  <a:spLocks noChangeShapeType="1"/>
                </p:cNvSpPr>
                <p:nvPr/>
              </p:nvSpPr>
              <p:spPr bwMode="auto">
                <a:xfrm>
                  <a:off x="143" y="2065"/>
                  <a:ext cx="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86" name="Line 2256"/>
                <p:cNvSpPr>
                  <a:spLocks noChangeShapeType="1"/>
                </p:cNvSpPr>
                <p:nvPr/>
              </p:nvSpPr>
              <p:spPr bwMode="auto">
                <a:xfrm>
                  <a:off x="166" y="2065"/>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87" name="Line 2255"/>
                <p:cNvSpPr>
                  <a:spLocks noChangeShapeType="1"/>
                </p:cNvSpPr>
                <p:nvPr/>
              </p:nvSpPr>
              <p:spPr bwMode="auto">
                <a:xfrm>
                  <a:off x="114" y="2070"/>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88" name="Line 2254"/>
                <p:cNvSpPr>
                  <a:spLocks noChangeShapeType="1"/>
                </p:cNvSpPr>
                <p:nvPr/>
              </p:nvSpPr>
              <p:spPr bwMode="auto">
                <a:xfrm>
                  <a:off x="143" y="2070"/>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89" name="Line 2253"/>
                <p:cNvSpPr>
                  <a:spLocks noChangeShapeType="1"/>
                </p:cNvSpPr>
                <p:nvPr/>
              </p:nvSpPr>
              <p:spPr bwMode="auto">
                <a:xfrm>
                  <a:off x="166" y="207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90" name="Line 2252"/>
                <p:cNvSpPr>
                  <a:spLocks noChangeShapeType="1"/>
                </p:cNvSpPr>
                <p:nvPr/>
              </p:nvSpPr>
              <p:spPr bwMode="auto">
                <a:xfrm>
                  <a:off x="114" y="207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91" name="Line 2251"/>
                <p:cNvSpPr>
                  <a:spLocks noChangeShapeType="1"/>
                </p:cNvSpPr>
                <p:nvPr/>
              </p:nvSpPr>
              <p:spPr bwMode="auto">
                <a:xfrm>
                  <a:off x="143" y="2076"/>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292" name="Line 2250"/>
                <p:cNvSpPr>
                  <a:spLocks noChangeShapeType="1"/>
                </p:cNvSpPr>
                <p:nvPr/>
              </p:nvSpPr>
              <p:spPr bwMode="auto">
                <a:xfrm>
                  <a:off x="166" y="207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nvGrpSpPr>
              <p:cNvPr id="35852" name="Group 2048"/>
              <p:cNvGrpSpPr>
                <a:grpSpLocks/>
              </p:cNvGrpSpPr>
              <p:nvPr/>
            </p:nvGrpSpPr>
            <p:grpSpPr bwMode="auto">
              <a:xfrm>
                <a:off x="86" y="1432"/>
                <a:ext cx="348" cy="2459"/>
                <a:chOff x="86" y="1432"/>
                <a:chExt cx="348" cy="2459"/>
              </a:xfrm>
            </p:grpSpPr>
            <p:sp>
              <p:nvSpPr>
                <p:cNvPr id="37893" name="Line 2248"/>
                <p:cNvSpPr>
                  <a:spLocks noChangeShapeType="1"/>
                </p:cNvSpPr>
                <p:nvPr/>
              </p:nvSpPr>
              <p:spPr bwMode="auto">
                <a:xfrm>
                  <a:off x="114" y="208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94" name="Line 2247"/>
                <p:cNvSpPr>
                  <a:spLocks noChangeShapeType="1"/>
                </p:cNvSpPr>
                <p:nvPr/>
              </p:nvSpPr>
              <p:spPr bwMode="auto">
                <a:xfrm>
                  <a:off x="143" y="2082"/>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95" name="Line 2246"/>
                <p:cNvSpPr>
                  <a:spLocks noChangeShapeType="1"/>
                </p:cNvSpPr>
                <p:nvPr/>
              </p:nvSpPr>
              <p:spPr bwMode="auto">
                <a:xfrm>
                  <a:off x="166" y="208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96" name="Line 2245"/>
                <p:cNvSpPr>
                  <a:spLocks noChangeShapeType="1"/>
                </p:cNvSpPr>
                <p:nvPr/>
              </p:nvSpPr>
              <p:spPr bwMode="auto">
                <a:xfrm>
                  <a:off x="120" y="208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97" name="Line 2244"/>
                <p:cNvSpPr>
                  <a:spLocks noChangeShapeType="1"/>
                </p:cNvSpPr>
                <p:nvPr/>
              </p:nvSpPr>
              <p:spPr bwMode="auto">
                <a:xfrm>
                  <a:off x="143" y="2087"/>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98" name="Line 2243"/>
                <p:cNvSpPr>
                  <a:spLocks noChangeShapeType="1"/>
                </p:cNvSpPr>
                <p:nvPr/>
              </p:nvSpPr>
              <p:spPr bwMode="auto">
                <a:xfrm>
                  <a:off x="120" y="209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99" name="Line 2242"/>
                <p:cNvSpPr>
                  <a:spLocks noChangeShapeType="1"/>
                </p:cNvSpPr>
                <p:nvPr/>
              </p:nvSpPr>
              <p:spPr bwMode="auto">
                <a:xfrm>
                  <a:off x="148" y="2093"/>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00" name="Line 2241"/>
                <p:cNvSpPr>
                  <a:spLocks noChangeShapeType="1"/>
                </p:cNvSpPr>
                <p:nvPr/>
              </p:nvSpPr>
              <p:spPr bwMode="auto">
                <a:xfrm>
                  <a:off x="126" y="2099"/>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01" name="Line 2240"/>
                <p:cNvSpPr>
                  <a:spLocks noChangeShapeType="1"/>
                </p:cNvSpPr>
                <p:nvPr/>
              </p:nvSpPr>
              <p:spPr bwMode="auto">
                <a:xfrm>
                  <a:off x="154" y="209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02" name="Line 2239"/>
                <p:cNvSpPr>
                  <a:spLocks noChangeShapeType="1"/>
                </p:cNvSpPr>
                <p:nvPr/>
              </p:nvSpPr>
              <p:spPr bwMode="auto">
                <a:xfrm>
                  <a:off x="120" y="197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03" name="Line 2238"/>
                <p:cNvSpPr>
                  <a:spLocks noChangeShapeType="1"/>
                </p:cNvSpPr>
                <p:nvPr/>
              </p:nvSpPr>
              <p:spPr bwMode="auto">
                <a:xfrm>
                  <a:off x="171" y="197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04" name="Line 2237"/>
                <p:cNvSpPr>
                  <a:spLocks noChangeShapeType="1"/>
                </p:cNvSpPr>
                <p:nvPr/>
              </p:nvSpPr>
              <p:spPr bwMode="auto">
                <a:xfrm>
                  <a:off x="120" y="198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05" name="Line 2236"/>
                <p:cNvSpPr>
                  <a:spLocks noChangeShapeType="1"/>
                </p:cNvSpPr>
                <p:nvPr/>
              </p:nvSpPr>
              <p:spPr bwMode="auto">
                <a:xfrm>
                  <a:off x="171" y="198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06" name="Line 2235"/>
                <p:cNvSpPr>
                  <a:spLocks noChangeShapeType="1"/>
                </p:cNvSpPr>
                <p:nvPr/>
              </p:nvSpPr>
              <p:spPr bwMode="auto">
                <a:xfrm>
                  <a:off x="120" y="1990"/>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07" name="Line 2234"/>
                <p:cNvSpPr>
                  <a:spLocks noChangeShapeType="1"/>
                </p:cNvSpPr>
                <p:nvPr/>
              </p:nvSpPr>
              <p:spPr bwMode="auto">
                <a:xfrm>
                  <a:off x="171" y="1990"/>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08" name="Line 2233"/>
                <p:cNvSpPr>
                  <a:spLocks noChangeShapeType="1"/>
                </p:cNvSpPr>
                <p:nvPr/>
              </p:nvSpPr>
              <p:spPr bwMode="auto">
                <a:xfrm>
                  <a:off x="120" y="1996"/>
                  <a:ext cx="2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09" name="Line 2232"/>
                <p:cNvSpPr>
                  <a:spLocks noChangeShapeType="1"/>
                </p:cNvSpPr>
                <p:nvPr/>
              </p:nvSpPr>
              <p:spPr bwMode="auto">
                <a:xfrm>
                  <a:off x="171" y="199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10" name="Line 2231"/>
                <p:cNvSpPr>
                  <a:spLocks noChangeShapeType="1"/>
                </p:cNvSpPr>
                <p:nvPr/>
              </p:nvSpPr>
              <p:spPr bwMode="auto">
                <a:xfrm>
                  <a:off x="120" y="200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11" name="Line 2230"/>
                <p:cNvSpPr>
                  <a:spLocks noChangeShapeType="1"/>
                </p:cNvSpPr>
                <p:nvPr/>
              </p:nvSpPr>
              <p:spPr bwMode="auto">
                <a:xfrm>
                  <a:off x="137" y="200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12" name="Line 2229"/>
                <p:cNvSpPr>
                  <a:spLocks noChangeShapeType="1"/>
                </p:cNvSpPr>
                <p:nvPr/>
              </p:nvSpPr>
              <p:spPr bwMode="auto">
                <a:xfrm>
                  <a:off x="171" y="200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13" name="Line 2228"/>
                <p:cNvSpPr>
                  <a:spLocks noChangeShapeType="1"/>
                </p:cNvSpPr>
                <p:nvPr/>
              </p:nvSpPr>
              <p:spPr bwMode="auto">
                <a:xfrm>
                  <a:off x="120" y="200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14" name="Line 2227"/>
                <p:cNvSpPr>
                  <a:spLocks noChangeShapeType="1"/>
                </p:cNvSpPr>
                <p:nvPr/>
              </p:nvSpPr>
              <p:spPr bwMode="auto">
                <a:xfrm>
                  <a:off x="143" y="200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15" name="Line 2226"/>
                <p:cNvSpPr>
                  <a:spLocks noChangeShapeType="1"/>
                </p:cNvSpPr>
                <p:nvPr/>
              </p:nvSpPr>
              <p:spPr bwMode="auto">
                <a:xfrm>
                  <a:off x="171" y="200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16" name="Line 2225"/>
                <p:cNvSpPr>
                  <a:spLocks noChangeShapeType="1"/>
                </p:cNvSpPr>
                <p:nvPr/>
              </p:nvSpPr>
              <p:spPr bwMode="auto">
                <a:xfrm>
                  <a:off x="120" y="201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17" name="Line 2224"/>
                <p:cNvSpPr>
                  <a:spLocks noChangeShapeType="1"/>
                </p:cNvSpPr>
                <p:nvPr/>
              </p:nvSpPr>
              <p:spPr bwMode="auto">
                <a:xfrm>
                  <a:off x="148" y="2013"/>
                  <a:ext cx="1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18" name="Line 2223"/>
                <p:cNvSpPr>
                  <a:spLocks noChangeShapeType="1"/>
                </p:cNvSpPr>
                <p:nvPr/>
              </p:nvSpPr>
              <p:spPr bwMode="auto">
                <a:xfrm>
                  <a:off x="171" y="201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19" name="Line 2222"/>
                <p:cNvSpPr>
                  <a:spLocks noChangeShapeType="1"/>
                </p:cNvSpPr>
                <p:nvPr/>
              </p:nvSpPr>
              <p:spPr bwMode="auto">
                <a:xfrm>
                  <a:off x="120" y="201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20" name="Line 2221"/>
                <p:cNvSpPr>
                  <a:spLocks noChangeShapeType="1"/>
                </p:cNvSpPr>
                <p:nvPr/>
              </p:nvSpPr>
              <p:spPr bwMode="auto">
                <a:xfrm>
                  <a:off x="154" y="2019"/>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21" name="Line 2220"/>
                <p:cNvSpPr>
                  <a:spLocks noChangeShapeType="1"/>
                </p:cNvSpPr>
                <p:nvPr/>
              </p:nvSpPr>
              <p:spPr bwMode="auto">
                <a:xfrm>
                  <a:off x="120" y="202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22" name="Line 2219"/>
                <p:cNvSpPr>
                  <a:spLocks noChangeShapeType="1"/>
                </p:cNvSpPr>
                <p:nvPr/>
              </p:nvSpPr>
              <p:spPr bwMode="auto">
                <a:xfrm>
                  <a:off x="160" y="2025"/>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23" name="Line 2218"/>
                <p:cNvSpPr>
                  <a:spLocks noChangeShapeType="1"/>
                </p:cNvSpPr>
                <p:nvPr/>
              </p:nvSpPr>
              <p:spPr bwMode="auto">
                <a:xfrm>
                  <a:off x="120" y="203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24" name="Line 2217"/>
                <p:cNvSpPr>
                  <a:spLocks noChangeShapeType="1"/>
                </p:cNvSpPr>
                <p:nvPr/>
              </p:nvSpPr>
              <p:spPr bwMode="auto">
                <a:xfrm>
                  <a:off x="166" y="203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25" name="Line 2216"/>
                <p:cNvSpPr>
                  <a:spLocks noChangeShapeType="1"/>
                </p:cNvSpPr>
                <p:nvPr/>
              </p:nvSpPr>
              <p:spPr bwMode="auto">
                <a:xfrm>
                  <a:off x="120" y="203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26" name="Line 2215"/>
                <p:cNvSpPr>
                  <a:spLocks noChangeShapeType="1"/>
                </p:cNvSpPr>
                <p:nvPr/>
              </p:nvSpPr>
              <p:spPr bwMode="auto">
                <a:xfrm>
                  <a:off x="171" y="203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27" name="Line 2214"/>
                <p:cNvSpPr>
                  <a:spLocks noChangeShapeType="1"/>
                </p:cNvSpPr>
                <p:nvPr/>
              </p:nvSpPr>
              <p:spPr bwMode="auto">
                <a:xfrm>
                  <a:off x="177" y="1905"/>
                  <a:ext cx="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28" name="Line 2213"/>
                <p:cNvSpPr>
                  <a:spLocks noChangeShapeType="1"/>
                </p:cNvSpPr>
                <p:nvPr/>
              </p:nvSpPr>
              <p:spPr bwMode="auto">
                <a:xfrm>
                  <a:off x="126" y="1911"/>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29" name="Line 2212"/>
                <p:cNvSpPr>
                  <a:spLocks noChangeShapeType="1"/>
                </p:cNvSpPr>
                <p:nvPr/>
              </p:nvSpPr>
              <p:spPr bwMode="auto">
                <a:xfrm>
                  <a:off x="120" y="1916"/>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30" name="Line 2211"/>
                <p:cNvSpPr>
                  <a:spLocks noChangeShapeType="1"/>
                </p:cNvSpPr>
                <p:nvPr/>
              </p:nvSpPr>
              <p:spPr bwMode="auto">
                <a:xfrm>
                  <a:off x="120" y="1922"/>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31" name="Line 2210"/>
                <p:cNvSpPr>
                  <a:spLocks noChangeShapeType="1"/>
                </p:cNvSpPr>
                <p:nvPr/>
              </p:nvSpPr>
              <p:spPr bwMode="auto">
                <a:xfrm>
                  <a:off x="114" y="192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32" name="Line 2209"/>
                <p:cNvSpPr>
                  <a:spLocks noChangeShapeType="1"/>
                </p:cNvSpPr>
                <p:nvPr/>
              </p:nvSpPr>
              <p:spPr bwMode="auto">
                <a:xfrm>
                  <a:off x="143" y="1928"/>
                  <a:ext cx="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33" name="Line 2208"/>
                <p:cNvSpPr>
                  <a:spLocks noChangeShapeType="1"/>
                </p:cNvSpPr>
                <p:nvPr/>
              </p:nvSpPr>
              <p:spPr bwMode="auto">
                <a:xfrm>
                  <a:off x="160" y="1928"/>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34" name="Line 2207"/>
                <p:cNvSpPr>
                  <a:spLocks noChangeShapeType="1"/>
                </p:cNvSpPr>
                <p:nvPr/>
              </p:nvSpPr>
              <p:spPr bwMode="auto">
                <a:xfrm>
                  <a:off x="114" y="193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35" name="Line 2206"/>
                <p:cNvSpPr>
                  <a:spLocks noChangeShapeType="1"/>
                </p:cNvSpPr>
                <p:nvPr/>
              </p:nvSpPr>
              <p:spPr bwMode="auto">
                <a:xfrm>
                  <a:off x="143" y="1933"/>
                  <a:ext cx="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36" name="Line 2205"/>
                <p:cNvSpPr>
                  <a:spLocks noChangeShapeType="1"/>
                </p:cNvSpPr>
                <p:nvPr/>
              </p:nvSpPr>
              <p:spPr bwMode="auto">
                <a:xfrm>
                  <a:off x="166" y="1933"/>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37" name="Line 2204"/>
                <p:cNvSpPr>
                  <a:spLocks noChangeShapeType="1"/>
                </p:cNvSpPr>
                <p:nvPr/>
              </p:nvSpPr>
              <p:spPr bwMode="auto">
                <a:xfrm>
                  <a:off x="114" y="193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38" name="Line 2203"/>
                <p:cNvSpPr>
                  <a:spLocks noChangeShapeType="1"/>
                </p:cNvSpPr>
                <p:nvPr/>
              </p:nvSpPr>
              <p:spPr bwMode="auto">
                <a:xfrm>
                  <a:off x="143" y="1939"/>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39" name="Line 2202"/>
                <p:cNvSpPr>
                  <a:spLocks noChangeShapeType="1"/>
                </p:cNvSpPr>
                <p:nvPr/>
              </p:nvSpPr>
              <p:spPr bwMode="auto">
                <a:xfrm>
                  <a:off x="166" y="193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40" name="Line 2201"/>
                <p:cNvSpPr>
                  <a:spLocks noChangeShapeType="1"/>
                </p:cNvSpPr>
                <p:nvPr/>
              </p:nvSpPr>
              <p:spPr bwMode="auto">
                <a:xfrm>
                  <a:off x="114" y="194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41" name="Line 2200"/>
                <p:cNvSpPr>
                  <a:spLocks noChangeShapeType="1"/>
                </p:cNvSpPr>
                <p:nvPr/>
              </p:nvSpPr>
              <p:spPr bwMode="auto">
                <a:xfrm>
                  <a:off x="143" y="1945"/>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42" name="Line 2199"/>
                <p:cNvSpPr>
                  <a:spLocks noChangeShapeType="1"/>
                </p:cNvSpPr>
                <p:nvPr/>
              </p:nvSpPr>
              <p:spPr bwMode="auto">
                <a:xfrm>
                  <a:off x="166" y="194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43" name="Line 2198"/>
                <p:cNvSpPr>
                  <a:spLocks noChangeShapeType="1"/>
                </p:cNvSpPr>
                <p:nvPr/>
              </p:nvSpPr>
              <p:spPr bwMode="auto">
                <a:xfrm>
                  <a:off x="114" y="195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44" name="Line 2197"/>
                <p:cNvSpPr>
                  <a:spLocks noChangeShapeType="1"/>
                </p:cNvSpPr>
                <p:nvPr/>
              </p:nvSpPr>
              <p:spPr bwMode="auto">
                <a:xfrm>
                  <a:off x="143" y="1951"/>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45" name="Line 2196"/>
                <p:cNvSpPr>
                  <a:spLocks noChangeShapeType="1"/>
                </p:cNvSpPr>
                <p:nvPr/>
              </p:nvSpPr>
              <p:spPr bwMode="auto">
                <a:xfrm>
                  <a:off x="166" y="195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46" name="Line 2195"/>
                <p:cNvSpPr>
                  <a:spLocks noChangeShapeType="1"/>
                </p:cNvSpPr>
                <p:nvPr/>
              </p:nvSpPr>
              <p:spPr bwMode="auto">
                <a:xfrm>
                  <a:off x="120" y="195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47" name="Line 2194"/>
                <p:cNvSpPr>
                  <a:spLocks noChangeShapeType="1"/>
                </p:cNvSpPr>
                <p:nvPr/>
              </p:nvSpPr>
              <p:spPr bwMode="auto">
                <a:xfrm>
                  <a:off x="143" y="1956"/>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48" name="Line 2193"/>
                <p:cNvSpPr>
                  <a:spLocks noChangeShapeType="1"/>
                </p:cNvSpPr>
                <p:nvPr/>
              </p:nvSpPr>
              <p:spPr bwMode="auto">
                <a:xfrm>
                  <a:off x="120" y="196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49" name="Line 2192"/>
                <p:cNvSpPr>
                  <a:spLocks noChangeShapeType="1"/>
                </p:cNvSpPr>
                <p:nvPr/>
              </p:nvSpPr>
              <p:spPr bwMode="auto">
                <a:xfrm>
                  <a:off x="148" y="1962"/>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50" name="Line 2191"/>
                <p:cNvSpPr>
                  <a:spLocks noChangeShapeType="1"/>
                </p:cNvSpPr>
                <p:nvPr/>
              </p:nvSpPr>
              <p:spPr bwMode="auto">
                <a:xfrm>
                  <a:off x="126" y="1968"/>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51" name="Line 2190"/>
                <p:cNvSpPr>
                  <a:spLocks noChangeShapeType="1"/>
                </p:cNvSpPr>
                <p:nvPr/>
              </p:nvSpPr>
              <p:spPr bwMode="auto">
                <a:xfrm>
                  <a:off x="154" y="196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52" name="Line 2189"/>
                <p:cNvSpPr>
                  <a:spLocks noChangeShapeType="1"/>
                </p:cNvSpPr>
                <p:nvPr/>
              </p:nvSpPr>
              <p:spPr bwMode="auto">
                <a:xfrm>
                  <a:off x="120" y="186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53" name="Line 2188"/>
                <p:cNvSpPr>
                  <a:spLocks noChangeShapeType="1"/>
                </p:cNvSpPr>
                <p:nvPr/>
              </p:nvSpPr>
              <p:spPr bwMode="auto">
                <a:xfrm>
                  <a:off x="120" y="187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54" name="Line 2187"/>
                <p:cNvSpPr>
                  <a:spLocks noChangeShapeType="1"/>
                </p:cNvSpPr>
                <p:nvPr/>
              </p:nvSpPr>
              <p:spPr bwMode="auto">
                <a:xfrm>
                  <a:off x="120" y="187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55" name="Line 2186"/>
                <p:cNvSpPr>
                  <a:spLocks noChangeShapeType="1"/>
                </p:cNvSpPr>
                <p:nvPr/>
              </p:nvSpPr>
              <p:spPr bwMode="auto">
                <a:xfrm>
                  <a:off x="126" y="188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56" name="Line 2185"/>
                <p:cNvSpPr>
                  <a:spLocks noChangeShapeType="1"/>
                </p:cNvSpPr>
                <p:nvPr/>
              </p:nvSpPr>
              <p:spPr bwMode="auto">
                <a:xfrm>
                  <a:off x="120" y="1888"/>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57" name="Line 2184"/>
                <p:cNvSpPr>
                  <a:spLocks noChangeShapeType="1"/>
                </p:cNvSpPr>
                <p:nvPr/>
              </p:nvSpPr>
              <p:spPr bwMode="auto">
                <a:xfrm>
                  <a:off x="120" y="1893"/>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58" name="Line 2183"/>
                <p:cNvSpPr>
                  <a:spLocks noChangeShapeType="1"/>
                </p:cNvSpPr>
                <p:nvPr/>
              </p:nvSpPr>
              <p:spPr bwMode="auto">
                <a:xfrm>
                  <a:off x="120" y="1899"/>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59" name="Line 2182"/>
                <p:cNvSpPr>
                  <a:spLocks noChangeShapeType="1"/>
                </p:cNvSpPr>
                <p:nvPr/>
              </p:nvSpPr>
              <p:spPr bwMode="auto">
                <a:xfrm>
                  <a:off x="86" y="1791"/>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60" name="Line 2181"/>
                <p:cNvSpPr>
                  <a:spLocks noChangeShapeType="1"/>
                </p:cNvSpPr>
                <p:nvPr/>
              </p:nvSpPr>
              <p:spPr bwMode="auto">
                <a:xfrm>
                  <a:off x="86" y="1797"/>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61" name="Line 2180"/>
                <p:cNvSpPr>
                  <a:spLocks noChangeShapeType="1"/>
                </p:cNvSpPr>
                <p:nvPr/>
              </p:nvSpPr>
              <p:spPr bwMode="auto">
                <a:xfrm>
                  <a:off x="86" y="1802"/>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62" name="Line 2179"/>
                <p:cNvSpPr>
                  <a:spLocks noChangeShapeType="1"/>
                </p:cNvSpPr>
                <p:nvPr/>
              </p:nvSpPr>
              <p:spPr bwMode="auto">
                <a:xfrm>
                  <a:off x="120" y="180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63" name="Line 2178"/>
                <p:cNvSpPr>
                  <a:spLocks noChangeShapeType="1"/>
                </p:cNvSpPr>
                <p:nvPr/>
              </p:nvSpPr>
              <p:spPr bwMode="auto">
                <a:xfrm>
                  <a:off x="160" y="180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64" name="Line 2177"/>
                <p:cNvSpPr>
                  <a:spLocks noChangeShapeType="1"/>
                </p:cNvSpPr>
                <p:nvPr/>
              </p:nvSpPr>
              <p:spPr bwMode="auto">
                <a:xfrm>
                  <a:off x="120" y="1814"/>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65" name="Line 2176"/>
                <p:cNvSpPr>
                  <a:spLocks noChangeShapeType="1"/>
                </p:cNvSpPr>
                <p:nvPr/>
              </p:nvSpPr>
              <p:spPr bwMode="auto">
                <a:xfrm>
                  <a:off x="166" y="1814"/>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66" name="Line 2175"/>
                <p:cNvSpPr>
                  <a:spLocks noChangeShapeType="1"/>
                </p:cNvSpPr>
                <p:nvPr/>
              </p:nvSpPr>
              <p:spPr bwMode="auto">
                <a:xfrm>
                  <a:off x="114" y="181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67" name="Line 2174"/>
                <p:cNvSpPr>
                  <a:spLocks noChangeShapeType="1"/>
                </p:cNvSpPr>
                <p:nvPr/>
              </p:nvSpPr>
              <p:spPr bwMode="auto">
                <a:xfrm>
                  <a:off x="166" y="181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68" name="Line 2173"/>
                <p:cNvSpPr>
                  <a:spLocks noChangeShapeType="1"/>
                </p:cNvSpPr>
                <p:nvPr/>
              </p:nvSpPr>
              <p:spPr bwMode="auto">
                <a:xfrm>
                  <a:off x="114" y="182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69" name="Line 2172"/>
                <p:cNvSpPr>
                  <a:spLocks noChangeShapeType="1"/>
                </p:cNvSpPr>
                <p:nvPr/>
              </p:nvSpPr>
              <p:spPr bwMode="auto">
                <a:xfrm>
                  <a:off x="166" y="182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70" name="Line 2171"/>
                <p:cNvSpPr>
                  <a:spLocks noChangeShapeType="1"/>
                </p:cNvSpPr>
                <p:nvPr/>
              </p:nvSpPr>
              <p:spPr bwMode="auto">
                <a:xfrm>
                  <a:off x="114" y="183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71" name="Line 2170"/>
                <p:cNvSpPr>
                  <a:spLocks noChangeShapeType="1"/>
                </p:cNvSpPr>
                <p:nvPr/>
              </p:nvSpPr>
              <p:spPr bwMode="auto">
                <a:xfrm>
                  <a:off x="166" y="183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72" name="Line 2169"/>
                <p:cNvSpPr>
                  <a:spLocks noChangeShapeType="1"/>
                </p:cNvSpPr>
                <p:nvPr/>
              </p:nvSpPr>
              <p:spPr bwMode="auto">
                <a:xfrm>
                  <a:off x="114" y="1836"/>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73" name="Line 2168"/>
                <p:cNvSpPr>
                  <a:spLocks noChangeShapeType="1"/>
                </p:cNvSpPr>
                <p:nvPr/>
              </p:nvSpPr>
              <p:spPr bwMode="auto">
                <a:xfrm>
                  <a:off x="160" y="1836"/>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74" name="Line 2167"/>
                <p:cNvSpPr>
                  <a:spLocks noChangeShapeType="1"/>
                </p:cNvSpPr>
                <p:nvPr/>
              </p:nvSpPr>
              <p:spPr bwMode="auto">
                <a:xfrm>
                  <a:off x="120" y="1842"/>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75" name="Line 2166"/>
                <p:cNvSpPr>
                  <a:spLocks noChangeShapeType="1"/>
                </p:cNvSpPr>
                <p:nvPr/>
              </p:nvSpPr>
              <p:spPr bwMode="auto">
                <a:xfrm>
                  <a:off x="126" y="1848"/>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76" name="Line 2165"/>
                <p:cNvSpPr>
                  <a:spLocks noChangeShapeType="1"/>
                </p:cNvSpPr>
                <p:nvPr/>
              </p:nvSpPr>
              <p:spPr bwMode="auto">
                <a:xfrm>
                  <a:off x="131" y="1854"/>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77" name="Line 2164"/>
                <p:cNvSpPr>
                  <a:spLocks noChangeShapeType="1"/>
                </p:cNvSpPr>
                <p:nvPr/>
              </p:nvSpPr>
              <p:spPr bwMode="auto">
                <a:xfrm>
                  <a:off x="177" y="1637"/>
                  <a:ext cx="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78" name="Line 2163"/>
                <p:cNvSpPr>
                  <a:spLocks noChangeShapeType="1"/>
                </p:cNvSpPr>
                <p:nvPr/>
              </p:nvSpPr>
              <p:spPr bwMode="auto">
                <a:xfrm>
                  <a:off x="97" y="1643"/>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79" name="Line 2162"/>
                <p:cNvSpPr>
                  <a:spLocks noChangeShapeType="1"/>
                </p:cNvSpPr>
                <p:nvPr/>
              </p:nvSpPr>
              <p:spPr bwMode="auto">
                <a:xfrm>
                  <a:off x="143" y="1643"/>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80" name="Line 2161"/>
                <p:cNvSpPr>
                  <a:spLocks noChangeShapeType="1"/>
                </p:cNvSpPr>
                <p:nvPr/>
              </p:nvSpPr>
              <p:spPr bwMode="auto">
                <a:xfrm>
                  <a:off x="91" y="1648"/>
                  <a:ext cx="3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81" name="Line 2160"/>
                <p:cNvSpPr>
                  <a:spLocks noChangeShapeType="1"/>
                </p:cNvSpPr>
                <p:nvPr/>
              </p:nvSpPr>
              <p:spPr bwMode="auto">
                <a:xfrm>
                  <a:off x="137" y="1648"/>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82" name="Line 2159"/>
                <p:cNvSpPr>
                  <a:spLocks noChangeShapeType="1"/>
                </p:cNvSpPr>
                <p:nvPr/>
              </p:nvSpPr>
              <p:spPr bwMode="auto">
                <a:xfrm>
                  <a:off x="86" y="1654"/>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83" name="Line 2158"/>
                <p:cNvSpPr>
                  <a:spLocks noChangeShapeType="1"/>
                </p:cNvSpPr>
                <p:nvPr/>
              </p:nvSpPr>
              <p:spPr bwMode="auto">
                <a:xfrm>
                  <a:off x="86" y="166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84" name="Line 2157"/>
                <p:cNvSpPr>
                  <a:spLocks noChangeShapeType="1"/>
                </p:cNvSpPr>
                <p:nvPr/>
              </p:nvSpPr>
              <p:spPr bwMode="auto">
                <a:xfrm>
                  <a:off x="120" y="1660"/>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85" name="Line 2156"/>
                <p:cNvSpPr>
                  <a:spLocks noChangeShapeType="1"/>
                </p:cNvSpPr>
                <p:nvPr/>
              </p:nvSpPr>
              <p:spPr bwMode="auto">
                <a:xfrm>
                  <a:off x="86" y="166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86" name="Line 2155"/>
                <p:cNvSpPr>
                  <a:spLocks noChangeShapeType="1"/>
                </p:cNvSpPr>
                <p:nvPr/>
              </p:nvSpPr>
              <p:spPr bwMode="auto">
                <a:xfrm>
                  <a:off x="126" y="166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87" name="Line 2154"/>
                <p:cNvSpPr>
                  <a:spLocks noChangeShapeType="1"/>
                </p:cNvSpPr>
                <p:nvPr/>
              </p:nvSpPr>
              <p:spPr bwMode="auto">
                <a:xfrm>
                  <a:off x="86" y="167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88" name="Line 2153"/>
                <p:cNvSpPr>
                  <a:spLocks noChangeShapeType="1"/>
                </p:cNvSpPr>
                <p:nvPr/>
              </p:nvSpPr>
              <p:spPr bwMode="auto">
                <a:xfrm>
                  <a:off x="126" y="167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89" name="Line 2152"/>
                <p:cNvSpPr>
                  <a:spLocks noChangeShapeType="1"/>
                </p:cNvSpPr>
                <p:nvPr/>
              </p:nvSpPr>
              <p:spPr bwMode="auto">
                <a:xfrm>
                  <a:off x="86" y="167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90" name="Line 2151"/>
                <p:cNvSpPr>
                  <a:spLocks noChangeShapeType="1"/>
                </p:cNvSpPr>
                <p:nvPr/>
              </p:nvSpPr>
              <p:spPr bwMode="auto">
                <a:xfrm>
                  <a:off x="126" y="167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91" name="Line 2150"/>
                <p:cNvSpPr>
                  <a:spLocks noChangeShapeType="1"/>
                </p:cNvSpPr>
                <p:nvPr/>
              </p:nvSpPr>
              <p:spPr bwMode="auto">
                <a:xfrm>
                  <a:off x="86" y="168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92" name="Line 2149"/>
                <p:cNvSpPr>
                  <a:spLocks noChangeShapeType="1"/>
                </p:cNvSpPr>
                <p:nvPr/>
              </p:nvSpPr>
              <p:spPr bwMode="auto">
                <a:xfrm>
                  <a:off x="126" y="168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93" name="Line 2148"/>
                <p:cNvSpPr>
                  <a:spLocks noChangeShapeType="1"/>
                </p:cNvSpPr>
                <p:nvPr/>
              </p:nvSpPr>
              <p:spPr bwMode="auto">
                <a:xfrm>
                  <a:off x="86" y="168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94" name="Line 2147"/>
                <p:cNvSpPr>
                  <a:spLocks noChangeShapeType="1"/>
                </p:cNvSpPr>
                <p:nvPr/>
              </p:nvSpPr>
              <p:spPr bwMode="auto">
                <a:xfrm>
                  <a:off x="126" y="168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95" name="Line 2146"/>
                <p:cNvSpPr>
                  <a:spLocks noChangeShapeType="1"/>
                </p:cNvSpPr>
                <p:nvPr/>
              </p:nvSpPr>
              <p:spPr bwMode="auto">
                <a:xfrm>
                  <a:off x="86" y="169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96" name="Line 2145"/>
                <p:cNvSpPr>
                  <a:spLocks noChangeShapeType="1"/>
                </p:cNvSpPr>
                <p:nvPr/>
              </p:nvSpPr>
              <p:spPr bwMode="auto">
                <a:xfrm>
                  <a:off x="126" y="169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97" name="Line 2144"/>
                <p:cNvSpPr>
                  <a:spLocks noChangeShapeType="1"/>
                </p:cNvSpPr>
                <p:nvPr/>
              </p:nvSpPr>
              <p:spPr bwMode="auto">
                <a:xfrm>
                  <a:off x="86" y="1700"/>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98" name="Line 2143"/>
                <p:cNvSpPr>
                  <a:spLocks noChangeShapeType="1"/>
                </p:cNvSpPr>
                <p:nvPr/>
              </p:nvSpPr>
              <p:spPr bwMode="auto">
                <a:xfrm>
                  <a:off x="86" y="1705"/>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999" name="Line 2142"/>
                <p:cNvSpPr>
                  <a:spLocks noChangeShapeType="1"/>
                </p:cNvSpPr>
                <p:nvPr/>
              </p:nvSpPr>
              <p:spPr bwMode="auto">
                <a:xfrm>
                  <a:off x="86" y="1711"/>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00" name="Line 2141"/>
                <p:cNvSpPr>
                  <a:spLocks noChangeShapeType="1"/>
                </p:cNvSpPr>
                <p:nvPr/>
              </p:nvSpPr>
              <p:spPr bwMode="auto">
                <a:xfrm>
                  <a:off x="177" y="1568"/>
                  <a:ext cx="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01" name="Line 2140"/>
                <p:cNvSpPr>
                  <a:spLocks noChangeShapeType="1"/>
                </p:cNvSpPr>
                <p:nvPr/>
              </p:nvSpPr>
              <p:spPr bwMode="auto">
                <a:xfrm>
                  <a:off x="126" y="1574"/>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02" name="Line 2139"/>
                <p:cNvSpPr>
                  <a:spLocks noChangeShapeType="1"/>
                </p:cNvSpPr>
                <p:nvPr/>
              </p:nvSpPr>
              <p:spPr bwMode="auto">
                <a:xfrm>
                  <a:off x="120" y="1580"/>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03" name="Line 2138"/>
                <p:cNvSpPr>
                  <a:spLocks noChangeShapeType="1"/>
                </p:cNvSpPr>
                <p:nvPr/>
              </p:nvSpPr>
              <p:spPr bwMode="auto">
                <a:xfrm>
                  <a:off x="120" y="1586"/>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04" name="Line 2137"/>
                <p:cNvSpPr>
                  <a:spLocks noChangeShapeType="1"/>
                </p:cNvSpPr>
                <p:nvPr/>
              </p:nvSpPr>
              <p:spPr bwMode="auto">
                <a:xfrm>
                  <a:off x="114" y="159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05" name="Line 2136"/>
                <p:cNvSpPr>
                  <a:spLocks noChangeShapeType="1"/>
                </p:cNvSpPr>
                <p:nvPr/>
              </p:nvSpPr>
              <p:spPr bwMode="auto">
                <a:xfrm>
                  <a:off x="143" y="1591"/>
                  <a:ext cx="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06" name="Line 2135"/>
                <p:cNvSpPr>
                  <a:spLocks noChangeShapeType="1"/>
                </p:cNvSpPr>
                <p:nvPr/>
              </p:nvSpPr>
              <p:spPr bwMode="auto">
                <a:xfrm>
                  <a:off x="160" y="1591"/>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07" name="Line 2134"/>
                <p:cNvSpPr>
                  <a:spLocks noChangeShapeType="1"/>
                </p:cNvSpPr>
                <p:nvPr/>
              </p:nvSpPr>
              <p:spPr bwMode="auto">
                <a:xfrm>
                  <a:off x="114" y="159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08" name="Line 2133"/>
                <p:cNvSpPr>
                  <a:spLocks noChangeShapeType="1"/>
                </p:cNvSpPr>
                <p:nvPr/>
              </p:nvSpPr>
              <p:spPr bwMode="auto">
                <a:xfrm>
                  <a:off x="143" y="1597"/>
                  <a:ext cx="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09" name="Line 2132"/>
                <p:cNvSpPr>
                  <a:spLocks noChangeShapeType="1"/>
                </p:cNvSpPr>
                <p:nvPr/>
              </p:nvSpPr>
              <p:spPr bwMode="auto">
                <a:xfrm>
                  <a:off x="166" y="1597"/>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10" name="Line 2131"/>
                <p:cNvSpPr>
                  <a:spLocks noChangeShapeType="1"/>
                </p:cNvSpPr>
                <p:nvPr/>
              </p:nvSpPr>
              <p:spPr bwMode="auto">
                <a:xfrm>
                  <a:off x="114" y="160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11" name="Line 2130"/>
                <p:cNvSpPr>
                  <a:spLocks noChangeShapeType="1"/>
                </p:cNvSpPr>
                <p:nvPr/>
              </p:nvSpPr>
              <p:spPr bwMode="auto">
                <a:xfrm>
                  <a:off x="143" y="1603"/>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12" name="Line 2129"/>
                <p:cNvSpPr>
                  <a:spLocks noChangeShapeType="1"/>
                </p:cNvSpPr>
                <p:nvPr/>
              </p:nvSpPr>
              <p:spPr bwMode="auto">
                <a:xfrm>
                  <a:off x="166" y="160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13" name="Line 2128"/>
                <p:cNvSpPr>
                  <a:spLocks noChangeShapeType="1"/>
                </p:cNvSpPr>
                <p:nvPr/>
              </p:nvSpPr>
              <p:spPr bwMode="auto">
                <a:xfrm>
                  <a:off x="114" y="160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14" name="Line 2127"/>
                <p:cNvSpPr>
                  <a:spLocks noChangeShapeType="1"/>
                </p:cNvSpPr>
                <p:nvPr/>
              </p:nvSpPr>
              <p:spPr bwMode="auto">
                <a:xfrm>
                  <a:off x="143" y="1608"/>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15" name="Line 2126"/>
                <p:cNvSpPr>
                  <a:spLocks noChangeShapeType="1"/>
                </p:cNvSpPr>
                <p:nvPr/>
              </p:nvSpPr>
              <p:spPr bwMode="auto">
                <a:xfrm>
                  <a:off x="166" y="160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16" name="Line 2125"/>
                <p:cNvSpPr>
                  <a:spLocks noChangeShapeType="1"/>
                </p:cNvSpPr>
                <p:nvPr/>
              </p:nvSpPr>
              <p:spPr bwMode="auto">
                <a:xfrm>
                  <a:off x="114" y="1614"/>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17" name="Line 2124"/>
                <p:cNvSpPr>
                  <a:spLocks noChangeShapeType="1"/>
                </p:cNvSpPr>
                <p:nvPr/>
              </p:nvSpPr>
              <p:spPr bwMode="auto">
                <a:xfrm>
                  <a:off x="143" y="1614"/>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18" name="Line 2123"/>
                <p:cNvSpPr>
                  <a:spLocks noChangeShapeType="1"/>
                </p:cNvSpPr>
                <p:nvPr/>
              </p:nvSpPr>
              <p:spPr bwMode="auto">
                <a:xfrm>
                  <a:off x="166" y="161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19" name="Line 2122"/>
                <p:cNvSpPr>
                  <a:spLocks noChangeShapeType="1"/>
                </p:cNvSpPr>
                <p:nvPr/>
              </p:nvSpPr>
              <p:spPr bwMode="auto">
                <a:xfrm>
                  <a:off x="120" y="162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20" name="Line 2121"/>
                <p:cNvSpPr>
                  <a:spLocks noChangeShapeType="1"/>
                </p:cNvSpPr>
                <p:nvPr/>
              </p:nvSpPr>
              <p:spPr bwMode="auto">
                <a:xfrm>
                  <a:off x="143" y="1620"/>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21" name="Line 2120"/>
                <p:cNvSpPr>
                  <a:spLocks noChangeShapeType="1"/>
                </p:cNvSpPr>
                <p:nvPr/>
              </p:nvSpPr>
              <p:spPr bwMode="auto">
                <a:xfrm>
                  <a:off x="120" y="162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22" name="Line 2119"/>
                <p:cNvSpPr>
                  <a:spLocks noChangeShapeType="1"/>
                </p:cNvSpPr>
                <p:nvPr/>
              </p:nvSpPr>
              <p:spPr bwMode="auto">
                <a:xfrm>
                  <a:off x="148" y="1625"/>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23" name="Line 2118"/>
                <p:cNvSpPr>
                  <a:spLocks noChangeShapeType="1"/>
                </p:cNvSpPr>
                <p:nvPr/>
              </p:nvSpPr>
              <p:spPr bwMode="auto">
                <a:xfrm>
                  <a:off x="126" y="1631"/>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24" name="Line 2117"/>
                <p:cNvSpPr>
                  <a:spLocks noChangeShapeType="1"/>
                </p:cNvSpPr>
                <p:nvPr/>
              </p:nvSpPr>
              <p:spPr bwMode="auto">
                <a:xfrm>
                  <a:off x="154" y="163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25" name="Line 2116"/>
                <p:cNvSpPr>
                  <a:spLocks noChangeShapeType="1"/>
                </p:cNvSpPr>
                <p:nvPr/>
              </p:nvSpPr>
              <p:spPr bwMode="auto">
                <a:xfrm>
                  <a:off x="120" y="1540"/>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26" name="Line 2115"/>
                <p:cNvSpPr>
                  <a:spLocks noChangeShapeType="1"/>
                </p:cNvSpPr>
                <p:nvPr/>
              </p:nvSpPr>
              <p:spPr bwMode="auto">
                <a:xfrm>
                  <a:off x="171" y="1540"/>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27" name="Line 2114"/>
                <p:cNvSpPr>
                  <a:spLocks noChangeShapeType="1"/>
                </p:cNvSpPr>
                <p:nvPr/>
              </p:nvSpPr>
              <p:spPr bwMode="auto">
                <a:xfrm>
                  <a:off x="120" y="1546"/>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28" name="Line 2113"/>
                <p:cNvSpPr>
                  <a:spLocks noChangeShapeType="1"/>
                </p:cNvSpPr>
                <p:nvPr/>
              </p:nvSpPr>
              <p:spPr bwMode="auto">
                <a:xfrm>
                  <a:off x="171" y="154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29" name="Line 2112"/>
                <p:cNvSpPr>
                  <a:spLocks noChangeShapeType="1"/>
                </p:cNvSpPr>
                <p:nvPr/>
              </p:nvSpPr>
              <p:spPr bwMode="auto">
                <a:xfrm>
                  <a:off x="97" y="1551"/>
                  <a:ext cx="8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30" name="Line 2111"/>
                <p:cNvSpPr>
                  <a:spLocks noChangeShapeType="1"/>
                </p:cNvSpPr>
                <p:nvPr/>
              </p:nvSpPr>
              <p:spPr bwMode="auto">
                <a:xfrm>
                  <a:off x="97" y="1557"/>
                  <a:ext cx="8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31" name="Line 2110"/>
                <p:cNvSpPr>
                  <a:spLocks noChangeShapeType="1"/>
                </p:cNvSpPr>
                <p:nvPr/>
              </p:nvSpPr>
              <p:spPr bwMode="auto">
                <a:xfrm>
                  <a:off x="97" y="1563"/>
                  <a:ext cx="8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32" name="Line 2109"/>
                <p:cNvSpPr>
                  <a:spLocks noChangeShapeType="1"/>
                </p:cNvSpPr>
                <p:nvPr/>
              </p:nvSpPr>
              <p:spPr bwMode="auto">
                <a:xfrm>
                  <a:off x="120" y="1568"/>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33" name="Line 2108"/>
                <p:cNvSpPr>
                  <a:spLocks noChangeShapeType="1"/>
                </p:cNvSpPr>
                <p:nvPr/>
              </p:nvSpPr>
              <p:spPr bwMode="auto">
                <a:xfrm>
                  <a:off x="91" y="1511"/>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34" name="Line 2107"/>
                <p:cNvSpPr>
                  <a:spLocks noChangeShapeType="1"/>
                </p:cNvSpPr>
                <p:nvPr/>
              </p:nvSpPr>
              <p:spPr bwMode="auto">
                <a:xfrm>
                  <a:off x="120" y="1511"/>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35" name="Line 2106"/>
                <p:cNvSpPr>
                  <a:spLocks noChangeShapeType="1"/>
                </p:cNvSpPr>
                <p:nvPr/>
              </p:nvSpPr>
              <p:spPr bwMode="auto">
                <a:xfrm>
                  <a:off x="91" y="151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36" name="Line 2105"/>
                <p:cNvSpPr>
                  <a:spLocks noChangeShapeType="1"/>
                </p:cNvSpPr>
                <p:nvPr/>
              </p:nvSpPr>
              <p:spPr bwMode="auto">
                <a:xfrm>
                  <a:off x="120" y="1517"/>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37" name="Line 2104"/>
                <p:cNvSpPr>
                  <a:spLocks noChangeShapeType="1"/>
                </p:cNvSpPr>
                <p:nvPr/>
              </p:nvSpPr>
              <p:spPr bwMode="auto">
                <a:xfrm>
                  <a:off x="91" y="1523"/>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38" name="Line 2103"/>
                <p:cNvSpPr>
                  <a:spLocks noChangeShapeType="1"/>
                </p:cNvSpPr>
                <p:nvPr/>
              </p:nvSpPr>
              <p:spPr bwMode="auto">
                <a:xfrm>
                  <a:off x="120" y="1523"/>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39" name="Line 2102"/>
                <p:cNvSpPr>
                  <a:spLocks noChangeShapeType="1"/>
                </p:cNvSpPr>
                <p:nvPr/>
              </p:nvSpPr>
              <p:spPr bwMode="auto">
                <a:xfrm>
                  <a:off x="131" y="1432"/>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40" name="Line 2101"/>
                <p:cNvSpPr>
                  <a:spLocks noChangeShapeType="1"/>
                </p:cNvSpPr>
                <p:nvPr/>
              </p:nvSpPr>
              <p:spPr bwMode="auto">
                <a:xfrm>
                  <a:off x="126" y="1437"/>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41" name="Line 2100"/>
                <p:cNvSpPr>
                  <a:spLocks noChangeShapeType="1"/>
                </p:cNvSpPr>
                <p:nvPr/>
              </p:nvSpPr>
              <p:spPr bwMode="auto">
                <a:xfrm>
                  <a:off x="120" y="1443"/>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42" name="Line 2099"/>
                <p:cNvSpPr>
                  <a:spLocks noChangeShapeType="1"/>
                </p:cNvSpPr>
                <p:nvPr/>
              </p:nvSpPr>
              <p:spPr bwMode="auto">
                <a:xfrm>
                  <a:off x="114" y="144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43" name="Line 2098"/>
                <p:cNvSpPr>
                  <a:spLocks noChangeShapeType="1"/>
                </p:cNvSpPr>
                <p:nvPr/>
              </p:nvSpPr>
              <p:spPr bwMode="auto">
                <a:xfrm>
                  <a:off x="160" y="144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44" name="Line 2097"/>
                <p:cNvSpPr>
                  <a:spLocks noChangeShapeType="1"/>
                </p:cNvSpPr>
                <p:nvPr/>
              </p:nvSpPr>
              <p:spPr bwMode="auto">
                <a:xfrm>
                  <a:off x="114" y="1454"/>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45" name="Line 2096"/>
                <p:cNvSpPr>
                  <a:spLocks noChangeShapeType="1"/>
                </p:cNvSpPr>
                <p:nvPr/>
              </p:nvSpPr>
              <p:spPr bwMode="auto">
                <a:xfrm>
                  <a:off x="166" y="145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46" name="Line 2095"/>
                <p:cNvSpPr>
                  <a:spLocks noChangeShapeType="1"/>
                </p:cNvSpPr>
                <p:nvPr/>
              </p:nvSpPr>
              <p:spPr bwMode="auto">
                <a:xfrm>
                  <a:off x="114" y="1460"/>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47" name="Line 2094"/>
                <p:cNvSpPr>
                  <a:spLocks noChangeShapeType="1"/>
                </p:cNvSpPr>
                <p:nvPr/>
              </p:nvSpPr>
              <p:spPr bwMode="auto">
                <a:xfrm>
                  <a:off x="166" y="146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48" name="Line 2093"/>
                <p:cNvSpPr>
                  <a:spLocks noChangeShapeType="1"/>
                </p:cNvSpPr>
                <p:nvPr/>
              </p:nvSpPr>
              <p:spPr bwMode="auto">
                <a:xfrm>
                  <a:off x="114" y="146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49" name="Line 2092"/>
                <p:cNvSpPr>
                  <a:spLocks noChangeShapeType="1"/>
                </p:cNvSpPr>
                <p:nvPr/>
              </p:nvSpPr>
              <p:spPr bwMode="auto">
                <a:xfrm>
                  <a:off x="166" y="146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50" name="Line 2091"/>
                <p:cNvSpPr>
                  <a:spLocks noChangeShapeType="1"/>
                </p:cNvSpPr>
                <p:nvPr/>
              </p:nvSpPr>
              <p:spPr bwMode="auto">
                <a:xfrm>
                  <a:off x="114" y="147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51" name="Line 2090"/>
                <p:cNvSpPr>
                  <a:spLocks noChangeShapeType="1"/>
                </p:cNvSpPr>
                <p:nvPr/>
              </p:nvSpPr>
              <p:spPr bwMode="auto">
                <a:xfrm>
                  <a:off x="166" y="147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52" name="Line 2089"/>
                <p:cNvSpPr>
                  <a:spLocks noChangeShapeType="1"/>
                </p:cNvSpPr>
                <p:nvPr/>
              </p:nvSpPr>
              <p:spPr bwMode="auto">
                <a:xfrm>
                  <a:off x="114" y="147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53" name="Line 2088"/>
                <p:cNvSpPr>
                  <a:spLocks noChangeShapeType="1"/>
                </p:cNvSpPr>
                <p:nvPr/>
              </p:nvSpPr>
              <p:spPr bwMode="auto">
                <a:xfrm>
                  <a:off x="160" y="147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54" name="Line 2087"/>
                <p:cNvSpPr>
                  <a:spLocks noChangeShapeType="1"/>
                </p:cNvSpPr>
                <p:nvPr/>
              </p:nvSpPr>
              <p:spPr bwMode="auto">
                <a:xfrm>
                  <a:off x="120" y="1483"/>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55" name="Line 2086"/>
                <p:cNvSpPr>
                  <a:spLocks noChangeShapeType="1"/>
                </p:cNvSpPr>
                <p:nvPr/>
              </p:nvSpPr>
              <p:spPr bwMode="auto">
                <a:xfrm>
                  <a:off x="126" y="1489"/>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56" name="Line 2085"/>
                <p:cNvSpPr>
                  <a:spLocks noChangeShapeType="1"/>
                </p:cNvSpPr>
                <p:nvPr/>
              </p:nvSpPr>
              <p:spPr bwMode="auto">
                <a:xfrm>
                  <a:off x="131" y="1494"/>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57" name="Line 2084"/>
                <p:cNvSpPr>
                  <a:spLocks noChangeShapeType="1"/>
                </p:cNvSpPr>
                <p:nvPr/>
              </p:nvSpPr>
              <p:spPr bwMode="auto">
                <a:xfrm>
                  <a:off x="388" y="3798"/>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58" name="Line 2083"/>
                <p:cNvSpPr>
                  <a:spLocks noChangeShapeType="1"/>
                </p:cNvSpPr>
                <p:nvPr/>
              </p:nvSpPr>
              <p:spPr bwMode="auto">
                <a:xfrm>
                  <a:off x="382" y="3804"/>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59" name="Line 2082"/>
                <p:cNvSpPr>
                  <a:spLocks noChangeShapeType="1"/>
                </p:cNvSpPr>
                <p:nvPr/>
              </p:nvSpPr>
              <p:spPr bwMode="auto">
                <a:xfrm>
                  <a:off x="377" y="3810"/>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60" name="Line 2081"/>
                <p:cNvSpPr>
                  <a:spLocks noChangeShapeType="1"/>
                </p:cNvSpPr>
                <p:nvPr/>
              </p:nvSpPr>
              <p:spPr bwMode="auto">
                <a:xfrm>
                  <a:off x="377" y="381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61" name="Line 2080"/>
                <p:cNvSpPr>
                  <a:spLocks noChangeShapeType="1"/>
                </p:cNvSpPr>
                <p:nvPr/>
              </p:nvSpPr>
              <p:spPr bwMode="auto">
                <a:xfrm>
                  <a:off x="417" y="381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62" name="Line 2079"/>
                <p:cNvSpPr>
                  <a:spLocks noChangeShapeType="1"/>
                </p:cNvSpPr>
                <p:nvPr/>
              </p:nvSpPr>
              <p:spPr bwMode="auto">
                <a:xfrm>
                  <a:off x="371" y="3821"/>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63" name="Line 2078"/>
                <p:cNvSpPr>
                  <a:spLocks noChangeShapeType="1"/>
                </p:cNvSpPr>
                <p:nvPr/>
              </p:nvSpPr>
              <p:spPr bwMode="auto">
                <a:xfrm>
                  <a:off x="417" y="3821"/>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64" name="Line 2077"/>
                <p:cNvSpPr>
                  <a:spLocks noChangeShapeType="1"/>
                </p:cNvSpPr>
                <p:nvPr/>
              </p:nvSpPr>
              <p:spPr bwMode="auto">
                <a:xfrm>
                  <a:off x="371" y="382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65" name="Line 2076"/>
                <p:cNvSpPr>
                  <a:spLocks noChangeShapeType="1"/>
                </p:cNvSpPr>
                <p:nvPr/>
              </p:nvSpPr>
              <p:spPr bwMode="auto">
                <a:xfrm>
                  <a:off x="422" y="382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66" name="Line 2075"/>
                <p:cNvSpPr>
                  <a:spLocks noChangeShapeType="1"/>
                </p:cNvSpPr>
                <p:nvPr/>
              </p:nvSpPr>
              <p:spPr bwMode="auto">
                <a:xfrm>
                  <a:off x="371" y="383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67" name="Line 2074"/>
                <p:cNvSpPr>
                  <a:spLocks noChangeShapeType="1"/>
                </p:cNvSpPr>
                <p:nvPr/>
              </p:nvSpPr>
              <p:spPr bwMode="auto">
                <a:xfrm>
                  <a:off x="422" y="383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68" name="Line 2073"/>
                <p:cNvSpPr>
                  <a:spLocks noChangeShapeType="1"/>
                </p:cNvSpPr>
                <p:nvPr/>
              </p:nvSpPr>
              <p:spPr bwMode="auto">
                <a:xfrm>
                  <a:off x="371" y="383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69" name="Line 2072"/>
                <p:cNvSpPr>
                  <a:spLocks noChangeShapeType="1"/>
                </p:cNvSpPr>
                <p:nvPr/>
              </p:nvSpPr>
              <p:spPr bwMode="auto">
                <a:xfrm>
                  <a:off x="422" y="383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70" name="Line 2071"/>
                <p:cNvSpPr>
                  <a:spLocks noChangeShapeType="1"/>
                </p:cNvSpPr>
                <p:nvPr/>
              </p:nvSpPr>
              <p:spPr bwMode="auto">
                <a:xfrm>
                  <a:off x="371" y="384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71" name="Line 2070"/>
                <p:cNvSpPr>
                  <a:spLocks noChangeShapeType="1"/>
                </p:cNvSpPr>
                <p:nvPr/>
              </p:nvSpPr>
              <p:spPr bwMode="auto">
                <a:xfrm>
                  <a:off x="422" y="3844"/>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72" name="Line 2069"/>
                <p:cNvSpPr>
                  <a:spLocks noChangeShapeType="1"/>
                </p:cNvSpPr>
                <p:nvPr/>
              </p:nvSpPr>
              <p:spPr bwMode="auto">
                <a:xfrm>
                  <a:off x="371" y="385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73" name="Line 2068"/>
                <p:cNvSpPr>
                  <a:spLocks noChangeShapeType="1"/>
                </p:cNvSpPr>
                <p:nvPr/>
              </p:nvSpPr>
              <p:spPr bwMode="auto">
                <a:xfrm>
                  <a:off x="422" y="3850"/>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74" name="Line 2067"/>
                <p:cNvSpPr>
                  <a:spLocks noChangeShapeType="1"/>
                </p:cNvSpPr>
                <p:nvPr/>
              </p:nvSpPr>
              <p:spPr bwMode="auto">
                <a:xfrm>
                  <a:off x="371" y="385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75" name="Line 2066"/>
                <p:cNvSpPr>
                  <a:spLocks noChangeShapeType="1"/>
                </p:cNvSpPr>
                <p:nvPr/>
              </p:nvSpPr>
              <p:spPr bwMode="auto">
                <a:xfrm>
                  <a:off x="422" y="385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76" name="Line 2065"/>
                <p:cNvSpPr>
                  <a:spLocks noChangeShapeType="1"/>
                </p:cNvSpPr>
                <p:nvPr/>
              </p:nvSpPr>
              <p:spPr bwMode="auto">
                <a:xfrm>
                  <a:off x="371" y="386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77" name="Line 2064"/>
                <p:cNvSpPr>
                  <a:spLocks noChangeShapeType="1"/>
                </p:cNvSpPr>
                <p:nvPr/>
              </p:nvSpPr>
              <p:spPr bwMode="auto">
                <a:xfrm>
                  <a:off x="422" y="386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78" name="Line 2063"/>
                <p:cNvSpPr>
                  <a:spLocks noChangeShapeType="1"/>
                </p:cNvSpPr>
                <p:nvPr/>
              </p:nvSpPr>
              <p:spPr bwMode="auto">
                <a:xfrm>
                  <a:off x="371" y="386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79" name="Line 2062"/>
                <p:cNvSpPr>
                  <a:spLocks noChangeShapeType="1"/>
                </p:cNvSpPr>
                <p:nvPr/>
              </p:nvSpPr>
              <p:spPr bwMode="auto">
                <a:xfrm>
                  <a:off x="417" y="386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80" name="Line 2061"/>
                <p:cNvSpPr>
                  <a:spLocks noChangeShapeType="1"/>
                </p:cNvSpPr>
                <p:nvPr/>
              </p:nvSpPr>
              <p:spPr bwMode="auto">
                <a:xfrm>
                  <a:off x="377" y="387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81" name="Line 2060"/>
                <p:cNvSpPr>
                  <a:spLocks noChangeShapeType="1"/>
                </p:cNvSpPr>
                <p:nvPr/>
              </p:nvSpPr>
              <p:spPr bwMode="auto">
                <a:xfrm>
                  <a:off x="417" y="387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82" name="Line 2059"/>
                <p:cNvSpPr>
                  <a:spLocks noChangeShapeType="1"/>
                </p:cNvSpPr>
                <p:nvPr/>
              </p:nvSpPr>
              <p:spPr bwMode="auto">
                <a:xfrm>
                  <a:off x="377" y="3878"/>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83" name="Line 2058"/>
                <p:cNvSpPr>
                  <a:spLocks noChangeShapeType="1"/>
                </p:cNvSpPr>
                <p:nvPr/>
              </p:nvSpPr>
              <p:spPr bwMode="auto">
                <a:xfrm>
                  <a:off x="382" y="3884"/>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84" name="Line 2057"/>
                <p:cNvSpPr>
                  <a:spLocks noChangeShapeType="1"/>
                </p:cNvSpPr>
                <p:nvPr/>
              </p:nvSpPr>
              <p:spPr bwMode="auto">
                <a:xfrm>
                  <a:off x="388" y="3890"/>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85" name="Line 2056"/>
                <p:cNvSpPr>
                  <a:spLocks noChangeShapeType="1"/>
                </p:cNvSpPr>
                <p:nvPr/>
              </p:nvSpPr>
              <p:spPr bwMode="auto">
                <a:xfrm>
                  <a:off x="417" y="350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86" name="Line 2055"/>
                <p:cNvSpPr>
                  <a:spLocks noChangeShapeType="1"/>
                </p:cNvSpPr>
                <p:nvPr/>
              </p:nvSpPr>
              <p:spPr bwMode="auto">
                <a:xfrm>
                  <a:off x="417" y="351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87" name="Line 2054"/>
                <p:cNvSpPr>
                  <a:spLocks noChangeShapeType="1"/>
                </p:cNvSpPr>
                <p:nvPr/>
              </p:nvSpPr>
              <p:spPr bwMode="auto">
                <a:xfrm>
                  <a:off x="411" y="351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88" name="Line 2053"/>
                <p:cNvSpPr>
                  <a:spLocks noChangeShapeType="1"/>
                </p:cNvSpPr>
                <p:nvPr/>
              </p:nvSpPr>
              <p:spPr bwMode="auto">
                <a:xfrm>
                  <a:off x="394" y="3525"/>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89" name="Line 2052"/>
                <p:cNvSpPr>
                  <a:spLocks noChangeShapeType="1"/>
                </p:cNvSpPr>
                <p:nvPr/>
              </p:nvSpPr>
              <p:spPr bwMode="auto">
                <a:xfrm>
                  <a:off x="394" y="3530"/>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90" name="Line 2051"/>
                <p:cNvSpPr>
                  <a:spLocks noChangeShapeType="1"/>
                </p:cNvSpPr>
                <p:nvPr/>
              </p:nvSpPr>
              <p:spPr bwMode="auto">
                <a:xfrm>
                  <a:off x="417" y="353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91" name="Line 2050"/>
                <p:cNvSpPr>
                  <a:spLocks noChangeShapeType="1"/>
                </p:cNvSpPr>
                <p:nvPr/>
              </p:nvSpPr>
              <p:spPr bwMode="auto">
                <a:xfrm>
                  <a:off x="417" y="354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8092" name="Line 2049"/>
                <p:cNvSpPr>
                  <a:spLocks noChangeShapeType="1"/>
                </p:cNvSpPr>
                <p:nvPr/>
              </p:nvSpPr>
              <p:spPr bwMode="auto">
                <a:xfrm>
                  <a:off x="417" y="354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nvGrpSpPr>
              <p:cNvPr id="35853" name="Group 1847"/>
              <p:cNvGrpSpPr>
                <a:grpSpLocks/>
              </p:cNvGrpSpPr>
              <p:nvPr/>
            </p:nvGrpSpPr>
            <p:grpSpPr bwMode="auto">
              <a:xfrm>
                <a:off x="325" y="878"/>
                <a:ext cx="109" cy="2722"/>
                <a:chOff x="325" y="878"/>
                <a:chExt cx="109" cy="2722"/>
              </a:xfrm>
            </p:grpSpPr>
            <p:sp>
              <p:nvSpPr>
                <p:cNvPr id="37693" name="Line 2047"/>
                <p:cNvSpPr>
                  <a:spLocks noChangeShapeType="1"/>
                </p:cNvSpPr>
                <p:nvPr/>
              </p:nvSpPr>
              <p:spPr bwMode="auto">
                <a:xfrm>
                  <a:off x="417" y="355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94" name="Line 2046"/>
                <p:cNvSpPr>
                  <a:spLocks noChangeShapeType="1"/>
                </p:cNvSpPr>
                <p:nvPr/>
              </p:nvSpPr>
              <p:spPr bwMode="auto">
                <a:xfrm>
                  <a:off x="417" y="355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95" name="Line 2045"/>
                <p:cNvSpPr>
                  <a:spLocks noChangeShapeType="1"/>
                </p:cNvSpPr>
                <p:nvPr/>
              </p:nvSpPr>
              <p:spPr bwMode="auto">
                <a:xfrm>
                  <a:off x="417" y="356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96" name="Line 2044"/>
                <p:cNvSpPr>
                  <a:spLocks noChangeShapeType="1"/>
                </p:cNvSpPr>
                <p:nvPr/>
              </p:nvSpPr>
              <p:spPr bwMode="auto">
                <a:xfrm>
                  <a:off x="417" y="357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97" name="Line 2043"/>
                <p:cNvSpPr>
                  <a:spLocks noChangeShapeType="1"/>
                </p:cNvSpPr>
                <p:nvPr/>
              </p:nvSpPr>
              <p:spPr bwMode="auto">
                <a:xfrm>
                  <a:off x="417" y="357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98" name="Line 2042"/>
                <p:cNvSpPr>
                  <a:spLocks noChangeShapeType="1"/>
                </p:cNvSpPr>
                <p:nvPr/>
              </p:nvSpPr>
              <p:spPr bwMode="auto">
                <a:xfrm>
                  <a:off x="417" y="358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99" name="Line 2041"/>
                <p:cNvSpPr>
                  <a:spLocks noChangeShapeType="1"/>
                </p:cNvSpPr>
                <p:nvPr/>
              </p:nvSpPr>
              <p:spPr bwMode="auto">
                <a:xfrm>
                  <a:off x="417" y="358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00" name="Line 2040"/>
                <p:cNvSpPr>
                  <a:spLocks noChangeShapeType="1"/>
                </p:cNvSpPr>
                <p:nvPr/>
              </p:nvSpPr>
              <p:spPr bwMode="auto">
                <a:xfrm>
                  <a:off x="417" y="359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01" name="Line 2039"/>
                <p:cNvSpPr>
                  <a:spLocks noChangeShapeType="1"/>
                </p:cNvSpPr>
                <p:nvPr/>
              </p:nvSpPr>
              <p:spPr bwMode="auto">
                <a:xfrm>
                  <a:off x="417" y="359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02" name="Line 2038"/>
                <p:cNvSpPr>
                  <a:spLocks noChangeShapeType="1"/>
                </p:cNvSpPr>
                <p:nvPr/>
              </p:nvSpPr>
              <p:spPr bwMode="auto">
                <a:xfrm>
                  <a:off x="388" y="3217"/>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03" name="Line 2037"/>
                <p:cNvSpPr>
                  <a:spLocks noChangeShapeType="1"/>
                </p:cNvSpPr>
                <p:nvPr/>
              </p:nvSpPr>
              <p:spPr bwMode="auto">
                <a:xfrm>
                  <a:off x="382" y="3222"/>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04" name="Line 2036"/>
                <p:cNvSpPr>
                  <a:spLocks noChangeShapeType="1"/>
                </p:cNvSpPr>
                <p:nvPr/>
              </p:nvSpPr>
              <p:spPr bwMode="auto">
                <a:xfrm>
                  <a:off x="377" y="3228"/>
                  <a:ext cx="4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05" name="Line 2035"/>
                <p:cNvSpPr>
                  <a:spLocks noChangeShapeType="1"/>
                </p:cNvSpPr>
                <p:nvPr/>
              </p:nvSpPr>
              <p:spPr bwMode="auto">
                <a:xfrm>
                  <a:off x="371" y="3234"/>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06" name="Line 2034"/>
                <p:cNvSpPr>
                  <a:spLocks noChangeShapeType="1"/>
                </p:cNvSpPr>
                <p:nvPr/>
              </p:nvSpPr>
              <p:spPr bwMode="auto">
                <a:xfrm>
                  <a:off x="411" y="3234"/>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07" name="Line 2033"/>
                <p:cNvSpPr>
                  <a:spLocks noChangeShapeType="1"/>
                </p:cNvSpPr>
                <p:nvPr/>
              </p:nvSpPr>
              <p:spPr bwMode="auto">
                <a:xfrm>
                  <a:off x="371" y="323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08" name="Line 2032"/>
                <p:cNvSpPr>
                  <a:spLocks noChangeShapeType="1"/>
                </p:cNvSpPr>
                <p:nvPr/>
              </p:nvSpPr>
              <p:spPr bwMode="auto">
                <a:xfrm>
                  <a:off x="417" y="323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09" name="Line 2031"/>
                <p:cNvSpPr>
                  <a:spLocks noChangeShapeType="1"/>
                </p:cNvSpPr>
                <p:nvPr/>
              </p:nvSpPr>
              <p:spPr bwMode="auto">
                <a:xfrm>
                  <a:off x="371" y="324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10" name="Line 2030"/>
                <p:cNvSpPr>
                  <a:spLocks noChangeShapeType="1"/>
                </p:cNvSpPr>
                <p:nvPr/>
              </p:nvSpPr>
              <p:spPr bwMode="auto">
                <a:xfrm>
                  <a:off x="417" y="324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11" name="Line 2029"/>
                <p:cNvSpPr>
                  <a:spLocks noChangeShapeType="1"/>
                </p:cNvSpPr>
                <p:nvPr/>
              </p:nvSpPr>
              <p:spPr bwMode="auto">
                <a:xfrm>
                  <a:off x="417" y="325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12" name="Line 2028"/>
                <p:cNvSpPr>
                  <a:spLocks noChangeShapeType="1"/>
                </p:cNvSpPr>
                <p:nvPr/>
              </p:nvSpPr>
              <p:spPr bwMode="auto">
                <a:xfrm>
                  <a:off x="411" y="325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13" name="Line 2027"/>
                <p:cNvSpPr>
                  <a:spLocks noChangeShapeType="1"/>
                </p:cNvSpPr>
                <p:nvPr/>
              </p:nvSpPr>
              <p:spPr bwMode="auto">
                <a:xfrm>
                  <a:off x="405" y="326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14" name="Line 2026"/>
                <p:cNvSpPr>
                  <a:spLocks noChangeShapeType="1"/>
                </p:cNvSpPr>
                <p:nvPr/>
              </p:nvSpPr>
              <p:spPr bwMode="auto">
                <a:xfrm>
                  <a:off x="400" y="326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15" name="Line 2025"/>
                <p:cNvSpPr>
                  <a:spLocks noChangeShapeType="1"/>
                </p:cNvSpPr>
                <p:nvPr/>
              </p:nvSpPr>
              <p:spPr bwMode="auto">
                <a:xfrm>
                  <a:off x="388" y="3274"/>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16" name="Line 2024"/>
                <p:cNvSpPr>
                  <a:spLocks noChangeShapeType="1"/>
                </p:cNvSpPr>
                <p:nvPr/>
              </p:nvSpPr>
              <p:spPr bwMode="auto">
                <a:xfrm>
                  <a:off x="382" y="3279"/>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17" name="Line 2023"/>
                <p:cNvSpPr>
                  <a:spLocks noChangeShapeType="1"/>
                </p:cNvSpPr>
                <p:nvPr/>
              </p:nvSpPr>
              <p:spPr bwMode="auto">
                <a:xfrm>
                  <a:off x="377" y="328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18" name="Line 2022"/>
                <p:cNvSpPr>
                  <a:spLocks noChangeShapeType="1"/>
                </p:cNvSpPr>
                <p:nvPr/>
              </p:nvSpPr>
              <p:spPr bwMode="auto">
                <a:xfrm>
                  <a:off x="377" y="329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19" name="Line 2021"/>
                <p:cNvSpPr>
                  <a:spLocks noChangeShapeType="1"/>
                </p:cNvSpPr>
                <p:nvPr/>
              </p:nvSpPr>
              <p:spPr bwMode="auto">
                <a:xfrm>
                  <a:off x="371" y="3297"/>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20" name="Line 2020"/>
                <p:cNvSpPr>
                  <a:spLocks noChangeShapeType="1"/>
                </p:cNvSpPr>
                <p:nvPr/>
              </p:nvSpPr>
              <p:spPr bwMode="auto">
                <a:xfrm>
                  <a:off x="371" y="3302"/>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21" name="Line 2019"/>
                <p:cNvSpPr>
                  <a:spLocks noChangeShapeType="1"/>
                </p:cNvSpPr>
                <p:nvPr/>
              </p:nvSpPr>
              <p:spPr bwMode="auto">
                <a:xfrm>
                  <a:off x="371" y="3308"/>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22" name="Line 2018"/>
                <p:cNvSpPr>
                  <a:spLocks noChangeShapeType="1"/>
                </p:cNvSpPr>
                <p:nvPr/>
              </p:nvSpPr>
              <p:spPr bwMode="auto">
                <a:xfrm>
                  <a:off x="388" y="2926"/>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23" name="Line 2017"/>
                <p:cNvSpPr>
                  <a:spLocks noChangeShapeType="1"/>
                </p:cNvSpPr>
                <p:nvPr/>
              </p:nvSpPr>
              <p:spPr bwMode="auto">
                <a:xfrm>
                  <a:off x="377" y="2931"/>
                  <a:ext cx="4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24" name="Line 2016"/>
                <p:cNvSpPr>
                  <a:spLocks noChangeShapeType="1"/>
                </p:cNvSpPr>
                <p:nvPr/>
              </p:nvSpPr>
              <p:spPr bwMode="auto">
                <a:xfrm>
                  <a:off x="377" y="2937"/>
                  <a:ext cx="4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25" name="Line 2015"/>
                <p:cNvSpPr>
                  <a:spLocks noChangeShapeType="1"/>
                </p:cNvSpPr>
                <p:nvPr/>
              </p:nvSpPr>
              <p:spPr bwMode="auto">
                <a:xfrm>
                  <a:off x="371" y="2943"/>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26" name="Line 2014"/>
                <p:cNvSpPr>
                  <a:spLocks noChangeShapeType="1"/>
                </p:cNvSpPr>
                <p:nvPr/>
              </p:nvSpPr>
              <p:spPr bwMode="auto">
                <a:xfrm>
                  <a:off x="411" y="2943"/>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27" name="Line 2013"/>
                <p:cNvSpPr>
                  <a:spLocks noChangeShapeType="1"/>
                </p:cNvSpPr>
                <p:nvPr/>
              </p:nvSpPr>
              <p:spPr bwMode="auto">
                <a:xfrm>
                  <a:off x="371" y="294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28" name="Line 2012"/>
                <p:cNvSpPr>
                  <a:spLocks noChangeShapeType="1"/>
                </p:cNvSpPr>
                <p:nvPr/>
              </p:nvSpPr>
              <p:spPr bwMode="auto">
                <a:xfrm>
                  <a:off x="417" y="294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29" name="Line 2011"/>
                <p:cNvSpPr>
                  <a:spLocks noChangeShapeType="1"/>
                </p:cNvSpPr>
                <p:nvPr/>
              </p:nvSpPr>
              <p:spPr bwMode="auto">
                <a:xfrm>
                  <a:off x="417" y="295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30" name="Line 2010"/>
                <p:cNvSpPr>
                  <a:spLocks noChangeShapeType="1"/>
                </p:cNvSpPr>
                <p:nvPr/>
              </p:nvSpPr>
              <p:spPr bwMode="auto">
                <a:xfrm>
                  <a:off x="411" y="296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31" name="Line 2009"/>
                <p:cNvSpPr>
                  <a:spLocks noChangeShapeType="1"/>
                </p:cNvSpPr>
                <p:nvPr/>
              </p:nvSpPr>
              <p:spPr bwMode="auto">
                <a:xfrm>
                  <a:off x="400" y="2966"/>
                  <a:ext cx="2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32" name="Line 2008"/>
                <p:cNvSpPr>
                  <a:spLocks noChangeShapeType="1"/>
                </p:cNvSpPr>
                <p:nvPr/>
              </p:nvSpPr>
              <p:spPr bwMode="auto">
                <a:xfrm>
                  <a:off x="400" y="2971"/>
                  <a:ext cx="2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33" name="Line 2007"/>
                <p:cNvSpPr>
                  <a:spLocks noChangeShapeType="1"/>
                </p:cNvSpPr>
                <p:nvPr/>
              </p:nvSpPr>
              <p:spPr bwMode="auto">
                <a:xfrm>
                  <a:off x="400" y="2977"/>
                  <a:ext cx="2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34" name="Line 2006"/>
                <p:cNvSpPr>
                  <a:spLocks noChangeShapeType="1"/>
                </p:cNvSpPr>
                <p:nvPr/>
              </p:nvSpPr>
              <p:spPr bwMode="auto">
                <a:xfrm>
                  <a:off x="417" y="2983"/>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35" name="Line 2005"/>
                <p:cNvSpPr>
                  <a:spLocks noChangeShapeType="1"/>
                </p:cNvSpPr>
                <p:nvPr/>
              </p:nvSpPr>
              <p:spPr bwMode="auto">
                <a:xfrm>
                  <a:off x="422" y="298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36" name="Line 2004"/>
                <p:cNvSpPr>
                  <a:spLocks noChangeShapeType="1"/>
                </p:cNvSpPr>
                <p:nvPr/>
              </p:nvSpPr>
              <p:spPr bwMode="auto">
                <a:xfrm>
                  <a:off x="371" y="299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37" name="Line 2003"/>
                <p:cNvSpPr>
                  <a:spLocks noChangeShapeType="1"/>
                </p:cNvSpPr>
                <p:nvPr/>
              </p:nvSpPr>
              <p:spPr bwMode="auto">
                <a:xfrm>
                  <a:off x="422" y="2994"/>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38" name="Line 2002"/>
                <p:cNvSpPr>
                  <a:spLocks noChangeShapeType="1"/>
                </p:cNvSpPr>
                <p:nvPr/>
              </p:nvSpPr>
              <p:spPr bwMode="auto">
                <a:xfrm>
                  <a:off x="371" y="300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39" name="Line 2001"/>
                <p:cNvSpPr>
                  <a:spLocks noChangeShapeType="1"/>
                </p:cNvSpPr>
                <p:nvPr/>
              </p:nvSpPr>
              <p:spPr bwMode="auto">
                <a:xfrm>
                  <a:off x="417" y="300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40" name="Line 2000"/>
                <p:cNvSpPr>
                  <a:spLocks noChangeShapeType="1"/>
                </p:cNvSpPr>
                <p:nvPr/>
              </p:nvSpPr>
              <p:spPr bwMode="auto">
                <a:xfrm>
                  <a:off x="377" y="3006"/>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41" name="Line 1999"/>
                <p:cNvSpPr>
                  <a:spLocks noChangeShapeType="1"/>
                </p:cNvSpPr>
                <p:nvPr/>
              </p:nvSpPr>
              <p:spPr bwMode="auto">
                <a:xfrm>
                  <a:off x="377" y="3011"/>
                  <a:ext cx="4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42" name="Line 1998"/>
                <p:cNvSpPr>
                  <a:spLocks noChangeShapeType="1"/>
                </p:cNvSpPr>
                <p:nvPr/>
              </p:nvSpPr>
              <p:spPr bwMode="auto">
                <a:xfrm>
                  <a:off x="388" y="3017"/>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43" name="Line 1997"/>
                <p:cNvSpPr>
                  <a:spLocks noChangeShapeType="1"/>
                </p:cNvSpPr>
                <p:nvPr/>
              </p:nvSpPr>
              <p:spPr bwMode="auto">
                <a:xfrm>
                  <a:off x="405" y="262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44" name="Line 1996"/>
                <p:cNvSpPr>
                  <a:spLocks noChangeShapeType="1"/>
                </p:cNvSpPr>
                <p:nvPr/>
              </p:nvSpPr>
              <p:spPr bwMode="auto">
                <a:xfrm>
                  <a:off x="400" y="2635"/>
                  <a:ext cx="2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45" name="Line 1995"/>
                <p:cNvSpPr>
                  <a:spLocks noChangeShapeType="1"/>
                </p:cNvSpPr>
                <p:nvPr/>
              </p:nvSpPr>
              <p:spPr bwMode="auto">
                <a:xfrm>
                  <a:off x="394" y="2641"/>
                  <a:ext cx="2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46" name="Line 1994"/>
                <p:cNvSpPr>
                  <a:spLocks noChangeShapeType="1"/>
                </p:cNvSpPr>
                <p:nvPr/>
              </p:nvSpPr>
              <p:spPr bwMode="auto">
                <a:xfrm>
                  <a:off x="394" y="2646"/>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47" name="Line 1993"/>
                <p:cNvSpPr>
                  <a:spLocks noChangeShapeType="1"/>
                </p:cNvSpPr>
                <p:nvPr/>
              </p:nvSpPr>
              <p:spPr bwMode="auto">
                <a:xfrm>
                  <a:off x="411" y="264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48" name="Line 1992"/>
                <p:cNvSpPr>
                  <a:spLocks noChangeShapeType="1"/>
                </p:cNvSpPr>
                <p:nvPr/>
              </p:nvSpPr>
              <p:spPr bwMode="auto">
                <a:xfrm>
                  <a:off x="388" y="265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49" name="Line 1991"/>
                <p:cNvSpPr>
                  <a:spLocks noChangeShapeType="1"/>
                </p:cNvSpPr>
                <p:nvPr/>
              </p:nvSpPr>
              <p:spPr bwMode="auto">
                <a:xfrm>
                  <a:off x="411" y="265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50" name="Line 1990"/>
                <p:cNvSpPr>
                  <a:spLocks noChangeShapeType="1"/>
                </p:cNvSpPr>
                <p:nvPr/>
              </p:nvSpPr>
              <p:spPr bwMode="auto">
                <a:xfrm>
                  <a:off x="382" y="265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51" name="Line 1989"/>
                <p:cNvSpPr>
                  <a:spLocks noChangeShapeType="1"/>
                </p:cNvSpPr>
                <p:nvPr/>
              </p:nvSpPr>
              <p:spPr bwMode="auto">
                <a:xfrm>
                  <a:off x="411" y="265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52" name="Line 1988"/>
                <p:cNvSpPr>
                  <a:spLocks noChangeShapeType="1"/>
                </p:cNvSpPr>
                <p:nvPr/>
              </p:nvSpPr>
              <p:spPr bwMode="auto">
                <a:xfrm>
                  <a:off x="382" y="2663"/>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53" name="Line 1987"/>
                <p:cNvSpPr>
                  <a:spLocks noChangeShapeType="1"/>
                </p:cNvSpPr>
                <p:nvPr/>
              </p:nvSpPr>
              <p:spPr bwMode="auto">
                <a:xfrm>
                  <a:off x="411" y="266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54" name="Line 1986"/>
                <p:cNvSpPr>
                  <a:spLocks noChangeShapeType="1"/>
                </p:cNvSpPr>
                <p:nvPr/>
              </p:nvSpPr>
              <p:spPr bwMode="auto">
                <a:xfrm>
                  <a:off x="377" y="266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55" name="Line 1985"/>
                <p:cNvSpPr>
                  <a:spLocks noChangeShapeType="1"/>
                </p:cNvSpPr>
                <p:nvPr/>
              </p:nvSpPr>
              <p:spPr bwMode="auto">
                <a:xfrm>
                  <a:off x="411" y="266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56" name="Line 1984"/>
                <p:cNvSpPr>
                  <a:spLocks noChangeShapeType="1"/>
                </p:cNvSpPr>
                <p:nvPr/>
              </p:nvSpPr>
              <p:spPr bwMode="auto">
                <a:xfrm>
                  <a:off x="371" y="267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57" name="Line 1983"/>
                <p:cNvSpPr>
                  <a:spLocks noChangeShapeType="1"/>
                </p:cNvSpPr>
                <p:nvPr/>
              </p:nvSpPr>
              <p:spPr bwMode="auto">
                <a:xfrm>
                  <a:off x="411" y="267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58" name="Line 1982"/>
                <p:cNvSpPr>
                  <a:spLocks noChangeShapeType="1"/>
                </p:cNvSpPr>
                <p:nvPr/>
              </p:nvSpPr>
              <p:spPr bwMode="auto">
                <a:xfrm>
                  <a:off x="371" y="2681"/>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59" name="Line 1981"/>
                <p:cNvSpPr>
                  <a:spLocks noChangeShapeType="1"/>
                </p:cNvSpPr>
                <p:nvPr/>
              </p:nvSpPr>
              <p:spPr bwMode="auto">
                <a:xfrm>
                  <a:off x="371" y="2686"/>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60" name="Line 1980"/>
                <p:cNvSpPr>
                  <a:spLocks noChangeShapeType="1"/>
                </p:cNvSpPr>
                <p:nvPr/>
              </p:nvSpPr>
              <p:spPr bwMode="auto">
                <a:xfrm>
                  <a:off x="371" y="2692"/>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61" name="Line 1979"/>
                <p:cNvSpPr>
                  <a:spLocks noChangeShapeType="1"/>
                </p:cNvSpPr>
                <p:nvPr/>
              </p:nvSpPr>
              <p:spPr bwMode="auto">
                <a:xfrm>
                  <a:off x="411" y="269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62" name="Line 1978"/>
                <p:cNvSpPr>
                  <a:spLocks noChangeShapeType="1"/>
                </p:cNvSpPr>
                <p:nvPr/>
              </p:nvSpPr>
              <p:spPr bwMode="auto">
                <a:xfrm>
                  <a:off x="411" y="270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63" name="Line 1977"/>
                <p:cNvSpPr>
                  <a:spLocks noChangeShapeType="1"/>
                </p:cNvSpPr>
                <p:nvPr/>
              </p:nvSpPr>
              <p:spPr bwMode="auto">
                <a:xfrm>
                  <a:off x="411" y="270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64" name="Line 1976"/>
                <p:cNvSpPr>
                  <a:spLocks noChangeShapeType="1"/>
                </p:cNvSpPr>
                <p:nvPr/>
              </p:nvSpPr>
              <p:spPr bwMode="auto">
                <a:xfrm>
                  <a:off x="411" y="271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65" name="Line 1975"/>
                <p:cNvSpPr>
                  <a:spLocks noChangeShapeType="1"/>
                </p:cNvSpPr>
                <p:nvPr/>
              </p:nvSpPr>
              <p:spPr bwMode="auto">
                <a:xfrm>
                  <a:off x="411" y="272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66" name="Line 1974"/>
                <p:cNvSpPr>
                  <a:spLocks noChangeShapeType="1"/>
                </p:cNvSpPr>
                <p:nvPr/>
              </p:nvSpPr>
              <p:spPr bwMode="auto">
                <a:xfrm>
                  <a:off x="382" y="2338"/>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67" name="Line 1973"/>
                <p:cNvSpPr>
                  <a:spLocks noChangeShapeType="1"/>
                </p:cNvSpPr>
                <p:nvPr/>
              </p:nvSpPr>
              <p:spPr bwMode="auto">
                <a:xfrm>
                  <a:off x="382" y="2344"/>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68" name="Line 1972"/>
                <p:cNvSpPr>
                  <a:spLocks noChangeShapeType="1"/>
                </p:cNvSpPr>
                <p:nvPr/>
              </p:nvSpPr>
              <p:spPr bwMode="auto">
                <a:xfrm>
                  <a:off x="382" y="2350"/>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69" name="Line 1971"/>
                <p:cNvSpPr>
                  <a:spLocks noChangeShapeType="1"/>
                </p:cNvSpPr>
                <p:nvPr/>
              </p:nvSpPr>
              <p:spPr bwMode="auto">
                <a:xfrm>
                  <a:off x="377" y="235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70" name="Line 1970"/>
                <p:cNvSpPr>
                  <a:spLocks noChangeShapeType="1"/>
                </p:cNvSpPr>
                <p:nvPr/>
              </p:nvSpPr>
              <p:spPr bwMode="auto">
                <a:xfrm>
                  <a:off x="377" y="236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71" name="Line 1969"/>
                <p:cNvSpPr>
                  <a:spLocks noChangeShapeType="1"/>
                </p:cNvSpPr>
                <p:nvPr/>
              </p:nvSpPr>
              <p:spPr bwMode="auto">
                <a:xfrm>
                  <a:off x="377" y="2367"/>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72" name="Line 1968"/>
                <p:cNvSpPr>
                  <a:spLocks noChangeShapeType="1"/>
                </p:cNvSpPr>
                <p:nvPr/>
              </p:nvSpPr>
              <p:spPr bwMode="auto">
                <a:xfrm>
                  <a:off x="394" y="2367"/>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73" name="Line 1967"/>
                <p:cNvSpPr>
                  <a:spLocks noChangeShapeType="1"/>
                </p:cNvSpPr>
                <p:nvPr/>
              </p:nvSpPr>
              <p:spPr bwMode="auto">
                <a:xfrm>
                  <a:off x="377" y="2373"/>
                  <a:ext cx="4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74" name="Line 1966"/>
                <p:cNvSpPr>
                  <a:spLocks noChangeShapeType="1"/>
                </p:cNvSpPr>
                <p:nvPr/>
              </p:nvSpPr>
              <p:spPr bwMode="auto">
                <a:xfrm>
                  <a:off x="377" y="2378"/>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75" name="Line 1965"/>
                <p:cNvSpPr>
                  <a:spLocks noChangeShapeType="1"/>
                </p:cNvSpPr>
                <p:nvPr/>
              </p:nvSpPr>
              <p:spPr bwMode="auto">
                <a:xfrm>
                  <a:off x="377" y="238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76" name="Line 1964"/>
                <p:cNvSpPr>
                  <a:spLocks noChangeShapeType="1"/>
                </p:cNvSpPr>
                <p:nvPr/>
              </p:nvSpPr>
              <p:spPr bwMode="auto">
                <a:xfrm>
                  <a:off x="417" y="2384"/>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77" name="Line 1963"/>
                <p:cNvSpPr>
                  <a:spLocks noChangeShapeType="1"/>
                </p:cNvSpPr>
                <p:nvPr/>
              </p:nvSpPr>
              <p:spPr bwMode="auto">
                <a:xfrm>
                  <a:off x="422" y="2390"/>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78" name="Line 1962"/>
                <p:cNvSpPr>
                  <a:spLocks noChangeShapeType="1"/>
                </p:cNvSpPr>
                <p:nvPr/>
              </p:nvSpPr>
              <p:spPr bwMode="auto">
                <a:xfrm>
                  <a:off x="422" y="239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79" name="Line 1961"/>
                <p:cNvSpPr>
                  <a:spLocks noChangeShapeType="1"/>
                </p:cNvSpPr>
                <p:nvPr/>
              </p:nvSpPr>
              <p:spPr bwMode="auto">
                <a:xfrm>
                  <a:off x="422" y="240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80" name="Line 1960"/>
                <p:cNvSpPr>
                  <a:spLocks noChangeShapeType="1"/>
                </p:cNvSpPr>
                <p:nvPr/>
              </p:nvSpPr>
              <p:spPr bwMode="auto">
                <a:xfrm>
                  <a:off x="371" y="240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81" name="Line 1959"/>
                <p:cNvSpPr>
                  <a:spLocks noChangeShapeType="1"/>
                </p:cNvSpPr>
                <p:nvPr/>
              </p:nvSpPr>
              <p:spPr bwMode="auto">
                <a:xfrm>
                  <a:off x="422" y="240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82" name="Line 1958"/>
                <p:cNvSpPr>
                  <a:spLocks noChangeShapeType="1"/>
                </p:cNvSpPr>
                <p:nvPr/>
              </p:nvSpPr>
              <p:spPr bwMode="auto">
                <a:xfrm>
                  <a:off x="371" y="241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83" name="Line 1957"/>
                <p:cNvSpPr>
                  <a:spLocks noChangeShapeType="1"/>
                </p:cNvSpPr>
                <p:nvPr/>
              </p:nvSpPr>
              <p:spPr bwMode="auto">
                <a:xfrm>
                  <a:off x="417" y="241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84" name="Line 1956"/>
                <p:cNvSpPr>
                  <a:spLocks noChangeShapeType="1"/>
                </p:cNvSpPr>
                <p:nvPr/>
              </p:nvSpPr>
              <p:spPr bwMode="auto">
                <a:xfrm>
                  <a:off x="377" y="2418"/>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85" name="Line 1955"/>
                <p:cNvSpPr>
                  <a:spLocks noChangeShapeType="1"/>
                </p:cNvSpPr>
                <p:nvPr/>
              </p:nvSpPr>
              <p:spPr bwMode="auto">
                <a:xfrm>
                  <a:off x="382" y="2424"/>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86" name="Line 1954"/>
                <p:cNvSpPr>
                  <a:spLocks noChangeShapeType="1"/>
                </p:cNvSpPr>
                <p:nvPr/>
              </p:nvSpPr>
              <p:spPr bwMode="auto">
                <a:xfrm>
                  <a:off x="388" y="2430"/>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87" name="Line 1953"/>
                <p:cNvSpPr>
                  <a:spLocks noChangeShapeType="1"/>
                </p:cNvSpPr>
                <p:nvPr/>
              </p:nvSpPr>
              <p:spPr bwMode="auto">
                <a:xfrm>
                  <a:off x="394" y="2047"/>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88" name="Line 1952"/>
                <p:cNvSpPr>
                  <a:spLocks noChangeShapeType="1"/>
                </p:cNvSpPr>
                <p:nvPr/>
              </p:nvSpPr>
              <p:spPr bwMode="auto">
                <a:xfrm>
                  <a:off x="388" y="2053"/>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89" name="Line 1951"/>
                <p:cNvSpPr>
                  <a:spLocks noChangeShapeType="1"/>
                </p:cNvSpPr>
                <p:nvPr/>
              </p:nvSpPr>
              <p:spPr bwMode="auto">
                <a:xfrm>
                  <a:off x="382" y="2059"/>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90" name="Line 1950"/>
                <p:cNvSpPr>
                  <a:spLocks noChangeShapeType="1"/>
                </p:cNvSpPr>
                <p:nvPr/>
              </p:nvSpPr>
              <p:spPr bwMode="auto">
                <a:xfrm>
                  <a:off x="377" y="206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91" name="Line 1949"/>
                <p:cNvSpPr>
                  <a:spLocks noChangeShapeType="1"/>
                </p:cNvSpPr>
                <p:nvPr/>
              </p:nvSpPr>
              <p:spPr bwMode="auto">
                <a:xfrm>
                  <a:off x="417" y="206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92" name="Line 1948"/>
                <p:cNvSpPr>
                  <a:spLocks noChangeShapeType="1"/>
                </p:cNvSpPr>
                <p:nvPr/>
              </p:nvSpPr>
              <p:spPr bwMode="auto">
                <a:xfrm>
                  <a:off x="377" y="207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93" name="Line 1947"/>
                <p:cNvSpPr>
                  <a:spLocks noChangeShapeType="1"/>
                </p:cNvSpPr>
                <p:nvPr/>
              </p:nvSpPr>
              <p:spPr bwMode="auto">
                <a:xfrm>
                  <a:off x="417" y="207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94" name="Line 1946"/>
                <p:cNvSpPr>
                  <a:spLocks noChangeShapeType="1"/>
                </p:cNvSpPr>
                <p:nvPr/>
              </p:nvSpPr>
              <p:spPr bwMode="auto">
                <a:xfrm>
                  <a:off x="371" y="207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95" name="Line 1945"/>
                <p:cNvSpPr>
                  <a:spLocks noChangeShapeType="1"/>
                </p:cNvSpPr>
                <p:nvPr/>
              </p:nvSpPr>
              <p:spPr bwMode="auto">
                <a:xfrm>
                  <a:off x="371" y="208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96" name="Line 1944"/>
                <p:cNvSpPr>
                  <a:spLocks noChangeShapeType="1"/>
                </p:cNvSpPr>
                <p:nvPr/>
              </p:nvSpPr>
              <p:spPr bwMode="auto">
                <a:xfrm>
                  <a:off x="394" y="2082"/>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97" name="Line 1943"/>
                <p:cNvSpPr>
                  <a:spLocks noChangeShapeType="1"/>
                </p:cNvSpPr>
                <p:nvPr/>
              </p:nvSpPr>
              <p:spPr bwMode="auto">
                <a:xfrm>
                  <a:off x="371" y="2087"/>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98" name="Line 1942"/>
                <p:cNvSpPr>
                  <a:spLocks noChangeShapeType="1"/>
                </p:cNvSpPr>
                <p:nvPr/>
              </p:nvSpPr>
              <p:spPr bwMode="auto">
                <a:xfrm>
                  <a:off x="371" y="2093"/>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799" name="Line 1941"/>
                <p:cNvSpPr>
                  <a:spLocks noChangeShapeType="1"/>
                </p:cNvSpPr>
                <p:nvPr/>
              </p:nvSpPr>
              <p:spPr bwMode="auto">
                <a:xfrm>
                  <a:off x="371" y="209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00" name="Line 1940"/>
                <p:cNvSpPr>
                  <a:spLocks noChangeShapeType="1"/>
                </p:cNvSpPr>
                <p:nvPr/>
              </p:nvSpPr>
              <p:spPr bwMode="auto">
                <a:xfrm>
                  <a:off x="417" y="209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01" name="Line 1939"/>
                <p:cNvSpPr>
                  <a:spLocks noChangeShapeType="1"/>
                </p:cNvSpPr>
                <p:nvPr/>
              </p:nvSpPr>
              <p:spPr bwMode="auto">
                <a:xfrm>
                  <a:off x="371" y="210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02" name="Line 1938"/>
                <p:cNvSpPr>
                  <a:spLocks noChangeShapeType="1"/>
                </p:cNvSpPr>
                <p:nvPr/>
              </p:nvSpPr>
              <p:spPr bwMode="auto">
                <a:xfrm>
                  <a:off x="422" y="210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03" name="Line 1937"/>
                <p:cNvSpPr>
                  <a:spLocks noChangeShapeType="1"/>
                </p:cNvSpPr>
                <p:nvPr/>
              </p:nvSpPr>
              <p:spPr bwMode="auto">
                <a:xfrm>
                  <a:off x="371" y="211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04" name="Line 1936"/>
                <p:cNvSpPr>
                  <a:spLocks noChangeShapeType="1"/>
                </p:cNvSpPr>
                <p:nvPr/>
              </p:nvSpPr>
              <p:spPr bwMode="auto">
                <a:xfrm>
                  <a:off x="422" y="2110"/>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05" name="Line 1935"/>
                <p:cNvSpPr>
                  <a:spLocks noChangeShapeType="1"/>
                </p:cNvSpPr>
                <p:nvPr/>
              </p:nvSpPr>
              <p:spPr bwMode="auto">
                <a:xfrm>
                  <a:off x="371" y="211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06" name="Line 1934"/>
                <p:cNvSpPr>
                  <a:spLocks noChangeShapeType="1"/>
                </p:cNvSpPr>
                <p:nvPr/>
              </p:nvSpPr>
              <p:spPr bwMode="auto">
                <a:xfrm>
                  <a:off x="422" y="211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07" name="Line 1933"/>
                <p:cNvSpPr>
                  <a:spLocks noChangeShapeType="1"/>
                </p:cNvSpPr>
                <p:nvPr/>
              </p:nvSpPr>
              <p:spPr bwMode="auto">
                <a:xfrm>
                  <a:off x="377" y="212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08" name="Line 1932"/>
                <p:cNvSpPr>
                  <a:spLocks noChangeShapeType="1"/>
                </p:cNvSpPr>
                <p:nvPr/>
              </p:nvSpPr>
              <p:spPr bwMode="auto">
                <a:xfrm>
                  <a:off x="417" y="212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09" name="Line 1931"/>
                <p:cNvSpPr>
                  <a:spLocks noChangeShapeType="1"/>
                </p:cNvSpPr>
                <p:nvPr/>
              </p:nvSpPr>
              <p:spPr bwMode="auto">
                <a:xfrm>
                  <a:off x="377" y="2127"/>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10" name="Line 1930"/>
                <p:cNvSpPr>
                  <a:spLocks noChangeShapeType="1"/>
                </p:cNvSpPr>
                <p:nvPr/>
              </p:nvSpPr>
              <p:spPr bwMode="auto">
                <a:xfrm>
                  <a:off x="382" y="2133"/>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11" name="Line 1929"/>
                <p:cNvSpPr>
                  <a:spLocks noChangeShapeType="1"/>
                </p:cNvSpPr>
                <p:nvPr/>
              </p:nvSpPr>
              <p:spPr bwMode="auto">
                <a:xfrm>
                  <a:off x="394" y="2139"/>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12" name="Line 1928"/>
                <p:cNvSpPr>
                  <a:spLocks noChangeShapeType="1"/>
                </p:cNvSpPr>
                <p:nvPr/>
              </p:nvSpPr>
              <p:spPr bwMode="auto">
                <a:xfrm>
                  <a:off x="371" y="1757"/>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13" name="Line 1927"/>
                <p:cNvSpPr>
                  <a:spLocks noChangeShapeType="1"/>
                </p:cNvSpPr>
                <p:nvPr/>
              </p:nvSpPr>
              <p:spPr bwMode="auto">
                <a:xfrm>
                  <a:off x="371" y="1762"/>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14" name="Line 1926"/>
                <p:cNvSpPr>
                  <a:spLocks noChangeShapeType="1"/>
                </p:cNvSpPr>
                <p:nvPr/>
              </p:nvSpPr>
              <p:spPr bwMode="auto">
                <a:xfrm>
                  <a:off x="371" y="1768"/>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15" name="Line 1925"/>
                <p:cNvSpPr>
                  <a:spLocks noChangeShapeType="1"/>
                </p:cNvSpPr>
                <p:nvPr/>
              </p:nvSpPr>
              <p:spPr bwMode="auto">
                <a:xfrm>
                  <a:off x="411" y="177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16" name="Line 1924"/>
                <p:cNvSpPr>
                  <a:spLocks noChangeShapeType="1"/>
                </p:cNvSpPr>
                <p:nvPr/>
              </p:nvSpPr>
              <p:spPr bwMode="auto">
                <a:xfrm>
                  <a:off x="411" y="177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17" name="Line 1923"/>
                <p:cNvSpPr>
                  <a:spLocks noChangeShapeType="1"/>
                </p:cNvSpPr>
                <p:nvPr/>
              </p:nvSpPr>
              <p:spPr bwMode="auto">
                <a:xfrm>
                  <a:off x="405" y="178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18" name="Line 1922"/>
                <p:cNvSpPr>
                  <a:spLocks noChangeShapeType="1"/>
                </p:cNvSpPr>
                <p:nvPr/>
              </p:nvSpPr>
              <p:spPr bwMode="auto">
                <a:xfrm>
                  <a:off x="400" y="179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19" name="Line 1921"/>
                <p:cNvSpPr>
                  <a:spLocks noChangeShapeType="1"/>
                </p:cNvSpPr>
                <p:nvPr/>
              </p:nvSpPr>
              <p:spPr bwMode="auto">
                <a:xfrm>
                  <a:off x="400" y="179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20" name="Line 1920"/>
                <p:cNvSpPr>
                  <a:spLocks noChangeShapeType="1"/>
                </p:cNvSpPr>
                <p:nvPr/>
              </p:nvSpPr>
              <p:spPr bwMode="auto">
                <a:xfrm>
                  <a:off x="394" y="180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21" name="Line 1919"/>
                <p:cNvSpPr>
                  <a:spLocks noChangeShapeType="1"/>
                </p:cNvSpPr>
                <p:nvPr/>
              </p:nvSpPr>
              <p:spPr bwMode="auto">
                <a:xfrm>
                  <a:off x="394" y="180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22" name="Line 1918"/>
                <p:cNvSpPr>
                  <a:spLocks noChangeShapeType="1"/>
                </p:cNvSpPr>
                <p:nvPr/>
              </p:nvSpPr>
              <p:spPr bwMode="auto">
                <a:xfrm>
                  <a:off x="394" y="181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23" name="Line 1917"/>
                <p:cNvSpPr>
                  <a:spLocks noChangeShapeType="1"/>
                </p:cNvSpPr>
                <p:nvPr/>
              </p:nvSpPr>
              <p:spPr bwMode="auto">
                <a:xfrm>
                  <a:off x="388" y="181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24" name="Line 1916"/>
                <p:cNvSpPr>
                  <a:spLocks noChangeShapeType="1"/>
                </p:cNvSpPr>
                <p:nvPr/>
              </p:nvSpPr>
              <p:spPr bwMode="auto">
                <a:xfrm>
                  <a:off x="388" y="182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25" name="Line 1915"/>
                <p:cNvSpPr>
                  <a:spLocks noChangeShapeType="1"/>
                </p:cNvSpPr>
                <p:nvPr/>
              </p:nvSpPr>
              <p:spPr bwMode="auto">
                <a:xfrm>
                  <a:off x="388" y="183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26" name="Line 1914"/>
                <p:cNvSpPr>
                  <a:spLocks noChangeShapeType="1"/>
                </p:cNvSpPr>
                <p:nvPr/>
              </p:nvSpPr>
              <p:spPr bwMode="auto">
                <a:xfrm>
                  <a:off x="388" y="183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27" name="Line 1913"/>
                <p:cNvSpPr>
                  <a:spLocks noChangeShapeType="1"/>
                </p:cNvSpPr>
                <p:nvPr/>
              </p:nvSpPr>
              <p:spPr bwMode="auto">
                <a:xfrm>
                  <a:off x="382" y="1842"/>
                  <a:ext cx="1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28" name="Line 1912"/>
                <p:cNvSpPr>
                  <a:spLocks noChangeShapeType="1"/>
                </p:cNvSpPr>
                <p:nvPr/>
              </p:nvSpPr>
              <p:spPr bwMode="auto">
                <a:xfrm>
                  <a:off x="382" y="1848"/>
                  <a:ext cx="1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29" name="Line 1911"/>
                <p:cNvSpPr>
                  <a:spLocks noChangeShapeType="1"/>
                </p:cNvSpPr>
                <p:nvPr/>
              </p:nvSpPr>
              <p:spPr bwMode="auto">
                <a:xfrm>
                  <a:off x="388" y="1466"/>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30" name="Line 1910"/>
                <p:cNvSpPr>
                  <a:spLocks noChangeShapeType="1"/>
                </p:cNvSpPr>
                <p:nvPr/>
              </p:nvSpPr>
              <p:spPr bwMode="auto">
                <a:xfrm>
                  <a:off x="377" y="1471"/>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31" name="Line 1909"/>
                <p:cNvSpPr>
                  <a:spLocks noChangeShapeType="1"/>
                </p:cNvSpPr>
                <p:nvPr/>
              </p:nvSpPr>
              <p:spPr bwMode="auto">
                <a:xfrm>
                  <a:off x="377" y="1477"/>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32" name="Line 1908"/>
                <p:cNvSpPr>
                  <a:spLocks noChangeShapeType="1"/>
                </p:cNvSpPr>
                <p:nvPr/>
              </p:nvSpPr>
              <p:spPr bwMode="auto">
                <a:xfrm>
                  <a:off x="371" y="1483"/>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33" name="Line 1907"/>
                <p:cNvSpPr>
                  <a:spLocks noChangeShapeType="1"/>
                </p:cNvSpPr>
                <p:nvPr/>
              </p:nvSpPr>
              <p:spPr bwMode="auto">
                <a:xfrm>
                  <a:off x="417" y="1483"/>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34" name="Line 1906"/>
                <p:cNvSpPr>
                  <a:spLocks noChangeShapeType="1"/>
                </p:cNvSpPr>
                <p:nvPr/>
              </p:nvSpPr>
              <p:spPr bwMode="auto">
                <a:xfrm>
                  <a:off x="371" y="148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35" name="Line 1905"/>
                <p:cNvSpPr>
                  <a:spLocks noChangeShapeType="1"/>
                </p:cNvSpPr>
                <p:nvPr/>
              </p:nvSpPr>
              <p:spPr bwMode="auto">
                <a:xfrm>
                  <a:off x="422" y="148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36" name="Line 1904"/>
                <p:cNvSpPr>
                  <a:spLocks noChangeShapeType="1"/>
                </p:cNvSpPr>
                <p:nvPr/>
              </p:nvSpPr>
              <p:spPr bwMode="auto">
                <a:xfrm>
                  <a:off x="371" y="149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37" name="Line 1903"/>
                <p:cNvSpPr>
                  <a:spLocks noChangeShapeType="1"/>
                </p:cNvSpPr>
                <p:nvPr/>
              </p:nvSpPr>
              <p:spPr bwMode="auto">
                <a:xfrm>
                  <a:off x="422" y="1494"/>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38" name="Line 1902"/>
                <p:cNvSpPr>
                  <a:spLocks noChangeShapeType="1"/>
                </p:cNvSpPr>
                <p:nvPr/>
              </p:nvSpPr>
              <p:spPr bwMode="auto">
                <a:xfrm>
                  <a:off x="371" y="150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39" name="Line 1901"/>
                <p:cNvSpPr>
                  <a:spLocks noChangeShapeType="1"/>
                </p:cNvSpPr>
                <p:nvPr/>
              </p:nvSpPr>
              <p:spPr bwMode="auto">
                <a:xfrm>
                  <a:off x="417" y="150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40" name="Line 1900"/>
                <p:cNvSpPr>
                  <a:spLocks noChangeShapeType="1"/>
                </p:cNvSpPr>
                <p:nvPr/>
              </p:nvSpPr>
              <p:spPr bwMode="auto">
                <a:xfrm>
                  <a:off x="377" y="1506"/>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41" name="Line 1899"/>
                <p:cNvSpPr>
                  <a:spLocks noChangeShapeType="1"/>
                </p:cNvSpPr>
                <p:nvPr/>
              </p:nvSpPr>
              <p:spPr bwMode="auto">
                <a:xfrm>
                  <a:off x="382" y="1511"/>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42" name="Line 1898"/>
                <p:cNvSpPr>
                  <a:spLocks noChangeShapeType="1"/>
                </p:cNvSpPr>
                <p:nvPr/>
              </p:nvSpPr>
              <p:spPr bwMode="auto">
                <a:xfrm>
                  <a:off x="377" y="1517"/>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43" name="Line 1897"/>
                <p:cNvSpPr>
                  <a:spLocks noChangeShapeType="1"/>
                </p:cNvSpPr>
                <p:nvPr/>
              </p:nvSpPr>
              <p:spPr bwMode="auto">
                <a:xfrm>
                  <a:off x="371" y="1523"/>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44" name="Line 1896"/>
                <p:cNvSpPr>
                  <a:spLocks noChangeShapeType="1"/>
                </p:cNvSpPr>
                <p:nvPr/>
              </p:nvSpPr>
              <p:spPr bwMode="auto">
                <a:xfrm>
                  <a:off x="417" y="1523"/>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45" name="Line 1895"/>
                <p:cNvSpPr>
                  <a:spLocks noChangeShapeType="1"/>
                </p:cNvSpPr>
                <p:nvPr/>
              </p:nvSpPr>
              <p:spPr bwMode="auto">
                <a:xfrm>
                  <a:off x="371" y="152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46" name="Line 1894"/>
                <p:cNvSpPr>
                  <a:spLocks noChangeShapeType="1"/>
                </p:cNvSpPr>
                <p:nvPr/>
              </p:nvSpPr>
              <p:spPr bwMode="auto">
                <a:xfrm>
                  <a:off x="422" y="152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47" name="Line 1893"/>
                <p:cNvSpPr>
                  <a:spLocks noChangeShapeType="1"/>
                </p:cNvSpPr>
                <p:nvPr/>
              </p:nvSpPr>
              <p:spPr bwMode="auto">
                <a:xfrm>
                  <a:off x="371" y="153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48" name="Line 1892"/>
                <p:cNvSpPr>
                  <a:spLocks noChangeShapeType="1"/>
                </p:cNvSpPr>
                <p:nvPr/>
              </p:nvSpPr>
              <p:spPr bwMode="auto">
                <a:xfrm>
                  <a:off x="422" y="1534"/>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49" name="Line 1891"/>
                <p:cNvSpPr>
                  <a:spLocks noChangeShapeType="1"/>
                </p:cNvSpPr>
                <p:nvPr/>
              </p:nvSpPr>
              <p:spPr bwMode="auto">
                <a:xfrm>
                  <a:off x="371" y="154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50" name="Line 1890"/>
                <p:cNvSpPr>
                  <a:spLocks noChangeShapeType="1"/>
                </p:cNvSpPr>
                <p:nvPr/>
              </p:nvSpPr>
              <p:spPr bwMode="auto">
                <a:xfrm>
                  <a:off x="417" y="154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51" name="Line 1889"/>
                <p:cNvSpPr>
                  <a:spLocks noChangeShapeType="1"/>
                </p:cNvSpPr>
                <p:nvPr/>
              </p:nvSpPr>
              <p:spPr bwMode="auto">
                <a:xfrm>
                  <a:off x="377" y="1546"/>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52" name="Line 1888"/>
                <p:cNvSpPr>
                  <a:spLocks noChangeShapeType="1"/>
                </p:cNvSpPr>
                <p:nvPr/>
              </p:nvSpPr>
              <p:spPr bwMode="auto">
                <a:xfrm>
                  <a:off x="377" y="1551"/>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53" name="Line 1887"/>
                <p:cNvSpPr>
                  <a:spLocks noChangeShapeType="1"/>
                </p:cNvSpPr>
                <p:nvPr/>
              </p:nvSpPr>
              <p:spPr bwMode="auto">
                <a:xfrm>
                  <a:off x="388" y="1557"/>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54" name="Line 1886"/>
                <p:cNvSpPr>
                  <a:spLocks noChangeShapeType="1"/>
                </p:cNvSpPr>
                <p:nvPr/>
              </p:nvSpPr>
              <p:spPr bwMode="auto">
                <a:xfrm>
                  <a:off x="388" y="1175"/>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55" name="Line 1885"/>
                <p:cNvSpPr>
                  <a:spLocks noChangeShapeType="1"/>
                </p:cNvSpPr>
                <p:nvPr/>
              </p:nvSpPr>
              <p:spPr bwMode="auto">
                <a:xfrm>
                  <a:off x="382" y="1181"/>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56" name="Line 1884"/>
                <p:cNvSpPr>
                  <a:spLocks noChangeShapeType="1"/>
                </p:cNvSpPr>
                <p:nvPr/>
              </p:nvSpPr>
              <p:spPr bwMode="auto">
                <a:xfrm>
                  <a:off x="377" y="1186"/>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57" name="Line 1883"/>
                <p:cNvSpPr>
                  <a:spLocks noChangeShapeType="1"/>
                </p:cNvSpPr>
                <p:nvPr/>
              </p:nvSpPr>
              <p:spPr bwMode="auto">
                <a:xfrm>
                  <a:off x="371" y="119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58" name="Line 1882"/>
                <p:cNvSpPr>
                  <a:spLocks noChangeShapeType="1"/>
                </p:cNvSpPr>
                <p:nvPr/>
              </p:nvSpPr>
              <p:spPr bwMode="auto">
                <a:xfrm>
                  <a:off x="417" y="119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59" name="Line 1881"/>
                <p:cNvSpPr>
                  <a:spLocks noChangeShapeType="1"/>
                </p:cNvSpPr>
                <p:nvPr/>
              </p:nvSpPr>
              <p:spPr bwMode="auto">
                <a:xfrm>
                  <a:off x="371" y="119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60" name="Line 1880"/>
                <p:cNvSpPr>
                  <a:spLocks noChangeShapeType="1"/>
                </p:cNvSpPr>
                <p:nvPr/>
              </p:nvSpPr>
              <p:spPr bwMode="auto">
                <a:xfrm>
                  <a:off x="422" y="119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61" name="Line 1879"/>
                <p:cNvSpPr>
                  <a:spLocks noChangeShapeType="1"/>
                </p:cNvSpPr>
                <p:nvPr/>
              </p:nvSpPr>
              <p:spPr bwMode="auto">
                <a:xfrm>
                  <a:off x="371" y="120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62" name="Line 1878"/>
                <p:cNvSpPr>
                  <a:spLocks noChangeShapeType="1"/>
                </p:cNvSpPr>
                <p:nvPr/>
              </p:nvSpPr>
              <p:spPr bwMode="auto">
                <a:xfrm>
                  <a:off x="422" y="120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63" name="Line 1877"/>
                <p:cNvSpPr>
                  <a:spLocks noChangeShapeType="1"/>
                </p:cNvSpPr>
                <p:nvPr/>
              </p:nvSpPr>
              <p:spPr bwMode="auto">
                <a:xfrm>
                  <a:off x="371" y="120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64" name="Line 1876"/>
                <p:cNvSpPr>
                  <a:spLocks noChangeShapeType="1"/>
                </p:cNvSpPr>
                <p:nvPr/>
              </p:nvSpPr>
              <p:spPr bwMode="auto">
                <a:xfrm>
                  <a:off x="422" y="120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65" name="Line 1875"/>
                <p:cNvSpPr>
                  <a:spLocks noChangeShapeType="1"/>
                </p:cNvSpPr>
                <p:nvPr/>
              </p:nvSpPr>
              <p:spPr bwMode="auto">
                <a:xfrm>
                  <a:off x="371" y="121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66" name="Line 1874"/>
                <p:cNvSpPr>
                  <a:spLocks noChangeShapeType="1"/>
                </p:cNvSpPr>
                <p:nvPr/>
              </p:nvSpPr>
              <p:spPr bwMode="auto">
                <a:xfrm>
                  <a:off x="417" y="121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67" name="Line 1873"/>
                <p:cNvSpPr>
                  <a:spLocks noChangeShapeType="1"/>
                </p:cNvSpPr>
                <p:nvPr/>
              </p:nvSpPr>
              <p:spPr bwMode="auto">
                <a:xfrm>
                  <a:off x="377" y="1221"/>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68" name="Line 1872"/>
                <p:cNvSpPr>
                  <a:spLocks noChangeShapeType="1"/>
                </p:cNvSpPr>
                <p:nvPr/>
              </p:nvSpPr>
              <p:spPr bwMode="auto">
                <a:xfrm>
                  <a:off x="382" y="1226"/>
                  <a:ext cx="5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69" name="Line 1871"/>
                <p:cNvSpPr>
                  <a:spLocks noChangeShapeType="1"/>
                </p:cNvSpPr>
                <p:nvPr/>
              </p:nvSpPr>
              <p:spPr bwMode="auto">
                <a:xfrm>
                  <a:off x="388" y="1232"/>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70" name="Line 1870"/>
                <p:cNvSpPr>
                  <a:spLocks noChangeShapeType="1"/>
                </p:cNvSpPr>
                <p:nvPr/>
              </p:nvSpPr>
              <p:spPr bwMode="auto">
                <a:xfrm>
                  <a:off x="422" y="123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71" name="Line 1869"/>
                <p:cNvSpPr>
                  <a:spLocks noChangeShapeType="1"/>
                </p:cNvSpPr>
                <p:nvPr/>
              </p:nvSpPr>
              <p:spPr bwMode="auto">
                <a:xfrm>
                  <a:off x="422" y="123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72" name="Line 1868"/>
                <p:cNvSpPr>
                  <a:spLocks noChangeShapeType="1"/>
                </p:cNvSpPr>
                <p:nvPr/>
              </p:nvSpPr>
              <p:spPr bwMode="auto">
                <a:xfrm>
                  <a:off x="371" y="124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73" name="Line 1867"/>
                <p:cNvSpPr>
                  <a:spLocks noChangeShapeType="1"/>
                </p:cNvSpPr>
                <p:nvPr/>
              </p:nvSpPr>
              <p:spPr bwMode="auto">
                <a:xfrm>
                  <a:off x="417" y="124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74" name="Line 1866"/>
                <p:cNvSpPr>
                  <a:spLocks noChangeShapeType="1"/>
                </p:cNvSpPr>
                <p:nvPr/>
              </p:nvSpPr>
              <p:spPr bwMode="auto">
                <a:xfrm>
                  <a:off x="371" y="124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75" name="Line 1865"/>
                <p:cNvSpPr>
                  <a:spLocks noChangeShapeType="1"/>
                </p:cNvSpPr>
                <p:nvPr/>
              </p:nvSpPr>
              <p:spPr bwMode="auto">
                <a:xfrm>
                  <a:off x="411" y="124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76" name="Line 1864"/>
                <p:cNvSpPr>
                  <a:spLocks noChangeShapeType="1"/>
                </p:cNvSpPr>
                <p:nvPr/>
              </p:nvSpPr>
              <p:spPr bwMode="auto">
                <a:xfrm>
                  <a:off x="377" y="1255"/>
                  <a:ext cx="4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77" name="Line 1863"/>
                <p:cNvSpPr>
                  <a:spLocks noChangeShapeType="1"/>
                </p:cNvSpPr>
                <p:nvPr/>
              </p:nvSpPr>
              <p:spPr bwMode="auto">
                <a:xfrm>
                  <a:off x="377" y="1260"/>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78" name="Line 1862"/>
                <p:cNvSpPr>
                  <a:spLocks noChangeShapeType="1"/>
                </p:cNvSpPr>
                <p:nvPr/>
              </p:nvSpPr>
              <p:spPr bwMode="auto">
                <a:xfrm>
                  <a:off x="388" y="1266"/>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79" name="Line 1861"/>
                <p:cNvSpPr>
                  <a:spLocks noChangeShapeType="1"/>
                </p:cNvSpPr>
                <p:nvPr/>
              </p:nvSpPr>
              <p:spPr bwMode="auto">
                <a:xfrm>
                  <a:off x="348" y="87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80" name="Line 1860"/>
                <p:cNvSpPr>
                  <a:spLocks noChangeShapeType="1"/>
                </p:cNvSpPr>
                <p:nvPr/>
              </p:nvSpPr>
              <p:spPr bwMode="auto">
                <a:xfrm>
                  <a:off x="348" y="884"/>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81" name="Line 1859"/>
                <p:cNvSpPr>
                  <a:spLocks noChangeShapeType="1"/>
                </p:cNvSpPr>
                <p:nvPr/>
              </p:nvSpPr>
              <p:spPr bwMode="auto">
                <a:xfrm>
                  <a:off x="343" y="89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82" name="Line 1858"/>
                <p:cNvSpPr>
                  <a:spLocks noChangeShapeType="1"/>
                </p:cNvSpPr>
                <p:nvPr/>
              </p:nvSpPr>
              <p:spPr bwMode="auto">
                <a:xfrm>
                  <a:off x="325" y="895"/>
                  <a:ext cx="3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83" name="Line 1857"/>
                <p:cNvSpPr>
                  <a:spLocks noChangeShapeType="1"/>
                </p:cNvSpPr>
                <p:nvPr/>
              </p:nvSpPr>
              <p:spPr bwMode="auto">
                <a:xfrm>
                  <a:off x="325" y="901"/>
                  <a:ext cx="3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84" name="Line 1856"/>
                <p:cNvSpPr>
                  <a:spLocks noChangeShapeType="1"/>
                </p:cNvSpPr>
                <p:nvPr/>
              </p:nvSpPr>
              <p:spPr bwMode="auto">
                <a:xfrm>
                  <a:off x="348" y="90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85" name="Line 1855"/>
                <p:cNvSpPr>
                  <a:spLocks noChangeShapeType="1"/>
                </p:cNvSpPr>
                <p:nvPr/>
              </p:nvSpPr>
              <p:spPr bwMode="auto">
                <a:xfrm>
                  <a:off x="348" y="91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86" name="Line 1854"/>
                <p:cNvSpPr>
                  <a:spLocks noChangeShapeType="1"/>
                </p:cNvSpPr>
                <p:nvPr/>
              </p:nvSpPr>
              <p:spPr bwMode="auto">
                <a:xfrm>
                  <a:off x="348" y="91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87" name="Line 1853"/>
                <p:cNvSpPr>
                  <a:spLocks noChangeShapeType="1"/>
                </p:cNvSpPr>
                <p:nvPr/>
              </p:nvSpPr>
              <p:spPr bwMode="auto">
                <a:xfrm>
                  <a:off x="348" y="924"/>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88" name="Line 1852"/>
                <p:cNvSpPr>
                  <a:spLocks noChangeShapeType="1"/>
                </p:cNvSpPr>
                <p:nvPr/>
              </p:nvSpPr>
              <p:spPr bwMode="auto">
                <a:xfrm>
                  <a:off x="348" y="930"/>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89" name="Line 1851"/>
                <p:cNvSpPr>
                  <a:spLocks noChangeShapeType="1"/>
                </p:cNvSpPr>
                <p:nvPr/>
              </p:nvSpPr>
              <p:spPr bwMode="auto">
                <a:xfrm>
                  <a:off x="348" y="93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90" name="Line 1850"/>
                <p:cNvSpPr>
                  <a:spLocks noChangeShapeType="1"/>
                </p:cNvSpPr>
                <p:nvPr/>
              </p:nvSpPr>
              <p:spPr bwMode="auto">
                <a:xfrm>
                  <a:off x="348" y="94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91" name="Line 1849"/>
                <p:cNvSpPr>
                  <a:spLocks noChangeShapeType="1"/>
                </p:cNvSpPr>
                <p:nvPr/>
              </p:nvSpPr>
              <p:spPr bwMode="auto">
                <a:xfrm>
                  <a:off x="348" y="94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892" name="Line 1848"/>
                <p:cNvSpPr>
                  <a:spLocks noChangeShapeType="1"/>
                </p:cNvSpPr>
                <p:nvPr/>
              </p:nvSpPr>
              <p:spPr bwMode="auto">
                <a:xfrm>
                  <a:off x="348" y="95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nvGrpSpPr>
              <p:cNvPr id="35854" name="Group 1646"/>
              <p:cNvGrpSpPr>
                <a:grpSpLocks/>
              </p:cNvGrpSpPr>
              <p:nvPr/>
            </p:nvGrpSpPr>
            <p:grpSpPr bwMode="auto">
              <a:xfrm>
                <a:off x="325" y="297"/>
                <a:ext cx="4386" cy="4392"/>
                <a:chOff x="325" y="297"/>
                <a:chExt cx="4386" cy="4392"/>
              </a:xfrm>
            </p:grpSpPr>
            <p:sp>
              <p:nvSpPr>
                <p:cNvPr id="37493" name="Line 1846"/>
                <p:cNvSpPr>
                  <a:spLocks noChangeShapeType="1"/>
                </p:cNvSpPr>
                <p:nvPr/>
              </p:nvSpPr>
              <p:spPr bwMode="auto">
                <a:xfrm>
                  <a:off x="348" y="95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94" name="Line 1845"/>
                <p:cNvSpPr>
                  <a:spLocks noChangeShapeType="1"/>
                </p:cNvSpPr>
                <p:nvPr/>
              </p:nvSpPr>
              <p:spPr bwMode="auto">
                <a:xfrm>
                  <a:off x="348" y="964"/>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95" name="Line 1844"/>
                <p:cNvSpPr>
                  <a:spLocks noChangeShapeType="1"/>
                </p:cNvSpPr>
                <p:nvPr/>
              </p:nvSpPr>
              <p:spPr bwMode="auto">
                <a:xfrm>
                  <a:off x="348" y="970"/>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96" name="Line 1843"/>
                <p:cNvSpPr>
                  <a:spLocks noChangeShapeType="1"/>
                </p:cNvSpPr>
                <p:nvPr/>
              </p:nvSpPr>
              <p:spPr bwMode="auto">
                <a:xfrm>
                  <a:off x="388" y="878"/>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97" name="Line 1842"/>
                <p:cNvSpPr>
                  <a:spLocks noChangeShapeType="1"/>
                </p:cNvSpPr>
                <p:nvPr/>
              </p:nvSpPr>
              <p:spPr bwMode="auto">
                <a:xfrm>
                  <a:off x="382" y="884"/>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98" name="Line 1841"/>
                <p:cNvSpPr>
                  <a:spLocks noChangeShapeType="1"/>
                </p:cNvSpPr>
                <p:nvPr/>
              </p:nvSpPr>
              <p:spPr bwMode="auto">
                <a:xfrm>
                  <a:off x="377" y="890"/>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99" name="Line 1840"/>
                <p:cNvSpPr>
                  <a:spLocks noChangeShapeType="1"/>
                </p:cNvSpPr>
                <p:nvPr/>
              </p:nvSpPr>
              <p:spPr bwMode="auto">
                <a:xfrm>
                  <a:off x="377" y="89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00" name="Line 1839"/>
                <p:cNvSpPr>
                  <a:spLocks noChangeShapeType="1"/>
                </p:cNvSpPr>
                <p:nvPr/>
              </p:nvSpPr>
              <p:spPr bwMode="auto">
                <a:xfrm>
                  <a:off x="417" y="89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01" name="Line 1838"/>
                <p:cNvSpPr>
                  <a:spLocks noChangeShapeType="1"/>
                </p:cNvSpPr>
                <p:nvPr/>
              </p:nvSpPr>
              <p:spPr bwMode="auto">
                <a:xfrm>
                  <a:off x="371" y="901"/>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02" name="Line 1837"/>
                <p:cNvSpPr>
                  <a:spLocks noChangeShapeType="1"/>
                </p:cNvSpPr>
                <p:nvPr/>
              </p:nvSpPr>
              <p:spPr bwMode="auto">
                <a:xfrm>
                  <a:off x="417" y="901"/>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03" name="Line 1836"/>
                <p:cNvSpPr>
                  <a:spLocks noChangeShapeType="1"/>
                </p:cNvSpPr>
                <p:nvPr/>
              </p:nvSpPr>
              <p:spPr bwMode="auto">
                <a:xfrm>
                  <a:off x="371" y="90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04" name="Line 1835"/>
                <p:cNvSpPr>
                  <a:spLocks noChangeShapeType="1"/>
                </p:cNvSpPr>
                <p:nvPr/>
              </p:nvSpPr>
              <p:spPr bwMode="auto">
                <a:xfrm>
                  <a:off x="422" y="90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05" name="Line 1834"/>
                <p:cNvSpPr>
                  <a:spLocks noChangeShapeType="1"/>
                </p:cNvSpPr>
                <p:nvPr/>
              </p:nvSpPr>
              <p:spPr bwMode="auto">
                <a:xfrm>
                  <a:off x="371" y="91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06" name="Line 1833"/>
                <p:cNvSpPr>
                  <a:spLocks noChangeShapeType="1"/>
                </p:cNvSpPr>
                <p:nvPr/>
              </p:nvSpPr>
              <p:spPr bwMode="auto">
                <a:xfrm>
                  <a:off x="422" y="91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07" name="Line 1832"/>
                <p:cNvSpPr>
                  <a:spLocks noChangeShapeType="1"/>
                </p:cNvSpPr>
                <p:nvPr/>
              </p:nvSpPr>
              <p:spPr bwMode="auto">
                <a:xfrm>
                  <a:off x="371" y="91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08" name="Line 1831"/>
                <p:cNvSpPr>
                  <a:spLocks noChangeShapeType="1"/>
                </p:cNvSpPr>
                <p:nvPr/>
              </p:nvSpPr>
              <p:spPr bwMode="auto">
                <a:xfrm>
                  <a:off x="422" y="91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09" name="Line 1830"/>
                <p:cNvSpPr>
                  <a:spLocks noChangeShapeType="1"/>
                </p:cNvSpPr>
                <p:nvPr/>
              </p:nvSpPr>
              <p:spPr bwMode="auto">
                <a:xfrm>
                  <a:off x="371" y="92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10" name="Line 1829"/>
                <p:cNvSpPr>
                  <a:spLocks noChangeShapeType="1"/>
                </p:cNvSpPr>
                <p:nvPr/>
              </p:nvSpPr>
              <p:spPr bwMode="auto">
                <a:xfrm>
                  <a:off x="422" y="924"/>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11" name="Line 1828"/>
                <p:cNvSpPr>
                  <a:spLocks noChangeShapeType="1"/>
                </p:cNvSpPr>
                <p:nvPr/>
              </p:nvSpPr>
              <p:spPr bwMode="auto">
                <a:xfrm>
                  <a:off x="371" y="93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12" name="Line 1827"/>
                <p:cNvSpPr>
                  <a:spLocks noChangeShapeType="1"/>
                </p:cNvSpPr>
                <p:nvPr/>
              </p:nvSpPr>
              <p:spPr bwMode="auto">
                <a:xfrm>
                  <a:off x="422" y="930"/>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13" name="Line 1826"/>
                <p:cNvSpPr>
                  <a:spLocks noChangeShapeType="1"/>
                </p:cNvSpPr>
                <p:nvPr/>
              </p:nvSpPr>
              <p:spPr bwMode="auto">
                <a:xfrm>
                  <a:off x="371" y="9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14" name="Line 1825"/>
                <p:cNvSpPr>
                  <a:spLocks noChangeShapeType="1"/>
                </p:cNvSpPr>
                <p:nvPr/>
              </p:nvSpPr>
              <p:spPr bwMode="auto">
                <a:xfrm>
                  <a:off x="422" y="93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15" name="Line 1824"/>
                <p:cNvSpPr>
                  <a:spLocks noChangeShapeType="1"/>
                </p:cNvSpPr>
                <p:nvPr/>
              </p:nvSpPr>
              <p:spPr bwMode="auto">
                <a:xfrm>
                  <a:off x="371" y="94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16" name="Line 1823"/>
                <p:cNvSpPr>
                  <a:spLocks noChangeShapeType="1"/>
                </p:cNvSpPr>
                <p:nvPr/>
              </p:nvSpPr>
              <p:spPr bwMode="auto">
                <a:xfrm>
                  <a:off x="422" y="94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17" name="Line 1822"/>
                <p:cNvSpPr>
                  <a:spLocks noChangeShapeType="1"/>
                </p:cNvSpPr>
                <p:nvPr/>
              </p:nvSpPr>
              <p:spPr bwMode="auto">
                <a:xfrm>
                  <a:off x="371" y="94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18" name="Line 1821"/>
                <p:cNvSpPr>
                  <a:spLocks noChangeShapeType="1"/>
                </p:cNvSpPr>
                <p:nvPr/>
              </p:nvSpPr>
              <p:spPr bwMode="auto">
                <a:xfrm>
                  <a:off x="417" y="94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19" name="Line 1820"/>
                <p:cNvSpPr>
                  <a:spLocks noChangeShapeType="1"/>
                </p:cNvSpPr>
                <p:nvPr/>
              </p:nvSpPr>
              <p:spPr bwMode="auto">
                <a:xfrm>
                  <a:off x="377" y="95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20" name="Line 1819"/>
                <p:cNvSpPr>
                  <a:spLocks noChangeShapeType="1"/>
                </p:cNvSpPr>
                <p:nvPr/>
              </p:nvSpPr>
              <p:spPr bwMode="auto">
                <a:xfrm>
                  <a:off x="417" y="95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21" name="Line 1818"/>
                <p:cNvSpPr>
                  <a:spLocks noChangeShapeType="1"/>
                </p:cNvSpPr>
                <p:nvPr/>
              </p:nvSpPr>
              <p:spPr bwMode="auto">
                <a:xfrm>
                  <a:off x="377" y="958"/>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22" name="Line 1817"/>
                <p:cNvSpPr>
                  <a:spLocks noChangeShapeType="1"/>
                </p:cNvSpPr>
                <p:nvPr/>
              </p:nvSpPr>
              <p:spPr bwMode="auto">
                <a:xfrm>
                  <a:off x="382" y="964"/>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23" name="Line 1816"/>
                <p:cNvSpPr>
                  <a:spLocks noChangeShapeType="1"/>
                </p:cNvSpPr>
                <p:nvPr/>
              </p:nvSpPr>
              <p:spPr bwMode="auto">
                <a:xfrm>
                  <a:off x="388" y="970"/>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24" name="Line 1815"/>
                <p:cNvSpPr>
                  <a:spLocks noChangeShapeType="1"/>
                </p:cNvSpPr>
                <p:nvPr/>
              </p:nvSpPr>
              <p:spPr bwMode="auto">
                <a:xfrm>
                  <a:off x="371" y="58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25" name="Line 1814"/>
                <p:cNvSpPr>
                  <a:spLocks noChangeShapeType="1"/>
                </p:cNvSpPr>
                <p:nvPr/>
              </p:nvSpPr>
              <p:spPr bwMode="auto">
                <a:xfrm>
                  <a:off x="371" y="59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26" name="Line 1813"/>
                <p:cNvSpPr>
                  <a:spLocks noChangeShapeType="1"/>
                </p:cNvSpPr>
                <p:nvPr/>
              </p:nvSpPr>
              <p:spPr bwMode="auto">
                <a:xfrm>
                  <a:off x="365" y="59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27" name="Line 1812"/>
                <p:cNvSpPr>
                  <a:spLocks noChangeShapeType="1"/>
                </p:cNvSpPr>
                <p:nvPr/>
              </p:nvSpPr>
              <p:spPr bwMode="auto">
                <a:xfrm>
                  <a:off x="348" y="605"/>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28" name="Line 1811"/>
                <p:cNvSpPr>
                  <a:spLocks noChangeShapeType="1"/>
                </p:cNvSpPr>
                <p:nvPr/>
              </p:nvSpPr>
              <p:spPr bwMode="auto">
                <a:xfrm>
                  <a:off x="348" y="610"/>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29" name="Line 1810"/>
                <p:cNvSpPr>
                  <a:spLocks noChangeShapeType="1"/>
                </p:cNvSpPr>
                <p:nvPr/>
              </p:nvSpPr>
              <p:spPr bwMode="auto">
                <a:xfrm>
                  <a:off x="371" y="61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30" name="Line 1809"/>
                <p:cNvSpPr>
                  <a:spLocks noChangeShapeType="1"/>
                </p:cNvSpPr>
                <p:nvPr/>
              </p:nvSpPr>
              <p:spPr bwMode="auto">
                <a:xfrm>
                  <a:off x="371" y="62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31" name="Line 1808"/>
                <p:cNvSpPr>
                  <a:spLocks noChangeShapeType="1"/>
                </p:cNvSpPr>
                <p:nvPr/>
              </p:nvSpPr>
              <p:spPr bwMode="auto">
                <a:xfrm>
                  <a:off x="371" y="62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32" name="Line 1807"/>
                <p:cNvSpPr>
                  <a:spLocks noChangeShapeType="1"/>
                </p:cNvSpPr>
                <p:nvPr/>
              </p:nvSpPr>
              <p:spPr bwMode="auto">
                <a:xfrm>
                  <a:off x="371" y="63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33" name="Line 1806"/>
                <p:cNvSpPr>
                  <a:spLocks noChangeShapeType="1"/>
                </p:cNvSpPr>
                <p:nvPr/>
              </p:nvSpPr>
              <p:spPr bwMode="auto">
                <a:xfrm>
                  <a:off x="371" y="63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34" name="Line 1805"/>
                <p:cNvSpPr>
                  <a:spLocks noChangeShapeType="1"/>
                </p:cNvSpPr>
                <p:nvPr/>
              </p:nvSpPr>
              <p:spPr bwMode="auto">
                <a:xfrm>
                  <a:off x="371" y="64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35" name="Line 1804"/>
                <p:cNvSpPr>
                  <a:spLocks noChangeShapeType="1"/>
                </p:cNvSpPr>
                <p:nvPr/>
              </p:nvSpPr>
              <p:spPr bwMode="auto">
                <a:xfrm>
                  <a:off x="371" y="65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36" name="Line 1803"/>
                <p:cNvSpPr>
                  <a:spLocks noChangeShapeType="1"/>
                </p:cNvSpPr>
                <p:nvPr/>
              </p:nvSpPr>
              <p:spPr bwMode="auto">
                <a:xfrm>
                  <a:off x="371" y="65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37" name="Line 1802"/>
                <p:cNvSpPr>
                  <a:spLocks noChangeShapeType="1"/>
                </p:cNvSpPr>
                <p:nvPr/>
              </p:nvSpPr>
              <p:spPr bwMode="auto">
                <a:xfrm>
                  <a:off x="371" y="66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38" name="Line 1801"/>
                <p:cNvSpPr>
                  <a:spLocks noChangeShapeType="1"/>
                </p:cNvSpPr>
                <p:nvPr/>
              </p:nvSpPr>
              <p:spPr bwMode="auto">
                <a:xfrm>
                  <a:off x="371" y="66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39" name="Line 1800"/>
                <p:cNvSpPr>
                  <a:spLocks noChangeShapeType="1"/>
                </p:cNvSpPr>
                <p:nvPr/>
              </p:nvSpPr>
              <p:spPr bwMode="auto">
                <a:xfrm>
                  <a:off x="371" y="67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40" name="Line 1799"/>
                <p:cNvSpPr>
                  <a:spLocks noChangeShapeType="1"/>
                </p:cNvSpPr>
                <p:nvPr/>
              </p:nvSpPr>
              <p:spPr bwMode="auto">
                <a:xfrm>
                  <a:off x="371" y="67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41" name="Line 1798"/>
                <p:cNvSpPr>
                  <a:spLocks noChangeShapeType="1"/>
                </p:cNvSpPr>
                <p:nvPr/>
              </p:nvSpPr>
              <p:spPr bwMode="auto">
                <a:xfrm>
                  <a:off x="417" y="58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42" name="Line 1797"/>
                <p:cNvSpPr>
                  <a:spLocks noChangeShapeType="1"/>
                </p:cNvSpPr>
                <p:nvPr/>
              </p:nvSpPr>
              <p:spPr bwMode="auto">
                <a:xfrm>
                  <a:off x="417" y="59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43" name="Line 1796"/>
                <p:cNvSpPr>
                  <a:spLocks noChangeShapeType="1"/>
                </p:cNvSpPr>
                <p:nvPr/>
              </p:nvSpPr>
              <p:spPr bwMode="auto">
                <a:xfrm>
                  <a:off x="411" y="59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44" name="Line 1795"/>
                <p:cNvSpPr>
                  <a:spLocks noChangeShapeType="1"/>
                </p:cNvSpPr>
                <p:nvPr/>
              </p:nvSpPr>
              <p:spPr bwMode="auto">
                <a:xfrm>
                  <a:off x="394" y="605"/>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45" name="Line 1794"/>
                <p:cNvSpPr>
                  <a:spLocks noChangeShapeType="1"/>
                </p:cNvSpPr>
                <p:nvPr/>
              </p:nvSpPr>
              <p:spPr bwMode="auto">
                <a:xfrm>
                  <a:off x="394" y="610"/>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46" name="Line 1793"/>
                <p:cNvSpPr>
                  <a:spLocks noChangeShapeType="1"/>
                </p:cNvSpPr>
                <p:nvPr/>
              </p:nvSpPr>
              <p:spPr bwMode="auto">
                <a:xfrm>
                  <a:off x="417" y="61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47" name="Line 1792"/>
                <p:cNvSpPr>
                  <a:spLocks noChangeShapeType="1"/>
                </p:cNvSpPr>
                <p:nvPr/>
              </p:nvSpPr>
              <p:spPr bwMode="auto">
                <a:xfrm>
                  <a:off x="417" y="62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48" name="Line 1791"/>
                <p:cNvSpPr>
                  <a:spLocks noChangeShapeType="1"/>
                </p:cNvSpPr>
                <p:nvPr/>
              </p:nvSpPr>
              <p:spPr bwMode="auto">
                <a:xfrm>
                  <a:off x="417" y="62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49" name="Line 1790"/>
                <p:cNvSpPr>
                  <a:spLocks noChangeShapeType="1"/>
                </p:cNvSpPr>
                <p:nvPr/>
              </p:nvSpPr>
              <p:spPr bwMode="auto">
                <a:xfrm>
                  <a:off x="417" y="63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50" name="Line 1789"/>
                <p:cNvSpPr>
                  <a:spLocks noChangeShapeType="1"/>
                </p:cNvSpPr>
                <p:nvPr/>
              </p:nvSpPr>
              <p:spPr bwMode="auto">
                <a:xfrm>
                  <a:off x="417" y="63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51" name="Line 1788"/>
                <p:cNvSpPr>
                  <a:spLocks noChangeShapeType="1"/>
                </p:cNvSpPr>
                <p:nvPr/>
              </p:nvSpPr>
              <p:spPr bwMode="auto">
                <a:xfrm>
                  <a:off x="417" y="64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52" name="Line 1787"/>
                <p:cNvSpPr>
                  <a:spLocks noChangeShapeType="1"/>
                </p:cNvSpPr>
                <p:nvPr/>
              </p:nvSpPr>
              <p:spPr bwMode="auto">
                <a:xfrm>
                  <a:off x="417" y="65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53" name="Line 1786"/>
                <p:cNvSpPr>
                  <a:spLocks noChangeShapeType="1"/>
                </p:cNvSpPr>
                <p:nvPr/>
              </p:nvSpPr>
              <p:spPr bwMode="auto">
                <a:xfrm>
                  <a:off x="417" y="65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54" name="Line 1785"/>
                <p:cNvSpPr>
                  <a:spLocks noChangeShapeType="1"/>
                </p:cNvSpPr>
                <p:nvPr/>
              </p:nvSpPr>
              <p:spPr bwMode="auto">
                <a:xfrm>
                  <a:off x="417" y="66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55" name="Line 1784"/>
                <p:cNvSpPr>
                  <a:spLocks noChangeShapeType="1"/>
                </p:cNvSpPr>
                <p:nvPr/>
              </p:nvSpPr>
              <p:spPr bwMode="auto">
                <a:xfrm>
                  <a:off x="417" y="66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56" name="Line 1783"/>
                <p:cNvSpPr>
                  <a:spLocks noChangeShapeType="1"/>
                </p:cNvSpPr>
                <p:nvPr/>
              </p:nvSpPr>
              <p:spPr bwMode="auto">
                <a:xfrm>
                  <a:off x="417" y="67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57" name="Line 1782"/>
                <p:cNvSpPr>
                  <a:spLocks noChangeShapeType="1"/>
                </p:cNvSpPr>
                <p:nvPr/>
              </p:nvSpPr>
              <p:spPr bwMode="auto">
                <a:xfrm>
                  <a:off x="417" y="67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58" name="Line 1781"/>
                <p:cNvSpPr>
                  <a:spLocks noChangeShapeType="1"/>
                </p:cNvSpPr>
                <p:nvPr/>
              </p:nvSpPr>
              <p:spPr bwMode="auto">
                <a:xfrm>
                  <a:off x="348" y="29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59" name="Line 1780"/>
                <p:cNvSpPr>
                  <a:spLocks noChangeShapeType="1"/>
                </p:cNvSpPr>
                <p:nvPr/>
              </p:nvSpPr>
              <p:spPr bwMode="auto">
                <a:xfrm>
                  <a:off x="348" y="30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60" name="Line 1779"/>
                <p:cNvSpPr>
                  <a:spLocks noChangeShapeType="1"/>
                </p:cNvSpPr>
                <p:nvPr/>
              </p:nvSpPr>
              <p:spPr bwMode="auto">
                <a:xfrm>
                  <a:off x="343" y="30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61" name="Line 1778"/>
                <p:cNvSpPr>
                  <a:spLocks noChangeShapeType="1"/>
                </p:cNvSpPr>
                <p:nvPr/>
              </p:nvSpPr>
              <p:spPr bwMode="auto">
                <a:xfrm>
                  <a:off x="325" y="314"/>
                  <a:ext cx="3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62" name="Line 1777"/>
                <p:cNvSpPr>
                  <a:spLocks noChangeShapeType="1"/>
                </p:cNvSpPr>
                <p:nvPr/>
              </p:nvSpPr>
              <p:spPr bwMode="auto">
                <a:xfrm>
                  <a:off x="325" y="319"/>
                  <a:ext cx="3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63" name="Line 1776"/>
                <p:cNvSpPr>
                  <a:spLocks noChangeShapeType="1"/>
                </p:cNvSpPr>
                <p:nvPr/>
              </p:nvSpPr>
              <p:spPr bwMode="auto">
                <a:xfrm>
                  <a:off x="348" y="32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64" name="Line 1775"/>
                <p:cNvSpPr>
                  <a:spLocks noChangeShapeType="1"/>
                </p:cNvSpPr>
                <p:nvPr/>
              </p:nvSpPr>
              <p:spPr bwMode="auto">
                <a:xfrm>
                  <a:off x="348" y="33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65" name="Line 1774"/>
                <p:cNvSpPr>
                  <a:spLocks noChangeShapeType="1"/>
                </p:cNvSpPr>
                <p:nvPr/>
              </p:nvSpPr>
              <p:spPr bwMode="auto">
                <a:xfrm>
                  <a:off x="348" y="33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66" name="Line 1773"/>
                <p:cNvSpPr>
                  <a:spLocks noChangeShapeType="1"/>
                </p:cNvSpPr>
                <p:nvPr/>
              </p:nvSpPr>
              <p:spPr bwMode="auto">
                <a:xfrm>
                  <a:off x="348" y="34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67" name="Line 1772"/>
                <p:cNvSpPr>
                  <a:spLocks noChangeShapeType="1"/>
                </p:cNvSpPr>
                <p:nvPr/>
              </p:nvSpPr>
              <p:spPr bwMode="auto">
                <a:xfrm>
                  <a:off x="348" y="34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68" name="Line 1771"/>
                <p:cNvSpPr>
                  <a:spLocks noChangeShapeType="1"/>
                </p:cNvSpPr>
                <p:nvPr/>
              </p:nvSpPr>
              <p:spPr bwMode="auto">
                <a:xfrm>
                  <a:off x="348" y="354"/>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69" name="Line 1770"/>
                <p:cNvSpPr>
                  <a:spLocks noChangeShapeType="1"/>
                </p:cNvSpPr>
                <p:nvPr/>
              </p:nvSpPr>
              <p:spPr bwMode="auto">
                <a:xfrm>
                  <a:off x="348" y="35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70" name="Line 1769"/>
                <p:cNvSpPr>
                  <a:spLocks noChangeShapeType="1"/>
                </p:cNvSpPr>
                <p:nvPr/>
              </p:nvSpPr>
              <p:spPr bwMode="auto">
                <a:xfrm>
                  <a:off x="348" y="36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71" name="Line 1768"/>
                <p:cNvSpPr>
                  <a:spLocks noChangeShapeType="1"/>
                </p:cNvSpPr>
                <p:nvPr/>
              </p:nvSpPr>
              <p:spPr bwMode="auto">
                <a:xfrm>
                  <a:off x="348" y="37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72" name="Line 1767"/>
                <p:cNvSpPr>
                  <a:spLocks noChangeShapeType="1"/>
                </p:cNvSpPr>
                <p:nvPr/>
              </p:nvSpPr>
              <p:spPr bwMode="auto">
                <a:xfrm>
                  <a:off x="348" y="37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73" name="Line 1766"/>
                <p:cNvSpPr>
                  <a:spLocks noChangeShapeType="1"/>
                </p:cNvSpPr>
                <p:nvPr/>
              </p:nvSpPr>
              <p:spPr bwMode="auto">
                <a:xfrm>
                  <a:off x="348" y="38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74" name="Line 1765"/>
                <p:cNvSpPr>
                  <a:spLocks noChangeShapeType="1"/>
                </p:cNvSpPr>
                <p:nvPr/>
              </p:nvSpPr>
              <p:spPr bwMode="auto">
                <a:xfrm>
                  <a:off x="348" y="38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75" name="Line 1764"/>
                <p:cNvSpPr>
                  <a:spLocks noChangeShapeType="1"/>
                </p:cNvSpPr>
                <p:nvPr/>
              </p:nvSpPr>
              <p:spPr bwMode="auto">
                <a:xfrm>
                  <a:off x="388" y="297"/>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76" name="Line 1763"/>
                <p:cNvSpPr>
                  <a:spLocks noChangeShapeType="1"/>
                </p:cNvSpPr>
                <p:nvPr/>
              </p:nvSpPr>
              <p:spPr bwMode="auto">
                <a:xfrm>
                  <a:off x="382" y="302"/>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77" name="Line 1762"/>
                <p:cNvSpPr>
                  <a:spLocks noChangeShapeType="1"/>
                </p:cNvSpPr>
                <p:nvPr/>
              </p:nvSpPr>
              <p:spPr bwMode="auto">
                <a:xfrm>
                  <a:off x="377" y="308"/>
                  <a:ext cx="4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78" name="Line 1761"/>
                <p:cNvSpPr>
                  <a:spLocks noChangeShapeType="1"/>
                </p:cNvSpPr>
                <p:nvPr/>
              </p:nvSpPr>
              <p:spPr bwMode="auto">
                <a:xfrm>
                  <a:off x="371" y="314"/>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79" name="Line 1760"/>
                <p:cNvSpPr>
                  <a:spLocks noChangeShapeType="1"/>
                </p:cNvSpPr>
                <p:nvPr/>
              </p:nvSpPr>
              <p:spPr bwMode="auto">
                <a:xfrm>
                  <a:off x="411" y="314"/>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80" name="Line 1759"/>
                <p:cNvSpPr>
                  <a:spLocks noChangeShapeType="1"/>
                </p:cNvSpPr>
                <p:nvPr/>
              </p:nvSpPr>
              <p:spPr bwMode="auto">
                <a:xfrm>
                  <a:off x="371" y="31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81" name="Line 1758"/>
                <p:cNvSpPr>
                  <a:spLocks noChangeShapeType="1"/>
                </p:cNvSpPr>
                <p:nvPr/>
              </p:nvSpPr>
              <p:spPr bwMode="auto">
                <a:xfrm>
                  <a:off x="417" y="31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82" name="Line 1757"/>
                <p:cNvSpPr>
                  <a:spLocks noChangeShapeType="1"/>
                </p:cNvSpPr>
                <p:nvPr/>
              </p:nvSpPr>
              <p:spPr bwMode="auto">
                <a:xfrm>
                  <a:off x="371" y="32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83" name="Line 1756"/>
                <p:cNvSpPr>
                  <a:spLocks noChangeShapeType="1"/>
                </p:cNvSpPr>
                <p:nvPr/>
              </p:nvSpPr>
              <p:spPr bwMode="auto">
                <a:xfrm>
                  <a:off x="417" y="32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84" name="Line 1755"/>
                <p:cNvSpPr>
                  <a:spLocks noChangeShapeType="1"/>
                </p:cNvSpPr>
                <p:nvPr/>
              </p:nvSpPr>
              <p:spPr bwMode="auto">
                <a:xfrm>
                  <a:off x="417" y="33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85" name="Line 1754"/>
                <p:cNvSpPr>
                  <a:spLocks noChangeShapeType="1"/>
                </p:cNvSpPr>
                <p:nvPr/>
              </p:nvSpPr>
              <p:spPr bwMode="auto">
                <a:xfrm>
                  <a:off x="411" y="33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86" name="Line 1753"/>
                <p:cNvSpPr>
                  <a:spLocks noChangeShapeType="1"/>
                </p:cNvSpPr>
                <p:nvPr/>
              </p:nvSpPr>
              <p:spPr bwMode="auto">
                <a:xfrm>
                  <a:off x="405" y="34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87" name="Line 1752"/>
                <p:cNvSpPr>
                  <a:spLocks noChangeShapeType="1"/>
                </p:cNvSpPr>
                <p:nvPr/>
              </p:nvSpPr>
              <p:spPr bwMode="auto">
                <a:xfrm>
                  <a:off x="400" y="34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88" name="Line 1751"/>
                <p:cNvSpPr>
                  <a:spLocks noChangeShapeType="1"/>
                </p:cNvSpPr>
                <p:nvPr/>
              </p:nvSpPr>
              <p:spPr bwMode="auto">
                <a:xfrm>
                  <a:off x="388" y="354"/>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89" name="Line 1750"/>
                <p:cNvSpPr>
                  <a:spLocks noChangeShapeType="1"/>
                </p:cNvSpPr>
                <p:nvPr/>
              </p:nvSpPr>
              <p:spPr bwMode="auto">
                <a:xfrm>
                  <a:off x="382" y="359"/>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90" name="Line 1749"/>
                <p:cNvSpPr>
                  <a:spLocks noChangeShapeType="1"/>
                </p:cNvSpPr>
                <p:nvPr/>
              </p:nvSpPr>
              <p:spPr bwMode="auto">
                <a:xfrm>
                  <a:off x="377" y="36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91" name="Line 1748"/>
                <p:cNvSpPr>
                  <a:spLocks noChangeShapeType="1"/>
                </p:cNvSpPr>
                <p:nvPr/>
              </p:nvSpPr>
              <p:spPr bwMode="auto">
                <a:xfrm>
                  <a:off x="377" y="37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92" name="Line 1747"/>
                <p:cNvSpPr>
                  <a:spLocks noChangeShapeType="1"/>
                </p:cNvSpPr>
                <p:nvPr/>
              </p:nvSpPr>
              <p:spPr bwMode="auto">
                <a:xfrm>
                  <a:off x="371" y="376"/>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93" name="Line 1746"/>
                <p:cNvSpPr>
                  <a:spLocks noChangeShapeType="1"/>
                </p:cNvSpPr>
                <p:nvPr/>
              </p:nvSpPr>
              <p:spPr bwMode="auto">
                <a:xfrm>
                  <a:off x="371" y="382"/>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94" name="Line 1745"/>
                <p:cNvSpPr>
                  <a:spLocks noChangeShapeType="1"/>
                </p:cNvSpPr>
                <p:nvPr/>
              </p:nvSpPr>
              <p:spPr bwMode="auto">
                <a:xfrm>
                  <a:off x="371" y="388"/>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95" name="Line 1744"/>
                <p:cNvSpPr>
                  <a:spLocks noChangeShapeType="1"/>
                </p:cNvSpPr>
                <p:nvPr/>
              </p:nvSpPr>
              <p:spPr bwMode="auto">
                <a:xfrm>
                  <a:off x="519" y="3901"/>
                  <a:ext cx="1" cy="63"/>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96" name="Line 1743"/>
                <p:cNvSpPr>
                  <a:spLocks noChangeShapeType="1"/>
                </p:cNvSpPr>
                <p:nvPr/>
              </p:nvSpPr>
              <p:spPr bwMode="auto">
                <a:xfrm flipV="1">
                  <a:off x="577"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97" name="Line 1742"/>
                <p:cNvSpPr>
                  <a:spLocks noChangeShapeType="1"/>
                </p:cNvSpPr>
                <p:nvPr/>
              </p:nvSpPr>
              <p:spPr bwMode="auto">
                <a:xfrm flipV="1">
                  <a:off x="634"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98" name="Line 1741"/>
                <p:cNvSpPr>
                  <a:spLocks noChangeShapeType="1"/>
                </p:cNvSpPr>
                <p:nvPr/>
              </p:nvSpPr>
              <p:spPr bwMode="auto">
                <a:xfrm flipV="1">
                  <a:off x="691"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599" name="Line 1740"/>
                <p:cNvSpPr>
                  <a:spLocks noChangeShapeType="1"/>
                </p:cNvSpPr>
                <p:nvPr/>
              </p:nvSpPr>
              <p:spPr bwMode="auto">
                <a:xfrm>
                  <a:off x="748" y="3901"/>
                  <a:ext cx="1" cy="63"/>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00" name="Line 1739"/>
                <p:cNvSpPr>
                  <a:spLocks noChangeShapeType="1"/>
                </p:cNvSpPr>
                <p:nvPr/>
              </p:nvSpPr>
              <p:spPr bwMode="auto">
                <a:xfrm flipV="1">
                  <a:off x="811"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01" name="Line 1738"/>
                <p:cNvSpPr>
                  <a:spLocks noChangeShapeType="1"/>
                </p:cNvSpPr>
                <p:nvPr/>
              </p:nvSpPr>
              <p:spPr bwMode="auto">
                <a:xfrm flipV="1">
                  <a:off x="868"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02" name="Line 1737"/>
                <p:cNvSpPr>
                  <a:spLocks noChangeShapeType="1"/>
                </p:cNvSpPr>
                <p:nvPr/>
              </p:nvSpPr>
              <p:spPr bwMode="auto">
                <a:xfrm flipV="1">
                  <a:off x="925"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03" name="Line 1736"/>
                <p:cNvSpPr>
                  <a:spLocks noChangeShapeType="1"/>
                </p:cNvSpPr>
                <p:nvPr/>
              </p:nvSpPr>
              <p:spPr bwMode="auto">
                <a:xfrm>
                  <a:off x="982" y="3901"/>
                  <a:ext cx="1" cy="63"/>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04" name="Line 1735"/>
                <p:cNvSpPr>
                  <a:spLocks noChangeShapeType="1"/>
                </p:cNvSpPr>
                <p:nvPr/>
              </p:nvSpPr>
              <p:spPr bwMode="auto">
                <a:xfrm flipV="1">
                  <a:off x="1045"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05" name="Line 1734"/>
                <p:cNvSpPr>
                  <a:spLocks noChangeShapeType="1"/>
                </p:cNvSpPr>
                <p:nvPr/>
              </p:nvSpPr>
              <p:spPr bwMode="auto">
                <a:xfrm flipV="1">
                  <a:off x="1102"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06" name="Line 1733"/>
                <p:cNvSpPr>
                  <a:spLocks noChangeShapeType="1"/>
                </p:cNvSpPr>
                <p:nvPr/>
              </p:nvSpPr>
              <p:spPr bwMode="auto">
                <a:xfrm flipV="1">
                  <a:off x="1159"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07" name="Line 1732"/>
                <p:cNvSpPr>
                  <a:spLocks noChangeShapeType="1"/>
                </p:cNvSpPr>
                <p:nvPr/>
              </p:nvSpPr>
              <p:spPr bwMode="auto">
                <a:xfrm>
                  <a:off x="1216" y="3901"/>
                  <a:ext cx="1" cy="63"/>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08" name="Line 1731"/>
                <p:cNvSpPr>
                  <a:spLocks noChangeShapeType="1"/>
                </p:cNvSpPr>
                <p:nvPr/>
              </p:nvSpPr>
              <p:spPr bwMode="auto">
                <a:xfrm flipV="1">
                  <a:off x="1273"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09" name="Line 1730"/>
                <p:cNvSpPr>
                  <a:spLocks noChangeShapeType="1"/>
                </p:cNvSpPr>
                <p:nvPr/>
              </p:nvSpPr>
              <p:spPr bwMode="auto">
                <a:xfrm flipV="1">
                  <a:off x="1336"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10" name="Line 1729"/>
                <p:cNvSpPr>
                  <a:spLocks noChangeShapeType="1"/>
                </p:cNvSpPr>
                <p:nvPr/>
              </p:nvSpPr>
              <p:spPr bwMode="auto">
                <a:xfrm flipV="1">
                  <a:off x="1393"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11" name="Line 1728"/>
                <p:cNvSpPr>
                  <a:spLocks noChangeShapeType="1"/>
                </p:cNvSpPr>
                <p:nvPr/>
              </p:nvSpPr>
              <p:spPr bwMode="auto">
                <a:xfrm>
                  <a:off x="1450" y="3901"/>
                  <a:ext cx="1" cy="63"/>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12" name="Line 1727"/>
                <p:cNvSpPr>
                  <a:spLocks noChangeShapeType="1"/>
                </p:cNvSpPr>
                <p:nvPr/>
              </p:nvSpPr>
              <p:spPr bwMode="auto">
                <a:xfrm flipV="1">
                  <a:off x="1507"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13" name="Line 1726"/>
                <p:cNvSpPr>
                  <a:spLocks noChangeShapeType="1"/>
                </p:cNvSpPr>
                <p:nvPr/>
              </p:nvSpPr>
              <p:spPr bwMode="auto">
                <a:xfrm flipV="1">
                  <a:off x="1564"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14" name="Line 1725"/>
                <p:cNvSpPr>
                  <a:spLocks noChangeShapeType="1"/>
                </p:cNvSpPr>
                <p:nvPr/>
              </p:nvSpPr>
              <p:spPr bwMode="auto">
                <a:xfrm flipV="1">
                  <a:off x="1627"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15" name="Line 1724"/>
                <p:cNvSpPr>
                  <a:spLocks noChangeShapeType="1"/>
                </p:cNvSpPr>
                <p:nvPr/>
              </p:nvSpPr>
              <p:spPr bwMode="auto">
                <a:xfrm>
                  <a:off x="1684" y="3901"/>
                  <a:ext cx="1" cy="63"/>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16" name="Line 1723"/>
                <p:cNvSpPr>
                  <a:spLocks noChangeShapeType="1"/>
                </p:cNvSpPr>
                <p:nvPr/>
              </p:nvSpPr>
              <p:spPr bwMode="auto">
                <a:xfrm flipV="1">
                  <a:off x="1741"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17" name="Line 1722"/>
                <p:cNvSpPr>
                  <a:spLocks noChangeShapeType="1"/>
                </p:cNvSpPr>
                <p:nvPr/>
              </p:nvSpPr>
              <p:spPr bwMode="auto">
                <a:xfrm flipV="1">
                  <a:off x="1798"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18" name="Line 1721"/>
                <p:cNvSpPr>
                  <a:spLocks noChangeShapeType="1"/>
                </p:cNvSpPr>
                <p:nvPr/>
              </p:nvSpPr>
              <p:spPr bwMode="auto">
                <a:xfrm flipV="1">
                  <a:off x="1855"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19" name="Line 1720"/>
                <p:cNvSpPr>
                  <a:spLocks noChangeShapeType="1"/>
                </p:cNvSpPr>
                <p:nvPr/>
              </p:nvSpPr>
              <p:spPr bwMode="auto">
                <a:xfrm>
                  <a:off x="1918" y="3901"/>
                  <a:ext cx="1" cy="63"/>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20" name="Line 1719"/>
                <p:cNvSpPr>
                  <a:spLocks noChangeShapeType="1"/>
                </p:cNvSpPr>
                <p:nvPr/>
              </p:nvSpPr>
              <p:spPr bwMode="auto">
                <a:xfrm flipV="1">
                  <a:off x="1975"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21" name="Line 1718"/>
                <p:cNvSpPr>
                  <a:spLocks noChangeShapeType="1"/>
                </p:cNvSpPr>
                <p:nvPr/>
              </p:nvSpPr>
              <p:spPr bwMode="auto">
                <a:xfrm flipV="1">
                  <a:off x="2032"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22" name="Line 1717"/>
                <p:cNvSpPr>
                  <a:spLocks noChangeShapeType="1"/>
                </p:cNvSpPr>
                <p:nvPr/>
              </p:nvSpPr>
              <p:spPr bwMode="auto">
                <a:xfrm flipV="1">
                  <a:off x="2089"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23" name="Line 1716"/>
                <p:cNvSpPr>
                  <a:spLocks noChangeShapeType="1"/>
                </p:cNvSpPr>
                <p:nvPr/>
              </p:nvSpPr>
              <p:spPr bwMode="auto">
                <a:xfrm>
                  <a:off x="2146" y="3901"/>
                  <a:ext cx="1" cy="63"/>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24" name="Line 1715"/>
                <p:cNvSpPr>
                  <a:spLocks noChangeShapeType="1"/>
                </p:cNvSpPr>
                <p:nvPr/>
              </p:nvSpPr>
              <p:spPr bwMode="auto">
                <a:xfrm flipV="1">
                  <a:off x="2209"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25" name="Line 1714"/>
                <p:cNvSpPr>
                  <a:spLocks noChangeShapeType="1"/>
                </p:cNvSpPr>
                <p:nvPr/>
              </p:nvSpPr>
              <p:spPr bwMode="auto">
                <a:xfrm flipV="1">
                  <a:off x="2266"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26" name="Line 1713"/>
                <p:cNvSpPr>
                  <a:spLocks noChangeShapeType="1"/>
                </p:cNvSpPr>
                <p:nvPr/>
              </p:nvSpPr>
              <p:spPr bwMode="auto">
                <a:xfrm flipV="1">
                  <a:off x="2323"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27" name="Line 1712"/>
                <p:cNvSpPr>
                  <a:spLocks noChangeShapeType="1"/>
                </p:cNvSpPr>
                <p:nvPr/>
              </p:nvSpPr>
              <p:spPr bwMode="auto">
                <a:xfrm>
                  <a:off x="2381" y="3901"/>
                  <a:ext cx="1" cy="63"/>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28" name="Line 1711"/>
                <p:cNvSpPr>
                  <a:spLocks noChangeShapeType="1"/>
                </p:cNvSpPr>
                <p:nvPr/>
              </p:nvSpPr>
              <p:spPr bwMode="auto">
                <a:xfrm flipV="1">
                  <a:off x="2438"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29" name="Line 1710"/>
                <p:cNvSpPr>
                  <a:spLocks noChangeShapeType="1"/>
                </p:cNvSpPr>
                <p:nvPr/>
              </p:nvSpPr>
              <p:spPr bwMode="auto">
                <a:xfrm flipV="1">
                  <a:off x="2500"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30" name="Line 1709"/>
                <p:cNvSpPr>
                  <a:spLocks noChangeShapeType="1"/>
                </p:cNvSpPr>
                <p:nvPr/>
              </p:nvSpPr>
              <p:spPr bwMode="auto">
                <a:xfrm flipV="1">
                  <a:off x="2557"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31" name="Line 1708"/>
                <p:cNvSpPr>
                  <a:spLocks noChangeShapeType="1"/>
                </p:cNvSpPr>
                <p:nvPr/>
              </p:nvSpPr>
              <p:spPr bwMode="auto">
                <a:xfrm>
                  <a:off x="2615" y="3901"/>
                  <a:ext cx="1" cy="63"/>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32" name="Line 1707"/>
                <p:cNvSpPr>
                  <a:spLocks noChangeShapeType="1"/>
                </p:cNvSpPr>
                <p:nvPr/>
              </p:nvSpPr>
              <p:spPr bwMode="auto">
                <a:xfrm flipV="1">
                  <a:off x="2672"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33" name="Line 1706"/>
                <p:cNvSpPr>
                  <a:spLocks noChangeShapeType="1"/>
                </p:cNvSpPr>
                <p:nvPr/>
              </p:nvSpPr>
              <p:spPr bwMode="auto">
                <a:xfrm flipV="1">
                  <a:off x="2729"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34" name="Line 1705"/>
                <p:cNvSpPr>
                  <a:spLocks noChangeShapeType="1"/>
                </p:cNvSpPr>
                <p:nvPr/>
              </p:nvSpPr>
              <p:spPr bwMode="auto">
                <a:xfrm flipV="1">
                  <a:off x="2792"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35" name="Line 1704"/>
                <p:cNvSpPr>
                  <a:spLocks noChangeShapeType="1"/>
                </p:cNvSpPr>
                <p:nvPr/>
              </p:nvSpPr>
              <p:spPr bwMode="auto">
                <a:xfrm>
                  <a:off x="2849" y="3901"/>
                  <a:ext cx="1" cy="63"/>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36" name="Line 1703"/>
                <p:cNvSpPr>
                  <a:spLocks noChangeShapeType="1"/>
                </p:cNvSpPr>
                <p:nvPr/>
              </p:nvSpPr>
              <p:spPr bwMode="auto">
                <a:xfrm flipV="1">
                  <a:off x="2906"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37" name="Line 1702"/>
                <p:cNvSpPr>
                  <a:spLocks noChangeShapeType="1"/>
                </p:cNvSpPr>
                <p:nvPr/>
              </p:nvSpPr>
              <p:spPr bwMode="auto">
                <a:xfrm flipV="1">
                  <a:off x="2963"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38" name="Line 1701"/>
                <p:cNvSpPr>
                  <a:spLocks noChangeShapeType="1"/>
                </p:cNvSpPr>
                <p:nvPr/>
              </p:nvSpPr>
              <p:spPr bwMode="auto">
                <a:xfrm flipV="1">
                  <a:off x="3026"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39" name="Line 1700"/>
                <p:cNvSpPr>
                  <a:spLocks noChangeShapeType="1"/>
                </p:cNvSpPr>
                <p:nvPr/>
              </p:nvSpPr>
              <p:spPr bwMode="auto">
                <a:xfrm>
                  <a:off x="3083" y="3901"/>
                  <a:ext cx="1" cy="63"/>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40" name="Line 1699"/>
                <p:cNvSpPr>
                  <a:spLocks noChangeShapeType="1"/>
                </p:cNvSpPr>
                <p:nvPr/>
              </p:nvSpPr>
              <p:spPr bwMode="auto">
                <a:xfrm flipV="1">
                  <a:off x="3140"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41" name="Line 1698"/>
                <p:cNvSpPr>
                  <a:spLocks noChangeShapeType="1"/>
                </p:cNvSpPr>
                <p:nvPr/>
              </p:nvSpPr>
              <p:spPr bwMode="auto">
                <a:xfrm flipV="1">
                  <a:off x="3197"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42" name="Line 1697"/>
                <p:cNvSpPr>
                  <a:spLocks noChangeShapeType="1"/>
                </p:cNvSpPr>
                <p:nvPr/>
              </p:nvSpPr>
              <p:spPr bwMode="auto">
                <a:xfrm flipV="1">
                  <a:off x="3254"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43" name="Line 1696"/>
                <p:cNvSpPr>
                  <a:spLocks noChangeShapeType="1"/>
                </p:cNvSpPr>
                <p:nvPr/>
              </p:nvSpPr>
              <p:spPr bwMode="auto">
                <a:xfrm>
                  <a:off x="3317" y="3901"/>
                  <a:ext cx="1" cy="63"/>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44" name="Line 1695"/>
                <p:cNvSpPr>
                  <a:spLocks noChangeShapeType="1"/>
                </p:cNvSpPr>
                <p:nvPr/>
              </p:nvSpPr>
              <p:spPr bwMode="auto">
                <a:xfrm flipV="1">
                  <a:off x="3374"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45" name="Line 1694"/>
                <p:cNvSpPr>
                  <a:spLocks noChangeShapeType="1"/>
                </p:cNvSpPr>
                <p:nvPr/>
              </p:nvSpPr>
              <p:spPr bwMode="auto">
                <a:xfrm flipV="1">
                  <a:off x="3431"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46" name="Line 1693"/>
                <p:cNvSpPr>
                  <a:spLocks noChangeShapeType="1"/>
                </p:cNvSpPr>
                <p:nvPr/>
              </p:nvSpPr>
              <p:spPr bwMode="auto">
                <a:xfrm flipV="1">
                  <a:off x="3488"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47" name="Line 1692"/>
                <p:cNvSpPr>
                  <a:spLocks noChangeShapeType="1"/>
                </p:cNvSpPr>
                <p:nvPr/>
              </p:nvSpPr>
              <p:spPr bwMode="auto">
                <a:xfrm>
                  <a:off x="3545" y="3901"/>
                  <a:ext cx="1" cy="63"/>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48" name="Line 1691"/>
                <p:cNvSpPr>
                  <a:spLocks noChangeShapeType="1"/>
                </p:cNvSpPr>
                <p:nvPr/>
              </p:nvSpPr>
              <p:spPr bwMode="auto">
                <a:xfrm flipV="1">
                  <a:off x="3608"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49" name="Line 1690"/>
                <p:cNvSpPr>
                  <a:spLocks noChangeShapeType="1"/>
                </p:cNvSpPr>
                <p:nvPr/>
              </p:nvSpPr>
              <p:spPr bwMode="auto">
                <a:xfrm flipV="1">
                  <a:off x="3665"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50" name="Line 1689"/>
                <p:cNvSpPr>
                  <a:spLocks noChangeShapeType="1"/>
                </p:cNvSpPr>
                <p:nvPr/>
              </p:nvSpPr>
              <p:spPr bwMode="auto">
                <a:xfrm flipV="1">
                  <a:off x="3722"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51" name="Line 1688"/>
                <p:cNvSpPr>
                  <a:spLocks noChangeShapeType="1"/>
                </p:cNvSpPr>
                <p:nvPr/>
              </p:nvSpPr>
              <p:spPr bwMode="auto">
                <a:xfrm>
                  <a:off x="3779" y="3901"/>
                  <a:ext cx="1" cy="63"/>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52" name="Line 1687"/>
                <p:cNvSpPr>
                  <a:spLocks noChangeShapeType="1"/>
                </p:cNvSpPr>
                <p:nvPr/>
              </p:nvSpPr>
              <p:spPr bwMode="auto">
                <a:xfrm flipV="1">
                  <a:off x="3836"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53" name="Line 1686"/>
                <p:cNvSpPr>
                  <a:spLocks noChangeShapeType="1"/>
                </p:cNvSpPr>
                <p:nvPr/>
              </p:nvSpPr>
              <p:spPr bwMode="auto">
                <a:xfrm flipV="1">
                  <a:off x="3899"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54" name="Line 1685"/>
                <p:cNvSpPr>
                  <a:spLocks noChangeShapeType="1"/>
                </p:cNvSpPr>
                <p:nvPr/>
              </p:nvSpPr>
              <p:spPr bwMode="auto">
                <a:xfrm flipV="1">
                  <a:off x="3956"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55" name="Line 1684"/>
                <p:cNvSpPr>
                  <a:spLocks noChangeShapeType="1"/>
                </p:cNvSpPr>
                <p:nvPr/>
              </p:nvSpPr>
              <p:spPr bwMode="auto">
                <a:xfrm>
                  <a:off x="4013" y="3901"/>
                  <a:ext cx="1" cy="63"/>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56" name="Line 1683"/>
                <p:cNvSpPr>
                  <a:spLocks noChangeShapeType="1"/>
                </p:cNvSpPr>
                <p:nvPr/>
              </p:nvSpPr>
              <p:spPr bwMode="auto">
                <a:xfrm flipV="1">
                  <a:off x="4070"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57" name="Line 1682"/>
                <p:cNvSpPr>
                  <a:spLocks noChangeShapeType="1"/>
                </p:cNvSpPr>
                <p:nvPr/>
              </p:nvSpPr>
              <p:spPr bwMode="auto">
                <a:xfrm flipV="1">
                  <a:off x="4127"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58" name="Line 1681"/>
                <p:cNvSpPr>
                  <a:spLocks noChangeShapeType="1"/>
                </p:cNvSpPr>
                <p:nvPr/>
              </p:nvSpPr>
              <p:spPr bwMode="auto">
                <a:xfrm flipV="1">
                  <a:off x="4190"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59" name="Line 1680"/>
                <p:cNvSpPr>
                  <a:spLocks noChangeShapeType="1"/>
                </p:cNvSpPr>
                <p:nvPr/>
              </p:nvSpPr>
              <p:spPr bwMode="auto">
                <a:xfrm>
                  <a:off x="4247" y="3901"/>
                  <a:ext cx="1" cy="63"/>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60" name="Line 1679"/>
                <p:cNvSpPr>
                  <a:spLocks noChangeShapeType="1"/>
                </p:cNvSpPr>
                <p:nvPr/>
              </p:nvSpPr>
              <p:spPr bwMode="auto">
                <a:xfrm flipV="1">
                  <a:off x="4304"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61" name="Line 1678"/>
                <p:cNvSpPr>
                  <a:spLocks noChangeShapeType="1"/>
                </p:cNvSpPr>
                <p:nvPr/>
              </p:nvSpPr>
              <p:spPr bwMode="auto">
                <a:xfrm flipV="1">
                  <a:off x="4361"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62" name="Line 1677"/>
                <p:cNvSpPr>
                  <a:spLocks noChangeShapeType="1"/>
                </p:cNvSpPr>
                <p:nvPr/>
              </p:nvSpPr>
              <p:spPr bwMode="auto">
                <a:xfrm flipV="1">
                  <a:off x="4419"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63" name="Line 1676"/>
                <p:cNvSpPr>
                  <a:spLocks noChangeShapeType="1"/>
                </p:cNvSpPr>
                <p:nvPr/>
              </p:nvSpPr>
              <p:spPr bwMode="auto">
                <a:xfrm>
                  <a:off x="4481" y="3901"/>
                  <a:ext cx="1" cy="63"/>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64" name="Line 1675"/>
                <p:cNvSpPr>
                  <a:spLocks noChangeShapeType="1"/>
                </p:cNvSpPr>
                <p:nvPr/>
              </p:nvSpPr>
              <p:spPr bwMode="auto">
                <a:xfrm flipV="1">
                  <a:off x="4538"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65" name="Line 1674"/>
                <p:cNvSpPr>
                  <a:spLocks noChangeShapeType="1"/>
                </p:cNvSpPr>
                <p:nvPr/>
              </p:nvSpPr>
              <p:spPr bwMode="auto">
                <a:xfrm flipV="1">
                  <a:off x="4595"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66" name="Line 1673"/>
                <p:cNvSpPr>
                  <a:spLocks noChangeShapeType="1"/>
                </p:cNvSpPr>
                <p:nvPr/>
              </p:nvSpPr>
              <p:spPr bwMode="auto">
                <a:xfrm flipV="1">
                  <a:off x="4653" y="3901"/>
                  <a:ext cx="1" cy="34"/>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67" name="Line 1672"/>
                <p:cNvSpPr>
                  <a:spLocks noChangeShapeType="1"/>
                </p:cNvSpPr>
                <p:nvPr/>
              </p:nvSpPr>
              <p:spPr bwMode="auto">
                <a:xfrm>
                  <a:off x="4710" y="3901"/>
                  <a:ext cx="1" cy="63"/>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68" name="Line 1671"/>
                <p:cNvSpPr>
                  <a:spLocks noChangeShapeType="1"/>
                </p:cNvSpPr>
                <p:nvPr/>
              </p:nvSpPr>
              <p:spPr bwMode="auto">
                <a:xfrm>
                  <a:off x="2135" y="4603"/>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69" name="Line 1670"/>
                <p:cNvSpPr>
                  <a:spLocks noChangeShapeType="1"/>
                </p:cNvSpPr>
                <p:nvPr/>
              </p:nvSpPr>
              <p:spPr bwMode="auto">
                <a:xfrm>
                  <a:off x="2129" y="4608"/>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70" name="Line 1669"/>
                <p:cNvSpPr>
                  <a:spLocks noChangeShapeType="1"/>
                </p:cNvSpPr>
                <p:nvPr/>
              </p:nvSpPr>
              <p:spPr bwMode="auto">
                <a:xfrm>
                  <a:off x="2129" y="4614"/>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71" name="Line 1668"/>
                <p:cNvSpPr>
                  <a:spLocks noChangeShapeType="1"/>
                </p:cNvSpPr>
                <p:nvPr/>
              </p:nvSpPr>
              <p:spPr bwMode="auto">
                <a:xfrm>
                  <a:off x="2129" y="4620"/>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72" name="Line 1667"/>
                <p:cNvSpPr>
                  <a:spLocks noChangeShapeType="1"/>
                </p:cNvSpPr>
                <p:nvPr/>
              </p:nvSpPr>
              <p:spPr bwMode="auto">
                <a:xfrm>
                  <a:off x="2124" y="462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73" name="Line 1666"/>
                <p:cNvSpPr>
                  <a:spLocks noChangeShapeType="1"/>
                </p:cNvSpPr>
                <p:nvPr/>
              </p:nvSpPr>
              <p:spPr bwMode="auto">
                <a:xfrm>
                  <a:off x="2146" y="4625"/>
                  <a:ext cx="1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74" name="Line 1665"/>
                <p:cNvSpPr>
                  <a:spLocks noChangeShapeType="1"/>
                </p:cNvSpPr>
                <p:nvPr/>
              </p:nvSpPr>
              <p:spPr bwMode="auto">
                <a:xfrm>
                  <a:off x="2124" y="463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75" name="Line 1664"/>
                <p:cNvSpPr>
                  <a:spLocks noChangeShapeType="1"/>
                </p:cNvSpPr>
                <p:nvPr/>
              </p:nvSpPr>
              <p:spPr bwMode="auto">
                <a:xfrm>
                  <a:off x="2152" y="463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76" name="Line 1663"/>
                <p:cNvSpPr>
                  <a:spLocks noChangeShapeType="1"/>
                </p:cNvSpPr>
                <p:nvPr/>
              </p:nvSpPr>
              <p:spPr bwMode="auto">
                <a:xfrm>
                  <a:off x="2124" y="463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77" name="Line 1662"/>
                <p:cNvSpPr>
                  <a:spLocks noChangeShapeType="1"/>
                </p:cNvSpPr>
                <p:nvPr/>
              </p:nvSpPr>
              <p:spPr bwMode="auto">
                <a:xfrm>
                  <a:off x="2152" y="463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78" name="Line 1661"/>
                <p:cNvSpPr>
                  <a:spLocks noChangeShapeType="1"/>
                </p:cNvSpPr>
                <p:nvPr/>
              </p:nvSpPr>
              <p:spPr bwMode="auto">
                <a:xfrm>
                  <a:off x="2118" y="464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79" name="Line 1660"/>
                <p:cNvSpPr>
                  <a:spLocks noChangeShapeType="1"/>
                </p:cNvSpPr>
                <p:nvPr/>
              </p:nvSpPr>
              <p:spPr bwMode="auto">
                <a:xfrm>
                  <a:off x="2152" y="464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80" name="Line 1659"/>
                <p:cNvSpPr>
                  <a:spLocks noChangeShapeType="1"/>
                </p:cNvSpPr>
                <p:nvPr/>
              </p:nvSpPr>
              <p:spPr bwMode="auto">
                <a:xfrm>
                  <a:off x="2118" y="464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81" name="Line 1658"/>
                <p:cNvSpPr>
                  <a:spLocks noChangeShapeType="1"/>
                </p:cNvSpPr>
                <p:nvPr/>
              </p:nvSpPr>
              <p:spPr bwMode="auto">
                <a:xfrm>
                  <a:off x="2158" y="464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82" name="Line 1657"/>
                <p:cNvSpPr>
                  <a:spLocks noChangeShapeType="1"/>
                </p:cNvSpPr>
                <p:nvPr/>
              </p:nvSpPr>
              <p:spPr bwMode="auto">
                <a:xfrm>
                  <a:off x="2118" y="465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83" name="Line 1656"/>
                <p:cNvSpPr>
                  <a:spLocks noChangeShapeType="1"/>
                </p:cNvSpPr>
                <p:nvPr/>
              </p:nvSpPr>
              <p:spPr bwMode="auto">
                <a:xfrm>
                  <a:off x="2158" y="465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84" name="Line 1655"/>
                <p:cNvSpPr>
                  <a:spLocks noChangeShapeType="1"/>
                </p:cNvSpPr>
                <p:nvPr/>
              </p:nvSpPr>
              <p:spPr bwMode="auto">
                <a:xfrm>
                  <a:off x="2112" y="466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85" name="Line 1654"/>
                <p:cNvSpPr>
                  <a:spLocks noChangeShapeType="1"/>
                </p:cNvSpPr>
                <p:nvPr/>
              </p:nvSpPr>
              <p:spPr bwMode="auto">
                <a:xfrm>
                  <a:off x="2158" y="466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86" name="Line 1653"/>
                <p:cNvSpPr>
                  <a:spLocks noChangeShapeType="1"/>
                </p:cNvSpPr>
                <p:nvPr/>
              </p:nvSpPr>
              <p:spPr bwMode="auto">
                <a:xfrm>
                  <a:off x="2112" y="4665"/>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87" name="Line 1652"/>
                <p:cNvSpPr>
                  <a:spLocks noChangeShapeType="1"/>
                </p:cNvSpPr>
                <p:nvPr/>
              </p:nvSpPr>
              <p:spPr bwMode="auto">
                <a:xfrm>
                  <a:off x="2112" y="4671"/>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88" name="Line 1651"/>
                <p:cNvSpPr>
                  <a:spLocks noChangeShapeType="1"/>
                </p:cNvSpPr>
                <p:nvPr/>
              </p:nvSpPr>
              <p:spPr bwMode="auto">
                <a:xfrm>
                  <a:off x="2106" y="4677"/>
                  <a:ext cx="7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89" name="Line 1650"/>
                <p:cNvSpPr>
                  <a:spLocks noChangeShapeType="1"/>
                </p:cNvSpPr>
                <p:nvPr/>
              </p:nvSpPr>
              <p:spPr bwMode="auto">
                <a:xfrm>
                  <a:off x="2106" y="4682"/>
                  <a:ext cx="1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90" name="Line 1649"/>
                <p:cNvSpPr>
                  <a:spLocks noChangeShapeType="1"/>
                </p:cNvSpPr>
                <p:nvPr/>
              </p:nvSpPr>
              <p:spPr bwMode="auto">
                <a:xfrm>
                  <a:off x="2164" y="468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91" name="Line 1648"/>
                <p:cNvSpPr>
                  <a:spLocks noChangeShapeType="1"/>
                </p:cNvSpPr>
                <p:nvPr/>
              </p:nvSpPr>
              <p:spPr bwMode="auto">
                <a:xfrm>
                  <a:off x="2106" y="468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692" name="Line 1647"/>
                <p:cNvSpPr>
                  <a:spLocks noChangeShapeType="1"/>
                </p:cNvSpPr>
                <p:nvPr/>
              </p:nvSpPr>
              <p:spPr bwMode="auto">
                <a:xfrm>
                  <a:off x="2169" y="468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nvGrpSpPr>
              <p:cNvPr id="35855" name="Group 1445"/>
              <p:cNvGrpSpPr>
                <a:grpSpLocks/>
              </p:cNvGrpSpPr>
              <p:nvPr/>
            </p:nvGrpSpPr>
            <p:grpSpPr bwMode="auto">
              <a:xfrm>
                <a:off x="2101" y="4603"/>
                <a:ext cx="793" cy="120"/>
                <a:chOff x="2101" y="4603"/>
                <a:chExt cx="793" cy="120"/>
              </a:xfrm>
            </p:grpSpPr>
            <p:sp>
              <p:nvSpPr>
                <p:cNvPr id="37293" name="Line 1645"/>
                <p:cNvSpPr>
                  <a:spLocks noChangeShapeType="1"/>
                </p:cNvSpPr>
                <p:nvPr/>
              </p:nvSpPr>
              <p:spPr bwMode="auto">
                <a:xfrm>
                  <a:off x="2101" y="4694"/>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94" name="Line 1644"/>
                <p:cNvSpPr>
                  <a:spLocks noChangeShapeType="1"/>
                </p:cNvSpPr>
                <p:nvPr/>
              </p:nvSpPr>
              <p:spPr bwMode="auto">
                <a:xfrm>
                  <a:off x="2169" y="4694"/>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95" name="Line 1643"/>
                <p:cNvSpPr>
                  <a:spLocks noChangeShapeType="1"/>
                </p:cNvSpPr>
                <p:nvPr/>
              </p:nvSpPr>
              <p:spPr bwMode="auto">
                <a:xfrm>
                  <a:off x="2209" y="4631"/>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96" name="Line 1642"/>
                <p:cNvSpPr>
                  <a:spLocks noChangeShapeType="1"/>
                </p:cNvSpPr>
                <p:nvPr/>
              </p:nvSpPr>
              <p:spPr bwMode="auto">
                <a:xfrm>
                  <a:off x="2244" y="463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97" name="Line 1641"/>
                <p:cNvSpPr>
                  <a:spLocks noChangeShapeType="1"/>
                </p:cNvSpPr>
                <p:nvPr/>
              </p:nvSpPr>
              <p:spPr bwMode="auto">
                <a:xfrm>
                  <a:off x="2204" y="4637"/>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98" name="Line 1640"/>
                <p:cNvSpPr>
                  <a:spLocks noChangeShapeType="1"/>
                </p:cNvSpPr>
                <p:nvPr/>
              </p:nvSpPr>
              <p:spPr bwMode="auto">
                <a:xfrm>
                  <a:off x="2244" y="463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99" name="Line 1639"/>
                <p:cNvSpPr>
                  <a:spLocks noChangeShapeType="1"/>
                </p:cNvSpPr>
                <p:nvPr/>
              </p:nvSpPr>
              <p:spPr bwMode="auto">
                <a:xfrm>
                  <a:off x="2198" y="4642"/>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00" name="Line 1638"/>
                <p:cNvSpPr>
                  <a:spLocks noChangeShapeType="1"/>
                </p:cNvSpPr>
                <p:nvPr/>
              </p:nvSpPr>
              <p:spPr bwMode="auto">
                <a:xfrm>
                  <a:off x="2192" y="464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01" name="Line 1637"/>
                <p:cNvSpPr>
                  <a:spLocks noChangeShapeType="1"/>
                </p:cNvSpPr>
                <p:nvPr/>
              </p:nvSpPr>
              <p:spPr bwMode="auto">
                <a:xfrm>
                  <a:off x="2238" y="464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02" name="Line 1636"/>
                <p:cNvSpPr>
                  <a:spLocks noChangeShapeType="1"/>
                </p:cNvSpPr>
                <p:nvPr/>
              </p:nvSpPr>
              <p:spPr bwMode="auto">
                <a:xfrm>
                  <a:off x="2192" y="4654"/>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03" name="Line 1635"/>
                <p:cNvSpPr>
                  <a:spLocks noChangeShapeType="1"/>
                </p:cNvSpPr>
                <p:nvPr/>
              </p:nvSpPr>
              <p:spPr bwMode="auto">
                <a:xfrm>
                  <a:off x="2244" y="465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04" name="Line 1634"/>
                <p:cNvSpPr>
                  <a:spLocks noChangeShapeType="1"/>
                </p:cNvSpPr>
                <p:nvPr/>
              </p:nvSpPr>
              <p:spPr bwMode="auto">
                <a:xfrm>
                  <a:off x="2192" y="4660"/>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05" name="Line 1633"/>
                <p:cNvSpPr>
                  <a:spLocks noChangeShapeType="1"/>
                </p:cNvSpPr>
                <p:nvPr/>
              </p:nvSpPr>
              <p:spPr bwMode="auto">
                <a:xfrm>
                  <a:off x="2244" y="466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06" name="Line 1632"/>
                <p:cNvSpPr>
                  <a:spLocks noChangeShapeType="1"/>
                </p:cNvSpPr>
                <p:nvPr/>
              </p:nvSpPr>
              <p:spPr bwMode="auto">
                <a:xfrm>
                  <a:off x="2192" y="466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07" name="Line 1631"/>
                <p:cNvSpPr>
                  <a:spLocks noChangeShapeType="1"/>
                </p:cNvSpPr>
                <p:nvPr/>
              </p:nvSpPr>
              <p:spPr bwMode="auto">
                <a:xfrm>
                  <a:off x="2244" y="466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08" name="Line 1630"/>
                <p:cNvSpPr>
                  <a:spLocks noChangeShapeType="1"/>
                </p:cNvSpPr>
                <p:nvPr/>
              </p:nvSpPr>
              <p:spPr bwMode="auto">
                <a:xfrm>
                  <a:off x="2192" y="467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09" name="Line 1629"/>
                <p:cNvSpPr>
                  <a:spLocks noChangeShapeType="1"/>
                </p:cNvSpPr>
                <p:nvPr/>
              </p:nvSpPr>
              <p:spPr bwMode="auto">
                <a:xfrm>
                  <a:off x="2244" y="467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10" name="Line 1628"/>
                <p:cNvSpPr>
                  <a:spLocks noChangeShapeType="1"/>
                </p:cNvSpPr>
                <p:nvPr/>
              </p:nvSpPr>
              <p:spPr bwMode="auto">
                <a:xfrm>
                  <a:off x="2192" y="467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11" name="Line 1627"/>
                <p:cNvSpPr>
                  <a:spLocks noChangeShapeType="1"/>
                </p:cNvSpPr>
                <p:nvPr/>
              </p:nvSpPr>
              <p:spPr bwMode="auto">
                <a:xfrm>
                  <a:off x="2238" y="467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12" name="Line 1626"/>
                <p:cNvSpPr>
                  <a:spLocks noChangeShapeType="1"/>
                </p:cNvSpPr>
                <p:nvPr/>
              </p:nvSpPr>
              <p:spPr bwMode="auto">
                <a:xfrm>
                  <a:off x="2198" y="4682"/>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13" name="Line 1625"/>
                <p:cNvSpPr>
                  <a:spLocks noChangeShapeType="1"/>
                </p:cNvSpPr>
                <p:nvPr/>
              </p:nvSpPr>
              <p:spPr bwMode="auto">
                <a:xfrm>
                  <a:off x="2204" y="4688"/>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14" name="Line 1624"/>
                <p:cNvSpPr>
                  <a:spLocks noChangeShapeType="1"/>
                </p:cNvSpPr>
                <p:nvPr/>
              </p:nvSpPr>
              <p:spPr bwMode="auto">
                <a:xfrm>
                  <a:off x="2244" y="468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15" name="Line 1623"/>
                <p:cNvSpPr>
                  <a:spLocks noChangeShapeType="1"/>
                </p:cNvSpPr>
                <p:nvPr/>
              </p:nvSpPr>
              <p:spPr bwMode="auto">
                <a:xfrm>
                  <a:off x="2209" y="4694"/>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16" name="Line 1622"/>
                <p:cNvSpPr>
                  <a:spLocks noChangeShapeType="1"/>
                </p:cNvSpPr>
                <p:nvPr/>
              </p:nvSpPr>
              <p:spPr bwMode="auto">
                <a:xfrm>
                  <a:off x="2244" y="469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17" name="Line 1621"/>
                <p:cNvSpPr>
                  <a:spLocks noChangeShapeType="1"/>
                </p:cNvSpPr>
                <p:nvPr/>
              </p:nvSpPr>
              <p:spPr bwMode="auto">
                <a:xfrm>
                  <a:off x="2244" y="470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18" name="Line 1620"/>
                <p:cNvSpPr>
                  <a:spLocks noChangeShapeType="1"/>
                </p:cNvSpPr>
                <p:nvPr/>
              </p:nvSpPr>
              <p:spPr bwMode="auto">
                <a:xfrm>
                  <a:off x="2192" y="470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19" name="Line 1619"/>
                <p:cNvSpPr>
                  <a:spLocks noChangeShapeType="1"/>
                </p:cNvSpPr>
                <p:nvPr/>
              </p:nvSpPr>
              <p:spPr bwMode="auto">
                <a:xfrm>
                  <a:off x="2238" y="470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20" name="Line 1618"/>
                <p:cNvSpPr>
                  <a:spLocks noChangeShapeType="1"/>
                </p:cNvSpPr>
                <p:nvPr/>
              </p:nvSpPr>
              <p:spPr bwMode="auto">
                <a:xfrm>
                  <a:off x="2192" y="4711"/>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21" name="Line 1617"/>
                <p:cNvSpPr>
                  <a:spLocks noChangeShapeType="1"/>
                </p:cNvSpPr>
                <p:nvPr/>
              </p:nvSpPr>
              <p:spPr bwMode="auto">
                <a:xfrm>
                  <a:off x="2198" y="4717"/>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22" name="Line 1616"/>
                <p:cNvSpPr>
                  <a:spLocks noChangeShapeType="1"/>
                </p:cNvSpPr>
                <p:nvPr/>
              </p:nvSpPr>
              <p:spPr bwMode="auto">
                <a:xfrm>
                  <a:off x="2209" y="4722"/>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23" name="Line 1615"/>
                <p:cNvSpPr>
                  <a:spLocks noChangeShapeType="1"/>
                </p:cNvSpPr>
                <p:nvPr/>
              </p:nvSpPr>
              <p:spPr bwMode="auto">
                <a:xfrm>
                  <a:off x="2283" y="4631"/>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24" name="Line 1614"/>
                <p:cNvSpPr>
                  <a:spLocks noChangeShapeType="1"/>
                </p:cNvSpPr>
                <p:nvPr/>
              </p:nvSpPr>
              <p:spPr bwMode="auto">
                <a:xfrm>
                  <a:off x="2278" y="4637"/>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25" name="Line 1613"/>
                <p:cNvSpPr>
                  <a:spLocks noChangeShapeType="1"/>
                </p:cNvSpPr>
                <p:nvPr/>
              </p:nvSpPr>
              <p:spPr bwMode="auto">
                <a:xfrm>
                  <a:off x="2272" y="4642"/>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26" name="Line 1612"/>
                <p:cNvSpPr>
                  <a:spLocks noChangeShapeType="1"/>
                </p:cNvSpPr>
                <p:nvPr/>
              </p:nvSpPr>
              <p:spPr bwMode="auto">
                <a:xfrm>
                  <a:off x="2266" y="464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27" name="Line 1611"/>
                <p:cNvSpPr>
                  <a:spLocks noChangeShapeType="1"/>
                </p:cNvSpPr>
                <p:nvPr/>
              </p:nvSpPr>
              <p:spPr bwMode="auto">
                <a:xfrm>
                  <a:off x="2312" y="464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28" name="Line 1610"/>
                <p:cNvSpPr>
                  <a:spLocks noChangeShapeType="1"/>
                </p:cNvSpPr>
                <p:nvPr/>
              </p:nvSpPr>
              <p:spPr bwMode="auto">
                <a:xfrm>
                  <a:off x="2266" y="4654"/>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29" name="Line 1609"/>
                <p:cNvSpPr>
                  <a:spLocks noChangeShapeType="1"/>
                </p:cNvSpPr>
                <p:nvPr/>
              </p:nvSpPr>
              <p:spPr bwMode="auto">
                <a:xfrm>
                  <a:off x="2318" y="465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30" name="Line 1608"/>
                <p:cNvSpPr>
                  <a:spLocks noChangeShapeType="1"/>
                </p:cNvSpPr>
                <p:nvPr/>
              </p:nvSpPr>
              <p:spPr bwMode="auto">
                <a:xfrm>
                  <a:off x="2266" y="4660"/>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31" name="Line 1607"/>
                <p:cNvSpPr>
                  <a:spLocks noChangeShapeType="1"/>
                </p:cNvSpPr>
                <p:nvPr/>
              </p:nvSpPr>
              <p:spPr bwMode="auto">
                <a:xfrm>
                  <a:off x="2266" y="4665"/>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32" name="Line 1606"/>
                <p:cNvSpPr>
                  <a:spLocks noChangeShapeType="1"/>
                </p:cNvSpPr>
                <p:nvPr/>
              </p:nvSpPr>
              <p:spPr bwMode="auto">
                <a:xfrm>
                  <a:off x="2266" y="467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33" name="Line 1605"/>
                <p:cNvSpPr>
                  <a:spLocks noChangeShapeType="1"/>
                </p:cNvSpPr>
                <p:nvPr/>
              </p:nvSpPr>
              <p:spPr bwMode="auto">
                <a:xfrm>
                  <a:off x="2266" y="467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34" name="Line 1604"/>
                <p:cNvSpPr>
                  <a:spLocks noChangeShapeType="1"/>
                </p:cNvSpPr>
                <p:nvPr/>
              </p:nvSpPr>
              <p:spPr bwMode="auto">
                <a:xfrm>
                  <a:off x="2312" y="467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35" name="Line 1603"/>
                <p:cNvSpPr>
                  <a:spLocks noChangeShapeType="1"/>
                </p:cNvSpPr>
                <p:nvPr/>
              </p:nvSpPr>
              <p:spPr bwMode="auto">
                <a:xfrm>
                  <a:off x="2272" y="4682"/>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36" name="Line 1602"/>
                <p:cNvSpPr>
                  <a:spLocks noChangeShapeType="1"/>
                </p:cNvSpPr>
                <p:nvPr/>
              </p:nvSpPr>
              <p:spPr bwMode="auto">
                <a:xfrm>
                  <a:off x="2278" y="4688"/>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37" name="Line 1601"/>
                <p:cNvSpPr>
                  <a:spLocks noChangeShapeType="1"/>
                </p:cNvSpPr>
                <p:nvPr/>
              </p:nvSpPr>
              <p:spPr bwMode="auto">
                <a:xfrm>
                  <a:off x="2283" y="4694"/>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38" name="Line 1600"/>
                <p:cNvSpPr>
                  <a:spLocks noChangeShapeType="1"/>
                </p:cNvSpPr>
                <p:nvPr/>
              </p:nvSpPr>
              <p:spPr bwMode="auto">
                <a:xfrm>
                  <a:off x="2426" y="4603"/>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39" name="Line 1599"/>
                <p:cNvSpPr>
                  <a:spLocks noChangeShapeType="1"/>
                </p:cNvSpPr>
                <p:nvPr/>
              </p:nvSpPr>
              <p:spPr bwMode="auto">
                <a:xfrm>
                  <a:off x="2420" y="4608"/>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40" name="Line 1598"/>
                <p:cNvSpPr>
                  <a:spLocks noChangeShapeType="1"/>
                </p:cNvSpPr>
                <p:nvPr/>
              </p:nvSpPr>
              <p:spPr bwMode="auto">
                <a:xfrm>
                  <a:off x="2420" y="4614"/>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41" name="Line 1597"/>
                <p:cNvSpPr>
                  <a:spLocks noChangeShapeType="1"/>
                </p:cNvSpPr>
                <p:nvPr/>
              </p:nvSpPr>
              <p:spPr bwMode="auto">
                <a:xfrm>
                  <a:off x="2420" y="4620"/>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42" name="Line 1596"/>
                <p:cNvSpPr>
                  <a:spLocks noChangeShapeType="1"/>
                </p:cNvSpPr>
                <p:nvPr/>
              </p:nvSpPr>
              <p:spPr bwMode="auto">
                <a:xfrm>
                  <a:off x="2415" y="462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43" name="Line 1595"/>
                <p:cNvSpPr>
                  <a:spLocks noChangeShapeType="1"/>
                </p:cNvSpPr>
                <p:nvPr/>
              </p:nvSpPr>
              <p:spPr bwMode="auto">
                <a:xfrm>
                  <a:off x="2438" y="462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44" name="Line 1594"/>
                <p:cNvSpPr>
                  <a:spLocks noChangeShapeType="1"/>
                </p:cNvSpPr>
                <p:nvPr/>
              </p:nvSpPr>
              <p:spPr bwMode="auto">
                <a:xfrm>
                  <a:off x="2415" y="463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45" name="Line 1593"/>
                <p:cNvSpPr>
                  <a:spLocks noChangeShapeType="1"/>
                </p:cNvSpPr>
                <p:nvPr/>
              </p:nvSpPr>
              <p:spPr bwMode="auto">
                <a:xfrm>
                  <a:off x="2443" y="463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46" name="Line 1592"/>
                <p:cNvSpPr>
                  <a:spLocks noChangeShapeType="1"/>
                </p:cNvSpPr>
                <p:nvPr/>
              </p:nvSpPr>
              <p:spPr bwMode="auto">
                <a:xfrm>
                  <a:off x="2415" y="463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47" name="Line 1591"/>
                <p:cNvSpPr>
                  <a:spLocks noChangeShapeType="1"/>
                </p:cNvSpPr>
                <p:nvPr/>
              </p:nvSpPr>
              <p:spPr bwMode="auto">
                <a:xfrm>
                  <a:off x="2443" y="463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48" name="Line 1590"/>
                <p:cNvSpPr>
                  <a:spLocks noChangeShapeType="1"/>
                </p:cNvSpPr>
                <p:nvPr/>
              </p:nvSpPr>
              <p:spPr bwMode="auto">
                <a:xfrm>
                  <a:off x="2409" y="464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49" name="Line 1589"/>
                <p:cNvSpPr>
                  <a:spLocks noChangeShapeType="1"/>
                </p:cNvSpPr>
                <p:nvPr/>
              </p:nvSpPr>
              <p:spPr bwMode="auto">
                <a:xfrm>
                  <a:off x="2443" y="464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50" name="Line 1588"/>
                <p:cNvSpPr>
                  <a:spLocks noChangeShapeType="1"/>
                </p:cNvSpPr>
                <p:nvPr/>
              </p:nvSpPr>
              <p:spPr bwMode="auto">
                <a:xfrm>
                  <a:off x="2409" y="464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51" name="Line 1587"/>
                <p:cNvSpPr>
                  <a:spLocks noChangeShapeType="1"/>
                </p:cNvSpPr>
                <p:nvPr/>
              </p:nvSpPr>
              <p:spPr bwMode="auto">
                <a:xfrm>
                  <a:off x="2449" y="464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52" name="Line 1586"/>
                <p:cNvSpPr>
                  <a:spLocks noChangeShapeType="1"/>
                </p:cNvSpPr>
                <p:nvPr/>
              </p:nvSpPr>
              <p:spPr bwMode="auto">
                <a:xfrm>
                  <a:off x="2409" y="465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53" name="Line 1585"/>
                <p:cNvSpPr>
                  <a:spLocks noChangeShapeType="1"/>
                </p:cNvSpPr>
                <p:nvPr/>
              </p:nvSpPr>
              <p:spPr bwMode="auto">
                <a:xfrm>
                  <a:off x="2449" y="465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54" name="Line 1584"/>
                <p:cNvSpPr>
                  <a:spLocks noChangeShapeType="1"/>
                </p:cNvSpPr>
                <p:nvPr/>
              </p:nvSpPr>
              <p:spPr bwMode="auto">
                <a:xfrm>
                  <a:off x="2403" y="466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55" name="Line 1583"/>
                <p:cNvSpPr>
                  <a:spLocks noChangeShapeType="1"/>
                </p:cNvSpPr>
                <p:nvPr/>
              </p:nvSpPr>
              <p:spPr bwMode="auto">
                <a:xfrm>
                  <a:off x="2449" y="466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56" name="Line 1582"/>
                <p:cNvSpPr>
                  <a:spLocks noChangeShapeType="1"/>
                </p:cNvSpPr>
                <p:nvPr/>
              </p:nvSpPr>
              <p:spPr bwMode="auto">
                <a:xfrm>
                  <a:off x="2403" y="4665"/>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57" name="Line 1581"/>
                <p:cNvSpPr>
                  <a:spLocks noChangeShapeType="1"/>
                </p:cNvSpPr>
                <p:nvPr/>
              </p:nvSpPr>
              <p:spPr bwMode="auto">
                <a:xfrm>
                  <a:off x="2403" y="4671"/>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58" name="Line 1580"/>
                <p:cNvSpPr>
                  <a:spLocks noChangeShapeType="1"/>
                </p:cNvSpPr>
                <p:nvPr/>
              </p:nvSpPr>
              <p:spPr bwMode="auto">
                <a:xfrm>
                  <a:off x="2398" y="4677"/>
                  <a:ext cx="7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59" name="Line 1579"/>
                <p:cNvSpPr>
                  <a:spLocks noChangeShapeType="1"/>
                </p:cNvSpPr>
                <p:nvPr/>
              </p:nvSpPr>
              <p:spPr bwMode="auto">
                <a:xfrm>
                  <a:off x="2398" y="468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60" name="Line 1578"/>
                <p:cNvSpPr>
                  <a:spLocks noChangeShapeType="1"/>
                </p:cNvSpPr>
                <p:nvPr/>
              </p:nvSpPr>
              <p:spPr bwMode="auto">
                <a:xfrm>
                  <a:off x="2455" y="468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61" name="Line 1577"/>
                <p:cNvSpPr>
                  <a:spLocks noChangeShapeType="1"/>
                </p:cNvSpPr>
                <p:nvPr/>
              </p:nvSpPr>
              <p:spPr bwMode="auto">
                <a:xfrm>
                  <a:off x="2398" y="468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62" name="Line 1576"/>
                <p:cNvSpPr>
                  <a:spLocks noChangeShapeType="1"/>
                </p:cNvSpPr>
                <p:nvPr/>
              </p:nvSpPr>
              <p:spPr bwMode="auto">
                <a:xfrm>
                  <a:off x="2460" y="468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63" name="Line 1575"/>
                <p:cNvSpPr>
                  <a:spLocks noChangeShapeType="1"/>
                </p:cNvSpPr>
                <p:nvPr/>
              </p:nvSpPr>
              <p:spPr bwMode="auto">
                <a:xfrm>
                  <a:off x="2392" y="4694"/>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64" name="Line 1574"/>
                <p:cNvSpPr>
                  <a:spLocks noChangeShapeType="1"/>
                </p:cNvSpPr>
                <p:nvPr/>
              </p:nvSpPr>
              <p:spPr bwMode="auto">
                <a:xfrm>
                  <a:off x="2460" y="4694"/>
                  <a:ext cx="1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65" name="Line 1573"/>
                <p:cNvSpPr>
                  <a:spLocks noChangeShapeType="1"/>
                </p:cNvSpPr>
                <p:nvPr/>
              </p:nvSpPr>
              <p:spPr bwMode="auto">
                <a:xfrm>
                  <a:off x="2529" y="460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66" name="Line 1572"/>
                <p:cNvSpPr>
                  <a:spLocks noChangeShapeType="1"/>
                </p:cNvSpPr>
                <p:nvPr/>
              </p:nvSpPr>
              <p:spPr bwMode="auto">
                <a:xfrm>
                  <a:off x="2529" y="460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67" name="Line 1571"/>
                <p:cNvSpPr>
                  <a:spLocks noChangeShapeType="1"/>
                </p:cNvSpPr>
                <p:nvPr/>
              </p:nvSpPr>
              <p:spPr bwMode="auto">
                <a:xfrm>
                  <a:off x="2529" y="461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68" name="Line 1570"/>
                <p:cNvSpPr>
                  <a:spLocks noChangeShapeType="1"/>
                </p:cNvSpPr>
                <p:nvPr/>
              </p:nvSpPr>
              <p:spPr bwMode="auto">
                <a:xfrm>
                  <a:off x="2529" y="462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69" name="Line 1569"/>
                <p:cNvSpPr>
                  <a:spLocks noChangeShapeType="1"/>
                </p:cNvSpPr>
                <p:nvPr/>
              </p:nvSpPr>
              <p:spPr bwMode="auto">
                <a:xfrm>
                  <a:off x="2529" y="462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70" name="Line 1568"/>
                <p:cNvSpPr>
                  <a:spLocks noChangeShapeType="1"/>
                </p:cNvSpPr>
                <p:nvPr/>
              </p:nvSpPr>
              <p:spPr bwMode="auto">
                <a:xfrm>
                  <a:off x="2495" y="4631"/>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71" name="Line 1567"/>
                <p:cNvSpPr>
                  <a:spLocks noChangeShapeType="1"/>
                </p:cNvSpPr>
                <p:nvPr/>
              </p:nvSpPr>
              <p:spPr bwMode="auto">
                <a:xfrm>
                  <a:off x="2529" y="463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72" name="Line 1566"/>
                <p:cNvSpPr>
                  <a:spLocks noChangeShapeType="1"/>
                </p:cNvSpPr>
                <p:nvPr/>
              </p:nvSpPr>
              <p:spPr bwMode="auto">
                <a:xfrm>
                  <a:off x="2489" y="4637"/>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73" name="Line 1565"/>
                <p:cNvSpPr>
                  <a:spLocks noChangeShapeType="1"/>
                </p:cNvSpPr>
                <p:nvPr/>
              </p:nvSpPr>
              <p:spPr bwMode="auto">
                <a:xfrm>
                  <a:off x="2529" y="463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74" name="Line 1564"/>
                <p:cNvSpPr>
                  <a:spLocks noChangeShapeType="1"/>
                </p:cNvSpPr>
                <p:nvPr/>
              </p:nvSpPr>
              <p:spPr bwMode="auto">
                <a:xfrm>
                  <a:off x="2483" y="4642"/>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75" name="Line 1563"/>
                <p:cNvSpPr>
                  <a:spLocks noChangeShapeType="1"/>
                </p:cNvSpPr>
                <p:nvPr/>
              </p:nvSpPr>
              <p:spPr bwMode="auto">
                <a:xfrm>
                  <a:off x="2478" y="464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76" name="Line 1562"/>
                <p:cNvSpPr>
                  <a:spLocks noChangeShapeType="1"/>
                </p:cNvSpPr>
                <p:nvPr/>
              </p:nvSpPr>
              <p:spPr bwMode="auto">
                <a:xfrm>
                  <a:off x="2523" y="464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77" name="Line 1561"/>
                <p:cNvSpPr>
                  <a:spLocks noChangeShapeType="1"/>
                </p:cNvSpPr>
                <p:nvPr/>
              </p:nvSpPr>
              <p:spPr bwMode="auto">
                <a:xfrm>
                  <a:off x="2478" y="465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78" name="Line 1560"/>
                <p:cNvSpPr>
                  <a:spLocks noChangeShapeType="1"/>
                </p:cNvSpPr>
                <p:nvPr/>
              </p:nvSpPr>
              <p:spPr bwMode="auto">
                <a:xfrm>
                  <a:off x="2529" y="465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79" name="Line 1559"/>
                <p:cNvSpPr>
                  <a:spLocks noChangeShapeType="1"/>
                </p:cNvSpPr>
                <p:nvPr/>
              </p:nvSpPr>
              <p:spPr bwMode="auto">
                <a:xfrm>
                  <a:off x="2478" y="466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80" name="Line 1558"/>
                <p:cNvSpPr>
                  <a:spLocks noChangeShapeType="1"/>
                </p:cNvSpPr>
                <p:nvPr/>
              </p:nvSpPr>
              <p:spPr bwMode="auto">
                <a:xfrm>
                  <a:off x="2529" y="466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81" name="Line 1557"/>
                <p:cNvSpPr>
                  <a:spLocks noChangeShapeType="1"/>
                </p:cNvSpPr>
                <p:nvPr/>
              </p:nvSpPr>
              <p:spPr bwMode="auto">
                <a:xfrm>
                  <a:off x="2478" y="466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82" name="Line 1556"/>
                <p:cNvSpPr>
                  <a:spLocks noChangeShapeType="1"/>
                </p:cNvSpPr>
                <p:nvPr/>
              </p:nvSpPr>
              <p:spPr bwMode="auto">
                <a:xfrm>
                  <a:off x="2529" y="466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83" name="Line 1555"/>
                <p:cNvSpPr>
                  <a:spLocks noChangeShapeType="1"/>
                </p:cNvSpPr>
                <p:nvPr/>
              </p:nvSpPr>
              <p:spPr bwMode="auto">
                <a:xfrm>
                  <a:off x="2478" y="467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84" name="Line 1554"/>
                <p:cNvSpPr>
                  <a:spLocks noChangeShapeType="1"/>
                </p:cNvSpPr>
                <p:nvPr/>
              </p:nvSpPr>
              <p:spPr bwMode="auto">
                <a:xfrm>
                  <a:off x="2529" y="467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85" name="Line 1553"/>
                <p:cNvSpPr>
                  <a:spLocks noChangeShapeType="1"/>
                </p:cNvSpPr>
                <p:nvPr/>
              </p:nvSpPr>
              <p:spPr bwMode="auto">
                <a:xfrm>
                  <a:off x="2478" y="467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86" name="Line 1552"/>
                <p:cNvSpPr>
                  <a:spLocks noChangeShapeType="1"/>
                </p:cNvSpPr>
                <p:nvPr/>
              </p:nvSpPr>
              <p:spPr bwMode="auto">
                <a:xfrm>
                  <a:off x="2523" y="467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87" name="Line 1551"/>
                <p:cNvSpPr>
                  <a:spLocks noChangeShapeType="1"/>
                </p:cNvSpPr>
                <p:nvPr/>
              </p:nvSpPr>
              <p:spPr bwMode="auto">
                <a:xfrm>
                  <a:off x="2483" y="4682"/>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88" name="Line 1550"/>
                <p:cNvSpPr>
                  <a:spLocks noChangeShapeType="1"/>
                </p:cNvSpPr>
                <p:nvPr/>
              </p:nvSpPr>
              <p:spPr bwMode="auto">
                <a:xfrm>
                  <a:off x="2489" y="4688"/>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89" name="Line 1549"/>
                <p:cNvSpPr>
                  <a:spLocks noChangeShapeType="1"/>
                </p:cNvSpPr>
                <p:nvPr/>
              </p:nvSpPr>
              <p:spPr bwMode="auto">
                <a:xfrm>
                  <a:off x="2529" y="468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90" name="Line 1548"/>
                <p:cNvSpPr>
                  <a:spLocks noChangeShapeType="1"/>
                </p:cNvSpPr>
                <p:nvPr/>
              </p:nvSpPr>
              <p:spPr bwMode="auto">
                <a:xfrm>
                  <a:off x="2495" y="4694"/>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91" name="Line 1547"/>
                <p:cNvSpPr>
                  <a:spLocks noChangeShapeType="1"/>
                </p:cNvSpPr>
                <p:nvPr/>
              </p:nvSpPr>
              <p:spPr bwMode="auto">
                <a:xfrm>
                  <a:off x="2529" y="469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92" name="Line 1546"/>
                <p:cNvSpPr>
                  <a:spLocks noChangeShapeType="1"/>
                </p:cNvSpPr>
                <p:nvPr/>
              </p:nvSpPr>
              <p:spPr bwMode="auto">
                <a:xfrm>
                  <a:off x="2557" y="460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93" name="Line 1545"/>
                <p:cNvSpPr>
                  <a:spLocks noChangeShapeType="1"/>
                </p:cNvSpPr>
                <p:nvPr/>
              </p:nvSpPr>
              <p:spPr bwMode="auto">
                <a:xfrm>
                  <a:off x="2557" y="460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94" name="Line 1544"/>
                <p:cNvSpPr>
                  <a:spLocks noChangeShapeType="1"/>
                </p:cNvSpPr>
                <p:nvPr/>
              </p:nvSpPr>
              <p:spPr bwMode="auto">
                <a:xfrm>
                  <a:off x="2557" y="4614"/>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95" name="Line 1543"/>
                <p:cNvSpPr>
                  <a:spLocks noChangeShapeType="1"/>
                </p:cNvSpPr>
                <p:nvPr/>
              </p:nvSpPr>
              <p:spPr bwMode="auto">
                <a:xfrm>
                  <a:off x="2557" y="4620"/>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96" name="Line 1542"/>
                <p:cNvSpPr>
                  <a:spLocks noChangeShapeType="1"/>
                </p:cNvSpPr>
                <p:nvPr/>
              </p:nvSpPr>
              <p:spPr bwMode="auto">
                <a:xfrm>
                  <a:off x="2557" y="463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97" name="Line 1541"/>
                <p:cNvSpPr>
                  <a:spLocks noChangeShapeType="1"/>
                </p:cNvSpPr>
                <p:nvPr/>
              </p:nvSpPr>
              <p:spPr bwMode="auto">
                <a:xfrm>
                  <a:off x="2557" y="463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98" name="Line 1540"/>
                <p:cNvSpPr>
                  <a:spLocks noChangeShapeType="1"/>
                </p:cNvSpPr>
                <p:nvPr/>
              </p:nvSpPr>
              <p:spPr bwMode="auto">
                <a:xfrm>
                  <a:off x="2557" y="464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399" name="Line 1539"/>
                <p:cNvSpPr>
                  <a:spLocks noChangeShapeType="1"/>
                </p:cNvSpPr>
                <p:nvPr/>
              </p:nvSpPr>
              <p:spPr bwMode="auto">
                <a:xfrm>
                  <a:off x="2557" y="464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00" name="Line 1538"/>
                <p:cNvSpPr>
                  <a:spLocks noChangeShapeType="1"/>
                </p:cNvSpPr>
                <p:nvPr/>
              </p:nvSpPr>
              <p:spPr bwMode="auto">
                <a:xfrm>
                  <a:off x="2557" y="4654"/>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01" name="Line 1537"/>
                <p:cNvSpPr>
                  <a:spLocks noChangeShapeType="1"/>
                </p:cNvSpPr>
                <p:nvPr/>
              </p:nvSpPr>
              <p:spPr bwMode="auto">
                <a:xfrm>
                  <a:off x="2557" y="4660"/>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02" name="Line 1536"/>
                <p:cNvSpPr>
                  <a:spLocks noChangeShapeType="1"/>
                </p:cNvSpPr>
                <p:nvPr/>
              </p:nvSpPr>
              <p:spPr bwMode="auto">
                <a:xfrm>
                  <a:off x="2557" y="466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03" name="Line 1535"/>
                <p:cNvSpPr>
                  <a:spLocks noChangeShapeType="1"/>
                </p:cNvSpPr>
                <p:nvPr/>
              </p:nvSpPr>
              <p:spPr bwMode="auto">
                <a:xfrm>
                  <a:off x="2557" y="467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04" name="Line 1534"/>
                <p:cNvSpPr>
                  <a:spLocks noChangeShapeType="1"/>
                </p:cNvSpPr>
                <p:nvPr/>
              </p:nvSpPr>
              <p:spPr bwMode="auto">
                <a:xfrm>
                  <a:off x="2557" y="467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05" name="Line 1533"/>
                <p:cNvSpPr>
                  <a:spLocks noChangeShapeType="1"/>
                </p:cNvSpPr>
                <p:nvPr/>
              </p:nvSpPr>
              <p:spPr bwMode="auto">
                <a:xfrm>
                  <a:off x="2557" y="468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06" name="Line 1532"/>
                <p:cNvSpPr>
                  <a:spLocks noChangeShapeType="1"/>
                </p:cNvSpPr>
                <p:nvPr/>
              </p:nvSpPr>
              <p:spPr bwMode="auto">
                <a:xfrm>
                  <a:off x="2557" y="468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07" name="Line 1531"/>
                <p:cNvSpPr>
                  <a:spLocks noChangeShapeType="1"/>
                </p:cNvSpPr>
                <p:nvPr/>
              </p:nvSpPr>
              <p:spPr bwMode="auto">
                <a:xfrm>
                  <a:off x="2557" y="4694"/>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08" name="Line 1530"/>
                <p:cNvSpPr>
                  <a:spLocks noChangeShapeType="1"/>
                </p:cNvSpPr>
                <p:nvPr/>
              </p:nvSpPr>
              <p:spPr bwMode="auto">
                <a:xfrm>
                  <a:off x="2557" y="4700"/>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09" name="Line 1529"/>
                <p:cNvSpPr>
                  <a:spLocks noChangeShapeType="1"/>
                </p:cNvSpPr>
                <p:nvPr/>
              </p:nvSpPr>
              <p:spPr bwMode="auto">
                <a:xfrm>
                  <a:off x="2557" y="470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10" name="Line 1528"/>
                <p:cNvSpPr>
                  <a:spLocks noChangeShapeType="1"/>
                </p:cNvSpPr>
                <p:nvPr/>
              </p:nvSpPr>
              <p:spPr bwMode="auto">
                <a:xfrm>
                  <a:off x="2552" y="4711"/>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11" name="Line 1527"/>
                <p:cNvSpPr>
                  <a:spLocks noChangeShapeType="1"/>
                </p:cNvSpPr>
                <p:nvPr/>
              </p:nvSpPr>
              <p:spPr bwMode="auto">
                <a:xfrm>
                  <a:off x="2552" y="471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12" name="Line 1526"/>
                <p:cNvSpPr>
                  <a:spLocks noChangeShapeType="1"/>
                </p:cNvSpPr>
                <p:nvPr/>
              </p:nvSpPr>
              <p:spPr bwMode="auto">
                <a:xfrm>
                  <a:off x="2552" y="472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13" name="Line 1525"/>
                <p:cNvSpPr>
                  <a:spLocks noChangeShapeType="1"/>
                </p:cNvSpPr>
                <p:nvPr/>
              </p:nvSpPr>
              <p:spPr bwMode="auto">
                <a:xfrm>
                  <a:off x="2592" y="463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14" name="Line 1524"/>
                <p:cNvSpPr>
                  <a:spLocks noChangeShapeType="1"/>
                </p:cNvSpPr>
                <p:nvPr/>
              </p:nvSpPr>
              <p:spPr bwMode="auto">
                <a:xfrm>
                  <a:off x="2637" y="463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15" name="Line 1523"/>
                <p:cNvSpPr>
                  <a:spLocks noChangeShapeType="1"/>
                </p:cNvSpPr>
                <p:nvPr/>
              </p:nvSpPr>
              <p:spPr bwMode="auto">
                <a:xfrm>
                  <a:off x="2592" y="463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16" name="Line 1522"/>
                <p:cNvSpPr>
                  <a:spLocks noChangeShapeType="1"/>
                </p:cNvSpPr>
                <p:nvPr/>
              </p:nvSpPr>
              <p:spPr bwMode="auto">
                <a:xfrm>
                  <a:off x="2637" y="463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17" name="Line 1521"/>
                <p:cNvSpPr>
                  <a:spLocks noChangeShapeType="1"/>
                </p:cNvSpPr>
                <p:nvPr/>
              </p:nvSpPr>
              <p:spPr bwMode="auto">
                <a:xfrm>
                  <a:off x="2592" y="464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18" name="Line 1520"/>
                <p:cNvSpPr>
                  <a:spLocks noChangeShapeType="1"/>
                </p:cNvSpPr>
                <p:nvPr/>
              </p:nvSpPr>
              <p:spPr bwMode="auto">
                <a:xfrm>
                  <a:off x="2637" y="464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19" name="Line 1519"/>
                <p:cNvSpPr>
                  <a:spLocks noChangeShapeType="1"/>
                </p:cNvSpPr>
                <p:nvPr/>
              </p:nvSpPr>
              <p:spPr bwMode="auto">
                <a:xfrm>
                  <a:off x="2592" y="464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20" name="Line 1518"/>
                <p:cNvSpPr>
                  <a:spLocks noChangeShapeType="1"/>
                </p:cNvSpPr>
                <p:nvPr/>
              </p:nvSpPr>
              <p:spPr bwMode="auto">
                <a:xfrm>
                  <a:off x="2637" y="464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21" name="Line 1517"/>
                <p:cNvSpPr>
                  <a:spLocks noChangeShapeType="1"/>
                </p:cNvSpPr>
                <p:nvPr/>
              </p:nvSpPr>
              <p:spPr bwMode="auto">
                <a:xfrm>
                  <a:off x="2592" y="465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22" name="Line 1516"/>
                <p:cNvSpPr>
                  <a:spLocks noChangeShapeType="1"/>
                </p:cNvSpPr>
                <p:nvPr/>
              </p:nvSpPr>
              <p:spPr bwMode="auto">
                <a:xfrm>
                  <a:off x="2637" y="4654"/>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23" name="Line 1515"/>
                <p:cNvSpPr>
                  <a:spLocks noChangeShapeType="1"/>
                </p:cNvSpPr>
                <p:nvPr/>
              </p:nvSpPr>
              <p:spPr bwMode="auto">
                <a:xfrm>
                  <a:off x="2592" y="466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24" name="Line 1514"/>
                <p:cNvSpPr>
                  <a:spLocks noChangeShapeType="1"/>
                </p:cNvSpPr>
                <p:nvPr/>
              </p:nvSpPr>
              <p:spPr bwMode="auto">
                <a:xfrm>
                  <a:off x="2637" y="4660"/>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25" name="Line 1513"/>
                <p:cNvSpPr>
                  <a:spLocks noChangeShapeType="1"/>
                </p:cNvSpPr>
                <p:nvPr/>
              </p:nvSpPr>
              <p:spPr bwMode="auto">
                <a:xfrm>
                  <a:off x="2592" y="466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26" name="Line 1512"/>
                <p:cNvSpPr>
                  <a:spLocks noChangeShapeType="1"/>
                </p:cNvSpPr>
                <p:nvPr/>
              </p:nvSpPr>
              <p:spPr bwMode="auto">
                <a:xfrm>
                  <a:off x="2637" y="466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27" name="Line 1511"/>
                <p:cNvSpPr>
                  <a:spLocks noChangeShapeType="1"/>
                </p:cNvSpPr>
                <p:nvPr/>
              </p:nvSpPr>
              <p:spPr bwMode="auto">
                <a:xfrm>
                  <a:off x="2592" y="467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28" name="Line 1510"/>
                <p:cNvSpPr>
                  <a:spLocks noChangeShapeType="1"/>
                </p:cNvSpPr>
                <p:nvPr/>
              </p:nvSpPr>
              <p:spPr bwMode="auto">
                <a:xfrm>
                  <a:off x="2637" y="467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29" name="Line 1509"/>
                <p:cNvSpPr>
                  <a:spLocks noChangeShapeType="1"/>
                </p:cNvSpPr>
                <p:nvPr/>
              </p:nvSpPr>
              <p:spPr bwMode="auto">
                <a:xfrm>
                  <a:off x="2592" y="467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30" name="Line 1508"/>
                <p:cNvSpPr>
                  <a:spLocks noChangeShapeType="1"/>
                </p:cNvSpPr>
                <p:nvPr/>
              </p:nvSpPr>
              <p:spPr bwMode="auto">
                <a:xfrm>
                  <a:off x="2632" y="467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31" name="Line 1507"/>
                <p:cNvSpPr>
                  <a:spLocks noChangeShapeType="1"/>
                </p:cNvSpPr>
                <p:nvPr/>
              </p:nvSpPr>
              <p:spPr bwMode="auto">
                <a:xfrm>
                  <a:off x="2592" y="4682"/>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32" name="Line 1506"/>
                <p:cNvSpPr>
                  <a:spLocks noChangeShapeType="1"/>
                </p:cNvSpPr>
                <p:nvPr/>
              </p:nvSpPr>
              <p:spPr bwMode="auto">
                <a:xfrm>
                  <a:off x="2597" y="4688"/>
                  <a:ext cx="3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33" name="Line 1505"/>
                <p:cNvSpPr>
                  <a:spLocks noChangeShapeType="1"/>
                </p:cNvSpPr>
                <p:nvPr/>
              </p:nvSpPr>
              <p:spPr bwMode="auto">
                <a:xfrm>
                  <a:off x="2637" y="468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34" name="Line 1504"/>
                <p:cNvSpPr>
                  <a:spLocks noChangeShapeType="1"/>
                </p:cNvSpPr>
                <p:nvPr/>
              </p:nvSpPr>
              <p:spPr bwMode="auto">
                <a:xfrm>
                  <a:off x="2603" y="4694"/>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35" name="Line 1503"/>
                <p:cNvSpPr>
                  <a:spLocks noChangeShapeType="1"/>
                </p:cNvSpPr>
                <p:nvPr/>
              </p:nvSpPr>
              <p:spPr bwMode="auto">
                <a:xfrm>
                  <a:off x="2637" y="4694"/>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36" name="Line 1502"/>
                <p:cNvSpPr>
                  <a:spLocks noChangeShapeType="1"/>
                </p:cNvSpPr>
                <p:nvPr/>
              </p:nvSpPr>
              <p:spPr bwMode="auto">
                <a:xfrm>
                  <a:off x="2683" y="4631"/>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37" name="Line 1501"/>
                <p:cNvSpPr>
                  <a:spLocks noChangeShapeType="1"/>
                </p:cNvSpPr>
                <p:nvPr/>
              </p:nvSpPr>
              <p:spPr bwMode="auto">
                <a:xfrm>
                  <a:off x="2672" y="4637"/>
                  <a:ext cx="4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38" name="Line 1500"/>
                <p:cNvSpPr>
                  <a:spLocks noChangeShapeType="1"/>
                </p:cNvSpPr>
                <p:nvPr/>
              </p:nvSpPr>
              <p:spPr bwMode="auto">
                <a:xfrm>
                  <a:off x="2666" y="4642"/>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39" name="Line 1499"/>
                <p:cNvSpPr>
                  <a:spLocks noChangeShapeType="1"/>
                </p:cNvSpPr>
                <p:nvPr/>
              </p:nvSpPr>
              <p:spPr bwMode="auto">
                <a:xfrm>
                  <a:off x="2666" y="464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40" name="Line 1498"/>
                <p:cNvSpPr>
                  <a:spLocks noChangeShapeType="1"/>
                </p:cNvSpPr>
                <p:nvPr/>
              </p:nvSpPr>
              <p:spPr bwMode="auto">
                <a:xfrm>
                  <a:off x="2712" y="464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41" name="Line 1497"/>
                <p:cNvSpPr>
                  <a:spLocks noChangeShapeType="1"/>
                </p:cNvSpPr>
                <p:nvPr/>
              </p:nvSpPr>
              <p:spPr bwMode="auto">
                <a:xfrm>
                  <a:off x="2666" y="4654"/>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42" name="Line 1496"/>
                <p:cNvSpPr>
                  <a:spLocks noChangeShapeType="1"/>
                </p:cNvSpPr>
                <p:nvPr/>
              </p:nvSpPr>
              <p:spPr bwMode="auto">
                <a:xfrm>
                  <a:off x="2672" y="4660"/>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43" name="Line 1495"/>
                <p:cNvSpPr>
                  <a:spLocks noChangeShapeType="1"/>
                </p:cNvSpPr>
                <p:nvPr/>
              </p:nvSpPr>
              <p:spPr bwMode="auto">
                <a:xfrm>
                  <a:off x="2677" y="4665"/>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44" name="Line 1494"/>
                <p:cNvSpPr>
                  <a:spLocks noChangeShapeType="1"/>
                </p:cNvSpPr>
                <p:nvPr/>
              </p:nvSpPr>
              <p:spPr bwMode="auto">
                <a:xfrm>
                  <a:off x="2706" y="4671"/>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45" name="Line 1493"/>
                <p:cNvSpPr>
                  <a:spLocks noChangeShapeType="1"/>
                </p:cNvSpPr>
                <p:nvPr/>
              </p:nvSpPr>
              <p:spPr bwMode="auto">
                <a:xfrm>
                  <a:off x="2666" y="467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46" name="Line 1492"/>
                <p:cNvSpPr>
                  <a:spLocks noChangeShapeType="1"/>
                </p:cNvSpPr>
                <p:nvPr/>
              </p:nvSpPr>
              <p:spPr bwMode="auto">
                <a:xfrm>
                  <a:off x="2712" y="467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47" name="Line 1491"/>
                <p:cNvSpPr>
                  <a:spLocks noChangeShapeType="1"/>
                </p:cNvSpPr>
                <p:nvPr/>
              </p:nvSpPr>
              <p:spPr bwMode="auto">
                <a:xfrm>
                  <a:off x="2666" y="4682"/>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48" name="Line 1490"/>
                <p:cNvSpPr>
                  <a:spLocks noChangeShapeType="1"/>
                </p:cNvSpPr>
                <p:nvPr/>
              </p:nvSpPr>
              <p:spPr bwMode="auto">
                <a:xfrm>
                  <a:off x="2672" y="4688"/>
                  <a:ext cx="4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49" name="Line 1489"/>
                <p:cNvSpPr>
                  <a:spLocks noChangeShapeType="1"/>
                </p:cNvSpPr>
                <p:nvPr/>
              </p:nvSpPr>
              <p:spPr bwMode="auto">
                <a:xfrm>
                  <a:off x="2683" y="4694"/>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50" name="Line 1488"/>
                <p:cNvSpPr>
                  <a:spLocks noChangeShapeType="1"/>
                </p:cNvSpPr>
                <p:nvPr/>
              </p:nvSpPr>
              <p:spPr bwMode="auto">
                <a:xfrm>
                  <a:off x="2729" y="460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51" name="Line 1487"/>
                <p:cNvSpPr>
                  <a:spLocks noChangeShapeType="1"/>
                </p:cNvSpPr>
                <p:nvPr/>
              </p:nvSpPr>
              <p:spPr bwMode="auto">
                <a:xfrm>
                  <a:off x="2729" y="461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52" name="Line 1486"/>
                <p:cNvSpPr>
                  <a:spLocks noChangeShapeType="1"/>
                </p:cNvSpPr>
                <p:nvPr/>
              </p:nvSpPr>
              <p:spPr bwMode="auto">
                <a:xfrm>
                  <a:off x="2729" y="462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53" name="Line 1485"/>
                <p:cNvSpPr>
                  <a:spLocks noChangeShapeType="1"/>
                </p:cNvSpPr>
                <p:nvPr/>
              </p:nvSpPr>
              <p:spPr bwMode="auto">
                <a:xfrm>
                  <a:off x="2729" y="462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54" name="Line 1484"/>
                <p:cNvSpPr>
                  <a:spLocks noChangeShapeType="1"/>
                </p:cNvSpPr>
                <p:nvPr/>
              </p:nvSpPr>
              <p:spPr bwMode="auto">
                <a:xfrm>
                  <a:off x="2723" y="4631"/>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55" name="Line 1483"/>
                <p:cNvSpPr>
                  <a:spLocks noChangeShapeType="1"/>
                </p:cNvSpPr>
                <p:nvPr/>
              </p:nvSpPr>
              <p:spPr bwMode="auto">
                <a:xfrm>
                  <a:off x="2723" y="4637"/>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56" name="Line 1482"/>
                <p:cNvSpPr>
                  <a:spLocks noChangeShapeType="1"/>
                </p:cNvSpPr>
                <p:nvPr/>
              </p:nvSpPr>
              <p:spPr bwMode="auto">
                <a:xfrm>
                  <a:off x="2729" y="464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57" name="Line 1481"/>
                <p:cNvSpPr>
                  <a:spLocks noChangeShapeType="1"/>
                </p:cNvSpPr>
                <p:nvPr/>
              </p:nvSpPr>
              <p:spPr bwMode="auto">
                <a:xfrm>
                  <a:off x="2729" y="464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58" name="Line 1480"/>
                <p:cNvSpPr>
                  <a:spLocks noChangeShapeType="1"/>
                </p:cNvSpPr>
                <p:nvPr/>
              </p:nvSpPr>
              <p:spPr bwMode="auto">
                <a:xfrm>
                  <a:off x="2729" y="465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59" name="Line 1479"/>
                <p:cNvSpPr>
                  <a:spLocks noChangeShapeType="1"/>
                </p:cNvSpPr>
                <p:nvPr/>
              </p:nvSpPr>
              <p:spPr bwMode="auto">
                <a:xfrm>
                  <a:off x="2729" y="466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60" name="Line 1478"/>
                <p:cNvSpPr>
                  <a:spLocks noChangeShapeType="1"/>
                </p:cNvSpPr>
                <p:nvPr/>
              </p:nvSpPr>
              <p:spPr bwMode="auto">
                <a:xfrm>
                  <a:off x="2729" y="466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61" name="Line 1477"/>
                <p:cNvSpPr>
                  <a:spLocks noChangeShapeType="1"/>
                </p:cNvSpPr>
                <p:nvPr/>
              </p:nvSpPr>
              <p:spPr bwMode="auto">
                <a:xfrm>
                  <a:off x="2729" y="467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62" name="Line 1476"/>
                <p:cNvSpPr>
                  <a:spLocks noChangeShapeType="1"/>
                </p:cNvSpPr>
                <p:nvPr/>
              </p:nvSpPr>
              <p:spPr bwMode="auto">
                <a:xfrm>
                  <a:off x="2729" y="467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63" name="Line 1475"/>
                <p:cNvSpPr>
                  <a:spLocks noChangeShapeType="1"/>
                </p:cNvSpPr>
                <p:nvPr/>
              </p:nvSpPr>
              <p:spPr bwMode="auto">
                <a:xfrm>
                  <a:off x="2729" y="4682"/>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64" name="Line 1474"/>
                <p:cNvSpPr>
                  <a:spLocks noChangeShapeType="1"/>
                </p:cNvSpPr>
                <p:nvPr/>
              </p:nvSpPr>
              <p:spPr bwMode="auto">
                <a:xfrm>
                  <a:off x="2729" y="4688"/>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65" name="Line 1473"/>
                <p:cNvSpPr>
                  <a:spLocks noChangeShapeType="1"/>
                </p:cNvSpPr>
                <p:nvPr/>
              </p:nvSpPr>
              <p:spPr bwMode="auto">
                <a:xfrm>
                  <a:off x="2734" y="4694"/>
                  <a:ext cx="1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66" name="Line 1472"/>
                <p:cNvSpPr>
                  <a:spLocks noChangeShapeType="1"/>
                </p:cNvSpPr>
                <p:nvPr/>
              </p:nvSpPr>
              <p:spPr bwMode="auto">
                <a:xfrm>
                  <a:off x="2780" y="4631"/>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67" name="Line 1471"/>
                <p:cNvSpPr>
                  <a:spLocks noChangeShapeType="1"/>
                </p:cNvSpPr>
                <p:nvPr/>
              </p:nvSpPr>
              <p:spPr bwMode="auto">
                <a:xfrm>
                  <a:off x="2774" y="4637"/>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68" name="Line 1470"/>
                <p:cNvSpPr>
                  <a:spLocks noChangeShapeType="1"/>
                </p:cNvSpPr>
                <p:nvPr/>
              </p:nvSpPr>
              <p:spPr bwMode="auto">
                <a:xfrm>
                  <a:off x="2769" y="4642"/>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69" name="Line 1469"/>
                <p:cNvSpPr>
                  <a:spLocks noChangeShapeType="1"/>
                </p:cNvSpPr>
                <p:nvPr/>
              </p:nvSpPr>
              <p:spPr bwMode="auto">
                <a:xfrm>
                  <a:off x="2763" y="464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70" name="Line 1468"/>
                <p:cNvSpPr>
                  <a:spLocks noChangeShapeType="1"/>
                </p:cNvSpPr>
                <p:nvPr/>
              </p:nvSpPr>
              <p:spPr bwMode="auto">
                <a:xfrm>
                  <a:off x="2809" y="464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71" name="Line 1467"/>
                <p:cNvSpPr>
                  <a:spLocks noChangeShapeType="1"/>
                </p:cNvSpPr>
                <p:nvPr/>
              </p:nvSpPr>
              <p:spPr bwMode="auto">
                <a:xfrm>
                  <a:off x="2763" y="465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72" name="Line 1466"/>
                <p:cNvSpPr>
                  <a:spLocks noChangeShapeType="1"/>
                </p:cNvSpPr>
                <p:nvPr/>
              </p:nvSpPr>
              <p:spPr bwMode="auto">
                <a:xfrm>
                  <a:off x="2814" y="4654"/>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73" name="Line 1465"/>
                <p:cNvSpPr>
                  <a:spLocks noChangeShapeType="1"/>
                </p:cNvSpPr>
                <p:nvPr/>
              </p:nvSpPr>
              <p:spPr bwMode="auto">
                <a:xfrm>
                  <a:off x="2763" y="4660"/>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74" name="Line 1464"/>
                <p:cNvSpPr>
                  <a:spLocks noChangeShapeType="1"/>
                </p:cNvSpPr>
                <p:nvPr/>
              </p:nvSpPr>
              <p:spPr bwMode="auto">
                <a:xfrm>
                  <a:off x="2763" y="4665"/>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75" name="Line 1463"/>
                <p:cNvSpPr>
                  <a:spLocks noChangeShapeType="1"/>
                </p:cNvSpPr>
                <p:nvPr/>
              </p:nvSpPr>
              <p:spPr bwMode="auto">
                <a:xfrm>
                  <a:off x="2763" y="467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76" name="Line 1462"/>
                <p:cNvSpPr>
                  <a:spLocks noChangeShapeType="1"/>
                </p:cNvSpPr>
                <p:nvPr/>
              </p:nvSpPr>
              <p:spPr bwMode="auto">
                <a:xfrm>
                  <a:off x="2763" y="467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77" name="Line 1461"/>
                <p:cNvSpPr>
                  <a:spLocks noChangeShapeType="1"/>
                </p:cNvSpPr>
                <p:nvPr/>
              </p:nvSpPr>
              <p:spPr bwMode="auto">
                <a:xfrm>
                  <a:off x="2809" y="467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78" name="Line 1460"/>
                <p:cNvSpPr>
                  <a:spLocks noChangeShapeType="1"/>
                </p:cNvSpPr>
                <p:nvPr/>
              </p:nvSpPr>
              <p:spPr bwMode="auto">
                <a:xfrm>
                  <a:off x="2769" y="4682"/>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79" name="Line 1459"/>
                <p:cNvSpPr>
                  <a:spLocks noChangeShapeType="1"/>
                </p:cNvSpPr>
                <p:nvPr/>
              </p:nvSpPr>
              <p:spPr bwMode="auto">
                <a:xfrm>
                  <a:off x="2774" y="4688"/>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80" name="Line 1458"/>
                <p:cNvSpPr>
                  <a:spLocks noChangeShapeType="1"/>
                </p:cNvSpPr>
                <p:nvPr/>
              </p:nvSpPr>
              <p:spPr bwMode="auto">
                <a:xfrm>
                  <a:off x="2780" y="4694"/>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81" name="Line 1457"/>
                <p:cNvSpPr>
                  <a:spLocks noChangeShapeType="1"/>
                </p:cNvSpPr>
                <p:nvPr/>
              </p:nvSpPr>
              <p:spPr bwMode="auto">
                <a:xfrm>
                  <a:off x="2883" y="460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82" name="Line 1456"/>
                <p:cNvSpPr>
                  <a:spLocks noChangeShapeType="1"/>
                </p:cNvSpPr>
                <p:nvPr/>
              </p:nvSpPr>
              <p:spPr bwMode="auto">
                <a:xfrm>
                  <a:off x="2883" y="460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83" name="Line 1455"/>
                <p:cNvSpPr>
                  <a:spLocks noChangeShapeType="1"/>
                </p:cNvSpPr>
                <p:nvPr/>
              </p:nvSpPr>
              <p:spPr bwMode="auto">
                <a:xfrm>
                  <a:off x="2883" y="461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84" name="Line 1454"/>
                <p:cNvSpPr>
                  <a:spLocks noChangeShapeType="1"/>
                </p:cNvSpPr>
                <p:nvPr/>
              </p:nvSpPr>
              <p:spPr bwMode="auto">
                <a:xfrm>
                  <a:off x="2883" y="462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85" name="Line 1453"/>
                <p:cNvSpPr>
                  <a:spLocks noChangeShapeType="1"/>
                </p:cNvSpPr>
                <p:nvPr/>
              </p:nvSpPr>
              <p:spPr bwMode="auto">
                <a:xfrm>
                  <a:off x="2883" y="462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86" name="Line 1452"/>
                <p:cNvSpPr>
                  <a:spLocks noChangeShapeType="1"/>
                </p:cNvSpPr>
                <p:nvPr/>
              </p:nvSpPr>
              <p:spPr bwMode="auto">
                <a:xfrm>
                  <a:off x="2849" y="4631"/>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87" name="Line 1451"/>
                <p:cNvSpPr>
                  <a:spLocks noChangeShapeType="1"/>
                </p:cNvSpPr>
                <p:nvPr/>
              </p:nvSpPr>
              <p:spPr bwMode="auto">
                <a:xfrm>
                  <a:off x="2883" y="463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88" name="Line 1450"/>
                <p:cNvSpPr>
                  <a:spLocks noChangeShapeType="1"/>
                </p:cNvSpPr>
                <p:nvPr/>
              </p:nvSpPr>
              <p:spPr bwMode="auto">
                <a:xfrm>
                  <a:off x="2843" y="4637"/>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89" name="Line 1449"/>
                <p:cNvSpPr>
                  <a:spLocks noChangeShapeType="1"/>
                </p:cNvSpPr>
                <p:nvPr/>
              </p:nvSpPr>
              <p:spPr bwMode="auto">
                <a:xfrm>
                  <a:off x="2883" y="463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90" name="Line 1448"/>
                <p:cNvSpPr>
                  <a:spLocks noChangeShapeType="1"/>
                </p:cNvSpPr>
                <p:nvPr/>
              </p:nvSpPr>
              <p:spPr bwMode="auto">
                <a:xfrm>
                  <a:off x="2837" y="4642"/>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91" name="Line 1447"/>
                <p:cNvSpPr>
                  <a:spLocks noChangeShapeType="1"/>
                </p:cNvSpPr>
                <p:nvPr/>
              </p:nvSpPr>
              <p:spPr bwMode="auto">
                <a:xfrm>
                  <a:off x="2831" y="4648"/>
                  <a:ext cx="1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492" name="Line 1446"/>
                <p:cNvSpPr>
                  <a:spLocks noChangeShapeType="1"/>
                </p:cNvSpPr>
                <p:nvPr/>
              </p:nvSpPr>
              <p:spPr bwMode="auto">
                <a:xfrm>
                  <a:off x="2877" y="464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nvGrpSpPr>
              <p:cNvPr id="35856" name="Group 1244"/>
              <p:cNvGrpSpPr>
                <a:grpSpLocks/>
              </p:cNvGrpSpPr>
              <p:nvPr/>
            </p:nvGrpSpPr>
            <p:grpSpPr bwMode="auto">
              <a:xfrm>
                <a:off x="696" y="4032"/>
                <a:ext cx="2421" cy="663"/>
                <a:chOff x="696" y="4032"/>
                <a:chExt cx="2421" cy="663"/>
              </a:xfrm>
            </p:grpSpPr>
            <p:sp>
              <p:nvSpPr>
                <p:cNvPr id="37093" name="Line 1444"/>
                <p:cNvSpPr>
                  <a:spLocks noChangeShapeType="1"/>
                </p:cNvSpPr>
                <p:nvPr/>
              </p:nvSpPr>
              <p:spPr bwMode="auto">
                <a:xfrm>
                  <a:off x="2831" y="4654"/>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94" name="Line 1443"/>
                <p:cNvSpPr>
                  <a:spLocks noChangeShapeType="1"/>
                </p:cNvSpPr>
                <p:nvPr/>
              </p:nvSpPr>
              <p:spPr bwMode="auto">
                <a:xfrm>
                  <a:off x="2883" y="465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95" name="Line 1442"/>
                <p:cNvSpPr>
                  <a:spLocks noChangeShapeType="1"/>
                </p:cNvSpPr>
                <p:nvPr/>
              </p:nvSpPr>
              <p:spPr bwMode="auto">
                <a:xfrm>
                  <a:off x="2831" y="4660"/>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96" name="Line 1441"/>
                <p:cNvSpPr>
                  <a:spLocks noChangeShapeType="1"/>
                </p:cNvSpPr>
                <p:nvPr/>
              </p:nvSpPr>
              <p:spPr bwMode="auto">
                <a:xfrm>
                  <a:off x="2883" y="466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97" name="Line 1440"/>
                <p:cNvSpPr>
                  <a:spLocks noChangeShapeType="1"/>
                </p:cNvSpPr>
                <p:nvPr/>
              </p:nvSpPr>
              <p:spPr bwMode="auto">
                <a:xfrm>
                  <a:off x="2831" y="466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98" name="Line 1439"/>
                <p:cNvSpPr>
                  <a:spLocks noChangeShapeType="1"/>
                </p:cNvSpPr>
                <p:nvPr/>
              </p:nvSpPr>
              <p:spPr bwMode="auto">
                <a:xfrm>
                  <a:off x="2883" y="466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99" name="Line 1438"/>
                <p:cNvSpPr>
                  <a:spLocks noChangeShapeType="1"/>
                </p:cNvSpPr>
                <p:nvPr/>
              </p:nvSpPr>
              <p:spPr bwMode="auto">
                <a:xfrm>
                  <a:off x="2831" y="467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00" name="Line 1437"/>
                <p:cNvSpPr>
                  <a:spLocks noChangeShapeType="1"/>
                </p:cNvSpPr>
                <p:nvPr/>
              </p:nvSpPr>
              <p:spPr bwMode="auto">
                <a:xfrm>
                  <a:off x="2883" y="467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01" name="Line 1436"/>
                <p:cNvSpPr>
                  <a:spLocks noChangeShapeType="1"/>
                </p:cNvSpPr>
                <p:nvPr/>
              </p:nvSpPr>
              <p:spPr bwMode="auto">
                <a:xfrm>
                  <a:off x="2831" y="4677"/>
                  <a:ext cx="1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02" name="Line 1435"/>
                <p:cNvSpPr>
                  <a:spLocks noChangeShapeType="1"/>
                </p:cNvSpPr>
                <p:nvPr/>
              </p:nvSpPr>
              <p:spPr bwMode="auto">
                <a:xfrm>
                  <a:off x="2877" y="467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03" name="Line 1434"/>
                <p:cNvSpPr>
                  <a:spLocks noChangeShapeType="1"/>
                </p:cNvSpPr>
                <p:nvPr/>
              </p:nvSpPr>
              <p:spPr bwMode="auto">
                <a:xfrm>
                  <a:off x="2837" y="4682"/>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04" name="Line 1433"/>
                <p:cNvSpPr>
                  <a:spLocks noChangeShapeType="1"/>
                </p:cNvSpPr>
                <p:nvPr/>
              </p:nvSpPr>
              <p:spPr bwMode="auto">
                <a:xfrm>
                  <a:off x="2843" y="4688"/>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05" name="Line 1432"/>
                <p:cNvSpPr>
                  <a:spLocks noChangeShapeType="1"/>
                </p:cNvSpPr>
                <p:nvPr/>
              </p:nvSpPr>
              <p:spPr bwMode="auto">
                <a:xfrm>
                  <a:off x="2883" y="468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06" name="Line 1431"/>
                <p:cNvSpPr>
                  <a:spLocks noChangeShapeType="1"/>
                </p:cNvSpPr>
                <p:nvPr/>
              </p:nvSpPr>
              <p:spPr bwMode="auto">
                <a:xfrm>
                  <a:off x="2849" y="4694"/>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07" name="Line 1430"/>
                <p:cNvSpPr>
                  <a:spLocks noChangeShapeType="1"/>
                </p:cNvSpPr>
                <p:nvPr/>
              </p:nvSpPr>
              <p:spPr bwMode="auto">
                <a:xfrm>
                  <a:off x="2883" y="469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08" name="Line 1429"/>
                <p:cNvSpPr>
                  <a:spLocks noChangeShapeType="1"/>
                </p:cNvSpPr>
                <p:nvPr/>
              </p:nvSpPr>
              <p:spPr bwMode="auto">
                <a:xfrm>
                  <a:off x="2980" y="4603"/>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09" name="Line 1428"/>
                <p:cNvSpPr>
                  <a:spLocks noChangeShapeType="1"/>
                </p:cNvSpPr>
                <p:nvPr/>
              </p:nvSpPr>
              <p:spPr bwMode="auto">
                <a:xfrm>
                  <a:off x="2980" y="460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10" name="Line 1427"/>
                <p:cNvSpPr>
                  <a:spLocks noChangeShapeType="1"/>
                </p:cNvSpPr>
                <p:nvPr/>
              </p:nvSpPr>
              <p:spPr bwMode="auto">
                <a:xfrm>
                  <a:off x="2974" y="4614"/>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11" name="Line 1426"/>
                <p:cNvSpPr>
                  <a:spLocks noChangeShapeType="1"/>
                </p:cNvSpPr>
                <p:nvPr/>
              </p:nvSpPr>
              <p:spPr bwMode="auto">
                <a:xfrm>
                  <a:off x="2974" y="4620"/>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12" name="Line 1425"/>
                <p:cNvSpPr>
                  <a:spLocks noChangeShapeType="1"/>
                </p:cNvSpPr>
                <p:nvPr/>
              </p:nvSpPr>
              <p:spPr bwMode="auto">
                <a:xfrm>
                  <a:off x="2974" y="462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13" name="Line 1424"/>
                <p:cNvSpPr>
                  <a:spLocks noChangeShapeType="1"/>
                </p:cNvSpPr>
                <p:nvPr/>
              </p:nvSpPr>
              <p:spPr bwMode="auto">
                <a:xfrm>
                  <a:off x="2963" y="4631"/>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14" name="Line 1423"/>
                <p:cNvSpPr>
                  <a:spLocks noChangeShapeType="1"/>
                </p:cNvSpPr>
                <p:nvPr/>
              </p:nvSpPr>
              <p:spPr bwMode="auto">
                <a:xfrm>
                  <a:off x="2963" y="4637"/>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15" name="Line 1422"/>
                <p:cNvSpPr>
                  <a:spLocks noChangeShapeType="1"/>
                </p:cNvSpPr>
                <p:nvPr/>
              </p:nvSpPr>
              <p:spPr bwMode="auto">
                <a:xfrm>
                  <a:off x="2974" y="464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16" name="Line 1421"/>
                <p:cNvSpPr>
                  <a:spLocks noChangeShapeType="1"/>
                </p:cNvSpPr>
                <p:nvPr/>
              </p:nvSpPr>
              <p:spPr bwMode="auto">
                <a:xfrm>
                  <a:off x="2974" y="464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17" name="Line 1420"/>
                <p:cNvSpPr>
                  <a:spLocks noChangeShapeType="1"/>
                </p:cNvSpPr>
                <p:nvPr/>
              </p:nvSpPr>
              <p:spPr bwMode="auto">
                <a:xfrm>
                  <a:off x="2974" y="4654"/>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18" name="Line 1419"/>
                <p:cNvSpPr>
                  <a:spLocks noChangeShapeType="1"/>
                </p:cNvSpPr>
                <p:nvPr/>
              </p:nvSpPr>
              <p:spPr bwMode="auto">
                <a:xfrm>
                  <a:off x="2974" y="4660"/>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19" name="Line 1418"/>
                <p:cNvSpPr>
                  <a:spLocks noChangeShapeType="1"/>
                </p:cNvSpPr>
                <p:nvPr/>
              </p:nvSpPr>
              <p:spPr bwMode="auto">
                <a:xfrm>
                  <a:off x="2974" y="466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20" name="Line 1417"/>
                <p:cNvSpPr>
                  <a:spLocks noChangeShapeType="1"/>
                </p:cNvSpPr>
                <p:nvPr/>
              </p:nvSpPr>
              <p:spPr bwMode="auto">
                <a:xfrm>
                  <a:off x="2974" y="467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21" name="Line 1416"/>
                <p:cNvSpPr>
                  <a:spLocks noChangeShapeType="1"/>
                </p:cNvSpPr>
                <p:nvPr/>
              </p:nvSpPr>
              <p:spPr bwMode="auto">
                <a:xfrm>
                  <a:off x="2974" y="467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22" name="Line 1415"/>
                <p:cNvSpPr>
                  <a:spLocks noChangeShapeType="1"/>
                </p:cNvSpPr>
                <p:nvPr/>
              </p:nvSpPr>
              <p:spPr bwMode="auto">
                <a:xfrm>
                  <a:off x="2974" y="468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23" name="Line 1414"/>
                <p:cNvSpPr>
                  <a:spLocks noChangeShapeType="1"/>
                </p:cNvSpPr>
                <p:nvPr/>
              </p:nvSpPr>
              <p:spPr bwMode="auto">
                <a:xfrm>
                  <a:off x="2974" y="468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24" name="Line 1413"/>
                <p:cNvSpPr>
                  <a:spLocks noChangeShapeType="1"/>
                </p:cNvSpPr>
                <p:nvPr/>
              </p:nvSpPr>
              <p:spPr bwMode="auto">
                <a:xfrm>
                  <a:off x="2974" y="4694"/>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25" name="Line 1412"/>
                <p:cNvSpPr>
                  <a:spLocks noChangeShapeType="1"/>
                </p:cNvSpPr>
                <p:nvPr/>
              </p:nvSpPr>
              <p:spPr bwMode="auto">
                <a:xfrm>
                  <a:off x="3020" y="4631"/>
                  <a:ext cx="2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26" name="Line 1411"/>
                <p:cNvSpPr>
                  <a:spLocks noChangeShapeType="1"/>
                </p:cNvSpPr>
                <p:nvPr/>
              </p:nvSpPr>
              <p:spPr bwMode="auto">
                <a:xfrm>
                  <a:off x="3014" y="4637"/>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27" name="Line 1410"/>
                <p:cNvSpPr>
                  <a:spLocks noChangeShapeType="1"/>
                </p:cNvSpPr>
                <p:nvPr/>
              </p:nvSpPr>
              <p:spPr bwMode="auto">
                <a:xfrm>
                  <a:off x="3008" y="4642"/>
                  <a:ext cx="5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28" name="Line 1409"/>
                <p:cNvSpPr>
                  <a:spLocks noChangeShapeType="1"/>
                </p:cNvSpPr>
                <p:nvPr/>
              </p:nvSpPr>
              <p:spPr bwMode="auto">
                <a:xfrm>
                  <a:off x="3003" y="464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29" name="Line 1408"/>
                <p:cNvSpPr>
                  <a:spLocks noChangeShapeType="1"/>
                </p:cNvSpPr>
                <p:nvPr/>
              </p:nvSpPr>
              <p:spPr bwMode="auto">
                <a:xfrm>
                  <a:off x="3048" y="4648"/>
                  <a:ext cx="1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30" name="Line 1407"/>
                <p:cNvSpPr>
                  <a:spLocks noChangeShapeType="1"/>
                </p:cNvSpPr>
                <p:nvPr/>
              </p:nvSpPr>
              <p:spPr bwMode="auto">
                <a:xfrm>
                  <a:off x="3003" y="465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31" name="Line 1406"/>
                <p:cNvSpPr>
                  <a:spLocks noChangeShapeType="1"/>
                </p:cNvSpPr>
                <p:nvPr/>
              </p:nvSpPr>
              <p:spPr bwMode="auto">
                <a:xfrm>
                  <a:off x="3054" y="4654"/>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32" name="Line 1405"/>
                <p:cNvSpPr>
                  <a:spLocks noChangeShapeType="1"/>
                </p:cNvSpPr>
                <p:nvPr/>
              </p:nvSpPr>
              <p:spPr bwMode="auto">
                <a:xfrm>
                  <a:off x="3003" y="466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33" name="Line 1404"/>
                <p:cNvSpPr>
                  <a:spLocks noChangeShapeType="1"/>
                </p:cNvSpPr>
                <p:nvPr/>
              </p:nvSpPr>
              <p:spPr bwMode="auto">
                <a:xfrm>
                  <a:off x="3054" y="4660"/>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34" name="Line 1403"/>
                <p:cNvSpPr>
                  <a:spLocks noChangeShapeType="1"/>
                </p:cNvSpPr>
                <p:nvPr/>
              </p:nvSpPr>
              <p:spPr bwMode="auto">
                <a:xfrm>
                  <a:off x="3003" y="466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35" name="Line 1402"/>
                <p:cNvSpPr>
                  <a:spLocks noChangeShapeType="1"/>
                </p:cNvSpPr>
                <p:nvPr/>
              </p:nvSpPr>
              <p:spPr bwMode="auto">
                <a:xfrm>
                  <a:off x="3054" y="466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36" name="Line 1401"/>
                <p:cNvSpPr>
                  <a:spLocks noChangeShapeType="1"/>
                </p:cNvSpPr>
                <p:nvPr/>
              </p:nvSpPr>
              <p:spPr bwMode="auto">
                <a:xfrm>
                  <a:off x="3003" y="467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37" name="Line 1400"/>
                <p:cNvSpPr>
                  <a:spLocks noChangeShapeType="1"/>
                </p:cNvSpPr>
                <p:nvPr/>
              </p:nvSpPr>
              <p:spPr bwMode="auto">
                <a:xfrm>
                  <a:off x="3054" y="467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38" name="Line 1399"/>
                <p:cNvSpPr>
                  <a:spLocks noChangeShapeType="1"/>
                </p:cNvSpPr>
                <p:nvPr/>
              </p:nvSpPr>
              <p:spPr bwMode="auto">
                <a:xfrm>
                  <a:off x="3003" y="467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39" name="Line 1398"/>
                <p:cNvSpPr>
                  <a:spLocks noChangeShapeType="1"/>
                </p:cNvSpPr>
                <p:nvPr/>
              </p:nvSpPr>
              <p:spPr bwMode="auto">
                <a:xfrm>
                  <a:off x="3048" y="4677"/>
                  <a:ext cx="1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40" name="Line 1397"/>
                <p:cNvSpPr>
                  <a:spLocks noChangeShapeType="1"/>
                </p:cNvSpPr>
                <p:nvPr/>
              </p:nvSpPr>
              <p:spPr bwMode="auto">
                <a:xfrm>
                  <a:off x="3008" y="4682"/>
                  <a:ext cx="5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41" name="Line 1396"/>
                <p:cNvSpPr>
                  <a:spLocks noChangeShapeType="1"/>
                </p:cNvSpPr>
                <p:nvPr/>
              </p:nvSpPr>
              <p:spPr bwMode="auto">
                <a:xfrm>
                  <a:off x="3014" y="4688"/>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42" name="Line 1395"/>
                <p:cNvSpPr>
                  <a:spLocks noChangeShapeType="1"/>
                </p:cNvSpPr>
                <p:nvPr/>
              </p:nvSpPr>
              <p:spPr bwMode="auto">
                <a:xfrm>
                  <a:off x="3020" y="4694"/>
                  <a:ext cx="2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43" name="Line 1394"/>
                <p:cNvSpPr>
                  <a:spLocks noChangeShapeType="1"/>
                </p:cNvSpPr>
                <p:nvPr/>
              </p:nvSpPr>
              <p:spPr bwMode="auto">
                <a:xfrm>
                  <a:off x="3083" y="463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44" name="Line 1393"/>
                <p:cNvSpPr>
                  <a:spLocks noChangeShapeType="1"/>
                </p:cNvSpPr>
                <p:nvPr/>
              </p:nvSpPr>
              <p:spPr bwMode="auto">
                <a:xfrm>
                  <a:off x="3106" y="463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45" name="Line 1392"/>
                <p:cNvSpPr>
                  <a:spLocks noChangeShapeType="1"/>
                </p:cNvSpPr>
                <p:nvPr/>
              </p:nvSpPr>
              <p:spPr bwMode="auto">
                <a:xfrm>
                  <a:off x="3083" y="463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46" name="Line 1391"/>
                <p:cNvSpPr>
                  <a:spLocks noChangeShapeType="1"/>
                </p:cNvSpPr>
                <p:nvPr/>
              </p:nvSpPr>
              <p:spPr bwMode="auto">
                <a:xfrm>
                  <a:off x="3100" y="463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47" name="Line 1390"/>
                <p:cNvSpPr>
                  <a:spLocks noChangeShapeType="1"/>
                </p:cNvSpPr>
                <p:nvPr/>
              </p:nvSpPr>
              <p:spPr bwMode="auto">
                <a:xfrm>
                  <a:off x="3083" y="4642"/>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48" name="Line 1389"/>
                <p:cNvSpPr>
                  <a:spLocks noChangeShapeType="1"/>
                </p:cNvSpPr>
                <p:nvPr/>
              </p:nvSpPr>
              <p:spPr bwMode="auto">
                <a:xfrm>
                  <a:off x="3083" y="464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49" name="Line 1388"/>
                <p:cNvSpPr>
                  <a:spLocks noChangeShapeType="1"/>
                </p:cNvSpPr>
                <p:nvPr/>
              </p:nvSpPr>
              <p:spPr bwMode="auto">
                <a:xfrm>
                  <a:off x="3083" y="465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50" name="Line 1387"/>
                <p:cNvSpPr>
                  <a:spLocks noChangeShapeType="1"/>
                </p:cNvSpPr>
                <p:nvPr/>
              </p:nvSpPr>
              <p:spPr bwMode="auto">
                <a:xfrm>
                  <a:off x="3083" y="466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51" name="Line 1386"/>
                <p:cNvSpPr>
                  <a:spLocks noChangeShapeType="1"/>
                </p:cNvSpPr>
                <p:nvPr/>
              </p:nvSpPr>
              <p:spPr bwMode="auto">
                <a:xfrm>
                  <a:off x="3083" y="466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52" name="Line 1385"/>
                <p:cNvSpPr>
                  <a:spLocks noChangeShapeType="1"/>
                </p:cNvSpPr>
                <p:nvPr/>
              </p:nvSpPr>
              <p:spPr bwMode="auto">
                <a:xfrm>
                  <a:off x="3083" y="467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53" name="Line 1384"/>
                <p:cNvSpPr>
                  <a:spLocks noChangeShapeType="1"/>
                </p:cNvSpPr>
                <p:nvPr/>
              </p:nvSpPr>
              <p:spPr bwMode="auto">
                <a:xfrm>
                  <a:off x="3083" y="467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54" name="Line 1383"/>
                <p:cNvSpPr>
                  <a:spLocks noChangeShapeType="1"/>
                </p:cNvSpPr>
                <p:nvPr/>
              </p:nvSpPr>
              <p:spPr bwMode="auto">
                <a:xfrm>
                  <a:off x="3083" y="468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55" name="Line 1382"/>
                <p:cNvSpPr>
                  <a:spLocks noChangeShapeType="1"/>
                </p:cNvSpPr>
                <p:nvPr/>
              </p:nvSpPr>
              <p:spPr bwMode="auto">
                <a:xfrm>
                  <a:off x="3083" y="468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56" name="Line 1381"/>
                <p:cNvSpPr>
                  <a:spLocks noChangeShapeType="1"/>
                </p:cNvSpPr>
                <p:nvPr/>
              </p:nvSpPr>
              <p:spPr bwMode="auto">
                <a:xfrm>
                  <a:off x="3083" y="469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57" name="Line 1380"/>
                <p:cNvSpPr>
                  <a:spLocks noChangeShapeType="1"/>
                </p:cNvSpPr>
                <p:nvPr/>
              </p:nvSpPr>
              <p:spPr bwMode="auto">
                <a:xfrm>
                  <a:off x="719" y="4032"/>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58" name="Line 1379"/>
                <p:cNvSpPr>
                  <a:spLocks noChangeShapeType="1"/>
                </p:cNvSpPr>
                <p:nvPr/>
              </p:nvSpPr>
              <p:spPr bwMode="auto">
                <a:xfrm>
                  <a:off x="708" y="4038"/>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59" name="Line 1378"/>
                <p:cNvSpPr>
                  <a:spLocks noChangeShapeType="1"/>
                </p:cNvSpPr>
                <p:nvPr/>
              </p:nvSpPr>
              <p:spPr bwMode="auto">
                <a:xfrm>
                  <a:off x="702" y="4044"/>
                  <a:ext cx="7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60" name="Line 1377"/>
                <p:cNvSpPr>
                  <a:spLocks noChangeShapeType="1"/>
                </p:cNvSpPr>
                <p:nvPr/>
              </p:nvSpPr>
              <p:spPr bwMode="auto">
                <a:xfrm>
                  <a:off x="702" y="404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61" name="Line 1376"/>
                <p:cNvSpPr>
                  <a:spLocks noChangeShapeType="1"/>
                </p:cNvSpPr>
                <p:nvPr/>
              </p:nvSpPr>
              <p:spPr bwMode="auto">
                <a:xfrm>
                  <a:off x="736" y="404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62" name="Line 1375"/>
                <p:cNvSpPr>
                  <a:spLocks noChangeShapeType="1"/>
                </p:cNvSpPr>
                <p:nvPr/>
              </p:nvSpPr>
              <p:spPr bwMode="auto">
                <a:xfrm>
                  <a:off x="765" y="404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63" name="Line 1374"/>
                <p:cNvSpPr>
                  <a:spLocks noChangeShapeType="1"/>
                </p:cNvSpPr>
                <p:nvPr/>
              </p:nvSpPr>
              <p:spPr bwMode="auto">
                <a:xfrm>
                  <a:off x="696" y="405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64" name="Line 1373"/>
                <p:cNvSpPr>
                  <a:spLocks noChangeShapeType="1"/>
                </p:cNvSpPr>
                <p:nvPr/>
              </p:nvSpPr>
              <p:spPr bwMode="auto">
                <a:xfrm>
                  <a:off x="742" y="405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65" name="Line 1372"/>
                <p:cNvSpPr>
                  <a:spLocks noChangeShapeType="1"/>
                </p:cNvSpPr>
                <p:nvPr/>
              </p:nvSpPr>
              <p:spPr bwMode="auto">
                <a:xfrm>
                  <a:off x="771" y="405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66" name="Line 1371"/>
                <p:cNvSpPr>
                  <a:spLocks noChangeShapeType="1"/>
                </p:cNvSpPr>
                <p:nvPr/>
              </p:nvSpPr>
              <p:spPr bwMode="auto">
                <a:xfrm>
                  <a:off x="696" y="406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67" name="Line 1370"/>
                <p:cNvSpPr>
                  <a:spLocks noChangeShapeType="1"/>
                </p:cNvSpPr>
                <p:nvPr/>
              </p:nvSpPr>
              <p:spPr bwMode="auto">
                <a:xfrm>
                  <a:off x="742" y="406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68" name="Line 1369"/>
                <p:cNvSpPr>
                  <a:spLocks noChangeShapeType="1"/>
                </p:cNvSpPr>
                <p:nvPr/>
              </p:nvSpPr>
              <p:spPr bwMode="auto">
                <a:xfrm>
                  <a:off x="776" y="406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69" name="Line 1368"/>
                <p:cNvSpPr>
                  <a:spLocks noChangeShapeType="1"/>
                </p:cNvSpPr>
                <p:nvPr/>
              </p:nvSpPr>
              <p:spPr bwMode="auto">
                <a:xfrm>
                  <a:off x="696" y="406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70" name="Line 1367"/>
                <p:cNvSpPr>
                  <a:spLocks noChangeShapeType="1"/>
                </p:cNvSpPr>
                <p:nvPr/>
              </p:nvSpPr>
              <p:spPr bwMode="auto">
                <a:xfrm>
                  <a:off x="742" y="406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71" name="Line 1366"/>
                <p:cNvSpPr>
                  <a:spLocks noChangeShapeType="1"/>
                </p:cNvSpPr>
                <p:nvPr/>
              </p:nvSpPr>
              <p:spPr bwMode="auto">
                <a:xfrm>
                  <a:off x="776" y="406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72" name="Line 1365"/>
                <p:cNvSpPr>
                  <a:spLocks noChangeShapeType="1"/>
                </p:cNvSpPr>
                <p:nvPr/>
              </p:nvSpPr>
              <p:spPr bwMode="auto">
                <a:xfrm>
                  <a:off x="696" y="407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73" name="Line 1364"/>
                <p:cNvSpPr>
                  <a:spLocks noChangeShapeType="1"/>
                </p:cNvSpPr>
                <p:nvPr/>
              </p:nvSpPr>
              <p:spPr bwMode="auto">
                <a:xfrm>
                  <a:off x="742" y="407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74" name="Line 1363"/>
                <p:cNvSpPr>
                  <a:spLocks noChangeShapeType="1"/>
                </p:cNvSpPr>
                <p:nvPr/>
              </p:nvSpPr>
              <p:spPr bwMode="auto">
                <a:xfrm>
                  <a:off x="776" y="407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75" name="Line 1362"/>
                <p:cNvSpPr>
                  <a:spLocks noChangeShapeType="1"/>
                </p:cNvSpPr>
                <p:nvPr/>
              </p:nvSpPr>
              <p:spPr bwMode="auto">
                <a:xfrm>
                  <a:off x="696" y="4078"/>
                  <a:ext cx="1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76" name="Line 1361"/>
                <p:cNvSpPr>
                  <a:spLocks noChangeShapeType="1"/>
                </p:cNvSpPr>
                <p:nvPr/>
              </p:nvSpPr>
              <p:spPr bwMode="auto">
                <a:xfrm>
                  <a:off x="736" y="4078"/>
                  <a:ext cx="1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77" name="Line 1360"/>
                <p:cNvSpPr>
                  <a:spLocks noChangeShapeType="1"/>
                </p:cNvSpPr>
                <p:nvPr/>
              </p:nvSpPr>
              <p:spPr bwMode="auto">
                <a:xfrm>
                  <a:off x="765" y="4078"/>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78" name="Line 1359"/>
                <p:cNvSpPr>
                  <a:spLocks noChangeShapeType="1"/>
                </p:cNvSpPr>
                <p:nvPr/>
              </p:nvSpPr>
              <p:spPr bwMode="auto">
                <a:xfrm>
                  <a:off x="702" y="4084"/>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79" name="Line 1358"/>
                <p:cNvSpPr>
                  <a:spLocks noChangeShapeType="1"/>
                </p:cNvSpPr>
                <p:nvPr/>
              </p:nvSpPr>
              <p:spPr bwMode="auto">
                <a:xfrm>
                  <a:off x="765" y="4084"/>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80" name="Line 1357"/>
                <p:cNvSpPr>
                  <a:spLocks noChangeShapeType="1"/>
                </p:cNvSpPr>
                <p:nvPr/>
              </p:nvSpPr>
              <p:spPr bwMode="auto">
                <a:xfrm>
                  <a:off x="708" y="4089"/>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81" name="Line 1356"/>
                <p:cNvSpPr>
                  <a:spLocks noChangeShapeType="1"/>
                </p:cNvSpPr>
                <p:nvPr/>
              </p:nvSpPr>
              <p:spPr bwMode="auto">
                <a:xfrm>
                  <a:off x="765" y="408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82" name="Line 1355"/>
                <p:cNvSpPr>
                  <a:spLocks noChangeShapeType="1"/>
                </p:cNvSpPr>
                <p:nvPr/>
              </p:nvSpPr>
              <p:spPr bwMode="auto">
                <a:xfrm>
                  <a:off x="714" y="4095"/>
                  <a:ext cx="2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83" name="Line 1354"/>
                <p:cNvSpPr>
                  <a:spLocks noChangeShapeType="1"/>
                </p:cNvSpPr>
                <p:nvPr/>
              </p:nvSpPr>
              <p:spPr bwMode="auto">
                <a:xfrm>
                  <a:off x="765" y="4095"/>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84" name="Line 1353"/>
                <p:cNvSpPr>
                  <a:spLocks noChangeShapeType="1"/>
                </p:cNvSpPr>
                <p:nvPr/>
              </p:nvSpPr>
              <p:spPr bwMode="auto">
                <a:xfrm>
                  <a:off x="714" y="4101"/>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85" name="Line 1352"/>
                <p:cNvSpPr>
                  <a:spLocks noChangeShapeType="1"/>
                </p:cNvSpPr>
                <p:nvPr/>
              </p:nvSpPr>
              <p:spPr bwMode="auto">
                <a:xfrm>
                  <a:off x="708" y="410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86" name="Line 1351"/>
                <p:cNvSpPr>
                  <a:spLocks noChangeShapeType="1"/>
                </p:cNvSpPr>
                <p:nvPr/>
              </p:nvSpPr>
              <p:spPr bwMode="auto">
                <a:xfrm>
                  <a:off x="742" y="4106"/>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87" name="Line 1350"/>
                <p:cNvSpPr>
                  <a:spLocks noChangeShapeType="1"/>
                </p:cNvSpPr>
                <p:nvPr/>
              </p:nvSpPr>
              <p:spPr bwMode="auto">
                <a:xfrm>
                  <a:off x="702" y="411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88" name="Line 1349"/>
                <p:cNvSpPr>
                  <a:spLocks noChangeShapeType="1"/>
                </p:cNvSpPr>
                <p:nvPr/>
              </p:nvSpPr>
              <p:spPr bwMode="auto">
                <a:xfrm>
                  <a:off x="742" y="4112"/>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89" name="Line 1348"/>
                <p:cNvSpPr>
                  <a:spLocks noChangeShapeType="1"/>
                </p:cNvSpPr>
                <p:nvPr/>
              </p:nvSpPr>
              <p:spPr bwMode="auto">
                <a:xfrm>
                  <a:off x="696" y="4118"/>
                  <a:ext cx="1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90" name="Line 1347"/>
                <p:cNvSpPr>
                  <a:spLocks noChangeShapeType="1"/>
                </p:cNvSpPr>
                <p:nvPr/>
              </p:nvSpPr>
              <p:spPr bwMode="auto">
                <a:xfrm>
                  <a:off x="742" y="411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91" name="Line 1346"/>
                <p:cNvSpPr>
                  <a:spLocks noChangeShapeType="1"/>
                </p:cNvSpPr>
                <p:nvPr/>
              </p:nvSpPr>
              <p:spPr bwMode="auto">
                <a:xfrm>
                  <a:off x="765" y="4118"/>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92" name="Line 1345"/>
                <p:cNvSpPr>
                  <a:spLocks noChangeShapeType="1"/>
                </p:cNvSpPr>
                <p:nvPr/>
              </p:nvSpPr>
              <p:spPr bwMode="auto">
                <a:xfrm>
                  <a:off x="696" y="412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93" name="Line 1344"/>
                <p:cNvSpPr>
                  <a:spLocks noChangeShapeType="1"/>
                </p:cNvSpPr>
                <p:nvPr/>
              </p:nvSpPr>
              <p:spPr bwMode="auto">
                <a:xfrm>
                  <a:off x="748" y="41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94" name="Line 1343"/>
                <p:cNvSpPr>
                  <a:spLocks noChangeShapeType="1"/>
                </p:cNvSpPr>
                <p:nvPr/>
              </p:nvSpPr>
              <p:spPr bwMode="auto">
                <a:xfrm>
                  <a:off x="776" y="412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95" name="Line 1342"/>
                <p:cNvSpPr>
                  <a:spLocks noChangeShapeType="1"/>
                </p:cNvSpPr>
                <p:nvPr/>
              </p:nvSpPr>
              <p:spPr bwMode="auto">
                <a:xfrm>
                  <a:off x="696" y="412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96" name="Line 1341"/>
                <p:cNvSpPr>
                  <a:spLocks noChangeShapeType="1"/>
                </p:cNvSpPr>
                <p:nvPr/>
              </p:nvSpPr>
              <p:spPr bwMode="auto">
                <a:xfrm>
                  <a:off x="748" y="41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97" name="Line 1340"/>
                <p:cNvSpPr>
                  <a:spLocks noChangeShapeType="1"/>
                </p:cNvSpPr>
                <p:nvPr/>
              </p:nvSpPr>
              <p:spPr bwMode="auto">
                <a:xfrm>
                  <a:off x="776" y="412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98" name="Line 1339"/>
                <p:cNvSpPr>
                  <a:spLocks noChangeShapeType="1"/>
                </p:cNvSpPr>
                <p:nvPr/>
              </p:nvSpPr>
              <p:spPr bwMode="auto">
                <a:xfrm>
                  <a:off x="696" y="413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199" name="Line 1338"/>
                <p:cNvSpPr>
                  <a:spLocks noChangeShapeType="1"/>
                </p:cNvSpPr>
                <p:nvPr/>
              </p:nvSpPr>
              <p:spPr bwMode="auto">
                <a:xfrm>
                  <a:off x="748" y="41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00" name="Line 1337"/>
                <p:cNvSpPr>
                  <a:spLocks noChangeShapeType="1"/>
                </p:cNvSpPr>
                <p:nvPr/>
              </p:nvSpPr>
              <p:spPr bwMode="auto">
                <a:xfrm>
                  <a:off x="776" y="413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01" name="Line 1336"/>
                <p:cNvSpPr>
                  <a:spLocks noChangeShapeType="1"/>
                </p:cNvSpPr>
                <p:nvPr/>
              </p:nvSpPr>
              <p:spPr bwMode="auto">
                <a:xfrm>
                  <a:off x="696" y="414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02" name="Line 1335"/>
                <p:cNvSpPr>
                  <a:spLocks noChangeShapeType="1"/>
                </p:cNvSpPr>
                <p:nvPr/>
              </p:nvSpPr>
              <p:spPr bwMode="auto">
                <a:xfrm>
                  <a:off x="748" y="414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03" name="Line 1334"/>
                <p:cNvSpPr>
                  <a:spLocks noChangeShapeType="1"/>
                </p:cNvSpPr>
                <p:nvPr/>
              </p:nvSpPr>
              <p:spPr bwMode="auto">
                <a:xfrm>
                  <a:off x="776" y="414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04" name="Line 1333"/>
                <p:cNvSpPr>
                  <a:spLocks noChangeShapeType="1"/>
                </p:cNvSpPr>
                <p:nvPr/>
              </p:nvSpPr>
              <p:spPr bwMode="auto">
                <a:xfrm>
                  <a:off x="702" y="414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05" name="Line 1332"/>
                <p:cNvSpPr>
                  <a:spLocks noChangeShapeType="1"/>
                </p:cNvSpPr>
                <p:nvPr/>
              </p:nvSpPr>
              <p:spPr bwMode="auto">
                <a:xfrm>
                  <a:off x="742" y="4146"/>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06" name="Line 1331"/>
                <p:cNvSpPr>
                  <a:spLocks noChangeShapeType="1"/>
                </p:cNvSpPr>
                <p:nvPr/>
              </p:nvSpPr>
              <p:spPr bwMode="auto">
                <a:xfrm>
                  <a:off x="776" y="414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07" name="Line 1330"/>
                <p:cNvSpPr>
                  <a:spLocks noChangeShapeType="1"/>
                </p:cNvSpPr>
                <p:nvPr/>
              </p:nvSpPr>
              <p:spPr bwMode="auto">
                <a:xfrm>
                  <a:off x="702" y="4152"/>
                  <a:ext cx="5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08" name="Line 1329"/>
                <p:cNvSpPr>
                  <a:spLocks noChangeShapeType="1"/>
                </p:cNvSpPr>
                <p:nvPr/>
              </p:nvSpPr>
              <p:spPr bwMode="auto">
                <a:xfrm>
                  <a:off x="776" y="415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09" name="Line 1328"/>
                <p:cNvSpPr>
                  <a:spLocks noChangeShapeType="1"/>
                </p:cNvSpPr>
                <p:nvPr/>
              </p:nvSpPr>
              <p:spPr bwMode="auto">
                <a:xfrm>
                  <a:off x="708" y="4158"/>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10" name="Line 1327"/>
                <p:cNvSpPr>
                  <a:spLocks noChangeShapeType="1"/>
                </p:cNvSpPr>
                <p:nvPr/>
              </p:nvSpPr>
              <p:spPr bwMode="auto">
                <a:xfrm>
                  <a:off x="776" y="415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11" name="Line 1326"/>
                <p:cNvSpPr>
                  <a:spLocks noChangeShapeType="1"/>
                </p:cNvSpPr>
                <p:nvPr/>
              </p:nvSpPr>
              <p:spPr bwMode="auto">
                <a:xfrm>
                  <a:off x="719" y="4163"/>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12" name="Rectangle 1325"/>
                <p:cNvSpPr>
                  <a:spLocks noChangeArrowheads="1"/>
                </p:cNvSpPr>
                <p:nvPr/>
              </p:nvSpPr>
              <p:spPr bwMode="auto">
                <a:xfrm>
                  <a:off x="725" y="4192"/>
                  <a:ext cx="17" cy="91"/>
                </a:xfrm>
                <a:prstGeom prst="rect">
                  <a:avLst/>
                </a:prstGeom>
                <a:solidFill>
                  <a:srgbClr val="000000"/>
                </a:solidFill>
                <a:ln w="3810">
                  <a:solidFill>
                    <a:srgbClr val="000000"/>
                  </a:solidFill>
                  <a:miter lim="800000"/>
                  <a:headEnd/>
                  <a:tailEnd/>
                </a:ln>
              </p:spPr>
              <p:txBody>
                <a:bodyPr/>
                <a:lstStyle/>
                <a:p>
                  <a:endParaRPr lang="en-US">
                    <a:latin typeface="Calibri" pitchFamily="34" charset="0"/>
                  </a:endParaRPr>
                </a:p>
              </p:txBody>
            </p:sp>
            <p:sp>
              <p:nvSpPr>
                <p:cNvPr id="37213" name="Line 1324"/>
                <p:cNvSpPr>
                  <a:spLocks noChangeShapeType="1"/>
                </p:cNvSpPr>
                <p:nvPr/>
              </p:nvSpPr>
              <p:spPr bwMode="auto">
                <a:xfrm>
                  <a:off x="719" y="4295"/>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14" name="Line 1323"/>
                <p:cNvSpPr>
                  <a:spLocks noChangeShapeType="1"/>
                </p:cNvSpPr>
                <p:nvPr/>
              </p:nvSpPr>
              <p:spPr bwMode="auto">
                <a:xfrm>
                  <a:off x="708" y="4300"/>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15" name="Line 1322"/>
                <p:cNvSpPr>
                  <a:spLocks noChangeShapeType="1"/>
                </p:cNvSpPr>
                <p:nvPr/>
              </p:nvSpPr>
              <p:spPr bwMode="auto">
                <a:xfrm>
                  <a:off x="702" y="4306"/>
                  <a:ext cx="7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16" name="Line 1321"/>
                <p:cNvSpPr>
                  <a:spLocks noChangeShapeType="1"/>
                </p:cNvSpPr>
                <p:nvPr/>
              </p:nvSpPr>
              <p:spPr bwMode="auto">
                <a:xfrm>
                  <a:off x="702" y="431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17" name="Line 1320"/>
                <p:cNvSpPr>
                  <a:spLocks noChangeShapeType="1"/>
                </p:cNvSpPr>
                <p:nvPr/>
              </p:nvSpPr>
              <p:spPr bwMode="auto">
                <a:xfrm>
                  <a:off x="736" y="431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18" name="Line 1319"/>
                <p:cNvSpPr>
                  <a:spLocks noChangeShapeType="1"/>
                </p:cNvSpPr>
                <p:nvPr/>
              </p:nvSpPr>
              <p:spPr bwMode="auto">
                <a:xfrm>
                  <a:off x="765" y="431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19" name="Line 1318"/>
                <p:cNvSpPr>
                  <a:spLocks noChangeShapeType="1"/>
                </p:cNvSpPr>
                <p:nvPr/>
              </p:nvSpPr>
              <p:spPr bwMode="auto">
                <a:xfrm>
                  <a:off x="696" y="431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20" name="Line 1317"/>
                <p:cNvSpPr>
                  <a:spLocks noChangeShapeType="1"/>
                </p:cNvSpPr>
                <p:nvPr/>
              </p:nvSpPr>
              <p:spPr bwMode="auto">
                <a:xfrm>
                  <a:off x="742" y="431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21" name="Line 1316"/>
                <p:cNvSpPr>
                  <a:spLocks noChangeShapeType="1"/>
                </p:cNvSpPr>
                <p:nvPr/>
              </p:nvSpPr>
              <p:spPr bwMode="auto">
                <a:xfrm>
                  <a:off x="771" y="431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22" name="Line 1315"/>
                <p:cNvSpPr>
                  <a:spLocks noChangeShapeType="1"/>
                </p:cNvSpPr>
                <p:nvPr/>
              </p:nvSpPr>
              <p:spPr bwMode="auto">
                <a:xfrm>
                  <a:off x="696" y="432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23" name="Line 1314"/>
                <p:cNvSpPr>
                  <a:spLocks noChangeShapeType="1"/>
                </p:cNvSpPr>
                <p:nvPr/>
              </p:nvSpPr>
              <p:spPr bwMode="auto">
                <a:xfrm>
                  <a:off x="742" y="432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24" name="Line 1313"/>
                <p:cNvSpPr>
                  <a:spLocks noChangeShapeType="1"/>
                </p:cNvSpPr>
                <p:nvPr/>
              </p:nvSpPr>
              <p:spPr bwMode="auto">
                <a:xfrm>
                  <a:off x="776" y="432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25" name="Line 1312"/>
                <p:cNvSpPr>
                  <a:spLocks noChangeShapeType="1"/>
                </p:cNvSpPr>
                <p:nvPr/>
              </p:nvSpPr>
              <p:spPr bwMode="auto">
                <a:xfrm>
                  <a:off x="696" y="432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26" name="Line 1311"/>
                <p:cNvSpPr>
                  <a:spLocks noChangeShapeType="1"/>
                </p:cNvSpPr>
                <p:nvPr/>
              </p:nvSpPr>
              <p:spPr bwMode="auto">
                <a:xfrm>
                  <a:off x="742" y="432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27" name="Line 1310"/>
                <p:cNvSpPr>
                  <a:spLocks noChangeShapeType="1"/>
                </p:cNvSpPr>
                <p:nvPr/>
              </p:nvSpPr>
              <p:spPr bwMode="auto">
                <a:xfrm>
                  <a:off x="776" y="432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28" name="Line 1309"/>
                <p:cNvSpPr>
                  <a:spLocks noChangeShapeType="1"/>
                </p:cNvSpPr>
                <p:nvPr/>
              </p:nvSpPr>
              <p:spPr bwMode="auto">
                <a:xfrm>
                  <a:off x="696" y="433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29" name="Line 1308"/>
                <p:cNvSpPr>
                  <a:spLocks noChangeShapeType="1"/>
                </p:cNvSpPr>
                <p:nvPr/>
              </p:nvSpPr>
              <p:spPr bwMode="auto">
                <a:xfrm>
                  <a:off x="742" y="433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30" name="Line 1307"/>
                <p:cNvSpPr>
                  <a:spLocks noChangeShapeType="1"/>
                </p:cNvSpPr>
                <p:nvPr/>
              </p:nvSpPr>
              <p:spPr bwMode="auto">
                <a:xfrm>
                  <a:off x="776" y="433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31" name="Line 1306"/>
                <p:cNvSpPr>
                  <a:spLocks noChangeShapeType="1"/>
                </p:cNvSpPr>
                <p:nvPr/>
              </p:nvSpPr>
              <p:spPr bwMode="auto">
                <a:xfrm>
                  <a:off x="696" y="4340"/>
                  <a:ext cx="1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32" name="Line 1305"/>
                <p:cNvSpPr>
                  <a:spLocks noChangeShapeType="1"/>
                </p:cNvSpPr>
                <p:nvPr/>
              </p:nvSpPr>
              <p:spPr bwMode="auto">
                <a:xfrm>
                  <a:off x="736" y="4340"/>
                  <a:ext cx="1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33" name="Line 1304"/>
                <p:cNvSpPr>
                  <a:spLocks noChangeShapeType="1"/>
                </p:cNvSpPr>
                <p:nvPr/>
              </p:nvSpPr>
              <p:spPr bwMode="auto">
                <a:xfrm>
                  <a:off x="765" y="4340"/>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34" name="Line 1303"/>
                <p:cNvSpPr>
                  <a:spLocks noChangeShapeType="1"/>
                </p:cNvSpPr>
                <p:nvPr/>
              </p:nvSpPr>
              <p:spPr bwMode="auto">
                <a:xfrm>
                  <a:off x="702" y="4346"/>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35" name="Line 1302"/>
                <p:cNvSpPr>
                  <a:spLocks noChangeShapeType="1"/>
                </p:cNvSpPr>
                <p:nvPr/>
              </p:nvSpPr>
              <p:spPr bwMode="auto">
                <a:xfrm>
                  <a:off x="765" y="4346"/>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36" name="Line 1301"/>
                <p:cNvSpPr>
                  <a:spLocks noChangeShapeType="1"/>
                </p:cNvSpPr>
                <p:nvPr/>
              </p:nvSpPr>
              <p:spPr bwMode="auto">
                <a:xfrm>
                  <a:off x="708" y="4352"/>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37" name="Line 1300"/>
                <p:cNvSpPr>
                  <a:spLocks noChangeShapeType="1"/>
                </p:cNvSpPr>
                <p:nvPr/>
              </p:nvSpPr>
              <p:spPr bwMode="auto">
                <a:xfrm>
                  <a:off x="765" y="435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38" name="Line 1299"/>
                <p:cNvSpPr>
                  <a:spLocks noChangeShapeType="1"/>
                </p:cNvSpPr>
                <p:nvPr/>
              </p:nvSpPr>
              <p:spPr bwMode="auto">
                <a:xfrm>
                  <a:off x="714" y="4357"/>
                  <a:ext cx="2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39" name="Line 1298"/>
                <p:cNvSpPr>
                  <a:spLocks noChangeShapeType="1"/>
                </p:cNvSpPr>
                <p:nvPr/>
              </p:nvSpPr>
              <p:spPr bwMode="auto">
                <a:xfrm>
                  <a:off x="765" y="4357"/>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40" name="Line 1297"/>
                <p:cNvSpPr>
                  <a:spLocks noChangeShapeType="1"/>
                </p:cNvSpPr>
                <p:nvPr/>
              </p:nvSpPr>
              <p:spPr bwMode="auto">
                <a:xfrm>
                  <a:off x="714" y="4363"/>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41" name="Line 1296"/>
                <p:cNvSpPr>
                  <a:spLocks noChangeShapeType="1"/>
                </p:cNvSpPr>
                <p:nvPr/>
              </p:nvSpPr>
              <p:spPr bwMode="auto">
                <a:xfrm>
                  <a:off x="748" y="4363"/>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42" name="Line 1295"/>
                <p:cNvSpPr>
                  <a:spLocks noChangeShapeType="1"/>
                </p:cNvSpPr>
                <p:nvPr/>
              </p:nvSpPr>
              <p:spPr bwMode="auto">
                <a:xfrm>
                  <a:off x="702" y="436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43" name="Line 1294"/>
                <p:cNvSpPr>
                  <a:spLocks noChangeShapeType="1"/>
                </p:cNvSpPr>
                <p:nvPr/>
              </p:nvSpPr>
              <p:spPr bwMode="auto">
                <a:xfrm>
                  <a:off x="742" y="4369"/>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44" name="Line 1293"/>
                <p:cNvSpPr>
                  <a:spLocks noChangeShapeType="1"/>
                </p:cNvSpPr>
                <p:nvPr/>
              </p:nvSpPr>
              <p:spPr bwMode="auto">
                <a:xfrm>
                  <a:off x="702" y="4374"/>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45" name="Line 1292"/>
                <p:cNvSpPr>
                  <a:spLocks noChangeShapeType="1"/>
                </p:cNvSpPr>
                <p:nvPr/>
              </p:nvSpPr>
              <p:spPr bwMode="auto">
                <a:xfrm>
                  <a:off x="736" y="4374"/>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46" name="Line 1291"/>
                <p:cNvSpPr>
                  <a:spLocks noChangeShapeType="1"/>
                </p:cNvSpPr>
                <p:nvPr/>
              </p:nvSpPr>
              <p:spPr bwMode="auto">
                <a:xfrm>
                  <a:off x="696" y="4380"/>
                  <a:ext cx="1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47" name="Line 1290"/>
                <p:cNvSpPr>
                  <a:spLocks noChangeShapeType="1"/>
                </p:cNvSpPr>
                <p:nvPr/>
              </p:nvSpPr>
              <p:spPr bwMode="auto">
                <a:xfrm>
                  <a:off x="731" y="438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48" name="Line 1289"/>
                <p:cNvSpPr>
                  <a:spLocks noChangeShapeType="1"/>
                </p:cNvSpPr>
                <p:nvPr/>
              </p:nvSpPr>
              <p:spPr bwMode="auto">
                <a:xfrm>
                  <a:off x="771" y="438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49" name="Line 1288"/>
                <p:cNvSpPr>
                  <a:spLocks noChangeShapeType="1"/>
                </p:cNvSpPr>
                <p:nvPr/>
              </p:nvSpPr>
              <p:spPr bwMode="auto">
                <a:xfrm>
                  <a:off x="696" y="438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50" name="Line 1287"/>
                <p:cNvSpPr>
                  <a:spLocks noChangeShapeType="1"/>
                </p:cNvSpPr>
                <p:nvPr/>
              </p:nvSpPr>
              <p:spPr bwMode="auto">
                <a:xfrm>
                  <a:off x="731" y="438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51" name="Line 1286"/>
                <p:cNvSpPr>
                  <a:spLocks noChangeShapeType="1"/>
                </p:cNvSpPr>
                <p:nvPr/>
              </p:nvSpPr>
              <p:spPr bwMode="auto">
                <a:xfrm>
                  <a:off x="776" y="438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52" name="Line 1285"/>
                <p:cNvSpPr>
                  <a:spLocks noChangeShapeType="1"/>
                </p:cNvSpPr>
                <p:nvPr/>
              </p:nvSpPr>
              <p:spPr bwMode="auto">
                <a:xfrm>
                  <a:off x="696" y="439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53" name="Line 1284"/>
                <p:cNvSpPr>
                  <a:spLocks noChangeShapeType="1"/>
                </p:cNvSpPr>
                <p:nvPr/>
              </p:nvSpPr>
              <p:spPr bwMode="auto">
                <a:xfrm>
                  <a:off x="731" y="439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54" name="Line 1283"/>
                <p:cNvSpPr>
                  <a:spLocks noChangeShapeType="1"/>
                </p:cNvSpPr>
                <p:nvPr/>
              </p:nvSpPr>
              <p:spPr bwMode="auto">
                <a:xfrm>
                  <a:off x="776" y="439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55" name="Line 1282"/>
                <p:cNvSpPr>
                  <a:spLocks noChangeShapeType="1"/>
                </p:cNvSpPr>
                <p:nvPr/>
              </p:nvSpPr>
              <p:spPr bwMode="auto">
                <a:xfrm>
                  <a:off x="696" y="439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56" name="Line 1281"/>
                <p:cNvSpPr>
                  <a:spLocks noChangeShapeType="1"/>
                </p:cNvSpPr>
                <p:nvPr/>
              </p:nvSpPr>
              <p:spPr bwMode="auto">
                <a:xfrm>
                  <a:off x="731" y="439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57" name="Line 1280"/>
                <p:cNvSpPr>
                  <a:spLocks noChangeShapeType="1"/>
                </p:cNvSpPr>
                <p:nvPr/>
              </p:nvSpPr>
              <p:spPr bwMode="auto">
                <a:xfrm>
                  <a:off x="776" y="439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58" name="Line 1279"/>
                <p:cNvSpPr>
                  <a:spLocks noChangeShapeType="1"/>
                </p:cNvSpPr>
                <p:nvPr/>
              </p:nvSpPr>
              <p:spPr bwMode="auto">
                <a:xfrm>
                  <a:off x="696" y="4403"/>
                  <a:ext cx="1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59" name="Line 1278"/>
                <p:cNvSpPr>
                  <a:spLocks noChangeShapeType="1"/>
                </p:cNvSpPr>
                <p:nvPr/>
              </p:nvSpPr>
              <p:spPr bwMode="auto">
                <a:xfrm>
                  <a:off x="731" y="440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60" name="Line 1277"/>
                <p:cNvSpPr>
                  <a:spLocks noChangeShapeType="1"/>
                </p:cNvSpPr>
                <p:nvPr/>
              </p:nvSpPr>
              <p:spPr bwMode="auto">
                <a:xfrm>
                  <a:off x="776" y="440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61" name="Line 1276"/>
                <p:cNvSpPr>
                  <a:spLocks noChangeShapeType="1"/>
                </p:cNvSpPr>
                <p:nvPr/>
              </p:nvSpPr>
              <p:spPr bwMode="auto">
                <a:xfrm>
                  <a:off x="702" y="440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62" name="Line 1275"/>
                <p:cNvSpPr>
                  <a:spLocks noChangeShapeType="1"/>
                </p:cNvSpPr>
                <p:nvPr/>
              </p:nvSpPr>
              <p:spPr bwMode="auto">
                <a:xfrm>
                  <a:off x="736" y="440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63" name="Line 1274"/>
                <p:cNvSpPr>
                  <a:spLocks noChangeShapeType="1"/>
                </p:cNvSpPr>
                <p:nvPr/>
              </p:nvSpPr>
              <p:spPr bwMode="auto">
                <a:xfrm>
                  <a:off x="771" y="440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64" name="Line 1273"/>
                <p:cNvSpPr>
                  <a:spLocks noChangeShapeType="1"/>
                </p:cNvSpPr>
                <p:nvPr/>
              </p:nvSpPr>
              <p:spPr bwMode="auto">
                <a:xfrm>
                  <a:off x="708" y="4414"/>
                  <a:ext cx="7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65" name="Line 1272"/>
                <p:cNvSpPr>
                  <a:spLocks noChangeShapeType="1"/>
                </p:cNvSpPr>
                <p:nvPr/>
              </p:nvSpPr>
              <p:spPr bwMode="auto">
                <a:xfrm>
                  <a:off x="714" y="4420"/>
                  <a:ext cx="6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66" name="Line 1271"/>
                <p:cNvSpPr>
                  <a:spLocks noChangeShapeType="1"/>
                </p:cNvSpPr>
                <p:nvPr/>
              </p:nvSpPr>
              <p:spPr bwMode="auto">
                <a:xfrm>
                  <a:off x="725" y="4426"/>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67" name="Line 1270"/>
                <p:cNvSpPr>
                  <a:spLocks noChangeShapeType="1"/>
                </p:cNvSpPr>
                <p:nvPr/>
              </p:nvSpPr>
              <p:spPr bwMode="auto">
                <a:xfrm>
                  <a:off x="1005" y="403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68" name="Line 1269"/>
                <p:cNvSpPr>
                  <a:spLocks noChangeShapeType="1"/>
                </p:cNvSpPr>
                <p:nvPr/>
              </p:nvSpPr>
              <p:spPr bwMode="auto">
                <a:xfrm>
                  <a:off x="1005" y="403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69" name="Line 1268"/>
                <p:cNvSpPr>
                  <a:spLocks noChangeShapeType="1"/>
                </p:cNvSpPr>
                <p:nvPr/>
              </p:nvSpPr>
              <p:spPr bwMode="auto">
                <a:xfrm>
                  <a:off x="925" y="4044"/>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70" name="Line 1267"/>
                <p:cNvSpPr>
                  <a:spLocks noChangeShapeType="1"/>
                </p:cNvSpPr>
                <p:nvPr/>
              </p:nvSpPr>
              <p:spPr bwMode="auto">
                <a:xfrm>
                  <a:off x="1005" y="404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71" name="Line 1266"/>
                <p:cNvSpPr>
                  <a:spLocks noChangeShapeType="1"/>
                </p:cNvSpPr>
                <p:nvPr/>
              </p:nvSpPr>
              <p:spPr bwMode="auto">
                <a:xfrm>
                  <a:off x="925" y="4049"/>
                  <a:ext cx="2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72" name="Line 1265"/>
                <p:cNvSpPr>
                  <a:spLocks noChangeShapeType="1"/>
                </p:cNvSpPr>
                <p:nvPr/>
              </p:nvSpPr>
              <p:spPr bwMode="auto">
                <a:xfrm>
                  <a:off x="1005" y="404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73" name="Line 1264"/>
                <p:cNvSpPr>
                  <a:spLocks noChangeShapeType="1"/>
                </p:cNvSpPr>
                <p:nvPr/>
              </p:nvSpPr>
              <p:spPr bwMode="auto">
                <a:xfrm>
                  <a:off x="925" y="4055"/>
                  <a:ext cx="4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74" name="Line 1263"/>
                <p:cNvSpPr>
                  <a:spLocks noChangeShapeType="1"/>
                </p:cNvSpPr>
                <p:nvPr/>
              </p:nvSpPr>
              <p:spPr bwMode="auto">
                <a:xfrm>
                  <a:off x="1005" y="405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75" name="Line 1262"/>
                <p:cNvSpPr>
                  <a:spLocks noChangeShapeType="1"/>
                </p:cNvSpPr>
                <p:nvPr/>
              </p:nvSpPr>
              <p:spPr bwMode="auto">
                <a:xfrm>
                  <a:off x="925" y="4061"/>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76" name="Line 1261"/>
                <p:cNvSpPr>
                  <a:spLocks noChangeShapeType="1"/>
                </p:cNvSpPr>
                <p:nvPr/>
              </p:nvSpPr>
              <p:spPr bwMode="auto">
                <a:xfrm>
                  <a:off x="1005" y="406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77" name="Line 1260"/>
                <p:cNvSpPr>
                  <a:spLocks noChangeShapeType="1"/>
                </p:cNvSpPr>
                <p:nvPr/>
              </p:nvSpPr>
              <p:spPr bwMode="auto">
                <a:xfrm>
                  <a:off x="959" y="4066"/>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78" name="Line 1259"/>
                <p:cNvSpPr>
                  <a:spLocks noChangeShapeType="1"/>
                </p:cNvSpPr>
                <p:nvPr/>
              </p:nvSpPr>
              <p:spPr bwMode="auto">
                <a:xfrm>
                  <a:off x="1005" y="406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79" name="Line 1258"/>
                <p:cNvSpPr>
                  <a:spLocks noChangeShapeType="1"/>
                </p:cNvSpPr>
                <p:nvPr/>
              </p:nvSpPr>
              <p:spPr bwMode="auto">
                <a:xfrm>
                  <a:off x="976" y="4072"/>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80" name="Line 1257"/>
                <p:cNvSpPr>
                  <a:spLocks noChangeShapeType="1"/>
                </p:cNvSpPr>
                <p:nvPr/>
              </p:nvSpPr>
              <p:spPr bwMode="auto">
                <a:xfrm>
                  <a:off x="1005" y="407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81" name="Line 1256"/>
                <p:cNvSpPr>
                  <a:spLocks noChangeShapeType="1"/>
                </p:cNvSpPr>
                <p:nvPr/>
              </p:nvSpPr>
              <p:spPr bwMode="auto">
                <a:xfrm>
                  <a:off x="988" y="4078"/>
                  <a:ext cx="2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82" name="Line 1255"/>
                <p:cNvSpPr>
                  <a:spLocks noChangeShapeType="1"/>
                </p:cNvSpPr>
                <p:nvPr/>
              </p:nvSpPr>
              <p:spPr bwMode="auto">
                <a:xfrm>
                  <a:off x="993" y="4084"/>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83" name="Line 1254"/>
                <p:cNvSpPr>
                  <a:spLocks noChangeShapeType="1"/>
                </p:cNvSpPr>
                <p:nvPr/>
              </p:nvSpPr>
              <p:spPr bwMode="auto">
                <a:xfrm>
                  <a:off x="1005" y="408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84" name="Line 1253"/>
                <p:cNvSpPr>
                  <a:spLocks noChangeShapeType="1"/>
                </p:cNvSpPr>
                <p:nvPr/>
              </p:nvSpPr>
              <p:spPr bwMode="auto">
                <a:xfrm>
                  <a:off x="948" y="4101"/>
                  <a:ext cx="4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85" name="Line 1252"/>
                <p:cNvSpPr>
                  <a:spLocks noChangeShapeType="1"/>
                </p:cNvSpPr>
                <p:nvPr/>
              </p:nvSpPr>
              <p:spPr bwMode="auto">
                <a:xfrm>
                  <a:off x="936" y="4106"/>
                  <a:ext cx="6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86" name="Line 1251"/>
                <p:cNvSpPr>
                  <a:spLocks noChangeShapeType="1"/>
                </p:cNvSpPr>
                <p:nvPr/>
              </p:nvSpPr>
              <p:spPr bwMode="auto">
                <a:xfrm>
                  <a:off x="931" y="4112"/>
                  <a:ext cx="7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87" name="Line 1250"/>
                <p:cNvSpPr>
                  <a:spLocks noChangeShapeType="1"/>
                </p:cNvSpPr>
                <p:nvPr/>
              </p:nvSpPr>
              <p:spPr bwMode="auto">
                <a:xfrm>
                  <a:off x="925" y="4118"/>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88" name="Line 1249"/>
                <p:cNvSpPr>
                  <a:spLocks noChangeShapeType="1"/>
                </p:cNvSpPr>
                <p:nvPr/>
              </p:nvSpPr>
              <p:spPr bwMode="auto">
                <a:xfrm>
                  <a:off x="993" y="4118"/>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89" name="Line 1248"/>
                <p:cNvSpPr>
                  <a:spLocks noChangeShapeType="1"/>
                </p:cNvSpPr>
                <p:nvPr/>
              </p:nvSpPr>
              <p:spPr bwMode="auto">
                <a:xfrm>
                  <a:off x="925" y="41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90" name="Line 1247"/>
                <p:cNvSpPr>
                  <a:spLocks noChangeShapeType="1"/>
                </p:cNvSpPr>
                <p:nvPr/>
              </p:nvSpPr>
              <p:spPr bwMode="auto">
                <a:xfrm>
                  <a:off x="1005" y="41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91" name="Line 1246"/>
                <p:cNvSpPr>
                  <a:spLocks noChangeShapeType="1"/>
                </p:cNvSpPr>
                <p:nvPr/>
              </p:nvSpPr>
              <p:spPr bwMode="auto">
                <a:xfrm>
                  <a:off x="925" y="41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292" name="Line 1245"/>
                <p:cNvSpPr>
                  <a:spLocks noChangeShapeType="1"/>
                </p:cNvSpPr>
                <p:nvPr/>
              </p:nvSpPr>
              <p:spPr bwMode="auto">
                <a:xfrm>
                  <a:off x="1005" y="41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nvGrpSpPr>
              <p:cNvPr id="35857" name="Group 1043"/>
              <p:cNvGrpSpPr>
                <a:grpSpLocks/>
              </p:cNvGrpSpPr>
              <p:nvPr/>
            </p:nvGrpSpPr>
            <p:grpSpPr bwMode="auto">
              <a:xfrm>
                <a:off x="925" y="4032"/>
                <a:ext cx="559" cy="395"/>
                <a:chOff x="925" y="4032"/>
                <a:chExt cx="559" cy="395"/>
              </a:xfrm>
            </p:grpSpPr>
            <p:sp>
              <p:nvSpPr>
                <p:cNvPr id="36893" name="Line 1243"/>
                <p:cNvSpPr>
                  <a:spLocks noChangeShapeType="1"/>
                </p:cNvSpPr>
                <p:nvPr/>
              </p:nvSpPr>
              <p:spPr bwMode="auto">
                <a:xfrm>
                  <a:off x="925" y="41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94" name="Line 1242"/>
                <p:cNvSpPr>
                  <a:spLocks noChangeShapeType="1"/>
                </p:cNvSpPr>
                <p:nvPr/>
              </p:nvSpPr>
              <p:spPr bwMode="auto">
                <a:xfrm>
                  <a:off x="1005" y="41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95" name="Line 1241"/>
                <p:cNvSpPr>
                  <a:spLocks noChangeShapeType="1"/>
                </p:cNvSpPr>
                <p:nvPr/>
              </p:nvSpPr>
              <p:spPr bwMode="auto">
                <a:xfrm>
                  <a:off x="925" y="414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96" name="Line 1240"/>
                <p:cNvSpPr>
                  <a:spLocks noChangeShapeType="1"/>
                </p:cNvSpPr>
                <p:nvPr/>
              </p:nvSpPr>
              <p:spPr bwMode="auto">
                <a:xfrm>
                  <a:off x="1005" y="414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97" name="Line 1239"/>
                <p:cNvSpPr>
                  <a:spLocks noChangeShapeType="1"/>
                </p:cNvSpPr>
                <p:nvPr/>
              </p:nvSpPr>
              <p:spPr bwMode="auto">
                <a:xfrm>
                  <a:off x="925" y="4146"/>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98" name="Line 1238"/>
                <p:cNvSpPr>
                  <a:spLocks noChangeShapeType="1"/>
                </p:cNvSpPr>
                <p:nvPr/>
              </p:nvSpPr>
              <p:spPr bwMode="auto">
                <a:xfrm>
                  <a:off x="993" y="4146"/>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99" name="Line 1237"/>
                <p:cNvSpPr>
                  <a:spLocks noChangeShapeType="1"/>
                </p:cNvSpPr>
                <p:nvPr/>
              </p:nvSpPr>
              <p:spPr bwMode="auto">
                <a:xfrm>
                  <a:off x="931" y="4152"/>
                  <a:ext cx="7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00" name="Line 1236"/>
                <p:cNvSpPr>
                  <a:spLocks noChangeShapeType="1"/>
                </p:cNvSpPr>
                <p:nvPr/>
              </p:nvSpPr>
              <p:spPr bwMode="auto">
                <a:xfrm>
                  <a:off x="936" y="4158"/>
                  <a:ext cx="6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01" name="Line 1235"/>
                <p:cNvSpPr>
                  <a:spLocks noChangeShapeType="1"/>
                </p:cNvSpPr>
                <p:nvPr/>
              </p:nvSpPr>
              <p:spPr bwMode="auto">
                <a:xfrm>
                  <a:off x="948" y="4163"/>
                  <a:ext cx="4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02" name="Rectangle 1234"/>
                <p:cNvSpPr>
                  <a:spLocks noChangeArrowheads="1"/>
                </p:cNvSpPr>
                <p:nvPr/>
              </p:nvSpPr>
              <p:spPr bwMode="auto">
                <a:xfrm>
                  <a:off x="953" y="4192"/>
                  <a:ext cx="17" cy="91"/>
                </a:xfrm>
                <a:prstGeom prst="rect">
                  <a:avLst/>
                </a:prstGeom>
                <a:solidFill>
                  <a:srgbClr val="000000"/>
                </a:solidFill>
                <a:ln w="3810">
                  <a:solidFill>
                    <a:srgbClr val="000000"/>
                  </a:solidFill>
                  <a:miter lim="800000"/>
                  <a:headEnd/>
                  <a:tailEnd/>
                </a:ln>
              </p:spPr>
              <p:txBody>
                <a:bodyPr/>
                <a:lstStyle/>
                <a:p>
                  <a:endParaRPr lang="en-US">
                    <a:latin typeface="Calibri" pitchFamily="34" charset="0"/>
                  </a:endParaRPr>
                </a:p>
              </p:txBody>
            </p:sp>
            <p:sp>
              <p:nvSpPr>
                <p:cNvPr id="36903" name="Line 1233"/>
                <p:cNvSpPr>
                  <a:spLocks noChangeShapeType="1"/>
                </p:cNvSpPr>
                <p:nvPr/>
              </p:nvSpPr>
              <p:spPr bwMode="auto">
                <a:xfrm>
                  <a:off x="1005" y="429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04" name="Line 1232"/>
                <p:cNvSpPr>
                  <a:spLocks noChangeShapeType="1"/>
                </p:cNvSpPr>
                <p:nvPr/>
              </p:nvSpPr>
              <p:spPr bwMode="auto">
                <a:xfrm>
                  <a:off x="1005" y="430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05" name="Line 1231"/>
                <p:cNvSpPr>
                  <a:spLocks noChangeShapeType="1"/>
                </p:cNvSpPr>
                <p:nvPr/>
              </p:nvSpPr>
              <p:spPr bwMode="auto">
                <a:xfrm>
                  <a:off x="925" y="4306"/>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06" name="Line 1230"/>
                <p:cNvSpPr>
                  <a:spLocks noChangeShapeType="1"/>
                </p:cNvSpPr>
                <p:nvPr/>
              </p:nvSpPr>
              <p:spPr bwMode="auto">
                <a:xfrm>
                  <a:off x="1005" y="430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07" name="Line 1229"/>
                <p:cNvSpPr>
                  <a:spLocks noChangeShapeType="1"/>
                </p:cNvSpPr>
                <p:nvPr/>
              </p:nvSpPr>
              <p:spPr bwMode="auto">
                <a:xfrm>
                  <a:off x="925" y="4312"/>
                  <a:ext cx="2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08" name="Line 1228"/>
                <p:cNvSpPr>
                  <a:spLocks noChangeShapeType="1"/>
                </p:cNvSpPr>
                <p:nvPr/>
              </p:nvSpPr>
              <p:spPr bwMode="auto">
                <a:xfrm>
                  <a:off x="1005" y="431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09" name="Line 1227"/>
                <p:cNvSpPr>
                  <a:spLocks noChangeShapeType="1"/>
                </p:cNvSpPr>
                <p:nvPr/>
              </p:nvSpPr>
              <p:spPr bwMode="auto">
                <a:xfrm>
                  <a:off x="925" y="4317"/>
                  <a:ext cx="4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10" name="Line 1226"/>
                <p:cNvSpPr>
                  <a:spLocks noChangeShapeType="1"/>
                </p:cNvSpPr>
                <p:nvPr/>
              </p:nvSpPr>
              <p:spPr bwMode="auto">
                <a:xfrm>
                  <a:off x="1005" y="431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11" name="Line 1225"/>
                <p:cNvSpPr>
                  <a:spLocks noChangeShapeType="1"/>
                </p:cNvSpPr>
                <p:nvPr/>
              </p:nvSpPr>
              <p:spPr bwMode="auto">
                <a:xfrm>
                  <a:off x="925" y="4323"/>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12" name="Line 1224"/>
                <p:cNvSpPr>
                  <a:spLocks noChangeShapeType="1"/>
                </p:cNvSpPr>
                <p:nvPr/>
              </p:nvSpPr>
              <p:spPr bwMode="auto">
                <a:xfrm>
                  <a:off x="1005" y="43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13" name="Line 1223"/>
                <p:cNvSpPr>
                  <a:spLocks noChangeShapeType="1"/>
                </p:cNvSpPr>
                <p:nvPr/>
              </p:nvSpPr>
              <p:spPr bwMode="auto">
                <a:xfrm>
                  <a:off x="959" y="4329"/>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14" name="Line 1222"/>
                <p:cNvSpPr>
                  <a:spLocks noChangeShapeType="1"/>
                </p:cNvSpPr>
                <p:nvPr/>
              </p:nvSpPr>
              <p:spPr bwMode="auto">
                <a:xfrm>
                  <a:off x="1005" y="43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15" name="Line 1221"/>
                <p:cNvSpPr>
                  <a:spLocks noChangeShapeType="1"/>
                </p:cNvSpPr>
                <p:nvPr/>
              </p:nvSpPr>
              <p:spPr bwMode="auto">
                <a:xfrm>
                  <a:off x="976" y="4335"/>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16" name="Line 1220"/>
                <p:cNvSpPr>
                  <a:spLocks noChangeShapeType="1"/>
                </p:cNvSpPr>
                <p:nvPr/>
              </p:nvSpPr>
              <p:spPr bwMode="auto">
                <a:xfrm>
                  <a:off x="1005" y="43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17" name="Line 1219"/>
                <p:cNvSpPr>
                  <a:spLocks noChangeShapeType="1"/>
                </p:cNvSpPr>
                <p:nvPr/>
              </p:nvSpPr>
              <p:spPr bwMode="auto">
                <a:xfrm>
                  <a:off x="988" y="4340"/>
                  <a:ext cx="2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18" name="Line 1218"/>
                <p:cNvSpPr>
                  <a:spLocks noChangeShapeType="1"/>
                </p:cNvSpPr>
                <p:nvPr/>
              </p:nvSpPr>
              <p:spPr bwMode="auto">
                <a:xfrm>
                  <a:off x="993" y="4346"/>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19" name="Line 1217"/>
                <p:cNvSpPr>
                  <a:spLocks noChangeShapeType="1"/>
                </p:cNvSpPr>
                <p:nvPr/>
              </p:nvSpPr>
              <p:spPr bwMode="auto">
                <a:xfrm>
                  <a:off x="1005" y="435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20" name="Line 1216"/>
                <p:cNvSpPr>
                  <a:spLocks noChangeShapeType="1"/>
                </p:cNvSpPr>
                <p:nvPr/>
              </p:nvSpPr>
              <p:spPr bwMode="auto">
                <a:xfrm>
                  <a:off x="953" y="4363"/>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21" name="Line 1215"/>
                <p:cNvSpPr>
                  <a:spLocks noChangeShapeType="1"/>
                </p:cNvSpPr>
                <p:nvPr/>
              </p:nvSpPr>
              <p:spPr bwMode="auto">
                <a:xfrm>
                  <a:off x="953" y="4369"/>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22" name="Line 1214"/>
                <p:cNvSpPr>
                  <a:spLocks noChangeShapeType="1"/>
                </p:cNvSpPr>
                <p:nvPr/>
              </p:nvSpPr>
              <p:spPr bwMode="auto">
                <a:xfrm>
                  <a:off x="953" y="4374"/>
                  <a:ext cx="3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23" name="Line 1213"/>
                <p:cNvSpPr>
                  <a:spLocks noChangeShapeType="1"/>
                </p:cNvSpPr>
                <p:nvPr/>
              </p:nvSpPr>
              <p:spPr bwMode="auto">
                <a:xfrm>
                  <a:off x="953" y="4380"/>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24" name="Line 1212"/>
                <p:cNvSpPr>
                  <a:spLocks noChangeShapeType="1"/>
                </p:cNvSpPr>
                <p:nvPr/>
              </p:nvSpPr>
              <p:spPr bwMode="auto">
                <a:xfrm>
                  <a:off x="976" y="438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25" name="Line 1211"/>
                <p:cNvSpPr>
                  <a:spLocks noChangeShapeType="1"/>
                </p:cNvSpPr>
                <p:nvPr/>
              </p:nvSpPr>
              <p:spPr bwMode="auto">
                <a:xfrm>
                  <a:off x="953" y="438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26" name="Line 1210"/>
                <p:cNvSpPr>
                  <a:spLocks noChangeShapeType="1"/>
                </p:cNvSpPr>
                <p:nvPr/>
              </p:nvSpPr>
              <p:spPr bwMode="auto">
                <a:xfrm>
                  <a:off x="988" y="4386"/>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27" name="Line 1209"/>
                <p:cNvSpPr>
                  <a:spLocks noChangeShapeType="1"/>
                </p:cNvSpPr>
                <p:nvPr/>
              </p:nvSpPr>
              <p:spPr bwMode="auto">
                <a:xfrm>
                  <a:off x="953" y="439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28" name="Line 1208"/>
                <p:cNvSpPr>
                  <a:spLocks noChangeShapeType="1"/>
                </p:cNvSpPr>
                <p:nvPr/>
              </p:nvSpPr>
              <p:spPr bwMode="auto">
                <a:xfrm>
                  <a:off x="993" y="439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29" name="Line 1207"/>
                <p:cNvSpPr>
                  <a:spLocks noChangeShapeType="1"/>
                </p:cNvSpPr>
                <p:nvPr/>
              </p:nvSpPr>
              <p:spPr bwMode="auto">
                <a:xfrm>
                  <a:off x="953" y="439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30" name="Line 1206"/>
                <p:cNvSpPr>
                  <a:spLocks noChangeShapeType="1"/>
                </p:cNvSpPr>
                <p:nvPr/>
              </p:nvSpPr>
              <p:spPr bwMode="auto">
                <a:xfrm>
                  <a:off x="1005" y="439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31" name="Line 1205"/>
                <p:cNvSpPr>
                  <a:spLocks noChangeShapeType="1"/>
                </p:cNvSpPr>
                <p:nvPr/>
              </p:nvSpPr>
              <p:spPr bwMode="auto">
                <a:xfrm>
                  <a:off x="925" y="4403"/>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32" name="Line 1204"/>
                <p:cNvSpPr>
                  <a:spLocks noChangeShapeType="1"/>
                </p:cNvSpPr>
                <p:nvPr/>
              </p:nvSpPr>
              <p:spPr bwMode="auto">
                <a:xfrm>
                  <a:off x="925" y="4409"/>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33" name="Line 1203"/>
                <p:cNvSpPr>
                  <a:spLocks noChangeShapeType="1"/>
                </p:cNvSpPr>
                <p:nvPr/>
              </p:nvSpPr>
              <p:spPr bwMode="auto">
                <a:xfrm>
                  <a:off x="925" y="4414"/>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34" name="Line 1202"/>
                <p:cNvSpPr>
                  <a:spLocks noChangeShapeType="1"/>
                </p:cNvSpPr>
                <p:nvPr/>
              </p:nvSpPr>
              <p:spPr bwMode="auto">
                <a:xfrm>
                  <a:off x="953" y="4420"/>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35" name="Line 1201"/>
                <p:cNvSpPr>
                  <a:spLocks noChangeShapeType="1"/>
                </p:cNvSpPr>
                <p:nvPr/>
              </p:nvSpPr>
              <p:spPr bwMode="auto">
                <a:xfrm>
                  <a:off x="953" y="442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36" name="Line 1200"/>
                <p:cNvSpPr>
                  <a:spLocks noChangeShapeType="1"/>
                </p:cNvSpPr>
                <p:nvPr/>
              </p:nvSpPr>
              <p:spPr bwMode="auto">
                <a:xfrm>
                  <a:off x="1239" y="403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37" name="Line 1199"/>
                <p:cNvSpPr>
                  <a:spLocks noChangeShapeType="1"/>
                </p:cNvSpPr>
                <p:nvPr/>
              </p:nvSpPr>
              <p:spPr bwMode="auto">
                <a:xfrm>
                  <a:off x="1239" y="403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38" name="Line 1198"/>
                <p:cNvSpPr>
                  <a:spLocks noChangeShapeType="1"/>
                </p:cNvSpPr>
                <p:nvPr/>
              </p:nvSpPr>
              <p:spPr bwMode="auto">
                <a:xfrm>
                  <a:off x="1159" y="4044"/>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39" name="Line 1197"/>
                <p:cNvSpPr>
                  <a:spLocks noChangeShapeType="1"/>
                </p:cNvSpPr>
                <p:nvPr/>
              </p:nvSpPr>
              <p:spPr bwMode="auto">
                <a:xfrm>
                  <a:off x="1239" y="404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40" name="Line 1196"/>
                <p:cNvSpPr>
                  <a:spLocks noChangeShapeType="1"/>
                </p:cNvSpPr>
                <p:nvPr/>
              </p:nvSpPr>
              <p:spPr bwMode="auto">
                <a:xfrm>
                  <a:off x="1159" y="4049"/>
                  <a:ext cx="2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41" name="Line 1195"/>
                <p:cNvSpPr>
                  <a:spLocks noChangeShapeType="1"/>
                </p:cNvSpPr>
                <p:nvPr/>
              </p:nvSpPr>
              <p:spPr bwMode="auto">
                <a:xfrm>
                  <a:off x="1239" y="404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42" name="Line 1194"/>
                <p:cNvSpPr>
                  <a:spLocks noChangeShapeType="1"/>
                </p:cNvSpPr>
                <p:nvPr/>
              </p:nvSpPr>
              <p:spPr bwMode="auto">
                <a:xfrm>
                  <a:off x="1159" y="4055"/>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43" name="Line 1193"/>
                <p:cNvSpPr>
                  <a:spLocks noChangeShapeType="1"/>
                </p:cNvSpPr>
                <p:nvPr/>
              </p:nvSpPr>
              <p:spPr bwMode="auto">
                <a:xfrm>
                  <a:off x="1239" y="405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44" name="Line 1192"/>
                <p:cNvSpPr>
                  <a:spLocks noChangeShapeType="1"/>
                </p:cNvSpPr>
                <p:nvPr/>
              </p:nvSpPr>
              <p:spPr bwMode="auto">
                <a:xfrm>
                  <a:off x="1159" y="4061"/>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45" name="Line 1191"/>
                <p:cNvSpPr>
                  <a:spLocks noChangeShapeType="1"/>
                </p:cNvSpPr>
                <p:nvPr/>
              </p:nvSpPr>
              <p:spPr bwMode="auto">
                <a:xfrm>
                  <a:off x="1239" y="406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46" name="Line 1190"/>
                <p:cNvSpPr>
                  <a:spLocks noChangeShapeType="1"/>
                </p:cNvSpPr>
                <p:nvPr/>
              </p:nvSpPr>
              <p:spPr bwMode="auto">
                <a:xfrm>
                  <a:off x="1193" y="4066"/>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47" name="Line 1189"/>
                <p:cNvSpPr>
                  <a:spLocks noChangeShapeType="1"/>
                </p:cNvSpPr>
                <p:nvPr/>
              </p:nvSpPr>
              <p:spPr bwMode="auto">
                <a:xfrm>
                  <a:off x="1239" y="406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48" name="Line 1188"/>
                <p:cNvSpPr>
                  <a:spLocks noChangeShapeType="1"/>
                </p:cNvSpPr>
                <p:nvPr/>
              </p:nvSpPr>
              <p:spPr bwMode="auto">
                <a:xfrm>
                  <a:off x="1210" y="4072"/>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49" name="Line 1187"/>
                <p:cNvSpPr>
                  <a:spLocks noChangeShapeType="1"/>
                </p:cNvSpPr>
                <p:nvPr/>
              </p:nvSpPr>
              <p:spPr bwMode="auto">
                <a:xfrm>
                  <a:off x="1239" y="407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50" name="Line 1186"/>
                <p:cNvSpPr>
                  <a:spLocks noChangeShapeType="1"/>
                </p:cNvSpPr>
                <p:nvPr/>
              </p:nvSpPr>
              <p:spPr bwMode="auto">
                <a:xfrm>
                  <a:off x="1222" y="4078"/>
                  <a:ext cx="2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51" name="Line 1185"/>
                <p:cNvSpPr>
                  <a:spLocks noChangeShapeType="1"/>
                </p:cNvSpPr>
                <p:nvPr/>
              </p:nvSpPr>
              <p:spPr bwMode="auto">
                <a:xfrm>
                  <a:off x="1227" y="4084"/>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52" name="Line 1184"/>
                <p:cNvSpPr>
                  <a:spLocks noChangeShapeType="1"/>
                </p:cNvSpPr>
                <p:nvPr/>
              </p:nvSpPr>
              <p:spPr bwMode="auto">
                <a:xfrm>
                  <a:off x="1239" y="408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53" name="Line 1183"/>
                <p:cNvSpPr>
                  <a:spLocks noChangeShapeType="1"/>
                </p:cNvSpPr>
                <p:nvPr/>
              </p:nvSpPr>
              <p:spPr bwMode="auto">
                <a:xfrm>
                  <a:off x="1176" y="4101"/>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54" name="Line 1182"/>
                <p:cNvSpPr>
                  <a:spLocks noChangeShapeType="1"/>
                </p:cNvSpPr>
                <p:nvPr/>
              </p:nvSpPr>
              <p:spPr bwMode="auto">
                <a:xfrm>
                  <a:off x="1170" y="410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55" name="Line 1181"/>
                <p:cNvSpPr>
                  <a:spLocks noChangeShapeType="1"/>
                </p:cNvSpPr>
                <p:nvPr/>
              </p:nvSpPr>
              <p:spPr bwMode="auto">
                <a:xfrm>
                  <a:off x="1205" y="4106"/>
                  <a:ext cx="2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56" name="Line 1180"/>
                <p:cNvSpPr>
                  <a:spLocks noChangeShapeType="1"/>
                </p:cNvSpPr>
                <p:nvPr/>
              </p:nvSpPr>
              <p:spPr bwMode="auto">
                <a:xfrm>
                  <a:off x="1165" y="411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57" name="Line 1179"/>
                <p:cNvSpPr>
                  <a:spLocks noChangeShapeType="1"/>
                </p:cNvSpPr>
                <p:nvPr/>
              </p:nvSpPr>
              <p:spPr bwMode="auto">
                <a:xfrm>
                  <a:off x="1205" y="4112"/>
                  <a:ext cx="4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58" name="Line 1178"/>
                <p:cNvSpPr>
                  <a:spLocks noChangeShapeType="1"/>
                </p:cNvSpPr>
                <p:nvPr/>
              </p:nvSpPr>
              <p:spPr bwMode="auto">
                <a:xfrm>
                  <a:off x="1159" y="411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59" name="Line 1177"/>
                <p:cNvSpPr>
                  <a:spLocks noChangeShapeType="1"/>
                </p:cNvSpPr>
                <p:nvPr/>
              </p:nvSpPr>
              <p:spPr bwMode="auto">
                <a:xfrm>
                  <a:off x="1205" y="411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60" name="Line 1176"/>
                <p:cNvSpPr>
                  <a:spLocks noChangeShapeType="1"/>
                </p:cNvSpPr>
                <p:nvPr/>
              </p:nvSpPr>
              <p:spPr bwMode="auto">
                <a:xfrm>
                  <a:off x="1227" y="4118"/>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61" name="Line 1175"/>
                <p:cNvSpPr>
                  <a:spLocks noChangeShapeType="1"/>
                </p:cNvSpPr>
                <p:nvPr/>
              </p:nvSpPr>
              <p:spPr bwMode="auto">
                <a:xfrm>
                  <a:off x="1159" y="41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62" name="Line 1174"/>
                <p:cNvSpPr>
                  <a:spLocks noChangeShapeType="1"/>
                </p:cNvSpPr>
                <p:nvPr/>
              </p:nvSpPr>
              <p:spPr bwMode="auto">
                <a:xfrm>
                  <a:off x="1210" y="412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63" name="Line 1173"/>
                <p:cNvSpPr>
                  <a:spLocks noChangeShapeType="1"/>
                </p:cNvSpPr>
                <p:nvPr/>
              </p:nvSpPr>
              <p:spPr bwMode="auto">
                <a:xfrm>
                  <a:off x="1239" y="41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64" name="Line 1172"/>
                <p:cNvSpPr>
                  <a:spLocks noChangeShapeType="1"/>
                </p:cNvSpPr>
                <p:nvPr/>
              </p:nvSpPr>
              <p:spPr bwMode="auto">
                <a:xfrm>
                  <a:off x="1159" y="41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65" name="Line 1171"/>
                <p:cNvSpPr>
                  <a:spLocks noChangeShapeType="1"/>
                </p:cNvSpPr>
                <p:nvPr/>
              </p:nvSpPr>
              <p:spPr bwMode="auto">
                <a:xfrm>
                  <a:off x="1210" y="412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66" name="Line 1170"/>
                <p:cNvSpPr>
                  <a:spLocks noChangeShapeType="1"/>
                </p:cNvSpPr>
                <p:nvPr/>
              </p:nvSpPr>
              <p:spPr bwMode="auto">
                <a:xfrm>
                  <a:off x="1239" y="41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67" name="Line 1169"/>
                <p:cNvSpPr>
                  <a:spLocks noChangeShapeType="1"/>
                </p:cNvSpPr>
                <p:nvPr/>
              </p:nvSpPr>
              <p:spPr bwMode="auto">
                <a:xfrm>
                  <a:off x="1159" y="41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68" name="Line 1168"/>
                <p:cNvSpPr>
                  <a:spLocks noChangeShapeType="1"/>
                </p:cNvSpPr>
                <p:nvPr/>
              </p:nvSpPr>
              <p:spPr bwMode="auto">
                <a:xfrm>
                  <a:off x="1210" y="413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69" name="Line 1167"/>
                <p:cNvSpPr>
                  <a:spLocks noChangeShapeType="1"/>
                </p:cNvSpPr>
                <p:nvPr/>
              </p:nvSpPr>
              <p:spPr bwMode="auto">
                <a:xfrm>
                  <a:off x="1239" y="41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70" name="Line 1166"/>
                <p:cNvSpPr>
                  <a:spLocks noChangeShapeType="1"/>
                </p:cNvSpPr>
                <p:nvPr/>
              </p:nvSpPr>
              <p:spPr bwMode="auto">
                <a:xfrm>
                  <a:off x="1159" y="414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71" name="Line 1165"/>
                <p:cNvSpPr>
                  <a:spLocks noChangeShapeType="1"/>
                </p:cNvSpPr>
                <p:nvPr/>
              </p:nvSpPr>
              <p:spPr bwMode="auto">
                <a:xfrm>
                  <a:off x="1210" y="414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72" name="Line 1164"/>
                <p:cNvSpPr>
                  <a:spLocks noChangeShapeType="1"/>
                </p:cNvSpPr>
                <p:nvPr/>
              </p:nvSpPr>
              <p:spPr bwMode="auto">
                <a:xfrm>
                  <a:off x="1239" y="414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73" name="Line 1163"/>
                <p:cNvSpPr>
                  <a:spLocks noChangeShapeType="1"/>
                </p:cNvSpPr>
                <p:nvPr/>
              </p:nvSpPr>
              <p:spPr bwMode="auto">
                <a:xfrm>
                  <a:off x="1165" y="414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74" name="Line 1162"/>
                <p:cNvSpPr>
                  <a:spLocks noChangeShapeType="1"/>
                </p:cNvSpPr>
                <p:nvPr/>
              </p:nvSpPr>
              <p:spPr bwMode="auto">
                <a:xfrm>
                  <a:off x="1205" y="4146"/>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75" name="Line 1161"/>
                <p:cNvSpPr>
                  <a:spLocks noChangeShapeType="1"/>
                </p:cNvSpPr>
                <p:nvPr/>
              </p:nvSpPr>
              <p:spPr bwMode="auto">
                <a:xfrm>
                  <a:off x="1239" y="414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76" name="Line 1160"/>
                <p:cNvSpPr>
                  <a:spLocks noChangeShapeType="1"/>
                </p:cNvSpPr>
                <p:nvPr/>
              </p:nvSpPr>
              <p:spPr bwMode="auto">
                <a:xfrm>
                  <a:off x="1165" y="4152"/>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77" name="Line 1159"/>
                <p:cNvSpPr>
                  <a:spLocks noChangeShapeType="1"/>
                </p:cNvSpPr>
                <p:nvPr/>
              </p:nvSpPr>
              <p:spPr bwMode="auto">
                <a:xfrm>
                  <a:off x="1239" y="415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78" name="Line 1158"/>
                <p:cNvSpPr>
                  <a:spLocks noChangeShapeType="1"/>
                </p:cNvSpPr>
                <p:nvPr/>
              </p:nvSpPr>
              <p:spPr bwMode="auto">
                <a:xfrm>
                  <a:off x="1170" y="4158"/>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79" name="Line 1157"/>
                <p:cNvSpPr>
                  <a:spLocks noChangeShapeType="1"/>
                </p:cNvSpPr>
                <p:nvPr/>
              </p:nvSpPr>
              <p:spPr bwMode="auto">
                <a:xfrm>
                  <a:off x="1239" y="415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80" name="Line 1156"/>
                <p:cNvSpPr>
                  <a:spLocks noChangeShapeType="1"/>
                </p:cNvSpPr>
                <p:nvPr/>
              </p:nvSpPr>
              <p:spPr bwMode="auto">
                <a:xfrm>
                  <a:off x="1182" y="4163"/>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81" name="Rectangle 1155"/>
                <p:cNvSpPr>
                  <a:spLocks noChangeArrowheads="1"/>
                </p:cNvSpPr>
                <p:nvPr/>
              </p:nvSpPr>
              <p:spPr bwMode="auto">
                <a:xfrm>
                  <a:off x="1187" y="4192"/>
                  <a:ext cx="18" cy="91"/>
                </a:xfrm>
                <a:prstGeom prst="rect">
                  <a:avLst/>
                </a:prstGeom>
                <a:solidFill>
                  <a:srgbClr val="000000"/>
                </a:solidFill>
                <a:ln w="3810">
                  <a:solidFill>
                    <a:srgbClr val="000000"/>
                  </a:solidFill>
                  <a:miter lim="800000"/>
                  <a:headEnd/>
                  <a:tailEnd/>
                </a:ln>
              </p:spPr>
              <p:txBody>
                <a:bodyPr/>
                <a:lstStyle/>
                <a:p>
                  <a:endParaRPr lang="en-US">
                    <a:latin typeface="Calibri" pitchFamily="34" charset="0"/>
                  </a:endParaRPr>
                </a:p>
              </p:txBody>
            </p:sp>
            <p:sp>
              <p:nvSpPr>
                <p:cNvPr id="36982" name="Line 1154"/>
                <p:cNvSpPr>
                  <a:spLocks noChangeShapeType="1"/>
                </p:cNvSpPr>
                <p:nvPr/>
              </p:nvSpPr>
              <p:spPr bwMode="auto">
                <a:xfrm>
                  <a:off x="1239" y="429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83" name="Line 1153"/>
                <p:cNvSpPr>
                  <a:spLocks noChangeShapeType="1"/>
                </p:cNvSpPr>
                <p:nvPr/>
              </p:nvSpPr>
              <p:spPr bwMode="auto">
                <a:xfrm>
                  <a:off x="1239" y="430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84" name="Line 1152"/>
                <p:cNvSpPr>
                  <a:spLocks noChangeShapeType="1"/>
                </p:cNvSpPr>
                <p:nvPr/>
              </p:nvSpPr>
              <p:spPr bwMode="auto">
                <a:xfrm>
                  <a:off x="1159" y="4306"/>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85" name="Line 1151"/>
                <p:cNvSpPr>
                  <a:spLocks noChangeShapeType="1"/>
                </p:cNvSpPr>
                <p:nvPr/>
              </p:nvSpPr>
              <p:spPr bwMode="auto">
                <a:xfrm>
                  <a:off x="1239" y="430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86" name="Line 1150"/>
                <p:cNvSpPr>
                  <a:spLocks noChangeShapeType="1"/>
                </p:cNvSpPr>
                <p:nvPr/>
              </p:nvSpPr>
              <p:spPr bwMode="auto">
                <a:xfrm>
                  <a:off x="1159" y="4312"/>
                  <a:ext cx="2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87" name="Line 1149"/>
                <p:cNvSpPr>
                  <a:spLocks noChangeShapeType="1"/>
                </p:cNvSpPr>
                <p:nvPr/>
              </p:nvSpPr>
              <p:spPr bwMode="auto">
                <a:xfrm>
                  <a:off x="1239" y="431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88" name="Line 1148"/>
                <p:cNvSpPr>
                  <a:spLocks noChangeShapeType="1"/>
                </p:cNvSpPr>
                <p:nvPr/>
              </p:nvSpPr>
              <p:spPr bwMode="auto">
                <a:xfrm>
                  <a:off x="1159" y="4317"/>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89" name="Line 1147"/>
                <p:cNvSpPr>
                  <a:spLocks noChangeShapeType="1"/>
                </p:cNvSpPr>
                <p:nvPr/>
              </p:nvSpPr>
              <p:spPr bwMode="auto">
                <a:xfrm>
                  <a:off x="1239" y="431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90" name="Line 1146"/>
                <p:cNvSpPr>
                  <a:spLocks noChangeShapeType="1"/>
                </p:cNvSpPr>
                <p:nvPr/>
              </p:nvSpPr>
              <p:spPr bwMode="auto">
                <a:xfrm>
                  <a:off x="1159" y="4323"/>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91" name="Line 1145"/>
                <p:cNvSpPr>
                  <a:spLocks noChangeShapeType="1"/>
                </p:cNvSpPr>
                <p:nvPr/>
              </p:nvSpPr>
              <p:spPr bwMode="auto">
                <a:xfrm>
                  <a:off x="1239" y="43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92" name="Line 1144"/>
                <p:cNvSpPr>
                  <a:spLocks noChangeShapeType="1"/>
                </p:cNvSpPr>
                <p:nvPr/>
              </p:nvSpPr>
              <p:spPr bwMode="auto">
                <a:xfrm>
                  <a:off x="1193" y="4329"/>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93" name="Line 1143"/>
                <p:cNvSpPr>
                  <a:spLocks noChangeShapeType="1"/>
                </p:cNvSpPr>
                <p:nvPr/>
              </p:nvSpPr>
              <p:spPr bwMode="auto">
                <a:xfrm>
                  <a:off x="1239" y="43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94" name="Line 1142"/>
                <p:cNvSpPr>
                  <a:spLocks noChangeShapeType="1"/>
                </p:cNvSpPr>
                <p:nvPr/>
              </p:nvSpPr>
              <p:spPr bwMode="auto">
                <a:xfrm>
                  <a:off x="1210" y="4335"/>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95" name="Line 1141"/>
                <p:cNvSpPr>
                  <a:spLocks noChangeShapeType="1"/>
                </p:cNvSpPr>
                <p:nvPr/>
              </p:nvSpPr>
              <p:spPr bwMode="auto">
                <a:xfrm>
                  <a:off x="1239" y="43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96" name="Line 1140"/>
                <p:cNvSpPr>
                  <a:spLocks noChangeShapeType="1"/>
                </p:cNvSpPr>
                <p:nvPr/>
              </p:nvSpPr>
              <p:spPr bwMode="auto">
                <a:xfrm>
                  <a:off x="1222" y="4340"/>
                  <a:ext cx="2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97" name="Line 1139"/>
                <p:cNvSpPr>
                  <a:spLocks noChangeShapeType="1"/>
                </p:cNvSpPr>
                <p:nvPr/>
              </p:nvSpPr>
              <p:spPr bwMode="auto">
                <a:xfrm>
                  <a:off x="1227" y="4346"/>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98" name="Line 1138"/>
                <p:cNvSpPr>
                  <a:spLocks noChangeShapeType="1"/>
                </p:cNvSpPr>
                <p:nvPr/>
              </p:nvSpPr>
              <p:spPr bwMode="auto">
                <a:xfrm>
                  <a:off x="1239" y="435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999" name="Line 1137"/>
                <p:cNvSpPr>
                  <a:spLocks noChangeShapeType="1"/>
                </p:cNvSpPr>
                <p:nvPr/>
              </p:nvSpPr>
              <p:spPr bwMode="auto">
                <a:xfrm>
                  <a:off x="1176" y="4363"/>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00" name="Line 1136"/>
                <p:cNvSpPr>
                  <a:spLocks noChangeShapeType="1"/>
                </p:cNvSpPr>
                <p:nvPr/>
              </p:nvSpPr>
              <p:spPr bwMode="auto">
                <a:xfrm>
                  <a:off x="1210" y="4363"/>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01" name="Line 1135"/>
                <p:cNvSpPr>
                  <a:spLocks noChangeShapeType="1"/>
                </p:cNvSpPr>
                <p:nvPr/>
              </p:nvSpPr>
              <p:spPr bwMode="auto">
                <a:xfrm>
                  <a:off x="1165" y="436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02" name="Line 1134"/>
                <p:cNvSpPr>
                  <a:spLocks noChangeShapeType="1"/>
                </p:cNvSpPr>
                <p:nvPr/>
              </p:nvSpPr>
              <p:spPr bwMode="auto">
                <a:xfrm>
                  <a:off x="1205" y="4369"/>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03" name="Line 1133"/>
                <p:cNvSpPr>
                  <a:spLocks noChangeShapeType="1"/>
                </p:cNvSpPr>
                <p:nvPr/>
              </p:nvSpPr>
              <p:spPr bwMode="auto">
                <a:xfrm>
                  <a:off x="1165" y="4374"/>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04" name="Line 1132"/>
                <p:cNvSpPr>
                  <a:spLocks noChangeShapeType="1"/>
                </p:cNvSpPr>
                <p:nvPr/>
              </p:nvSpPr>
              <p:spPr bwMode="auto">
                <a:xfrm>
                  <a:off x="1199" y="4374"/>
                  <a:ext cx="4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05" name="Line 1131"/>
                <p:cNvSpPr>
                  <a:spLocks noChangeShapeType="1"/>
                </p:cNvSpPr>
                <p:nvPr/>
              </p:nvSpPr>
              <p:spPr bwMode="auto">
                <a:xfrm>
                  <a:off x="1159" y="438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06" name="Line 1130"/>
                <p:cNvSpPr>
                  <a:spLocks noChangeShapeType="1"/>
                </p:cNvSpPr>
                <p:nvPr/>
              </p:nvSpPr>
              <p:spPr bwMode="auto">
                <a:xfrm>
                  <a:off x="1193" y="438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07" name="Line 1129"/>
                <p:cNvSpPr>
                  <a:spLocks noChangeShapeType="1"/>
                </p:cNvSpPr>
                <p:nvPr/>
              </p:nvSpPr>
              <p:spPr bwMode="auto">
                <a:xfrm>
                  <a:off x="1233" y="438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08" name="Line 1128"/>
                <p:cNvSpPr>
                  <a:spLocks noChangeShapeType="1"/>
                </p:cNvSpPr>
                <p:nvPr/>
              </p:nvSpPr>
              <p:spPr bwMode="auto">
                <a:xfrm>
                  <a:off x="1159" y="438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09" name="Line 1127"/>
                <p:cNvSpPr>
                  <a:spLocks noChangeShapeType="1"/>
                </p:cNvSpPr>
                <p:nvPr/>
              </p:nvSpPr>
              <p:spPr bwMode="auto">
                <a:xfrm>
                  <a:off x="1193" y="438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10" name="Line 1126"/>
                <p:cNvSpPr>
                  <a:spLocks noChangeShapeType="1"/>
                </p:cNvSpPr>
                <p:nvPr/>
              </p:nvSpPr>
              <p:spPr bwMode="auto">
                <a:xfrm>
                  <a:off x="1239" y="438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11" name="Line 1125"/>
                <p:cNvSpPr>
                  <a:spLocks noChangeShapeType="1"/>
                </p:cNvSpPr>
                <p:nvPr/>
              </p:nvSpPr>
              <p:spPr bwMode="auto">
                <a:xfrm>
                  <a:off x="1159" y="439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12" name="Line 1124"/>
                <p:cNvSpPr>
                  <a:spLocks noChangeShapeType="1"/>
                </p:cNvSpPr>
                <p:nvPr/>
              </p:nvSpPr>
              <p:spPr bwMode="auto">
                <a:xfrm>
                  <a:off x="1193" y="439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13" name="Line 1123"/>
                <p:cNvSpPr>
                  <a:spLocks noChangeShapeType="1"/>
                </p:cNvSpPr>
                <p:nvPr/>
              </p:nvSpPr>
              <p:spPr bwMode="auto">
                <a:xfrm>
                  <a:off x="1239" y="439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14" name="Line 1122"/>
                <p:cNvSpPr>
                  <a:spLocks noChangeShapeType="1"/>
                </p:cNvSpPr>
                <p:nvPr/>
              </p:nvSpPr>
              <p:spPr bwMode="auto">
                <a:xfrm>
                  <a:off x="1159" y="439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15" name="Line 1121"/>
                <p:cNvSpPr>
                  <a:spLocks noChangeShapeType="1"/>
                </p:cNvSpPr>
                <p:nvPr/>
              </p:nvSpPr>
              <p:spPr bwMode="auto">
                <a:xfrm>
                  <a:off x="1193" y="439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16" name="Line 1120"/>
                <p:cNvSpPr>
                  <a:spLocks noChangeShapeType="1"/>
                </p:cNvSpPr>
                <p:nvPr/>
              </p:nvSpPr>
              <p:spPr bwMode="auto">
                <a:xfrm>
                  <a:off x="1239" y="439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17" name="Line 1119"/>
                <p:cNvSpPr>
                  <a:spLocks noChangeShapeType="1"/>
                </p:cNvSpPr>
                <p:nvPr/>
              </p:nvSpPr>
              <p:spPr bwMode="auto">
                <a:xfrm>
                  <a:off x="1159" y="4403"/>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18" name="Line 1118"/>
                <p:cNvSpPr>
                  <a:spLocks noChangeShapeType="1"/>
                </p:cNvSpPr>
                <p:nvPr/>
              </p:nvSpPr>
              <p:spPr bwMode="auto">
                <a:xfrm>
                  <a:off x="1193" y="440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19" name="Line 1117"/>
                <p:cNvSpPr>
                  <a:spLocks noChangeShapeType="1"/>
                </p:cNvSpPr>
                <p:nvPr/>
              </p:nvSpPr>
              <p:spPr bwMode="auto">
                <a:xfrm>
                  <a:off x="1239" y="440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20" name="Line 1116"/>
                <p:cNvSpPr>
                  <a:spLocks noChangeShapeType="1"/>
                </p:cNvSpPr>
                <p:nvPr/>
              </p:nvSpPr>
              <p:spPr bwMode="auto">
                <a:xfrm>
                  <a:off x="1165" y="440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21" name="Line 1115"/>
                <p:cNvSpPr>
                  <a:spLocks noChangeShapeType="1"/>
                </p:cNvSpPr>
                <p:nvPr/>
              </p:nvSpPr>
              <p:spPr bwMode="auto">
                <a:xfrm>
                  <a:off x="1199" y="440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22" name="Line 1114"/>
                <p:cNvSpPr>
                  <a:spLocks noChangeShapeType="1"/>
                </p:cNvSpPr>
                <p:nvPr/>
              </p:nvSpPr>
              <p:spPr bwMode="auto">
                <a:xfrm>
                  <a:off x="1233" y="440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23" name="Line 1113"/>
                <p:cNvSpPr>
                  <a:spLocks noChangeShapeType="1"/>
                </p:cNvSpPr>
                <p:nvPr/>
              </p:nvSpPr>
              <p:spPr bwMode="auto">
                <a:xfrm>
                  <a:off x="1170" y="4414"/>
                  <a:ext cx="7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24" name="Line 1112"/>
                <p:cNvSpPr>
                  <a:spLocks noChangeShapeType="1"/>
                </p:cNvSpPr>
                <p:nvPr/>
              </p:nvSpPr>
              <p:spPr bwMode="auto">
                <a:xfrm>
                  <a:off x="1176" y="4420"/>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25" name="Line 1111"/>
                <p:cNvSpPr>
                  <a:spLocks noChangeShapeType="1"/>
                </p:cNvSpPr>
                <p:nvPr/>
              </p:nvSpPr>
              <p:spPr bwMode="auto">
                <a:xfrm>
                  <a:off x="1187" y="4426"/>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26" name="Line 1110"/>
                <p:cNvSpPr>
                  <a:spLocks noChangeShapeType="1"/>
                </p:cNvSpPr>
                <p:nvPr/>
              </p:nvSpPr>
              <p:spPr bwMode="auto">
                <a:xfrm>
                  <a:off x="1410" y="403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27" name="Line 1109"/>
                <p:cNvSpPr>
                  <a:spLocks noChangeShapeType="1"/>
                </p:cNvSpPr>
                <p:nvPr/>
              </p:nvSpPr>
              <p:spPr bwMode="auto">
                <a:xfrm>
                  <a:off x="1450" y="403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28" name="Line 1108"/>
                <p:cNvSpPr>
                  <a:spLocks noChangeShapeType="1"/>
                </p:cNvSpPr>
                <p:nvPr/>
              </p:nvSpPr>
              <p:spPr bwMode="auto">
                <a:xfrm>
                  <a:off x="1399" y="4038"/>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29" name="Line 1107"/>
                <p:cNvSpPr>
                  <a:spLocks noChangeShapeType="1"/>
                </p:cNvSpPr>
                <p:nvPr/>
              </p:nvSpPr>
              <p:spPr bwMode="auto">
                <a:xfrm>
                  <a:off x="1444" y="4038"/>
                  <a:ext cx="3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30" name="Line 1106"/>
                <p:cNvSpPr>
                  <a:spLocks noChangeShapeType="1"/>
                </p:cNvSpPr>
                <p:nvPr/>
              </p:nvSpPr>
              <p:spPr bwMode="auto">
                <a:xfrm>
                  <a:off x="1399" y="4044"/>
                  <a:ext cx="8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31" name="Line 1105"/>
                <p:cNvSpPr>
                  <a:spLocks noChangeShapeType="1"/>
                </p:cNvSpPr>
                <p:nvPr/>
              </p:nvSpPr>
              <p:spPr bwMode="auto">
                <a:xfrm>
                  <a:off x="1393" y="404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32" name="Line 1104"/>
                <p:cNvSpPr>
                  <a:spLocks noChangeShapeType="1"/>
                </p:cNvSpPr>
                <p:nvPr/>
              </p:nvSpPr>
              <p:spPr bwMode="auto">
                <a:xfrm>
                  <a:off x="1427" y="4049"/>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33" name="Line 1103"/>
                <p:cNvSpPr>
                  <a:spLocks noChangeShapeType="1"/>
                </p:cNvSpPr>
                <p:nvPr/>
              </p:nvSpPr>
              <p:spPr bwMode="auto">
                <a:xfrm>
                  <a:off x="1467" y="404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34" name="Line 1102"/>
                <p:cNvSpPr>
                  <a:spLocks noChangeShapeType="1"/>
                </p:cNvSpPr>
                <p:nvPr/>
              </p:nvSpPr>
              <p:spPr bwMode="auto">
                <a:xfrm>
                  <a:off x="1393" y="405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35" name="Line 1101"/>
                <p:cNvSpPr>
                  <a:spLocks noChangeShapeType="1"/>
                </p:cNvSpPr>
                <p:nvPr/>
              </p:nvSpPr>
              <p:spPr bwMode="auto">
                <a:xfrm>
                  <a:off x="1433" y="405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36" name="Line 1100"/>
                <p:cNvSpPr>
                  <a:spLocks noChangeShapeType="1"/>
                </p:cNvSpPr>
                <p:nvPr/>
              </p:nvSpPr>
              <p:spPr bwMode="auto">
                <a:xfrm>
                  <a:off x="1473" y="405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37" name="Line 1099"/>
                <p:cNvSpPr>
                  <a:spLocks noChangeShapeType="1"/>
                </p:cNvSpPr>
                <p:nvPr/>
              </p:nvSpPr>
              <p:spPr bwMode="auto">
                <a:xfrm>
                  <a:off x="1393" y="406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38" name="Line 1098"/>
                <p:cNvSpPr>
                  <a:spLocks noChangeShapeType="1"/>
                </p:cNvSpPr>
                <p:nvPr/>
              </p:nvSpPr>
              <p:spPr bwMode="auto">
                <a:xfrm>
                  <a:off x="1433" y="406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39" name="Line 1097"/>
                <p:cNvSpPr>
                  <a:spLocks noChangeShapeType="1"/>
                </p:cNvSpPr>
                <p:nvPr/>
              </p:nvSpPr>
              <p:spPr bwMode="auto">
                <a:xfrm>
                  <a:off x="1473" y="406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40" name="Line 1096"/>
                <p:cNvSpPr>
                  <a:spLocks noChangeShapeType="1"/>
                </p:cNvSpPr>
                <p:nvPr/>
              </p:nvSpPr>
              <p:spPr bwMode="auto">
                <a:xfrm>
                  <a:off x="1393" y="406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41" name="Line 1095"/>
                <p:cNvSpPr>
                  <a:spLocks noChangeShapeType="1"/>
                </p:cNvSpPr>
                <p:nvPr/>
              </p:nvSpPr>
              <p:spPr bwMode="auto">
                <a:xfrm>
                  <a:off x="1433" y="406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42" name="Line 1094"/>
                <p:cNvSpPr>
                  <a:spLocks noChangeShapeType="1"/>
                </p:cNvSpPr>
                <p:nvPr/>
              </p:nvSpPr>
              <p:spPr bwMode="auto">
                <a:xfrm>
                  <a:off x="1473" y="406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43" name="Line 1093"/>
                <p:cNvSpPr>
                  <a:spLocks noChangeShapeType="1"/>
                </p:cNvSpPr>
                <p:nvPr/>
              </p:nvSpPr>
              <p:spPr bwMode="auto">
                <a:xfrm>
                  <a:off x="1393" y="407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44" name="Line 1092"/>
                <p:cNvSpPr>
                  <a:spLocks noChangeShapeType="1"/>
                </p:cNvSpPr>
                <p:nvPr/>
              </p:nvSpPr>
              <p:spPr bwMode="auto">
                <a:xfrm>
                  <a:off x="1433" y="407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45" name="Line 1091"/>
                <p:cNvSpPr>
                  <a:spLocks noChangeShapeType="1"/>
                </p:cNvSpPr>
                <p:nvPr/>
              </p:nvSpPr>
              <p:spPr bwMode="auto">
                <a:xfrm>
                  <a:off x="1473" y="407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46" name="Line 1090"/>
                <p:cNvSpPr>
                  <a:spLocks noChangeShapeType="1"/>
                </p:cNvSpPr>
                <p:nvPr/>
              </p:nvSpPr>
              <p:spPr bwMode="auto">
                <a:xfrm>
                  <a:off x="1393" y="407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47" name="Line 1089"/>
                <p:cNvSpPr>
                  <a:spLocks noChangeShapeType="1"/>
                </p:cNvSpPr>
                <p:nvPr/>
              </p:nvSpPr>
              <p:spPr bwMode="auto">
                <a:xfrm>
                  <a:off x="1427" y="4078"/>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48" name="Line 1088"/>
                <p:cNvSpPr>
                  <a:spLocks noChangeShapeType="1"/>
                </p:cNvSpPr>
                <p:nvPr/>
              </p:nvSpPr>
              <p:spPr bwMode="auto">
                <a:xfrm>
                  <a:off x="1467" y="407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49" name="Line 1087"/>
                <p:cNvSpPr>
                  <a:spLocks noChangeShapeType="1"/>
                </p:cNvSpPr>
                <p:nvPr/>
              </p:nvSpPr>
              <p:spPr bwMode="auto">
                <a:xfrm>
                  <a:off x="1399" y="4084"/>
                  <a:ext cx="8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50" name="Line 1086"/>
                <p:cNvSpPr>
                  <a:spLocks noChangeShapeType="1"/>
                </p:cNvSpPr>
                <p:nvPr/>
              </p:nvSpPr>
              <p:spPr bwMode="auto">
                <a:xfrm>
                  <a:off x="1399" y="4089"/>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51" name="Line 1085"/>
                <p:cNvSpPr>
                  <a:spLocks noChangeShapeType="1"/>
                </p:cNvSpPr>
                <p:nvPr/>
              </p:nvSpPr>
              <p:spPr bwMode="auto">
                <a:xfrm>
                  <a:off x="1444" y="4089"/>
                  <a:ext cx="3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52" name="Line 1084"/>
                <p:cNvSpPr>
                  <a:spLocks noChangeShapeType="1"/>
                </p:cNvSpPr>
                <p:nvPr/>
              </p:nvSpPr>
              <p:spPr bwMode="auto">
                <a:xfrm>
                  <a:off x="1410" y="409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53" name="Line 1083"/>
                <p:cNvSpPr>
                  <a:spLocks noChangeShapeType="1"/>
                </p:cNvSpPr>
                <p:nvPr/>
              </p:nvSpPr>
              <p:spPr bwMode="auto">
                <a:xfrm>
                  <a:off x="1450" y="409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54" name="Line 1082"/>
                <p:cNvSpPr>
                  <a:spLocks noChangeShapeType="1"/>
                </p:cNvSpPr>
                <p:nvPr/>
              </p:nvSpPr>
              <p:spPr bwMode="auto">
                <a:xfrm>
                  <a:off x="1416" y="4101"/>
                  <a:ext cx="4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55" name="Line 1081"/>
                <p:cNvSpPr>
                  <a:spLocks noChangeShapeType="1"/>
                </p:cNvSpPr>
                <p:nvPr/>
              </p:nvSpPr>
              <p:spPr bwMode="auto">
                <a:xfrm>
                  <a:off x="1404" y="4106"/>
                  <a:ext cx="6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56" name="Line 1080"/>
                <p:cNvSpPr>
                  <a:spLocks noChangeShapeType="1"/>
                </p:cNvSpPr>
                <p:nvPr/>
              </p:nvSpPr>
              <p:spPr bwMode="auto">
                <a:xfrm>
                  <a:off x="1399" y="4112"/>
                  <a:ext cx="8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57" name="Line 1079"/>
                <p:cNvSpPr>
                  <a:spLocks noChangeShapeType="1"/>
                </p:cNvSpPr>
                <p:nvPr/>
              </p:nvSpPr>
              <p:spPr bwMode="auto">
                <a:xfrm>
                  <a:off x="1393" y="4118"/>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58" name="Line 1078"/>
                <p:cNvSpPr>
                  <a:spLocks noChangeShapeType="1"/>
                </p:cNvSpPr>
                <p:nvPr/>
              </p:nvSpPr>
              <p:spPr bwMode="auto">
                <a:xfrm>
                  <a:off x="1461" y="4118"/>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59" name="Line 1077"/>
                <p:cNvSpPr>
                  <a:spLocks noChangeShapeType="1"/>
                </p:cNvSpPr>
                <p:nvPr/>
              </p:nvSpPr>
              <p:spPr bwMode="auto">
                <a:xfrm>
                  <a:off x="1393" y="41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60" name="Line 1076"/>
                <p:cNvSpPr>
                  <a:spLocks noChangeShapeType="1"/>
                </p:cNvSpPr>
                <p:nvPr/>
              </p:nvSpPr>
              <p:spPr bwMode="auto">
                <a:xfrm>
                  <a:off x="1473" y="41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61" name="Line 1075"/>
                <p:cNvSpPr>
                  <a:spLocks noChangeShapeType="1"/>
                </p:cNvSpPr>
                <p:nvPr/>
              </p:nvSpPr>
              <p:spPr bwMode="auto">
                <a:xfrm>
                  <a:off x="1393" y="41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62" name="Line 1074"/>
                <p:cNvSpPr>
                  <a:spLocks noChangeShapeType="1"/>
                </p:cNvSpPr>
                <p:nvPr/>
              </p:nvSpPr>
              <p:spPr bwMode="auto">
                <a:xfrm>
                  <a:off x="1473" y="41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63" name="Line 1073"/>
                <p:cNvSpPr>
                  <a:spLocks noChangeShapeType="1"/>
                </p:cNvSpPr>
                <p:nvPr/>
              </p:nvSpPr>
              <p:spPr bwMode="auto">
                <a:xfrm>
                  <a:off x="1393" y="41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64" name="Line 1072"/>
                <p:cNvSpPr>
                  <a:spLocks noChangeShapeType="1"/>
                </p:cNvSpPr>
                <p:nvPr/>
              </p:nvSpPr>
              <p:spPr bwMode="auto">
                <a:xfrm>
                  <a:off x="1473" y="41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65" name="Line 1071"/>
                <p:cNvSpPr>
                  <a:spLocks noChangeShapeType="1"/>
                </p:cNvSpPr>
                <p:nvPr/>
              </p:nvSpPr>
              <p:spPr bwMode="auto">
                <a:xfrm>
                  <a:off x="1393" y="414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66" name="Line 1070"/>
                <p:cNvSpPr>
                  <a:spLocks noChangeShapeType="1"/>
                </p:cNvSpPr>
                <p:nvPr/>
              </p:nvSpPr>
              <p:spPr bwMode="auto">
                <a:xfrm>
                  <a:off x="1473" y="414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67" name="Line 1069"/>
                <p:cNvSpPr>
                  <a:spLocks noChangeShapeType="1"/>
                </p:cNvSpPr>
                <p:nvPr/>
              </p:nvSpPr>
              <p:spPr bwMode="auto">
                <a:xfrm>
                  <a:off x="1393" y="4146"/>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68" name="Line 1068"/>
                <p:cNvSpPr>
                  <a:spLocks noChangeShapeType="1"/>
                </p:cNvSpPr>
                <p:nvPr/>
              </p:nvSpPr>
              <p:spPr bwMode="auto">
                <a:xfrm>
                  <a:off x="1461" y="4146"/>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69" name="Line 1067"/>
                <p:cNvSpPr>
                  <a:spLocks noChangeShapeType="1"/>
                </p:cNvSpPr>
                <p:nvPr/>
              </p:nvSpPr>
              <p:spPr bwMode="auto">
                <a:xfrm>
                  <a:off x="1399" y="4152"/>
                  <a:ext cx="8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70" name="Line 1066"/>
                <p:cNvSpPr>
                  <a:spLocks noChangeShapeType="1"/>
                </p:cNvSpPr>
                <p:nvPr/>
              </p:nvSpPr>
              <p:spPr bwMode="auto">
                <a:xfrm>
                  <a:off x="1404" y="4158"/>
                  <a:ext cx="6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71" name="Line 1065"/>
                <p:cNvSpPr>
                  <a:spLocks noChangeShapeType="1"/>
                </p:cNvSpPr>
                <p:nvPr/>
              </p:nvSpPr>
              <p:spPr bwMode="auto">
                <a:xfrm>
                  <a:off x="1416" y="4163"/>
                  <a:ext cx="4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72" name="Rectangle 1064"/>
                <p:cNvSpPr>
                  <a:spLocks noChangeArrowheads="1"/>
                </p:cNvSpPr>
                <p:nvPr/>
              </p:nvSpPr>
              <p:spPr bwMode="auto">
                <a:xfrm>
                  <a:off x="1421" y="4192"/>
                  <a:ext cx="18" cy="91"/>
                </a:xfrm>
                <a:prstGeom prst="rect">
                  <a:avLst/>
                </a:prstGeom>
                <a:solidFill>
                  <a:srgbClr val="000000"/>
                </a:solidFill>
                <a:ln w="3810">
                  <a:solidFill>
                    <a:srgbClr val="000000"/>
                  </a:solidFill>
                  <a:miter lim="800000"/>
                  <a:headEnd/>
                  <a:tailEnd/>
                </a:ln>
              </p:spPr>
              <p:txBody>
                <a:bodyPr/>
                <a:lstStyle/>
                <a:p>
                  <a:endParaRPr lang="en-US">
                    <a:latin typeface="Calibri" pitchFamily="34" charset="0"/>
                  </a:endParaRPr>
                </a:p>
              </p:txBody>
            </p:sp>
            <p:sp>
              <p:nvSpPr>
                <p:cNvPr id="37073" name="Line 1063"/>
                <p:cNvSpPr>
                  <a:spLocks noChangeShapeType="1"/>
                </p:cNvSpPr>
                <p:nvPr/>
              </p:nvSpPr>
              <p:spPr bwMode="auto">
                <a:xfrm>
                  <a:off x="1410" y="429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74" name="Line 1062"/>
                <p:cNvSpPr>
                  <a:spLocks noChangeShapeType="1"/>
                </p:cNvSpPr>
                <p:nvPr/>
              </p:nvSpPr>
              <p:spPr bwMode="auto">
                <a:xfrm>
                  <a:off x="1450" y="429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75" name="Line 1061"/>
                <p:cNvSpPr>
                  <a:spLocks noChangeShapeType="1"/>
                </p:cNvSpPr>
                <p:nvPr/>
              </p:nvSpPr>
              <p:spPr bwMode="auto">
                <a:xfrm>
                  <a:off x="1399" y="4300"/>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76" name="Line 1060"/>
                <p:cNvSpPr>
                  <a:spLocks noChangeShapeType="1"/>
                </p:cNvSpPr>
                <p:nvPr/>
              </p:nvSpPr>
              <p:spPr bwMode="auto">
                <a:xfrm>
                  <a:off x="1444" y="4300"/>
                  <a:ext cx="3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77" name="Line 1059"/>
                <p:cNvSpPr>
                  <a:spLocks noChangeShapeType="1"/>
                </p:cNvSpPr>
                <p:nvPr/>
              </p:nvSpPr>
              <p:spPr bwMode="auto">
                <a:xfrm>
                  <a:off x="1399" y="4306"/>
                  <a:ext cx="8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78" name="Line 1058"/>
                <p:cNvSpPr>
                  <a:spLocks noChangeShapeType="1"/>
                </p:cNvSpPr>
                <p:nvPr/>
              </p:nvSpPr>
              <p:spPr bwMode="auto">
                <a:xfrm>
                  <a:off x="1393" y="431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79" name="Line 1057"/>
                <p:cNvSpPr>
                  <a:spLocks noChangeShapeType="1"/>
                </p:cNvSpPr>
                <p:nvPr/>
              </p:nvSpPr>
              <p:spPr bwMode="auto">
                <a:xfrm>
                  <a:off x="1427" y="4312"/>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80" name="Line 1056"/>
                <p:cNvSpPr>
                  <a:spLocks noChangeShapeType="1"/>
                </p:cNvSpPr>
                <p:nvPr/>
              </p:nvSpPr>
              <p:spPr bwMode="auto">
                <a:xfrm>
                  <a:off x="1467" y="431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81" name="Line 1055"/>
                <p:cNvSpPr>
                  <a:spLocks noChangeShapeType="1"/>
                </p:cNvSpPr>
                <p:nvPr/>
              </p:nvSpPr>
              <p:spPr bwMode="auto">
                <a:xfrm>
                  <a:off x="1393" y="431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82" name="Line 1054"/>
                <p:cNvSpPr>
                  <a:spLocks noChangeShapeType="1"/>
                </p:cNvSpPr>
                <p:nvPr/>
              </p:nvSpPr>
              <p:spPr bwMode="auto">
                <a:xfrm>
                  <a:off x="1433" y="431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83" name="Line 1053"/>
                <p:cNvSpPr>
                  <a:spLocks noChangeShapeType="1"/>
                </p:cNvSpPr>
                <p:nvPr/>
              </p:nvSpPr>
              <p:spPr bwMode="auto">
                <a:xfrm>
                  <a:off x="1473" y="431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84" name="Line 1052"/>
                <p:cNvSpPr>
                  <a:spLocks noChangeShapeType="1"/>
                </p:cNvSpPr>
                <p:nvPr/>
              </p:nvSpPr>
              <p:spPr bwMode="auto">
                <a:xfrm>
                  <a:off x="1393" y="43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85" name="Line 1051"/>
                <p:cNvSpPr>
                  <a:spLocks noChangeShapeType="1"/>
                </p:cNvSpPr>
                <p:nvPr/>
              </p:nvSpPr>
              <p:spPr bwMode="auto">
                <a:xfrm>
                  <a:off x="1433" y="43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86" name="Line 1050"/>
                <p:cNvSpPr>
                  <a:spLocks noChangeShapeType="1"/>
                </p:cNvSpPr>
                <p:nvPr/>
              </p:nvSpPr>
              <p:spPr bwMode="auto">
                <a:xfrm>
                  <a:off x="1473" y="43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87" name="Line 1049"/>
                <p:cNvSpPr>
                  <a:spLocks noChangeShapeType="1"/>
                </p:cNvSpPr>
                <p:nvPr/>
              </p:nvSpPr>
              <p:spPr bwMode="auto">
                <a:xfrm>
                  <a:off x="1393" y="43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88" name="Line 1048"/>
                <p:cNvSpPr>
                  <a:spLocks noChangeShapeType="1"/>
                </p:cNvSpPr>
                <p:nvPr/>
              </p:nvSpPr>
              <p:spPr bwMode="auto">
                <a:xfrm>
                  <a:off x="1433" y="43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89" name="Line 1047"/>
                <p:cNvSpPr>
                  <a:spLocks noChangeShapeType="1"/>
                </p:cNvSpPr>
                <p:nvPr/>
              </p:nvSpPr>
              <p:spPr bwMode="auto">
                <a:xfrm>
                  <a:off x="1473" y="43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90" name="Line 1046"/>
                <p:cNvSpPr>
                  <a:spLocks noChangeShapeType="1"/>
                </p:cNvSpPr>
                <p:nvPr/>
              </p:nvSpPr>
              <p:spPr bwMode="auto">
                <a:xfrm>
                  <a:off x="1393" y="43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91" name="Line 1045"/>
                <p:cNvSpPr>
                  <a:spLocks noChangeShapeType="1"/>
                </p:cNvSpPr>
                <p:nvPr/>
              </p:nvSpPr>
              <p:spPr bwMode="auto">
                <a:xfrm>
                  <a:off x="1433" y="43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7092" name="Line 1044"/>
                <p:cNvSpPr>
                  <a:spLocks noChangeShapeType="1"/>
                </p:cNvSpPr>
                <p:nvPr/>
              </p:nvSpPr>
              <p:spPr bwMode="auto">
                <a:xfrm>
                  <a:off x="1473" y="43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nvGrpSpPr>
              <p:cNvPr id="35858" name="Group 842"/>
              <p:cNvGrpSpPr>
                <a:grpSpLocks/>
              </p:cNvGrpSpPr>
              <p:nvPr/>
            </p:nvGrpSpPr>
            <p:grpSpPr bwMode="auto">
              <a:xfrm>
                <a:off x="1393" y="4032"/>
                <a:ext cx="793" cy="395"/>
                <a:chOff x="1393" y="4032"/>
                <a:chExt cx="793" cy="395"/>
              </a:xfrm>
            </p:grpSpPr>
            <p:sp>
              <p:nvSpPr>
                <p:cNvPr id="36693" name="Line 1042"/>
                <p:cNvSpPr>
                  <a:spLocks noChangeShapeType="1"/>
                </p:cNvSpPr>
                <p:nvPr/>
              </p:nvSpPr>
              <p:spPr bwMode="auto">
                <a:xfrm>
                  <a:off x="1393" y="434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94" name="Line 1041"/>
                <p:cNvSpPr>
                  <a:spLocks noChangeShapeType="1"/>
                </p:cNvSpPr>
                <p:nvPr/>
              </p:nvSpPr>
              <p:spPr bwMode="auto">
                <a:xfrm>
                  <a:off x="1427" y="4340"/>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95" name="Line 1040"/>
                <p:cNvSpPr>
                  <a:spLocks noChangeShapeType="1"/>
                </p:cNvSpPr>
                <p:nvPr/>
              </p:nvSpPr>
              <p:spPr bwMode="auto">
                <a:xfrm>
                  <a:off x="1467" y="434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96" name="Line 1039"/>
                <p:cNvSpPr>
                  <a:spLocks noChangeShapeType="1"/>
                </p:cNvSpPr>
                <p:nvPr/>
              </p:nvSpPr>
              <p:spPr bwMode="auto">
                <a:xfrm>
                  <a:off x="1399" y="4346"/>
                  <a:ext cx="8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97" name="Line 1038"/>
                <p:cNvSpPr>
                  <a:spLocks noChangeShapeType="1"/>
                </p:cNvSpPr>
                <p:nvPr/>
              </p:nvSpPr>
              <p:spPr bwMode="auto">
                <a:xfrm>
                  <a:off x="1399" y="4352"/>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98" name="Line 1037"/>
                <p:cNvSpPr>
                  <a:spLocks noChangeShapeType="1"/>
                </p:cNvSpPr>
                <p:nvPr/>
              </p:nvSpPr>
              <p:spPr bwMode="auto">
                <a:xfrm>
                  <a:off x="1444" y="4352"/>
                  <a:ext cx="3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99" name="Line 1036"/>
                <p:cNvSpPr>
                  <a:spLocks noChangeShapeType="1"/>
                </p:cNvSpPr>
                <p:nvPr/>
              </p:nvSpPr>
              <p:spPr bwMode="auto">
                <a:xfrm>
                  <a:off x="1410" y="435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00" name="Line 1035"/>
                <p:cNvSpPr>
                  <a:spLocks noChangeShapeType="1"/>
                </p:cNvSpPr>
                <p:nvPr/>
              </p:nvSpPr>
              <p:spPr bwMode="auto">
                <a:xfrm>
                  <a:off x="1450" y="435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01" name="Line 1034"/>
                <p:cNvSpPr>
                  <a:spLocks noChangeShapeType="1"/>
                </p:cNvSpPr>
                <p:nvPr/>
              </p:nvSpPr>
              <p:spPr bwMode="auto">
                <a:xfrm>
                  <a:off x="1421" y="4363"/>
                  <a:ext cx="1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02" name="Line 1033"/>
                <p:cNvSpPr>
                  <a:spLocks noChangeShapeType="1"/>
                </p:cNvSpPr>
                <p:nvPr/>
              </p:nvSpPr>
              <p:spPr bwMode="auto">
                <a:xfrm>
                  <a:off x="1421" y="4369"/>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03" name="Line 1032"/>
                <p:cNvSpPr>
                  <a:spLocks noChangeShapeType="1"/>
                </p:cNvSpPr>
                <p:nvPr/>
              </p:nvSpPr>
              <p:spPr bwMode="auto">
                <a:xfrm>
                  <a:off x="1421" y="4374"/>
                  <a:ext cx="3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04" name="Line 1031"/>
                <p:cNvSpPr>
                  <a:spLocks noChangeShapeType="1"/>
                </p:cNvSpPr>
                <p:nvPr/>
              </p:nvSpPr>
              <p:spPr bwMode="auto">
                <a:xfrm>
                  <a:off x="1421" y="4380"/>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05" name="Line 1030"/>
                <p:cNvSpPr>
                  <a:spLocks noChangeShapeType="1"/>
                </p:cNvSpPr>
                <p:nvPr/>
              </p:nvSpPr>
              <p:spPr bwMode="auto">
                <a:xfrm>
                  <a:off x="1444" y="438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06" name="Line 1029"/>
                <p:cNvSpPr>
                  <a:spLocks noChangeShapeType="1"/>
                </p:cNvSpPr>
                <p:nvPr/>
              </p:nvSpPr>
              <p:spPr bwMode="auto">
                <a:xfrm>
                  <a:off x="1421" y="438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07" name="Line 1028"/>
                <p:cNvSpPr>
                  <a:spLocks noChangeShapeType="1"/>
                </p:cNvSpPr>
                <p:nvPr/>
              </p:nvSpPr>
              <p:spPr bwMode="auto">
                <a:xfrm>
                  <a:off x="1456" y="4386"/>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08" name="Line 1027"/>
                <p:cNvSpPr>
                  <a:spLocks noChangeShapeType="1"/>
                </p:cNvSpPr>
                <p:nvPr/>
              </p:nvSpPr>
              <p:spPr bwMode="auto">
                <a:xfrm>
                  <a:off x="1421" y="439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09" name="Line 1026"/>
                <p:cNvSpPr>
                  <a:spLocks noChangeShapeType="1"/>
                </p:cNvSpPr>
                <p:nvPr/>
              </p:nvSpPr>
              <p:spPr bwMode="auto">
                <a:xfrm>
                  <a:off x="1461" y="4392"/>
                  <a:ext cx="1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10" name="Line 1025"/>
                <p:cNvSpPr>
                  <a:spLocks noChangeShapeType="1"/>
                </p:cNvSpPr>
                <p:nvPr/>
              </p:nvSpPr>
              <p:spPr bwMode="auto">
                <a:xfrm>
                  <a:off x="1421" y="439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11" name="Line 1024"/>
                <p:cNvSpPr>
                  <a:spLocks noChangeShapeType="1"/>
                </p:cNvSpPr>
                <p:nvPr/>
              </p:nvSpPr>
              <p:spPr bwMode="auto">
                <a:xfrm>
                  <a:off x="1473" y="439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12" name="Line 1023"/>
                <p:cNvSpPr>
                  <a:spLocks noChangeShapeType="1"/>
                </p:cNvSpPr>
                <p:nvPr/>
              </p:nvSpPr>
              <p:spPr bwMode="auto">
                <a:xfrm>
                  <a:off x="1393" y="4403"/>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13" name="Line 1022"/>
                <p:cNvSpPr>
                  <a:spLocks noChangeShapeType="1"/>
                </p:cNvSpPr>
                <p:nvPr/>
              </p:nvSpPr>
              <p:spPr bwMode="auto">
                <a:xfrm>
                  <a:off x="1393" y="4409"/>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14" name="Line 1021"/>
                <p:cNvSpPr>
                  <a:spLocks noChangeShapeType="1"/>
                </p:cNvSpPr>
                <p:nvPr/>
              </p:nvSpPr>
              <p:spPr bwMode="auto">
                <a:xfrm>
                  <a:off x="1393" y="4414"/>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15" name="Line 1020"/>
                <p:cNvSpPr>
                  <a:spLocks noChangeShapeType="1"/>
                </p:cNvSpPr>
                <p:nvPr/>
              </p:nvSpPr>
              <p:spPr bwMode="auto">
                <a:xfrm>
                  <a:off x="1421" y="4420"/>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16" name="Line 1019"/>
                <p:cNvSpPr>
                  <a:spLocks noChangeShapeType="1"/>
                </p:cNvSpPr>
                <p:nvPr/>
              </p:nvSpPr>
              <p:spPr bwMode="auto">
                <a:xfrm>
                  <a:off x="1421" y="442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17" name="Line 1018"/>
                <p:cNvSpPr>
                  <a:spLocks noChangeShapeType="1"/>
                </p:cNvSpPr>
                <p:nvPr/>
              </p:nvSpPr>
              <p:spPr bwMode="auto">
                <a:xfrm>
                  <a:off x="1644" y="403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18" name="Line 1017"/>
                <p:cNvSpPr>
                  <a:spLocks noChangeShapeType="1"/>
                </p:cNvSpPr>
                <p:nvPr/>
              </p:nvSpPr>
              <p:spPr bwMode="auto">
                <a:xfrm>
                  <a:off x="1684" y="403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19" name="Line 1016"/>
                <p:cNvSpPr>
                  <a:spLocks noChangeShapeType="1"/>
                </p:cNvSpPr>
                <p:nvPr/>
              </p:nvSpPr>
              <p:spPr bwMode="auto">
                <a:xfrm>
                  <a:off x="1633" y="4038"/>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20" name="Line 1015"/>
                <p:cNvSpPr>
                  <a:spLocks noChangeShapeType="1"/>
                </p:cNvSpPr>
                <p:nvPr/>
              </p:nvSpPr>
              <p:spPr bwMode="auto">
                <a:xfrm>
                  <a:off x="1678" y="4038"/>
                  <a:ext cx="3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21" name="Line 1014"/>
                <p:cNvSpPr>
                  <a:spLocks noChangeShapeType="1"/>
                </p:cNvSpPr>
                <p:nvPr/>
              </p:nvSpPr>
              <p:spPr bwMode="auto">
                <a:xfrm>
                  <a:off x="1633" y="4044"/>
                  <a:ext cx="8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22" name="Line 1013"/>
                <p:cNvSpPr>
                  <a:spLocks noChangeShapeType="1"/>
                </p:cNvSpPr>
                <p:nvPr/>
              </p:nvSpPr>
              <p:spPr bwMode="auto">
                <a:xfrm>
                  <a:off x="1627" y="404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23" name="Line 1012"/>
                <p:cNvSpPr>
                  <a:spLocks noChangeShapeType="1"/>
                </p:cNvSpPr>
                <p:nvPr/>
              </p:nvSpPr>
              <p:spPr bwMode="auto">
                <a:xfrm>
                  <a:off x="1661" y="4049"/>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24" name="Line 1011"/>
                <p:cNvSpPr>
                  <a:spLocks noChangeShapeType="1"/>
                </p:cNvSpPr>
                <p:nvPr/>
              </p:nvSpPr>
              <p:spPr bwMode="auto">
                <a:xfrm>
                  <a:off x="1701" y="404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25" name="Line 1010"/>
                <p:cNvSpPr>
                  <a:spLocks noChangeShapeType="1"/>
                </p:cNvSpPr>
                <p:nvPr/>
              </p:nvSpPr>
              <p:spPr bwMode="auto">
                <a:xfrm>
                  <a:off x="1627" y="405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26" name="Line 1009"/>
                <p:cNvSpPr>
                  <a:spLocks noChangeShapeType="1"/>
                </p:cNvSpPr>
                <p:nvPr/>
              </p:nvSpPr>
              <p:spPr bwMode="auto">
                <a:xfrm>
                  <a:off x="1667" y="405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27" name="Line 1008"/>
                <p:cNvSpPr>
                  <a:spLocks noChangeShapeType="1"/>
                </p:cNvSpPr>
                <p:nvPr/>
              </p:nvSpPr>
              <p:spPr bwMode="auto">
                <a:xfrm>
                  <a:off x="1707" y="405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28" name="Line 1007"/>
                <p:cNvSpPr>
                  <a:spLocks noChangeShapeType="1"/>
                </p:cNvSpPr>
                <p:nvPr/>
              </p:nvSpPr>
              <p:spPr bwMode="auto">
                <a:xfrm>
                  <a:off x="1627" y="406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29" name="Line 1006"/>
                <p:cNvSpPr>
                  <a:spLocks noChangeShapeType="1"/>
                </p:cNvSpPr>
                <p:nvPr/>
              </p:nvSpPr>
              <p:spPr bwMode="auto">
                <a:xfrm>
                  <a:off x="1667" y="406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30" name="Line 1005"/>
                <p:cNvSpPr>
                  <a:spLocks noChangeShapeType="1"/>
                </p:cNvSpPr>
                <p:nvPr/>
              </p:nvSpPr>
              <p:spPr bwMode="auto">
                <a:xfrm>
                  <a:off x="1707" y="406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31" name="Line 1004"/>
                <p:cNvSpPr>
                  <a:spLocks noChangeShapeType="1"/>
                </p:cNvSpPr>
                <p:nvPr/>
              </p:nvSpPr>
              <p:spPr bwMode="auto">
                <a:xfrm>
                  <a:off x="1627" y="406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32" name="Line 1003"/>
                <p:cNvSpPr>
                  <a:spLocks noChangeShapeType="1"/>
                </p:cNvSpPr>
                <p:nvPr/>
              </p:nvSpPr>
              <p:spPr bwMode="auto">
                <a:xfrm>
                  <a:off x="1667" y="406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33" name="Line 1002"/>
                <p:cNvSpPr>
                  <a:spLocks noChangeShapeType="1"/>
                </p:cNvSpPr>
                <p:nvPr/>
              </p:nvSpPr>
              <p:spPr bwMode="auto">
                <a:xfrm>
                  <a:off x="1707" y="406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34" name="Line 1001"/>
                <p:cNvSpPr>
                  <a:spLocks noChangeShapeType="1"/>
                </p:cNvSpPr>
                <p:nvPr/>
              </p:nvSpPr>
              <p:spPr bwMode="auto">
                <a:xfrm>
                  <a:off x="1627" y="407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35" name="Line 1000"/>
                <p:cNvSpPr>
                  <a:spLocks noChangeShapeType="1"/>
                </p:cNvSpPr>
                <p:nvPr/>
              </p:nvSpPr>
              <p:spPr bwMode="auto">
                <a:xfrm>
                  <a:off x="1667" y="407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36" name="Line 999"/>
                <p:cNvSpPr>
                  <a:spLocks noChangeShapeType="1"/>
                </p:cNvSpPr>
                <p:nvPr/>
              </p:nvSpPr>
              <p:spPr bwMode="auto">
                <a:xfrm>
                  <a:off x="1707" y="407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37" name="Line 998"/>
                <p:cNvSpPr>
                  <a:spLocks noChangeShapeType="1"/>
                </p:cNvSpPr>
                <p:nvPr/>
              </p:nvSpPr>
              <p:spPr bwMode="auto">
                <a:xfrm>
                  <a:off x="1627" y="407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38" name="Line 997"/>
                <p:cNvSpPr>
                  <a:spLocks noChangeShapeType="1"/>
                </p:cNvSpPr>
                <p:nvPr/>
              </p:nvSpPr>
              <p:spPr bwMode="auto">
                <a:xfrm>
                  <a:off x="1661" y="4078"/>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39" name="Line 996"/>
                <p:cNvSpPr>
                  <a:spLocks noChangeShapeType="1"/>
                </p:cNvSpPr>
                <p:nvPr/>
              </p:nvSpPr>
              <p:spPr bwMode="auto">
                <a:xfrm>
                  <a:off x="1701" y="407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40" name="Line 995"/>
                <p:cNvSpPr>
                  <a:spLocks noChangeShapeType="1"/>
                </p:cNvSpPr>
                <p:nvPr/>
              </p:nvSpPr>
              <p:spPr bwMode="auto">
                <a:xfrm>
                  <a:off x="1633" y="4084"/>
                  <a:ext cx="8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41" name="Line 994"/>
                <p:cNvSpPr>
                  <a:spLocks noChangeShapeType="1"/>
                </p:cNvSpPr>
                <p:nvPr/>
              </p:nvSpPr>
              <p:spPr bwMode="auto">
                <a:xfrm>
                  <a:off x="1633" y="4089"/>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42" name="Line 993"/>
                <p:cNvSpPr>
                  <a:spLocks noChangeShapeType="1"/>
                </p:cNvSpPr>
                <p:nvPr/>
              </p:nvSpPr>
              <p:spPr bwMode="auto">
                <a:xfrm>
                  <a:off x="1678" y="4089"/>
                  <a:ext cx="3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43" name="Line 992"/>
                <p:cNvSpPr>
                  <a:spLocks noChangeShapeType="1"/>
                </p:cNvSpPr>
                <p:nvPr/>
              </p:nvSpPr>
              <p:spPr bwMode="auto">
                <a:xfrm>
                  <a:off x="1644" y="409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44" name="Line 991"/>
                <p:cNvSpPr>
                  <a:spLocks noChangeShapeType="1"/>
                </p:cNvSpPr>
                <p:nvPr/>
              </p:nvSpPr>
              <p:spPr bwMode="auto">
                <a:xfrm>
                  <a:off x="1684" y="409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45" name="Line 990"/>
                <p:cNvSpPr>
                  <a:spLocks noChangeShapeType="1"/>
                </p:cNvSpPr>
                <p:nvPr/>
              </p:nvSpPr>
              <p:spPr bwMode="auto">
                <a:xfrm>
                  <a:off x="1644" y="4101"/>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46" name="Line 989"/>
                <p:cNvSpPr>
                  <a:spLocks noChangeShapeType="1"/>
                </p:cNvSpPr>
                <p:nvPr/>
              </p:nvSpPr>
              <p:spPr bwMode="auto">
                <a:xfrm>
                  <a:off x="1638" y="410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47" name="Line 988"/>
                <p:cNvSpPr>
                  <a:spLocks noChangeShapeType="1"/>
                </p:cNvSpPr>
                <p:nvPr/>
              </p:nvSpPr>
              <p:spPr bwMode="auto">
                <a:xfrm>
                  <a:off x="1673" y="4106"/>
                  <a:ext cx="2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48" name="Line 987"/>
                <p:cNvSpPr>
                  <a:spLocks noChangeShapeType="1"/>
                </p:cNvSpPr>
                <p:nvPr/>
              </p:nvSpPr>
              <p:spPr bwMode="auto">
                <a:xfrm>
                  <a:off x="1633" y="411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49" name="Line 986"/>
                <p:cNvSpPr>
                  <a:spLocks noChangeShapeType="1"/>
                </p:cNvSpPr>
                <p:nvPr/>
              </p:nvSpPr>
              <p:spPr bwMode="auto">
                <a:xfrm>
                  <a:off x="1673" y="4112"/>
                  <a:ext cx="4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50" name="Line 985"/>
                <p:cNvSpPr>
                  <a:spLocks noChangeShapeType="1"/>
                </p:cNvSpPr>
                <p:nvPr/>
              </p:nvSpPr>
              <p:spPr bwMode="auto">
                <a:xfrm>
                  <a:off x="1627" y="411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51" name="Line 984"/>
                <p:cNvSpPr>
                  <a:spLocks noChangeShapeType="1"/>
                </p:cNvSpPr>
                <p:nvPr/>
              </p:nvSpPr>
              <p:spPr bwMode="auto">
                <a:xfrm>
                  <a:off x="1673" y="411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52" name="Line 983"/>
                <p:cNvSpPr>
                  <a:spLocks noChangeShapeType="1"/>
                </p:cNvSpPr>
                <p:nvPr/>
              </p:nvSpPr>
              <p:spPr bwMode="auto">
                <a:xfrm>
                  <a:off x="1695" y="4118"/>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53" name="Line 982"/>
                <p:cNvSpPr>
                  <a:spLocks noChangeShapeType="1"/>
                </p:cNvSpPr>
                <p:nvPr/>
              </p:nvSpPr>
              <p:spPr bwMode="auto">
                <a:xfrm>
                  <a:off x="1627" y="41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54" name="Line 981"/>
                <p:cNvSpPr>
                  <a:spLocks noChangeShapeType="1"/>
                </p:cNvSpPr>
                <p:nvPr/>
              </p:nvSpPr>
              <p:spPr bwMode="auto">
                <a:xfrm>
                  <a:off x="1678" y="412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55" name="Line 980"/>
                <p:cNvSpPr>
                  <a:spLocks noChangeShapeType="1"/>
                </p:cNvSpPr>
                <p:nvPr/>
              </p:nvSpPr>
              <p:spPr bwMode="auto">
                <a:xfrm>
                  <a:off x="1707" y="41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56" name="Line 979"/>
                <p:cNvSpPr>
                  <a:spLocks noChangeShapeType="1"/>
                </p:cNvSpPr>
                <p:nvPr/>
              </p:nvSpPr>
              <p:spPr bwMode="auto">
                <a:xfrm>
                  <a:off x="1627" y="41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57" name="Line 978"/>
                <p:cNvSpPr>
                  <a:spLocks noChangeShapeType="1"/>
                </p:cNvSpPr>
                <p:nvPr/>
              </p:nvSpPr>
              <p:spPr bwMode="auto">
                <a:xfrm>
                  <a:off x="1678" y="412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58" name="Line 977"/>
                <p:cNvSpPr>
                  <a:spLocks noChangeShapeType="1"/>
                </p:cNvSpPr>
                <p:nvPr/>
              </p:nvSpPr>
              <p:spPr bwMode="auto">
                <a:xfrm>
                  <a:off x="1707" y="41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59" name="Line 976"/>
                <p:cNvSpPr>
                  <a:spLocks noChangeShapeType="1"/>
                </p:cNvSpPr>
                <p:nvPr/>
              </p:nvSpPr>
              <p:spPr bwMode="auto">
                <a:xfrm>
                  <a:off x="1627" y="41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60" name="Line 975"/>
                <p:cNvSpPr>
                  <a:spLocks noChangeShapeType="1"/>
                </p:cNvSpPr>
                <p:nvPr/>
              </p:nvSpPr>
              <p:spPr bwMode="auto">
                <a:xfrm>
                  <a:off x="1678" y="413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61" name="Line 974"/>
                <p:cNvSpPr>
                  <a:spLocks noChangeShapeType="1"/>
                </p:cNvSpPr>
                <p:nvPr/>
              </p:nvSpPr>
              <p:spPr bwMode="auto">
                <a:xfrm>
                  <a:off x="1707" y="41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62" name="Line 973"/>
                <p:cNvSpPr>
                  <a:spLocks noChangeShapeType="1"/>
                </p:cNvSpPr>
                <p:nvPr/>
              </p:nvSpPr>
              <p:spPr bwMode="auto">
                <a:xfrm>
                  <a:off x="1627" y="414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63" name="Line 972"/>
                <p:cNvSpPr>
                  <a:spLocks noChangeShapeType="1"/>
                </p:cNvSpPr>
                <p:nvPr/>
              </p:nvSpPr>
              <p:spPr bwMode="auto">
                <a:xfrm>
                  <a:off x="1678" y="414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64" name="Line 971"/>
                <p:cNvSpPr>
                  <a:spLocks noChangeShapeType="1"/>
                </p:cNvSpPr>
                <p:nvPr/>
              </p:nvSpPr>
              <p:spPr bwMode="auto">
                <a:xfrm>
                  <a:off x="1707" y="414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65" name="Line 970"/>
                <p:cNvSpPr>
                  <a:spLocks noChangeShapeType="1"/>
                </p:cNvSpPr>
                <p:nvPr/>
              </p:nvSpPr>
              <p:spPr bwMode="auto">
                <a:xfrm>
                  <a:off x="1633" y="414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66" name="Line 969"/>
                <p:cNvSpPr>
                  <a:spLocks noChangeShapeType="1"/>
                </p:cNvSpPr>
                <p:nvPr/>
              </p:nvSpPr>
              <p:spPr bwMode="auto">
                <a:xfrm>
                  <a:off x="1673" y="4146"/>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67" name="Line 968"/>
                <p:cNvSpPr>
                  <a:spLocks noChangeShapeType="1"/>
                </p:cNvSpPr>
                <p:nvPr/>
              </p:nvSpPr>
              <p:spPr bwMode="auto">
                <a:xfrm>
                  <a:off x="1707" y="414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68" name="Line 967"/>
                <p:cNvSpPr>
                  <a:spLocks noChangeShapeType="1"/>
                </p:cNvSpPr>
                <p:nvPr/>
              </p:nvSpPr>
              <p:spPr bwMode="auto">
                <a:xfrm>
                  <a:off x="1633" y="4152"/>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69" name="Line 966"/>
                <p:cNvSpPr>
                  <a:spLocks noChangeShapeType="1"/>
                </p:cNvSpPr>
                <p:nvPr/>
              </p:nvSpPr>
              <p:spPr bwMode="auto">
                <a:xfrm>
                  <a:off x="1707" y="415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70" name="Line 965"/>
                <p:cNvSpPr>
                  <a:spLocks noChangeShapeType="1"/>
                </p:cNvSpPr>
                <p:nvPr/>
              </p:nvSpPr>
              <p:spPr bwMode="auto">
                <a:xfrm>
                  <a:off x="1638" y="4158"/>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71" name="Line 964"/>
                <p:cNvSpPr>
                  <a:spLocks noChangeShapeType="1"/>
                </p:cNvSpPr>
                <p:nvPr/>
              </p:nvSpPr>
              <p:spPr bwMode="auto">
                <a:xfrm>
                  <a:off x="1707" y="415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72" name="Line 963"/>
                <p:cNvSpPr>
                  <a:spLocks noChangeShapeType="1"/>
                </p:cNvSpPr>
                <p:nvPr/>
              </p:nvSpPr>
              <p:spPr bwMode="auto">
                <a:xfrm>
                  <a:off x="1650" y="4163"/>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73" name="Line 962"/>
                <p:cNvSpPr>
                  <a:spLocks noChangeShapeType="1"/>
                </p:cNvSpPr>
                <p:nvPr/>
              </p:nvSpPr>
              <p:spPr bwMode="auto">
                <a:xfrm>
                  <a:off x="1667" y="4175"/>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74" name="Line 961"/>
                <p:cNvSpPr>
                  <a:spLocks noChangeShapeType="1"/>
                </p:cNvSpPr>
                <p:nvPr/>
              </p:nvSpPr>
              <p:spPr bwMode="auto">
                <a:xfrm>
                  <a:off x="1667" y="4181"/>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75" name="Line 960"/>
                <p:cNvSpPr>
                  <a:spLocks noChangeShapeType="1"/>
                </p:cNvSpPr>
                <p:nvPr/>
              </p:nvSpPr>
              <p:spPr bwMode="auto">
                <a:xfrm>
                  <a:off x="1667" y="4186"/>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76" name="Line 959"/>
                <p:cNvSpPr>
                  <a:spLocks noChangeShapeType="1"/>
                </p:cNvSpPr>
                <p:nvPr/>
              </p:nvSpPr>
              <p:spPr bwMode="auto">
                <a:xfrm>
                  <a:off x="1667" y="4192"/>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77" name="Line 958"/>
                <p:cNvSpPr>
                  <a:spLocks noChangeShapeType="1"/>
                </p:cNvSpPr>
                <p:nvPr/>
              </p:nvSpPr>
              <p:spPr bwMode="auto">
                <a:xfrm>
                  <a:off x="1667" y="4198"/>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78" name="Line 957"/>
                <p:cNvSpPr>
                  <a:spLocks noChangeShapeType="1"/>
                </p:cNvSpPr>
                <p:nvPr/>
              </p:nvSpPr>
              <p:spPr bwMode="auto">
                <a:xfrm>
                  <a:off x="1667" y="4203"/>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79" name="Line 956"/>
                <p:cNvSpPr>
                  <a:spLocks noChangeShapeType="1"/>
                </p:cNvSpPr>
                <p:nvPr/>
              </p:nvSpPr>
              <p:spPr bwMode="auto">
                <a:xfrm>
                  <a:off x="1633" y="4209"/>
                  <a:ext cx="7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80" name="Line 955"/>
                <p:cNvSpPr>
                  <a:spLocks noChangeShapeType="1"/>
                </p:cNvSpPr>
                <p:nvPr/>
              </p:nvSpPr>
              <p:spPr bwMode="auto">
                <a:xfrm>
                  <a:off x="1633" y="4215"/>
                  <a:ext cx="7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81" name="Line 954"/>
                <p:cNvSpPr>
                  <a:spLocks noChangeShapeType="1"/>
                </p:cNvSpPr>
                <p:nvPr/>
              </p:nvSpPr>
              <p:spPr bwMode="auto">
                <a:xfrm>
                  <a:off x="1667" y="4220"/>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82" name="Line 953"/>
                <p:cNvSpPr>
                  <a:spLocks noChangeShapeType="1"/>
                </p:cNvSpPr>
                <p:nvPr/>
              </p:nvSpPr>
              <p:spPr bwMode="auto">
                <a:xfrm>
                  <a:off x="1667" y="4226"/>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83" name="Line 952"/>
                <p:cNvSpPr>
                  <a:spLocks noChangeShapeType="1"/>
                </p:cNvSpPr>
                <p:nvPr/>
              </p:nvSpPr>
              <p:spPr bwMode="auto">
                <a:xfrm>
                  <a:off x="1667" y="4232"/>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84" name="Line 951"/>
                <p:cNvSpPr>
                  <a:spLocks noChangeShapeType="1"/>
                </p:cNvSpPr>
                <p:nvPr/>
              </p:nvSpPr>
              <p:spPr bwMode="auto">
                <a:xfrm>
                  <a:off x="1667" y="4238"/>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85" name="Line 950"/>
                <p:cNvSpPr>
                  <a:spLocks noChangeShapeType="1"/>
                </p:cNvSpPr>
                <p:nvPr/>
              </p:nvSpPr>
              <p:spPr bwMode="auto">
                <a:xfrm>
                  <a:off x="1667" y="4243"/>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86" name="Line 949"/>
                <p:cNvSpPr>
                  <a:spLocks noChangeShapeType="1"/>
                </p:cNvSpPr>
                <p:nvPr/>
              </p:nvSpPr>
              <p:spPr bwMode="auto">
                <a:xfrm>
                  <a:off x="1667" y="4249"/>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87" name="Line 948"/>
                <p:cNvSpPr>
                  <a:spLocks noChangeShapeType="1"/>
                </p:cNvSpPr>
                <p:nvPr/>
              </p:nvSpPr>
              <p:spPr bwMode="auto">
                <a:xfrm>
                  <a:off x="2118" y="4032"/>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88" name="Line 947"/>
                <p:cNvSpPr>
                  <a:spLocks noChangeShapeType="1"/>
                </p:cNvSpPr>
                <p:nvPr/>
              </p:nvSpPr>
              <p:spPr bwMode="auto">
                <a:xfrm>
                  <a:off x="2106" y="4038"/>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89" name="Line 946"/>
                <p:cNvSpPr>
                  <a:spLocks noChangeShapeType="1"/>
                </p:cNvSpPr>
                <p:nvPr/>
              </p:nvSpPr>
              <p:spPr bwMode="auto">
                <a:xfrm>
                  <a:off x="2101" y="4044"/>
                  <a:ext cx="7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90" name="Line 945"/>
                <p:cNvSpPr>
                  <a:spLocks noChangeShapeType="1"/>
                </p:cNvSpPr>
                <p:nvPr/>
              </p:nvSpPr>
              <p:spPr bwMode="auto">
                <a:xfrm>
                  <a:off x="2101" y="404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91" name="Line 944"/>
                <p:cNvSpPr>
                  <a:spLocks noChangeShapeType="1"/>
                </p:cNvSpPr>
                <p:nvPr/>
              </p:nvSpPr>
              <p:spPr bwMode="auto">
                <a:xfrm>
                  <a:off x="2135" y="404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92" name="Line 943"/>
                <p:cNvSpPr>
                  <a:spLocks noChangeShapeType="1"/>
                </p:cNvSpPr>
                <p:nvPr/>
              </p:nvSpPr>
              <p:spPr bwMode="auto">
                <a:xfrm>
                  <a:off x="2164" y="404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93" name="Line 942"/>
                <p:cNvSpPr>
                  <a:spLocks noChangeShapeType="1"/>
                </p:cNvSpPr>
                <p:nvPr/>
              </p:nvSpPr>
              <p:spPr bwMode="auto">
                <a:xfrm>
                  <a:off x="2095" y="405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94" name="Line 941"/>
                <p:cNvSpPr>
                  <a:spLocks noChangeShapeType="1"/>
                </p:cNvSpPr>
                <p:nvPr/>
              </p:nvSpPr>
              <p:spPr bwMode="auto">
                <a:xfrm>
                  <a:off x="2141" y="405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95" name="Line 940"/>
                <p:cNvSpPr>
                  <a:spLocks noChangeShapeType="1"/>
                </p:cNvSpPr>
                <p:nvPr/>
              </p:nvSpPr>
              <p:spPr bwMode="auto">
                <a:xfrm>
                  <a:off x="2169" y="405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96" name="Line 939"/>
                <p:cNvSpPr>
                  <a:spLocks noChangeShapeType="1"/>
                </p:cNvSpPr>
                <p:nvPr/>
              </p:nvSpPr>
              <p:spPr bwMode="auto">
                <a:xfrm>
                  <a:off x="2095" y="406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97" name="Line 938"/>
                <p:cNvSpPr>
                  <a:spLocks noChangeShapeType="1"/>
                </p:cNvSpPr>
                <p:nvPr/>
              </p:nvSpPr>
              <p:spPr bwMode="auto">
                <a:xfrm>
                  <a:off x="2141" y="406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98" name="Line 937"/>
                <p:cNvSpPr>
                  <a:spLocks noChangeShapeType="1"/>
                </p:cNvSpPr>
                <p:nvPr/>
              </p:nvSpPr>
              <p:spPr bwMode="auto">
                <a:xfrm>
                  <a:off x="2175" y="406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799" name="Line 936"/>
                <p:cNvSpPr>
                  <a:spLocks noChangeShapeType="1"/>
                </p:cNvSpPr>
                <p:nvPr/>
              </p:nvSpPr>
              <p:spPr bwMode="auto">
                <a:xfrm>
                  <a:off x="2095" y="406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00" name="Line 935"/>
                <p:cNvSpPr>
                  <a:spLocks noChangeShapeType="1"/>
                </p:cNvSpPr>
                <p:nvPr/>
              </p:nvSpPr>
              <p:spPr bwMode="auto">
                <a:xfrm>
                  <a:off x="2141" y="406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01" name="Line 934"/>
                <p:cNvSpPr>
                  <a:spLocks noChangeShapeType="1"/>
                </p:cNvSpPr>
                <p:nvPr/>
              </p:nvSpPr>
              <p:spPr bwMode="auto">
                <a:xfrm>
                  <a:off x="2175" y="406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02" name="Line 933"/>
                <p:cNvSpPr>
                  <a:spLocks noChangeShapeType="1"/>
                </p:cNvSpPr>
                <p:nvPr/>
              </p:nvSpPr>
              <p:spPr bwMode="auto">
                <a:xfrm>
                  <a:off x="2095" y="407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03" name="Line 932"/>
                <p:cNvSpPr>
                  <a:spLocks noChangeShapeType="1"/>
                </p:cNvSpPr>
                <p:nvPr/>
              </p:nvSpPr>
              <p:spPr bwMode="auto">
                <a:xfrm>
                  <a:off x="2141" y="407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04" name="Line 931"/>
                <p:cNvSpPr>
                  <a:spLocks noChangeShapeType="1"/>
                </p:cNvSpPr>
                <p:nvPr/>
              </p:nvSpPr>
              <p:spPr bwMode="auto">
                <a:xfrm>
                  <a:off x="2175" y="407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05" name="Line 930"/>
                <p:cNvSpPr>
                  <a:spLocks noChangeShapeType="1"/>
                </p:cNvSpPr>
                <p:nvPr/>
              </p:nvSpPr>
              <p:spPr bwMode="auto">
                <a:xfrm>
                  <a:off x="2095" y="407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06" name="Line 929"/>
                <p:cNvSpPr>
                  <a:spLocks noChangeShapeType="1"/>
                </p:cNvSpPr>
                <p:nvPr/>
              </p:nvSpPr>
              <p:spPr bwMode="auto">
                <a:xfrm>
                  <a:off x="2135" y="407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07" name="Line 928"/>
                <p:cNvSpPr>
                  <a:spLocks noChangeShapeType="1"/>
                </p:cNvSpPr>
                <p:nvPr/>
              </p:nvSpPr>
              <p:spPr bwMode="auto">
                <a:xfrm>
                  <a:off x="2164" y="4078"/>
                  <a:ext cx="2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08" name="Line 927"/>
                <p:cNvSpPr>
                  <a:spLocks noChangeShapeType="1"/>
                </p:cNvSpPr>
                <p:nvPr/>
              </p:nvSpPr>
              <p:spPr bwMode="auto">
                <a:xfrm>
                  <a:off x="2101" y="4084"/>
                  <a:ext cx="4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09" name="Line 926"/>
                <p:cNvSpPr>
                  <a:spLocks noChangeShapeType="1"/>
                </p:cNvSpPr>
                <p:nvPr/>
              </p:nvSpPr>
              <p:spPr bwMode="auto">
                <a:xfrm>
                  <a:off x="2164" y="4084"/>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10" name="Line 925"/>
                <p:cNvSpPr>
                  <a:spLocks noChangeShapeType="1"/>
                </p:cNvSpPr>
                <p:nvPr/>
              </p:nvSpPr>
              <p:spPr bwMode="auto">
                <a:xfrm>
                  <a:off x="2106" y="4089"/>
                  <a:ext cx="3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11" name="Line 924"/>
                <p:cNvSpPr>
                  <a:spLocks noChangeShapeType="1"/>
                </p:cNvSpPr>
                <p:nvPr/>
              </p:nvSpPr>
              <p:spPr bwMode="auto">
                <a:xfrm>
                  <a:off x="2164" y="408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12" name="Line 923"/>
                <p:cNvSpPr>
                  <a:spLocks noChangeShapeType="1"/>
                </p:cNvSpPr>
                <p:nvPr/>
              </p:nvSpPr>
              <p:spPr bwMode="auto">
                <a:xfrm>
                  <a:off x="2112" y="4095"/>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13" name="Line 922"/>
                <p:cNvSpPr>
                  <a:spLocks noChangeShapeType="1"/>
                </p:cNvSpPr>
                <p:nvPr/>
              </p:nvSpPr>
              <p:spPr bwMode="auto">
                <a:xfrm>
                  <a:off x="2164" y="4095"/>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14" name="Line 921"/>
                <p:cNvSpPr>
                  <a:spLocks noChangeShapeType="1"/>
                </p:cNvSpPr>
                <p:nvPr/>
              </p:nvSpPr>
              <p:spPr bwMode="auto">
                <a:xfrm>
                  <a:off x="2112" y="4101"/>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15" name="Line 920"/>
                <p:cNvSpPr>
                  <a:spLocks noChangeShapeType="1"/>
                </p:cNvSpPr>
                <p:nvPr/>
              </p:nvSpPr>
              <p:spPr bwMode="auto">
                <a:xfrm>
                  <a:off x="2106" y="410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16" name="Line 919"/>
                <p:cNvSpPr>
                  <a:spLocks noChangeShapeType="1"/>
                </p:cNvSpPr>
                <p:nvPr/>
              </p:nvSpPr>
              <p:spPr bwMode="auto">
                <a:xfrm>
                  <a:off x="2141" y="4106"/>
                  <a:ext cx="2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17" name="Line 918"/>
                <p:cNvSpPr>
                  <a:spLocks noChangeShapeType="1"/>
                </p:cNvSpPr>
                <p:nvPr/>
              </p:nvSpPr>
              <p:spPr bwMode="auto">
                <a:xfrm>
                  <a:off x="2101" y="411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18" name="Line 917"/>
                <p:cNvSpPr>
                  <a:spLocks noChangeShapeType="1"/>
                </p:cNvSpPr>
                <p:nvPr/>
              </p:nvSpPr>
              <p:spPr bwMode="auto">
                <a:xfrm>
                  <a:off x="2141" y="4112"/>
                  <a:ext cx="4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19" name="Line 916"/>
                <p:cNvSpPr>
                  <a:spLocks noChangeShapeType="1"/>
                </p:cNvSpPr>
                <p:nvPr/>
              </p:nvSpPr>
              <p:spPr bwMode="auto">
                <a:xfrm>
                  <a:off x="2095" y="411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20" name="Line 915"/>
                <p:cNvSpPr>
                  <a:spLocks noChangeShapeType="1"/>
                </p:cNvSpPr>
                <p:nvPr/>
              </p:nvSpPr>
              <p:spPr bwMode="auto">
                <a:xfrm>
                  <a:off x="2141" y="411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21" name="Line 914"/>
                <p:cNvSpPr>
                  <a:spLocks noChangeShapeType="1"/>
                </p:cNvSpPr>
                <p:nvPr/>
              </p:nvSpPr>
              <p:spPr bwMode="auto">
                <a:xfrm>
                  <a:off x="2164" y="4118"/>
                  <a:ext cx="2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22" name="Line 913"/>
                <p:cNvSpPr>
                  <a:spLocks noChangeShapeType="1"/>
                </p:cNvSpPr>
                <p:nvPr/>
              </p:nvSpPr>
              <p:spPr bwMode="auto">
                <a:xfrm>
                  <a:off x="2095" y="41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23" name="Line 912"/>
                <p:cNvSpPr>
                  <a:spLocks noChangeShapeType="1"/>
                </p:cNvSpPr>
                <p:nvPr/>
              </p:nvSpPr>
              <p:spPr bwMode="auto">
                <a:xfrm>
                  <a:off x="2146" y="412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24" name="Line 911"/>
                <p:cNvSpPr>
                  <a:spLocks noChangeShapeType="1"/>
                </p:cNvSpPr>
                <p:nvPr/>
              </p:nvSpPr>
              <p:spPr bwMode="auto">
                <a:xfrm>
                  <a:off x="2175" y="41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25" name="Line 910"/>
                <p:cNvSpPr>
                  <a:spLocks noChangeShapeType="1"/>
                </p:cNvSpPr>
                <p:nvPr/>
              </p:nvSpPr>
              <p:spPr bwMode="auto">
                <a:xfrm>
                  <a:off x="2095" y="41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26" name="Line 909"/>
                <p:cNvSpPr>
                  <a:spLocks noChangeShapeType="1"/>
                </p:cNvSpPr>
                <p:nvPr/>
              </p:nvSpPr>
              <p:spPr bwMode="auto">
                <a:xfrm>
                  <a:off x="2146" y="412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27" name="Line 908"/>
                <p:cNvSpPr>
                  <a:spLocks noChangeShapeType="1"/>
                </p:cNvSpPr>
                <p:nvPr/>
              </p:nvSpPr>
              <p:spPr bwMode="auto">
                <a:xfrm>
                  <a:off x="2175" y="41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28" name="Line 907"/>
                <p:cNvSpPr>
                  <a:spLocks noChangeShapeType="1"/>
                </p:cNvSpPr>
                <p:nvPr/>
              </p:nvSpPr>
              <p:spPr bwMode="auto">
                <a:xfrm>
                  <a:off x="2095" y="41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29" name="Line 906"/>
                <p:cNvSpPr>
                  <a:spLocks noChangeShapeType="1"/>
                </p:cNvSpPr>
                <p:nvPr/>
              </p:nvSpPr>
              <p:spPr bwMode="auto">
                <a:xfrm>
                  <a:off x="2146" y="413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30" name="Line 905"/>
                <p:cNvSpPr>
                  <a:spLocks noChangeShapeType="1"/>
                </p:cNvSpPr>
                <p:nvPr/>
              </p:nvSpPr>
              <p:spPr bwMode="auto">
                <a:xfrm>
                  <a:off x="2175" y="41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31" name="Line 904"/>
                <p:cNvSpPr>
                  <a:spLocks noChangeShapeType="1"/>
                </p:cNvSpPr>
                <p:nvPr/>
              </p:nvSpPr>
              <p:spPr bwMode="auto">
                <a:xfrm>
                  <a:off x="2095" y="414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32" name="Line 903"/>
                <p:cNvSpPr>
                  <a:spLocks noChangeShapeType="1"/>
                </p:cNvSpPr>
                <p:nvPr/>
              </p:nvSpPr>
              <p:spPr bwMode="auto">
                <a:xfrm>
                  <a:off x="2146" y="414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33" name="Line 902"/>
                <p:cNvSpPr>
                  <a:spLocks noChangeShapeType="1"/>
                </p:cNvSpPr>
                <p:nvPr/>
              </p:nvSpPr>
              <p:spPr bwMode="auto">
                <a:xfrm>
                  <a:off x="2175" y="414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34" name="Line 901"/>
                <p:cNvSpPr>
                  <a:spLocks noChangeShapeType="1"/>
                </p:cNvSpPr>
                <p:nvPr/>
              </p:nvSpPr>
              <p:spPr bwMode="auto">
                <a:xfrm>
                  <a:off x="2101" y="414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35" name="Line 900"/>
                <p:cNvSpPr>
                  <a:spLocks noChangeShapeType="1"/>
                </p:cNvSpPr>
                <p:nvPr/>
              </p:nvSpPr>
              <p:spPr bwMode="auto">
                <a:xfrm>
                  <a:off x="2141" y="4146"/>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36" name="Line 899"/>
                <p:cNvSpPr>
                  <a:spLocks noChangeShapeType="1"/>
                </p:cNvSpPr>
                <p:nvPr/>
              </p:nvSpPr>
              <p:spPr bwMode="auto">
                <a:xfrm>
                  <a:off x="2175" y="414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37" name="Line 898"/>
                <p:cNvSpPr>
                  <a:spLocks noChangeShapeType="1"/>
                </p:cNvSpPr>
                <p:nvPr/>
              </p:nvSpPr>
              <p:spPr bwMode="auto">
                <a:xfrm>
                  <a:off x="2101" y="4152"/>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38" name="Line 897"/>
                <p:cNvSpPr>
                  <a:spLocks noChangeShapeType="1"/>
                </p:cNvSpPr>
                <p:nvPr/>
              </p:nvSpPr>
              <p:spPr bwMode="auto">
                <a:xfrm>
                  <a:off x="2175" y="415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39" name="Line 896"/>
                <p:cNvSpPr>
                  <a:spLocks noChangeShapeType="1"/>
                </p:cNvSpPr>
                <p:nvPr/>
              </p:nvSpPr>
              <p:spPr bwMode="auto">
                <a:xfrm>
                  <a:off x="2106" y="4158"/>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40" name="Line 895"/>
                <p:cNvSpPr>
                  <a:spLocks noChangeShapeType="1"/>
                </p:cNvSpPr>
                <p:nvPr/>
              </p:nvSpPr>
              <p:spPr bwMode="auto">
                <a:xfrm>
                  <a:off x="2175" y="415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41" name="Line 894"/>
                <p:cNvSpPr>
                  <a:spLocks noChangeShapeType="1"/>
                </p:cNvSpPr>
                <p:nvPr/>
              </p:nvSpPr>
              <p:spPr bwMode="auto">
                <a:xfrm>
                  <a:off x="2118" y="4163"/>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42" name="Rectangle 893"/>
                <p:cNvSpPr>
                  <a:spLocks noChangeArrowheads="1"/>
                </p:cNvSpPr>
                <p:nvPr/>
              </p:nvSpPr>
              <p:spPr bwMode="auto">
                <a:xfrm>
                  <a:off x="2124" y="4192"/>
                  <a:ext cx="17" cy="91"/>
                </a:xfrm>
                <a:prstGeom prst="rect">
                  <a:avLst/>
                </a:prstGeom>
                <a:solidFill>
                  <a:srgbClr val="000000"/>
                </a:solidFill>
                <a:ln w="3810">
                  <a:solidFill>
                    <a:srgbClr val="000000"/>
                  </a:solidFill>
                  <a:miter lim="800000"/>
                  <a:headEnd/>
                  <a:tailEnd/>
                </a:ln>
              </p:spPr>
              <p:txBody>
                <a:bodyPr/>
                <a:lstStyle/>
                <a:p>
                  <a:endParaRPr lang="en-US">
                    <a:latin typeface="Calibri" pitchFamily="34" charset="0"/>
                  </a:endParaRPr>
                </a:p>
              </p:txBody>
            </p:sp>
            <p:sp>
              <p:nvSpPr>
                <p:cNvPr id="36843" name="Line 892"/>
                <p:cNvSpPr>
                  <a:spLocks noChangeShapeType="1"/>
                </p:cNvSpPr>
                <p:nvPr/>
              </p:nvSpPr>
              <p:spPr bwMode="auto">
                <a:xfrm>
                  <a:off x="2118" y="4295"/>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44" name="Line 891"/>
                <p:cNvSpPr>
                  <a:spLocks noChangeShapeType="1"/>
                </p:cNvSpPr>
                <p:nvPr/>
              </p:nvSpPr>
              <p:spPr bwMode="auto">
                <a:xfrm>
                  <a:off x="2106" y="4300"/>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45" name="Line 890"/>
                <p:cNvSpPr>
                  <a:spLocks noChangeShapeType="1"/>
                </p:cNvSpPr>
                <p:nvPr/>
              </p:nvSpPr>
              <p:spPr bwMode="auto">
                <a:xfrm>
                  <a:off x="2101" y="4306"/>
                  <a:ext cx="7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46" name="Line 889"/>
                <p:cNvSpPr>
                  <a:spLocks noChangeShapeType="1"/>
                </p:cNvSpPr>
                <p:nvPr/>
              </p:nvSpPr>
              <p:spPr bwMode="auto">
                <a:xfrm>
                  <a:off x="2101" y="431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47" name="Line 888"/>
                <p:cNvSpPr>
                  <a:spLocks noChangeShapeType="1"/>
                </p:cNvSpPr>
                <p:nvPr/>
              </p:nvSpPr>
              <p:spPr bwMode="auto">
                <a:xfrm>
                  <a:off x="2135" y="431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48" name="Line 887"/>
                <p:cNvSpPr>
                  <a:spLocks noChangeShapeType="1"/>
                </p:cNvSpPr>
                <p:nvPr/>
              </p:nvSpPr>
              <p:spPr bwMode="auto">
                <a:xfrm>
                  <a:off x="2164" y="431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49" name="Line 886"/>
                <p:cNvSpPr>
                  <a:spLocks noChangeShapeType="1"/>
                </p:cNvSpPr>
                <p:nvPr/>
              </p:nvSpPr>
              <p:spPr bwMode="auto">
                <a:xfrm>
                  <a:off x="2095" y="431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50" name="Line 885"/>
                <p:cNvSpPr>
                  <a:spLocks noChangeShapeType="1"/>
                </p:cNvSpPr>
                <p:nvPr/>
              </p:nvSpPr>
              <p:spPr bwMode="auto">
                <a:xfrm>
                  <a:off x="2141" y="431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51" name="Line 884"/>
                <p:cNvSpPr>
                  <a:spLocks noChangeShapeType="1"/>
                </p:cNvSpPr>
                <p:nvPr/>
              </p:nvSpPr>
              <p:spPr bwMode="auto">
                <a:xfrm>
                  <a:off x="2169" y="431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52" name="Line 883"/>
                <p:cNvSpPr>
                  <a:spLocks noChangeShapeType="1"/>
                </p:cNvSpPr>
                <p:nvPr/>
              </p:nvSpPr>
              <p:spPr bwMode="auto">
                <a:xfrm>
                  <a:off x="2095" y="43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53" name="Line 882"/>
                <p:cNvSpPr>
                  <a:spLocks noChangeShapeType="1"/>
                </p:cNvSpPr>
                <p:nvPr/>
              </p:nvSpPr>
              <p:spPr bwMode="auto">
                <a:xfrm>
                  <a:off x="2141" y="43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54" name="Line 881"/>
                <p:cNvSpPr>
                  <a:spLocks noChangeShapeType="1"/>
                </p:cNvSpPr>
                <p:nvPr/>
              </p:nvSpPr>
              <p:spPr bwMode="auto">
                <a:xfrm>
                  <a:off x="2175" y="43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55" name="Line 880"/>
                <p:cNvSpPr>
                  <a:spLocks noChangeShapeType="1"/>
                </p:cNvSpPr>
                <p:nvPr/>
              </p:nvSpPr>
              <p:spPr bwMode="auto">
                <a:xfrm>
                  <a:off x="2095" y="43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56" name="Line 879"/>
                <p:cNvSpPr>
                  <a:spLocks noChangeShapeType="1"/>
                </p:cNvSpPr>
                <p:nvPr/>
              </p:nvSpPr>
              <p:spPr bwMode="auto">
                <a:xfrm>
                  <a:off x="2141" y="43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57" name="Line 878"/>
                <p:cNvSpPr>
                  <a:spLocks noChangeShapeType="1"/>
                </p:cNvSpPr>
                <p:nvPr/>
              </p:nvSpPr>
              <p:spPr bwMode="auto">
                <a:xfrm>
                  <a:off x="2175" y="43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58" name="Line 877"/>
                <p:cNvSpPr>
                  <a:spLocks noChangeShapeType="1"/>
                </p:cNvSpPr>
                <p:nvPr/>
              </p:nvSpPr>
              <p:spPr bwMode="auto">
                <a:xfrm>
                  <a:off x="2095" y="43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59" name="Line 876"/>
                <p:cNvSpPr>
                  <a:spLocks noChangeShapeType="1"/>
                </p:cNvSpPr>
                <p:nvPr/>
              </p:nvSpPr>
              <p:spPr bwMode="auto">
                <a:xfrm>
                  <a:off x="2141" y="43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60" name="Line 875"/>
                <p:cNvSpPr>
                  <a:spLocks noChangeShapeType="1"/>
                </p:cNvSpPr>
                <p:nvPr/>
              </p:nvSpPr>
              <p:spPr bwMode="auto">
                <a:xfrm>
                  <a:off x="2175" y="43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61" name="Line 874"/>
                <p:cNvSpPr>
                  <a:spLocks noChangeShapeType="1"/>
                </p:cNvSpPr>
                <p:nvPr/>
              </p:nvSpPr>
              <p:spPr bwMode="auto">
                <a:xfrm>
                  <a:off x="2095" y="434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62" name="Line 873"/>
                <p:cNvSpPr>
                  <a:spLocks noChangeShapeType="1"/>
                </p:cNvSpPr>
                <p:nvPr/>
              </p:nvSpPr>
              <p:spPr bwMode="auto">
                <a:xfrm>
                  <a:off x="2135" y="434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63" name="Line 872"/>
                <p:cNvSpPr>
                  <a:spLocks noChangeShapeType="1"/>
                </p:cNvSpPr>
                <p:nvPr/>
              </p:nvSpPr>
              <p:spPr bwMode="auto">
                <a:xfrm>
                  <a:off x="2164" y="4340"/>
                  <a:ext cx="2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64" name="Line 871"/>
                <p:cNvSpPr>
                  <a:spLocks noChangeShapeType="1"/>
                </p:cNvSpPr>
                <p:nvPr/>
              </p:nvSpPr>
              <p:spPr bwMode="auto">
                <a:xfrm>
                  <a:off x="2101" y="4346"/>
                  <a:ext cx="4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65" name="Line 870"/>
                <p:cNvSpPr>
                  <a:spLocks noChangeShapeType="1"/>
                </p:cNvSpPr>
                <p:nvPr/>
              </p:nvSpPr>
              <p:spPr bwMode="auto">
                <a:xfrm>
                  <a:off x="2164" y="4346"/>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66" name="Line 869"/>
                <p:cNvSpPr>
                  <a:spLocks noChangeShapeType="1"/>
                </p:cNvSpPr>
                <p:nvPr/>
              </p:nvSpPr>
              <p:spPr bwMode="auto">
                <a:xfrm>
                  <a:off x="2106" y="4352"/>
                  <a:ext cx="3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67" name="Line 868"/>
                <p:cNvSpPr>
                  <a:spLocks noChangeShapeType="1"/>
                </p:cNvSpPr>
                <p:nvPr/>
              </p:nvSpPr>
              <p:spPr bwMode="auto">
                <a:xfrm>
                  <a:off x="2164" y="435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68" name="Line 867"/>
                <p:cNvSpPr>
                  <a:spLocks noChangeShapeType="1"/>
                </p:cNvSpPr>
                <p:nvPr/>
              </p:nvSpPr>
              <p:spPr bwMode="auto">
                <a:xfrm>
                  <a:off x="2112" y="4357"/>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69" name="Line 866"/>
                <p:cNvSpPr>
                  <a:spLocks noChangeShapeType="1"/>
                </p:cNvSpPr>
                <p:nvPr/>
              </p:nvSpPr>
              <p:spPr bwMode="auto">
                <a:xfrm>
                  <a:off x="2164" y="4357"/>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70" name="Line 865"/>
                <p:cNvSpPr>
                  <a:spLocks noChangeShapeType="1"/>
                </p:cNvSpPr>
                <p:nvPr/>
              </p:nvSpPr>
              <p:spPr bwMode="auto">
                <a:xfrm>
                  <a:off x="2112" y="4363"/>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71" name="Line 864"/>
                <p:cNvSpPr>
                  <a:spLocks noChangeShapeType="1"/>
                </p:cNvSpPr>
                <p:nvPr/>
              </p:nvSpPr>
              <p:spPr bwMode="auto">
                <a:xfrm>
                  <a:off x="2146" y="4363"/>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72" name="Line 863"/>
                <p:cNvSpPr>
                  <a:spLocks noChangeShapeType="1"/>
                </p:cNvSpPr>
                <p:nvPr/>
              </p:nvSpPr>
              <p:spPr bwMode="auto">
                <a:xfrm>
                  <a:off x="2101" y="436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73" name="Line 862"/>
                <p:cNvSpPr>
                  <a:spLocks noChangeShapeType="1"/>
                </p:cNvSpPr>
                <p:nvPr/>
              </p:nvSpPr>
              <p:spPr bwMode="auto">
                <a:xfrm>
                  <a:off x="2141" y="4369"/>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74" name="Line 861"/>
                <p:cNvSpPr>
                  <a:spLocks noChangeShapeType="1"/>
                </p:cNvSpPr>
                <p:nvPr/>
              </p:nvSpPr>
              <p:spPr bwMode="auto">
                <a:xfrm>
                  <a:off x="2101" y="4374"/>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75" name="Line 860"/>
                <p:cNvSpPr>
                  <a:spLocks noChangeShapeType="1"/>
                </p:cNvSpPr>
                <p:nvPr/>
              </p:nvSpPr>
              <p:spPr bwMode="auto">
                <a:xfrm>
                  <a:off x="2135" y="4374"/>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76" name="Line 859"/>
                <p:cNvSpPr>
                  <a:spLocks noChangeShapeType="1"/>
                </p:cNvSpPr>
                <p:nvPr/>
              </p:nvSpPr>
              <p:spPr bwMode="auto">
                <a:xfrm>
                  <a:off x="2095" y="438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77" name="Line 858"/>
                <p:cNvSpPr>
                  <a:spLocks noChangeShapeType="1"/>
                </p:cNvSpPr>
                <p:nvPr/>
              </p:nvSpPr>
              <p:spPr bwMode="auto">
                <a:xfrm>
                  <a:off x="2129" y="438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78" name="Line 857"/>
                <p:cNvSpPr>
                  <a:spLocks noChangeShapeType="1"/>
                </p:cNvSpPr>
                <p:nvPr/>
              </p:nvSpPr>
              <p:spPr bwMode="auto">
                <a:xfrm>
                  <a:off x="2169" y="438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79" name="Line 856"/>
                <p:cNvSpPr>
                  <a:spLocks noChangeShapeType="1"/>
                </p:cNvSpPr>
                <p:nvPr/>
              </p:nvSpPr>
              <p:spPr bwMode="auto">
                <a:xfrm>
                  <a:off x="2095" y="438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80" name="Line 855"/>
                <p:cNvSpPr>
                  <a:spLocks noChangeShapeType="1"/>
                </p:cNvSpPr>
                <p:nvPr/>
              </p:nvSpPr>
              <p:spPr bwMode="auto">
                <a:xfrm>
                  <a:off x="2129" y="438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81" name="Line 854"/>
                <p:cNvSpPr>
                  <a:spLocks noChangeShapeType="1"/>
                </p:cNvSpPr>
                <p:nvPr/>
              </p:nvSpPr>
              <p:spPr bwMode="auto">
                <a:xfrm>
                  <a:off x="2175" y="438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82" name="Line 853"/>
                <p:cNvSpPr>
                  <a:spLocks noChangeShapeType="1"/>
                </p:cNvSpPr>
                <p:nvPr/>
              </p:nvSpPr>
              <p:spPr bwMode="auto">
                <a:xfrm>
                  <a:off x="2095" y="439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83" name="Line 852"/>
                <p:cNvSpPr>
                  <a:spLocks noChangeShapeType="1"/>
                </p:cNvSpPr>
                <p:nvPr/>
              </p:nvSpPr>
              <p:spPr bwMode="auto">
                <a:xfrm>
                  <a:off x="2129" y="439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84" name="Line 851"/>
                <p:cNvSpPr>
                  <a:spLocks noChangeShapeType="1"/>
                </p:cNvSpPr>
                <p:nvPr/>
              </p:nvSpPr>
              <p:spPr bwMode="auto">
                <a:xfrm>
                  <a:off x="2175" y="439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85" name="Line 850"/>
                <p:cNvSpPr>
                  <a:spLocks noChangeShapeType="1"/>
                </p:cNvSpPr>
                <p:nvPr/>
              </p:nvSpPr>
              <p:spPr bwMode="auto">
                <a:xfrm>
                  <a:off x="2095" y="439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86" name="Line 849"/>
                <p:cNvSpPr>
                  <a:spLocks noChangeShapeType="1"/>
                </p:cNvSpPr>
                <p:nvPr/>
              </p:nvSpPr>
              <p:spPr bwMode="auto">
                <a:xfrm>
                  <a:off x="2129" y="439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87" name="Line 848"/>
                <p:cNvSpPr>
                  <a:spLocks noChangeShapeType="1"/>
                </p:cNvSpPr>
                <p:nvPr/>
              </p:nvSpPr>
              <p:spPr bwMode="auto">
                <a:xfrm>
                  <a:off x="2175" y="439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88" name="Line 847"/>
                <p:cNvSpPr>
                  <a:spLocks noChangeShapeType="1"/>
                </p:cNvSpPr>
                <p:nvPr/>
              </p:nvSpPr>
              <p:spPr bwMode="auto">
                <a:xfrm>
                  <a:off x="2095" y="4403"/>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89" name="Line 846"/>
                <p:cNvSpPr>
                  <a:spLocks noChangeShapeType="1"/>
                </p:cNvSpPr>
                <p:nvPr/>
              </p:nvSpPr>
              <p:spPr bwMode="auto">
                <a:xfrm>
                  <a:off x="2129" y="440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90" name="Line 845"/>
                <p:cNvSpPr>
                  <a:spLocks noChangeShapeType="1"/>
                </p:cNvSpPr>
                <p:nvPr/>
              </p:nvSpPr>
              <p:spPr bwMode="auto">
                <a:xfrm>
                  <a:off x="2175" y="440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91" name="Line 844"/>
                <p:cNvSpPr>
                  <a:spLocks noChangeShapeType="1"/>
                </p:cNvSpPr>
                <p:nvPr/>
              </p:nvSpPr>
              <p:spPr bwMode="auto">
                <a:xfrm>
                  <a:off x="2101" y="440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892" name="Line 843"/>
                <p:cNvSpPr>
                  <a:spLocks noChangeShapeType="1"/>
                </p:cNvSpPr>
                <p:nvPr/>
              </p:nvSpPr>
              <p:spPr bwMode="auto">
                <a:xfrm>
                  <a:off x="2135" y="440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nvGrpSpPr>
              <p:cNvPr id="35859" name="Group 641"/>
              <p:cNvGrpSpPr>
                <a:grpSpLocks/>
              </p:cNvGrpSpPr>
              <p:nvPr/>
            </p:nvGrpSpPr>
            <p:grpSpPr bwMode="auto">
              <a:xfrm>
                <a:off x="2106" y="4032"/>
                <a:ext cx="777" cy="395"/>
                <a:chOff x="2106" y="4032"/>
                <a:chExt cx="777" cy="395"/>
              </a:xfrm>
            </p:grpSpPr>
            <p:sp>
              <p:nvSpPr>
                <p:cNvPr id="36493" name="Line 841"/>
                <p:cNvSpPr>
                  <a:spLocks noChangeShapeType="1"/>
                </p:cNvSpPr>
                <p:nvPr/>
              </p:nvSpPr>
              <p:spPr bwMode="auto">
                <a:xfrm>
                  <a:off x="2169" y="440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94" name="Line 840"/>
                <p:cNvSpPr>
                  <a:spLocks noChangeShapeType="1"/>
                </p:cNvSpPr>
                <p:nvPr/>
              </p:nvSpPr>
              <p:spPr bwMode="auto">
                <a:xfrm>
                  <a:off x="2106" y="4414"/>
                  <a:ext cx="7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95" name="Line 839"/>
                <p:cNvSpPr>
                  <a:spLocks noChangeShapeType="1"/>
                </p:cNvSpPr>
                <p:nvPr/>
              </p:nvSpPr>
              <p:spPr bwMode="auto">
                <a:xfrm>
                  <a:off x="2112" y="4420"/>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96" name="Line 838"/>
                <p:cNvSpPr>
                  <a:spLocks noChangeShapeType="1"/>
                </p:cNvSpPr>
                <p:nvPr/>
              </p:nvSpPr>
              <p:spPr bwMode="auto">
                <a:xfrm>
                  <a:off x="2124" y="4426"/>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97" name="Line 837"/>
                <p:cNvSpPr>
                  <a:spLocks noChangeShapeType="1"/>
                </p:cNvSpPr>
                <p:nvPr/>
              </p:nvSpPr>
              <p:spPr bwMode="auto">
                <a:xfrm>
                  <a:off x="2403" y="403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98" name="Line 836"/>
                <p:cNvSpPr>
                  <a:spLocks noChangeShapeType="1"/>
                </p:cNvSpPr>
                <p:nvPr/>
              </p:nvSpPr>
              <p:spPr bwMode="auto">
                <a:xfrm>
                  <a:off x="2403" y="403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99" name="Line 835"/>
                <p:cNvSpPr>
                  <a:spLocks noChangeShapeType="1"/>
                </p:cNvSpPr>
                <p:nvPr/>
              </p:nvSpPr>
              <p:spPr bwMode="auto">
                <a:xfrm>
                  <a:off x="2323" y="4044"/>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00" name="Line 834"/>
                <p:cNvSpPr>
                  <a:spLocks noChangeShapeType="1"/>
                </p:cNvSpPr>
                <p:nvPr/>
              </p:nvSpPr>
              <p:spPr bwMode="auto">
                <a:xfrm>
                  <a:off x="2403" y="4044"/>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01" name="Line 833"/>
                <p:cNvSpPr>
                  <a:spLocks noChangeShapeType="1"/>
                </p:cNvSpPr>
                <p:nvPr/>
              </p:nvSpPr>
              <p:spPr bwMode="auto">
                <a:xfrm>
                  <a:off x="2323" y="4049"/>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02" name="Line 832"/>
                <p:cNvSpPr>
                  <a:spLocks noChangeShapeType="1"/>
                </p:cNvSpPr>
                <p:nvPr/>
              </p:nvSpPr>
              <p:spPr bwMode="auto">
                <a:xfrm>
                  <a:off x="2403" y="404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03" name="Line 831"/>
                <p:cNvSpPr>
                  <a:spLocks noChangeShapeType="1"/>
                </p:cNvSpPr>
                <p:nvPr/>
              </p:nvSpPr>
              <p:spPr bwMode="auto">
                <a:xfrm>
                  <a:off x="2323" y="4055"/>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04" name="Line 830"/>
                <p:cNvSpPr>
                  <a:spLocks noChangeShapeType="1"/>
                </p:cNvSpPr>
                <p:nvPr/>
              </p:nvSpPr>
              <p:spPr bwMode="auto">
                <a:xfrm>
                  <a:off x="2403" y="405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05" name="Line 829"/>
                <p:cNvSpPr>
                  <a:spLocks noChangeShapeType="1"/>
                </p:cNvSpPr>
                <p:nvPr/>
              </p:nvSpPr>
              <p:spPr bwMode="auto">
                <a:xfrm>
                  <a:off x="2323" y="4061"/>
                  <a:ext cx="5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06" name="Line 828"/>
                <p:cNvSpPr>
                  <a:spLocks noChangeShapeType="1"/>
                </p:cNvSpPr>
                <p:nvPr/>
              </p:nvSpPr>
              <p:spPr bwMode="auto">
                <a:xfrm>
                  <a:off x="2403" y="406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07" name="Line 827"/>
                <p:cNvSpPr>
                  <a:spLocks noChangeShapeType="1"/>
                </p:cNvSpPr>
                <p:nvPr/>
              </p:nvSpPr>
              <p:spPr bwMode="auto">
                <a:xfrm>
                  <a:off x="2358" y="4066"/>
                  <a:ext cx="2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08" name="Line 826"/>
                <p:cNvSpPr>
                  <a:spLocks noChangeShapeType="1"/>
                </p:cNvSpPr>
                <p:nvPr/>
              </p:nvSpPr>
              <p:spPr bwMode="auto">
                <a:xfrm>
                  <a:off x="2403" y="406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09" name="Line 825"/>
                <p:cNvSpPr>
                  <a:spLocks noChangeShapeType="1"/>
                </p:cNvSpPr>
                <p:nvPr/>
              </p:nvSpPr>
              <p:spPr bwMode="auto">
                <a:xfrm>
                  <a:off x="2375" y="4072"/>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10" name="Line 824"/>
                <p:cNvSpPr>
                  <a:spLocks noChangeShapeType="1"/>
                </p:cNvSpPr>
                <p:nvPr/>
              </p:nvSpPr>
              <p:spPr bwMode="auto">
                <a:xfrm>
                  <a:off x="2403" y="407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11" name="Line 823"/>
                <p:cNvSpPr>
                  <a:spLocks noChangeShapeType="1"/>
                </p:cNvSpPr>
                <p:nvPr/>
              </p:nvSpPr>
              <p:spPr bwMode="auto">
                <a:xfrm>
                  <a:off x="2386" y="4078"/>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12" name="Line 822"/>
                <p:cNvSpPr>
                  <a:spLocks noChangeShapeType="1"/>
                </p:cNvSpPr>
                <p:nvPr/>
              </p:nvSpPr>
              <p:spPr bwMode="auto">
                <a:xfrm>
                  <a:off x="2392" y="4084"/>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13" name="Line 821"/>
                <p:cNvSpPr>
                  <a:spLocks noChangeShapeType="1"/>
                </p:cNvSpPr>
                <p:nvPr/>
              </p:nvSpPr>
              <p:spPr bwMode="auto">
                <a:xfrm>
                  <a:off x="2403" y="408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14" name="Line 820"/>
                <p:cNvSpPr>
                  <a:spLocks noChangeShapeType="1"/>
                </p:cNvSpPr>
                <p:nvPr/>
              </p:nvSpPr>
              <p:spPr bwMode="auto">
                <a:xfrm>
                  <a:off x="2346" y="4101"/>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15" name="Line 819"/>
                <p:cNvSpPr>
                  <a:spLocks noChangeShapeType="1"/>
                </p:cNvSpPr>
                <p:nvPr/>
              </p:nvSpPr>
              <p:spPr bwMode="auto">
                <a:xfrm>
                  <a:off x="2335" y="4106"/>
                  <a:ext cx="6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16" name="Line 818"/>
                <p:cNvSpPr>
                  <a:spLocks noChangeShapeType="1"/>
                </p:cNvSpPr>
                <p:nvPr/>
              </p:nvSpPr>
              <p:spPr bwMode="auto">
                <a:xfrm>
                  <a:off x="2329" y="4112"/>
                  <a:ext cx="8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17" name="Line 817"/>
                <p:cNvSpPr>
                  <a:spLocks noChangeShapeType="1"/>
                </p:cNvSpPr>
                <p:nvPr/>
              </p:nvSpPr>
              <p:spPr bwMode="auto">
                <a:xfrm>
                  <a:off x="2323" y="4118"/>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18" name="Line 816"/>
                <p:cNvSpPr>
                  <a:spLocks noChangeShapeType="1"/>
                </p:cNvSpPr>
                <p:nvPr/>
              </p:nvSpPr>
              <p:spPr bwMode="auto">
                <a:xfrm>
                  <a:off x="2392" y="4118"/>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19" name="Line 815"/>
                <p:cNvSpPr>
                  <a:spLocks noChangeShapeType="1"/>
                </p:cNvSpPr>
                <p:nvPr/>
              </p:nvSpPr>
              <p:spPr bwMode="auto">
                <a:xfrm>
                  <a:off x="2323" y="412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20" name="Line 814"/>
                <p:cNvSpPr>
                  <a:spLocks noChangeShapeType="1"/>
                </p:cNvSpPr>
                <p:nvPr/>
              </p:nvSpPr>
              <p:spPr bwMode="auto">
                <a:xfrm>
                  <a:off x="2403" y="412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21" name="Line 813"/>
                <p:cNvSpPr>
                  <a:spLocks noChangeShapeType="1"/>
                </p:cNvSpPr>
                <p:nvPr/>
              </p:nvSpPr>
              <p:spPr bwMode="auto">
                <a:xfrm>
                  <a:off x="2323" y="412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22" name="Line 812"/>
                <p:cNvSpPr>
                  <a:spLocks noChangeShapeType="1"/>
                </p:cNvSpPr>
                <p:nvPr/>
              </p:nvSpPr>
              <p:spPr bwMode="auto">
                <a:xfrm>
                  <a:off x="2403" y="412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23" name="Line 811"/>
                <p:cNvSpPr>
                  <a:spLocks noChangeShapeType="1"/>
                </p:cNvSpPr>
                <p:nvPr/>
              </p:nvSpPr>
              <p:spPr bwMode="auto">
                <a:xfrm>
                  <a:off x="2323" y="413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24" name="Line 810"/>
                <p:cNvSpPr>
                  <a:spLocks noChangeShapeType="1"/>
                </p:cNvSpPr>
                <p:nvPr/>
              </p:nvSpPr>
              <p:spPr bwMode="auto">
                <a:xfrm>
                  <a:off x="2403" y="413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25" name="Line 809"/>
                <p:cNvSpPr>
                  <a:spLocks noChangeShapeType="1"/>
                </p:cNvSpPr>
                <p:nvPr/>
              </p:nvSpPr>
              <p:spPr bwMode="auto">
                <a:xfrm>
                  <a:off x="2323" y="414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26" name="Line 808"/>
                <p:cNvSpPr>
                  <a:spLocks noChangeShapeType="1"/>
                </p:cNvSpPr>
                <p:nvPr/>
              </p:nvSpPr>
              <p:spPr bwMode="auto">
                <a:xfrm>
                  <a:off x="2403" y="414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27" name="Line 807"/>
                <p:cNvSpPr>
                  <a:spLocks noChangeShapeType="1"/>
                </p:cNvSpPr>
                <p:nvPr/>
              </p:nvSpPr>
              <p:spPr bwMode="auto">
                <a:xfrm>
                  <a:off x="2323" y="4146"/>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28" name="Line 806"/>
                <p:cNvSpPr>
                  <a:spLocks noChangeShapeType="1"/>
                </p:cNvSpPr>
                <p:nvPr/>
              </p:nvSpPr>
              <p:spPr bwMode="auto">
                <a:xfrm>
                  <a:off x="2392" y="4146"/>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29" name="Line 805"/>
                <p:cNvSpPr>
                  <a:spLocks noChangeShapeType="1"/>
                </p:cNvSpPr>
                <p:nvPr/>
              </p:nvSpPr>
              <p:spPr bwMode="auto">
                <a:xfrm>
                  <a:off x="2329" y="4152"/>
                  <a:ext cx="8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30" name="Line 804"/>
                <p:cNvSpPr>
                  <a:spLocks noChangeShapeType="1"/>
                </p:cNvSpPr>
                <p:nvPr/>
              </p:nvSpPr>
              <p:spPr bwMode="auto">
                <a:xfrm>
                  <a:off x="2335" y="4158"/>
                  <a:ext cx="6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31" name="Line 803"/>
                <p:cNvSpPr>
                  <a:spLocks noChangeShapeType="1"/>
                </p:cNvSpPr>
                <p:nvPr/>
              </p:nvSpPr>
              <p:spPr bwMode="auto">
                <a:xfrm>
                  <a:off x="2346" y="4163"/>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32" name="Rectangle 802"/>
                <p:cNvSpPr>
                  <a:spLocks noChangeArrowheads="1"/>
                </p:cNvSpPr>
                <p:nvPr/>
              </p:nvSpPr>
              <p:spPr bwMode="auto">
                <a:xfrm>
                  <a:off x="2352" y="4192"/>
                  <a:ext cx="17" cy="91"/>
                </a:xfrm>
                <a:prstGeom prst="rect">
                  <a:avLst/>
                </a:prstGeom>
                <a:solidFill>
                  <a:srgbClr val="000000"/>
                </a:solidFill>
                <a:ln w="3810">
                  <a:solidFill>
                    <a:srgbClr val="000000"/>
                  </a:solidFill>
                  <a:miter lim="800000"/>
                  <a:headEnd/>
                  <a:tailEnd/>
                </a:ln>
              </p:spPr>
              <p:txBody>
                <a:bodyPr/>
                <a:lstStyle/>
                <a:p>
                  <a:endParaRPr lang="en-US">
                    <a:latin typeface="Calibri" pitchFamily="34" charset="0"/>
                  </a:endParaRPr>
                </a:p>
              </p:txBody>
            </p:sp>
            <p:sp>
              <p:nvSpPr>
                <p:cNvPr id="36533" name="Line 801"/>
                <p:cNvSpPr>
                  <a:spLocks noChangeShapeType="1"/>
                </p:cNvSpPr>
                <p:nvPr/>
              </p:nvSpPr>
              <p:spPr bwMode="auto">
                <a:xfrm>
                  <a:off x="2403" y="429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34" name="Line 800"/>
                <p:cNvSpPr>
                  <a:spLocks noChangeShapeType="1"/>
                </p:cNvSpPr>
                <p:nvPr/>
              </p:nvSpPr>
              <p:spPr bwMode="auto">
                <a:xfrm>
                  <a:off x="2403" y="4300"/>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35" name="Line 799"/>
                <p:cNvSpPr>
                  <a:spLocks noChangeShapeType="1"/>
                </p:cNvSpPr>
                <p:nvPr/>
              </p:nvSpPr>
              <p:spPr bwMode="auto">
                <a:xfrm>
                  <a:off x="2323" y="4306"/>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36" name="Line 798"/>
                <p:cNvSpPr>
                  <a:spLocks noChangeShapeType="1"/>
                </p:cNvSpPr>
                <p:nvPr/>
              </p:nvSpPr>
              <p:spPr bwMode="auto">
                <a:xfrm>
                  <a:off x="2403" y="430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37" name="Line 797"/>
                <p:cNvSpPr>
                  <a:spLocks noChangeShapeType="1"/>
                </p:cNvSpPr>
                <p:nvPr/>
              </p:nvSpPr>
              <p:spPr bwMode="auto">
                <a:xfrm>
                  <a:off x="2323" y="4312"/>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38" name="Line 796"/>
                <p:cNvSpPr>
                  <a:spLocks noChangeShapeType="1"/>
                </p:cNvSpPr>
                <p:nvPr/>
              </p:nvSpPr>
              <p:spPr bwMode="auto">
                <a:xfrm>
                  <a:off x="2403" y="431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39" name="Line 795"/>
                <p:cNvSpPr>
                  <a:spLocks noChangeShapeType="1"/>
                </p:cNvSpPr>
                <p:nvPr/>
              </p:nvSpPr>
              <p:spPr bwMode="auto">
                <a:xfrm>
                  <a:off x="2323" y="4317"/>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40" name="Line 794"/>
                <p:cNvSpPr>
                  <a:spLocks noChangeShapeType="1"/>
                </p:cNvSpPr>
                <p:nvPr/>
              </p:nvSpPr>
              <p:spPr bwMode="auto">
                <a:xfrm>
                  <a:off x="2403" y="431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41" name="Line 793"/>
                <p:cNvSpPr>
                  <a:spLocks noChangeShapeType="1"/>
                </p:cNvSpPr>
                <p:nvPr/>
              </p:nvSpPr>
              <p:spPr bwMode="auto">
                <a:xfrm>
                  <a:off x="2323" y="4323"/>
                  <a:ext cx="5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42" name="Line 792"/>
                <p:cNvSpPr>
                  <a:spLocks noChangeShapeType="1"/>
                </p:cNvSpPr>
                <p:nvPr/>
              </p:nvSpPr>
              <p:spPr bwMode="auto">
                <a:xfrm>
                  <a:off x="2403" y="432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43" name="Line 791"/>
                <p:cNvSpPr>
                  <a:spLocks noChangeShapeType="1"/>
                </p:cNvSpPr>
                <p:nvPr/>
              </p:nvSpPr>
              <p:spPr bwMode="auto">
                <a:xfrm>
                  <a:off x="2358" y="4329"/>
                  <a:ext cx="2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44" name="Line 790"/>
                <p:cNvSpPr>
                  <a:spLocks noChangeShapeType="1"/>
                </p:cNvSpPr>
                <p:nvPr/>
              </p:nvSpPr>
              <p:spPr bwMode="auto">
                <a:xfrm>
                  <a:off x="2403" y="432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45" name="Line 789"/>
                <p:cNvSpPr>
                  <a:spLocks noChangeShapeType="1"/>
                </p:cNvSpPr>
                <p:nvPr/>
              </p:nvSpPr>
              <p:spPr bwMode="auto">
                <a:xfrm>
                  <a:off x="2375" y="4335"/>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46" name="Line 788"/>
                <p:cNvSpPr>
                  <a:spLocks noChangeShapeType="1"/>
                </p:cNvSpPr>
                <p:nvPr/>
              </p:nvSpPr>
              <p:spPr bwMode="auto">
                <a:xfrm>
                  <a:off x="2403" y="433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47" name="Line 787"/>
                <p:cNvSpPr>
                  <a:spLocks noChangeShapeType="1"/>
                </p:cNvSpPr>
                <p:nvPr/>
              </p:nvSpPr>
              <p:spPr bwMode="auto">
                <a:xfrm>
                  <a:off x="2386" y="4340"/>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48" name="Line 786"/>
                <p:cNvSpPr>
                  <a:spLocks noChangeShapeType="1"/>
                </p:cNvSpPr>
                <p:nvPr/>
              </p:nvSpPr>
              <p:spPr bwMode="auto">
                <a:xfrm>
                  <a:off x="2392" y="4346"/>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49" name="Line 785"/>
                <p:cNvSpPr>
                  <a:spLocks noChangeShapeType="1"/>
                </p:cNvSpPr>
                <p:nvPr/>
              </p:nvSpPr>
              <p:spPr bwMode="auto">
                <a:xfrm>
                  <a:off x="2403" y="435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50" name="Line 784"/>
                <p:cNvSpPr>
                  <a:spLocks noChangeShapeType="1"/>
                </p:cNvSpPr>
                <p:nvPr/>
              </p:nvSpPr>
              <p:spPr bwMode="auto">
                <a:xfrm>
                  <a:off x="2352" y="4363"/>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51" name="Line 783"/>
                <p:cNvSpPr>
                  <a:spLocks noChangeShapeType="1"/>
                </p:cNvSpPr>
                <p:nvPr/>
              </p:nvSpPr>
              <p:spPr bwMode="auto">
                <a:xfrm>
                  <a:off x="2352" y="4369"/>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52" name="Line 782"/>
                <p:cNvSpPr>
                  <a:spLocks noChangeShapeType="1"/>
                </p:cNvSpPr>
                <p:nvPr/>
              </p:nvSpPr>
              <p:spPr bwMode="auto">
                <a:xfrm>
                  <a:off x="2352" y="4374"/>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53" name="Line 781"/>
                <p:cNvSpPr>
                  <a:spLocks noChangeShapeType="1"/>
                </p:cNvSpPr>
                <p:nvPr/>
              </p:nvSpPr>
              <p:spPr bwMode="auto">
                <a:xfrm>
                  <a:off x="2352" y="438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54" name="Line 780"/>
                <p:cNvSpPr>
                  <a:spLocks noChangeShapeType="1"/>
                </p:cNvSpPr>
                <p:nvPr/>
              </p:nvSpPr>
              <p:spPr bwMode="auto">
                <a:xfrm>
                  <a:off x="2375" y="438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55" name="Line 779"/>
                <p:cNvSpPr>
                  <a:spLocks noChangeShapeType="1"/>
                </p:cNvSpPr>
                <p:nvPr/>
              </p:nvSpPr>
              <p:spPr bwMode="auto">
                <a:xfrm>
                  <a:off x="2352" y="438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56" name="Line 778"/>
                <p:cNvSpPr>
                  <a:spLocks noChangeShapeType="1"/>
                </p:cNvSpPr>
                <p:nvPr/>
              </p:nvSpPr>
              <p:spPr bwMode="auto">
                <a:xfrm>
                  <a:off x="2386" y="4386"/>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57" name="Line 777"/>
                <p:cNvSpPr>
                  <a:spLocks noChangeShapeType="1"/>
                </p:cNvSpPr>
                <p:nvPr/>
              </p:nvSpPr>
              <p:spPr bwMode="auto">
                <a:xfrm>
                  <a:off x="2352" y="439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58" name="Line 776"/>
                <p:cNvSpPr>
                  <a:spLocks noChangeShapeType="1"/>
                </p:cNvSpPr>
                <p:nvPr/>
              </p:nvSpPr>
              <p:spPr bwMode="auto">
                <a:xfrm>
                  <a:off x="2392" y="439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59" name="Line 775"/>
                <p:cNvSpPr>
                  <a:spLocks noChangeShapeType="1"/>
                </p:cNvSpPr>
                <p:nvPr/>
              </p:nvSpPr>
              <p:spPr bwMode="auto">
                <a:xfrm>
                  <a:off x="2352" y="439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60" name="Line 774"/>
                <p:cNvSpPr>
                  <a:spLocks noChangeShapeType="1"/>
                </p:cNvSpPr>
                <p:nvPr/>
              </p:nvSpPr>
              <p:spPr bwMode="auto">
                <a:xfrm>
                  <a:off x="2403" y="439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61" name="Line 773"/>
                <p:cNvSpPr>
                  <a:spLocks noChangeShapeType="1"/>
                </p:cNvSpPr>
                <p:nvPr/>
              </p:nvSpPr>
              <p:spPr bwMode="auto">
                <a:xfrm>
                  <a:off x="2323" y="4403"/>
                  <a:ext cx="9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62" name="Line 772"/>
                <p:cNvSpPr>
                  <a:spLocks noChangeShapeType="1"/>
                </p:cNvSpPr>
                <p:nvPr/>
              </p:nvSpPr>
              <p:spPr bwMode="auto">
                <a:xfrm>
                  <a:off x="2323" y="4409"/>
                  <a:ext cx="9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63" name="Line 771"/>
                <p:cNvSpPr>
                  <a:spLocks noChangeShapeType="1"/>
                </p:cNvSpPr>
                <p:nvPr/>
              </p:nvSpPr>
              <p:spPr bwMode="auto">
                <a:xfrm>
                  <a:off x="2323" y="4414"/>
                  <a:ext cx="9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64" name="Line 770"/>
                <p:cNvSpPr>
                  <a:spLocks noChangeShapeType="1"/>
                </p:cNvSpPr>
                <p:nvPr/>
              </p:nvSpPr>
              <p:spPr bwMode="auto">
                <a:xfrm>
                  <a:off x="2352" y="442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65" name="Line 769"/>
                <p:cNvSpPr>
                  <a:spLocks noChangeShapeType="1"/>
                </p:cNvSpPr>
                <p:nvPr/>
              </p:nvSpPr>
              <p:spPr bwMode="auto">
                <a:xfrm>
                  <a:off x="2352" y="442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66" name="Line 768"/>
                <p:cNvSpPr>
                  <a:spLocks noChangeShapeType="1"/>
                </p:cNvSpPr>
                <p:nvPr/>
              </p:nvSpPr>
              <p:spPr bwMode="auto">
                <a:xfrm>
                  <a:off x="2637" y="403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67" name="Line 767"/>
                <p:cNvSpPr>
                  <a:spLocks noChangeShapeType="1"/>
                </p:cNvSpPr>
                <p:nvPr/>
              </p:nvSpPr>
              <p:spPr bwMode="auto">
                <a:xfrm>
                  <a:off x="2637" y="403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68" name="Line 766"/>
                <p:cNvSpPr>
                  <a:spLocks noChangeShapeType="1"/>
                </p:cNvSpPr>
                <p:nvPr/>
              </p:nvSpPr>
              <p:spPr bwMode="auto">
                <a:xfrm>
                  <a:off x="2557" y="4044"/>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69" name="Line 765"/>
                <p:cNvSpPr>
                  <a:spLocks noChangeShapeType="1"/>
                </p:cNvSpPr>
                <p:nvPr/>
              </p:nvSpPr>
              <p:spPr bwMode="auto">
                <a:xfrm>
                  <a:off x="2637" y="4044"/>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70" name="Line 764"/>
                <p:cNvSpPr>
                  <a:spLocks noChangeShapeType="1"/>
                </p:cNvSpPr>
                <p:nvPr/>
              </p:nvSpPr>
              <p:spPr bwMode="auto">
                <a:xfrm>
                  <a:off x="2557" y="4049"/>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71" name="Line 763"/>
                <p:cNvSpPr>
                  <a:spLocks noChangeShapeType="1"/>
                </p:cNvSpPr>
                <p:nvPr/>
              </p:nvSpPr>
              <p:spPr bwMode="auto">
                <a:xfrm>
                  <a:off x="2637" y="404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72" name="Line 762"/>
                <p:cNvSpPr>
                  <a:spLocks noChangeShapeType="1"/>
                </p:cNvSpPr>
                <p:nvPr/>
              </p:nvSpPr>
              <p:spPr bwMode="auto">
                <a:xfrm>
                  <a:off x="2557" y="4055"/>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73" name="Line 761"/>
                <p:cNvSpPr>
                  <a:spLocks noChangeShapeType="1"/>
                </p:cNvSpPr>
                <p:nvPr/>
              </p:nvSpPr>
              <p:spPr bwMode="auto">
                <a:xfrm>
                  <a:off x="2637" y="405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74" name="Line 760"/>
                <p:cNvSpPr>
                  <a:spLocks noChangeShapeType="1"/>
                </p:cNvSpPr>
                <p:nvPr/>
              </p:nvSpPr>
              <p:spPr bwMode="auto">
                <a:xfrm>
                  <a:off x="2557" y="4061"/>
                  <a:ext cx="5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75" name="Line 759"/>
                <p:cNvSpPr>
                  <a:spLocks noChangeShapeType="1"/>
                </p:cNvSpPr>
                <p:nvPr/>
              </p:nvSpPr>
              <p:spPr bwMode="auto">
                <a:xfrm>
                  <a:off x="2637" y="406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76" name="Line 758"/>
                <p:cNvSpPr>
                  <a:spLocks noChangeShapeType="1"/>
                </p:cNvSpPr>
                <p:nvPr/>
              </p:nvSpPr>
              <p:spPr bwMode="auto">
                <a:xfrm>
                  <a:off x="2592" y="4066"/>
                  <a:ext cx="2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77" name="Line 757"/>
                <p:cNvSpPr>
                  <a:spLocks noChangeShapeType="1"/>
                </p:cNvSpPr>
                <p:nvPr/>
              </p:nvSpPr>
              <p:spPr bwMode="auto">
                <a:xfrm>
                  <a:off x="2637" y="406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78" name="Line 756"/>
                <p:cNvSpPr>
                  <a:spLocks noChangeShapeType="1"/>
                </p:cNvSpPr>
                <p:nvPr/>
              </p:nvSpPr>
              <p:spPr bwMode="auto">
                <a:xfrm>
                  <a:off x="2609" y="4072"/>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79" name="Line 755"/>
                <p:cNvSpPr>
                  <a:spLocks noChangeShapeType="1"/>
                </p:cNvSpPr>
                <p:nvPr/>
              </p:nvSpPr>
              <p:spPr bwMode="auto">
                <a:xfrm>
                  <a:off x="2637" y="407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80" name="Line 754"/>
                <p:cNvSpPr>
                  <a:spLocks noChangeShapeType="1"/>
                </p:cNvSpPr>
                <p:nvPr/>
              </p:nvSpPr>
              <p:spPr bwMode="auto">
                <a:xfrm>
                  <a:off x="2620" y="4078"/>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81" name="Line 753"/>
                <p:cNvSpPr>
                  <a:spLocks noChangeShapeType="1"/>
                </p:cNvSpPr>
                <p:nvPr/>
              </p:nvSpPr>
              <p:spPr bwMode="auto">
                <a:xfrm>
                  <a:off x="2626" y="4084"/>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82" name="Line 752"/>
                <p:cNvSpPr>
                  <a:spLocks noChangeShapeType="1"/>
                </p:cNvSpPr>
                <p:nvPr/>
              </p:nvSpPr>
              <p:spPr bwMode="auto">
                <a:xfrm>
                  <a:off x="2637" y="408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83" name="Line 751"/>
                <p:cNvSpPr>
                  <a:spLocks noChangeShapeType="1"/>
                </p:cNvSpPr>
                <p:nvPr/>
              </p:nvSpPr>
              <p:spPr bwMode="auto">
                <a:xfrm>
                  <a:off x="2575" y="4101"/>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84" name="Line 750"/>
                <p:cNvSpPr>
                  <a:spLocks noChangeShapeType="1"/>
                </p:cNvSpPr>
                <p:nvPr/>
              </p:nvSpPr>
              <p:spPr bwMode="auto">
                <a:xfrm>
                  <a:off x="2569" y="410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85" name="Line 749"/>
                <p:cNvSpPr>
                  <a:spLocks noChangeShapeType="1"/>
                </p:cNvSpPr>
                <p:nvPr/>
              </p:nvSpPr>
              <p:spPr bwMode="auto">
                <a:xfrm>
                  <a:off x="2603" y="4106"/>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86" name="Line 748"/>
                <p:cNvSpPr>
                  <a:spLocks noChangeShapeType="1"/>
                </p:cNvSpPr>
                <p:nvPr/>
              </p:nvSpPr>
              <p:spPr bwMode="auto">
                <a:xfrm>
                  <a:off x="2563" y="411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87" name="Line 747"/>
                <p:cNvSpPr>
                  <a:spLocks noChangeShapeType="1"/>
                </p:cNvSpPr>
                <p:nvPr/>
              </p:nvSpPr>
              <p:spPr bwMode="auto">
                <a:xfrm>
                  <a:off x="2603" y="4112"/>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88" name="Line 746"/>
                <p:cNvSpPr>
                  <a:spLocks noChangeShapeType="1"/>
                </p:cNvSpPr>
                <p:nvPr/>
              </p:nvSpPr>
              <p:spPr bwMode="auto">
                <a:xfrm>
                  <a:off x="2557" y="4118"/>
                  <a:ext cx="1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89" name="Line 745"/>
                <p:cNvSpPr>
                  <a:spLocks noChangeShapeType="1"/>
                </p:cNvSpPr>
                <p:nvPr/>
              </p:nvSpPr>
              <p:spPr bwMode="auto">
                <a:xfrm>
                  <a:off x="2603" y="411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90" name="Line 744"/>
                <p:cNvSpPr>
                  <a:spLocks noChangeShapeType="1"/>
                </p:cNvSpPr>
                <p:nvPr/>
              </p:nvSpPr>
              <p:spPr bwMode="auto">
                <a:xfrm>
                  <a:off x="2626" y="4118"/>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91" name="Line 743"/>
                <p:cNvSpPr>
                  <a:spLocks noChangeShapeType="1"/>
                </p:cNvSpPr>
                <p:nvPr/>
              </p:nvSpPr>
              <p:spPr bwMode="auto">
                <a:xfrm>
                  <a:off x="2557" y="412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92" name="Line 742"/>
                <p:cNvSpPr>
                  <a:spLocks noChangeShapeType="1"/>
                </p:cNvSpPr>
                <p:nvPr/>
              </p:nvSpPr>
              <p:spPr bwMode="auto">
                <a:xfrm>
                  <a:off x="2609" y="41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93" name="Line 741"/>
                <p:cNvSpPr>
                  <a:spLocks noChangeShapeType="1"/>
                </p:cNvSpPr>
                <p:nvPr/>
              </p:nvSpPr>
              <p:spPr bwMode="auto">
                <a:xfrm>
                  <a:off x="2637" y="412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94" name="Line 740"/>
                <p:cNvSpPr>
                  <a:spLocks noChangeShapeType="1"/>
                </p:cNvSpPr>
                <p:nvPr/>
              </p:nvSpPr>
              <p:spPr bwMode="auto">
                <a:xfrm>
                  <a:off x="2557" y="412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95" name="Line 739"/>
                <p:cNvSpPr>
                  <a:spLocks noChangeShapeType="1"/>
                </p:cNvSpPr>
                <p:nvPr/>
              </p:nvSpPr>
              <p:spPr bwMode="auto">
                <a:xfrm>
                  <a:off x="2609" y="41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96" name="Line 738"/>
                <p:cNvSpPr>
                  <a:spLocks noChangeShapeType="1"/>
                </p:cNvSpPr>
                <p:nvPr/>
              </p:nvSpPr>
              <p:spPr bwMode="auto">
                <a:xfrm>
                  <a:off x="2637" y="412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97" name="Line 737"/>
                <p:cNvSpPr>
                  <a:spLocks noChangeShapeType="1"/>
                </p:cNvSpPr>
                <p:nvPr/>
              </p:nvSpPr>
              <p:spPr bwMode="auto">
                <a:xfrm>
                  <a:off x="2557" y="413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98" name="Line 736"/>
                <p:cNvSpPr>
                  <a:spLocks noChangeShapeType="1"/>
                </p:cNvSpPr>
                <p:nvPr/>
              </p:nvSpPr>
              <p:spPr bwMode="auto">
                <a:xfrm>
                  <a:off x="2609" y="41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599" name="Line 735"/>
                <p:cNvSpPr>
                  <a:spLocks noChangeShapeType="1"/>
                </p:cNvSpPr>
                <p:nvPr/>
              </p:nvSpPr>
              <p:spPr bwMode="auto">
                <a:xfrm>
                  <a:off x="2637" y="413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00" name="Line 734"/>
                <p:cNvSpPr>
                  <a:spLocks noChangeShapeType="1"/>
                </p:cNvSpPr>
                <p:nvPr/>
              </p:nvSpPr>
              <p:spPr bwMode="auto">
                <a:xfrm>
                  <a:off x="2557" y="414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01" name="Line 733"/>
                <p:cNvSpPr>
                  <a:spLocks noChangeShapeType="1"/>
                </p:cNvSpPr>
                <p:nvPr/>
              </p:nvSpPr>
              <p:spPr bwMode="auto">
                <a:xfrm>
                  <a:off x="2609" y="414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02" name="Line 732"/>
                <p:cNvSpPr>
                  <a:spLocks noChangeShapeType="1"/>
                </p:cNvSpPr>
                <p:nvPr/>
              </p:nvSpPr>
              <p:spPr bwMode="auto">
                <a:xfrm>
                  <a:off x="2637" y="414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03" name="Line 731"/>
                <p:cNvSpPr>
                  <a:spLocks noChangeShapeType="1"/>
                </p:cNvSpPr>
                <p:nvPr/>
              </p:nvSpPr>
              <p:spPr bwMode="auto">
                <a:xfrm>
                  <a:off x="2563" y="414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04" name="Line 730"/>
                <p:cNvSpPr>
                  <a:spLocks noChangeShapeType="1"/>
                </p:cNvSpPr>
                <p:nvPr/>
              </p:nvSpPr>
              <p:spPr bwMode="auto">
                <a:xfrm>
                  <a:off x="2603" y="4146"/>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05" name="Line 729"/>
                <p:cNvSpPr>
                  <a:spLocks noChangeShapeType="1"/>
                </p:cNvSpPr>
                <p:nvPr/>
              </p:nvSpPr>
              <p:spPr bwMode="auto">
                <a:xfrm>
                  <a:off x="2637" y="414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06" name="Line 728"/>
                <p:cNvSpPr>
                  <a:spLocks noChangeShapeType="1"/>
                </p:cNvSpPr>
                <p:nvPr/>
              </p:nvSpPr>
              <p:spPr bwMode="auto">
                <a:xfrm>
                  <a:off x="2563" y="4152"/>
                  <a:ext cx="5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07" name="Line 727"/>
                <p:cNvSpPr>
                  <a:spLocks noChangeShapeType="1"/>
                </p:cNvSpPr>
                <p:nvPr/>
              </p:nvSpPr>
              <p:spPr bwMode="auto">
                <a:xfrm>
                  <a:off x="2637" y="415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08" name="Line 726"/>
                <p:cNvSpPr>
                  <a:spLocks noChangeShapeType="1"/>
                </p:cNvSpPr>
                <p:nvPr/>
              </p:nvSpPr>
              <p:spPr bwMode="auto">
                <a:xfrm>
                  <a:off x="2569" y="4158"/>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09" name="Line 725"/>
                <p:cNvSpPr>
                  <a:spLocks noChangeShapeType="1"/>
                </p:cNvSpPr>
                <p:nvPr/>
              </p:nvSpPr>
              <p:spPr bwMode="auto">
                <a:xfrm>
                  <a:off x="2637" y="415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10" name="Line 724"/>
                <p:cNvSpPr>
                  <a:spLocks noChangeShapeType="1"/>
                </p:cNvSpPr>
                <p:nvPr/>
              </p:nvSpPr>
              <p:spPr bwMode="auto">
                <a:xfrm>
                  <a:off x="2580" y="4163"/>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11" name="Rectangle 723"/>
                <p:cNvSpPr>
                  <a:spLocks noChangeArrowheads="1"/>
                </p:cNvSpPr>
                <p:nvPr/>
              </p:nvSpPr>
              <p:spPr bwMode="auto">
                <a:xfrm>
                  <a:off x="2586" y="4192"/>
                  <a:ext cx="17" cy="91"/>
                </a:xfrm>
                <a:prstGeom prst="rect">
                  <a:avLst/>
                </a:prstGeom>
                <a:solidFill>
                  <a:srgbClr val="000000"/>
                </a:solidFill>
                <a:ln w="3810">
                  <a:solidFill>
                    <a:srgbClr val="000000"/>
                  </a:solidFill>
                  <a:miter lim="800000"/>
                  <a:headEnd/>
                  <a:tailEnd/>
                </a:ln>
              </p:spPr>
              <p:txBody>
                <a:bodyPr/>
                <a:lstStyle/>
                <a:p>
                  <a:endParaRPr lang="en-US">
                    <a:latin typeface="Calibri" pitchFamily="34" charset="0"/>
                  </a:endParaRPr>
                </a:p>
              </p:txBody>
            </p:sp>
            <p:sp>
              <p:nvSpPr>
                <p:cNvPr id="36612" name="Line 722"/>
                <p:cNvSpPr>
                  <a:spLocks noChangeShapeType="1"/>
                </p:cNvSpPr>
                <p:nvPr/>
              </p:nvSpPr>
              <p:spPr bwMode="auto">
                <a:xfrm>
                  <a:off x="2637" y="429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13" name="Line 721"/>
                <p:cNvSpPr>
                  <a:spLocks noChangeShapeType="1"/>
                </p:cNvSpPr>
                <p:nvPr/>
              </p:nvSpPr>
              <p:spPr bwMode="auto">
                <a:xfrm>
                  <a:off x="2637" y="4300"/>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14" name="Line 720"/>
                <p:cNvSpPr>
                  <a:spLocks noChangeShapeType="1"/>
                </p:cNvSpPr>
                <p:nvPr/>
              </p:nvSpPr>
              <p:spPr bwMode="auto">
                <a:xfrm>
                  <a:off x="2557" y="4306"/>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15" name="Line 719"/>
                <p:cNvSpPr>
                  <a:spLocks noChangeShapeType="1"/>
                </p:cNvSpPr>
                <p:nvPr/>
              </p:nvSpPr>
              <p:spPr bwMode="auto">
                <a:xfrm>
                  <a:off x="2637" y="430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16" name="Line 718"/>
                <p:cNvSpPr>
                  <a:spLocks noChangeShapeType="1"/>
                </p:cNvSpPr>
                <p:nvPr/>
              </p:nvSpPr>
              <p:spPr bwMode="auto">
                <a:xfrm>
                  <a:off x="2557" y="4312"/>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17" name="Line 717"/>
                <p:cNvSpPr>
                  <a:spLocks noChangeShapeType="1"/>
                </p:cNvSpPr>
                <p:nvPr/>
              </p:nvSpPr>
              <p:spPr bwMode="auto">
                <a:xfrm>
                  <a:off x="2637" y="431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18" name="Line 716"/>
                <p:cNvSpPr>
                  <a:spLocks noChangeShapeType="1"/>
                </p:cNvSpPr>
                <p:nvPr/>
              </p:nvSpPr>
              <p:spPr bwMode="auto">
                <a:xfrm>
                  <a:off x="2557" y="4317"/>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19" name="Line 715"/>
                <p:cNvSpPr>
                  <a:spLocks noChangeShapeType="1"/>
                </p:cNvSpPr>
                <p:nvPr/>
              </p:nvSpPr>
              <p:spPr bwMode="auto">
                <a:xfrm>
                  <a:off x="2637" y="431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20" name="Line 714"/>
                <p:cNvSpPr>
                  <a:spLocks noChangeShapeType="1"/>
                </p:cNvSpPr>
                <p:nvPr/>
              </p:nvSpPr>
              <p:spPr bwMode="auto">
                <a:xfrm>
                  <a:off x="2557" y="4323"/>
                  <a:ext cx="5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21" name="Line 713"/>
                <p:cNvSpPr>
                  <a:spLocks noChangeShapeType="1"/>
                </p:cNvSpPr>
                <p:nvPr/>
              </p:nvSpPr>
              <p:spPr bwMode="auto">
                <a:xfrm>
                  <a:off x="2637" y="432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22" name="Line 712"/>
                <p:cNvSpPr>
                  <a:spLocks noChangeShapeType="1"/>
                </p:cNvSpPr>
                <p:nvPr/>
              </p:nvSpPr>
              <p:spPr bwMode="auto">
                <a:xfrm>
                  <a:off x="2592" y="4329"/>
                  <a:ext cx="2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23" name="Line 711"/>
                <p:cNvSpPr>
                  <a:spLocks noChangeShapeType="1"/>
                </p:cNvSpPr>
                <p:nvPr/>
              </p:nvSpPr>
              <p:spPr bwMode="auto">
                <a:xfrm>
                  <a:off x="2637" y="432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24" name="Line 710"/>
                <p:cNvSpPr>
                  <a:spLocks noChangeShapeType="1"/>
                </p:cNvSpPr>
                <p:nvPr/>
              </p:nvSpPr>
              <p:spPr bwMode="auto">
                <a:xfrm>
                  <a:off x="2609" y="4335"/>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25" name="Line 709"/>
                <p:cNvSpPr>
                  <a:spLocks noChangeShapeType="1"/>
                </p:cNvSpPr>
                <p:nvPr/>
              </p:nvSpPr>
              <p:spPr bwMode="auto">
                <a:xfrm>
                  <a:off x="2637" y="433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26" name="Line 708"/>
                <p:cNvSpPr>
                  <a:spLocks noChangeShapeType="1"/>
                </p:cNvSpPr>
                <p:nvPr/>
              </p:nvSpPr>
              <p:spPr bwMode="auto">
                <a:xfrm>
                  <a:off x="2620" y="4340"/>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27" name="Line 707"/>
                <p:cNvSpPr>
                  <a:spLocks noChangeShapeType="1"/>
                </p:cNvSpPr>
                <p:nvPr/>
              </p:nvSpPr>
              <p:spPr bwMode="auto">
                <a:xfrm>
                  <a:off x="2626" y="4346"/>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28" name="Line 706"/>
                <p:cNvSpPr>
                  <a:spLocks noChangeShapeType="1"/>
                </p:cNvSpPr>
                <p:nvPr/>
              </p:nvSpPr>
              <p:spPr bwMode="auto">
                <a:xfrm>
                  <a:off x="2637" y="435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29" name="Line 705"/>
                <p:cNvSpPr>
                  <a:spLocks noChangeShapeType="1"/>
                </p:cNvSpPr>
                <p:nvPr/>
              </p:nvSpPr>
              <p:spPr bwMode="auto">
                <a:xfrm>
                  <a:off x="2575" y="4363"/>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30" name="Line 704"/>
                <p:cNvSpPr>
                  <a:spLocks noChangeShapeType="1"/>
                </p:cNvSpPr>
                <p:nvPr/>
              </p:nvSpPr>
              <p:spPr bwMode="auto">
                <a:xfrm>
                  <a:off x="2609" y="4363"/>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31" name="Line 703"/>
                <p:cNvSpPr>
                  <a:spLocks noChangeShapeType="1"/>
                </p:cNvSpPr>
                <p:nvPr/>
              </p:nvSpPr>
              <p:spPr bwMode="auto">
                <a:xfrm>
                  <a:off x="2563" y="436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32" name="Line 702"/>
                <p:cNvSpPr>
                  <a:spLocks noChangeShapeType="1"/>
                </p:cNvSpPr>
                <p:nvPr/>
              </p:nvSpPr>
              <p:spPr bwMode="auto">
                <a:xfrm>
                  <a:off x="2603" y="4369"/>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33" name="Line 701"/>
                <p:cNvSpPr>
                  <a:spLocks noChangeShapeType="1"/>
                </p:cNvSpPr>
                <p:nvPr/>
              </p:nvSpPr>
              <p:spPr bwMode="auto">
                <a:xfrm>
                  <a:off x="2563" y="4374"/>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34" name="Line 700"/>
                <p:cNvSpPr>
                  <a:spLocks noChangeShapeType="1"/>
                </p:cNvSpPr>
                <p:nvPr/>
              </p:nvSpPr>
              <p:spPr bwMode="auto">
                <a:xfrm>
                  <a:off x="2597" y="4374"/>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35" name="Line 699"/>
                <p:cNvSpPr>
                  <a:spLocks noChangeShapeType="1"/>
                </p:cNvSpPr>
                <p:nvPr/>
              </p:nvSpPr>
              <p:spPr bwMode="auto">
                <a:xfrm>
                  <a:off x="2557" y="4380"/>
                  <a:ext cx="1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36" name="Line 698"/>
                <p:cNvSpPr>
                  <a:spLocks noChangeShapeType="1"/>
                </p:cNvSpPr>
                <p:nvPr/>
              </p:nvSpPr>
              <p:spPr bwMode="auto">
                <a:xfrm>
                  <a:off x="2592" y="438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37" name="Line 697"/>
                <p:cNvSpPr>
                  <a:spLocks noChangeShapeType="1"/>
                </p:cNvSpPr>
                <p:nvPr/>
              </p:nvSpPr>
              <p:spPr bwMode="auto">
                <a:xfrm>
                  <a:off x="2632" y="438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38" name="Line 696"/>
                <p:cNvSpPr>
                  <a:spLocks noChangeShapeType="1"/>
                </p:cNvSpPr>
                <p:nvPr/>
              </p:nvSpPr>
              <p:spPr bwMode="auto">
                <a:xfrm>
                  <a:off x="2557" y="438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39" name="Line 695"/>
                <p:cNvSpPr>
                  <a:spLocks noChangeShapeType="1"/>
                </p:cNvSpPr>
                <p:nvPr/>
              </p:nvSpPr>
              <p:spPr bwMode="auto">
                <a:xfrm>
                  <a:off x="2592" y="438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40" name="Line 694"/>
                <p:cNvSpPr>
                  <a:spLocks noChangeShapeType="1"/>
                </p:cNvSpPr>
                <p:nvPr/>
              </p:nvSpPr>
              <p:spPr bwMode="auto">
                <a:xfrm>
                  <a:off x="2637" y="438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41" name="Line 693"/>
                <p:cNvSpPr>
                  <a:spLocks noChangeShapeType="1"/>
                </p:cNvSpPr>
                <p:nvPr/>
              </p:nvSpPr>
              <p:spPr bwMode="auto">
                <a:xfrm>
                  <a:off x="2557" y="439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42" name="Line 692"/>
                <p:cNvSpPr>
                  <a:spLocks noChangeShapeType="1"/>
                </p:cNvSpPr>
                <p:nvPr/>
              </p:nvSpPr>
              <p:spPr bwMode="auto">
                <a:xfrm>
                  <a:off x="2592" y="439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43" name="Line 691"/>
                <p:cNvSpPr>
                  <a:spLocks noChangeShapeType="1"/>
                </p:cNvSpPr>
                <p:nvPr/>
              </p:nvSpPr>
              <p:spPr bwMode="auto">
                <a:xfrm>
                  <a:off x="2637" y="439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44" name="Line 690"/>
                <p:cNvSpPr>
                  <a:spLocks noChangeShapeType="1"/>
                </p:cNvSpPr>
                <p:nvPr/>
              </p:nvSpPr>
              <p:spPr bwMode="auto">
                <a:xfrm>
                  <a:off x="2557" y="439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45" name="Line 689"/>
                <p:cNvSpPr>
                  <a:spLocks noChangeShapeType="1"/>
                </p:cNvSpPr>
                <p:nvPr/>
              </p:nvSpPr>
              <p:spPr bwMode="auto">
                <a:xfrm>
                  <a:off x="2592" y="439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46" name="Line 688"/>
                <p:cNvSpPr>
                  <a:spLocks noChangeShapeType="1"/>
                </p:cNvSpPr>
                <p:nvPr/>
              </p:nvSpPr>
              <p:spPr bwMode="auto">
                <a:xfrm>
                  <a:off x="2637" y="439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47" name="Line 687"/>
                <p:cNvSpPr>
                  <a:spLocks noChangeShapeType="1"/>
                </p:cNvSpPr>
                <p:nvPr/>
              </p:nvSpPr>
              <p:spPr bwMode="auto">
                <a:xfrm>
                  <a:off x="2557" y="4403"/>
                  <a:ext cx="1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48" name="Line 686"/>
                <p:cNvSpPr>
                  <a:spLocks noChangeShapeType="1"/>
                </p:cNvSpPr>
                <p:nvPr/>
              </p:nvSpPr>
              <p:spPr bwMode="auto">
                <a:xfrm>
                  <a:off x="2592" y="440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49" name="Line 685"/>
                <p:cNvSpPr>
                  <a:spLocks noChangeShapeType="1"/>
                </p:cNvSpPr>
                <p:nvPr/>
              </p:nvSpPr>
              <p:spPr bwMode="auto">
                <a:xfrm>
                  <a:off x="2637" y="440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50" name="Line 684"/>
                <p:cNvSpPr>
                  <a:spLocks noChangeShapeType="1"/>
                </p:cNvSpPr>
                <p:nvPr/>
              </p:nvSpPr>
              <p:spPr bwMode="auto">
                <a:xfrm>
                  <a:off x="2563" y="440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51" name="Line 683"/>
                <p:cNvSpPr>
                  <a:spLocks noChangeShapeType="1"/>
                </p:cNvSpPr>
                <p:nvPr/>
              </p:nvSpPr>
              <p:spPr bwMode="auto">
                <a:xfrm>
                  <a:off x="2597" y="440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52" name="Line 682"/>
                <p:cNvSpPr>
                  <a:spLocks noChangeShapeType="1"/>
                </p:cNvSpPr>
                <p:nvPr/>
              </p:nvSpPr>
              <p:spPr bwMode="auto">
                <a:xfrm>
                  <a:off x="2632" y="440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53" name="Line 681"/>
                <p:cNvSpPr>
                  <a:spLocks noChangeShapeType="1"/>
                </p:cNvSpPr>
                <p:nvPr/>
              </p:nvSpPr>
              <p:spPr bwMode="auto">
                <a:xfrm>
                  <a:off x="2569" y="4414"/>
                  <a:ext cx="7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54" name="Line 680"/>
                <p:cNvSpPr>
                  <a:spLocks noChangeShapeType="1"/>
                </p:cNvSpPr>
                <p:nvPr/>
              </p:nvSpPr>
              <p:spPr bwMode="auto">
                <a:xfrm>
                  <a:off x="2575" y="4420"/>
                  <a:ext cx="6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55" name="Line 679"/>
                <p:cNvSpPr>
                  <a:spLocks noChangeShapeType="1"/>
                </p:cNvSpPr>
                <p:nvPr/>
              </p:nvSpPr>
              <p:spPr bwMode="auto">
                <a:xfrm>
                  <a:off x="2586" y="4426"/>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56" name="Line 678"/>
                <p:cNvSpPr>
                  <a:spLocks noChangeShapeType="1"/>
                </p:cNvSpPr>
                <p:nvPr/>
              </p:nvSpPr>
              <p:spPr bwMode="auto">
                <a:xfrm>
                  <a:off x="2809" y="403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57" name="Line 677"/>
                <p:cNvSpPr>
                  <a:spLocks noChangeShapeType="1"/>
                </p:cNvSpPr>
                <p:nvPr/>
              </p:nvSpPr>
              <p:spPr bwMode="auto">
                <a:xfrm>
                  <a:off x="2849" y="403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58" name="Line 676"/>
                <p:cNvSpPr>
                  <a:spLocks noChangeShapeType="1"/>
                </p:cNvSpPr>
                <p:nvPr/>
              </p:nvSpPr>
              <p:spPr bwMode="auto">
                <a:xfrm>
                  <a:off x="2797" y="4038"/>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59" name="Line 675"/>
                <p:cNvSpPr>
                  <a:spLocks noChangeShapeType="1"/>
                </p:cNvSpPr>
                <p:nvPr/>
              </p:nvSpPr>
              <p:spPr bwMode="auto">
                <a:xfrm>
                  <a:off x="2843" y="4038"/>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60" name="Line 674"/>
                <p:cNvSpPr>
                  <a:spLocks noChangeShapeType="1"/>
                </p:cNvSpPr>
                <p:nvPr/>
              </p:nvSpPr>
              <p:spPr bwMode="auto">
                <a:xfrm>
                  <a:off x="2797" y="4044"/>
                  <a:ext cx="8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61" name="Line 673"/>
                <p:cNvSpPr>
                  <a:spLocks noChangeShapeType="1"/>
                </p:cNvSpPr>
                <p:nvPr/>
              </p:nvSpPr>
              <p:spPr bwMode="auto">
                <a:xfrm>
                  <a:off x="2792" y="404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62" name="Line 672"/>
                <p:cNvSpPr>
                  <a:spLocks noChangeShapeType="1"/>
                </p:cNvSpPr>
                <p:nvPr/>
              </p:nvSpPr>
              <p:spPr bwMode="auto">
                <a:xfrm>
                  <a:off x="2826" y="4049"/>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63" name="Line 671"/>
                <p:cNvSpPr>
                  <a:spLocks noChangeShapeType="1"/>
                </p:cNvSpPr>
                <p:nvPr/>
              </p:nvSpPr>
              <p:spPr bwMode="auto">
                <a:xfrm>
                  <a:off x="2866" y="404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64" name="Line 670"/>
                <p:cNvSpPr>
                  <a:spLocks noChangeShapeType="1"/>
                </p:cNvSpPr>
                <p:nvPr/>
              </p:nvSpPr>
              <p:spPr bwMode="auto">
                <a:xfrm>
                  <a:off x="2792" y="405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65" name="Line 669"/>
                <p:cNvSpPr>
                  <a:spLocks noChangeShapeType="1"/>
                </p:cNvSpPr>
                <p:nvPr/>
              </p:nvSpPr>
              <p:spPr bwMode="auto">
                <a:xfrm>
                  <a:off x="2831" y="405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66" name="Line 668"/>
                <p:cNvSpPr>
                  <a:spLocks noChangeShapeType="1"/>
                </p:cNvSpPr>
                <p:nvPr/>
              </p:nvSpPr>
              <p:spPr bwMode="auto">
                <a:xfrm>
                  <a:off x="2871" y="405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67" name="Line 667"/>
                <p:cNvSpPr>
                  <a:spLocks noChangeShapeType="1"/>
                </p:cNvSpPr>
                <p:nvPr/>
              </p:nvSpPr>
              <p:spPr bwMode="auto">
                <a:xfrm>
                  <a:off x="2792" y="406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68" name="Line 666"/>
                <p:cNvSpPr>
                  <a:spLocks noChangeShapeType="1"/>
                </p:cNvSpPr>
                <p:nvPr/>
              </p:nvSpPr>
              <p:spPr bwMode="auto">
                <a:xfrm>
                  <a:off x="2831" y="406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69" name="Line 665"/>
                <p:cNvSpPr>
                  <a:spLocks noChangeShapeType="1"/>
                </p:cNvSpPr>
                <p:nvPr/>
              </p:nvSpPr>
              <p:spPr bwMode="auto">
                <a:xfrm>
                  <a:off x="2871" y="406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70" name="Line 664"/>
                <p:cNvSpPr>
                  <a:spLocks noChangeShapeType="1"/>
                </p:cNvSpPr>
                <p:nvPr/>
              </p:nvSpPr>
              <p:spPr bwMode="auto">
                <a:xfrm>
                  <a:off x="2792" y="406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71" name="Line 663"/>
                <p:cNvSpPr>
                  <a:spLocks noChangeShapeType="1"/>
                </p:cNvSpPr>
                <p:nvPr/>
              </p:nvSpPr>
              <p:spPr bwMode="auto">
                <a:xfrm>
                  <a:off x="2831" y="406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72" name="Line 662"/>
                <p:cNvSpPr>
                  <a:spLocks noChangeShapeType="1"/>
                </p:cNvSpPr>
                <p:nvPr/>
              </p:nvSpPr>
              <p:spPr bwMode="auto">
                <a:xfrm>
                  <a:off x="2871" y="406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73" name="Line 661"/>
                <p:cNvSpPr>
                  <a:spLocks noChangeShapeType="1"/>
                </p:cNvSpPr>
                <p:nvPr/>
              </p:nvSpPr>
              <p:spPr bwMode="auto">
                <a:xfrm>
                  <a:off x="2792" y="407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74" name="Line 660"/>
                <p:cNvSpPr>
                  <a:spLocks noChangeShapeType="1"/>
                </p:cNvSpPr>
                <p:nvPr/>
              </p:nvSpPr>
              <p:spPr bwMode="auto">
                <a:xfrm>
                  <a:off x="2831" y="407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75" name="Line 659"/>
                <p:cNvSpPr>
                  <a:spLocks noChangeShapeType="1"/>
                </p:cNvSpPr>
                <p:nvPr/>
              </p:nvSpPr>
              <p:spPr bwMode="auto">
                <a:xfrm>
                  <a:off x="2871" y="407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76" name="Line 658"/>
                <p:cNvSpPr>
                  <a:spLocks noChangeShapeType="1"/>
                </p:cNvSpPr>
                <p:nvPr/>
              </p:nvSpPr>
              <p:spPr bwMode="auto">
                <a:xfrm>
                  <a:off x="2792" y="407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77" name="Line 657"/>
                <p:cNvSpPr>
                  <a:spLocks noChangeShapeType="1"/>
                </p:cNvSpPr>
                <p:nvPr/>
              </p:nvSpPr>
              <p:spPr bwMode="auto">
                <a:xfrm>
                  <a:off x="2826" y="4078"/>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78" name="Line 656"/>
                <p:cNvSpPr>
                  <a:spLocks noChangeShapeType="1"/>
                </p:cNvSpPr>
                <p:nvPr/>
              </p:nvSpPr>
              <p:spPr bwMode="auto">
                <a:xfrm>
                  <a:off x="2866" y="407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79" name="Line 655"/>
                <p:cNvSpPr>
                  <a:spLocks noChangeShapeType="1"/>
                </p:cNvSpPr>
                <p:nvPr/>
              </p:nvSpPr>
              <p:spPr bwMode="auto">
                <a:xfrm>
                  <a:off x="2797" y="4084"/>
                  <a:ext cx="8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80" name="Line 654"/>
                <p:cNvSpPr>
                  <a:spLocks noChangeShapeType="1"/>
                </p:cNvSpPr>
                <p:nvPr/>
              </p:nvSpPr>
              <p:spPr bwMode="auto">
                <a:xfrm>
                  <a:off x="2797" y="4089"/>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81" name="Line 653"/>
                <p:cNvSpPr>
                  <a:spLocks noChangeShapeType="1"/>
                </p:cNvSpPr>
                <p:nvPr/>
              </p:nvSpPr>
              <p:spPr bwMode="auto">
                <a:xfrm>
                  <a:off x="2843" y="4089"/>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82" name="Line 652"/>
                <p:cNvSpPr>
                  <a:spLocks noChangeShapeType="1"/>
                </p:cNvSpPr>
                <p:nvPr/>
              </p:nvSpPr>
              <p:spPr bwMode="auto">
                <a:xfrm>
                  <a:off x="2809" y="409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83" name="Line 651"/>
                <p:cNvSpPr>
                  <a:spLocks noChangeShapeType="1"/>
                </p:cNvSpPr>
                <p:nvPr/>
              </p:nvSpPr>
              <p:spPr bwMode="auto">
                <a:xfrm>
                  <a:off x="2849" y="409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84" name="Line 650"/>
                <p:cNvSpPr>
                  <a:spLocks noChangeShapeType="1"/>
                </p:cNvSpPr>
                <p:nvPr/>
              </p:nvSpPr>
              <p:spPr bwMode="auto">
                <a:xfrm>
                  <a:off x="2814" y="4101"/>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85" name="Line 649"/>
                <p:cNvSpPr>
                  <a:spLocks noChangeShapeType="1"/>
                </p:cNvSpPr>
                <p:nvPr/>
              </p:nvSpPr>
              <p:spPr bwMode="auto">
                <a:xfrm>
                  <a:off x="2803" y="4106"/>
                  <a:ext cx="6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86" name="Line 648"/>
                <p:cNvSpPr>
                  <a:spLocks noChangeShapeType="1"/>
                </p:cNvSpPr>
                <p:nvPr/>
              </p:nvSpPr>
              <p:spPr bwMode="auto">
                <a:xfrm>
                  <a:off x="2797" y="4112"/>
                  <a:ext cx="8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87" name="Line 647"/>
                <p:cNvSpPr>
                  <a:spLocks noChangeShapeType="1"/>
                </p:cNvSpPr>
                <p:nvPr/>
              </p:nvSpPr>
              <p:spPr bwMode="auto">
                <a:xfrm>
                  <a:off x="2792" y="4118"/>
                  <a:ext cx="2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88" name="Line 646"/>
                <p:cNvSpPr>
                  <a:spLocks noChangeShapeType="1"/>
                </p:cNvSpPr>
                <p:nvPr/>
              </p:nvSpPr>
              <p:spPr bwMode="auto">
                <a:xfrm>
                  <a:off x="2860" y="4118"/>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89" name="Line 645"/>
                <p:cNvSpPr>
                  <a:spLocks noChangeShapeType="1"/>
                </p:cNvSpPr>
                <p:nvPr/>
              </p:nvSpPr>
              <p:spPr bwMode="auto">
                <a:xfrm>
                  <a:off x="2792" y="41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90" name="Line 644"/>
                <p:cNvSpPr>
                  <a:spLocks noChangeShapeType="1"/>
                </p:cNvSpPr>
                <p:nvPr/>
              </p:nvSpPr>
              <p:spPr bwMode="auto">
                <a:xfrm>
                  <a:off x="2871" y="412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91" name="Line 643"/>
                <p:cNvSpPr>
                  <a:spLocks noChangeShapeType="1"/>
                </p:cNvSpPr>
                <p:nvPr/>
              </p:nvSpPr>
              <p:spPr bwMode="auto">
                <a:xfrm>
                  <a:off x="2792" y="41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692" name="Line 642"/>
                <p:cNvSpPr>
                  <a:spLocks noChangeShapeType="1"/>
                </p:cNvSpPr>
                <p:nvPr/>
              </p:nvSpPr>
              <p:spPr bwMode="auto">
                <a:xfrm>
                  <a:off x="2871" y="412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nvGrpSpPr>
              <p:cNvPr id="35860" name="Group 440"/>
              <p:cNvGrpSpPr>
                <a:grpSpLocks/>
              </p:cNvGrpSpPr>
              <p:nvPr/>
            </p:nvGrpSpPr>
            <p:grpSpPr bwMode="auto">
              <a:xfrm>
                <a:off x="2792" y="4032"/>
                <a:ext cx="793" cy="395"/>
                <a:chOff x="2792" y="4032"/>
                <a:chExt cx="793" cy="395"/>
              </a:xfrm>
            </p:grpSpPr>
            <p:sp>
              <p:nvSpPr>
                <p:cNvPr id="36293" name="Line 640"/>
                <p:cNvSpPr>
                  <a:spLocks noChangeShapeType="1"/>
                </p:cNvSpPr>
                <p:nvPr/>
              </p:nvSpPr>
              <p:spPr bwMode="auto">
                <a:xfrm>
                  <a:off x="2792" y="41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94" name="Line 639"/>
                <p:cNvSpPr>
                  <a:spLocks noChangeShapeType="1"/>
                </p:cNvSpPr>
                <p:nvPr/>
              </p:nvSpPr>
              <p:spPr bwMode="auto">
                <a:xfrm>
                  <a:off x="2871" y="413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95" name="Line 638"/>
                <p:cNvSpPr>
                  <a:spLocks noChangeShapeType="1"/>
                </p:cNvSpPr>
                <p:nvPr/>
              </p:nvSpPr>
              <p:spPr bwMode="auto">
                <a:xfrm>
                  <a:off x="2792" y="414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96" name="Line 637"/>
                <p:cNvSpPr>
                  <a:spLocks noChangeShapeType="1"/>
                </p:cNvSpPr>
                <p:nvPr/>
              </p:nvSpPr>
              <p:spPr bwMode="auto">
                <a:xfrm>
                  <a:off x="2871" y="414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97" name="Line 636"/>
                <p:cNvSpPr>
                  <a:spLocks noChangeShapeType="1"/>
                </p:cNvSpPr>
                <p:nvPr/>
              </p:nvSpPr>
              <p:spPr bwMode="auto">
                <a:xfrm>
                  <a:off x="2792" y="4146"/>
                  <a:ext cx="2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98" name="Line 635"/>
                <p:cNvSpPr>
                  <a:spLocks noChangeShapeType="1"/>
                </p:cNvSpPr>
                <p:nvPr/>
              </p:nvSpPr>
              <p:spPr bwMode="auto">
                <a:xfrm>
                  <a:off x="2860" y="4146"/>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99" name="Line 634"/>
                <p:cNvSpPr>
                  <a:spLocks noChangeShapeType="1"/>
                </p:cNvSpPr>
                <p:nvPr/>
              </p:nvSpPr>
              <p:spPr bwMode="auto">
                <a:xfrm>
                  <a:off x="2797" y="4152"/>
                  <a:ext cx="8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00" name="Line 633"/>
                <p:cNvSpPr>
                  <a:spLocks noChangeShapeType="1"/>
                </p:cNvSpPr>
                <p:nvPr/>
              </p:nvSpPr>
              <p:spPr bwMode="auto">
                <a:xfrm>
                  <a:off x="2803" y="4158"/>
                  <a:ext cx="6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01" name="Line 632"/>
                <p:cNvSpPr>
                  <a:spLocks noChangeShapeType="1"/>
                </p:cNvSpPr>
                <p:nvPr/>
              </p:nvSpPr>
              <p:spPr bwMode="auto">
                <a:xfrm>
                  <a:off x="2814" y="4163"/>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02" name="Rectangle 631"/>
                <p:cNvSpPr>
                  <a:spLocks noChangeArrowheads="1"/>
                </p:cNvSpPr>
                <p:nvPr/>
              </p:nvSpPr>
              <p:spPr bwMode="auto">
                <a:xfrm>
                  <a:off x="2820" y="4192"/>
                  <a:ext cx="17" cy="91"/>
                </a:xfrm>
                <a:prstGeom prst="rect">
                  <a:avLst/>
                </a:prstGeom>
                <a:solidFill>
                  <a:srgbClr val="000000"/>
                </a:solidFill>
                <a:ln w="3810">
                  <a:solidFill>
                    <a:srgbClr val="000000"/>
                  </a:solidFill>
                  <a:miter lim="800000"/>
                  <a:headEnd/>
                  <a:tailEnd/>
                </a:ln>
              </p:spPr>
              <p:txBody>
                <a:bodyPr/>
                <a:lstStyle/>
                <a:p>
                  <a:endParaRPr lang="en-US">
                    <a:latin typeface="Calibri" pitchFamily="34" charset="0"/>
                  </a:endParaRPr>
                </a:p>
              </p:txBody>
            </p:sp>
            <p:sp>
              <p:nvSpPr>
                <p:cNvPr id="36303" name="Line 630"/>
                <p:cNvSpPr>
                  <a:spLocks noChangeShapeType="1"/>
                </p:cNvSpPr>
                <p:nvPr/>
              </p:nvSpPr>
              <p:spPr bwMode="auto">
                <a:xfrm>
                  <a:off x="2809" y="429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04" name="Line 629"/>
                <p:cNvSpPr>
                  <a:spLocks noChangeShapeType="1"/>
                </p:cNvSpPr>
                <p:nvPr/>
              </p:nvSpPr>
              <p:spPr bwMode="auto">
                <a:xfrm>
                  <a:off x="2849" y="429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05" name="Line 628"/>
                <p:cNvSpPr>
                  <a:spLocks noChangeShapeType="1"/>
                </p:cNvSpPr>
                <p:nvPr/>
              </p:nvSpPr>
              <p:spPr bwMode="auto">
                <a:xfrm>
                  <a:off x="2797" y="4300"/>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06" name="Line 627"/>
                <p:cNvSpPr>
                  <a:spLocks noChangeShapeType="1"/>
                </p:cNvSpPr>
                <p:nvPr/>
              </p:nvSpPr>
              <p:spPr bwMode="auto">
                <a:xfrm>
                  <a:off x="2843" y="4300"/>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07" name="Line 626"/>
                <p:cNvSpPr>
                  <a:spLocks noChangeShapeType="1"/>
                </p:cNvSpPr>
                <p:nvPr/>
              </p:nvSpPr>
              <p:spPr bwMode="auto">
                <a:xfrm>
                  <a:off x="2797" y="4306"/>
                  <a:ext cx="8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08" name="Line 625"/>
                <p:cNvSpPr>
                  <a:spLocks noChangeShapeType="1"/>
                </p:cNvSpPr>
                <p:nvPr/>
              </p:nvSpPr>
              <p:spPr bwMode="auto">
                <a:xfrm>
                  <a:off x="2792" y="431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09" name="Line 624"/>
                <p:cNvSpPr>
                  <a:spLocks noChangeShapeType="1"/>
                </p:cNvSpPr>
                <p:nvPr/>
              </p:nvSpPr>
              <p:spPr bwMode="auto">
                <a:xfrm>
                  <a:off x="2826" y="4312"/>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10" name="Line 623"/>
                <p:cNvSpPr>
                  <a:spLocks noChangeShapeType="1"/>
                </p:cNvSpPr>
                <p:nvPr/>
              </p:nvSpPr>
              <p:spPr bwMode="auto">
                <a:xfrm>
                  <a:off x="2866" y="431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11" name="Line 622"/>
                <p:cNvSpPr>
                  <a:spLocks noChangeShapeType="1"/>
                </p:cNvSpPr>
                <p:nvPr/>
              </p:nvSpPr>
              <p:spPr bwMode="auto">
                <a:xfrm>
                  <a:off x="2792" y="431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12" name="Line 621"/>
                <p:cNvSpPr>
                  <a:spLocks noChangeShapeType="1"/>
                </p:cNvSpPr>
                <p:nvPr/>
              </p:nvSpPr>
              <p:spPr bwMode="auto">
                <a:xfrm>
                  <a:off x="2831" y="431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13" name="Line 620"/>
                <p:cNvSpPr>
                  <a:spLocks noChangeShapeType="1"/>
                </p:cNvSpPr>
                <p:nvPr/>
              </p:nvSpPr>
              <p:spPr bwMode="auto">
                <a:xfrm>
                  <a:off x="2871" y="431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14" name="Line 619"/>
                <p:cNvSpPr>
                  <a:spLocks noChangeShapeType="1"/>
                </p:cNvSpPr>
                <p:nvPr/>
              </p:nvSpPr>
              <p:spPr bwMode="auto">
                <a:xfrm>
                  <a:off x="2792" y="43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15" name="Line 618"/>
                <p:cNvSpPr>
                  <a:spLocks noChangeShapeType="1"/>
                </p:cNvSpPr>
                <p:nvPr/>
              </p:nvSpPr>
              <p:spPr bwMode="auto">
                <a:xfrm>
                  <a:off x="2831" y="432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16" name="Line 617"/>
                <p:cNvSpPr>
                  <a:spLocks noChangeShapeType="1"/>
                </p:cNvSpPr>
                <p:nvPr/>
              </p:nvSpPr>
              <p:spPr bwMode="auto">
                <a:xfrm>
                  <a:off x="2871" y="432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17" name="Line 616"/>
                <p:cNvSpPr>
                  <a:spLocks noChangeShapeType="1"/>
                </p:cNvSpPr>
                <p:nvPr/>
              </p:nvSpPr>
              <p:spPr bwMode="auto">
                <a:xfrm>
                  <a:off x="2792" y="43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18" name="Line 615"/>
                <p:cNvSpPr>
                  <a:spLocks noChangeShapeType="1"/>
                </p:cNvSpPr>
                <p:nvPr/>
              </p:nvSpPr>
              <p:spPr bwMode="auto">
                <a:xfrm>
                  <a:off x="2831" y="432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19" name="Line 614"/>
                <p:cNvSpPr>
                  <a:spLocks noChangeShapeType="1"/>
                </p:cNvSpPr>
                <p:nvPr/>
              </p:nvSpPr>
              <p:spPr bwMode="auto">
                <a:xfrm>
                  <a:off x="2871" y="432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20" name="Line 613"/>
                <p:cNvSpPr>
                  <a:spLocks noChangeShapeType="1"/>
                </p:cNvSpPr>
                <p:nvPr/>
              </p:nvSpPr>
              <p:spPr bwMode="auto">
                <a:xfrm>
                  <a:off x="2792" y="43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21" name="Line 612"/>
                <p:cNvSpPr>
                  <a:spLocks noChangeShapeType="1"/>
                </p:cNvSpPr>
                <p:nvPr/>
              </p:nvSpPr>
              <p:spPr bwMode="auto">
                <a:xfrm>
                  <a:off x="2831" y="433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22" name="Line 611"/>
                <p:cNvSpPr>
                  <a:spLocks noChangeShapeType="1"/>
                </p:cNvSpPr>
                <p:nvPr/>
              </p:nvSpPr>
              <p:spPr bwMode="auto">
                <a:xfrm>
                  <a:off x="2871" y="433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23" name="Line 610"/>
                <p:cNvSpPr>
                  <a:spLocks noChangeShapeType="1"/>
                </p:cNvSpPr>
                <p:nvPr/>
              </p:nvSpPr>
              <p:spPr bwMode="auto">
                <a:xfrm>
                  <a:off x="2792" y="434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24" name="Line 609"/>
                <p:cNvSpPr>
                  <a:spLocks noChangeShapeType="1"/>
                </p:cNvSpPr>
                <p:nvPr/>
              </p:nvSpPr>
              <p:spPr bwMode="auto">
                <a:xfrm>
                  <a:off x="2826" y="4340"/>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25" name="Line 608"/>
                <p:cNvSpPr>
                  <a:spLocks noChangeShapeType="1"/>
                </p:cNvSpPr>
                <p:nvPr/>
              </p:nvSpPr>
              <p:spPr bwMode="auto">
                <a:xfrm>
                  <a:off x="2866" y="434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26" name="Line 607"/>
                <p:cNvSpPr>
                  <a:spLocks noChangeShapeType="1"/>
                </p:cNvSpPr>
                <p:nvPr/>
              </p:nvSpPr>
              <p:spPr bwMode="auto">
                <a:xfrm>
                  <a:off x="2797" y="4346"/>
                  <a:ext cx="8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27" name="Line 606"/>
                <p:cNvSpPr>
                  <a:spLocks noChangeShapeType="1"/>
                </p:cNvSpPr>
                <p:nvPr/>
              </p:nvSpPr>
              <p:spPr bwMode="auto">
                <a:xfrm>
                  <a:off x="2797" y="4352"/>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28" name="Line 605"/>
                <p:cNvSpPr>
                  <a:spLocks noChangeShapeType="1"/>
                </p:cNvSpPr>
                <p:nvPr/>
              </p:nvSpPr>
              <p:spPr bwMode="auto">
                <a:xfrm>
                  <a:off x="2843" y="4352"/>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29" name="Line 604"/>
                <p:cNvSpPr>
                  <a:spLocks noChangeShapeType="1"/>
                </p:cNvSpPr>
                <p:nvPr/>
              </p:nvSpPr>
              <p:spPr bwMode="auto">
                <a:xfrm>
                  <a:off x="2809" y="435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30" name="Line 603"/>
                <p:cNvSpPr>
                  <a:spLocks noChangeShapeType="1"/>
                </p:cNvSpPr>
                <p:nvPr/>
              </p:nvSpPr>
              <p:spPr bwMode="auto">
                <a:xfrm>
                  <a:off x="2849" y="435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31" name="Line 602"/>
                <p:cNvSpPr>
                  <a:spLocks noChangeShapeType="1"/>
                </p:cNvSpPr>
                <p:nvPr/>
              </p:nvSpPr>
              <p:spPr bwMode="auto">
                <a:xfrm>
                  <a:off x="2820" y="4363"/>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32" name="Line 601"/>
                <p:cNvSpPr>
                  <a:spLocks noChangeShapeType="1"/>
                </p:cNvSpPr>
                <p:nvPr/>
              </p:nvSpPr>
              <p:spPr bwMode="auto">
                <a:xfrm>
                  <a:off x="2820" y="4369"/>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33" name="Line 600"/>
                <p:cNvSpPr>
                  <a:spLocks noChangeShapeType="1"/>
                </p:cNvSpPr>
                <p:nvPr/>
              </p:nvSpPr>
              <p:spPr bwMode="auto">
                <a:xfrm>
                  <a:off x="2820" y="4374"/>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34" name="Line 599"/>
                <p:cNvSpPr>
                  <a:spLocks noChangeShapeType="1"/>
                </p:cNvSpPr>
                <p:nvPr/>
              </p:nvSpPr>
              <p:spPr bwMode="auto">
                <a:xfrm>
                  <a:off x="2820" y="438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35" name="Line 598"/>
                <p:cNvSpPr>
                  <a:spLocks noChangeShapeType="1"/>
                </p:cNvSpPr>
                <p:nvPr/>
              </p:nvSpPr>
              <p:spPr bwMode="auto">
                <a:xfrm>
                  <a:off x="2843" y="438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36" name="Line 597"/>
                <p:cNvSpPr>
                  <a:spLocks noChangeShapeType="1"/>
                </p:cNvSpPr>
                <p:nvPr/>
              </p:nvSpPr>
              <p:spPr bwMode="auto">
                <a:xfrm>
                  <a:off x="2820" y="438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37" name="Line 596"/>
                <p:cNvSpPr>
                  <a:spLocks noChangeShapeType="1"/>
                </p:cNvSpPr>
                <p:nvPr/>
              </p:nvSpPr>
              <p:spPr bwMode="auto">
                <a:xfrm>
                  <a:off x="2854" y="4386"/>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38" name="Line 595"/>
                <p:cNvSpPr>
                  <a:spLocks noChangeShapeType="1"/>
                </p:cNvSpPr>
                <p:nvPr/>
              </p:nvSpPr>
              <p:spPr bwMode="auto">
                <a:xfrm>
                  <a:off x="2820" y="439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39" name="Line 594"/>
                <p:cNvSpPr>
                  <a:spLocks noChangeShapeType="1"/>
                </p:cNvSpPr>
                <p:nvPr/>
              </p:nvSpPr>
              <p:spPr bwMode="auto">
                <a:xfrm>
                  <a:off x="2860" y="439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40" name="Line 593"/>
                <p:cNvSpPr>
                  <a:spLocks noChangeShapeType="1"/>
                </p:cNvSpPr>
                <p:nvPr/>
              </p:nvSpPr>
              <p:spPr bwMode="auto">
                <a:xfrm>
                  <a:off x="2820" y="439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41" name="Line 592"/>
                <p:cNvSpPr>
                  <a:spLocks noChangeShapeType="1"/>
                </p:cNvSpPr>
                <p:nvPr/>
              </p:nvSpPr>
              <p:spPr bwMode="auto">
                <a:xfrm>
                  <a:off x="2871" y="439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42" name="Line 591"/>
                <p:cNvSpPr>
                  <a:spLocks noChangeShapeType="1"/>
                </p:cNvSpPr>
                <p:nvPr/>
              </p:nvSpPr>
              <p:spPr bwMode="auto">
                <a:xfrm>
                  <a:off x="2792" y="4403"/>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43" name="Line 590"/>
                <p:cNvSpPr>
                  <a:spLocks noChangeShapeType="1"/>
                </p:cNvSpPr>
                <p:nvPr/>
              </p:nvSpPr>
              <p:spPr bwMode="auto">
                <a:xfrm>
                  <a:off x="2792" y="4409"/>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44" name="Line 589"/>
                <p:cNvSpPr>
                  <a:spLocks noChangeShapeType="1"/>
                </p:cNvSpPr>
                <p:nvPr/>
              </p:nvSpPr>
              <p:spPr bwMode="auto">
                <a:xfrm>
                  <a:off x="2792" y="4414"/>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45" name="Line 588"/>
                <p:cNvSpPr>
                  <a:spLocks noChangeShapeType="1"/>
                </p:cNvSpPr>
                <p:nvPr/>
              </p:nvSpPr>
              <p:spPr bwMode="auto">
                <a:xfrm>
                  <a:off x="2820" y="442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46" name="Line 587"/>
                <p:cNvSpPr>
                  <a:spLocks noChangeShapeType="1"/>
                </p:cNvSpPr>
                <p:nvPr/>
              </p:nvSpPr>
              <p:spPr bwMode="auto">
                <a:xfrm>
                  <a:off x="2820" y="442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47" name="Line 586"/>
                <p:cNvSpPr>
                  <a:spLocks noChangeShapeType="1"/>
                </p:cNvSpPr>
                <p:nvPr/>
              </p:nvSpPr>
              <p:spPr bwMode="auto">
                <a:xfrm>
                  <a:off x="3043" y="403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48" name="Line 585"/>
                <p:cNvSpPr>
                  <a:spLocks noChangeShapeType="1"/>
                </p:cNvSpPr>
                <p:nvPr/>
              </p:nvSpPr>
              <p:spPr bwMode="auto">
                <a:xfrm>
                  <a:off x="3083" y="403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49" name="Line 584"/>
                <p:cNvSpPr>
                  <a:spLocks noChangeShapeType="1"/>
                </p:cNvSpPr>
                <p:nvPr/>
              </p:nvSpPr>
              <p:spPr bwMode="auto">
                <a:xfrm>
                  <a:off x="3031" y="4038"/>
                  <a:ext cx="3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50" name="Line 583"/>
                <p:cNvSpPr>
                  <a:spLocks noChangeShapeType="1"/>
                </p:cNvSpPr>
                <p:nvPr/>
              </p:nvSpPr>
              <p:spPr bwMode="auto">
                <a:xfrm>
                  <a:off x="3077" y="4038"/>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51" name="Line 582"/>
                <p:cNvSpPr>
                  <a:spLocks noChangeShapeType="1"/>
                </p:cNvSpPr>
                <p:nvPr/>
              </p:nvSpPr>
              <p:spPr bwMode="auto">
                <a:xfrm>
                  <a:off x="3031" y="4044"/>
                  <a:ext cx="8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52" name="Line 581"/>
                <p:cNvSpPr>
                  <a:spLocks noChangeShapeType="1"/>
                </p:cNvSpPr>
                <p:nvPr/>
              </p:nvSpPr>
              <p:spPr bwMode="auto">
                <a:xfrm>
                  <a:off x="3026" y="404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53" name="Line 580"/>
                <p:cNvSpPr>
                  <a:spLocks noChangeShapeType="1"/>
                </p:cNvSpPr>
                <p:nvPr/>
              </p:nvSpPr>
              <p:spPr bwMode="auto">
                <a:xfrm>
                  <a:off x="3060" y="4049"/>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54" name="Line 579"/>
                <p:cNvSpPr>
                  <a:spLocks noChangeShapeType="1"/>
                </p:cNvSpPr>
                <p:nvPr/>
              </p:nvSpPr>
              <p:spPr bwMode="auto">
                <a:xfrm>
                  <a:off x="3100" y="404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55" name="Line 578"/>
                <p:cNvSpPr>
                  <a:spLocks noChangeShapeType="1"/>
                </p:cNvSpPr>
                <p:nvPr/>
              </p:nvSpPr>
              <p:spPr bwMode="auto">
                <a:xfrm>
                  <a:off x="3026" y="405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56" name="Line 577"/>
                <p:cNvSpPr>
                  <a:spLocks noChangeShapeType="1"/>
                </p:cNvSpPr>
                <p:nvPr/>
              </p:nvSpPr>
              <p:spPr bwMode="auto">
                <a:xfrm>
                  <a:off x="3066" y="405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57" name="Line 576"/>
                <p:cNvSpPr>
                  <a:spLocks noChangeShapeType="1"/>
                </p:cNvSpPr>
                <p:nvPr/>
              </p:nvSpPr>
              <p:spPr bwMode="auto">
                <a:xfrm>
                  <a:off x="3106" y="405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58" name="Line 575"/>
                <p:cNvSpPr>
                  <a:spLocks noChangeShapeType="1"/>
                </p:cNvSpPr>
                <p:nvPr/>
              </p:nvSpPr>
              <p:spPr bwMode="auto">
                <a:xfrm>
                  <a:off x="3026" y="406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59" name="Line 574"/>
                <p:cNvSpPr>
                  <a:spLocks noChangeShapeType="1"/>
                </p:cNvSpPr>
                <p:nvPr/>
              </p:nvSpPr>
              <p:spPr bwMode="auto">
                <a:xfrm>
                  <a:off x="3066" y="406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60" name="Line 573"/>
                <p:cNvSpPr>
                  <a:spLocks noChangeShapeType="1"/>
                </p:cNvSpPr>
                <p:nvPr/>
              </p:nvSpPr>
              <p:spPr bwMode="auto">
                <a:xfrm>
                  <a:off x="3106" y="406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61" name="Line 572"/>
                <p:cNvSpPr>
                  <a:spLocks noChangeShapeType="1"/>
                </p:cNvSpPr>
                <p:nvPr/>
              </p:nvSpPr>
              <p:spPr bwMode="auto">
                <a:xfrm>
                  <a:off x="3026" y="406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62" name="Line 571"/>
                <p:cNvSpPr>
                  <a:spLocks noChangeShapeType="1"/>
                </p:cNvSpPr>
                <p:nvPr/>
              </p:nvSpPr>
              <p:spPr bwMode="auto">
                <a:xfrm>
                  <a:off x="3066" y="406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63" name="Line 570"/>
                <p:cNvSpPr>
                  <a:spLocks noChangeShapeType="1"/>
                </p:cNvSpPr>
                <p:nvPr/>
              </p:nvSpPr>
              <p:spPr bwMode="auto">
                <a:xfrm>
                  <a:off x="3106" y="406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64" name="Line 569"/>
                <p:cNvSpPr>
                  <a:spLocks noChangeShapeType="1"/>
                </p:cNvSpPr>
                <p:nvPr/>
              </p:nvSpPr>
              <p:spPr bwMode="auto">
                <a:xfrm>
                  <a:off x="3026" y="407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65" name="Line 568"/>
                <p:cNvSpPr>
                  <a:spLocks noChangeShapeType="1"/>
                </p:cNvSpPr>
                <p:nvPr/>
              </p:nvSpPr>
              <p:spPr bwMode="auto">
                <a:xfrm>
                  <a:off x="3066" y="407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66" name="Line 567"/>
                <p:cNvSpPr>
                  <a:spLocks noChangeShapeType="1"/>
                </p:cNvSpPr>
                <p:nvPr/>
              </p:nvSpPr>
              <p:spPr bwMode="auto">
                <a:xfrm>
                  <a:off x="3106" y="407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67" name="Line 566"/>
                <p:cNvSpPr>
                  <a:spLocks noChangeShapeType="1"/>
                </p:cNvSpPr>
                <p:nvPr/>
              </p:nvSpPr>
              <p:spPr bwMode="auto">
                <a:xfrm>
                  <a:off x="3026" y="407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68" name="Line 565"/>
                <p:cNvSpPr>
                  <a:spLocks noChangeShapeType="1"/>
                </p:cNvSpPr>
                <p:nvPr/>
              </p:nvSpPr>
              <p:spPr bwMode="auto">
                <a:xfrm>
                  <a:off x="3060" y="4078"/>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69" name="Line 564"/>
                <p:cNvSpPr>
                  <a:spLocks noChangeShapeType="1"/>
                </p:cNvSpPr>
                <p:nvPr/>
              </p:nvSpPr>
              <p:spPr bwMode="auto">
                <a:xfrm>
                  <a:off x="3100" y="407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70" name="Line 563"/>
                <p:cNvSpPr>
                  <a:spLocks noChangeShapeType="1"/>
                </p:cNvSpPr>
                <p:nvPr/>
              </p:nvSpPr>
              <p:spPr bwMode="auto">
                <a:xfrm>
                  <a:off x="3031" y="4084"/>
                  <a:ext cx="8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71" name="Line 562"/>
                <p:cNvSpPr>
                  <a:spLocks noChangeShapeType="1"/>
                </p:cNvSpPr>
                <p:nvPr/>
              </p:nvSpPr>
              <p:spPr bwMode="auto">
                <a:xfrm>
                  <a:off x="3031" y="4089"/>
                  <a:ext cx="3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72" name="Line 561"/>
                <p:cNvSpPr>
                  <a:spLocks noChangeShapeType="1"/>
                </p:cNvSpPr>
                <p:nvPr/>
              </p:nvSpPr>
              <p:spPr bwMode="auto">
                <a:xfrm>
                  <a:off x="3077" y="4089"/>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73" name="Line 560"/>
                <p:cNvSpPr>
                  <a:spLocks noChangeShapeType="1"/>
                </p:cNvSpPr>
                <p:nvPr/>
              </p:nvSpPr>
              <p:spPr bwMode="auto">
                <a:xfrm>
                  <a:off x="3043" y="409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74" name="Line 559"/>
                <p:cNvSpPr>
                  <a:spLocks noChangeShapeType="1"/>
                </p:cNvSpPr>
                <p:nvPr/>
              </p:nvSpPr>
              <p:spPr bwMode="auto">
                <a:xfrm>
                  <a:off x="3083" y="409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75" name="Line 558"/>
                <p:cNvSpPr>
                  <a:spLocks noChangeShapeType="1"/>
                </p:cNvSpPr>
                <p:nvPr/>
              </p:nvSpPr>
              <p:spPr bwMode="auto">
                <a:xfrm>
                  <a:off x="3043" y="4101"/>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76" name="Line 557"/>
                <p:cNvSpPr>
                  <a:spLocks noChangeShapeType="1"/>
                </p:cNvSpPr>
                <p:nvPr/>
              </p:nvSpPr>
              <p:spPr bwMode="auto">
                <a:xfrm>
                  <a:off x="3037" y="410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77" name="Line 556"/>
                <p:cNvSpPr>
                  <a:spLocks noChangeShapeType="1"/>
                </p:cNvSpPr>
                <p:nvPr/>
              </p:nvSpPr>
              <p:spPr bwMode="auto">
                <a:xfrm>
                  <a:off x="3071" y="4106"/>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78" name="Line 555"/>
                <p:cNvSpPr>
                  <a:spLocks noChangeShapeType="1"/>
                </p:cNvSpPr>
                <p:nvPr/>
              </p:nvSpPr>
              <p:spPr bwMode="auto">
                <a:xfrm>
                  <a:off x="3031" y="411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79" name="Line 554"/>
                <p:cNvSpPr>
                  <a:spLocks noChangeShapeType="1"/>
                </p:cNvSpPr>
                <p:nvPr/>
              </p:nvSpPr>
              <p:spPr bwMode="auto">
                <a:xfrm>
                  <a:off x="3071" y="4112"/>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80" name="Line 553"/>
                <p:cNvSpPr>
                  <a:spLocks noChangeShapeType="1"/>
                </p:cNvSpPr>
                <p:nvPr/>
              </p:nvSpPr>
              <p:spPr bwMode="auto">
                <a:xfrm>
                  <a:off x="3026" y="411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81" name="Line 552"/>
                <p:cNvSpPr>
                  <a:spLocks noChangeShapeType="1"/>
                </p:cNvSpPr>
                <p:nvPr/>
              </p:nvSpPr>
              <p:spPr bwMode="auto">
                <a:xfrm>
                  <a:off x="3071" y="411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82" name="Line 551"/>
                <p:cNvSpPr>
                  <a:spLocks noChangeShapeType="1"/>
                </p:cNvSpPr>
                <p:nvPr/>
              </p:nvSpPr>
              <p:spPr bwMode="auto">
                <a:xfrm>
                  <a:off x="3094" y="4118"/>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83" name="Line 550"/>
                <p:cNvSpPr>
                  <a:spLocks noChangeShapeType="1"/>
                </p:cNvSpPr>
                <p:nvPr/>
              </p:nvSpPr>
              <p:spPr bwMode="auto">
                <a:xfrm>
                  <a:off x="3026" y="41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84" name="Line 549"/>
                <p:cNvSpPr>
                  <a:spLocks noChangeShapeType="1"/>
                </p:cNvSpPr>
                <p:nvPr/>
              </p:nvSpPr>
              <p:spPr bwMode="auto">
                <a:xfrm>
                  <a:off x="3077" y="41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85" name="Line 548"/>
                <p:cNvSpPr>
                  <a:spLocks noChangeShapeType="1"/>
                </p:cNvSpPr>
                <p:nvPr/>
              </p:nvSpPr>
              <p:spPr bwMode="auto">
                <a:xfrm>
                  <a:off x="3106" y="41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86" name="Line 547"/>
                <p:cNvSpPr>
                  <a:spLocks noChangeShapeType="1"/>
                </p:cNvSpPr>
                <p:nvPr/>
              </p:nvSpPr>
              <p:spPr bwMode="auto">
                <a:xfrm>
                  <a:off x="3026" y="41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87" name="Line 546"/>
                <p:cNvSpPr>
                  <a:spLocks noChangeShapeType="1"/>
                </p:cNvSpPr>
                <p:nvPr/>
              </p:nvSpPr>
              <p:spPr bwMode="auto">
                <a:xfrm>
                  <a:off x="3077" y="41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88" name="Line 545"/>
                <p:cNvSpPr>
                  <a:spLocks noChangeShapeType="1"/>
                </p:cNvSpPr>
                <p:nvPr/>
              </p:nvSpPr>
              <p:spPr bwMode="auto">
                <a:xfrm>
                  <a:off x="3106" y="41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89" name="Line 544"/>
                <p:cNvSpPr>
                  <a:spLocks noChangeShapeType="1"/>
                </p:cNvSpPr>
                <p:nvPr/>
              </p:nvSpPr>
              <p:spPr bwMode="auto">
                <a:xfrm>
                  <a:off x="3026" y="41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90" name="Line 543"/>
                <p:cNvSpPr>
                  <a:spLocks noChangeShapeType="1"/>
                </p:cNvSpPr>
                <p:nvPr/>
              </p:nvSpPr>
              <p:spPr bwMode="auto">
                <a:xfrm>
                  <a:off x="3077" y="41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91" name="Line 542"/>
                <p:cNvSpPr>
                  <a:spLocks noChangeShapeType="1"/>
                </p:cNvSpPr>
                <p:nvPr/>
              </p:nvSpPr>
              <p:spPr bwMode="auto">
                <a:xfrm>
                  <a:off x="3106" y="41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92" name="Line 541"/>
                <p:cNvSpPr>
                  <a:spLocks noChangeShapeType="1"/>
                </p:cNvSpPr>
                <p:nvPr/>
              </p:nvSpPr>
              <p:spPr bwMode="auto">
                <a:xfrm>
                  <a:off x="3026" y="414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93" name="Line 540"/>
                <p:cNvSpPr>
                  <a:spLocks noChangeShapeType="1"/>
                </p:cNvSpPr>
                <p:nvPr/>
              </p:nvSpPr>
              <p:spPr bwMode="auto">
                <a:xfrm>
                  <a:off x="3077" y="414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94" name="Line 539"/>
                <p:cNvSpPr>
                  <a:spLocks noChangeShapeType="1"/>
                </p:cNvSpPr>
                <p:nvPr/>
              </p:nvSpPr>
              <p:spPr bwMode="auto">
                <a:xfrm>
                  <a:off x="3106" y="414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95" name="Line 538"/>
                <p:cNvSpPr>
                  <a:spLocks noChangeShapeType="1"/>
                </p:cNvSpPr>
                <p:nvPr/>
              </p:nvSpPr>
              <p:spPr bwMode="auto">
                <a:xfrm>
                  <a:off x="3031" y="414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96" name="Line 537"/>
                <p:cNvSpPr>
                  <a:spLocks noChangeShapeType="1"/>
                </p:cNvSpPr>
                <p:nvPr/>
              </p:nvSpPr>
              <p:spPr bwMode="auto">
                <a:xfrm>
                  <a:off x="3071" y="4146"/>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97" name="Line 536"/>
                <p:cNvSpPr>
                  <a:spLocks noChangeShapeType="1"/>
                </p:cNvSpPr>
                <p:nvPr/>
              </p:nvSpPr>
              <p:spPr bwMode="auto">
                <a:xfrm>
                  <a:off x="3106" y="414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98" name="Line 535"/>
                <p:cNvSpPr>
                  <a:spLocks noChangeShapeType="1"/>
                </p:cNvSpPr>
                <p:nvPr/>
              </p:nvSpPr>
              <p:spPr bwMode="auto">
                <a:xfrm>
                  <a:off x="3031" y="4152"/>
                  <a:ext cx="5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399" name="Line 534"/>
                <p:cNvSpPr>
                  <a:spLocks noChangeShapeType="1"/>
                </p:cNvSpPr>
                <p:nvPr/>
              </p:nvSpPr>
              <p:spPr bwMode="auto">
                <a:xfrm>
                  <a:off x="3106" y="415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00" name="Line 533"/>
                <p:cNvSpPr>
                  <a:spLocks noChangeShapeType="1"/>
                </p:cNvSpPr>
                <p:nvPr/>
              </p:nvSpPr>
              <p:spPr bwMode="auto">
                <a:xfrm>
                  <a:off x="3037" y="4158"/>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01" name="Line 532"/>
                <p:cNvSpPr>
                  <a:spLocks noChangeShapeType="1"/>
                </p:cNvSpPr>
                <p:nvPr/>
              </p:nvSpPr>
              <p:spPr bwMode="auto">
                <a:xfrm>
                  <a:off x="3106" y="415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02" name="Line 531"/>
                <p:cNvSpPr>
                  <a:spLocks noChangeShapeType="1"/>
                </p:cNvSpPr>
                <p:nvPr/>
              </p:nvSpPr>
              <p:spPr bwMode="auto">
                <a:xfrm>
                  <a:off x="3048" y="4163"/>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03" name="Line 530"/>
                <p:cNvSpPr>
                  <a:spLocks noChangeShapeType="1"/>
                </p:cNvSpPr>
                <p:nvPr/>
              </p:nvSpPr>
              <p:spPr bwMode="auto">
                <a:xfrm>
                  <a:off x="3066" y="4175"/>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04" name="Line 529"/>
                <p:cNvSpPr>
                  <a:spLocks noChangeShapeType="1"/>
                </p:cNvSpPr>
                <p:nvPr/>
              </p:nvSpPr>
              <p:spPr bwMode="auto">
                <a:xfrm>
                  <a:off x="3066" y="4181"/>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05" name="Line 528"/>
                <p:cNvSpPr>
                  <a:spLocks noChangeShapeType="1"/>
                </p:cNvSpPr>
                <p:nvPr/>
              </p:nvSpPr>
              <p:spPr bwMode="auto">
                <a:xfrm>
                  <a:off x="3066" y="4186"/>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06" name="Line 527"/>
                <p:cNvSpPr>
                  <a:spLocks noChangeShapeType="1"/>
                </p:cNvSpPr>
                <p:nvPr/>
              </p:nvSpPr>
              <p:spPr bwMode="auto">
                <a:xfrm>
                  <a:off x="3066" y="4192"/>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07" name="Line 526"/>
                <p:cNvSpPr>
                  <a:spLocks noChangeShapeType="1"/>
                </p:cNvSpPr>
                <p:nvPr/>
              </p:nvSpPr>
              <p:spPr bwMode="auto">
                <a:xfrm>
                  <a:off x="3066" y="4198"/>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08" name="Line 525"/>
                <p:cNvSpPr>
                  <a:spLocks noChangeShapeType="1"/>
                </p:cNvSpPr>
                <p:nvPr/>
              </p:nvSpPr>
              <p:spPr bwMode="auto">
                <a:xfrm>
                  <a:off x="3066" y="4203"/>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09" name="Line 524"/>
                <p:cNvSpPr>
                  <a:spLocks noChangeShapeType="1"/>
                </p:cNvSpPr>
                <p:nvPr/>
              </p:nvSpPr>
              <p:spPr bwMode="auto">
                <a:xfrm>
                  <a:off x="3031" y="4209"/>
                  <a:ext cx="7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10" name="Line 523"/>
                <p:cNvSpPr>
                  <a:spLocks noChangeShapeType="1"/>
                </p:cNvSpPr>
                <p:nvPr/>
              </p:nvSpPr>
              <p:spPr bwMode="auto">
                <a:xfrm>
                  <a:off x="3031" y="4215"/>
                  <a:ext cx="7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11" name="Line 522"/>
                <p:cNvSpPr>
                  <a:spLocks noChangeShapeType="1"/>
                </p:cNvSpPr>
                <p:nvPr/>
              </p:nvSpPr>
              <p:spPr bwMode="auto">
                <a:xfrm>
                  <a:off x="3066" y="4220"/>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12" name="Line 521"/>
                <p:cNvSpPr>
                  <a:spLocks noChangeShapeType="1"/>
                </p:cNvSpPr>
                <p:nvPr/>
              </p:nvSpPr>
              <p:spPr bwMode="auto">
                <a:xfrm>
                  <a:off x="3066" y="4226"/>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13" name="Line 520"/>
                <p:cNvSpPr>
                  <a:spLocks noChangeShapeType="1"/>
                </p:cNvSpPr>
                <p:nvPr/>
              </p:nvSpPr>
              <p:spPr bwMode="auto">
                <a:xfrm>
                  <a:off x="3066" y="4232"/>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14" name="Line 519"/>
                <p:cNvSpPr>
                  <a:spLocks noChangeShapeType="1"/>
                </p:cNvSpPr>
                <p:nvPr/>
              </p:nvSpPr>
              <p:spPr bwMode="auto">
                <a:xfrm>
                  <a:off x="3066" y="4238"/>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15" name="Line 518"/>
                <p:cNvSpPr>
                  <a:spLocks noChangeShapeType="1"/>
                </p:cNvSpPr>
                <p:nvPr/>
              </p:nvSpPr>
              <p:spPr bwMode="auto">
                <a:xfrm>
                  <a:off x="3066" y="4243"/>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16" name="Line 517"/>
                <p:cNvSpPr>
                  <a:spLocks noChangeShapeType="1"/>
                </p:cNvSpPr>
                <p:nvPr/>
              </p:nvSpPr>
              <p:spPr bwMode="auto">
                <a:xfrm>
                  <a:off x="3066" y="4249"/>
                  <a:ext cx="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17" name="Line 516"/>
                <p:cNvSpPr>
                  <a:spLocks noChangeShapeType="1"/>
                </p:cNvSpPr>
                <p:nvPr/>
              </p:nvSpPr>
              <p:spPr bwMode="auto">
                <a:xfrm>
                  <a:off x="3517" y="4032"/>
                  <a:ext cx="3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18" name="Line 515"/>
                <p:cNvSpPr>
                  <a:spLocks noChangeShapeType="1"/>
                </p:cNvSpPr>
                <p:nvPr/>
              </p:nvSpPr>
              <p:spPr bwMode="auto">
                <a:xfrm>
                  <a:off x="3505" y="4038"/>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19" name="Line 514"/>
                <p:cNvSpPr>
                  <a:spLocks noChangeShapeType="1"/>
                </p:cNvSpPr>
                <p:nvPr/>
              </p:nvSpPr>
              <p:spPr bwMode="auto">
                <a:xfrm>
                  <a:off x="3499" y="4044"/>
                  <a:ext cx="7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20" name="Line 513"/>
                <p:cNvSpPr>
                  <a:spLocks noChangeShapeType="1"/>
                </p:cNvSpPr>
                <p:nvPr/>
              </p:nvSpPr>
              <p:spPr bwMode="auto">
                <a:xfrm>
                  <a:off x="3499" y="404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21" name="Line 512"/>
                <p:cNvSpPr>
                  <a:spLocks noChangeShapeType="1"/>
                </p:cNvSpPr>
                <p:nvPr/>
              </p:nvSpPr>
              <p:spPr bwMode="auto">
                <a:xfrm>
                  <a:off x="3534" y="404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22" name="Line 511"/>
                <p:cNvSpPr>
                  <a:spLocks noChangeShapeType="1"/>
                </p:cNvSpPr>
                <p:nvPr/>
              </p:nvSpPr>
              <p:spPr bwMode="auto">
                <a:xfrm>
                  <a:off x="3562" y="404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23" name="Line 510"/>
                <p:cNvSpPr>
                  <a:spLocks noChangeShapeType="1"/>
                </p:cNvSpPr>
                <p:nvPr/>
              </p:nvSpPr>
              <p:spPr bwMode="auto">
                <a:xfrm>
                  <a:off x="3494" y="405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24" name="Line 509"/>
                <p:cNvSpPr>
                  <a:spLocks noChangeShapeType="1"/>
                </p:cNvSpPr>
                <p:nvPr/>
              </p:nvSpPr>
              <p:spPr bwMode="auto">
                <a:xfrm>
                  <a:off x="3539" y="405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25" name="Line 508"/>
                <p:cNvSpPr>
                  <a:spLocks noChangeShapeType="1"/>
                </p:cNvSpPr>
                <p:nvPr/>
              </p:nvSpPr>
              <p:spPr bwMode="auto">
                <a:xfrm>
                  <a:off x="3568" y="405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26" name="Line 507"/>
                <p:cNvSpPr>
                  <a:spLocks noChangeShapeType="1"/>
                </p:cNvSpPr>
                <p:nvPr/>
              </p:nvSpPr>
              <p:spPr bwMode="auto">
                <a:xfrm>
                  <a:off x="3494" y="406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27" name="Line 506"/>
                <p:cNvSpPr>
                  <a:spLocks noChangeShapeType="1"/>
                </p:cNvSpPr>
                <p:nvPr/>
              </p:nvSpPr>
              <p:spPr bwMode="auto">
                <a:xfrm>
                  <a:off x="3539" y="406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28" name="Line 505"/>
                <p:cNvSpPr>
                  <a:spLocks noChangeShapeType="1"/>
                </p:cNvSpPr>
                <p:nvPr/>
              </p:nvSpPr>
              <p:spPr bwMode="auto">
                <a:xfrm>
                  <a:off x="3574" y="406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29" name="Line 504"/>
                <p:cNvSpPr>
                  <a:spLocks noChangeShapeType="1"/>
                </p:cNvSpPr>
                <p:nvPr/>
              </p:nvSpPr>
              <p:spPr bwMode="auto">
                <a:xfrm>
                  <a:off x="3494" y="406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30" name="Line 503"/>
                <p:cNvSpPr>
                  <a:spLocks noChangeShapeType="1"/>
                </p:cNvSpPr>
                <p:nvPr/>
              </p:nvSpPr>
              <p:spPr bwMode="auto">
                <a:xfrm>
                  <a:off x="3539" y="406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31" name="Line 502"/>
                <p:cNvSpPr>
                  <a:spLocks noChangeShapeType="1"/>
                </p:cNvSpPr>
                <p:nvPr/>
              </p:nvSpPr>
              <p:spPr bwMode="auto">
                <a:xfrm>
                  <a:off x="3574" y="406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32" name="Line 501"/>
                <p:cNvSpPr>
                  <a:spLocks noChangeShapeType="1"/>
                </p:cNvSpPr>
                <p:nvPr/>
              </p:nvSpPr>
              <p:spPr bwMode="auto">
                <a:xfrm>
                  <a:off x="3494" y="407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33" name="Line 500"/>
                <p:cNvSpPr>
                  <a:spLocks noChangeShapeType="1"/>
                </p:cNvSpPr>
                <p:nvPr/>
              </p:nvSpPr>
              <p:spPr bwMode="auto">
                <a:xfrm>
                  <a:off x="3539" y="407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34" name="Line 499"/>
                <p:cNvSpPr>
                  <a:spLocks noChangeShapeType="1"/>
                </p:cNvSpPr>
                <p:nvPr/>
              </p:nvSpPr>
              <p:spPr bwMode="auto">
                <a:xfrm>
                  <a:off x="3574" y="407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35" name="Line 498"/>
                <p:cNvSpPr>
                  <a:spLocks noChangeShapeType="1"/>
                </p:cNvSpPr>
                <p:nvPr/>
              </p:nvSpPr>
              <p:spPr bwMode="auto">
                <a:xfrm>
                  <a:off x="3494" y="407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36" name="Line 497"/>
                <p:cNvSpPr>
                  <a:spLocks noChangeShapeType="1"/>
                </p:cNvSpPr>
                <p:nvPr/>
              </p:nvSpPr>
              <p:spPr bwMode="auto">
                <a:xfrm>
                  <a:off x="3534" y="407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37" name="Line 496"/>
                <p:cNvSpPr>
                  <a:spLocks noChangeShapeType="1"/>
                </p:cNvSpPr>
                <p:nvPr/>
              </p:nvSpPr>
              <p:spPr bwMode="auto">
                <a:xfrm>
                  <a:off x="3562" y="4078"/>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38" name="Line 495"/>
                <p:cNvSpPr>
                  <a:spLocks noChangeShapeType="1"/>
                </p:cNvSpPr>
                <p:nvPr/>
              </p:nvSpPr>
              <p:spPr bwMode="auto">
                <a:xfrm>
                  <a:off x="3499" y="4084"/>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39" name="Line 494"/>
                <p:cNvSpPr>
                  <a:spLocks noChangeShapeType="1"/>
                </p:cNvSpPr>
                <p:nvPr/>
              </p:nvSpPr>
              <p:spPr bwMode="auto">
                <a:xfrm>
                  <a:off x="3562" y="4084"/>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40" name="Line 493"/>
                <p:cNvSpPr>
                  <a:spLocks noChangeShapeType="1"/>
                </p:cNvSpPr>
                <p:nvPr/>
              </p:nvSpPr>
              <p:spPr bwMode="auto">
                <a:xfrm>
                  <a:off x="3505" y="4089"/>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41" name="Line 492"/>
                <p:cNvSpPr>
                  <a:spLocks noChangeShapeType="1"/>
                </p:cNvSpPr>
                <p:nvPr/>
              </p:nvSpPr>
              <p:spPr bwMode="auto">
                <a:xfrm>
                  <a:off x="3562" y="408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42" name="Line 491"/>
                <p:cNvSpPr>
                  <a:spLocks noChangeShapeType="1"/>
                </p:cNvSpPr>
                <p:nvPr/>
              </p:nvSpPr>
              <p:spPr bwMode="auto">
                <a:xfrm>
                  <a:off x="3511" y="4095"/>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43" name="Line 490"/>
                <p:cNvSpPr>
                  <a:spLocks noChangeShapeType="1"/>
                </p:cNvSpPr>
                <p:nvPr/>
              </p:nvSpPr>
              <p:spPr bwMode="auto">
                <a:xfrm>
                  <a:off x="3562" y="4095"/>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44" name="Line 489"/>
                <p:cNvSpPr>
                  <a:spLocks noChangeShapeType="1"/>
                </p:cNvSpPr>
                <p:nvPr/>
              </p:nvSpPr>
              <p:spPr bwMode="auto">
                <a:xfrm>
                  <a:off x="3511" y="4101"/>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45" name="Line 488"/>
                <p:cNvSpPr>
                  <a:spLocks noChangeShapeType="1"/>
                </p:cNvSpPr>
                <p:nvPr/>
              </p:nvSpPr>
              <p:spPr bwMode="auto">
                <a:xfrm>
                  <a:off x="3505" y="410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46" name="Line 487"/>
                <p:cNvSpPr>
                  <a:spLocks noChangeShapeType="1"/>
                </p:cNvSpPr>
                <p:nvPr/>
              </p:nvSpPr>
              <p:spPr bwMode="auto">
                <a:xfrm>
                  <a:off x="3539" y="4106"/>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47" name="Line 486"/>
                <p:cNvSpPr>
                  <a:spLocks noChangeShapeType="1"/>
                </p:cNvSpPr>
                <p:nvPr/>
              </p:nvSpPr>
              <p:spPr bwMode="auto">
                <a:xfrm>
                  <a:off x="3499" y="4112"/>
                  <a:ext cx="1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48" name="Line 485"/>
                <p:cNvSpPr>
                  <a:spLocks noChangeShapeType="1"/>
                </p:cNvSpPr>
                <p:nvPr/>
              </p:nvSpPr>
              <p:spPr bwMode="auto">
                <a:xfrm>
                  <a:off x="3539" y="4112"/>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49" name="Line 484"/>
                <p:cNvSpPr>
                  <a:spLocks noChangeShapeType="1"/>
                </p:cNvSpPr>
                <p:nvPr/>
              </p:nvSpPr>
              <p:spPr bwMode="auto">
                <a:xfrm>
                  <a:off x="3494" y="411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50" name="Line 483"/>
                <p:cNvSpPr>
                  <a:spLocks noChangeShapeType="1"/>
                </p:cNvSpPr>
                <p:nvPr/>
              </p:nvSpPr>
              <p:spPr bwMode="auto">
                <a:xfrm>
                  <a:off x="3539" y="411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51" name="Line 482"/>
                <p:cNvSpPr>
                  <a:spLocks noChangeShapeType="1"/>
                </p:cNvSpPr>
                <p:nvPr/>
              </p:nvSpPr>
              <p:spPr bwMode="auto">
                <a:xfrm>
                  <a:off x="3562" y="4118"/>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52" name="Line 481"/>
                <p:cNvSpPr>
                  <a:spLocks noChangeShapeType="1"/>
                </p:cNvSpPr>
                <p:nvPr/>
              </p:nvSpPr>
              <p:spPr bwMode="auto">
                <a:xfrm>
                  <a:off x="3494" y="41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53" name="Line 480"/>
                <p:cNvSpPr>
                  <a:spLocks noChangeShapeType="1"/>
                </p:cNvSpPr>
                <p:nvPr/>
              </p:nvSpPr>
              <p:spPr bwMode="auto">
                <a:xfrm>
                  <a:off x="3545" y="41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54" name="Line 479"/>
                <p:cNvSpPr>
                  <a:spLocks noChangeShapeType="1"/>
                </p:cNvSpPr>
                <p:nvPr/>
              </p:nvSpPr>
              <p:spPr bwMode="auto">
                <a:xfrm>
                  <a:off x="3574" y="41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55" name="Line 478"/>
                <p:cNvSpPr>
                  <a:spLocks noChangeShapeType="1"/>
                </p:cNvSpPr>
                <p:nvPr/>
              </p:nvSpPr>
              <p:spPr bwMode="auto">
                <a:xfrm>
                  <a:off x="3494" y="41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56" name="Line 477"/>
                <p:cNvSpPr>
                  <a:spLocks noChangeShapeType="1"/>
                </p:cNvSpPr>
                <p:nvPr/>
              </p:nvSpPr>
              <p:spPr bwMode="auto">
                <a:xfrm>
                  <a:off x="3545" y="41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57" name="Line 476"/>
                <p:cNvSpPr>
                  <a:spLocks noChangeShapeType="1"/>
                </p:cNvSpPr>
                <p:nvPr/>
              </p:nvSpPr>
              <p:spPr bwMode="auto">
                <a:xfrm>
                  <a:off x="3574" y="41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58" name="Line 475"/>
                <p:cNvSpPr>
                  <a:spLocks noChangeShapeType="1"/>
                </p:cNvSpPr>
                <p:nvPr/>
              </p:nvSpPr>
              <p:spPr bwMode="auto">
                <a:xfrm>
                  <a:off x="3494" y="41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59" name="Line 474"/>
                <p:cNvSpPr>
                  <a:spLocks noChangeShapeType="1"/>
                </p:cNvSpPr>
                <p:nvPr/>
              </p:nvSpPr>
              <p:spPr bwMode="auto">
                <a:xfrm>
                  <a:off x="3545" y="41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60" name="Line 473"/>
                <p:cNvSpPr>
                  <a:spLocks noChangeShapeType="1"/>
                </p:cNvSpPr>
                <p:nvPr/>
              </p:nvSpPr>
              <p:spPr bwMode="auto">
                <a:xfrm>
                  <a:off x="3574" y="41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61" name="Line 472"/>
                <p:cNvSpPr>
                  <a:spLocks noChangeShapeType="1"/>
                </p:cNvSpPr>
                <p:nvPr/>
              </p:nvSpPr>
              <p:spPr bwMode="auto">
                <a:xfrm>
                  <a:off x="3494" y="414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62" name="Line 471"/>
                <p:cNvSpPr>
                  <a:spLocks noChangeShapeType="1"/>
                </p:cNvSpPr>
                <p:nvPr/>
              </p:nvSpPr>
              <p:spPr bwMode="auto">
                <a:xfrm>
                  <a:off x="3545" y="414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63" name="Line 470"/>
                <p:cNvSpPr>
                  <a:spLocks noChangeShapeType="1"/>
                </p:cNvSpPr>
                <p:nvPr/>
              </p:nvSpPr>
              <p:spPr bwMode="auto">
                <a:xfrm>
                  <a:off x="3574" y="414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64" name="Line 469"/>
                <p:cNvSpPr>
                  <a:spLocks noChangeShapeType="1"/>
                </p:cNvSpPr>
                <p:nvPr/>
              </p:nvSpPr>
              <p:spPr bwMode="auto">
                <a:xfrm>
                  <a:off x="3499" y="414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65" name="Line 468"/>
                <p:cNvSpPr>
                  <a:spLocks noChangeShapeType="1"/>
                </p:cNvSpPr>
                <p:nvPr/>
              </p:nvSpPr>
              <p:spPr bwMode="auto">
                <a:xfrm>
                  <a:off x="3539" y="4146"/>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66" name="Line 467"/>
                <p:cNvSpPr>
                  <a:spLocks noChangeShapeType="1"/>
                </p:cNvSpPr>
                <p:nvPr/>
              </p:nvSpPr>
              <p:spPr bwMode="auto">
                <a:xfrm>
                  <a:off x="3574" y="414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67" name="Line 466"/>
                <p:cNvSpPr>
                  <a:spLocks noChangeShapeType="1"/>
                </p:cNvSpPr>
                <p:nvPr/>
              </p:nvSpPr>
              <p:spPr bwMode="auto">
                <a:xfrm>
                  <a:off x="3499" y="4152"/>
                  <a:ext cx="5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68" name="Line 465"/>
                <p:cNvSpPr>
                  <a:spLocks noChangeShapeType="1"/>
                </p:cNvSpPr>
                <p:nvPr/>
              </p:nvSpPr>
              <p:spPr bwMode="auto">
                <a:xfrm>
                  <a:off x="3574" y="415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69" name="Line 464"/>
                <p:cNvSpPr>
                  <a:spLocks noChangeShapeType="1"/>
                </p:cNvSpPr>
                <p:nvPr/>
              </p:nvSpPr>
              <p:spPr bwMode="auto">
                <a:xfrm>
                  <a:off x="3505" y="4158"/>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70" name="Line 463"/>
                <p:cNvSpPr>
                  <a:spLocks noChangeShapeType="1"/>
                </p:cNvSpPr>
                <p:nvPr/>
              </p:nvSpPr>
              <p:spPr bwMode="auto">
                <a:xfrm>
                  <a:off x="3574" y="415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71" name="Line 462"/>
                <p:cNvSpPr>
                  <a:spLocks noChangeShapeType="1"/>
                </p:cNvSpPr>
                <p:nvPr/>
              </p:nvSpPr>
              <p:spPr bwMode="auto">
                <a:xfrm>
                  <a:off x="3517" y="4163"/>
                  <a:ext cx="2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72" name="Rectangle 461"/>
                <p:cNvSpPr>
                  <a:spLocks noChangeArrowheads="1"/>
                </p:cNvSpPr>
                <p:nvPr/>
              </p:nvSpPr>
              <p:spPr bwMode="auto">
                <a:xfrm>
                  <a:off x="3522" y="4192"/>
                  <a:ext cx="17" cy="91"/>
                </a:xfrm>
                <a:prstGeom prst="rect">
                  <a:avLst/>
                </a:prstGeom>
                <a:solidFill>
                  <a:srgbClr val="000000"/>
                </a:solidFill>
                <a:ln w="3810">
                  <a:solidFill>
                    <a:srgbClr val="000000"/>
                  </a:solidFill>
                  <a:miter lim="800000"/>
                  <a:headEnd/>
                  <a:tailEnd/>
                </a:ln>
              </p:spPr>
              <p:txBody>
                <a:bodyPr/>
                <a:lstStyle/>
                <a:p>
                  <a:endParaRPr lang="en-US">
                    <a:latin typeface="Calibri" pitchFamily="34" charset="0"/>
                  </a:endParaRPr>
                </a:p>
              </p:txBody>
            </p:sp>
            <p:sp>
              <p:nvSpPr>
                <p:cNvPr id="36473" name="Line 460"/>
                <p:cNvSpPr>
                  <a:spLocks noChangeShapeType="1"/>
                </p:cNvSpPr>
                <p:nvPr/>
              </p:nvSpPr>
              <p:spPr bwMode="auto">
                <a:xfrm>
                  <a:off x="3517" y="4295"/>
                  <a:ext cx="3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74" name="Line 459"/>
                <p:cNvSpPr>
                  <a:spLocks noChangeShapeType="1"/>
                </p:cNvSpPr>
                <p:nvPr/>
              </p:nvSpPr>
              <p:spPr bwMode="auto">
                <a:xfrm>
                  <a:off x="3505" y="4300"/>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75" name="Line 458"/>
                <p:cNvSpPr>
                  <a:spLocks noChangeShapeType="1"/>
                </p:cNvSpPr>
                <p:nvPr/>
              </p:nvSpPr>
              <p:spPr bwMode="auto">
                <a:xfrm>
                  <a:off x="3499" y="4306"/>
                  <a:ext cx="7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76" name="Line 457"/>
                <p:cNvSpPr>
                  <a:spLocks noChangeShapeType="1"/>
                </p:cNvSpPr>
                <p:nvPr/>
              </p:nvSpPr>
              <p:spPr bwMode="auto">
                <a:xfrm>
                  <a:off x="3499" y="431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77" name="Line 456"/>
                <p:cNvSpPr>
                  <a:spLocks noChangeShapeType="1"/>
                </p:cNvSpPr>
                <p:nvPr/>
              </p:nvSpPr>
              <p:spPr bwMode="auto">
                <a:xfrm>
                  <a:off x="3534" y="431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78" name="Line 455"/>
                <p:cNvSpPr>
                  <a:spLocks noChangeShapeType="1"/>
                </p:cNvSpPr>
                <p:nvPr/>
              </p:nvSpPr>
              <p:spPr bwMode="auto">
                <a:xfrm>
                  <a:off x="3562" y="431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79" name="Line 454"/>
                <p:cNvSpPr>
                  <a:spLocks noChangeShapeType="1"/>
                </p:cNvSpPr>
                <p:nvPr/>
              </p:nvSpPr>
              <p:spPr bwMode="auto">
                <a:xfrm>
                  <a:off x="3494" y="431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80" name="Line 453"/>
                <p:cNvSpPr>
                  <a:spLocks noChangeShapeType="1"/>
                </p:cNvSpPr>
                <p:nvPr/>
              </p:nvSpPr>
              <p:spPr bwMode="auto">
                <a:xfrm>
                  <a:off x="3539" y="431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81" name="Line 452"/>
                <p:cNvSpPr>
                  <a:spLocks noChangeShapeType="1"/>
                </p:cNvSpPr>
                <p:nvPr/>
              </p:nvSpPr>
              <p:spPr bwMode="auto">
                <a:xfrm>
                  <a:off x="3568" y="431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82" name="Line 451"/>
                <p:cNvSpPr>
                  <a:spLocks noChangeShapeType="1"/>
                </p:cNvSpPr>
                <p:nvPr/>
              </p:nvSpPr>
              <p:spPr bwMode="auto">
                <a:xfrm>
                  <a:off x="3494" y="43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83" name="Line 450"/>
                <p:cNvSpPr>
                  <a:spLocks noChangeShapeType="1"/>
                </p:cNvSpPr>
                <p:nvPr/>
              </p:nvSpPr>
              <p:spPr bwMode="auto">
                <a:xfrm>
                  <a:off x="3539" y="432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84" name="Line 449"/>
                <p:cNvSpPr>
                  <a:spLocks noChangeShapeType="1"/>
                </p:cNvSpPr>
                <p:nvPr/>
              </p:nvSpPr>
              <p:spPr bwMode="auto">
                <a:xfrm>
                  <a:off x="3574" y="43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85" name="Line 448"/>
                <p:cNvSpPr>
                  <a:spLocks noChangeShapeType="1"/>
                </p:cNvSpPr>
                <p:nvPr/>
              </p:nvSpPr>
              <p:spPr bwMode="auto">
                <a:xfrm>
                  <a:off x="3494" y="43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86" name="Line 447"/>
                <p:cNvSpPr>
                  <a:spLocks noChangeShapeType="1"/>
                </p:cNvSpPr>
                <p:nvPr/>
              </p:nvSpPr>
              <p:spPr bwMode="auto">
                <a:xfrm>
                  <a:off x="3539" y="432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87" name="Line 446"/>
                <p:cNvSpPr>
                  <a:spLocks noChangeShapeType="1"/>
                </p:cNvSpPr>
                <p:nvPr/>
              </p:nvSpPr>
              <p:spPr bwMode="auto">
                <a:xfrm>
                  <a:off x="3574" y="43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88" name="Line 445"/>
                <p:cNvSpPr>
                  <a:spLocks noChangeShapeType="1"/>
                </p:cNvSpPr>
                <p:nvPr/>
              </p:nvSpPr>
              <p:spPr bwMode="auto">
                <a:xfrm>
                  <a:off x="3494" y="43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89" name="Line 444"/>
                <p:cNvSpPr>
                  <a:spLocks noChangeShapeType="1"/>
                </p:cNvSpPr>
                <p:nvPr/>
              </p:nvSpPr>
              <p:spPr bwMode="auto">
                <a:xfrm>
                  <a:off x="3539" y="433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90" name="Line 443"/>
                <p:cNvSpPr>
                  <a:spLocks noChangeShapeType="1"/>
                </p:cNvSpPr>
                <p:nvPr/>
              </p:nvSpPr>
              <p:spPr bwMode="auto">
                <a:xfrm>
                  <a:off x="3574" y="43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91" name="Line 442"/>
                <p:cNvSpPr>
                  <a:spLocks noChangeShapeType="1"/>
                </p:cNvSpPr>
                <p:nvPr/>
              </p:nvSpPr>
              <p:spPr bwMode="auto">
                <a:xfrm>
                  <a:off x="3494" y="434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492" name="Line 441"/>
                <p:cNvSpPr>
                  <a:spLocks noChangeShapeType="1"/>
                </p:cNvSpPr>
                <p:nvPr/>
              </p:nvSpPr>
              <p:spPr bwMode="auto">
                <a:xfrm>
                  <a:off x="3534" y="434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nvGrpSpPr>
              <p:cNvPr id="35861" name="Group 239"/>
              <p:cNvGrpSpPr>
                <a:grpSpLocks/>
              </p:cNvGrpSpPr>
              <p:nvPr/>
            </p:nvGrpSpPr>
            <p:grpSpPr bwMode="auto">
              <a:xfrm>
                <a:off x="3494" y="4032"/>
                <a:ext cx="782" cy="395"/>
                <a:chOff x="3494" y="4032"/>
                <a:chExt cx="782" cy="395"/>
              </a:xfrm>
            </p:grpSpPr>
            <p:sp>
              <p:nvSpPr>
                <p:cNvPr id="36093" name="Line 439"/>
                <p:cNvSpPr>
                  <a:spLocks noChangeShapeType="1"/>
                </p:cNvSpPr>
                <p:nvPr/>
              </p:nvSpPr>
              <p:spPr bwMode="auto">
                <a:xfrm>
                  <a:off x="3562" y="4340"/>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94" name="Line 438"/>
                <p:cNvSpPr>
                  <a:spLocks noChangeShapeType="1"/>
                </p:cNvSpPr>
                <p:nvPr/>
              </p:nvSpPr>
              <p:spPr bwMode="auto">
                <a:xfrm>
                  <a:off x="3499" y="4346"/>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95" name="Line 437"/>
                <p:cNvSpPr>
                  <a:spLocks noChangeShapeType="1"/>
                </p:cNvSpPr>
                <p:nvPr/>
              </p:nvSpPr>
              <p:spPr bwMode="auto">
                <a:xfrm>
                  <a:off x="3562" y="4346"/>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96" name="Line 436"/>
                <p:cNvSpPr>
                  <a:spLocks noChangeShapeType="1"/>
                </p:cNvSpPr>
                <p:nvPr/>
              </p:nvSpPr>
              <p:spPr bwMode="auto">
                <a:xfrm>
                  <a:off x="3505" y="4352"/>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97" name="Line 435"/>
                <p:cNvSpPr>
                  <a:spLocks noChangeShapeType="1"/>
                </p:cNvSpPr>
                <p:nvPr/>
              </p:nvSpPr>
              <p:spPr bwMode="auto">
                <a:xfrm>
                  <a:off x="3562" y="435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98" name="Line 434"/>
                <p:cNvSpPr>
                  <a:spLocks noChangeShapeType="1"/>
                </p:cNvSpPr>
                <p:nvPr/>
              </p:nvSpPr>
              <p:spPr bwMode="auto">
                <a:xfrm>
                  <a:off x="3511" y="4357"/>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99" name="Line 433"/>
                <p:cNvSpPr>
                  <a:spLocks noChangeShapeType="1"/>
                </p:cNvSpPr>
                <p:nvPr/>
              </p:nvSpPr>
              <p:spPr bwMode="auto">
                <a:xfrm>
                  <a:off x="3562" y="4357"/>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00" name="Line 432"/>
                <p:cNvSpPr>
                  <a:spLocks noChangeShapeType="1"/>
                </p:cNvSpPr>
                <p:nvPr/>
              </p:nvSpPr>
              <p:spPr bwMode="auto">
                <a:xfrm>
                  <a:off x="3511" y="4363"/>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01" name="Line 431"/>
                <p:cNvSpPr>
                  <a:spLocks noChangeShapeType="1"/>
                </p:cNvSpPr>
                <p:nvPr/>
              </p:nvSpPr>
              <p:spPr bwMode="auto">
                <a:xfrm>
                  <a:off x="3545" y="4363"/>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02" name="Line 430"/>
                <p:cNvSpPr>
                  <a:spLocks noChangeShapeType="1"/>
                </p:cNvSpPr>
                <p:nvPr/>
              </p:nvSpPr>
              <p:spPr bwMode="auto">
                <a:xfrm>
                  <a:off x="3499" y="4369"/>
                  <a:ext cx="1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03" name="Line 429"/>
                <p:cNvSpPr>
                  <a:spLocks noChangeShapeType="1"/>
                </p:cNvSpPr>
                <p:nvPr/>
              </p:nvSpPr>
              <p:spPr bwMode="auto">
                <a:xfrm>
                  <a:off x="3539" y="4369"/>
                  <a:ext cx="3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04" name="Line 428"/>
                <p:cNvSpPr>
                  <a:spLocks noChangeShapeType="1"/>
                </p:cNvSpPr>
                <p:nvPr/>
              </p:nvSpPr>
              <p:spPr bwMode="auto">
                <a:xfrm>
                  <a:off x="3499" y="4374"/>
                  <a:ext cx="1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05" name="Line 427"/>
                <p:cNvSpPr>
                  <a:spLocks noChangeShapeType="1"/>
                </p:cNvSpPr>
                <p:nvPr/>
              </p:nvSpPr>
              <p:spPr bwMode="auto">
                <a:xfrm>
                  <a:off x="3534" y="4374"/>
                  <a:ext cx="4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06" name="Line 426"/>
                <p:cNvSpPr>
                  <a:spLocks noChangeShapeType="1"/>
                </p:cNvSpPr>
                <p:nvPr/>
              </p:nvSpPr>
              <p:spPr bwMode="auto">
                <a:xfrm>
                  <a:off x="3494" y="438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07" name="Line 425"/>
                <p:cNvSpPr>
                  <a:spLocks noChangeShapeType="1"/>
                </p:cNvSpPr>
                <p:nvPr/>
              </p:nvSpPr>
              <p:spPr bwMode="auto">
                <a:xfrm>
                  <a:off x="3528" y="438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08" name="Line 424"/>
                <p:cNvSpPr>
                  <a:spLocks noChangeShapeType="1"/>
                </p:cNvSpPr>
                <p:nvPr/>
              </p:nvSpPr>
              <p:spPr bwMode="auto">
                <a:xfrm>
                  <a:off x="3568" y="438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09" name="Line 423"/>
                <p:cNvSpPr>
                  <a:spLocks noChangeShapeType="1"/>
                </p:cNvSpPr>
                <p:nvPr/>
              </p:nvSpPr>
              <p:spPr bwMode="auto">
                <a:xfrm>
                  <a:off x="3494" y="438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10" name="Line 422"/>
                <p:cNvSpPr>
                  <a:spLocks noChangeShapeType="1"/>
                </p:cNvSpPr>
                <p:nvPr/>
              </p:nvSpPr>
              <p:spPr bwMode="auto">
                <a:xfrm>
                  <a:off x="3528" y="438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11" name="Line 421"/>
                <p:cNvSpPr>
                  <a:spLocks noChangeShapeType="1"/>
                </p:cNvSpPr>
                <p:nvPr/>
              </p:nvSpPr>
              <p:spPr bwMode="auto">
                <a:xfrm>
                  <a:off x="3574" y="438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12" name="Line 420"/>
                <p:cNvSpPr>
                  <a:spLocks noChangeShapeType="1"/>
                </p:cNvSpPr>
                <p:nvPr/>
              </p:nvSpPr>
              <p:spPr bwMode="auto">
                <a:xfrm>
                  <a:off x="3494" y="439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13" name="Line 419"/>
                <p:cNvSpPr>
                  <a:spLocks noChangeShapeType="1"/>
                </p:cNvSpPr>
                <p:nvPr/>
              </p:nvSpPr>
              <p:spPr bwMode="auto">
                <a:xfrm>
                  <a:off x="3528" y="439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14" name="Line 418"/>
                <p:cNvSpPr>
                  <a:spLocks noChangeShapeType="1"/>
                </p:cNvSpPr>
                <p:nvPr/>
              </p:nvSpPr>
              <p:spPr bwMode="auto">
                <a:xfrm>
                  <a:off x="3574" y="439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15" name="Line 417"/>
                <p:cNvSpPr>
                  <a:spLocks noChangeShapeType="1"/>
                </p:cNvSpPr>
                <p:nvPr/>
              </p:nvSpPr>
              <p:spPr bwMode="auto">
                <a:xfrm>
                  <a:off x="3494" y="439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16" name="Line 416"/>
                <p:cNvSpPr>
                  <a:spLocks noChangeShapeType="1"/>
                </p:cNvSpPr>
                <p:nvPr/>
              </p:nvSpPr>
              <p:spPr bwMode="auto">
                <a:xfrm>
                  <a:off x="3528" y="439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17" name="Line 415"/>
                <p:cNvSpPr>
                  <a:spLocks noChangeShapeType="1"/>
                </p:cNvSpPr>
                <p:nvPr/>
              </p:nvSpPr>
              <p:spPr bwMode="auto">
                <a:xfrm>
                  <a:off x="3574" y="439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18" name="Line 414"/>
                <p:cNvSpPr>
                  <a:spLocks noChangeShapeType="1"/>
                </p:cNvSpPr>
                <p:nvPr/>
              </p:nvSpPr>
              <p:spPr bwMode="auto">
                <a:xfrm>
                  <a:off x="3494" y="4403"/>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19" name="Line 413"/>
                <p:cNvSpPr>
                  <a:spLocks noChangeShapeType="1"/>
                </p:cNvSpPr>
                <p:nvPr/>
              </p:nvSpPr>
              <p:spPr bwMode="auto">
                <a:xfrm>
                  <a:off x="3528" y="440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20" name="Line 412"/>
                <p:cNvSpPr>
                  <a:spLocks noChangeShapeType="1"/>
                </p:cNvSpPr>
                <p:nvPr/>
              </p:nvSpPr>
              <p:spPr bwMode="auto">
                <a:xfrm>
                  <a:off x="3574" y="440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21" name="Line 411"/>
                <p:cNvSpPr>
                  <a:spLocks noChangeShapeType="1"/>
                </p:cNvSpPr>
                <p:nvPr/>
              </p:nvSpPr>
              <p:spPr bwMode="auto">
                <a:xfrm>
                  <a:off x="3499" y="4409"/>
                  <a:ext cx="1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22" name="Line 410"/>
                <p:cNvSpPr>
                  <a:spLocks noChangeShapeType="1"/>
                </p:cNvSpPr>
                <p:nvPr/>
              </p:nvSpPr>
              <p:spPr bwMode="auto">
                <a:xfrm>
                  <a:off x="3534" y="440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23" name="Line 409"/>
                <p:cNvSpPr>
                  <a:spLocks noChangeShapeType="1"/>
                </p:cNvSpPr>
                <p:nvPr/>
              </p:nvSpPr>
              <p:spPr bwMode="auto">
                <a:xfrm>
                  <a:off x="3568" y="440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24" name="Line 408"/>
                <p:cNvSpPr>
                  <a:spLocks noChangeShapeType="1"/>
                </p:cNvSpPr>
                <p:nvPr/>
              </p:nvSpPr>
              <p:spPr bwMode="auto">
                <a:xfrm>
                  <a:off x="3505" y="4414"/>
                  <a:ext cx="7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25" name="Line 407"/>
                <p:cNvSpPr>
                  <a:spLocks noChangeShapeType="1"/>
                </p:cNvSpPr>
                <p:nvPr/>
              </p:nvSpPr>
              <p:spPr bwMode="auto">
                <a:xfrm>
                  <a:off x="3511" y="4420"/>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26" name="Line 406"/>
                <p:cNvSpPr>
                  <a:spLocks noChangeShapeType="1"/>
                </p:cNvSpPr>
                <p:nvPr/>
              </p:nvSpPr>
              <p:spPr bwMode="auto">
                <a:xfrm>
                  <a:off x="3522" y="4426"/>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27" name="Line 405"/>
                <p:cNvSpPr>
                  <a:spLocks noChangeShapeType="1"/>
                </p:cNvSpPr>
                <p:nvPr/>
              </p:nvSpPr>
              <p:spPr bwMode="auto">
                <a:xfrm>
                  <a:off x="3802" y="403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28" name="Line 404"/>
                <p:cNvSpPr>
                  <a:spLocks noChangeShapeType="1"/>
                </p:cNvSpPr>
                <p:nvPr/>
              </p:nvSpPr>
              <p:spPr bwMode="auto">
                <a:xfrm>
                  <a:off x="3802" y="403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29" name="Line 403"/>
                <p:cNvSpPr>
                  <a:spLocks noChangeShapeType="1"/>
                </p:cNvSpPr>
                <p:nvPr/>
              </p:nvSpPr>
              <p:spPr bwMode="auto">
                <a:xfrm>
                  <a:off x="3722" y="4044"/>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30" name="Line 402"/>
                <p:cNvSpPr>
                  <a:spLocks noChangeShapeType="1"/>
                </p:cNvSpPr>
                <p:nvPr/>
              </p:nvSpPr>
              <p:spPr bwMode="auto">
                <a:xfrm>
                  <a:off x="3802" y="404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31" name="Line 401"/>
                <p:cNvSpPr>
                  <a:spLocks noChangeShapeType="1"/>
                </p:cNvSpPr>
                <p:nvPr/>
              </p:nvSpPr>
              <p:spPr bwMode="auto">
                <a:xfrm>
                  <a:off x="3722" y="4049"/>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32" name="Line 400"/>
                <p:cNvSpPr>
                  <a:spLocks noChangeShapeType="1"/>
                </p:cNvSpPr>
                <p:nvPr/>
              </p:nvSpPr>
              <p:spPr bwMode="auto">
                <a:xfrm>
                  <a:off x="3802" y="404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33" name="Line 399"/>
                <p:cNvSpPr>
                  <a:spLocks noChangeShapeType="1"/>
                </p:cNvSpPr>
                <p:nvPr/>
              </p:nvSpPr>
              <p:spPr bwMode="auto">
                <a:xfrm>
                  <a:off x="3722" y="4055"/>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34" name="Line 398"/>
                <p:cNvSpPr>
                  <a:spLocks noChangeShapeType="1"/>
                </p:cNvSpPr>
                <p:nvPr/>
              </p:nvSpPr>
              <p:spPr bwMode="auto">
                <a:xfrm>
                  <a:off x="3802" y="405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35" name="Line 397"/>
                <p:cNvSpPr>
                  <a:spLocks noChangeShapeType="1"/>
                </p:cNvSpPr>
                <p:nvPr/>
              </p:nvSpPr>
              <p:spPr bwMode="auto">
                <a:xfrm>
                  <a:off x="3722" y="4061"/>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36" name="Line 396"/>
                <p:cNvSpPr>
                  <a:spLocks noChangeShapeType="1"/>
                </p:cNvSpPr>
                <p:nvPr/>
              </p:nvSpPr>
              <p:spPr bwMode="auto">
                <a:xfrm>
                  <a:off x="3802" y="406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37" name="Line 395"/>
                <p:cNvSpPr>
                  <a:spLocks noChangeShapeType="1"/>
                </p:cNvSpPr>
                <p:nvPr/>
              </p:nvSpPr>
              <p:spPr bwMode="auto">
                <a:xfrm>
                  <a:off x="3756" y="4066"/>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38" name="Line 394"/>
                <p:cNvSpPr>
                  <a:spLocks noChangeShapeType="1"/>
                </p:cNvSpPr>
                <p:nvPr/>
              </p:nvSpPr>
              <p:spPr bwMode="auto">
                <a:xfrm>
                  <a:off x="3802" y="406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39" name="Line 393"/>
                <p:cNvSpPr>
                  <a:spLocks noChangeShapeType="1"/>
                </p:cNvSpPr>
                <p:nvPr/>
              </p:nvSpPr>
              <p:spPr bwMode="auto">
                <a:xfrm>
                  <a:off x="3773" y="4072"/>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40" name="Line 392"/>
                <p:cNvSpPr>
                  <a:spLocks noChangeShapeType="1"/>
                </p:cNvSpPr>
                <p:nvPr/>
              </p:nvSpPr>
              <p:spPr bwMode="auto">
                <a:xfrm>
                  <a:off x="3802" y="407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41" name="Line 391"/>
                <p:cNvSpPr>
                  <a:spLocks noChangeShapeType="1"/>
                </p:cNvSpPr>
                <p:nvPr/>
              </p:nvSpPr>
              <p:spPr bwMode="auto">
                <a:xfrm>
                  <a:off x="3785" y="4078"/>
                  <a:ext cx="2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42" name="Line 390"/>
                <p:cNvSpPr>
                  <a:spLocks noChangeShapeType="1"/>
                </p:cNvSpPr>
                <p:nvPr/>
              </p:nvSpPr>
              <p:spPr bwMode="auto">
                <a:xfrm>
                  <a:off x="3791" y="4084"/>
                  <a:ext cx="2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43" name="Line 389"/>
                <p:cNvSpPr>
                  <a:spLocks noChangeShapeType="1"/>
                </p:cNvSpPr>
                <p:nvPr/>
              </p:nvSpPr>
              <p:spPr bwMode="auto">
                <a:xfrm>
                  <a:off x="3802" y="408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44" name="Line 388"/>
                <p:cNvSpPr>
                  <a:spLocks noChangeShapeType="1"/>
                </p:cNvSpPr>
                <p:nvPr/>
              </p:nvSpPr>
              <p:spPr bwMode="auto">
                <a:xfrm>
                  <a:off x="3745" y="4101"/>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45" name="Line 387"/>
                <p:cNvSpPr>
                  <a:spLocks noChangeShapeType="1"/>
                </p:cNvSpPr>
                <p:nvPr/>
              </p:nvSpPr>
              <p:spPr bwMode="auto">
                <a:xfrm>
                  <a:off x="3733" y="4106"/>
                  <a:ext cx="6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46" name="Line 386"/>
                <p:cNvSpPr>
                  <a:spLocks noChangeShapeType="1"/>
                </p:cNvSpPr>
                <p:nvPr/>
              </p:nvSpPr>
              <p:spPr bwMode="auto">
                <a:xfrm>
                  <a:off x="3728" y="4112"/>
                  <a:ext cx="8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47" name="Line 385"/>
                <p:cNvSpPr>
                  <a:spLocks noChangeShapeType="1"/>
                </p:cNvSpPr>
                <p:nvPr/>
              </p:nvSpPr>
              <p:spPr bwMode="auto">
                <a:xfrm>
                  <a:off x="3722" y="4118"/>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48" name="Line 384"/>
                <p:cNvSpPr>
                  <a:spLocks noChangeShapeType="1"/>
                </p:cNvSpPr>
                <p:nvPr/>
              </p:nvSpPr>
              <p:spPr bwMode="auto">
                <a:xfrm>
                  <a:off x="3791" y="4118"/>
                  <a:ext cx="2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49" name="Line 383"/>
                <p:cNvSpPr>
                  <a:spLocks noChangeShapeType="1"/>
                </p:cNvSpPr>
                <p:nvPr/>
              </p:nvSpPr>
              <p:spPr bwMode="auto">
                <a:xfrm>
                  <a:off x="3722" y="41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50" name="Line 382"/>
                <p:cNvSpPr>
                  <a:spLocks noChangeShapeType="1"/>
                </p:cNvSpPr>
                <p:nvPr/>
              </p:nvSpPr>
              <p:spPr bwMode="auto">
                <a:xfrm>
                  <a:off x="3802" y="41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51" name="Line 381"/>
                <p:cNvSpPr>
                  <a:spLocks noChangeShapeType="1"/>
                </p:cNvSpPr>
                <p:nvPr/>
              </p:nvSpPr>
              <p:spPr bwMode="auto">
                <a:xfrm>
                  <a:off x="3722" y="41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52" name="Line 380"/>
                <p:cNvSpPr>
                  <a:spLocks noChangeShapeType="1"/>
                </p:cNvSpPr>
                <p:nvPr/>
              </p:nvSpPr>
              <p:spPr bwMode="auto">
                <a:xfrm>
                  <a:off x="3802" y="41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53" name="Line 379"/>
                <p:cNvSpPr>
                  <a:spLocks noChangeShapeType="1"/>
                </p:cNvSpPr>
                <p:nvPr/>
              </p:nvSpPr>
              <p:spPr bwMode="auto">
                <a:xfrm>
                  <a:off x="3722" y="41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54" name="Line 378"/>
                <p:cNvSpPr>
                  <a:spLocks noChangeShapeType="1"/>
                </p:cNvSpPr>
                <p:nvPr/>
              </p:nvSpPr>
              <p:spPr bwMode="auto">
                <a:xfrm>
                  <a:off x="3802" y="41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55" name="Line 377"/>
                <p:cNvSpPr>
                  <a:spLocks noChangeShapeType="1"/>
                </p:cNvSpPr>
                <p:nvPr/>
              </p:nvSpPr>
              <p:spPr bwMode="auto">
                <a:xfrm>
                  <a:off x="3722" y="414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56" name="Line 376"/>
                <p:cNvSpPr>
                  <a:spLocks noChangeShapeType="1"/>
                </p:cNvSpPr>
                <p:nvPr/>
              </p:nvSpPr>
              <p:spPr bwMode="auto">
                <a:xfrm>
                  <a:off x="3802" y="414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57" name="Line 375"/>
                <p:cNvSpPr>
                  <a:spLocks noChangeShapeType="1"/>
                </p:cNvSpPr>
                <p:nvPr/>
              </p:nvSpPr>
              <p:spPr bwMode="auto">
                <a:xfrm>
                  <a:off x="3722" y="4146"/>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58" name="Line 374"/>
                <p:cNvSpPr>
                  <a:spLocks noChangeShapeType="1"/>
                </p:cNvSpPr>
                <p:nvPr/>
              </p:nvSpPr>
              <p:spPr bwMode="auto">
                <a:xfrm>
                  <a:off x="3791" y="4146"/>
                  <a:ext cx="2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59" name="Line 373"/>
                <p:cNvSpPr>
                  <a:spLocks noChangeShapeType="1"/>
                </p:cNvSpPr>
                <p:nvPr/>
              </p:nvSpPr>
              <p:spPr bwMode="auto">
                <a:xfrm>
                  <a:off x="3728" y="4152"/>
                  <a:ext cx="8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60" name="Line 372"/>
                <p:cNvSpPr>
                  <a:spLocks noChangeShapeType="1"/>
                </p:cNvSpPr>
                <p:nvPr/>
              </p:nvSpPr>
              <p:spPr bwMode="auto">
                <a:xfrm>
                  <a:off x="3733" y="4158"/>
                  <a:ext cx="6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61" name="Line 371"/>
                <p:cNvSpPr>
                  <a:spLocks noChangeShapeType="1"/>
                </p:cNvSpPr>
                <p:nvPr/>
              </p:nvSpPr>
              <p:spPr bwMode="auto">
                <a:xfrm>
                  <a:off x="3745" y="4163"/>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62" name="Rectangle 370"/>
                <p:cNvSpPr>
                  <a:spLocks noChangeArrowheads="1"/>
                </p:cNvSpPr>
                <p:nvPr/>
              </p:nvSpPr>
              <p:spPr bwMode="auto">
                <a:xfrm>
                  <a:off x="3751" y="4192"/>
                  <a:ext cx="17" cy="91"/>
                </a:xfrm>
                <a:prstGeom prst="rect">
                  <a:avLst/>
                </a:prstGeom>
                <a:solidFill>
                  <a:srgbClr val="000000"/>
                </a:solidFill>
                <a:ln w="3810">
                  <a:solidFill>
                    <a:srgbClr val="000000"/>
                  </a:solidFill>
                  <a:miter lim="800000"/>
                  <a:headEnd/>
                  <a:tailEnd/>
                </a:ln>
              </p:spPr>
              <p:txBody>
                <a:bodyPr/>
                <a:lstStyle/>
                <a:p>
                  <a:endParaRPr lang="en-US">
                    <a:latin typeface="Calibri" pitchFamily="34" charset="0"/>
                  </a:endParaRPr>
                </a:p>
              </p:txBody>
            </p:sp>
            <p:sp>
              <p:nvSpPr>
                <p:cNvPr id="36163" name="Line 369"/>
                <p:cNvSpPr>
                  <a:spLocks noChangeShapeType="1"/>
                </p:cNvSpPr>
                <p:nvPr/>
              </p:nvSpPr>
              <p:spPr bwMode="auto">
                <a:xfrm>
                  <a:off x="3802" y="429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64" name="Line 368"/>
                <p:cNvSpPr>
                  <a:spLocks noChangeShapeType="1"/>
                </p:cNvSpPr>
                <p:nvPr/>
              </p:nvSpPr>
              <p:spPr bwMode="auto">
                <a:xfrm>
                  <a:off x="3802" y="430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65" name="Line 367"/>
                <p:cNvSpPr>
                  <a:spLocks noChangeShapeType="1"/>
                </p:cNvSpPr>
                <p:nvPr/>
              </p:nvSpPr>
              <p:spPr bwMode="auto">
                <a:xfrm>
                  <a:off x="3722" y="4306"/>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66" name="Line 366"/>
                <p:cNvSpPr>
                  <a:spLocks noChangeShapeType="1"/>
                </p:cNvSpPr>
                <p:nvPr/>
              </p:nvSpPr>
              <p:spPr bwMode="auto">
                <a:xfrm>
                  <a:off x="3802" y="430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67" name="Line 365"/>
                <p:cNvSpPr>
                  <a:spLocks noChangeShapeType="1"/>
                </p:cNvSpPr>
                <p:nvPr/>
              </p:nvSpPr>
              <p:spPr bwMode="auto">
                <a:xfrm>
                  <a:off x="3722" y="4312"/>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68" name="Line 364"/>
                <p:cNvSpPr>
                  <a:spLocks noChangeShapeType="1"/>
                </p:cNvSpPr>
                <p:nvPr/>
              </p:nvSpPr>
              <p:spPr bwMode="auto">
                <a:xfrm>
                  <a:off x="3802" y="431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69" name="Line 363"/>
                <p:cNvSpPr>
                  <a:spLocks noChangeShapeType="1"/>
                </p:cNvSpPr>
                <p:nvPr/>
              </p:nvSpPr>
              <p:spPr bwMode="auto">
                <a:xfrm>
                  <a:off x="3722" y="4317"/>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70" name="Line 362"/>
                <p:cNvSpPr>
                  <a:spLocks noChangeShapeType="1"/>
                </p:cNvSpPr>
                <p:nvPr/>
              </p:nvSpPr>
              <p:spPr bwMode="auto">
                <a:xfrm>
                  <a:off x="3802" y="431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71" name="Line 361"/>
                <p:cNvSpPr>
                  <a:spLocks noChangeShapeType="1"/>
                </p:cNvSpPr>
                <p:nvPr/>
              </p:nvSpPr>
              <p:spPr bwMode="auto">
                <a:xfrm>
                  <a:off x="3722" y="4323"/>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72" name="Line 360"/>
                <p:cNvSpPr>
                  <a:spLocks noChangeShapeType="1"/>
                </p:cNvSpPr>
                <p:nvPr/>
              </p:nvSpPr>
              <p:spPr bwMode="auto">
                <a:xfrm>
                  <a:off x="3802" y="43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73" name="Line 359"/>
                <p:cNvSpPr>
                  <a:spLocks noChangeShapeType="1"/>
                </p:cNvSpPr>
                <p:nvPr/>
              </p:nvSpPr>
              <p:spPr bwMode="auto">
                <a:xfrm>
                  <a:off x="3756" y="4329"/>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74" name="Line 358"/>
                <p:cNvSpPr>
                  <a:spLocks noChangeShapeType="1"/>
                </p:cNvSpPr>
                <p:nvPr/>
              </p:nvSpPr>
              <p:spPr bwMode="auto">
                <a:xfrm>
                  <a:off x="3802" y="43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75" name="Line 357"/>
                <p:cNvSpPr>
                  <a:spLocks noChangeShapeType="1"/>
                </p:cNvSpPr>
                <p:nvPr/>
              </p:nvSpPr>
              <p:spPr bwMode="auto">
                <a:xfrm>
                  <a:off x="3773" y="4335"/>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76" name="Line 356"/>
                <p:cNvSpPr>
                  <a:spLocks noChangeShapeType="1"/>
                </p:cNvSpPr>
                <p:nvPr/>
              </p:nvSpPr>
              <p:spPr bwMode="auto">
                <a:xfrm>
                  <a:off x="3802" y="43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77" name="Line 355"/>
                <p:cNvSpPr>
                  <a:spLocks noChangeShapeType="1"/>
                </p:cNvSpPr>
                <p:nvPr/>
              </p:nvSpPr>
              <p:spPr bwMode="auto">
                <a:xfrm>
                  <a:off x="3785" y="4340"/>
                  <a:ext cx="2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78" name="Line 354"/>
                <p:cNvSpPr>
                  <a:spLocks noChangeShapeType="1"/>
                </p:cNvSpPr>
                <p:nvPr/>
              </p:nvSpPr>
              <p:spPr bwMode="auto">
                <a:xfrm>
                  <a:off x="3791" y="4346"/>
                  <a:ext cx="2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79" name="Line 353"/>
                <p:cNvSpPr>
                  <a:spLocks noChangeShapeType="1"/>
                </p:cNvSpPr>
                <p:nvPr/>
              </p:nvSpPr>
              <p:spPr bwMode="auto">
                <a:xfrm>
                  <a:off x="3802" y="435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80" name="Line 352"/>
                <p:cNvSpPr>
                  <a:spLocks noChangeShapeType="1"/>
                </p:cNvSpPr>
                <p:nvPr/>
              </p:nvSpPr>
              <p:spPr bwMode="auto">
                <a:xfrm>
                  <a:off x="3751" y="4363"/>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81" name="Line 351"/>
                <p:cNvSpPr>
                  <a:spLocks noChangeShapeType="1"/>
                </p:cNvSpPr>
                <p:nvPr/>
              </p:nvSpPr>
              <p:spPr bwMode="auto">
                <a:xfrm>
                  <a:off x="3751" y="4369"/>
                  <a:ext cx="2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82" name="Line 350"/>
                <p:cNvSpPr>
                  <a:spLocks noChangeShapeType="1"/>
                </p:cNvSpPr>
                <p:nvPr/>
              </p:nvSpPr>
              <p:spPr bwMode="auto">
                <a:xfrm>
                  <a:off x="3751" y="4374"/>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83" name="Line 349"/>
                <p:cNvSpPr>
                  <a:spLocks noChangeShapeType="1"/>
                </p:cNvSpPr>
                <p:nvPr/>
              </p:nvSpPr>
              <p:spPr bwMode="auto">
                <a:xfrm>
                  <a:off x="3751" y="438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84" name="Line 348"/>
                <p:cNvSpPr>
                  <a:spLocks noChangeShapeType="1"/>
                </p:cNvSpPr>
                <p:nvPr/>
              </p:nvSpPr>
              <p:spPr bwMode="auto">
                <a:xfrm>
                  <a:off x="3773" y="4380"/>
                  <a:ext cx="1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85" name="Line 347"/>
                <p:cNvSpPr>
                  <a:spLocks noChangeShapeType="1"/>
                </p:cNvSpPr>
                <p:nvPr/>
              </p:nvSpPr>
              <p:spPr bwMode="auto">
                <a:xfrm>
                  <a:off x="3751" y="438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86" name="Line 346"/>
                <p:cNvSpPr>
                  <a:spLocks noChangeShapeType="1"/>
                </p:cNvSpPr>
                <p:nvPr/>
              </p:nvSpPr>
              <p:spPr bwMode="auto">
                <a:xfrm>
                  <a:off x="3785" y="4386"/>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87" name="Line 345"/>
                <p:cNvSpPr>
                  <a:spLocks noChangeShapeType="1"/>
                </p:cNvSpPr>
                <p:nvPr/>
              </p:nvSpPr>
              <p:spPr bwMode="auto">
                <a:xfrm>
                  <a:off x="3751" y="439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88" name="Line 344"/>
                <p:cNvSpPr>
                  <a:spLocks noChangeShapeType="1"/>
                </p:cNvSpPr>
                <p:nvPr/>
              </p:nvSpPr>
              <p:spPr bwMode="auto">
                <a:xfrm>
                  <a:off x="3791" y="439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89" name="Line 343"/>
                <p:cNvSpPr>
                  <a:spLocks noChangeShapeType="1"/>
                </p:cNvSpPr>
                <p:nvPr/>
              </p:nvSpPr>
              <p:spPr bwMode="auto">
                <a:xfrm>
                  <a:off x="3751" y="439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90" name="Line 342"/>
                <p:cNvSpPr>
                  <a:spLocks noChangeShapeType="1"/>
                </p:cNvSpPr>
                <p:nvPr/>
              </p:nvSpPr>
              <p:spPr bwMode="auto">
                <a:xfrm>
                  <a:off x="3802" y="439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91" name="Line 341"/>
                <p:cNvSpPr>
                  <a:spLocks noChangeShapeType="1"/>
                </p:cNvSpPr>
                <p:nvPr/>
              </p:nvSpPr>
              <p:spPr bwMode="auto">
                <a:xfrm>
                  <a:off x="3722" y="4403"/>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92" name="Line 340"/>
                <p:cNvSpPr>
                  <a:spLocks noChangeShapeType="1"/>
                </p:cNvSpPr>
                <p:nvPr/>
              </p:nvSpPr>
              <p:spPr bwMode="auto">
                <a:xfrm>
                  <a:off x="3722" y="4409"/>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93" name="Line 339"/>
                <p:cNvSpPr>
                  <a:spLocks noChangeShapeType="1"/>
                </p:cNvSpPr>
                <p:nvPr/>
              </p:nvSpPr>
              <p:spPr bwMode="auto">
                <a:xfrm>
                  <a:off x="3722" y="4414"/>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94" name="Line 338"/>
                <p:cNvSpPr>
                  <a:spLocks noChangeShapeType="1"/>
                </p:cNvSpPr>
                <p:nvPr/>
              </p:nvSpPr>
              <p:spPr bwMode="auto">
                <a:xfrm>
                  <a:off x="3751" y="442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95" name="Line 337"/>
                <p:cNvSpPr>
                  <a:spLocks noChangeShapeType="1"/>
                </p:cNvSpPr>
                <p:nvPr/>
              </p:nvSpPr>
              <p:spPr bwMode="auto">
                <a:xfrm>
                  <a:off x="3751" y="442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96" name="Line 336"/>
                <p:cNvSpPr>
                  <a:spLocks noChangeShapeType="1"/>
                </p:cNvSpPr>
                <p:nvPr/>
              </p:nvSpPr>
              <p:spPr bwMode="auto">
                <a:xfrm>
                  <a:off x="4036" y="403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97" name="Line 335"/>
                <p:cNvSpPr>
                  <a:spLocks noChangeShapeType="1"/>
                </p:cNvSpPr>
                <p:nvPr/>
              </p:nvSpPr>
              <p:spPr bwMode="auto">
                <a:xfrm>
                  <a:off x="4036" y="403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98" name="Line 334"/>
                <p:cNvSpPr>
                  <a:spLocks noChangeShapeType="1"/>
                </p:cNvSpPr>
                <p:nvPr/>
              </p:nvSpPr>
              <p:spPr bwMode="auto">
                <a:xfrm>
                  <a:off x="3956" y="4044"/>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199" name="Line 333"/>
                <p:cNvSpPr>
                  <a:spLocks noChangeShapeType="1"/>
                </p:cNvSpPr>
                <p:nvPr/>
              </p:nvSpPr>
              <p:spPr bwMode="auto">
                <a:xfrm>
                  <a:off x="4036" y="4044"/>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00" name="Line 332"/>
                <p:cNvSpPr>
                  <a:spLocks noChangeShapeType="1"/>
                </p:cNvSpPr>
                <p:nvPr/>
              </p:nvSpPr>
              <p:spPr bwMode="auto">
                <a:xfrm>
                  <a:off x="3956" y="4049"/>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01" name="Line 331"/>
                <p:cNvSpPr>
                  <a:spLocks noChangeShapeType="1"/>
                </p:cNvSpPr>
                <p:nvPr/>
              </p:nvSpPr>
              <p:spPr bwMode="auto">
                <a:xfrm>
                  <a:off x="4036" y="404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02" name="Line 330"/>
                <p:cNvSpPr>
                  <a:spLocks noChangeShapeType="1"/>
                </p:cNvSpPr>
                <p:nvPr/>
              </p:nvSpPr>
              <p:spPr bwMode="auto">
                <a:xfrm>
                  <a:off x="3956" y="4055"/>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03" name="Line 329"/>
                <p:cNvSpPr>
                  <a:spLocks noChangeShapeType="1"/>
                </p:cNvSpPr>
                <p:nvPr/>
              </p:nvSpPr>
              <p:spPr bwMode="auto">
                <a:xfrm>
                  <a:off x="4036" y="405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04" name="Line 328"/>
                <p:cNvSpPr>
                  <a:spLocks noChangeShapeType="1"/>
                </p:cNvSpPr>
                <p:nvPr/>
              </p:nvSpPr>
              <p:spPr bwMode="auto">
                <a:xfrm>
                  <a:off x="3956" y="4061"/>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05" name="Line 327"/>
                <p:cNvSpPr>
                  <a:spLocks noChangeShapeType="1"/>
                </p:cNvSpPr>
                <p:nvPr/>
              </p:nvSpPr>
              <p:spPr bwMode="auto">
                <a:xfrm>
                  <a:off x="4036" y="406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06" name="Line 326"/>
                <p:cNvSpPr>
                  <a:spLocks noChangeShapeType="1"/>
                </p:cNvSpPr>
                <p:nvPr/>
              </p:nvSpPr>
              <p:spPr bwMode="auto">
                <a:xfrm>
                  <a:off x="3990" y="4066"/>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07" name="Line 325"/>
                <p:cNvSpPr>
                  <a:spLocks noChangeShapeType="1"/>
                </p:cNvSpPr>
                <p:nvPr/>
              </p:nvSpPr>
              <p:spPr bwMode="auto">
                <a:xfrm>
                  <a:off x="4036" y="406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08" name="Line 324"/>
                <p:cNvSpPr>
                  <a:spLocks noChangeShapeType="1"/>
                </p:cNvSpPr>
                <p:nvPr/>
              </p:nvSpPr>
              <p:spPr bwMode="auto">
                <a:xfrm>
                  <a:off x="4007" y="4072"/>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09" name="Line 323"/>
                <p:cNvSpPr>
                  <a:spLocks noChangeShapeType="1"/>
                </p:cNvSpPr>
                <p:nvPr/>
              </p:nvSpPr>
              <p:spPr bwMode="auto">
                <a:xfrm>
                  <a:off x="4036" y="407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10" name="Line 322"/>
                <p:cNvSpPr>
                  <a:spLocks noChangeShapeType="1"/>
                </p:cNvSpPr>
                <p:nvPr/>
              </p:nvSpPr>
              <p:spPr bwMode="auto">
                <a:xfrm>
                  <a:off x="4019" y="4078"/>
                  <a:ext cx="2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11" name="Line 321"/>
                <p:cNvSpPr>
                  <a:spLocks noChangeShapeType="1"/>
                </p:cNvSpPr>
                <p:nvPr/>
              </p:nvSpPr>
              <p:spPr bwMode="auto">
                <a:xfrm>
                  <a:off x="4025" y="4084"/>
                  <a:ext cx="2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12" name="Line 320"/>
                <p:cNvSpPr>
                  <a:spLocks noChangeShapeType="1"/>
                </p:cNvSpPr>
                <p:nvPr/>
              </p:nvSpPr>
              <p:spPr bwMode="auto">
                <a:xfrm>
                  <a:off x="4036" y="408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13" name="Line 319"/>
                <p:cNvSpPr>
                  <a:spLocks noChangeShapeType="1"/>
                </p:cNvSpPr>
                <p:nvPr/>
              </p:nvSpPr>
              <p:spPr bwMode="auto">
                <a:xfrm>
                  <a:off x="3973" y="4101"/>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14" name="Line 318"/>
                <p:cNvSpPr>
                  <a:spLocks noChangeShapeType="1"/>
                </p:cNvSpPr>
                <p:nvPr/>
              </p:nvSpPr>
              <p:spPr bwMode="auto">
                <a:xfrm>
                  <a:off x="3968" y="410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15" name="Line 317"/>
                <p:cNvSpPr>
                  <a:spLocks noChangeShapeType="1"/>
                </p:cNvSpPr>
                <p:nvPr/>
              </p:nvSpPr>
              <p:spPr bwMode="auto">
                <a:xfrm>
                  <a:off x="4002" y="4106"/>
                  <a:ext cx="2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16" name="Line 316"/>
                <p:cNvSpPr>
                  <a:spLocks noChangeShapeType="1"/>
                </p:cNvSpPr>
                <p:nvPr/>
              </p:nvSpPr>
              <p:spPr bwMode="auto">
                <a:xfrm>
                  <a:off x="3962" y="411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17" name="Line 315"/>
                <p:cNvSpPr>
                  <a:spLocks noChangeShapeType="1"/>
                </p:cNvSpPr>
                <p:nvPr/>
              </p:nvSpPr>
              <p:spPr bwMode="auto">
                <a:xfrm>
                  <a:off x="4002" y="4112"/>
                  <a:ext cx="4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18" name="Line 314"/>
                <p:cNvSpPr>
                  <a:spLocks noChangeShapeType="1"/>
                </p:cNvSpPr>
                <p:nvPr/>
              </p:nvSpPr>
              <p:spPr bwMode="auto">
                <a:xfrm>
                  <a:off x="3956" y="411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19" name="Line 313"/>
                <p:cNvSpPr>
                  <a:spLocks noChangeShapeType="1"/>
                </p:cNvSpPr>
                <p:nvPr/>
              </p:nvSpPr>
              <p:spPr bwMode="auto">
                <a:xfrm>
                  <a:off x="4002" y="411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20" name="Line 312"/>
                <p:cNvSpPr>
                  <a:spLocks noChangeShapeType="1"/>
                </p:cNvSpPr>
                <p:nvPr/>
              </p:nvSpPr>
              <p:spPr bwMode="auto">
                <a:xfrm>
                  <a:off x="4025" y="4118"/>
                  <a:ext cx="2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21" name="Line 311"/>
                <p:cNvSpPr>
                  <a:spLocks noChangeShapeType="1"/>
                </p:cNvSpPr>
                <p:nvPr/>
              </p:nvSpPr>
              <p:spPr bwMode="auto">
                <a:xfrm>
                  <a:off x="3956" y="412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22" name="Line 310"/>
                <p:cNvSpPr>
                  <a:spLocks noChangeShapeType="1"/>
                </p:cNvSpPr>
                <p:nvPr/>
              </p:nvSpPr>
              <p:spPr bwMode="auto">
                <a:xfrm>
                  <a:off x="4007" y="412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23" name="Line 309"/>
                <p:cNvSpPr>
                  <a:spLocks noChangeShapeType="1"/>
                </p:cNvSpPr>
                <p:nvPr/>
              </p:nvSpPr>
              <p:spPr bwMode="auto">
                <a:xfrm>
                  <a:off x="4036" y="41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24" name="Line 308"/>
                <p:cNvSpPr>
                  <a:spLocks noChangeShapeType="1"/>
                </p:cNvSpPr>
                <p:nvPr/>
              </p:nvSpPr>
              <p:spPr bwMode="auto">
                <a:xfrm>
                  <a:off x="3956" y="412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25" name="Line 307"/>
                <p:cNvSpPr>
                  <a:spLocks noChangeShapeType="1"/>
                </p:cNvSpPr>
                <p:nvPr/>
              </p:nvSpPr>
              <p:spPr bwMode="auto">
                <a:xfrm>
                  <a:off x="4007" y="412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26" name="Line 306"/>
                <p:cNvSpPr>
                  <a:spLocks noChangeShapeType="1"/>
                </p:cNvSpPr>
                <p:nvPr/>
              </p:nvSpPr>
              <p:spPr bwMode="auto">
                <a:xfrm>
                  <a:off x="4036" y="41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27" name="Line 305"/>
                <p:cNvSpPr>
                  <a:spLocks noChangeShapeType="1"/>
                </p:cNvSpPr>
                <p:nvPr/>
              </p:nvSpPr>
              <p:spPr bwMode="auto">
                <a:xfrm>
                  <a:off x="3956" y="413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28" name="Line 304"/>
                <p:cNvSpPr>
                  <a:spLocks noChangeShapeType="1"/>
                </p:cNvSpPr>
                <p:nvPr/>
              </p:nvSpPr>
              <p:spPr bwMode="auto">
                <a:xfrm>
                  <a:off x="4007" y="413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29" name="Line 303"/>
                <p:cNvSpPr>
                  <a:spLocks noChangeShapeType="1"/>
                </p:cNvSpPr>
                <p:nvPr/>
              </p:nvSpPr>
              <p:spPr bwMode="auto">
                <a:xfrm>
                  <a:off x="4036" y="41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30" name="Line 302"/>
                <p:cNvSpPr>
                  <a:spLocks noChangeShapeType="1"/>
                </p:cNvSpPr>
                <p:nvPr/>
              </p:nvSpPr>
              <p:spPr bwMode="auto">
                <a:xfrm>
                  <a:off x="3956" y="414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31" name="Line 301"/>
                <p:cNvSpPr>
                  <a:spLocks noChangeShapeType="1"/>
                </p:cNvSpPr>
                <p:nvPr/>
              </p:nvSpPr>
              <p:spPr bwMode="auto">
                <a:xfrm>
                  <a:off x="4007" y="414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32" name="Line 300"/>
                <p:cNvSpPr>
                  <a:spLocks noChangeShapeType="1"/>
                </p:cNvSpPr>
                <p:nvPr/>
              </p:nvSpPr>
              <p:spPr bwMode="auto">
                <a:xfrm>
                  <a:off x="4036" y="414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33" name="Line 299"/>
                <p:cNvSpPr>
                  <a:spLocks noChangeShapeType="1"/>
                </p:cNvSpPr>
                <p:nvPr/>
              </p:nvSpPr>
              <p:spPr bwMode="auto">
                <a:xfrm>
                  <a:off x="3962" y="414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34" name="Line 298"/>
                <p:cNvSpPr>
                  <a:spLocks noChangeShapeType="1"/>
                </p:cNvSpPr>
                <p:nvPr/>
              </p:nvSpPr>
              <p:spPr bwMode="auto">
                <a:xfrm>
                  <a:off x="4002" y="4146"/>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35" name="Line 297"/>
                <p:cNvSpPr>
                  <a:spLocks noChangeShapeType="1"/>
                </p:cNvSpPr>
                <p:nvPr/>
              </p:nvSpPr>
              <p:spPr bwMode="auto">
                <a:xfrm>
                  <a:off x="4036" y="414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36" name="Line 296"/>
                <p:cNvSpPr>
                  <a:spLocks noChangeShapeType="1"/>
                </p:cNvSpPr>
                <p:nvPr/>
              </p:nvSpPr>
              <p:spPr bwMode="auto">
                <a:xfrm>
                  <a:off x="3962" y="4152"/>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37" name="Line 295"/>
                <p:cNvSpPr>
                  <a:spLocks noChangeShapeType="1"/>
                </p:cNvSpPr>
                <p:nvPr/>
              </p:nvSpPr>
              <p:spPr bwMode="auto">
                <a:xfrm>
                  <a:off x="4036" y="415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38" name="Line 294"/>
                <p:cNvSpPr>
                  <a:spLocks noChangeShapeType="1"/>
                </p:cNvSpPr>
                <p:nvPr/>
              </p:nvSpPr>
              <p:spPr bwMode="auto">
                <a:xfrm>
                  <a:off x="3968" y="4158"/>
                  <a:ext cx="3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39" name="Line 293"/>
                <p:cNvSpPr>
                  <a:spLocks noChangeShapeType="1"/>
                </p:cNvSpPr>
                <p:nvPr/>
              </p:nvSpPr>
              <p:spPr bwMode="auto">
                <a:xfrm>
                  <a:off x="4036" y="415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40" name="Line 292"/>
                <p:cNvSpPr>
                  <a:spLocks noChangeShapeType="1"/>
                </p:cNvSpPr>
                <p:nvPr/>
              </p:nvSpPr>
              <p:spPr bwMode="auto">
                <a:xfrm>
                  <a:off x="3979" y="4163"/>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41" name="Rectangle 291"/>
                <p:cNvSpPr>
                  <a:spLocks noChangeArrowheads="1"/>
                </p:cNvSpPr>
                <p:nvPr/>
              </p:nvSpPr>
              <p:spPr bwMode="auto">
                <a:xfrm>
                  <a:off x="3985" y="4192"/>
                  <a:ext cx="17" cy="91"/>
                </a:xfrm>
                <a:prstGeom prst="rect">
                  <a:avLst/>
                </a:prstGeom>
                <a:solidFill>
                  <a:srgbClr val="000000"/>
                </a:solidFill>
                <a:ln w="3810">
                  <a:solidFill>
                    <a:srgbClr val="000000"/>
                  </a:solidFill>
                  <a:miter lim="800000"/>
                  <a:headEnd/>
                  <a:tailEnd/>
                </a:ln>
              </p:spPr>
              <p:txBody>
                <a:bodyPr/>
                <a:lstStyle/>
                <a:p>
                  <a:endParaRPr lang="en-US">
                    <a:latin typeface="Calibri" pitchFamily="34" charset="0"/>
                  </a:endParaRPr>
                </a:p>
              </p:txBody>
            </p:sp>
            <p:sp>
              <p:nvSpPr>
                <p:cNvPr id="36242" name="Line 290"/>
                <p:cNvSpPr>
                  <a:spLocks noChangeShapeType="1"/>
                </p:cNvSpPr>
                <p:nvPr/>
              </p:nvSpPr>
              <p:spPr bwMode="auto">
                <a:xfrm>
                  <a:off x="4036" y="429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43" name="Line 289"/>
                <p:cNvSpPr>
                  <a:spLocks noChangeShapeType="1"/>
                </p:cNvSpPr>
                <p:nvPr/>
              </p:nvSpPr>
              <p:spPr bwMode="auto">
                <a:xfrm>
                  <a:off x="4036" y="430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44" name="Line 288"/>
                <p:cNvSpPr>
                  <a:spLocks noChangeShapeType="1"/>
                </p:cNvSpPr>
                <p:nvPr/>
              </p:nvSpPr>
              <p:spPr bwMode="auto">
                <a:xfrm>
                  <a:off x="3956" y="4306"/>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45" name="Line 287"/>
                <p:cNvSpPr>
                  <a:spLocks noChangeShapeType="1"/>
                </p:cNvSpPr>
                <p:nvPr/>
              </p:nvSpPr>
              <p:spPr bwMode="auto">
                <a:xfrm>
                  <a:off x="4036" y="430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46" name="Line 286"/>
                <p:cNvSpPr>
                  <a:spLocks noChangeShapeType="1"/>
                </p:cNvSpPr>
                <p:nvPr/>
              </p:nvSpPr>
              <p:spPr bwMode="auto">
                <a:xfrm>
                  <a:off x="3956" y="4312"/>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47" name="Line 285"/>
                <p:cNvSpPr>
                  <a:spLocks noChangeShapeType="1"/>
                </p:cNvSpPr>
                <p:nvPr/>
              </p:nvSpPr>
              <p:spPr bwMode="auto">
                <a:xfrm>
                  <a:off x="4036" y="431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48" name="Line 284"/>
                <p:cNvSpPr>
                  <a:spLocks noChangeShapeType="1"/>
                </p:cNvSpPr>
                <p:nvPr/>
              </p:nvSpPr>
              <p:spPr bwMode="auto">
                <a:xfrm>
                  <a:off x="3956" y="4317"/>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49" name="Line 283"/>
                <p:cNvSpPr>
                  <a:spLocks noChangeShapeType="1"/>
                </p:cNvSpPr>
                <p:nvPr/>
              </p:nvSpPr>
              <p:spPr bwMode="auto">
                <a:xfrm>
                  <a:off x="4036" y="431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50" name="Line 282"/>
                <p:cNvSpPr>
                  <a:spLocks noChangeShapeType="1"/>
                </p:cNvSpPr>
                <p:nvPr/>
              </p:nvSpPr>
              <p:spPr bwMode="auto">
                <a:xfrm>
                  <a:off x="3956" y="4323"/>
                  <a:ext cx="5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51" name="Line 281"/>
                <p:cNvSpPr>
                  <a:spLocks noChangeShapeType="1"/>
                </p:cNvSpPr>
                <p:nvPr/>
              </p:nvSpPr>
              <p:spPr bwMode="auto">
                <a:xfrm>
                  <a:off x="4036" y="43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52" name="Line 280"/>
                <p:cNvSpPr>
                  <a:spLocks noChangeShapeType="1"/>
                </p:cNvSpPr>
                <p:nvPr/>
              </p:nvSpPr>
              <p:spPr bwMode="auto">
                <a:xfrm>
                  <a:off x="3990" y="4329"/>
                  <a:ext cx="29"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53" name="Line 279"/>
                <p:cNvSpPr>
                  <a:spLocks noChangeShapeType="1"/>
                </p:cNvSpPr>
                <p:nvPr/>
              </p:nvSpPr>
              <p:spPr bwMode="auto">
                <a:xfrm>
                  <a:off x="4036" y="43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54" name="Line 278"/>
                <p:cNvSpPr>
                  <a:spLocks noChangeShapeType="1"/>
                </p:cNvSpPr>
                <p:nvPr/>
              </p:nvSpPr>
              <p:spPr bwMode="auto">
                <a:xfrm>
                  <a:off x="4007" y="4335"/>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55" name="Line 277"/>
                <p:cNvSpPr>
                  <a:spLocks noChangeShapeType="1"/>
                </p:cNvSpPr>
                <p:nvPr/>
              </p:nvSpPr>
              <p:spPr bwMode="auto">
                <a:xfrm>
                  <a:off x="4036" y="43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56" name="Line 276"/>
                <p:cNvSpPr>
                  <a:spLocks noChangeShapeType="1"/>
                </p:cNvSpPr>
                <p:nvPr/>
              </p:nvSpPr>
              <p:spPr bwMode="auto">
                <a:xfrm>
                  <a:off x="4019" y="4340"/>
                  <a:ext cx="2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57" name="Line 275"/>
                <p:cNvSpPr>
                  <a:spLocks noChangeShapeType="1"/>
                </p:cNvSpPr>
                <p:nvPr/>
              </p:nvSpPr>
              <p:spPr bwMode="auto">
                <a:xfrm>
                  <a:off x="4025" y="4346"/>
                  <a:ext cx="2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58" name="Line 274"/>
                <p:cNvSpPr>
                  <a:spLocks noChangeShapeType="1"/>
                </p:cNvSpPr>
                <p:nvPr/>
              </p:nvSpPr>
              <p:spPr bwMode="auto">
                <a:xfrm>
                  <a:off x="4036" y="435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59" name="Line 273"/>
                <p:cNvSpPr>
                  <a:spLocks noChangeShapeType="1"/>
                </p:cNvSpPr>
                <p:nvPr/>
              </p:nvSpPr>
              <p:spPr bwMode="auto">
                <a:xfrm>
                  <a:off x="3973" y="4363"/>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60" name="Line 272"/>
                <p:cNvSpPr>
                  <a:spLocks noChangeShapeType="1"/>
                </p:cNvSpPr>
                <p:nvPr/>
              </p:nvSpPr>
              <p:spPr bwMode="auto">
                <a:xfrm>
                  <a:off x="4007" y="4363"/>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61" name="Line 271"/>
                <p:cNvSpPr>
                  <a:spLocks noChangeShapeType="1"/>
                </p:cNvSpPr>
                <p:nvPr/>
              </p:nvSpPr>
              <p:spPr bwMode="auto">
                <a:xfrm>
                  <a:off x="3962" y="436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62" name="Line 270"/>
                <p:cNvSpPr>
                  <a:spLocks noChangeShapeType="1"/>
                </p:cNvSpPr>
                <p:nvPr/>
              </p:nvSpPr>
              <p:spPr bwMode="auto">
                <a:xfrm>
                  <a:off x="4002" y="4369"/>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63" name="Line 269"/>
                <p:cNvSpPr>
                  <a:spLocks noChangeShapeType="1"/>
                </p:cNvSpPr>
                <p:nvPr/>
              </p:nvSpPr>
              <p:spPr bwMode="auto">
                <a:xfrm>
                  <a:off x="3962" y="4374"/>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64" name="Line 268"/>
                <p:cNvSpPr>
                  <a:spLocks noChangeShapeType="1"/>
                </p:cNvSpPr>
                <p:nvPr/>
              </p:nvSpPr>
              <p:spPr bwMode="auto">
                <a:xfrm>
                  <a:off x="3996" y="4374"/>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65" name="Line 267"/>
                <p:cNvSpPr>
                  <a:spLocks noChangeShapeType="1"/>
                </p:cNvSpPr>
                <p:nvPr/>
              </p:nvSpPr>
              <p:spPr bwMode="auto">
                <a:xfrm>
                  <a:off x="3956" y="438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66" name="Line 266"/>
                <p:cNvSpPr>
                  <a:spLocks noChangeShapeType="1"/>
                </p:cNvSpPr>
                <p:nvPr/>
              </p:nvSpPr>
              <p:spPr bwMode="auto">
                <a:xfrm>
                  <a:off x="3990" y="438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67" name="Line 265"/>
                <p:cNvSpPr>
                  <a:spLocks noChangeShapeType="1"/>
                </p:cNvSpPr>
                <p:nvPr/>
              </p:nvSpPr>
              <p:spPr bwMode="auto">
                <a:xfrm>
                  <a:off x="4030" y="438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68" name="Line 264"/>
                <p:cNvSpPr>
                  <a:spLocks noChangeShapeType="1"/>
                </p:cNvSpPr>
                <p:nvPr/>
              </p:nvSpPr>
              <p:spPr bwMode="auto">
                <a:xfrm>
                  <a:off x="3956" y="438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69" name="Line 263"/>
                <p:cNvSpPr>
                  <a:spLocks noChangeShapeType="1"/>
                </p:cNvSpPr>
                <p:nvPr/>
              </p:nvSpPr>
              <p:spPr bwMode="auto">
                <a:xfrm>
                  <a:off x="3990" y="438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70" name="Line 262"/>
                <p:cNvSpPr>
                  <a:spLocks noChangeShapeType="1"/>
                </p:cNvSpPr>
                <p:nvPr/>
              </p:nvSpPr>
              <p:spPr bwMode="auto">
                <a:xfrm>
                  <a:off x="4036" y="438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71" name="Line 261"/>
                <p:cNvSpPr>
                  <a:spLocks noChangeShapeType="1"/>
                </p:cNvSpPr>
                <p:nvPr/>
              </p:nvSpPr>
              <p:spPr bwMode="auto">
                <a:xfrm>
                  <a:off x="3956" y="439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72" name="Line 260"/>
                <p:cNvSpPr>
                  <a:spLocks noChangeShapeType="1"/>
                </p:cNvSpPr>
                <p:nvPr/>
              </p:nvSpPr>
              <p:spPr bwMode="auto">
                <a:xfrm>
                  <a:off x="3990" y="439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73" name="Line 259"/>
                <p:cNvSpPr>
                  <a:spLocks noChangeShapeType="1"/>
                </p:cNvSpPr>
                <p:nvPr/>
              </p:nvSpPr>
              <p:spPr bwMode="auto">
                <a:xfrm>
                  <a:off x="4036" y="439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74" name="Line 258"/>
                <p:cNvSpPr>
                  <a:spLocks noChangeShapeType="1"/>
                </p:cNvSpPr>
                <p:nvPr/>
              </p:nvSpPr>
              <p:spPr bwMode="auto">
                <a:xfrm>
                  <a:off x="3956" y="439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75" name="Line 257"/>
                <p:cNvSpPr>
                  <a:spLocks noChangeShapeType="1"/>
                </p:cNvSpPr>
                <p:nvPr/>
              </p:nvSpPr>
              <p:spPr bwMode="auto">
                <a:xfrm>
                  <a:off x="3990" y="439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76" name="Line 256"/>
                <p:cNvSpPr>
                  <a:spLocks noChangeShapeType="1"/>
                </p:cNvSpPr>
                <p:nvPr/>
              </p:nvSpPr>
              <p:spPr bwMode="auto">
                <a:xfrm>
                  <a:off x="4036" y="439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77" name="Line 255"/>
                <p:cNvSpPr>
                  <a:spLocks noChangeShapeType="1"/>
                </p:cNvSpPr>
                <p:nvPr/>
              </p:nvSpPr>
              <p:spPr bwMode="auto">
                <a:xfrm>
                  <a:off x="3956" y="4403"/>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78" name="Line 254"/>
                <p:cNvSpPr>
                  <a:spLocks noChangeShapeType="1"/>
                </p:cNvSpPr>
                <p:nvPr/>
              </p:nvSpPr>
              <p:spPr bwMode="auto">
                <a:xfrm>
                  <a:off x="3990" y="440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79" name="Line 253"/>
                <p:cNvSpPr>
                  <a:spLocks noChangeShapeType="1"/>
                </p:cNvSpPr>
                <p:nvPr/>
              </p:nvSpPr>
              <p:spPr bwMode="auto">
                <a:xfrm>
                  <a:off x="4036" y="440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80" name="Line 252"/>
                <p:cNvSpPr>
                  <a:spLocks noChangeShapeType="1"/>
                </p:cNvSpPr>
                <p:nvPr/>
              </p:nvSpPr>
              <p:spPr bwMode="auto">
                <a:xfrm>
                  <a:off x="3962" y="440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81" name="Line 251"/>
                <p:cNvSpPr>
                  <a:spLocks noChangeShapeType="1"/>
                </p:cNvSpPr>
                <p:nvPr/>
              </p:nvSpPr>
              <p:spPr bwMode="auto">
                <a:xfrm>
                  <a:off x="3996" y="440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82" name="Line 250"/>
                <p:cNvSpPr>
                  <a:spLocks noChangeShapeType="1"/>
                </p:cNvSpPr>
                <p:nvPr/>
              </p:nvSpPr>
              <p:spPr bwMode="auto">
                <a:xfrm>
                  <a:off x="4030" y="440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83" name="Line 249"/>
                <p:cNvSpPr>
                  <a:spLocks noChangeShapeType="1"/>
                </p:cNvSpPr>
                <p:nvPr/>
              </p:nvSpPr>
              <p:spPr bwMode="auto">
                <a:xfrm>
                  <a:off x="3968" y="4414"/>
                  <a:ext cx="7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84" name="Line 248"/>
                <p:cNvSpPr>
                  <a:spLocks noChangeShapeType="1"/>
                </p:cNvSpPr>
                <p:nvPr/>
              </p:nvSpPr>
              <p:spPr bwMode="auto">
                <a:xfrm>
                  <a:off x="3973" y="4420"/>
                  <a:ext cx="6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85" name="Line 247"/>
                <p:cNvSpPr>
                  <a:spLocks noChangeShapeType="1"/>
                </p:cNvSpPr>
                <p:nvPr/>
              </p:nvSpPr>
              <p:spPr bwMode="auto">
                <a:xfrm>
                  <a:off x="3985" y="4426"/>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86" name="Line 246"/>
                <p:cNvSpPr>
                  <a:spLocks noChangeShapeType="1"/>
                </p:cNvSpPr>
                <p:nvPr/>
              </p:nvSpPr>
              <p:spPr bwMode="auto">
                <a:xfrm>
                  <a:off x="4207" y="403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87" name="Line 245"/>
                <p:cNvSpPr>
                  <a:spLocks noChangeShapeType="1"/>
                </p:cNvSpPr>
                <p:nvPr/>
              </p:nvSpPr>
              <p:spPr bwMode="auto">
                <a:xfrm>
                  <a:off x="4247" y="403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88" name="Line 244"/>
                <p:cNvSpPr>
                  <a:spLocks noChangeShapeType="1"/>
                </p:cNvSpPr>
                <p:nvPr/>
              </p:nvSpPr>
              <p:spPr bwMode="auto">
                <a:xfrm>
                  <a:off x="4196" y="4038"/>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89" name="Line 243"/>
                <p:cNvSpPr>
                  <a:spLocks noChangeShapeType="1"/>
                </p:cNvSpPr>
                <p:nvPr/>
              </p:nvSpPr>
              <p:spPr bwMode="auto">
                <a:xfrm>
                  <a:off x="4242" y="4038"/>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90" name="Line 242"/>
                <p:cNvSpPr>
                  <a:spLocks noChangeShapeType="1"/>
                </p:cNvSpPr>
                <p:nvPr/>
              </p:nvSpPr>
              <p:spPr bwMode="auto">
                <a:xfrm>
                  <a:off x="4196" y="4044"/>
                  <a:ext cx="8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91" name="Line 241"/>
                <p:cNvSpPr>
                  <a:spLocks noChangeShapeType="1"/>
                </p:cNvSpPr>
                <p:nvPr/>
              </p:nvSpPr>
              <p:spPr bwMode="auto">
                <a:xfrm>
                  <a:off x="4190" y="404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292" name="Line 240"/>
                <p:cNvSpPr>
                  <a:spLocks noChangeShapeType="1"/>
                </p:cNvSpPr>
                <p:nvPr/>
              </p:nvSpPr>
              <p:spPr bwMode="auto">
                <a:xfrm>
                  <a:off x="4224" y="4049"/>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nvGrpSpPr>
              <p:cNvPr id="35862" name="Group 38"/>
              <p:cNvGrpSpPr>
                <a:grpSpLocks/>
              </p:cNvGrpSpPr>
              <p:nvPr/>
            </p:nvGrpSpPr>
            <p:grpSpPr bwMode="auto">
              <a:xfrm>
                <a:off x="719" y="462"/>
                <a:ext cx="3797" cy="3965"/>
                <a:chOff x="719" y="462"/>
                <a:chExt cx="3797" cy="3965"/>
              </a:xfrm>
            </p:grpSpPr>
            <p:sp>
              <p:nvSpPr>
                <p:cNvPr id="35893" name="Line 238"/>
                <p:cNvSpPr>
                  <a:spLocks noChangeShapeType="1"/>
                </p:cNvSpPr>
                <p:nvPr/>
              </p:nvSpPr>
              <p:spPr bwMode="auto">
                <a:xfrm>
                  <a:off x="4264" y="404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94" name="Line 237"/>
                <p:cNvSpPr>
                  <a:spLocks noChangeShapeType="1"/>
                </p:cNvSpPr>
                <p:nvPr/>
              </p:nvSpPr>
              <p:spPr bwMode="auto">
                <a:xfrm>
                  <a:off x="4190" y="405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95" name="Line 236"/>
                <p:cNvSpPr>
                  <a:spLocks noChangeShapeType="1"/>
                </p:cNvSpPr>
                <p:nvPr/>
              </p:nvSpPr>
              <p:spPr bwMode="auto">
                <a:xfrm>
                  <a:off x="4230" y="405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96" name="Line 235"/>
                <p:cNvSpPr>
                  <a:spLocks noChangeShapeType="1"/>
                </p:cNvSpPr>
                <p:nvPr/>
              </p:nvSpPr>
              <p:spPr bwMode="auto">
                <a:xfrm>
                  <a:off x="4270" y="405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97" name="Line 234"/>
                <p:cNvSpPr>
                  <a:spLocks noChangeShapeType="1"/>
                </p:cNvSpPr>
                <p:nvPr/>
              </p:nvSpPr>
              <p:spPr bwMode="auto">
                <a:xfrm>
                  <a:off x="4190" y="406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98" name="Line 233"/>
                <p:cNvSpPr>
                  <a:spLocks noChangeShapeType="1"/>
                </p:cNvSpPr>
                <p:nvPr/>
              </p:nvSpPr>
              <p:spPr bwMode="auto">
                <a:xfrm>
                  <a:off x="4230" y="406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99" name="Line 232"/>
                <p:cNvSpPr>
                  <a:spLocks noChangeShapeType="1"/>
                </p:cNvSpPr>
                <p:nvPr/>
              </p:nvSpPr>
              <p:spPr bwMode="auto">
                <a:xfrm>
                  <a:off x="4270" y="406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00" name="Line 231"/>
                <p:cNvSpPr>
                  <a:spLocks noChangeShapeType="1"/>
                </p:cNvSpPr>
                <p:nvPr/>
              </p:nvSpPr>
              <p:spPr bwMode="auto">
                <a:xfrm>
                  <a:off x="4190" y="406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01" name="Line 230"/>
                <p:cNvSpPr>
                  <a:spLocks noChangeShapeType="1"/>
                </p:cNvSpPr>
                <p:nvPr/>
              </p:nvSpPr>
              <p:spPr bwMode="auto">
                <a:xfrm>
                  <a:off x="4230" y="406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02" name="Line 229"/>
                <p:cNvSpPr>
                  <a:spLocks noChangeShapeType="1"/>
                </p:cNvSpPr>
                <p:nvPr/>
              </p:nvSpPr>
              <p:spPr bwMode="auto">
                <a:xfrm>
                  <a:off x="4270" y="406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03" name="Line 228"/>
                <p:cNvSpPr>
                  <a:spLocks noChangeShapeType="1"/>
                </p:cNvSpPr>
                <p:nvPr/>
              </p:nvSpPr>
              <p:spPr bwMode="auto">
                <a:xfrm>
                  <a:off x="4190" y="407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04" name="Line 227"/>
                <p:cNvSpPr>
                  <a:spLocks noChangeShapeType="1"/>
                </p:cNvSpPr>
                <p:nvPr/>
              </p:nvSpPr>
              <p:spPr bwMode="auto">
                <a:xfrm>
                  <a:off x="4230" y="407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05" name="Line 226"/>
                <p:cNvSpPr>
                  <a:spLocks noChangeShapeType="1"/>
                </p:cNvSpPr>
                <p:nvPr/>
              </p:nvSpPr>
              <p:spPr bwMode="auto">
                <a:xfrm>
                  <a:off x="4270" y="407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06" name="Line 225"/>
                <p:cNvSpPr>
                  <a:spLocks noChangeShapeType="1"/>
                </p:cNvSpPr>
                <p:nvPr/>
              </p:nvSpPr>
              <p:spPr bwMode="auto">
                <a:xfrm>
                  <a:off x="4190" y="407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07" name="Line 224"/>
                <p:cNvSpPr>
                  <a:spLocks noChangeShapeType="1"/>
                </p:cNvSpPr>
                <p:nvPr/>
              </p:nvSpPr>
              <p:spPr bwMode="auto">
                <a:xfrm>
                  <a:off x="4224" y="4078"/>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08" name="Line 223"/>
                <p:cNvSpPr>
                  <a:spLocks noChangeShapeType="1"/>
                </p:cNvSpPr>
                <p:nvPr/>
              </p:nvSpPr>
              <p:spPr bwMode="auto">
                <a:xfrm>
                  <a:off x="4264" y="407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09" name="Line 222"/>
                <p:cNvSpPr>
                  <a:spLocks noChangeShapeType="1"/>
                </p:cNvSpPr>
                <p:nvPr/>
              </p:nvSpPr>
              <p:spPr bwMode="auto">
                <a:xfrm>
                  <a:off x="4196" y="4084"/>
                  <a:ext cx="8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10" name="Line 221"/>
                <p:cNvSpPr>
                  <a:spLocks noChangeShapeType="1"/>
                </p:cNvSpPr>
                <p:nvPr/>
              </p:nvSpPr>
              <p:spPr bwMode="auto">
                <a:xfrm>
                  <a:off x="4196" y="4089"/>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11" name="Line 220"/>
                <p:cNvSpPr>
                  <a:spLocks noChangeShapeType="1"/>
                </p:cNvSpPr>
                <p:nvPr/>
              </p:nvSpPr>
              <p:spPr bwMode="auto">
                <a:xfrm>
                  <a:off x="4242" y="4089"/>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12" name="Line 219"/>
                <p:cNvSpPr>
                  <a:spLocks noChangeShapeType="1"/>
                </p:cNvSpPr>
                <p:nvPr/>
              </p:nvSpPr>
              <p:spPr bwMode="auto">
                <a:xfrm>
                  <a:off x="4207" y="409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13" name="Line 218"/>
                <p:cNvSpPr>
                  <a:spLocks noChangeShapeType="1"/>
                </p:cNvSpPr>
                <p:nvPr/>
              </p:nvSpPr>
              <p:spPr bwMode="auto">
                <a:xfrm>
                  <a:off x="4247" y="409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14" name="Line 217"/>
                <p:cNvSpPr>
                  <a:spLocks noChangeShapeType="1"/>
                </p:cNvSpPr>
                <p:nvPr/>
              </p:nvSpPr>
              <p:spPr bwMode="auto">
                <a:xfrm>
                  <a:off x="4213" y="4101"/>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15" name="Line 216"/>
                <p:cNvSpPr>
                  <a:spLocks noChangeShapeType="1"/>
                </p:cNvSpPr>
                <p:nvPr/>
              </p:nvSpPr>
              <p:spPr bwMode="auto">
                <a:xfrm>
                  <a:off x="4202" y="4106"/>
                  <a:ext cx="6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16" name="Line 215"/>
                <p:cNvSpPr>
                  <a:spLocks noChangeShapeType="1"/>
                </p:cNvSpPr>
                <p:nvPr/>
              </p:nvSpPr>
              <p:spPr bwMode="auto">
                <a:xfrm>
                  <a:off x="4196" y="4112"/>
                  <a:ext cx="8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17" name="Line 214"/>
                <p:cNvSpPr>
                  <a:spLocks noChangeShapeType="1"/>
                </p:cNvSpPr>
                <p:nvPr/>
              </p:nvSpPr>
              <p:spPr bwMode="auto">
                <a:xfrm>
                  <a:off x="4190" y="4118"/>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18" name="Line 213"/>
                <p:cNvSpPr>
                  <a:spLocks noChangeShapeType="1"/>
                </p:cNvSpPr>
                <p:nvPr/>
              </p:nvSpPr>
              <p:spPr bwMode="auto">
                <a:xfrm>
                  <a:off x="4259" y="4118"/>
                  <a:ext cx="2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19" name="Line 212"/>
                <p:cNvSpPr>
                  <a:spLocks noChangeShapeType="1"/>
                </p:cNvSpPr>
                <p:nvPr/>
              </p:nvSpPr>
              <p:spPr bwMode="auto">
                <a:xfrm>
                  <a:off x="4190" y="412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20" name="Line 211"/>
                <p:cNvSpPr>
                  <a:spLocks noChangeShapeType="1"/>
                </p:cNvSpPr>
                <p:nvPr/>
              </p:nvSpPr>
              <p:spPr bwMode="auto">
                <a:xfrm>
                  <a:off x="4270" y="41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21" name="Line 210"/>
                <p:cNvSpPr>
                  <a:spLocks noChangeShapeType="1"/>
                </p:cNvSpPr>
                <p:nvPr/>
              </p:nvSpPr>
              <p:spPr bwMode="auto">
                <a:xfrm>
                  <a:off x="4190" y="412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22" name="Line 209"/>
                <p:cNvSpPr>
                  <a:spLocks noChangeShapeType="1"/>
                </p:cNvSpPr>
                <p:nvPr/>
              </p:nvSpPr>
              <p:spPr bwMode="auto">
                <a:xfrm>
                  <a:off x="4270" y="41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23" name="Line 208"/>
                <p:cNvSpPr>
                  <a:spLocks noChangeShapeType="1"/>
                </p:cNvSpPr>
                <p:nvPr/>
              </p:nvSpPr>
              <p:spPr bwMode="auto">
                <a:xfrm>
                  <a:off x="4190" y="413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24" name="Line 207"/>
                <p:cNvSpPr>
                  <a:spLocks noChangeShapeType="1"/>
                </p:cNvSpPr>
                <p:nvPr/>
              </p:nvSpPr>
              <p:spPr bwMode="auto">
                <a:xfrm>
                  <a:off x="4270" y="41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25" name="Line 206"/>
                <p:cNvSpPr>
                  <a:spLocks noChangeShapeType="1"/>
                </p:cNvSpPr>
                <p:nvPr/>
              </p:nvSpPr>
              <p:spPr bwMode="auto">
                <a:xfrm>
                  <a:off x="4190" y="414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26" name="Line 205"/>
                <p:cNvSpPr>
                  <a:spLocks noChangeShapeType="1"/>
                </p:cNvSpPr>
                <p:nvPr/>
              </p:nvSpPr>
              <p:spPr bwMode="auto">
                <a:xfrm>
                  <a:off x="4270" y="414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27" name="Line 204"/>
                <p:cNvSpPr>
                  <a:spLocks noChangeShapeType="1"/>
                </p:cNvSpPr>
                <p:nvPr/>
              </p:nvSpPr>
              <p:spPr bwMode="auto">
                <a:xfrm>
                  <a:off x="4190" y="4146"/>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28" name="Line 203"/>
                <p:cNvSpPr>
                  <a:spLocks noChangeShapeType="1"/>
                </p:cNvSpPr>
                <p:nvPr/>
              </p:nvSpPr>
              <p:spPr bwMode="auto">
                <a:xfrm>
                  <a:off x="4259" y="4146"/>
                  <a:ext cx="2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29" name="Line 202"/>
                <p:cNvSpPr>
                  <a:spLocks noChangeShapeType="1"/>
                </p:cNvSpPr>
                <p:nvPr/>
              </p:nvSpPr>
              <p:spPr bwMode="auto">
                <a:xfrm>
                  <a:off x="4196" y="4152"/>
                  <a:ext cx="8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30" name="Line 201"/>
                <p:cNvSpPr>
                  <a:spLocks noChangeShapeType="1"/>
                </p:cNvSpPr>
                <p:nvPr/>
              </p:nvSpPr>
              <p:spPr bwMode="auto">
                <a:xfrm>
                  <a:off x="4202" y="4158"/>
                  <a:ext cx="6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31" name="Line 200"/>
                <p:cNvSpPr>
                  <a:spLocks noChangeShapeType="1"/>
                </p:cNvSpPr>
                <p:nvPr/>
              </p:nvSpPr>
              <p:spPr bwMode="auto">
                <a:xfrm>
                  <a:off x="4213" y="4163"/>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32" name="Rectangle 199"/>
                <p:cNvSpPr>
                  <a:spLocks noChangeArrowheads="1"/>
                </p:cNvSpPr>
                <p:nvPr/>
              </p:nvSpPr>
              <p:spPr bwMode="auto">
                <a:xfrm>
                  <a:off x="4219" y="4192"/>
                  <a:ext cx="17" cy="91"/>
                </a:xfrm>
                <a:prstGeom prst="rect">
                  <a:avLst/>
                </a:prstGeom>
                <a:solidFill>
                  <a:srgbClr val="000000"/>
                </a:solidFill>
                <a:ln w="3810">
                  <a:solidFill>
                    <a:srgbClr val="000000"/>
                  </a:solidFill>
                  <a:miter lim="800000"/>
                  <a:headEnd/>
                  <a:tailEnd/>
                </a:ln>
              </p:spPr>
              <p:txBody>
                <a:bodyPr/>
                <a:lstStyle/>
                <a:p>
                  <a:endParaRPr lang="en-US">
                    <a:latin typeface="Calibri" pitchFamily="34" charset="0"/>
                  </a:endParaRPr>
                </a:p>
              </p:txBody>
            </p:sp>
            <p:sp>
              <p:nvSpPr>
                <p:cNvPr id="35933" name="Line 198"/>
                <p:cNvSpPr>
                  <a:spLocks noChangeShapeType="1"/>
                </p:cNvSpPr>
                <p:nvPr/>
              </p:nvSpPr>
              <p:spPr bwMode="auto">
                <a:xfrm>
                  <a:off x="4207" y="429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34" name="Line 197"/>
                <p:cNvSpPr>
                  <a:spLocks noChangeShapeType="1"/>
                </p:cNvSpPr>
                <p:nvPr/>
              </p:nvSpPr>
              <p:spPr bwMode="auto">
                <a:xfrm>
                  <a:off x="4247" y="429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35" name="Line 196"/>
                <p:cNvSpPr>
                  <a:spLocks noChangeShapeType="1"/>
                </p:cNvSpPr>
                <p:nvPr/>
              </p:nvSpPr>
              <p:spPr bwMode="auto">
                <a:xfrm>
                  <a:off x="4196" y="4300"/>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36" name="Line 195"/>
                <p:cNvSpPr>
                  <a:spLocks noChangeShapeType="1"/>
                </p:cNvSpPr>
                <p:nvPr/>
              </p:nvSpPr>
              <p:spPr bwMode="auto">
                <a:xfrm>
                  <a:off x="4242" y="4300"/>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37" name="Line 194"/>
                <p:cNvSpPr>
                  <a:spLocks noChangeShapeType="1"/>
                </p:cNvSpPr>
                <p:nvPr/>
              </p:nvSpPr>
              <p:spPr bwMode="auto">
                <a:xfrm>
                  <a:off x="4196" y="4306"/>
                  <a:ext cx="8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38" name="Line 193"/>
                <p:cNvSpPr>
                  <a:spLocks noChangeShapeType="1"/>
                </p:cNvSpPr>
                <p:nvPr/>
              </p:nvSpPr>
              <p:spPr bwMode="auto">
                <a:xfrm>
                  <a:off x="4190" y="431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39" name="Line 192"/>
                <p:cNvSpPr>
                  <a:spLocks noChangeShapeType="1"/>
                </p:cNvSpPr>
                <p:nvPr/>
              </p:nvSpPr>
              <p:spPr bwMode="auto">
                <a:xfrm>
                  <a:off x="4224" y="4312"/>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40" name="Line 191"/>
                <p:cNvSpPr>
                  <a:spLocks noChangeShapeType="1"/>
                </p:cNvSpPr>
                <p:nvPr/>
              </p:nvSpPr>
              <p:spPr bwMode="auto">
                <a:xfrm>
                  <a:off x="4264" y="431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41" name="Line 190"/>
                <p:cNvSpPr>
                  <a:spLocks noChangeShapeType="1"/>
                </p:cNvSpPr>
                <p:nvPr/>
              </p:nvSpPr>
              <p:spPr bwMode="auto">
                <a:xfrm>
                  <a:off x="4190" y="431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42" name="Line 189"/>
                <p:cNvSpPr>
                  <a:spLocks noChangeShapeType="1"/>
                </p:cNvSpPr>
                <p:nvPr/>
              </p:nvSpPr>
              <p:spPr bwMode="auto">
                <a:xfrm>
                  <a:off x="4230" y="4317"/>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43" name="Line 188"/>
                <p:cNvSpPr>
                  <a:spLocks noChangeShapeType="1"/>
                </p:cNvSpPr>
                <p:nvPr/>
              </p:nvSpPr>
              <p:spPr bwMode="auto">
                <a:xfrm>
                  <a:off x="4270" y="431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44" name="Line 187"/>
                <p:cNvSpPr>
                  <a:spLocks noChangeShapeType="1"/>
                </p:cNvSpPr>
                <p:nvPr/>
              </p:nvSpPr>
              <p:spPr bwMode="auto">
                <a:xfrm>
                  <a:off x="4190" y="432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45" name="Line 186"/>
                <p:cNvSpPr>
                  <a:spLocks noChangeShapeType="1"/>
                </p:cNvSpPr>
                <p:nvPr/>
              </p:nvSpPr>
              <p:spPr bwMode="auto">
                <a:xfrm>
                  <a:off x="4230" y="432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46" name="Line 185"/>
                <p:cNvSpPr>
                  <a:spLocks noChangeShapeType="1"/>
                </p:cNvSpPr>
                <p:nvPr/>
              </p:nvSpPr>
              <p:spPr bwMode="auto">
                <a:xfrm>
                  <a:off x="4270" y="43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47" name="Line 184"/>
                <p:cNvSpPr>
                  <a:spLocks noChangeShapeType="1"/>
                </p:cNvSpPr>
                <p:nvPr/>
              </p:nvSpPr>
              <p:spPr bwMode="auto">
                <a:xfrm>
                  <a:off x="4190" y="432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48" name="Line 183"/>
                <p:cNvSpPr>
                  <a:spLocks noChangeShapeType="1"/>
                </p:cNvSpPr>
                <p:nvPr/>
              </p:nvSpPr>
              <p:spPr bwMode="auto">
                <a:xfrm>
                  <a:off x="4230" y="432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49" name="Line 182"/>
                <p:cNvSpPr>
                  <a:spLocks noChangeShapeType="1"/>
                </p:cNvSpPr>
                <p:nvPr/>
              </p:nvSpPr>
              <p:spPr bwMode="auto">
                <a:xfrm>
                  <a:off x="4270" y="43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50" name="Line 181"/>
                <p:cNvSpPr>
                  <a:spLocks noChangeShapeType="1"/>
                </p:cNvSpPr>
                <p:nvPr/>
              </p:nvSpPr>
              <p:spPr bwMode="auto">
                <a:xfrm>
                  <a:off x="4190" y="433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51" name="Line 180"/>
                <p:cNvSpPr>
                  <a:spLocks noChangeShapeType="1"/>
                </p:cNvSpPr>
                <p:nvPr/>
              </p:nvSpPr>
              <p:spPr bwMode="auto">
                <a:xfrm>
                  <a:off x="4230" y="433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52" name="Line 179"/>
                <p:cNvSpPr>
                  <a:spLocks noChangeShapeType="1"/>
                </p:cNvSpPr>
                <p:nvPr/>
              </p:nvSpPr>
              <p:spPr bwMode="auto">
                <a:xfrm>
                  <a:off x="4270" y="43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53" name="Line 178"/>
                <p:cNvSpPr>
                  <a:spLocks noChangeShapeType="1"/>
                </p:cNvSpPr>
                <p:nvPr/>
              </p:nvSpPr>
              <p:spPr bwMode="auto">
                <a:xfrm>
                  <a:off x="4190" y="434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54" name="Line 177"/>
                <p:cNvSpPr>
                  <a:spLocks noChangeShapeType="1"/>
                </p:cNvSpPr>
                <p:nvPr/>
              </p:nvSpPr>
              <p:spPr bwMode="auto">
                <a:xfrm>
                  <a:off x="4224" y="4340"/>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55" name="Line 176"/>
                <p:cNvSpPr>
                  <a:spLocks noChangeShapeType="1"/>
                </p:cNvSpPr>
                <p:nvPr/>
              </p:nvSpPr>
              <p:spPr bwMode="auto">
                <a:xfrm>
                  <a:off x="4264" y="434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56" name="Line 175"/>
                <p:cNvSpPr>
                  <a:spLocks noChangeShapeType="1"/>
                </p:cNvSpPr>
                <p:nvPr/>
              </p:nvSpPr>
              <p:spPr bwMode="auto">
                <a:xfrm>
                  <a:off x="4196" y="4346"/>
                  <a:ext cx="8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57" name="Line 174"/>
                <p:cNvSpPr>
                  <a:spLocks noChangeShapeType="1"/>
                </p:cNvSpPr>
                <p:nvPr/>
              </p:nvSpPr>
              <p:spPr bwMode="auto">
                <a:xfrm>
                  <a:off x="4196" y="4352"/>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58" name="Line 173"/>
                <p:cNvSpPr>
                  <a:spLocks noChangeShapeType="1"/>
                </p:cNvSpPr>
                <p:nvPr/>
              </p:nvSpPr>
              <p:spPr bwMode="auto">
                <a:xfrm>
                  <a:off x="4242" y="4352"/>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59" name="Line 172"/>
                <p:cNvSpPr>
                  <a:spLocks noChangeShapeType="1"/>
                </p:cNvSpPr>
                <p:nvPr/>
              </p:nvSpPr>
              <p:spPr bwMode="auto">
                <a:xfrm>
                  <a:off x="4207" y="435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60" name="Line 171"/>
                <p:cNvSpPr>
                  <a:spLocks noChangeShapeType="1"/>
                </p:cNvSpPr>
                <p:nvPr/>
              </p:nvSpPr>
              <p:spPr bwMode="auto">
                <a:xfrm>
                  <a:off x="4247" y="4357"/>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61" name="Line 170"/>
                <p:cNvSpPr>
                  <a:spLocks noChangeShapeType="1"/>
                </p:cNvSpPr>
                <p:nvPr/>
              </p:nvSpPr>
              <p:spPr bwMode="auto">
                <a:xfrm>
                  <a:off x="4219" y="4363"/>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62" name="Line 169"/>
                <p:cNvSpPr>
                  <a:spLocks noChangeShapeType="1"/>
                </p:cNvSpPr>
                <p:nvPr/>
              </p:nvSpPr>
              <p:spPr bwMode="auto">
                <a:xfrm>
                  <a:off x="4219" y="4369"/>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63" name="Line 168"/>
                <p:cNvSpPr>
                  <a:spLocks noChangeShapeType="1"/>
                </p:cNvSpPr>
                <p:nvPr/>
              </p:nvSpPr>
              <p:spPr bwMode="auto">
                <a:xfrm>
                  <a:off x="4219" y="4374"/>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64" name="Line 167"/>
                <p:cNvSpPr>
                  <a:spLocks noChangeShapeType="1"/>
                </p:cNvSpPr>
                <p:nvPr/>
              </p:nvSpPr>
              <p:spPr bwMode="auto">
                <a:xfrm>
                  <a:off x="4219" y="438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65" name="Line 166"/>
                <p:cNvSpPr>
                  <a:spLocks noChangeShapeType="1"/>
                </p:cNvSpPr>
                <p:nvPr/>
              </p:nvSpPr>
              <p:spPr bwMode="auto">
                <a:xfrm>
                  <a:off x="4242" y="4380"/>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66" name="Line 165"/>
                <p:cNvSpPr>
                  <a:spLocks noChangeShapeType="1"/>
                </p:cNvSpPr>
                <p:nvPr/>
              </p:nvSpPr>
              <p:spPr bwMode="auto">
                <a:xfrm>
                  <a:off x="4219" y="438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67" name="Line 164"/>
                <p:cNvSpPr>
                  <a:spLocks noChangeShapeType="1"/>
                </p:cNvSpPr>
                <p:nvPr/>
              </p:nvSpPr>
              <p:spPr bwMode="auto">
                <a:xfrm>
                  <a:off x="4253" y="4386"/>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68" name="Line 163"/>
                <p:cNvSpPr>
                  <a:spLocks noChangeShapeType="1"/>
                </p:cNvSpPr>
                <p:nvPr/>
              </p:nvSpPr>
              <p:spPr bwMode="auto">
                <a:xfrm>
                  <a:off x="4219" y="4392"/>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69" name="Line 162"/>
                <p:cNvSpPr>
                  <a:spLocks noChangeShapeType="1"/>
                </p:cNvSpPr>
                <p:nvPr/>
              </p:nvSpPr>
              <p:spPr bwMode="auto">
                <a:xfrm>
                  <a:off x="4259" y="439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70" name="Line 161"/>
                <p:cNvSpPr>
                  <a:spLocks noChangeShapeType="1"/>
                </p:cNvSpPr>
                <p:nvPr/>
              </p:nvSpPr>
              <p:spPr bwMode="auto">
                <a:xfrm>
                  <a:off x="4219" y="439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71" name="Line 160"/>
                <p:cNvSpPr>
                  <a:spLocks noChangeShapeType="1"/>
                </p:cNvSpPr>
                <p:nvPr/>
              </p:nvSpPr>
              <p:spPr bwMode="auto">
                <a:xfrm>
                  <a:off x="4270" y="4397"/>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72" name="Line 159"/>
                <p:cNvSpPr>
                  <a:spLocks noChangeShapeType="1"/>
                </p:cNvSpPr>
                <p:nvPr/>
              </p:nvSpPr>
              <p:spPr bwMode="auto">
                <a:xfrm>
                  <a:off x="4190" y="4403"/>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73" name="Line 158"/>
                <p:cNvSpPr>
                  <a:spLocks noChangeShapeType="1"/>
                </p:cNvSpPr>
                <p:nvPr/>
              </p:nvSpPr>
              <p:spPr bwMode="auto">
                <a:xfrm>
                  <a:off x="4190" y="4409"/>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74" name="Line 157"/>
                <p:cNvSpPr>
                  <a:spLocks noChangeShapeType="1"/>
                </p:cNvSpPr>
                <p:nvPr/>
              </p:nvSpPr>
              <p:spPr bwMode="auto">
                <a:xfrm>
                  <a:off x="4190" y="4414"/>
                  <a:ext cx="9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75" name="Line 156"/>
                <p:cNvSpPr>
                  <a:spLocks noChangeShapeType="1"/>
                </p:cNvSpPr>
                <p:nvPr/>
              </p:nvSpPr>
              <p:spPr bwMode="auto">
                <a:xfrm>
                  <a:off x="4219" y="4420"/>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76" name="Line 155"/>
                <p:cNvSpPr>
                  <a:spLocks noChangeShapeType="1"/>
                </p:cNvSpPr>
                <p:nvPr/>
              </p:nvSpPr>
              <p:spPr bwMode="auto">
                <a:xfrm>
                  <a:off x="4219" y="442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77" name="Line 154"/>
                <p:cNvSpPr>
                  <a:spLocks noChangeShapeType="1"/>
                </p:cNvSpPr>
                <p:nvPr/>
              </p:nvSpPr>
              <p:spPr bwMode="auto">
                <a:xfrm>
                  <a:off x="4441" y="403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78" name="Line 153"/>
                <p:cNvSpPr>
                  <a:spLocks noChangeShapeType="1"/>
                </p:cNvSpPr>
                <p:nvPr/>
              </p:nvSpPr>
              <p:spPr bwMode="auto">
                <a:xfrm>
                  <a:off x="4481" y="403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79" name="Line 152"/>
                <p:cNvSpPr>
                  <a:spLocks noChangeShapeType="1"/>
                </p:cNvSpPr>
                <p:nvPr/>
              </p:nvSpPr>
              <p:spPr bwMode="auto">
                <a:xfrm>
                  <a:off x="4430" y="4038"/>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80" name="Line 151"/>
                <p:cNvSpPr>
                  <a:spLocks noChangeShapeType="1"/>
                </p:cNvSpPr>
                <p:nvPr/>
              </p:nvSpPr>
              <p:spPr bwMode="auto">
                <a:xfrm>
                  <a:off x="4476" y="4038"/>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81" name="Line 150"/>
                <p:cNvSpPr>
                  <a:spLocks noChangeShapeType="1"/>
                </p:cNvSpPr>
                <p:nvPr/>
              </p:nvSpPr>
              <p:spPr bwMode="auto">
                <a:xfrm>
                  <a:off x="4430" y="4044"/>
                  <a:ext cx="8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82" name="Line 149"/>
                <p:cNvSpPr>
                  <a:spLocks noChangeShapeType="1"/>
                </p:cNvSpPr>
                <p:nvPr/>
              </p:nvSpPr>
              <p:spPr bwMode="auto">
                <a:xfrm>
                  <a:off x="4424" y="4049"/>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83" name="Line 148"/>
                <p:cNvSpPr>
                  <a:spLocks noChangeShapeType="1"/>
                </p:cNvSpPr>
                <p:nvPr/>
              </p:nvSpPr>
              <p:spPr bwMode="auto">
                <a:xfrm>
                  <a:off x="4458" y="4049"/>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84" name="Line 147"/>
                <p:cNvSpPr>
                  <a:spLocks noChangeShapeType="1"/>
                </p:cNvSpPr>
                <p:nvPr/>
              </p:nvSpPr>
              <p:spPr bwMode="auto">
                <a:xfrm>
                  <a:off x="4498" y="4049"/>
                  <a:ext cx="1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85" name="Line 146"/>
                <p:cNvSpPr>
                  <a:spLocks noChangeShapeType="1"/>
                </p:cNvSpPr>
                <p:nvPr/>
              </p:nvSpPr>
              <p:spPr bwMode="auto">
                <a:xfrm>
                  <a:off x="4424" y="405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86" name="Line 145"/>
                <p:cNvSpPr>
                  <a:spLocks noChangeShapeType="1"/>
                </p:cNvSpPr>
                <p:nvPr/>
              </p:nvSpPr>
              <p:spPr bwMode="auto">
                <a:xfrm>
                  <a:off x="4464" y="405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87" name="Line 144"/>
                <p:cNvSpPr>
                  <a:spLocks noChangeShapeType="1"/>
                </p:cNvSpPr>
                <p:nvPr/>
              </p:nvSpPr>
              <p:spPr bwMode="auto">
                <a:xfrm>
                  <a:off x="4504" y="405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88" name="Line 143"/>
                <p:cNvSpPr>
                  <a:spLocks noChangeShapeType="1"/>
                </p:cNvSpPr>
                <p:nvPr/>
              </p:nvSpPr>
              <p:spPr bwMode="auto">
                <a:xfrm>
                  <a:off x="4424" y="406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89" name="Line 142"/>
                <p:cNvSpPr>
                  <a:spLocks noChangeShapeType="1"/>
                </p:cNvSpPr>
                <p:nvPr/>
              </p:nvSpPr>
              <p:spPr bwMode="auto">
                <a:xfrm>
                  <a:off x="4464" y="406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90" name="Line 141"/>
                <p:cNvSpPr>
                  <a:spLocks noChangeShapeType="1"/>
                </p:cNvSpPr>
                <p:nvPr/>
              </p:nvSpPr>
              <p:spPr bwMode="auto">
                <a:xfrm>
                  <a:off x="4504" y="406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91" name="Line 140"/>
                <p:cNvSpPr>
                  <a:spLocks noChangeShapeType="1"/>
                </p:cNvSpPr>
                <p:nvPr/>
              </p:nvSpPr>
              <p:spPr bwMode="auto">
                <a:xfrm>
                  <a:off x="4424" y="406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92" name="Line 139"/>
                <p:cNvSpPr>
                  <a:spLocks noChangeShapeType="1"/>
                </p:cNvSpPr>
                <p:nvPr/>
              </p:nvSpPr>
              <p:spPr bwMode="auto">
                <a:xfrm>
                  <a:off x="4464" y="406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93" name="Line 138"/>
                <p:cNvSpPr>
                  <a:spLocks noChangeShapeType="1"/>
                </p:cNvSpPr>
                <p:nvPr/>
              </p:nvSpPr>
              <p:spPr bwMode="auto">
                <a:xfrm>
                  <a:off x="4504" y="406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94" name="Line 137"/>
                <p:cNvSpPr>
                  <a:spLocks noChangeShapeType="1"/>
                </p:cNvSpPr>
                <p:nvPr/>
              </p:nvSpPr>
              <p:spPr bwMode="auto">
                <a:xfrm>
                  <a:off x="4424" y="407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95" name="Line 136"/>
                <p:cNvSpPr>
                  <a:spLocks noChangeShapeType="1"/>
                </p:cNvSpPr>
                <p:nvPr/>
              </p:nvSpPr>
              <p:spPr bwMode="auto">
                <a:xfrm>
                  <a:off x="4464" y="407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96" name="Line 135"/>
                <p:cNvSpPr>
                  <a:spLocks noChangeShapeType="1"/>
                </p:cNvSpPr>
                <p:nvPr/>
              </p:nvSpPr>
              <p:spPr bwMode="auto">
                <a:xfrm>
                  <a:off x="4504" y="407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97" name="Line 134"/>
                <p:cNvSpPr>
                  <a:spLocks noChangeShapeType="1"/>
                </p:cNvSpPr>
                <p:nvPr/>
              </p:nvSpPr>
              <p:spPr bwMode="auto">
                <a:xfrm>
                  <a:off x="4424" y="407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98" name="Line 133"/>
                <p:cNvSpPr>
                  <a:spLocks noChangeShapeType="1"/>
                </p:cNvSpPr>
                <p:nvPr/>
              </p:nvSpPr>
              <p:spPr bwMode="auto">
                <a:xfrm>
                  <a:off x="4458" y="4078"/>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999" name="Line 132"/>
                <p:cNvSpPr>
                  <a:spLocks noChangeShapeType="1"/>
                </p:cNvSpPr>
                <p:nvPr/>
              </p:nvSpPr>
              <p:spPr bwMode="auto">
                <a:xfrm>
                  <a:off x="4498" y="4078"/>
                  <a:ext cx="1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00" name="Line 131"/>
                <p:cNvSpPr>
                  <a:spLocks noChangeShapeType="1"/>
                </p:cNvSpPr>
                <p:nvPr/>
              </p:nvSpPr>
              <p:spPr bwMode="auto">
                <a:xfrm>
                  <a:off x="4430" y="4084"/>
                  <a:ext cx="8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01" name="Line 130"/>
                <p:cNvSpPr>
                  <a:spLocks noChangeShapeType="1"/>
                </p:cNvSpPr>
                <p:nvPr/>
              </p:nvSpPr>
              <p:spPr bwMode="auto">
                <a:xfrm>
                  <a:off x="4430" y="4089"/>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02" name="Line 129"/>
                <p:cNvSpPr>
                  <a:spLocks noChangeShapeType="1"/>
                </p:cNvSpPr>
                <p:nvPr/>
              </p:nvSpPr>
              <p:spPr bwMode="auto">
                <a:xfrm>
                  <a:off x="4476" y="4089"/>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03" name="Line 128"/>
                <p:cNvSpPr>
                  <a:spLocks noChangeShapeType="1"/>
                </p:cNvSpPr>
                <p:nvPr/>
              </p:nvSpPr>
              <p:spPr bwMode="auto">
                <a:xfrm>
                  <a:off x="4441" y="409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04" name="Line 127"/>
                <p:cNvSpPr>
                  <a:spLocks noChangeShapeType="1"/>
                </p:cNvSpPr>
                <p:nvPr/>
              </p:nvSpPr>
              <p:spPr bwMode="auto">
                <a:xfrm>
                  <a:off x="4481" y="4095"/>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05" name="Line 126"/>
                <p:cNvSpPr>
                  <a:spLocks noChangeShapeType="1"/>
                </p:cNvSpPr>
                <p:nvPr/>
              </p:nvSpPr>
              <p:spPr bwMode="auto">
                <a:xfrm>
                  <a:off x="4441" y="4101"/>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06" name="Line 125"/>
                <p:cNvSpPr>
                  <a:spLocks noChangeShapeType="1"/>
                </p:cNvSpPr>
                <p:nvPr/>
              </p:nvSpPr>
              <p:spPr bwMode="auto">
                <a:xfrm>
                  <a:off x="4436" y="410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07" name="Line 124"/>
                <p:cNvSpPr>
                  <a:spLocks noChangeShapeType="1"/>
                </p:cNvSpPr>
                <p:nvPr/>
              </p:nvSpPr>
              <p:spPr bwMode="auto">
                <a:xfrm>
                  <a:off x="4470" y="4106"/>
                  <a:ext cx="28"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08" name="Line 123"/>
                <p:cNvSpPr>
                  <a:spLocks noChangeShapeType="1"/>
                </p:cNvSpPr>
                <p:nvPr/>
              </p:nvSpPr>
              <p:spPr bwMode="auto">
                <a:xfrm>
                  <a:off x="4430" y="4112"/>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09" name="Line 122"/>
                <p:cNvSpPr>
                  <a:spLocks noChangeShapeType="1"/>
                </p:cNvSpPr>
                <p:nvPr/>
              </p:nvSpPr>
              <p:spPr bwMode="auto">
                <a:xfrm>
                  <a:off x="4470" y="4112"/>
                  <a:ext cx="4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10" name="Line 121"/>
                <p:cNvSpPr>
                  <a:spLocks noChangeShapeType="1"/>
                </p:cNvSpPr>
                <p:nvPr/>
              </p:nvSpPr>
              <p:spPr bwMode="auto">
                <a:xfrm>
                  <a:off x="4424" y="4118"/>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11" name="Line 120"/>
                <p:cNvSpPr>
                  <a:spLocks noChangeShapeType="1"/>
                </p:cNvSpPr>
                <p:nvPr/>
              </p:nvSpPr>
              <p:spPr bwMode="auto">
                <a:xfrm>
                  <a:off x="4470" y="4118"/>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12" name="Line 119"/>
                <p:cNvSpPr>
                  <a:spLocks noChangeShapeType="1"/>
                </p:cNvSpPr>
                <p:nvPr/>
              </p:nvSpPr>
              <p:spPr bwMode="auto">
                <a:xfrm>
                  <a:off x="4493" y="4118"/>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13" name="Line 118"/>
                <p:cNvSpPr>
                  <a:spLocks noChangeShapeType="1"/>
                </p:cNvSpPr>
                <p:nvPr/>
              </p:nvSpPr>
              <p:spPr bwMode="auto">
                <a:xfrm>
                  <a:off x="4424" y="412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14" name="Line 117"/>
                <p:cNvSpPr>
                  <a:spLocks noChangeShapeType="1"/>
                </p:cNvSpPr>
                <p:nvPr/>
              </p:nvSpPr>
              <p:spPr bwMode="auto">
                <a:xfrm>
                  <a:off x="4476" y="4123"/>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15" name="Line 116"/>
                <p:cNvSpPr>
                  <a:spLocks noChangeShapeType="1"/>
                </p:cNvSpPr>
                <p:nvPr/>
              </p:nvSpPr>
              <p:spPr bwMode="auto">
                <a:xfrm>
                  <a:off x="4504" y="4123"/>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16" name="Line 115"/>
                <p:cNvSpPr>
                  <a:spLocks noChangeShapeType="1"/>
                </p:cNvSpPr>
                <p:nvPr/>
              </p:nvSpPr>
              <p:spPr bwMode="auto">
                <a:xfrm>
                  <a:off x="4424" y="412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17" name="Line 114"/>
                <p:cNvSpPr>
                  <a:spLocks noChangeShapeType="1"/>
                </p:cNvSpPr>
                <p:nvPr/>
              </p:nvSpPr>
              <p:spPr bwMode="auto">
                <a:xfrm>
                  <a:off x="4476" y="4129"/>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18" name="Line 113"/>
                <p:cNvSpPr>
                  <a:spLocks noChangeShapeType="1"/>
                </p:cNvSpPr>
                <p:nvPr/>
              </p:nvSpPr>
              <p:spPr bwMode="auto">
                <a:xfrm>
                  <a:off x="4504" y="4129"/>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19" name="Line 112"/>
                <p:cNvSpPr>
                  <a:spLocks noChangeShapeType="1"/>
                </p:cNvSpPr>
                <p:nvPr/>
              </p:nvSpPr>
              <p:spPr bwMode="auto">
                <a:xfrm>
                  <a:off x="4424" y="413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20" name="Line 111"/>
                <p:cNvSpPr>
                  <a:spLocks noChangeShapeType="1"/>
                </p:cNvSpPr>
                <p:nvPr/>
              </p:nvSpPr>
              <p:spPr bwMode="auto">
                <a:xfrm>
                  <a:off x="4476" y="4135"/>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21" name="Line 110"/>
                <p:cNvSpPr>
                  <a:spLocks noChangeShapeType="1"/>
                </p:cNvSpPr>
                <p:nvPr/>
              </p:nvSpPr>
              <p:spPr bwMode="auto">
                <a:xfrm>
                  <a:off x="4504" y="4135"/>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22" name="Line 109"/>
                <p:cNvSpPr>
                  <a:spLocks noChangeShapeType="1"/>
                </p:cNvSpPr>
                <p:nvPr/>
              </p:nvSpPr>
              <p:spPr bwMode="auto">
                <a:xfrm>
                  <a:off x="4424" y="414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23" name="Line 108"/>
                <p:cNvSpPr>
                  <a:spLocks noChangeShapeType="1"/>
                </p:cNvSpPr>
                <p:nvPr/>
              </p:nvSpPr>
              <p:spPr bwMode="auto">
                <a:xfrm>
                  <a:off x="4476" y="4141"/>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24" name="Line 107"/>
                <p:cNvSpPr>
                  <a:spLocks noChangeShapeType="1"/>
                </p:cNvSpPr>
                <p:nvPr/>
              </p:nvSpPr>
              <p:spPr bwMode="auto">
                <a:xfrm>
                  <a:off x="4504" y="4141"/>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25" name="Line 106"/>
                <p:cNvSpPr>
                  <a:spLocks noChangeShapeType="1"/>
                </p:cNvSpPr>
                <p:nvPr/>
              </p:nvSpPr>
              <p:spPr bwMode="auto">
                <a:xfrm>
                  <a:off x="4430" y="4146"/>
                  <a:ext cx="1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26" name="Line 105"/>
                <p:cNvSpPr>
                  <a:spLocks noChangeShapeType="1"/>
                </p:cNvSpPr>
                <p:nvPr/>
              </p:nvSpPr>
              <p:spPr bwMode="auto">
                <a:xfrm>
                  <a:off x="4470" y="4146"/>
                  <a:ext cx="17"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27" name="Line 104"/>
                <p:cNvSpPr>
                  <a:spLocks noChangeShapeType="1"/>
                </p:cNvSpPr>
                <p:nvPr/>
              </p:nvSpPr>
              <p:spPr bwMode="auto">
                <a:xfrm>
                  <a:off x="4504" y="4146"/>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28" name="Line 103"/>
                <p:cNvSpPr>
                  <a:spLocks noChangeShapeType="1"/>
                </p:cNvSpPr>
                <p:nvPr/>
              </p:nvSpPr>
              <p:spPr bwMode="auto">
                <a:xfrm>
                  <a:off x="4430" y="4152"/>
                  <a:ext cx="5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29" name="Line 102"/>
                <p:cNvSpPr>
                  <a:spLocks noChangeShapeType="1"/>
                </p:cNvSpPr>
                <p:nvPr/>
              </p:nvSpPr>
              <p:spPr bwMode="auto">
                <a:xfrm>
                  <a:off x="4504" y="4152"/>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30" name="Line 101"/>
                <p:cNvSpPr>
                  <a:spLocks noChangeShapeType="1"/>
                </p:cNvSpPr>
                <p:nvPr/>
              </p:nvSpPr>
              <p:spPr bwMode="auto">
                <a:xfrm>
                  <a:off x="4436" y="4158"/>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31" name="Line 100"/>
                <p:cNvSpPr>
                  <a:spLocks noChangeShapeType="1"/>
                </p:cNvSpPr>
                <p:nvPr/>
              </p:nvSpPr>
              <p:spPr bwMode="auto">
                <a:xfrm>
                  <a:off x="4504" y="4158"/>
                  <a:ext cx="12"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32" name="Line 99"/>
                <p:cNvSpPr>
                  <a:spLocks noChangeShapeType="1"/>
                </p:cNvSpPr>
                <p:nvPr/>
              </p:nvSpPr>
              <p:spPr bwMode="auto">
                <a:xfrm>
                  <a:off x="4447" y="4163"/>
                  <a:ext cx="23"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33" name="Line 98"/>
                <p:cNvSpPr>
                  <a:spLocks noChangeShapeType="1"/>
                </p:cNvSpPr>
                <p:nvPr/>
              </p:nvSpPr>
              <p:spPr bwMode="auto">
                <a:xfrm>
                  <a:off x="4464" y="4175"/>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34" name="Line 97"/>
                <p:cNvSpPr>
                  <a:spLocks noChangeShapeType="1"/>
                </p:cNvSpPr>
                <p:nvPr/>
              </p:nvSpPr>
              <p:spPr bwMode="auto">
                <a:xfrm>
                  <a:off x="4464" y="4181"/>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35" name="Line 96"/>
                <p:cNvSpPr>
                  <a:spLocks noChangeShapeType="1"/>
                </p:cNvSpPr>
                <p:nvPr/>
              </p:nvSpPr>
              <p:spPr bwMode="auto">
                <a:xfrm>
                  <a:off x="4464" y="4186"/>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36" name="Line 95"/>
                <p:cNvSpPr>
                  <a:spLocks noChangeShapeType="1"/>
                </p:cNvSpPr>
                <p:nvPr/>
              </p:nvSpPr>
              <p:spPr bwMode="auto">
                <a:xfrm>
                  <a:off x="4464" y="4192"/>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37" name="Line 94"/>
                <p:cNvSpPr>
                  <a:spLocks noChangeShapeType="1"/>
                </p:cNvSpPr>
                <p:nvPr/>
              </p:nvSpPr>
              <p:spPr bwMode="auto">
                <a:xfrm>
                  <a:off x="4464" y="4198"/>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38" name="Line 93"/>
                <p:cNvSpPr>
                  <a:spLocks noChangeShapeType="1"/>
                </p:cNvSpPr>
                <p:nvPr/>
              </p:nvSpPr>
              <p:spPr bwMode="auto">
                <a:xfrm>
                  <a:off x="4464" y="4203"/>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39" name="Line 92"/>
                <p:cNvSpPr>
                  <a:spLocks noChangeShapeType="1"/>
                </p:cNvSpPr>
                <p:nvPr/>
              </p:nvSpPr>
              <p:spPr bwMode="auto">
                <a:xfrm>
                  <a:off x="4430" y="4209"/>
                  <a:ext cx="7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40" name="Line 91"/>
                <p:cNvSpPr>
                  <a:spLocks noChangeShapeType="1"/>
                </p:cNvSpPr>
                <p:nvPr/>
              </p:nvSpPr>
              <p:spPr bwMode="auto">
                <a:xfrm>
                  <a:off x="4430" y="4215"/>
                  <a:ext cx="7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41" name="Line 90"/>
                <p:cNvSpPr>
                  <a:spLocks noChangeShapeType="1"/>
                </p:cNvSpPr>
                <p:nvPr/>
              </p:nvSpPr>
              <p:spPr bwMode="auto">
                <a:xfrm>
                  <a:off x="4464" y="4220"/>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42" name="Line 89"/>
                <p:cNvSpPr>
                  <a:spLocks noChangeShapeType="1"/>
                </p:cNvSpPr>
                <p:nvPr/>
              </p:nvSpPr>
              <p:spPr bwMode="auto">
                <a:xfrm>
                  <a:off x="4464" y="4226"/>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43" name="Line 88"/>
                <p:cNvSpPr>
                  <a:spLocks noChangeShapeType="1"/>
                </p:cNvSpPr>
                <p:nvPr/>
              </p:nvSpPr>
              <p:spPr bwMode="auto">
                <a:xfrm>
                  <a:off x="4464" y="4232"/>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44" name="Line 87"/>
                <p:cNvSpPr>
                  <a:spLocks noChangeShapeType="1"/>
                </p:cNvSpPr>
                <p:nvPr/>
              </p:nvSpPr>
              <p:spPr bwMode="auto">
                <a:xfrm>
                  <a:off x="4464" y="4238"/>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45" name="Line 86"/>
                <p:cNvSpPr>
                  <a:spLocks noChangeShapeType="1"/>
                </p:cNvSpPr>
                <p:nvPr/>
              </p:nvSpPr>
              <p:spPr bwMode="auto">
                <a:xfrm>
                  <a:off x="4464" y="4243"/>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46" name="Line 85"/>
                <p:cNvSpPr>
                  <a:spLocks noChangeShapeType="1"/>
                </p:cNvSpPr>
                <p:nvPr/>
              </p:nvSpPr>
              <p:spPr bwMode="auto">
                <a:xfrm>
                  <a:off x="4464" y="4249"/>
                  <a:ext cx="6"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47" name="Freeform 84"/>
                <p:cNvSpPr>
                  <a:spLocks/>
                </p:cNvSpPr>
                <p:nvPr/>
              </p:nvSpPr>
              <p:spPr bwMode="auto">
                <a:xfrm>
                  <a:off x="719" y="3519"/>
                  <a:ext cx="63" cy="63"/>
                </a:xfrm>
                <a:custGeom>
                  <a:avLst/>
                  <a:gdLst>
                    <a:gd name="T0" fmla="*/ 63 w 63"/>
                    <a:gd name="T1" fmla="*/ 28 h 63"/>
                    <a:gd name="T2" fmla="*/ 63 w 63"/>
                    <a:gd name="T3" fmla="*/ 17 h 63"/>
                    <a:gd name="T4" fmla="*/ 57 w 63"/>
                    <a:gd name="T5" fmla="*/ 11 h 63"/>
                    <a:gd name="T6" fmla="*/ 52 w 63"/>
                    <a:gd name="T7" fmla="*/ 6 h 63"/>
                    <a:gd name="T8" fmla="*/ 46 w 63"/>
                    <a:gd name="T9" fmla="*/ 0 h 63"/>
                    <a:gd name="T10" fmla="*/ 12 w 63"/>
                    <a:gd name="T11" fmla="*/ 0 h 63"/>
                    <a:gd name="T12" fmla="*/ 12 w 63"/>
                    <a:gd name="T13" fmla="*/ 6 h 63"/>
                    <a:gd name="T14" fmla="*/ 6 w 63"/>
                    <a:gd name="T15" fmla="*/ 11 h 63"/>
                    <a:gd name="T16" fmla="*/ 0 w 63"/>
                    <a:gd name="T17" fmla="*/ 11 h 63"/>
                    <a:gd name="T18" fmla="*/ 0 w 63"/>
                    <a:gd name="T19" fmla="*/ 46 h 63"/>
                    <a:gd name="T20" fmla="*/ 6 w 63"/>
                    <a:gd name="T21" fmla="*/ 51 h 63"/>
                    <a:gd name="T22" fmla="*/ 12 w 63"/>
                    <a:gd name="T23" fmla="*/ 57 h 63"/>
                    <a:gd name="T24" fmla="*/ 17 w 63"/>
                    <a:gd name="T25" fmla="*/ 63 h 63"/>
                    <a:gd name="T26" fmla="*/ 40 w 63"/>
                    <a:gd name="T27" fmla="*/ 63 h 63"/>
                    <a:gd name="T28" fmla="*/ 46 w 63"/>
                    <a:gd name="T29" fmla="*/ 57 h 63"/>
                    <a:gd name="T30" fmla="*/ 52 w 63"/>
                    <a:gd name="T31" fmla="*/ 57 h 63"/>
                    <a:gd name="T32" fmla="*/ 57 w 63"/>
                    <a:gd name="T33" fmla="*/ 51 h 63"/>
                    <a:gd name="T34" fmla="*/ 57 w 63"/>
                    <a:gd name="T35" fmla="*/ 46 h 63"/>
                    <a:gd name="T36" fmla="*/ 63 w 63"/>
                    <a:gd name="T37" fmla="*/ 40 h 63"/>
                    <a:gd name="T38" fmla="*/ 63 w 63"/>
                    <a:gd name="T39" fmla="*/ 34 h 63"/>
                    <a:gd name="T40" fmla="*/ 63 w 63"/>
                    <a:gd name="T41" fmla="*/ 28 h 6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3"/>
                    <a:gd name="T64" fmla="*/ 0 h 63"/>
                    <a:gd name="T65" fmla="*/ 63 w 63"/>
                    <a:gd name="T66" fmla="*/ 63 h 6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3" h="63">
                      <a:moveTo>
                        <a:pt x="63" y="28"/>
                      </a:moveTo>
                      <a:lnTo>
                        <a:pt x="63" y="17"/>
                      </a:lnTo>
                      <a:lnTo>
                        <a:pt x="57" y="11"/>
                      </a:lnTo>
                      <a:lnTo>
                        <a:pt x="52" y="6"/>
                      </a:lnTo>
                      <a:lnTo>
                        <a:pt x="46" y="0"/>
                      </a:lnTo>
                      <a:lnTo>
                        <a:pt x="12" y="0"/>
                      </a:lnTo>
                      <a:lnTo>
                        <a:pt x="12" y="6"/>
                      </a:lnTo>
                      <a:lnTo>
                        <a:pt x="6" y="11"/>
                      </a:lnTo>
                      <a:lnTo>
                        <a:pt x="0" y="11"/>
                      </a:lnTo>
                      <a:lnTo>
                        <a:pt x="0" y="46"/>
                      </a:lnTo>
                      <a:lnTo>
                        <a:pt x="6" y="51"/>
                      </a:lnTo>
                      <a:lnTo>
                        <a:pt x="12" y="57"/>
                      </a:lnTo>
                      <a:lnTo>
                        <a:pt x="17" y="63"/>
                      </a:lnTo>
                      <a:lnTo>
                        <a:pt x="40" y="63"/>
                      </a:lnTo>
                      <a:lnTo>
                        <a:pt x="46" y="57"/>
                      </a:lnTo>
                      <a:lnTo>
                        <a:pt x="52" y="57"/>
                      </a:lnTo>
                      <a:lnTo>
                        <a:pt x="57" y="51"/>
                      </a:lnTo>
                      <a:lnTo>
                        <a:pt x="57" y="46"/>
                      </a:lnTo>
                      <a:lnTo>
                        <a:pt x="63" y="40"/>
                      </a:lnTo>
                      <a:lnTo>
                        <a:pt x="63" y="34"/>
                      </a:lnTo>
                      <a:lnTo>
                        <a:pt x="63" y="28"/>
                      </a:lnTo>
                      <a:close/>
                    </a:path>
                  </a:pathLst>
                </a:custGeom>
                <a:solidFill>
                  <a:srgbClr val="000000"/>
                </a:solidFill>
                <a:ln w="3810">
                  <a:solidFill>
                    <a:srgbClr val="000000"/>
                  </a:solidFill>
                  <a:round/>
                  <a:headEnd/>
                  <a:tailEnd/>
                </a:ln>
              </p:spPr>
              <p:txBody>
                <a:bodyPr/>
                <a:lstStyle/>
                <a:p>
                  <a:endParaRPr lang="en-US"/>
                </a:p>
              </p:txBody>
            </p:sp>
            <p:sp>
              <p:nvSpPr>
                <p:cNvPr id="36048" name="Freeform 83"/>
                <p:cNvSpPr>
                  <a:spLocks/>
                </p:cNvSpPr>
                <p:nvPr/>
              </p:nvSpPr>
              <p:spPr bwMode="auto">
                <a:xfrm>
                  <a:off x="948" y="3325"/>
                  <a:ext cx="68" cy="68"/>
                </a:xfrm>
                <a:custGeom>
                  <a:avLst/>
                  <a:gdLst>
                    <a:gd name="T0" fmla="*/ 68 w 68"/>
                    <a:gd name="T1" fmla="*/ 34 h 68"/>
                    <a:gd name="T2" fmla="*/ 68 w 68"/>
                    <a:gd name="T3" fmla="*/ 29 h 68"/>
                    <a:gd name="T4" fmla="*/ 62 w 68"/>
                    <a:gd name="T5" fmla="*/ 23 h 68"/>
                    <a:gd name="T6" fmla="*/ 62 w 68"/>
                    <a:gd name="T7" fmla="*/ 17 h 68"/>
                    <a:gd name="T8" fmla="*/ 57 w 68"/>
                    <a:gd name="T9" fmla="*/ 11 h 68"/>
                    <a:gd name="T10" fmla="*/ 51 w 68"/>
                    <a:gd name="T11" fmla="*/ 6 h 68"/>
                    <a:gd name="T12" fmla="*/ 45 w 68"/>
                    <a:gd name="T13" fmla="*/ 6 h 68"/>
                    <a:gd name="T14" fmla="*/ 40 w 68"/>
                    <a:gd name="T15" fmla="*/ 0 h 68"/>
                    <a:gd name="T16" fmla="*/ 28 w 68"/>
                    <a:gd name="T17" fmla="*/ 0 h 68"/>
                    <a:gd name="T18" fmla="*/ 22 w 68"/>
                    <a:gd name="T19" fmla="*/ 6 h 68"/>
                    <a:gd name="T20" fmla="*/ 17 w 68"/>
                    <a:gd name="T21" fmla="*/ 6 h 68"/>
                    <a:gd name="T22" fmla="*/ 11 w 68"/>
                    <a:gd name="T23" fmla="*/ 11 h 68"/>
                    <a:gd name="T24" fmla="*/ 5 w 68"/>
                    <a:gd name="T25" fmla="*/ 17 h 68"/>
                    <a:gd name="T26" fmla="*/ 5 w 68"/>
                    <a:gd name="T27" fmla="*/ 29 h 68"/>
                    <a:gd name="T28" fmla="*/ 0 w 68"/>
                    <a:gd name="T29" fmla="*/ 34 h 68"/>
                    <a:gd name="T30" fmla="*/ 5 w 68"/>
                    <a:gd name="T31" fmla="*/ 40 h 68"/>
                    <a:gd name="T32" fmla="*/ 5 w 68"/>
                    <a:gd name="T33" fmla="*/ 51 h 68"/>
                    <a:gd name="T34" fmla="*/ 11 w 68"/>
                    <a:gd name="T35" fmla="*/ 57 h 68"/>
                    <a:gd name="T36" fmla="*/ 17 w 68"/>
                    <a:gd name="T37" fmla="*/ 63 h 68"/>
                    <a:gd name="T38" fmla="*/ 28 w 68"/>
                    <a:gd name="T39" fmla="*/ 63 h 68"/>
                    <a:gd name="T40" fmla="*/ 34 w 68"/>
                    <a:gd name="T41" fmla="*/ 68 h 68"/>
                    <a:gd name="T42" fmla="*/ 40 w 68"/>
                    <a:gd name="T43" fmla="*/ 63 h 68"/>
                    <a:gd name="T44" fmla="*/ 51 w 68"/>
                    <a:gd name="T45" fmla="*/ 63 h 68"/>
                    <a:gd name="T46" fmla="*/ 57 w 68"/>
                    <a:gd name="T47" fmla="*/ 57 h 68"/>
                    <a:gd name="T48" fmla="*/ 62 w 68"/>
                    <a:gd name="T49" fmla="*/ 51 h 68"/>
                    <a:gd name="T50" fmla="*/ 62 w 68"/>
                    <a:gd name="T51" fmla="*/ 46 h 68"/>
                    <a:gd name="T52" fmla="*/ 68 w 68"/>
                    <a:gd name="T53" fmla="*/ 40 h 68"/>
                    <a:gd name="T54" fmla="*/ 68 w 68"/>
                    <a:gd name="T55" fmla="*/ 34 h 6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8"/>
                    <a:gd name="T85" fmla="*/ 0 h 68"/>
                    <a:gd name="T86" fmla="*/ 68 w 68"/>
                    <a:gd name="T87" fmla="*/ 68 h 6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8" h="68">
                      <a:moveTo>
                        <a:pt x="68" y="34"/>
                      </a:moveTo>
                      <a:lnTo>
                        <a:pt x="68" y="29"/>
                      </a:lnTo>
                      <a:lnTo>
                        <a:pt x="62" y="23"/>
                      </a:lnTo>
                      <a:lnTo>
                        <a:pt x="62" y="17"/>
                      </a:lnTo>
                      <a:lnTo>
                        <a:pt x="57" y="11"/>
                      </a:lnTo>
                      <a:lnTo>
                        <a:pt x="51" y="6"/>
                      </a:lnTo>
                      <a:lnTo>
                        <a:pt x="45" y="6"/>
                      </a:lnTo>
                      <a:lnTo>
                        <a:pt x="40" y="0"/>
                      </a:lnTo>
                      <a:lnTo>
                        <a:pt x="28" y="0"/>
                      </a:lnTo>
                      <a:lnTo>
                        <a:pt x="22" y="6"/>
                      </a:lnTo>
                      <a:lnTo>
                        <a:pt x="17" y="6"/>
                      </a:lnTo>
                      <a:lnTo>
                        <a:pt x="11" y="11"/>
                      </a:lnTo>
                      <a:lnTo>
                        <a:pt x="5" y="17"/>
                      </a:lnTo>
                      <a:lnTo>
                        <a:pt x="5" y="29"/>
                      </a:lnTo>
                      <a:lnTo>
                        <a:pt x="0" y="34"/>
                      </a:lnTo>
                      <a:lnTo>
                        <a:pt x="5" y="40"/>
                      </a:lnTo>
                      <a:lnTo>
                        <a:pt x="5" y="51"/>
                      </a:lnTo>
                      <a:lnTo>
                        <a:pt x="11" y="57"/>
                      </a:lnTo>
                      <a:lnTo>
                        <a:pt x="17" y="63"/>
                      </a:lnTo>
                      <a:lnTo>
                        <a:pt x="28" y="63"/>
                      </a:lnTo>
                      <a:lnTo>
                        <a:pt x="34" y="68"/>
                      </a:lnTo>
                      <a:lnTo>
                        <a:pt x="40" y="63"/>
                      </a:lnTo>
                      <a:lnTo>
                        <a:pt x="51" y="63"/>
                      </a:lnTo>
                      <a:lnTo>
                        <a:pt x="57" y="57"/>
                      </a:lnTo>
                      <a:lnTo>
                        <a:pt x="62" y="51"/>
                      </a:lnTo>
                      <a:lnTo>
                        <a:pt x="62" y="46"/>
                      </a:lnTo>
                      <a:lnTo>
                        <a:pt x="68" y="40"/>
                      </a:lnTo>
                      <a:lnTo>
                        <a:pt x="68" y="34"/>
                      </a:lnTo>
                      <a:close/>
                    </a:path>
                  </a:pathLst>
                </a:custGeom>
                <a:solidFill>
                  <a:srgbClr val="000000"/>
                </a:solidFill>
                <a:ln w="3810">
                  <a:solidFill>
                    <a:srgbClr val="000000"/>
                  </a:solidFill>
                  <a:round/>
                  <a:headEnd/>
                  <a:tailEnd/>
                </a:ln>
              </p:spPr>
              <p:txBody>
                <a:bodyPr/>
                <a:lstStyle/>
                <a:p>
                  <a:endParaRPr lang="en-US"/>
                </a:p>
              </p:txBody>
            </p:sp>
            <p:sp>
              <p:nvSpPr>
                <p:cNvPr id="36049" name="Freeform 82"/>
                <p:cNvSpPr>
                  <a:spLocks/>
                </p:cNvSpPr>
                <p:nvPr/>
              </p:nvSpPr>
              <p:spPr bwMode="auto">
                <a:xfrm>
                  <a:off x="1182" y="3068"/>
                  <a:ext cx="68" cy="63"/>
                </a:xfrm>
                <a:custGeom>
                  <a:avLst/>
                  <a:gdLst>
                    <a:gd name="T0" fmla="*/ 68 w 68"/>
                    <a:gd name="T1" fmla="*/ 29 h 63"/>
                    <a:gd name="T2" fmla="*/ 62 w 68"/>
                    <a:gd name="T3" fmla="*/ 23 h 63"/>
                    <a:gd name="T4" fmla="*/ 62 w 68"/>
                    <a:gd name="T5" fmla="*/ 12 h 63"/>
                    <a:gd name="T6" fmla="*/ 57 w 68"/>
                    <a:gd name="T7" fmla="*/ 12 h 63"/>
                    <a:gd name="T8" fmla="*/ 57 w 68"/>
                    <a:gd name="T9" fmla="*/ 6 h 63"/>
                    <a:gd name="T10" fmla="*/ 51 w 68"/>
                    <a:gd name="T11" fmla="*/ 6 h 63"/>
                    <a:gd name="T12" fmla="*/ 45 w 68"/>
                    <a:gd name="T13" fmla="*/ 0 h 63"/>
                    <a:gd name="T14" fmla="*/ 23 w 68"/>
                    <a:gd name="T15" fmla="*/ 0 h 63"/>
                    <a:gd name="T16" fmla="*/ 17 w 68"/>
                    <a:gd name="T17" fmla="*/ 6 h 63"/>
                    <a:gd name="T18" fmla="*/ 11 w 68"/>
                    <a:gd name="T19" fmla="*/ 6 h 63"/>
                    <a:gd name="T20" fmla="*/ 11 w 68"/>
                    <a:gd name="T21" fmla="*/ 12 h 63"/>
                    <a:gd name="T22" fmla="*/ 5 w 68"/>
                    <a:gd name="T23" fmla="*/ 12 h 63"/>
                    <a:gd name="T24" fmla="*/ 5 w 68"/>
                    <a:gd name="T25" fmla="*/ 17 h 63"/>
                    <a:gd name="T26" fmla="*/ 0 w 68"/>
                    <a:gd name="T27" fmla="*/ 23 h 63"/>
                    <a:gd name="T28" fmla="*/ 0 w 68"/>
                    <a:gd name="T29" fmla="*/ 40 h 63"/>
                    <a:gd name="T30" fmla="*/ 5 w 68"/>
                    <a:gd name="T31" fmla="*/ 46 h 63"/>
                    <a:gd name="T32" fmla="*/ 11 w 68"/>
                    <a:gd name="T33" fmla="*/ 52 h 63"/>
                    <a:gd name="T34" fmla="*/ 11 w 68"/>
                    <a:gd name="T35" fmla="*/ 57 h 63"/>
                    <a:gd name="T36" fmla="*/ 17 w 68"/>
                    <a:gd name="T37" fmla="*/ 57 h 63"/>
                    <a:gd name="T38" fmla="*/ 23 w 68"/>
                    <a:gd name="T39" fmla="*/ 63 h 63"/>
                    <a:gd name="T40" fmla="*/ 45 w 68"/>
                    <a:gd name="T41" fmla="*/ 63 h 63"/>
                    <a:gd name="T42" fmla="*/ 51 w 68"/>
                    <a:gd name="T43" fmla="*/ 57 h 63"/>
                    <a:gd name="T44" fmla="*/ 57 w 68"/>
                    <a:gd name="T45" fmla="*/ 57 h 63"/>
                    <a:gd name="T46" fmla="*/ 57 w 68"/>
                    <a:gd name="T47" fmla="*/ 52 h 63"/>
                    <a:gd name="T48" fmla="*/ 62 w 68"/>
                    <a:gd name="T49" fmla="*/ 46 h 63"/>
                    <a:gd name="T50" fmla="*/ 62 w 68"/>
                    <a:gd name="T51" fmla="*/ 40 h 63"/>
                    <a:gd name="T52" fmla="*/ 68 w 68"/>
                    <a:gd name="T53" fmla="*/ 29 h 6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68"/>
                    <a:gd name="T82" fmla="*/ 0 h 63"/>
                    <a:gd name="T83" fmla="*/ 68 w 68"/>
                    <a:gd name="T84" fmla="*/ 63 h 63"/>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68" h="63">
                      <a:moveTo>
                        <a:pt x="68" y="29"/>
                      </a:moveTo>
                      <a:lnTo>
                        <a:pt x="62" y="23"/>
                      </a:lnTo>
                      <a:lnTo>
                        <a:pt x="62" y="12"/>
                      </a:lnTo>
                      <a:lnTo>
                        <a:pt x="57" y="12"/>
                      </a:lnTo>
                      <a:lnTo>
                        <a:pt x="57" y="6"/>
                      </a:lnTo>
                      <a:lnTo>
                        <a:pt x="51" y="6"/>
                      </a:lnTo>
                      <a:lnTo>
                        <a:pt x="45" y="0"/>
                      </a:lnTo>
                      <a:lnTo>
                        <a:pt x="23" y="0"/>
                      </a:lnTo>
                      <a:lnTo>
                        <a:pt x="17" y="6"/>
                      </a:lnTo>
                      <a:lnTo>
                        <a:pt x="11" y="6"/>
                      </a:lnTo>
                      <a:lnTo>
                        <a:pt x="11" y="12"/>
                      </a:lnTo>
                      <a:lnTo>
                        <a:pt x="5" y="12"/>
                      </a:lnTo>
                      <a:lnTo>
                        <a:pt x="5" y="17"/>
                      </a:lnTo>
                      <a:lnTo>
                        <a:pt x="0" y="23"/>
                      </a:lnTo>
                      <a:lnTo>
                        <a:pt x="0" y="40"/>
                      </a:lnTo>
                      <a:lnTo>
                        <a:pt x="5" y="46"/>
                      </a:lnTo>
                      <a:lnTo>
                        <a:pt x="11" y="52"/>
                      </a:lnTo>
                      <a:lnTo>
                        <a:pt x="11" y="57"/>
                      </a:lnTo>
                      <a:lnTo>
                        <a:pt x="17" y="57"/>
                      </a:lnTo>
                      <a:lnTo>
                        <a:pt x="23" y="63"/>
                      </a:lnTo>
                      <a:lnTo>
                        <a:pt x="45" y="63"/>
                      </a:lnTo>
                      <a:lnTo>
                        <a:pt x="51" y="57"/>
                      </a:lnTo>
                      <a:lnTo>
                        <a:pt x="57" y="57"/>
                      </a:lnTo>
                      <a:lnTo>
                        <a:pt x="57" y="52"/>
                      </a:lnTo>
                      <a:lnTo>
                        <a:pt x="62" y="46"/>
                      </a:lnTo>
                      <a:lnTo>
                        <a:pt x="62" y="40"/>
                      </a:lnTo>
                      <a:lnTo>
                        <a:pt x="68" y="29"/>
                      </a:lnTo>
                      <a:close/>
                    </a:path>
                  </a:pathLst>
                </a:custGeom>
                <a:solidFill>
                  <a:srgbClr val="000000"/>
                </a:solidFill>
                <a:ln w="3810">
                  <a:solidFill>
                    <a:srgbClr val="000000"/>
                  </a:solidFill>
                  <a:round/>
                  <a:headEnd/>
                  <a:tailEnd/>
                </a:ln>
              </p:spPr>
              <p:txBody>
                <a:bodyPr/>
                <a:lstStyle/>
                <a:p>
                  <a:endParaRPr lang="en-US"/>
                </a:p>
              </p:txBody>
            </p:sp>
            <p:sp>
              <p:nvSpPr>
                <p:cNvPr id="36050" name="Freeform 81"/>
                <p:cNvSpPr>
                  <a:spLocks/>
                </p:cNvSpPr>
                <p:nvPr/>
              </p:nvSpPr>
              <p:spPr bwMode="auto">
                <a:xfrm>
                  <a:off x="1416" y="2470"/>
                  <a:ext cx="63" cy="62"/>
                </a:xfrm>
                <a:custGeom>
                  <a:avLst/>
                  <a:gdLst>
                    <a:gd name="T0" fmla="*/ 63 w 63"/>
                    <a:gd name="T1" fmla="*/ 28 h 62"/>
                    <a:gd name="T2" fmla="*/ 63 w 63"/>
                    <a:gd name="T3" fmla="*/ 17 h 62"/>
                    <a:gd name="T4" fmla="*/ 57 w 63"/>
                    <a:gd name="T5" fmla="*/ 11 h 62"/>
                    <a:gd name="T6" fmla="*/ 51 w 63"/>
                    <a:gd name="T7" fmla="*/ 5 h 62"/>
                    <a:gd name="T8" fmla="*/ 45 w 63"/>
                    <a:gd name="T9" fmla="*/ 0 h 62"/>
                    <a:gd name="T10" fmla="*/ 23 w 63"/>
                    <a:gd name="T11" fmla="*/ 0 h 62"/>
                    <a:gd name="T12" fmla="*/ 17 w 63"/>
                    <a:gd name="T13" fmla="*/ 5 h 62"/>
                    <a:gd name="T14" fmla="*/ 11 w 63"/>
                    <a:gd name="T15" fmla="*/ 5 h 62"/>
                    <a:gd name="T16" fmla="*/ 5 w 63"/>
                    <a:gd name="T17" fmla="*/ 11 h 62"/>
                    <a:gd name="T18" fmla="*/ 5 w 63"/>
                    <a:gd name="T19" fmla="*/ 17 h 62"/>
                    <a:gd name="T20" fmla="*/ 0 w 63"/>
                    <a:gd name="T21" fmla="*/ 17 h 62"/>
                    <a:gd name="T22" fmla="*/ 0 w 63"/>
                    <a:gd name="T23" fmla="*/ 45 h 62"/>
                    <a:gd name="T24" fmla="*/ 5 w 63"/>
                    <a:gd name="T25" fmla="*/ 45 h 62"/>
                    <a:gd name="T26" fmla="*/ 5 w 63"/>
                    <a:gd name="T27" fmla="*/ 51 h 62"/>
                    <a:gd name="T28" fmla="*/ 11 w 63"/>
                    <a:gd name="T29" fmla="*/ 57 h 62"/>
                    <a:gd name="T30" fmla="*/ 17 w 63"/>
                    <a:gd name="T31" fmla="*/ 57 h 62"/>
                    <a:gd name="T32" fmla="*/ 23 w 63"/>
                    <a:gd name="T33" fmla="*/ 62 h 62"/>
                    <a:gd name="T34" fmla="*/ 45 w 63"/>
                    <a:gd name="T35" fmla="*/ 62 h 62"/>
                    <a:gd name="T36" fmla="*/ 51 w 63"/>
                    <a:gd name="T37" fmla="*/ 57 h 62"/>
                    <a:gd name="T38" fmla="*/ 57 w 63"/>
                    <a:gd name="T39" fmla="*/ 51 h 62"/>
                    <a:gd name="T40" fmla="*/ 63 w 63"/>
                    <a:gd name="T41" fmla="*/ 45 h 62"/>
                    <a:gd name="T42" fmla="*/ 63 w 63"/>
                    <a:gd name="T43" fmla="*/ 39 h 62"/>
                    <a:gd name="T44" fmla="*/ 63 w 63"/>
                    <a:gd name="T45" fmla="*/ 28 h 6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3"/>
                    <a:gd name="T70" fmla="*/ 0 h 62"/>
                    <a:gd name="T71" fmla="*/ 63 w 63"/>
                    <a:gd name="T72" fmla="*/ 62 h 6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3" h="62">
                      <a:moveTo>
                        <a:pt x="63" y="28"/>
                      </a:moveTo>
                      <a:lnTo>
                        <a:pt x="63" y="17"/>
                      </a:lnTo>
                      <a:lnTo>
                        <a:pt x="57" y="11"/>
                      </a:lnTo>
                      <a:lnTo>
                        <a:pt x="51" y="5"/>
                      </a:lnTo>
                      <a:lnTo>
                        <a:pt x="45" y="0"/>
                      </a:lnTo>
                      <a:lnTo>
                        <a:pt x="23" y="0"/>
                      </a:lnTo>
                      <a:lnTo>
                        <a:pt x="17" y="5"/>
                      </a:lnTo>
                      <a:lnTo>
                        <a:pt x="11" y="5"/>
                      </a:lnTo>
                      <a:lnTo>
                        <a:pt x="5" y="11"/>
                      </a:lnTo>
                      <a:lnTo>
                        <a:pt x="5" y="17"/>
                      </a:lnTo>
                      <a:lnTo>
                        <a:pt x="0" y="17"/>
                      </a:lnTo>
                      <a:lnTo>
                        <a:pt x="0" y="45"/>
                      </a:lnTo>
                      <a:lnTo>
                        <a:pt x="5" y="45"/>
                      </a:lnTo>
                      <a:lnTo>
                        <a:pt x="5" y="51"/>
                      </a:lnTo>
                      <a:lnTo>
                        <a:pt x="11" y="57"/>
                      </a:lnTo>
                      <a:lnTo>
                        <a:pt x="17" y="57"/>
                      </a:lnTo>
                      <a:lnTo>
                        <a:pt x="23" y="62"/>
                      </a:lnTo>
                      <a:lnTo>
                        <a:pt x="45" y="62"/>
                      </a:lnTo>
                      <a:lnTo>
                        <a:pt x="51" y="57"/>
                      </a:lnTo>
                      <a:lnTo>
                        <a:pt x="57" y="51"/>
                      </a:lnTo>
                      <a:lnTo>
                        <a:pt x="63" y="45"/>
                      </a:lnTo>
                      <a:lnTo>
                        <a:pt x="63" y="39"/>
                      </a:lnTo>
                      <a:lnTo>
                        <a:pt x="63" y="28"/>
                      </a:lnTo>
                      <a:close/>
                    </a:path>
                  </a:pathLst>
                </a:custGeom>
                <a:solidFill>
                  <a:srgbClr val="000000"/>
                </a:solidFill>
                <a:ln w="3810">
                  <a:solidFill>
                    <a:srgbClr val="000000"/>
                  </a:solidFill>
                  <a:round/>
                  <a:headEnd/>
                  <a:tailEnd/>
                </a:ln>
              </p:spPr>
              <p:txBody>
                <a:bodyPr/>
                <a:lstStyle/>
                <a:p>
                  <a:endParaRPr lang="en-US"/>
                </a:p>
              </p:txBody>
            </p:sp>
            <p:sp>
              <p:nvSpPr>
                <p:cNvPr id="36051" name="Freeform 80"/>
                <p:cNvSpPr>
                  <a:spLocks/>
                </p:cNvSpPr>
                <p:nvPr/>
              </p:nvSpPr>
              <p:spPr bwMode="auto">
                <a:xfrm>
                  <a:off x="1650" y="1443"/>
                  <a:ext cx="63" cy="63"/>
                </a:xfrm>
                <a:custGeom>
                  <a:avLst/>
                  <a:gdLst>
                    <a:gd name="T0" fmla="*/ 63 w 63"/>
                    <a:gd name="T1" fmla="*/ 28 h 63"/>
                    <a:gd name="T2" fmla="*/ 63 w 63"/>
                    <a:gd name="T3" fmla="*/ 17 h 63"/>
                    <a:gd name="T4" fmla="*/ 57 w 63"/>
                    <a:gd name="T5" fmla="*/ 17 h 63"/>
                    <a:gd name="T6" fmla="*/ 57 w 63"/>
                    <a:gd name="T7" fmla="*/ 11 h 63"/>
                    <a:gd name="T8" fmla="*/ 51 w 63"/>
                    <a:gd name="T9" fmla="*/ 6 h 63"/>
                    <a:gd name="T10" fmla="*/ 45 w 63"/>
                    <a:gd name="T11" fmla="*/ 6 h 63"/>
                    <a:gd name="T12" fmla="*/ 45 w 63"/>
                    <a:gd name="T13" fmla="*/ 0 h 63"/>
                    <a:gd name="T14" fmla="*/ 17 w 63"/>
                    <a:gd name="T15" fmla="*/ 0 h 63"/>
                    <a:gd name="T16" fmla="*/ 17 w 63"/>
                    <a:gd name="T17" fmla="*/ 6 h 63"/>
                    <a:gd name="T18" fmla="*/ 11 w 63"/>
                    <a:gd name="T19" fmla="*/ 6 h 63"/>
                    <a:gd name="T20" fmla="*/ 6 w 63"/>
                    <a:gd name="T21" fmla="*/ 11 h 63"/>
                    <a:gd name="T22" fmla="*/ 6 w 63"/>
                    <a:gd name="T23" fmla="*/ 17 h 63"/>
                    <a:gd name="T24" fmla="*/ 0 w 63"/>
                    <a:gd name="T25" fmla="*/ 17 h 63"/>
                    <a:gd name="T26" fmla="*/ 0 w 63"/>
                    <a:gd name="T27" fmla="*/ 46 h 63"/>
                    <a:gd name="T28" fmla="*/ 6 w 63"/>
                    <a:gd name="T29" fmla="*/ 46 h 63"/>
                    <a:gd name="T30" fmla="*/ 6 w 63"/>
                    <a:gd name="T31" fmla="*/ 51 h 63"/>
                    <a:gd name="T32" fmla="*/ 11 w 63"/>
                    <a:gd name="T33" fmla="*/ 57 h 63"/>
                    <a:gd name="T34" fmla="*/ 17 w 63"/>
                    <a:gd name="T35" fmla="*/ 57 h 63"/>
                    <a:gd name="T36" fmla="*/ 17 w 63"/>
                    <a:gd name="T37" fmla="*/ 63 h 63"/>
                    <a:gd name="T38" fmla="*/ 45 w 63"/>
                    <a:gd name="T39" fmla="*/ 63 h 63"/>
                    <a:gd name="T40" fmla="*/ 45 w 63"/>
                    <a:gd name="T41" fmla="*/ 57 h 63"/>
                    <a:gd name="T42" fmla="*/ 51 w 63"/>
                    <a:gd name="T43" fmla="*/ 57 h 63"/>
                    <a:gd name="T44" fmla="*/ 57 w 63"/>
                    <a:gd name="T45" fmla="*/ 51 h 63"/>
                    <a:gd name="T46" fmla="*/ 57 w 63"/>
                    <a:gd name="T47" fmla="*/ 46 h 63"/>
                    <a:gd name="T48" fmla="*/ 63 w 63"/>
                    <a:gd name="T49" fmla="*/ 46 h 63"/>
                    <a:gd name="T50" fmla="*/ 63 w 63"/>
                    <a:gd name="T51" fmla="*/ 40 h 63"/>
                    <a:gd name="T52" fmla="*/ 63 w 63"/>
                    <a:gd name="T53" fmla="*/ 28 h 6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63"/>
                    <a:gd name="T82" fmla="*/ 0 h 63"/>
                    <a:gd name="T83" fmla="*/ 63 w 63"/>
                    <a:gd name="T84" fmla="*/ 63 h 63"/>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63" h="63">
                      <a:moveTo>
                        <a:pt x="63" y="28"/>
                      </a:moveTo>
                      <a:lnTo>
                        <a:pt x="63" y="17"/>
                      </a:lnTo>
                      <a:lnTo>
                        <a:pt x="57" y="17"/>
                      </a:lnTo>
                      <a:lnTo>
                        <a:pt x="57" y="11"/>
                      </a:lnTo>
                      <a:lnTo>
                        <a:pt x="51" y="6"/>
                      </a:lnTo>
                      <a:lnTo>
                        <a:pt x="45" y="6"/>
                      </a:lnTo>
                      <a:lnTo>
                        <a:pt x="45" y="0"/>
                      </a:lnTo>
                      <a:lnTo>
                        <a:pt x="17" y="0"/>
                      </a:lnTo>
                      <a:lnTo>
                        <a:pt x="17" y="6"/>
                      </a:lnTo>
                      <a:lnTo>
                        <a:pt x="11" y="6"/>
                      </a:lnTo>
                      <a:lnTo>
                        <a:pt x="6" y="11"/>
                      </a:lnTo>
                      <a:lnTo>
                        <a:pt x="6" y="17"/>
                      </a:lnTo>
                      <a:lnTo>
                        <a:pt x="0" y="17"/>
                      </a:lnTo>
                      <a:lnTo>
                        <a:pt x="0" y="46"/>
                      </a:lnTo>
                      <a:lnTo>
                        <a:pt x="6" y="46"/>
                      </a:lnTo>
                      <a:lnTo>
                        <a:pt x="6" y="51"/>
                      </a:lnTo>
                      <a:lnTo>
                        <a:pt x="11" y="57"/>
                      </a:lnTo>
                      <a:lnTo>
                        <a:pt x="17" y="57"/>
                      </a:lnTo>
                      <a:lnTo>
                        <a:pt x="17" y="63"/>
                      </a:lnTo>
                      <a:lnTo>
                        <a:pt x="45" y="63"/>
                      </a:lnTo>
                      <a:lnTo>
                        <a:pt x="45" y="57"/>
                      </a:lnTo>
                      <a:lnTo>
                        <a:pt x="51" y="57"/>
                      </a:lnTo>
                      <a:lnTo>
                        <a:pt x="57" y="51"/>
                      </a:lnTo>
                      <a:lnTo>
                        <a:pt x="57" y="46"/>
                      </a:lnTo>
                      <a:lnTo>
                        <a:pt x="63" y="46"/>
                      </a:lnTo>
                      <a:lnTo>
                        <a:pt x="63" y="40"/>
                      </a:lnTo>
                      <a:lnTo>
                        <a:pt x="63" y="28"/>
                      </a:lnTo>
                      <a:close/>
                    </a:path>
                  </a:pathLst>
                </a:custGeom>
                <a:solidFill>
                  <a:srgbClr val="000000"/>
                </a:solidFill>
                <a:ln w="3810">
                  <a:solidFill>
                    <a:srgbClr val="000000"/>
                  </a:solidFill>
                  <a:round/>
                  <a:headEnd/>
                  <a:tailEnd/>
                </a:ln>
              </p:spPr>
              <p:txBody>
                <a:bodyPr/>
                <a:lstStyle/>
                <a:p>
                  <a:endParaRPr lang="en-US"/>
                </a:p>
              </p:txBody>
            </p:sp>
            <p:sp>
              <p:nvSpPr>
                <p:cNvPr id="36052" name="Freeform 79"/>
                <p:cNvSpPr>
                  <a:spLocks/>
                </p:cNvSpPr>
                <p:nvPr/>
              </p:nvSpPr>
              <p:spPr bwMode="auto">
                <a:xfrm>
                  <a:off x="2118" y="3519"/>
                  <a:ext cx="63" cy="63"/>
                </a:xfrm>
                <a:custGeom>
                  <a:avLst/>
                  <a:gdLst>
                    <a:gd name="T0" fmla="*/ 63 w 63"/>
                    <a:gd name="T1" fmla="*/ 28 h 63"/>
                    <a:gd name="T2" fmla="*/ 63 w 63"/>
                    <a:gd name="T3" fmla="*/ 23 h 63"/>
                    <a:gd name="T4" fmla="*/ 57 w 63"/>
                    <a:gd name="T5" fmla="*/ 17 h 63"/>
                    <a:gd name="T6" fmla="*/ 57 w 63"/>
                    <a:gd name="T7" fmla="*/ 11 h 63"/>
                    <a:gd name="T8" fmla="*/ 51 w 63"/>
                    <a:gd name="T9" fmla="*/ 6 h 63"/>
                    <a:gd name="T10" fmla="*/ 46 w 63"/>
                    <a:gd name="T11" fmla="*/ 0 h 63"/>
                    <a:gd name="T12" fmla="*/ 11 w 63"/>
                    <a:gd name="T13" fmla="*/ 0 h 63"/>
                    <a:gd name="T14" fmla="*/ 6 w 63"/>
                    <a:gd name="T15" fmla="*/ 6 h 63"/>
                    <a:gd name="T16" fmla="*/ 6 w 63"/>
                    <a:gd name="T17" fmla="*/ 11 h 63"/>
                    <a:gd name="T18" fmla="*/ 0 w 63"/>
                    <a:gd name="T19" fmla="*/ 11 h 63"/>
                    <a:gd name="T20" fmla="*/ 0 w 63"/>
                    <a:gd name="T21" fmla="*/ 46 h 63"/>
                    <a:gd name="T22" fmla="*/ 6 w 63"/>
                    <a:gd name="T23" fmla="*/ 51 h 63"/>
                    <a:gd name="T24" fmla="*/ 6 w 63"/>
                    <a:gd name="T25" fmla="*/ 57 h 63"/>
                    <a:gd name="T26" fmla="*/ 11 w 63"/>
                    <a:gd name="T27" fmla="*/ 57 h 63"/>
                    <a:gd name="T28" fmla="*/ 17 w 63"/>
                    <a:gd name="T29" fmla="*/ 63 h 63"/>
                    <a:gd name="T30" fmla="*/ 40 w 63"/>
                    <a:gd name="T31" fmla="*/ 63 h 63"/>
                    <a:gd name="T32" fmla="*/ 46 w 63"/>
                    <a:gd name="T33" fmla="*/ 57 h 63"/>
                    <a:gd name="T34" fmla="*/ 51 w 63"/>
                    <a:gd name="T35" fmla="*/ 57 h 63"/>
                    <a:gd name="T36" fmla="*/ 57 w 63"/>
                    <a:gd name="T37" fmla="*/ 51 h 63"/>
                    <a:gd name="T38" fmla="*/ 57 w 63"/>
                    <a:gd name="T39" fmla="*/ 40 h 63"/>
                    <a:gd name="T40" fmla="*/ 63 w 63"/>
                    <a:gd name="T41" fmla="*/ 34 h 63"/>
                    <a:gd name="T42" fmla="*/ 63 w 63"/>
                    <a:gd name="T43" fmla="*/ 28 h 6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63"/>
                    <a:gd name="T67" fmla="*/ 0 h 63"/>
                    <a:gd name="T68" fmla="*/ 63 w 63"/>
                    <a:gd name="T69" fmla="*/ 63 h 6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63" h="63">
                      <a:moveTo>
                        <a:pt x="63" y="28"/>
                      </a:moveTo>
                      <a:lnTo>
                        <a:pt x="63" y="23"/>
                      </a:lnTo>
                      <a:lnTo>
                        <a:pt x="57" y="17"/>
                      </a:lnTo>
                      <a:lnTo>
                        <a:pt x="57" y="11"/>
                      </a:lnTo>
                      <a:lnTo>
                        <a:pt x="51" y="6"/>
                      </a:lnTo>
                      <a:lnTo>
                        <a:pt x="46" y="0"/>
                      </a:lnTo>
                      <a:lnTo>
                        <a:pt x="11" y="0"/>
                      </a:lnTo>
                      <a:lnTo>
                        <a:pt x="6" y="6"/>
                      </a:lnTo>
                      <a:lnTo>
                        <a:pt x="6" y="11"/>
                      </a:lnTo>
                      <a:lnTo>
                        <a:pt x="0" y="11"/>
                      </a:lnTo>
                      <a:lnTo>
                        <a:pt x="0" y="46"/>
                      </a:lnTo>
                      <a:lnTo>
                        <a:pt x="6" y="51"/>
                      </a:lnTo>
                      <a:lnTo>
                        <a:pt x="6" y="57"/>
                      </a:lnTo>
                      <a:lnTo>
                        <a:pt x="11" y="57"/>
                      </a:lnTo>
                      <a:lnTo>
                        <a:pt x="17" y="63"/>
                      </a:lnTo>
                      <a:lnTo>
                        <a:pt x="40" y="63"/>
                      </a:lnTo>
                      <a:lnTo>
                        <a:pt x="46" y="57"/>
                      </a:lnTo>
                      <a:lnTo>
                        <a:pt x="51" y="57"/>
                      </a:lnTo>
                      <a:lnTo>
                        <a:pt x="57" y="51"/>
                      </a:lnTo>
                      <a:lnTo>
                        <a:pt x="57" y="40"/>
                      </a:lnTo>
                      <a:lnTo>
                        <a:pt x="63" y="34"/>
                      </a:lnTo>
                      <a:lnTo>
                        <a:pt x="63" y="28"/>
                      </a:lnTo>
                      <a:close/>
                    </a:path>
                  </a:pathLst>
                </a:custGeom>
                <a:solidFill>
                  <a:srgbClr val="000000"/>
                </a:solidFill>
                <a:ln w="3810">
                  <a:solidFill>
                    <a:srgbClr val="000000"/>
                  </a:solidFill>
                  <a:round/>
                  <a:headEnd/>
                  <a:tailEnd/>
                </a:ln>
              </p:spPr>
              <p:txBody>
                <a:bodyPr/>
                <a:lstStyle/>
                <a:p>
                  <a:endParaRPr lang="en-US"/>
                </a:p>
              </p:txBody>
            </p:sp>
            <p:sp>
              <p:nvSpPr>
                <p:cNvPr id="36053" name="Freeform 78"/>
                <p:cNvSpPr>
                  <a:spLocks/>
                </p:cNvSpPr>
                <p:nvPr/>
              </p:nvSpPr>
              <p:spPr bwMode="auto">
                <a:xfrm>
                  <a:off x="2346" y="3376"/>
                  <a:ext cx="69" cy="63"/>
                </a:xfrm>
                <a:custGeom>
                  <a:avLst/>
                  <a:gdLst>
                    <a:gd name="T0" fmla="*/ 69 w 69"/>
                    <a:gd name="T1" fmla="*/ 29 h 63"/>
                    <a:gd name="T2" fmla="*/ 69 w 69"/>
                    <a:gd name="T3" fmla="*/ 23 h 63"/>
                    <a:gd name="T4" fmla="*/ 63 w 69"/>
                    <a:gd name="T5" fmla="*/ 23 h 63"/>
                    <a:gd name="T6" fmla="*/ 63 w 69"/>
                    <a:gd name="T7" fmla="*/ 17 h 63"/>
                    <a:gd name="T8" fmla="*/ 57 w 69"/>
                    <a:gd name="T9" fmla="*/ 12 h 63"/>
                    <a:gd name="T10" fmla="*/ 57 w 69"/>
                    <a:gd name="T11" fmla="*/ 6 h 63"/>
                    <a:gd name="T12" fmla="*/ 52 w 69"/>
                    <a:gd name="T13" fmla="*/ 6 h 63"/>
                    <a:gd name="T14" fmla="*/ 46 w 69"/>
                    <a:gd name="T15" fmla="*/ 0 h 63"/>
                    <a:gd name="T16" fmla="*/ 23 w 69"/>
                    <a:gd name="T17" fmla="*/ 0 h 63"/>
                    <a:gd name="T18" fmla="*/ 17 w 69"/>
                    <a:gd name="T19" fmla="*/ 6 h 63"/>
                    <a:gd name="T20" fmla="*/ 12 w 69"/>
                    <a:gd name="T21" fmla="*/ 6 h 63"/>
                    <a:gd name="T22" fmla="*/ 12 w 69"/>
                    <a:gd name="T23" fmla="*/ 12 h 63"/>
                    <a:gd name="T24" fmla="*/ 6 w 69"/>
                    <a:gd name="T25" fmla="*/ 17 h 63"/>
                    <a:gd name="T26" fmla="*/ 6 w 69"/>
                    <a:gd name="T27" fmla="*/ 23 h 63"/>
                    <a:gd name="T28" fmla="*/ 0 w 69"/>
                    <a:gd name="T29" fmla="*/ 23 h 63"/>
                    <a:gd name="T30" fmla="*/ 0 w 69"/>
                    <a:gd name="T31" fmla="*/ 40 h 63"/>
                    <a:gd name="T32" fmla="*/ 6 w 69"/>
                    <a:gd name="T33" fmla="*/ 46 h 63"/>
                    <a:gd name="T34" fmla="*/ 6 w 69"/>
                    <a:gd name="T35" fmla="*/ 52 h 63"/>
                    <a:gd name="T36" fmla="*/ 12 w 69"/>
                    <a:gd name="T37" fmla="*/ 52 h 63"/>
                    <a:gd name="T38" fmla="*/ 12 w 69"/>
                    <a:gd name="T39" fmla="*/ 57 h 63"/>
                    <a:gd name="T40" fmla="*/ 17 w 69"/>
                    <a:gd name="T41" fmla="*/ 63 h 63"/>
                    <a:gd name="T42" fmla="*/ 52 w 69"/>
                    <a:gd name="T43" fmla="*/ 63 h 63"/>
                    <a:gd name="T44" fmla="*/ 57 w 69"/>
                    <a:gd name="T45" fmla="*/ 57 h 63"/>
                    <a:gd name="T46" fmla="*/ 57 w 69"/>
                    <a:gd name="T47" fmla="*/ 52 h 63"/>
                    <a:gd name="T48" fmla="*/ 63 w 69"/>
                    <a:gd name="T49" fmla="*/ 52 h 63"/>
                    <a:gd name="T50" fmla="*/ 63 w 69"/>
                    <a:gd name="T51" fmla="*/ 46 h 63"/>
                    <a:gd name="T52" fmla="*/ 69 w 69"/>
                    <a:gd name="T53" fmla="*/ 40 h 63"/>
                    <a:gd name="T54" fmla="*/ 69 w 69"/>
                    <a:gd name="T55" fmla="*/ 29 h 6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9"/>
                    <a:gd name="T85" fmla="*/ 0 h 63"/>
                    <a:gd name="T86" fmla="*/ 69 w 69"/>
                    <a:gd name="T87" fmla="*/ 63 h 6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9" h="63">
                      <a:moveTo>
                        <a:pt x="69" y="29"/>
                      </a:moveTo>
                      <a:lnTo>
                        <a:pt x="69" y="23"/>
                      </a:lnTo>
                      <a:lnTo>
                        <a:pt x="63" y="23"/>
                      </a:lnTo>
                      <a:lnTo>
                        <a:pt x="63" y="17"/>
                      </a:lnTo>
                      <a:lnTo>
                        <a:pt x="57" y="12"/>
                      </a:lnTo>
                      <a:lnTo>
                        <a:pt x="57" y="6"/>
                      </a:lnTo>
                      <a:lnTo>
                        <a:pt x="52" y="6"/>
                      </a:lnTo>
                      <a:lnTo>
                        <a:pt x="46" y="0"/>
                      </a:lnTo>
                      <a:lnTo>
                        <a:pt x="23" y="0"/>
                      </a:lnTo>
                      <a:lnTo>
                        <a:pt x="17" y="6"/>
                      </a:lnTo>
                      <a:lnTo>
                        <a:pt x="12" y="6"/>
                      </a:lnTo>
                      <a:lnTo>
                        <a:pt x="12" y="12"/>
                      </a:lnTo>
                      <a:lnTo>
                        <a:pt x="6" y="17"/>
                      </a:lnTo>
                      <a:lnTo>
                        <a:pt x="6" y="23"/>
                      </a:lnTo>
                      <a:lnTo>
                        <a:pt x="0" y="23"/>
                      </a:lnTo>
                      <a:lnTo>
                        <a:pt x="0" y="40"/>
                      </a:lnTo>
                      <a:lnTo>
                        <a:pt x="6" y="46"/>
                      </a:lnTo>
                      <a:lnTo>
                        <a:pt x="6" y="52"/>
                      </a:lnTo>
                      <a:lnTo>
                        <a:pt x="12" y="52"/>
                      </a:lnTo>
                      <a:lnTo>
                        <a:pt x="12" y="57"/>
                      </a:lnTo>
                      <a:lnTo>
                        <a:pt x="17" y="63"/>
                      </a:lnTo>
                      <a:lnTo>
                        <a:pt x="52" y="63"/>
                      </a:lnTo>
                      <a:lnTo>
                        <a:pt x="57" y="57"/>
                      </a:lnTo>
                      <a:lnTo>
                        <a:pt x="57" y="52"/>
                      </a:lnTo>
                      <a:lnTo>
                        <a:pt x="63" y="52"/>
                      </a:lnTo>
                      <a:lnTo>
                        <a:pt x="63" y="46"/>
                      </a:lnTo>
                      <a:lnTo>
                        <a:pt x="69" y="40"/>
                      </a:lnTo>
                      <a:lnTo>
                        <a:pt x="69" y="29"/>
                      </a:lnTo>
                      <a:close/>
                    </a:path>
                  </a:pathLst>
                </a:custGeom>
                <a:solidFill>
                  <a:srgbClr val="000000"/>
                </a:solidFill>
                <a:ln w="3810">
                  <a:solidFill>
                    <a:srgbClr val="000000"/>
                  </a:solidFill>
                  <a:round/>
                  <a:headEnd/>
                  <a:tailEnd/>
                </a:ln>
              </p:spPr>
              <p:txBody>
                <a:bodyPr/>
                <a:lstStyle/>
                <a:p>
                  <a:endParaRPr lang="en-US"/>
                </a:p>
              </p:txBody>
            </p:sp>
            <p:sp>
              <p:nvSpPr>
                <p:cNvPr id="36054" name="Freeform 77"/>
                <p:cNvSpPr>
                  <a:spLocks/>
                </p:cNvSpPr>
                <p:nvPr/>
              </p:nvSpPr>
              <p:spPr bwMode="auto">
                <a:xfrm>
                  <a:off x="2580" y="3262"/>
                  <a:ext cx="63" cy="63"/>
                </a:xfrm>
                <a:custGeom>
                  <a:avLst/>
                  <a:gdLst>
                    <a:gd name="T0" fmla="*/ 63 w 63"/>
                    <a:gd name="T1" fmla="*/ 29 h 63"/>
                    <a:gd name="T2" fmla="*/ 63 w 63"/>
                    <a:gd name="T3" fmla="*/ 12 h 63"/>
                    <a:gd name="T4" fmla="*/ 57 w 63"/>
                    <a:gd name="T5" fmla="*/ 12 h 63"/>
                    <a:gd name="T6" fmla="*/ 57 w 63"/>
                    <a:gd name="T7" fmla="*/ 6 h 63"/>
                    <a:gd name="T8" fmla="*/ 52 w 63"/>
                    <a:gd name="T9" fmla="*/ 0 h 63"/>
                    <a:gd name="T10" fmla="*/ 17 w 63"/>
                    <a:gd name="T11" fmla="*/ 0 h 63"/>
                    <a:gd name="T12" fmla="*/ 12 w 63"/>
                    <a:gd name="T13" fmla="*/ 6 h 63"/>
                    <a:gd name="T14" fmla="*/ 6 w 63"/>
                    <a:gd name="T15" fmla="*/ 12 h 63"/>
                    <a:gd name="T16" fmla="*/ 6 w 63"/>
                    <a:gd name="T17" fmla="*/ 17 h 63"/>
                    <a:gd name="T18" fmla="*/ 0 w 63"/>
                    <a:gd name="T19" fmla="*/ 23 h 63"/>
                    <a:gd name="T20" fmla="*/ 0 w 63"/>
                    <a:gd name="T21" fmla="*/ 35 h 63"/>
                    <a:gd name="T22" fmla="*/ 6 w 63"/>
                    <a:gd name="T23" fmla="*/ 40 h 63"/>
                    <a:gd name="T24" fmla="*/ 6 w 63"/>
                    <a:gd name="T25" fmla="*/ 52 h 63"/>
                    <a:gd name="T26" fmla="*/ 12 w 63"/>
                    <a:gd name="T27" fmla="*/ 57 h 63"/>
                    <a:gd name="T28" fmla="*/ 23 w 63"/>
                    <a:gd name="T29" fmla="*/ 57 h 63"/>
                    <a:gd name="T30" fmla="*/ 29 w 63"/>
                    <a:gd name="T31" fmla="*/ 63 h 63"/>
                    <a:gd name="T32" fmla="*/ 40 w 63"/>
                    <a:gd name="T33" fmla="*/ 63 h 63"/>
                    <a:gd name="T34" fmla="*/ 46 w 63"/>
                    <a:gd name="T35" fmla="*/ 57 h 63"/>
                    <a:gd name="T36" fmla="*/ 57 w 63"/>
                    <a:gd name="T37" fmla="*/ 57 h 63"/>
                    <a:gd name="T38" fmla="*/ 57 w 63"/>
                    <a:gd name="T39" fmla="*/ 52 h 63"/>
                    <a:gd name="T40" fmla="*/ 63 w 63"/>
                    <a:gd name="T41" fmla="*/ 46 h 63"/>
                    <a:gd name="T42" fmla="*/ 63 w 63"/>
                    <a:gd name="T43" fmla="*/ 35 h 63"/>
                    <a:gd name="T44" fmla="*/ 63 w 63"/>
                    <a:gd name="T45" fmla="*/ 29 h 6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3"/>
                    <a:gd name="T70" fmla="*/ 0 h 63"/>
                    <a:gd name="T71" fmla="*/ 63 w 63"/>
                    <a:gd name="T72" fmla="*/ 63 h 6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3" h="63">
                      <a:moveTo>
                        <a:pt x="63" y="29"/>
                      </a:moveTo>
                      <a:lnTo>
                        <a:pt x="63" y="12"/>
                      </a:lnTo>
                      <a:lnTo>
                        <a:pt x="57" y="12"/>
                      </a:lnTo>
                      <a:lnTo>
                        <a:pt x="57" y="6"/>
                      </a:lnTo>
                      <a:lnTo>
                        <a:pt x="52" y="0"/>
                      </a:lnTo>
                      <a:lnTo>
                        <a:pt x="17" y="0"/>
                      </a:lnTo>
                      <a:lnTo>
                        <a:pt x="12" y="6"/>
                      </a:lnTo>
                      <a:lnTo>
                        <a:pt x="6" y="12"/>
                      </a:lnTo>
                      <a:lnTo>
                        <a:pt x="6" y="17"/>
                      </a:lnTo>
                      <a:lnTo>
                        <a:pt x="0" y="23"/>
                      </a:lnTo>
                      <a:lnTo>
                        <a:pt x="0" y="35"/>
                      </a:lnTo>
                      <a:lnTo>
                        <a:pt x="6" y="40"/>
                      </a:lnTo>
                      <a:lnTo>
                        <a:pt x="6" y="52"/>
                      </a:lnTo>
                      <a:lnTo>
                        <a:pt x="12" y="57"/>
                      </a:lnTo>
                      <a:lnTo>
                        <a:pt x="23" y="57"/>
                      </a:lnTo>
                      <a:lnTo>
                        <a:pt x="29" y="63"/>
                      </a:lnTo>
                      <a:lnTo>
                        <a:pt x="40" y="63"/>
                      </a:lnTo>
                      <a:lnTo>
                        <a:pt x="46" y="57"/>
                      </a:lnTo>
                      <a:lnTo>
                        <a:pt x="57" y="57"/>
                      </a:lnTo>
                      <a:lnTo>
                        <a:pt x="57" y="52"/>
                      </a:lnTo>
                      <a:lnTo>
                        <a:pt x="63" y="46"/>
                      </a:lnTo>
                      <a:lnTo>
                        <a:pt x="63" y="35"/>
                      </a:lnTo>
                      <a:lnTo>
                        <a:pt x="63" y="29"/>
                      </a:lnTo>
                      <a:close/>
                    </a:path>
                  </a:pathLst>
                </a:custGeom>
                <a:solidFill>
                  <a:srgbClr val="000000"/>
                </a:solidFill>
                <a:ln w="3810">
                  <a:solidFill>
                    <a:srgbClr val="000000"/>
                  </a:solidFill>
                  <a:round/>
                  <a:headEnd/>
                  <a:tailEnd/>
                </a:ln>
              </p:spPr>
              <p:txBody>
                <a:bodyPr/>
                <a:lstStyle/>
                <a:p>
                  <a:endParaRPr lang="en-US"/>
                </a:p>
              </p:txBody>
            </p:sp>
            <p:sp>
              <p:nvSpPr>
                <p:cNvPr id="36055" name="Freeform 76"/>
                <p:cNvSpPr>
                  <a:spLocks/>
                </p:cNvSpPr>
                <p:nvPr/>
              </p:nvSpPr>
              <p:spPr bwMode="auto">
                <a:xfrm>
                  <a:off x="2814" y="2994"/>
                  <a:ext cx="63" cy="63"/>
                </a:xfrm>
                <a:custGeom>
                  <a:avLst/>
                  <a:gdLst>
                    <a:gd name="T0" fmla="*/ 63 w 63"/>
                    <a:gd name="T1" fmla="*/ 29 h 63"/>
                    <a:gd name="T2" fmla="*/ 63 w 63"/>
                    <a:gd name="T3" fmla="*/ 12 h 63"/>
                    <a:gd name="T4" fmla="*/ 57 w 63"/>
                    <a:gd name="T5" fmla="*/ 6 h 63"/>
                    <a:gd name="T6" fmla="*/ 52 w 63"/>
                    <a:gd name="T7" fmla="*/ 6 h 63"/>
                    <a:gd name="T8" fmla="*/ 52 w 63"/>
                    <a:gd name="T9" fmla="*/ 0 h 63"/>
                    <a:gd name="T10" fmla="*/ 17 w 63"/>
                    <a:gd name="T11" fmla="*/ 0 h 63"/>
                    <a:gd name="T12" fmla="*/ 12 w 63"/>
                    <a:gd name="T13" fmla="*/ 6 h 63"/>
                    <a:gd name="T14" fmla="*/ 6 w 63"/>
                    <a:gd name="T15" fmla="*/ 6 h 63"/>
                    <a:gd name="T16" fmla="*/ 6 w 63"/>
                    <a:gd name="T17" fmla="*/ 12 h 63"/>
                    <a:gd name="T18" fmla="*/ 0 w 63"/>
                    <a:gd name="T19" fmla="*/ 17 h 63"/>
                    <a:gd name="T20" fmla="*/ 0 w 63"/>
                    <a:gd name="T21" fmla="*/ 40 h 63"/>
                    <a:gd name="T22" fmla="*/ 6 w 63"/>
                    <a:gd name="T23" fmla="*/ 46 h 63"/>
                    <a:gd name="T24" fmla="*/ 6 w 63"/>
                    <a:gd name="T25" fmla="*/ 52 h 63"/>
                    <a:gd name="T26" fmla="*/ 12 w 63"/>
                    <a:gd name="T27" fmla="*/ 52 h 63"/>
                    <a:gd name="T28" fmla="*/ 17 w 63"/>
                    <a:gd name="T29" fmla="*/ 57 h 63"/>
                    <a:gd name="T30" fmla="*/ 23 w 63"/>
                    <a:gd name="T31" fmla="*/ 57 h 63"/>
                    <a:gd name="T32" fmla="*/ 23 w 63"/>
                    <a:gd name="T33" fmla="*/ 63 h 63"/>
                    <a:gd name="T34" fmla="*/ 40 w 63"/>
                    <a:gd name="T35" fmla="*/ 63 h 63"/>
                    <a:gd name="T36" fmla="*/ 46 w 63"/>
                    <a:gd name="T37" fmla="*/ 57 h 63"/>
                    <a:gd name="T38" fmla="*/ 52 w 63"/>
                    <a:gd name="T39" fmla="*/ 57 h 63"/>
                    <a:gd name="T40" fmla="*/ 52 w 63"/>
                    <a:gd name="T41" fmla="*/ 52 h 63"/>
                    <a:gd name="T42" fmla="*/ 57 w 63"/>
                    <a:gd name="T43" fmla="*/ 52 h 63"/>
                    <a:gd name="T44" fmla="*/ 63 w 63"/>
                    <a:gd name="T45" fmla="*/ 46 h 63"/>
                    <a:gd name="T46" fmla="*/ 63 w 63"/>
                    <a:gd name="T47" fmla="*/ 34 h 63"/>
                    <a:gd name="T48" fmla="*/ 63 w 63"/>
                    <a:gd name="T49" fmla="*/ 29 h 6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3"/>
                    <a:gd name="T76" fmla="*/ 0 h 63"/>
                    <a:gd name="T77" fmla="*/ 63 w 63"/>
                    <a:gd name="T78" fmla="*/ 63 h 6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3" h="63">
                      <a:moveTo>
                        <a:pt x="63" y="29"/>
                      </a:moveTo>
                      <a:lnTo>
                        <a:pt x="63" y="12"/>
                      </a:lnTo>
                      <a:lnTo>
                        <a:pt x="57" y="6"/>
                      </a:lnTo>
                      <a:lnTo>
                        <a:pt x="52" y="6"/>
                      </a:lnTo>
                      <a:lnTo>
                        <a:pt x="52" y="0"/>
                      </a:lnTo>
                      <a:lnTo>
                        <a:pt x="17" y="0"/>
                      </a:lnTo>
                      <a:lnTo>
                        <a:pt x="12" y="6"/>
                      </a:lnTo>
                      <a:lnTo>
                        <a:pt x="6" y="6"/>
                      </a:lnTo>
                      <a:lnTo>
                        <a:pt x="6" y="12"/>
                      </a:lnTo>
                      <a:lnTo>
                        <a:pt x="0" y="17"/>
                      </a:lnTo>
                      <a:lnTo>
                        <a:pt x="0" y="40"/>
                      </a:lnTo>
                      <a:lnTo>
                        <a:pt x="6" y="46"/>
                      </a:lnTo>
                      <a:lnTo>
                        <a:pt x="6" y="52"/>
                      </a:lnTo>
                      <a:lnTo>
                        <a:pt x="12" y="52"/>
                      </a:lnTo>
                      <a:lnTo>
                        <a:pt x="17" y="57"/>
                      </a:lnTo>
                      <a:lnTo>
                        <a:pt x="23" y="57"/>
                      </a:lnTo>
                      <a:lnTo>
                        <a:pt x="23" y="63"/>
                      </a:lnTo>
                      <a:lnTo>
                        <a:pt x="40" y="63"/>
                      </a:lnTo>
                      <a:lnTo>
                        <a:pt x="46" y="57"/>
                      </a:lnTo>
                      <a:lnTo>
                        <a:pt x="52" y="57"/>
                      </a:lnTo>
                      <a:lnTo>
                        <a:pt x="52" y="52"/>
                      </a:lnTo>
                      <a:lnTo>
                        <a:pt x="57" y="52"/>
                      </a:lnTo>
                      <a:lnTo>
                        <a:pt x="63" y="46"/>
                      </a:lnTo>
                      <a:lnTo>
                        <a:pt x="63" y="34"/>
                      </a:lnTo>
                      <a:lnTo>
                        <a:pt x="63" y="29"/>
                      </a:lnTo>
                      <a:close/>
                    </a:path>
                  </a:pathLst>
                </a:custGeom>
                <a:solidFill>
                  <a:srgbClr val="000000"/>
                </a:solidFill>
                <a:ln w="3810">
                  <a:solidFill>
                    <a:srgbClr val="000000"/>
                  </a:solidFill>
                  <a:round/>
                  <a:headEnd/>
                  <a:tailEnd/>
                </a:ln>
              </p:spPr>
              <p:txBody>
                <a:bodyPr/>
                <a:lstStyle/>
                <a:p>
                  <a:endParaRPr lang="en-US"/>
                </a:p>
              </p:txBody>
            </p:sp>
            <p:sp>
              <p:nvSpPr>
                <p:cNvPr id="36056" name="Freeform 75"/>
                <p:cNvSpPr>
                  <a:spLocks/>
                </p:cNvSpPr>
                <p:nvPr/>
              </p:nvSpPr>
              <p:spPr bwMode="auto">
                <a:xfrm>
                  <a:off x="3048" y="2452"/>
                  <a:ext cx="63" cy="63"/>
                </a:xfrm>
                <a:custGeom>
                  <a:avLst/>
                  <a:gdLst>
                    <a:gd name="T0" fmla="*/ 63 w 63"/>
                    <a:gd name="T1" fmla="*/ 29 h 63"/>
                    <a:gd name="T2" fmla="*/ 63 w 63"/>
                    <a:gd name="T3" fmla="*/ 18 h 63"/>
                    <a:gd name="T4" fmla="*/ 58 w 63"/>
                    <a:gd name="T5" fmla="*/ 18 h 63"/>
                    <a:gd name="T6" fmla="*/ 58 w 63"/>
                    <a:gd name="T7" fmla="*/ 12 h 63"/>
                    <a:gd name="T8" fmla="*/ 52 w 63"/>
                    <a:gd name="T9" fmla="*/ 6 h 63"/>
                    <a:gd name="T10" fmla="*/ 46 w 63"/>
                    <a:gd name="T11" fmla="*/ 6 h 63"/>
                    <a:gd name="T12" fmla="*/ 46 w 63"/>
                    <a:gd name="T13" fmla="*/ 0 h 63"/>
                    <a:gd name="T14" fmla="*/ 18 w 63"/>
                    <a:gd name="T15" fmla="*/ 0 h 63"/>
                    <a:gd name="T16" fmla="*/ 18 w 63"/>
                    <a:gd name="T17" fmla="*/ 6 h 63"/>
                    <a:gd name="T18" fmla="*/ 12 w 63"/>
                    <a:gd name="T19" fmla="*/ 6 h 63"/>
                    <a:gd name="T20" fmla="*/ 6 w 63"/>
                    <a:gd name="T21" fmla="*/ 12 h 63"/>
                    <a:gd name="T22" fmla="*/ 6 w 63"/>
                    <a:gd name="T23" fmla="*/ 18 h 63"/>
                    <a:gd name="T24" fmla="*/ 0 w 63"/>
                    <a:gd name="T25" fmla="*/ 18 h 63"/>
                    <a:gd name="T26" fmla="*/ 0 w 63"/>
                    <a:gd name="T27" fmla="*/ 46 h 63"/>
                    <a:gd name="T28" fmla="*/ 6 w 63"/>
                    <a:gd name="T29" fmla="*/ 46 h 63"/>
                    <a:gd name="T30" fmla="*/ 6 w 63"/>
                    <a:gd name="T31" fmla="*/ 52 h 63"/>
                    <a:gd name="T32" fmla="*/ 12 w 63"/>
                    <a:gd name="T33" fmla="*/ 57 h 63"/>
                    <a:gd name="T34" fmla="*/ 18 w 63"/>
                    <a:gd name="T35" fmla="*/ 57 h 63"/>
                    <a:gd name="T36" fmla="*/ 18 w 63"/>
                    <a:gd name="T37" fmla="*/ 63 h 63"/>
                    <a:gd name="T38" fmla="*/ 46 w 63"/>
                    <a:gd name="T39" fmla="*/ 63 h 63"/>
                    <a:gd name="T40" fmla="*/ 46 w 63"/>
                    <a:gd name="T41" fmla="*/ 57 h 63"/>
                    <a:gd name="T42" fmla="*/ 52 w 63"/>
                    <a:gd name="T43" fmla="*/ 57 h 63"/>
                    <a:gd name="T44" fmla="*/ 58 w 63"/>
                    <a:gd name="T45" fmla="*/ 52 h 63"/>
                    <a:gd name="T46" fmla="*/ 58 w 63"/>
                    <a:gd name="T47" fmla="*/ 46 h 63"/>
                    <a:gd name="T48" fmla="*/ 63 w 63"/>
                    <a:gd name="T49" fmla="*/ 46 h 63"/>
                    <a:gd name="T50" fmla="*/ 63 w 63"/>
                    <a:gd name="T51" fmla="*/ 40 h 63"/>
                    <a:gd name="T52" fmla="*/ 63 w 63"/>
                    <a:gd name="T53" fmla="*/ 29 h 6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63"/>
                    <a:gd name="T82" fmla="*/ 0 h 63"/>
                    <a:gd name="T83" fmla="*/ 63 w 63"/>
                    <a:gd name="T84" fmla="*/ 63 h 63"/>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63" h="63">
                      <a:moveTo>
                        <a:pt x="63" y="29"/>
                      </a:moveTo>
                      <a:lnTo>
                        <a:pt x="63" y="18"/>
                      </a:lnTo>
                      <a:lnTo>
                        <a:pt x="58" y="18"/>
                      </a:lnTo>
                      <a:lnTo>
                        <a:pt x="58" y="12"/>
                      </a:lnTo>
                      <a:lnTo>
                        <a:pt x="52" y="6"/>
                      </a:lnTo>
                      <a:lnTo>
                        <a:pt x="46" y="6"/>
                      </a:lnTo>
                      <a:lnTo>
                        <a:pt x="46" y="0"/>
                      </a:lnTo>
                      <a:lnTo>
                        <a:pt x="18" y="0"/>
                      </a:lnTo>
                      <a:lnTo>
                        <a:pt x="18" y="6"/>
                      </a:lnTo>
                      <a:lnTo>
                        <a:pt x="12" y="6"/>
                      </a:lnTo>
                      <a:lnTo>
                        <a:pt x="6" y="12"/>
                      </a:lnTo>
                      <a:lnTo>
                        <a:pt x="6" y="18"/>
                      </a:lnTo>
                      <a:lnTo>
                        <a:pt x="0" y="18"/>
                      </a:lnTo>
                      <a:lnTo>
                        <a:pt x="0" y="46"/>
                      </a:lnTo>
                      <a:lnTo>
                        <a:pt x="6" y="46"/>
                      </a:lnTo>
                      <a:lnTo>
                        <a:pt x="6" y="52"/>
                      </a:lnTo>
                      <a:lnTo>
                        <a:pt x="12" y="57"/>
                      </a:lnTo>
                      <a:lnTo>
                        <a:pt x="18" y="57"/>
                      </a:lnTo>
                      <a:lnTo>
                        <a:pt x="18" y="63"/>
                      </a:lnTo>
                      <a:lnTo>
                        <a:pt x="46" y="63"/>
                      </a:lnTo>
                      <a:lnTo>
                        <a:pt x="46" y="57"/>
                      </a:lnTo>
                      <a:lnTo>
                        <a:pt x="52" y="57"/>
                      </a:lnTo>
                      <a:lnTo>
                        <a:pt x="58" y="52"/>
                      </a:lnTo>
                      <a:lnTo>
                        <a:pt x="58" y="46"/>
                      </a:lnTo>
                      <a:lnTo>
                        <a:pt x="63" y="46"/>
                      </a:lnTo>
                      <a:lnTo>
                        <a:pt x="63" y="40"/>
                      </a:lnTo>
                      <a:lnTo>
                        <a:pt x="63" y="29"/>
                      </a:lnTo>
                      <a:close/>
                    </a:path>
                  </a:pathLst>
                </a:custGeom>
                <a:solidFill>
                  <a:srgbClr val="000000"/>
                </a:solidFill>
                <a:ln w="3810">
                  <a:solidFill>
                    <a:srgbClr val="000000"/>
                  </a:solidFill>
                  <a:round/>
                  <a:headEnd/>
                  <a:tailEnd/>
                </a:ln>
              </p:spPr>
              <p:txBody>
                <a:bodyPr/>
                <a:lstStyle/>
                <a:p>
                  <a:endParaRPr lang="en-US"/>
                </a:p>
              </p:txBody>
            </p:sp>
            <p:sp>
              <p:nvSpPr>
                <p:cNvPr id="36057" name="Freeform 74"/>
                <p:cNvSpPr>
                  <a:spLocks/>
                </p:cNvSpPr>
                <p:nvPr/>
              </p:nvSpPr>
              <p:spPr bwMode="auto">
                <a:xfrm>
                  <a:off x="3511" y="3519"/>
                  <a:ext cx="68" cy="63"/>
                </a:xfrm>
                <a:custGeom>
                  <a:avLst/>
                  <a:gdLst>
                    <a:gd name="T0" fmla="*/ 68 w 68"/>
                    <a:gd name="T1" fmla="*/ 28 h 63"/>
                    <a:gd name="T2" fmla="*/ 68 w 68"/>
                    <a:gd name="T3" fmla="*/ 23 h 63"/>
                    <a:gd name="T4" fmla="*/ 63 w 68"/>
                    <a:gd name="T5" fmla="*/ 17 h 63"/>
                    <a:gd name="T6" fmla="*/ 63 w 68"/>
                    <a:gd name="T7" fmla="*/ 11 h 63"/>
                    <a:gd name="T8" fmla="*/ 57 w 68"/>
                    <a:gd name="T9" fmla="*/ 11 h 63"/>
                    <a:gd name="T10" fmla="*/ 57 w 68"/>
                    <a:gd name="T11" fmla="*/ 6 h 63"/>
                    <a:gd name="T12" fmla="*/ 51 w 68"/>
                    <a:gd name="T13" fmla="*/ 0 h 63"/>
                    <a:gd name="T14" fmla="*/ 17 w 68"/>
                    <a:gd name="T15" fmla="*/ 0 h 63"/>
                    <a:gd name="T16" fmla="*/ 11 w 68"/>
                    <a:gd name="T17" fmla="*/ 6 h 63"/>
                    <a:gd name="T18" fmla="*/ 11 w 68"/>
                    <a:gd name="T19" fmla="*/ 11 h 63"/>
                    <a:gd name="T20" fmla="*/ 6 w 68"/>
                    <a:gd name="T21" fmla="*/ 11 h 63"/>
                    <a:gd name="T22" fmla="*/ 6 w 68"/>
                    <a:gd name="T23" fmla="*/ 23 h 63"/>
                    <a:gd name="T24" fmla="*/ 0 w 68"/>
                    <a:gd name="T25" fmla="*/ 28 h 63"/>
                    <a:gd name="T26" fmla="*/ 6 w 68"/>
                    <a:gd name="T27" fmla="*/ 34 h 63"/>
                    <a:gd name="T28" fmla="*/ 6 w 68"/>
                    <a:gd name="T29" fmla="*/ 46 h 63"/>
                    <a:gd name="T30" fmla="*/ 11 w 68"/>
                    <a:gd name="T31" fmla="*/ 51 h 63"/>
                    <a:gd name="T32" fmla="*/ 11 w 68"/>
                    <a:gd name="T33" fmla="*/ 57 h 63"/>
                    <a:gd name="T34" fmla="*/ 17 w 68"/>
                    <a:gd name="T35" fmla="*/ 57 h 63"/>
                    <a:gd name="T36" fmla="*/ 23 w 68"/>
                    <a:gd name="T37" fmla="*/ 63 h 63"/>
                    <a:gd name="T38" fmla="*/ 45 w 68"/>
                    <a:gd name="T39" fmla="*/ 63 h 63"/>
                    <a:gd name="T40" fmla="*/ 51 w 68"/>
                    <a:gd name="T41" fmla="*/ 57 h 63"/>
                    <a:gd name="T42" fmla="*/ 57 w 68"/>
                    <a:gd name="T43" fmla="*/ 57 h 63"/>
                    <a:gd name="T44" fmla="*/ 57 w 68"/>
                    <a:gd name="T45" fmla="*/ 51 h 63"/>
                    <a:gd name="T46" fmla="*/ 63 w 68"/>
                    <a:gd name="T47" fmla="*/ 46 h 63"/>
                    <a:gd name="T48" fmla="*/ 63 w 68"/>
                    <a:gd name="T49" fmla="*/ 40 h 63"/>
                    <a:gd name="T50" fmla="*/ 68 w 68"/>
                    <a:gd name="T51" fmla="*/ 34 h 63"/>
                    <a:gd name="T52" fmla="*/ 68 w 68"/>
                    <a:gd name="T53" fmla="*/ 28 h 6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68"/>
                    <a:gd name="T82" fmla="*/ 0 h 63"/>
                    <a:gd name="T83" fmla="*/ 68 w 68"/>
                    <a:gd name="T84" fmla="*/ 63 h 63"/>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68" h="63">
                      <a:moveTo>
                        <a:pt x="68" y="28"/>
                      </a:moveTo>
                      <a:lnTo>
                        <a:pt x="68" y="23"/>
                      </a:lnTo>
                      <a:lnTo>
                        <a:pt x="63" y="17"/>
                      </a:lnTo>
                      <a:lnTo>
                        <a:pt x="63" y="11"/>
                      </a:lnTo>
                      <a:lnTo>
                        <a:pt x="57" y="11"/>
                      </a:lnTo>
                      <a:lnTo>
                        <a:pt x="57" y="6"/>
                      </a:lnTo>
                      <a:lnTo>
                        <a:pt x="51" y="0"/>
                      </a:lnTo>
                      <a:lnTo>
                        <a:pt x="17" y="0"/>
                      </a:lnTo>
                      <a:lnTo>
                        <a:pt x="11" y="6"/>
                      </a:lnTo>
                      <a:lnTo>
                        <a:pt x="11" y="11"/>
                      </a:lnTo>
                      <a:lnTo>
                        <a:pt x="6" y="11"/>
                      </a:lnTo>
                      <a:lnTo>
                        <a:pt x="6" y="23"/>
                      </a:lnTo>
                      <a:lnTo>
                        <a:pt x="0" y="28"/>
                      </a:lnTo>
                      <a:lnTo>
                        <a:pt x="6" y="34"/>
                      </a:lnTo>
                      <a:lnTo>
                        <a:pt x="6" y="46"/>
                      </a:lnTo>
                      <a:lnTo>
                        <a:pt x="11" y="51"/>
                      </a:lnTo>
                      <a:lnTo>
                        <a:pt x="11" y="57"/>
                      </a:lnTo>
                      <a:lnTo>
                        <a:pt x="17" y="57"/>
                      </a:lnTo>
                      <a:lnTo>
                        <a:pt x="23" y="63"/>
                      </a:lnTo>
                      <a:lnTo>
                        <a:pt x="45" y="63"/>
                      </a:lnTo>
                      <a:lnTo>
                        <a:pt x="51" y="57"/>
                      </a:lnTo>
                      <a:lnTo>
                        <a:pt x="57" y="57"/>
                      </a:lnTo>
                      <a:lnTo>
                        <a:pt x="57" y="51"/>
                      </a:lnTo>
                      <a:lnTo>
                        <a:pt x="63" y="46"/>
                      </a:lnTo>
                      <a:lnTo>
                        <a:pt x="63" y="40"/>
                      </a:lnTo>
                      <a:lnTo>
                        <a:pt x="68" y="34"/>
                      </a:lnTo>
                      <a:lnTo>
                        <a:pt x="68" y="28"/>
                      </a:lnTo>
                      <a:close/>
                    </a:path>
                  </a:pathLst>
                </a:custGeom>
                <a:solidFill>
                  <a:srgbClr val="000000"/>
                </a:solidFill>
                <a:ln w="3810">
                  <a:solidFill>
                    <a:srgbClr val="000000"/>
                  </a:solidFill>
                  <a:round/>
                  <a:headEnd/>
                  <a:tailEnd/>
                </a:ln>
              </p:spPr>
              <p:txBody>
                <a:bodyPr/>
                <a:lstStyle/>
                <a:p>
                  <a:endParaRPr lang="en-US"/>
                </a:p>
              </p:txBody>
            </p:sp>
            <p:sp>
              <p:nvSpPr>
                <p:cNvPr id="36058" name="Freeform 73"/>
                <p:cNvSpPr>
                  <a:spLocks/>
                </p:cNvSpPr>
                <p:nvPr/>
              </p:nvSpPr>
              <p:spPr bwMode="auto">
                <a:xfrm>
                  <a:off x="3745" y="3393"/>
                  <a:ext cx="68" cy="63"/>
                </a:xfrm>
                <a:custGeom>
                  <a:avLst/>
                  <a:gdLst>
                    <a:gd name="T0" fmla="*/ 68 w 68"/>
                    <a:gd name="T1" fmla="*/ 29 h 63"/>
                    <a:gd name="T2" fmla="*/ 63 w 68"/>
                    <a:gd name="T3" fmla="*/ 29 h 63"/>
                    <a:gd name="T4" fmla="*/ 63 w 68"/>
                    <a:gd name="T5" fmla="*/ 18 h 63"/>
                    <a:gd name="T6" fmla="*/ 57 w 68"/>
                    <a:gd name="T7" fmla="*/ 12 h 63"/>
                    <a:gd name="T8" fmla="*/ 57 w 68"/>
                    <a:gd name="T9" fmla="*/ 6 h 63"/>
                    <a:gd name="T10" fmla="*/ 51 w 68"/>
                    <a:gd name="T11" fmla="*/ 6 h 63"/>
                    <a:gd name="T12" fmla="*/ 46 w 68"/>
                    <a:gd name="T13" fmla="*/ 0 h 63"/>
                    <a:gd name="T14" fmla="*/ 23 w 68"/>
                    <a:gd name="T15" fmla="*/ 0 h 63"/>
                    <a:gd name="T16" fmla="*/ 17 w 68"/>
                    <a:gd name="T17" fmla="*/ 6 h 63"/>
                    <a:gd name="T18" fmla="*/ 11 w 68"/>
                    <a:gd name="T19" fmla="*/ 6 h 63"/>
                    <a:gd name="T20" fmla="*/ 11 w 68"/>
                    <a:gd name="T21" fmla="*/ 12 h 63"/>
                    <a:gd name="T22" fmla="*/ 6 w 68"/>
                    <a:gd name="T23" fmla="*/ 18 h 63"/>
                    <a:gd name="T24" fmla="*/ 6 w 68"/>
                    <a:gd name="T25" fmla="*/ 23 h 63"/>
                    <a:gd name="T26" fmla="*/ 0 w 68"/>
                    <a:gd name="T27" fmla="*/ 29 h 63"/>
                    <a:gd name="T28" fmla="*/ 0 w 68"/>
                    <a:gd name="T29" fmla="*/ 40 h 63"/>
                    <a:gd name="T30" fmla="*/ 6 w 68"/>
                    <a:gd name="T31" fmla="*/ 46 h 63"/>
                    <a:gd name="T32" fmla="*/ 6 w 68"/>
                    <a:gd name="T33" fmla="*/ 52 h 63"/>
                    <a:gd name="T34" fmla="*/ 11 w 68"/>
                    <a:gd name="T35" fmla="*/ 52 h 63"/>
                    <a:gd name="T36" fmla="*/ 11 w 68"/>
                    <a:gd name="T37" fmla="*/ 57 h 63"/>
                    <a:gd name="T38" fmla="*/ 17 w 68"/>
                    <a:gd name="T39" fmla="*/ 63 h 63"/>
                    <a:gd name="T40" fmla="*/ 51 w 68"/>
                    <a:gd name="T41" fmla="*/ 63 h 63"/>
                    <a:gd name="T42" fmla="*/ 57 w 68"/>
                    <a:gd name="T43" fmla="*/ 57 h 63"/>
                    <a:gd name="T44" fmla="*/ 57 w 68"/>
                    <a:gd name="T45" fmla="*/ 52 h 63"/>
                    <a:gd name="T46" fmla="*/ 63 w 68"/>
                    <a:gd name="T47" fmla="*/ 52 h 63"/>
                    <a:gd name="T48" fmla="*/ 63 w 68"/>
                    <a:gd name="T49" fmla="*/ 40 h 63"/>
                    <a:gd name="T50" fmla="*/ 68 w 68"/>
                    <a:gd name="T51" fmla="*/ 29 h 6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8"/>
                    <a:gd name="T79" fmla="*/ 0 h 63"/>
                    <a:gd name="T80" fmla="*/ 68 w 68"/>
                    <a:gd name="T81" fmla="*/ 63 h 6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8" h="63">
                      <a:moveTo>
                        <a:pt x="68" y="29"/>
                      </a:moveTo>
                      <a:lnTo>
                        <a:pt x="63" y="29"/>
                      </a:lnTo>
                      <a:lnTo>
                        <a:pt x="63" y="18"/>
                      </a:lnTo>
                      <a:lnTo>
                        <a:pt x="57" y="12"/>
                      </a:lnTo>
                      <a:lnTo>
                        <a:pt x="57" y="6"/>
                      </a:lnTo>
                      <a:lnTo>
                        <a:pt x="51" y="6"/>
                      </a:lnTo>
                      <a:lnTo>
                        <a:pt x="46" y="0"/>
                      </a:lnTo>
                      <a:lnTo>
                        <a:pt x="23" y="0"/>
                      </a:lnTo>
                      <a:lnTo>
                        <a:pt x="17" y="6"/>
                      </a:lnTo>
                      <a:lnTo>
                        <a:pt x="11" y="6"/>
                      </a:lnTo>
                      <a:lnTo>
                        <a:pt x="11" y="12"/>
                      </a:lnTo>
                      <a:lnTo>
                        <a:pt x="6" y="18"/>
                      </a:lnTo>
                      <a:lnTo>
                        <a:pt x="6" y="23"/>
                      </a:lnTo>
                      <a:lnTo>
                        <a:pt x="0" y="29"/>
                      </a:lnTo>
                      <a:lnTo>
                        <a:pt x="0" y="40"/>
                      </a:lnTo>
                      <a:lnTo>
                        <a:pt x="6" y="46"/>
                      </a:lnTo>
                      <a:lnTo>
                        <a:pt x="6" y="52"/>
                      </a:lnTo>
                      <a:lnTo>
                        <a:pt x="11" y="52"/>
                      </a:lnTo>
                      <a:lnTo>
                        <a:pt x="11" y="57"/>
                      </a:lnTo>
                      <a:lnTo>
                        <a:pt x="17" y="63"/>
                      </a:lnTo>
                      <a:lnTo>
                        <a:pt x="51" y="63"/>
                      </a:lnTo>
                      <a:lnTo>
                        <a:pt x="57" y="57"/>
                      </a:lnTo>
                      <a:lnTo>
                        <a:pt x="57" y="52"/>
                      </a:lnTo>
                      <a:lnTo>
                        <a:pt x="63" y="52"/>
                      </a:lnTo>
                      <a:lnTo>
                        <a:pt x="63" y="40"/>
                      </a:lnTo>
                      <a:lnTo>
                        <a:pt x="68" y="29"/>
                      </a:lnTo>
                      <a:close/>
                    </a:path>
                  </a:pathLst>
                </a:custGeom>
                <a:solidFill>
                  <a:srgbClr val="000000"/>
                </a:solidFill>
                <a:ln w="3810">
                  <a:solidFill>
                    <a:srgbClr val="000000"/>
                  </a:solidFill>
                  <a:round/>
                  <a:headEnd/>
                  <a:tailEnd/>
                </a:ln>
              </p:spPr>
              <p:txBody>
                <a:bodyPr/>
                <a:lstStyle/>
                <a:p>
                  <a:endParaRPr lang="en-US"/>
                </a:p>
              </p:txBody>
            </p:sp>
            <p:sp>
              <p:nvSpPr>
                <p:cNvPr id="36059" name="Freeform 72"/>
                <p:cNvSpPr>
                  <a:spLocks/>
                </p:cNvSpPr>
                <p:nvPr/>
              </p:nvSpPr>
              <p:spPr bwMode="auto">
                <a:xfrm>
                  <a:off x="3979" y="3279"/>
                  <a:ext cx="63" cy="63"/>
                </a:xfrm>
                <a:custGeom>
                  <a:avLst/>
                  <a:gdLst>
                    <a:gd name="T0" fmla="*/ 63 w 63"/>
                    <a:gd name="T1" fmla="*/ 35 h 63"/>
                    <a:gd name="T2" fmla="*/ 63 w 63"/>
                    <a:gd name="T3" fmla="*/ 18 h 63"/>
                    <a:gd name="T4" fmla="*/ 57 w 63"/>
                    <a:gd name="T5" fmla="*/ 12 h 63"/>
                    <a:gd name="T6" fmla="*/ 51 w 63"/>
                    <a:gd name="T7" fmla="*/ 6 h 63"/>
                    <a:gd name="T8" fmla="*/ 46 w 63"/>
                    <a:gd name="T9" fmla="*/ 0 h 63"/>
                    <a:gd name="T10" fmla="*/ 23 w 63"/>
                    <a:gd name="T11" fmla="*/ 0 h 63"/>
                    <a:gd name="T12" fmla="*/ 17 w 63"/>
                    <a:gd name="T13" fmla="*/ 6 h 63"/>
                    <a:gd name="T14" fmla="*/ 11 w 63"/>
                    <a:gd name="T15" fmla="*/ 6 h 63"/>
                    <a:gd name="T16" fmla="*/ 6 w 63"/>
                    <a:gd name="T17" fmla="*/ 12 h 63"/>
                    <a:gd name="T18" fmla="*/ 6 w 63"/>
                    <a:gd name="T19" fmla="*/ 18 h 63"/>
                    <a:gd name="T20" fmla="*/ 0 w 63"/>
                    <a:gd name="T21" fmla="*/ 23 h 63"/>
                    <a:gd name="T22" fmla="*/ 0 w 63"/>
                    <a:gd name="T23" fmla="*/ 46 h 63"/>
                    <a:gd name="T24" fmla="*/ 6 w 63"/>
                    <a:gd name="T25" fmla="*/ 52 h 63"/>
                    <a:gd name="T26" fmla="*/ 11 w 63"/>
                    <a:gd name="T27" fmla="*/ 57 h 63"/>
                    <a:gd name="T28" fmla="*/ 17 w 63"/>
                    <a:gd name="T29" fmla="*/ 63 h 63"/>
                    <a:gd name="T30" fmla="*/ 51 w 63"/>
                    <a:gd name="T31" fmla="*/ 63 h 63"/>
                    <a:gd name="T32" fmla="*/ 51 w 63"/>
                    <a:gd name="T33" fmla="*/ 57 h 63"/>
                    <a:gd name="T34" fmla="*/ 57 w 63"/>
                    <a:gd name="T35" fmla="*/ 52 h 63"/>
                    <a:gd name="T36" fmla="*/ 63 w 63"/>
                    <a:gd name="T37" fmla="*/ 52 h 63"/>
                    <a:gd name="T38" fmla="*/ 63 w 63"/>
                    <a:gd name="T39" fmla="*/ 40 h 63"/>
                    <a:gd name="T40" fmla="*/ 63 w 63"/>
                    <a:gd name="T41" fmla="*/ 35 h 6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3"/>
                    <a:gd name="T64" fmla="*/ 0 h 63"/>
                    <a:gd name="T65" fmla="*/ 63 w 63"/>
                    <a:gd name="T66" fmla="*/ 63 h 6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3" h="63">
                      <a:moveTo>
                        <a:pt x="63" y="35"/>
                      </a:moveTo>
                      <a:lnTo>
                        <a:pt x="63" y="18"/>
                      </a:lnTo>
                      <a:lnTo>
                        <a:pt x="57" y="12"/>
                      </a:lnTo>
                      <a:lnTo>
                        <a:pt x="51" y="6"/>
                      </a:lnTo>
                      <a:lnTo>
                        <a:pt x="46" y="0"/>
                      </a:lnTo>
                      <a:lnTo>
                        <a:pt x="23" y="0"/>
                      </a:lnTo>
                      <a:lnTo>
                        <a:pt x="17" y="6"/>
                      </a:lnTo>
                      <a:lnTo>
                        <a:pt x="11" y="6"/>
                      </a:lnTo>
                      <a:lnTo>
                        <a:pt x="6" y="12"/>
                      </a:lnTo>
                      <a:lnTo>
                        <a:pt x="6" y="18"/>
                      </a:lnTo>
                      <a:lnTo>
                        <a:pt x="0" y="23"/>
                      </a:lnTo>
                      <a:lnTo>
                        <a:pt x="0" y="46"/>
                      </a:lnTo>
                      <a:lnTo>
                        <a:pt x="6" y="52"/>
                      </a:lnTo>
                      <a:lnTo>
                        <a:pt x="11" y="57"/>
                      </a:lnTo>
                      <a:lnTo>
                        <a:pt x="17" y="63"/>
                      </a:lnTo>
                      <a:lnTo>
                        <a:pt x="51" y="63"/>
                      </a:lnTo>
                      <a:lnTo>
                        <a:pt x="51" y="57"/>
                      </a:lnTo>
                      <a:lnTo>
                        <a:pt x="57" y="52"/>
                      </a:lnTo>
                      <a:lnTo>
                        <a:pt x="63" y="52"/>
                      </a:lnTo>
                      <a:lnTo>
                        <a:pt x="63" y="40"/>
                      </a:lnTo>
                      <a:lnTo>
                        <a:pt x="63" y="35"/>
                      </a:lnTo>
                      <a:close/>
                    </a:path>
                  </a:pathLst>
                </a:custGeom>
                <a:solidFill>
                  <a:srgbClr val="000000"/>
                </a:solidFill>
                <a:ln w="3810">
                  <a:solidFill>
                    <a:srgbClr val="000000"/>
                  </a:solidFill>
                  <a:round/>
                  <a:headEnd/>
                  <a:tailEnd/>
                </a:ln>
              </p:spPr>
              <p:txBody>
                <a:bodyPr/>
                <a:lstStyle/>
                <a:p>
                  <a:endParaRPr lang="en-US"/>
                </a:p>
              </p:txBody>
            </p:sp>
            <p:sp>
              <p:nvSpPr>
                <p:cNvPr id="36060" name="Freeform 71"/>
                <p:cNvSpPr>
                  <a:spLocks/>
                </p:cNvSpPr>
                <p:nvPr/>
              </p:nvSpPr>
              <p:spPr bwMode="auto">
                <a:xfrm>
                  <a:off x="4213" y="3017"/>
                  <a:ext cx="63" cy="63"/>
                </a:xfrm>
                <a:custGeom>
                  <a:avLst/>
                  <a:gdLst>
                    <a:gd name="T0" fmla="*/ 63 w 63"/>
                    <a:gd name="T1" fmla="*/ 29 h 63"/>
                    <a:gd name="T2" fmla="*/ 63 w 63"/>
                    <a:gd name="T3" fmla="*/ 17 h 63"/>
                    <a:gd name="T4" fmla="*/ 57 w 63"/>
                    <a:gd name="T5" fmla="*/ 11 h 63"/>
                    <a:gd name="T6" fmla="*/ 51 w 63"/>
                    <a:gd name="T7" fmla="*/ 6 h 63"/>
                    <a:gd name="T8" fmla="*/ 51 w 63"/>
                    <a:gd name="T9" fmla="*/ 0 h 63"/>
                    <a:gd name="T10" fmla="*/ 17 w 63"/>
                    <a:gd name="T11" fmla="*/ 0 h 63"/>
                    <a:gd name="T12" fmla="*/ 11 w 63"/>
                    <a:gd name="T13" fmla="*/ 6 h 63"/>
                    <a:gd name="T14" fmla="*/ 6 w 63"/>
                    <a:gd name="T15" fmla="*/ 11 h 63"/>
                    <a:gd name="T16" fmla="*/ 0 w 63"/>
                    <a:gd name="T17" fmla="*/ 17 h 63"/>
                    <a:gd name="T18" fmla="*/ 0 w 63"/>
                    <a:gd name="T19" fmla="*/ 40 h 63"/>
                    <a:gd name="T20" fmla="*/ 6 w 63"/>
                    <a:gd name="T21" fmla="*/ 46 h 63"/>
                    <a:gd name="T22" fmla="*/ 6 w 63"/>
                    <a:gd name="T23" fmla="*/ 51 h 63"/>
                    <a:gd name="T24" fmla="*/ 11 w 63"/>
                    <a:gd name="T25" fmla="*/ 57 h 63"/>
                    <a:gd name="T26" fmla="*/ 17 w 63"/>
                    <a:gd name="T27" fmla="*/ 57 h 63"/>
                    <a:gd name="T28" fmla="*/ 17 w 63"/>
                    <a:gd name="T29" fmla="*/ 63 h 63"/>
                    <a:gd name="T30" fmla="*/ 46 w 63"/>
                    <a:gd name="T31" fmla="*/ 63 h 63"/>
                    <a:gd name="T32" fmla="*/ 51 w 63"/>
                    <a:gd name="T33" fmla="*/ 57 h 63"/>
                    <a:gd name="T34" fmla="*/ 57 w 63"/>
                    <a:gd name="T35" fmla="*/ 51 h 63"/>
                    <a:gd name="T36" fmla="*/ 57 w 63"/>
                    <a:gd name="T37" fmla="*/ 46 h 63"/>
                    <a:gd name="T38" fmla="*/ 63 w 63"/>
                    <a:gd name="T39" fmla="*/ 40 h 63"/>
                    <a:gd name="T40" fmla="*/ 63 w 63"/>
                    <a:gd name="T41" fmla="*/ 34 h 63"/>
                    <a:gd name="T42" fmla="*/ 63 w 63"/>
                    <a:gd name="T43" fmla="*/ 29 h 6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63"/>
                    <a:gd name="T67" fmla="*/ 0 h 63"/>
                    <a:gd name="T68" fmla="*/ 63 w 63"/>
                    <a:gd name="T69" fmla="*/ 63 h 6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63" h="63">
                      <a:moveTo>
                        <a:pt x="63" y="29"/>
                      </a:moveTo>
                      <a:lnTo>
                        <a:pt x="63" y="17"/>
                      </a:lnTo>
                      <a:lnTo>
                        <a:pt x="57" y="11"/>
                      </a:lnTo>
                      <a:lnTo>
                        <a:pt x="51" y="6"/>
                      </a:lnTo>
                      <a:lnTo>
                        <a:pt x="51" y="0"/>
                      </a:lnTo>
                      <a:lnTo>
                        <a:pt x="17" y="0"/>
                      </a:lnTo>
                      <a:lnTo>
                        <a:pt x="11" y="6"/>
                      </a:lnTo>
                      <a:lnTo>
                        <a:pt x="6" y="11"/>
                      </a:lnTo>
                      <a:lnTo>
                        <a:pt x="0" y="17"/>
                      </a:lnTo>
                      <a:lnTo>
                        <a:pt x="0" y="40"/>
                      </a:lnTo>
                      <a:lnTo>
                        <a:pt x="6" y="46"/>
                      </a:lnTo>
                      <a:lnTo>
                        <a:pt x="6" y="51"/>
                      </a:lnTo>
                      <a:lnTo>
                        <a:pt x="11" y="57"/>
                      </a:lnTo>
                      <a:lnTo>
                        <a:pt x="17" y="57"/>
                      </a:lnTo>
                      <a:lnTo>
                        <a:pt x="17" y="63"/>
                      </a:lnTo>
                      <a:lnTo>
                        <a:pt x="46" y="63"/>
                      </a:lnTo>
                      <a:lnTo>
                        <a:pt x="51" y="57"/>
                      </a:lnTo>
                      <a:lnTo>
                        <a:pt x="57" y="51"/>
                      </a:lnTo>
                      <a:lnTo>
                        <a:pt x="57" y="46"/>
                      </a:lnTo>
                      <a:lnTo>
                        <a:pt x="63" y="40"/>
                      </a:lnTo>
                      <a:lnTo>
                        <a:pt x="63" y="34"/>
                      </a:lnTo>
                      <a:lnTo>
                        <a:pt x="63" y="29"/>
                      </a:lnTo>
                      <a:close/>
                    </a:path>
                  </a:pathLst>
                </a:custGeom>
                <a:solidFill>
                  <a:srgbClr val="000000"/>
                </a:solidFill>
                <a:ln w="3810">
                  <a:solidFill>
                    <a:srgbClr val="000000"/>
                  </a:solidFill>
                  <a:round/>
                  <a:headEnd/>
                  <a:tailEnd/>
                </a:ln>
              </p:spPr>
              <p:txBody>
                <a:bodyPr/>
                <a:lstStyle/>
                <a:p>
                  <a:endParaRPr lang="en-US"/>
                </a:p>
              </p:txBody>
            </p:sp>
            <p:sp>
              <p:nvSpPr>
                <p:cNvPr id="36061" name="Freeform 70"/>
                <p:cNvSpPr>
                  <a:spLocks/>
                </p:cNvSpPr>
                <p:nvPr/>
              </p:nvSpPr>
              <p:spPr bwMode="auto">
                <a:xfrm>
                  <a:off x="4447" y="2532"/>
                  <a:ext cx="63" cy="63"/>
                </a:xfrm>
                <a:custGeom>
                  <a:avLst/>
                  <a:gdLst>
                    <a:gd name="T0" fmla="*/ 63 w 63"/>
                    <a:gd name="T1" fmla="*/ 29 h 63"/>
                    <a:gd name="T2" fmla="*/ 63 w 63"/>
                    <a:gd name="T3" fmla="*/ 17 h 63"/>
                    <a:gd name="T4" fmla="*/ 57 w 63"/>
                    <a:gd name="T5" fmla="*/ 12 h 63"/>
                    <a:gd name="T6" fmla="*/ 51 w 63"/>
                    <a:gd name="T7" fmla="*/ 6 h 63"/>
                    <a:gd name="T8" fmla="*/ 46 w 63"/>
                    <a:gd name="T9" fmla="*/ 0 h 63"/>
                    <a:gd name="T10" fmla="*/ 11 w 63"/>
                    <a:gd name="T11" fmla="*/ 0 h 63"/>
                    <a:gd name="T12" fmla="*/ 11 w 63"/>
                    <a:gd name="T13" fmla="*/ 6 h 63"/>
                    <a:gd name="T14" fmla="*/ 6 w 63"/>
                    <a:gd name="T15" fmla="*/ 12 h 63"/>
                    <a:gd name="T16" fmla="*/ 0 w 63"/>
                    <a:gd name="T17" fmla="*/ 17 h 63"/>
                    <a:gd name="T18" fmla="*/ 0 w 63"/>
                    <a:gd name="T19" fmla="*/ 40 h 63"/>
                    <a:gd name="T20" fmla="*/ 6 w 63"/>
                    <a:gd name="T21" fmla="*/ 46 h 63"/>
                    <a:gd name="T22" fmla="*/ 6 w 63"/>
                    <a:gd name="T23" fmla="*/ 52 h 63"/>
                    <a:gd name="T24" fmla="*/ 11 w 63"/>
                    <a:gd name="T25" fmla="*/ 57 h 63"/>
                    <a:gd name="T26" fmla="*/ 17 w 63"/>
                    <a:gd name="T27" fmla="*/ 63 h 63"/>
                    <a:gd name="T28" fmla="*/ 40 w 63"/>
                    <a:gd name="T29" fmla="*/ 63 h 63"/>
                    <a:gd name="T30" fmla="*/ 46 w 63"/>
                    <a:gd name="T31" fmla="*/ 57 h 63"/>
                    <a:gd name="T32" fmla="*/ 51 w 63"/>
                    <a:gd name="T33" fmla="*/ 57 h 63"/>
                    <a:gd name="T34" fmla="*/ 57 w 63"/>
                    <a:gd name="T35" fmla="*/ 52 h 63"/>
                    <a:gd name="T36" fmla="*/ 57 w 63"/>
                    <a:gd name="T37" fmla="*/ 46 h 63"/>
                    <a:gd name="T38" fmla="*/ 63 w 63"/>
                    <a:gd name="T39" fmla="*/ 40 h 63"/>
                    <a:gd name="T40" fmla="*/ 63 w 63"/>
                    <a:gd name="T41" fmla="*/ 34 h 63"/>
                    <a:gd name="T42" fmla="*/ 63 w 63"/>
                    <a:gd name="T43" fmla="*/ 29 h 6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63"/>
                    <a:gd name="T67" fmla="*/ 0 h 63"/>
                    <a:gd name="T68" fmla="*/ 63 w 63"/>
                    <a:gd name="T69" fmla="*/ 63 h 6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63" h="63">
                      <a:moveTo>
                        <a:pt x="63" y="29"/>
                      </a:moveTo>
                      <a:lnTo>
                        <a:pt x="63" y="17"/>
                      </a:lnTo>
                      <a:lnTo>
                        <a:pt x="57" y="12"/>
                      </a:lnTo>
                      <a:lnTo>
                        <a:pt x="51" y="6"/>
                      </a:lnTo>
                      <a:lnTo>
                        <a:pt x="46" y="0"/>
                      </a:lnTo>
                      <a:lnTo>
                        <a:pt x="11" y="0"/>
                      </a:lnTo>
                      <a:lnTo>
                        <a:pt x="11" y="6"/>
                      </a:lnTo>
                      <a:lnTo>
                        <a:pt x="6" y="12"/>
                      </a:lnTo>
                      <a:lnTo>
                        <a:pt x="0" y="17"/>
                      </a:lnTo>
                      <a:lnTo>
                        <a:pt x="0" y="40"/>
                      </a:lnTo>
                      <a:lnTo>
                        <a:pt x="6" y="46"/>
                      </a:lnTo>
                      <a:lnTo>
                        <a:pt x="6" y="52"/>
                      </a:lnTo>
                      <a:lnTo>
                        <a:pt x="11" y="57"/>
                      </a:lnTo>
                      <a:lnTo>
                        <a:pt x="17" y="63"/>
                      </a:lnTo>
                      <a:lnTo>
                        <a:pt x="40" y="63"/>
                      </a:lnTo>
                      <a:lnTo>
                        <a:pt x="46" y="57"/>
                      </a:lnTo>
                      <a:lnTo>
                        <a:pt x="51" y="57"/>
                      </a:lnTo>
                      <a:lnTo>
                        <a:pt x="57" y="52"/>
                      </a:lnTo>
                      <a:lnTo>
                        <a:pt x="57" y="46"/>
                      </a:lnTo>
                      <a:lnTo>
                        <a:pt x="63" y="40"/>
                      </a:lnTo>
                      <a:lnTo>
                        <a:pt x="63" y="34"/>
                      </a:lnTo>
                      <a:lnTo>
                        <a:pt x="63" y="29"/>
                      </a:lnTo>
                      <a:close/>
                    </a:path>
                  </a:pathLst>
                </a:custGeom>
                <a:solidFill>
                  <a:srgbClr val="000000"/>
                </a:solidFill>
                <a:ln w="3810">
                  <a:solidFill>
                    <a:srgbClr val="000000"/>
                  </a:solidFill>
                  <a:round/>
                  <a:headEnd/>
                  <a:tailEnd/>
                </a:ln>
              </p:spPr>
              <p:txBody>
                <a:bodyPr/>
                <a:lstStyle/>
                <a:p>
                  <a:endParaRPr lang="en-US"/>
                </a:p>
              </p:txBody>
            </p:sp>
            <p:sp>
              <p:nvSpPr>
                <p:cNvPr id="36062" name="Line 69"/>
                <p:cNvSpPr>
                  <a:spLocks noChangeShapeType="1"/>
                </p:cNvSpPr>
                <p:nvPr/>
              </p:nvSpPr>
              <p:spPr bwMode="auto">
                <a:xfrm>
                  <a:off x="748" y="3547"/>
                  <a:ext cx="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63" name="Line 68"/>
                <p:cNvSpPr>
                  <a:spLocks noChangeShapeType="1"/>
                </p:cNvSpPr>
                <p:nvPr/>
              </p:nvSpPr>
              <p:spPr bwMode="auto">
                <a:xfrm>
                  <a:off x="731" y="3547"/>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64" name="Line 67"/>
                <p:cNvSpPr>
                  <a:spLocks noChangeShapeType="1"/>
                </p:cNvSpPr>
                <p:nvPr/>
              </p:nvSpPr>
              <p:spPr bwMode="auto">
                <a:xfrm>
                  <a:off x="731" y="3547"/>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65" name="Line 66"/>
                <p:cNvSpPr>
                  <a:spLocks noChangeShapeType="1"/>
                </p:cNvSpPr>
                <p:nvPr/>
              </p:nvSpPr>
              <p:spPr bwMode="auto">
                <a:xfrm>
                  <a:off x="731" y="3547"/>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66" name="Line 65"/>
                <p:cNvSpPr>
                  <a:spLocks noChangeShapeType="1"/>
                </p:cNvSpPr>
                <p:nvPr/>
              </p:nvSpPr>
              <p:spPr bwMode="auto">
                <a:xfrm flipV="1">
                  <a:off x="982" y="3188"/>
                  <a:ext cx="1" cy="297"/>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67" name="Line 64"/>
                <p:cNvSpPr>
                  <a:spLocks noChangeShapeType="1"/>
                </p:cNvSpPr>
                <p:nvPr/>
              </p:nvSpPr>
              <p:spPr bwMode="auto">
                <a:xfrm>
                  <a:off x="965" y="3188"/>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68" name="Line 63"/>
                <p:cNvSpPr>
                  <a:spLocks noChangeShapeType="1"/>
                </p:cNvSpPr>
                <p:nvPr/>
              </p:nvSpPr>
              <p:spPr bwMode="auto">
                <a:xfrm>
                  <a:off x="965" y="3485"/>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69" name="Line 62"/>
                <p:cNvSpPr>
                  <a:spLocks noChangeShapeType="1"/>
                </p:cNvSpPr>
                <p:nvPr/>
              </p:nvSpPr>
              <p:spPr bwMode="auto">
                <a:xfrm>
                  <a:off x="965" y="3359"/>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70" name="Line 61"/>
                <p:cNvSpPr>
                  <a:spLocks noChangeShapeType="1"/>
                </p:cNvSpPr>
                <p:nvPr/>
              </p:nvSpPr>
              <p:spPr bwMode="auto">
                <a:xfrm flipV="1">
                  <a:off x="1216" y="2835"/>
                  <a:ext cx="1" cy="456"/>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71" name="Line 60"/>
                <p:cNvSpPr>
                  <a:spLocks noChangeShapeType="1"/>
                </p:cNvSpPr>
                <p:nvPr/>
              </p:nvSpPr>
              <p:spPr bwMode="auto">
                <a:xfrm>
                  <a:off x="1199" y="2835"/>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72" name="Line 59"/>
                <p:cNvSpPr>
                  <a:spLocks noChangeShapeType="1"/>
                </p:cNvSpPr>
                <p:nvPr/>
              </p:nvSpPr>
              <p:spPr bwMode="auto">
                <a:xfrm>
                  <a:off x="1199" y="3291"/>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73" name="Line 58"/>
                <p:cNvSpPr>
                  <a:spLocks noChangeShapeType="1"/>
                </p:cNvSpPr>
                <p:nvPr/>
              </p:nvSpPr>
              <p:spPr bwMode="auto">
                <a:xfrm>
                  <a:off x="1199" y="3097"/>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74" name="Line 57"/>
                <p:cNvSpPr>
                  <a:spLocks noChangeShapeType="1"/>
                </p:cNvSpPr>
                <p:nvPr/>
              </p:nvSpPr>
              <p:spPr bwMode="auto">
                <a:xfrm flipV="1">
                  <a:off x="1450" y="2008"/>
                  <a:ext cx="1" cy="849"/>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75" name="Line 56"/>
                <p:cNvSpPr>
                  <a:spLocks noChangeShapeType="1"/>
                </p:cNvSpPr>
                <p:nvPr/>
              </p:nvSpPr>
              <p:spPr bwMode="auto">
                <a:xfrm>
                  <a:off x="1433" y="2008"/>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76" name="Line 55"/>
                <p:cNvSpPr>
                  <a:spLocks noChangeShapeType="1"/>
                </p:cNvSpPr>
                <p:nvPr/>
              </p:nvSpPr>
              <p:spPr bwMode="auto">
                <a:xfrm>
                  <a:off x="1433" y="2857"/>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77" name="Line 54"/>
                <p:cNvSpPr>
                  <a:spLocks noChangeShapeType="1"/>
                </p:cNvSpPr>
                <p:nvPr/>
              </p:nvSpPr>
              <p:spPr bwMode="auto">
                <a:xfrm>
                  <a:off x="1433" y="2498"/>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78" name="Line 53"/>
                <p:cNvSpPr>
                  <a:spLocks noChangeShapeType="1"/>
                </p:cNvSpPr>
                <p:nvPr/>
              </p:nvSpPr>
              <p:spPr bwMode="auto">
                <a:xfrm flipV="1">
                  <a:off x="1684" y="462"/>
                  <a:ext cx="1" cy="1722"/>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79" name="Line 52"/>
                <p:cNvSpPr>
                  <a:spLocks noChangeShapeType="1"/>
                </p:cNvSpPr>
                <p:nvPr/>
              </p:nvSpPr>
              <p:spPr bwMode="auto">
                <a:xfrm>
                  <a:off x="1667" y="462"/>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80" name="Line 51"/>
                <p:cNvSpPr>
                  <a:spLocks noChangeShapeType="1"/>
                </p:cNvSpPr>
                <p:nvPr/>
              </p:nvSpPr>
              <p:spPr bwMode="auto">
                <a:xfrm>
                  <a:off x="1667" y="2184"/>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81" name="Line 50"/>
                <p:cNvSpPr>
                  <a:spLocks noChangeShapeType="1"/>
                </p:cNvSpPr>
                <p:nvPr/>
              </p:nvSpPr>
              <p:spPr bwMode="auto">
                <a:xfrm>
                  <a:off x="1667" y="1471"/>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82" name="Line 49"/>
                <p:cNvSpPr>
                  <a:spLocks noChangeShapeType="1"/>
                </p:cNvSpPr>
                <p:nvPr/>
              </p:nvSpPr>
              <p:spPr bwMode="auto">
                <a:xfrm>
                  <a:off x="2146" y="3547"/>
                  <a:ext cx="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83" name="Line 48"/>
                <p:cNvSpPr>
                  <a:spLocks noChangeShapeType="1"/>
                </p:cNvSpPr>
                <p:nvPr/>
              </p:nvSpPr>
              <p:spPr bwMode="auto">
                <a:xfrm>
                  <a:off x="2129" y="3547"/>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84" name="Line 47"/>
                <p:cNvSpPr>
                  <a:spLocks noChangeShapeType="1"/>
                </p:cNvSpPr>
                <p:nvPr/>
              </p:nvSpPr>
              <p:spPr bwMode="auto">
                <a:xfrm>
                  <a:off x="2129" y="3547"/>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85" name="Line 46"/>
                <p:cNvSpPr>
                  <a:spLocks noChangeShapeType="1"/>
                </p:cNvSpPr>
                <p:nvPr/>
              </p:nvSpPr>
              <p:spPr bwMode="auto">
                <a:xfrm>
                  <a:off x="2129" y="3547"/>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86" name="Line 45"/>
                <p:cNvSpPr>
                  <a:spLocks noChangeShapeType="1"/>
                </p:cNvSpPr>
                <p:nvPr/>
              </p:nvSpPr>
              <p:spPr bwMode="auto">
                <a:xfrm flipV="1">
                  <a:off x="2381" y="3251"/>
                  <a:ext cx="1" cy="268"/>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87" name="Line 44"/>
                <p:cNvSpPr>
                  <a:spLocks noChangeShapeType="1"/>
                </p:cNvSpPr>
                <p:nvPr/>
              </p:nvSpPr>
              <p:spPr bwMode="auto">
                <a:xfrm>
                  <a:off x="2363" y="3251"/>
                  <a:ext cx="3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88" name="Line 43"/>
                <p:cNvSpPr>
                  <a:spLocks noChangeShapeType="1"/>
                </p:cNvSpPr>
                <p:nvPr/>
              </p:nvSpPr>
              <p:spPr bwMode="auto">
                <a:xfrm>
                  <a:off x="2363" y="3519"/>
                  <a:ext cx="3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89" name="Line 42"/>
                <p:cNvSpPr>
                  <a:spLocks noChangeShapeType="1"/>
                </p:cNvSpPr>
                <p:nvPr/>
              </p:nvSpPr>
              <p:spPr bwMode="auto">
                <a:xfrm>
                  <a:off x="2363" y="3405"/>
                  <a:ext cx="3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90" name="Line 41"/>
                <p:cNvSpPr>
                  <a:spLocks noChangeShapeType="1"/>
                </p:cNvSpPr>
                <p:nvPr/>
              </p:nvSpPr>
              <p:spPr bwMode="auto">
                <a:xfrm flipV="1">
                  <a:off x="2615" y="3091"/>
                  <a:ext cx="1" cy="348"/>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91" name="Line 40"/>
                <p:cNvSpPr>
                  <a:spLocks noChangeShapeType="1"/>
                </p:cNvSpPr>
                <p:nvPr/>
              </p:nvSpPr>
              <p:spPr bwMode="auto">
                <a:xfrm>
                  <a:off x="2597" y="3091"/>
                  <a:ext cx="3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6092" name="Line 39"/>
                <p:cNvSpPr>
                  <a:spLocks noChangeShapeType="1"/>
                </p:cNvSpPr>
                <p:nvPr/>
              </p:nvSpPr>
              <p:spPr bwMode="auto">
                <a:xfrm>
                  <a:off x="2597" y="3439"/>
                  <a:ext cx="3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sp>
            <p:nvSpPr>
              <p:cNvPr id="35863" name="Line 37"/>
              <p:cNvSpPr>
                <a:spLocks noChangeShapeType="1"/>
              </p:cNvSpPr>
              <p:nvPr/>
            </p:nvSpPr>
            <p:spPr bwMode="auto">
              <a:xfrm>
                <a:off x="2597" y="3291"/>
                <a:ext cx="3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64" name="Line 36"/>
              <p:cNvSpPr>
                <a:spLocks noChangeShapeType="1"/>
              </p:cNvSpPr>
              <p:nvPr/>
            </p:nvSpPr>
            <p:spPr bwMode="auto">
              <a:xfrm flipV="1">
                <a:off x="2849" y="2715"/>
                <a:ext cx="1" cy="530"/>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65" name="Line 35"/>
              <p:cNvSpPr>
                <a:spLocks noChangeShapeType="1"/>
              </p:cNvSpPr>
              <p:nvPr/>
            </p:nvSpPr>
            <p:spPr bwMode="auto">
              <a:xfrm>
                <a:off x="2831" y="2715"/>
                <a:ext cx="3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66" name="Line 34"/>
              <p:cNvSpPr>
                <a:spLocks noChangeShapeType="1"/>
              </p:cNvSpPr>
              <p:nvPr/>
            </p:nvSpPr>
            <p:spPr bwMode="auto">
              <a:xfrm>
                <a:off x="2831" y="3245"/>
                <a:ext cx="3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67" name="Line 33"/>
              <p:cNvSpPr>
                <a:spLocks noChangeShapeType="1"/>
              </p:cNvSpPr>
              <p:nvPr/>
            </p:nvSpPr>
            <p:spPr bwMode="auto">
              <a:xfrm>
                <a:off x="2831" y="3023"/>
                <a:ext cx="35"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68" name="Line 32"/>
              <p:cNvSpPr>
                <a:spLocks noChangeShapeType="1"/>
              </p:cNvSpPr>
              <p:nvPr/>
            </p:nvSpPr>
            <p:spPr bwMode="auto">
              <a:xfrm flipV="1">
                <a:off x="3083" y="1888"/>
                <a:ext cx="1" cy="1009"/>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69" name="Line 31"/>
              <p:cNvSpPr>
                <a:spLocks noChangeShapeType="1"/>
              </p:cNvSpPr>
              <p:nvPr/>
            </p:nvSpPr>
            <p:spPr bwMode="auto">
              <a:xfrm>
                <a:off x="3066" y="1888"/>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70" name="Line 30"/>
              <p:cNvSpPr>
                <a:spLocks noChangeShapeType="1"/>
              </p:cNvSpPr>
              <p:nvPr/>
            </p:nvSpPr>
            <p:spPr bwMode="auto">
              <a:xfrm>
                <a:off x="3066" y="2897"/>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71" name="Line 29"/>
              <p:cNvSpPr>
                <a:spLocks noChangeShapeType="1"/>
              </p:cNvSpPr>
              <p:nvPr/>
            </p:nvSpPr>
            <p:spPr bwMode="auto">
              <a:xfrm>
                <a:off x="3066" y="2481"/>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72" name="Line 28"/>
              <p:cNvSpPr>
                <a:spLocks noChangeShapeType="1"/>
              </p:cNvSpPr>
              <p:nvPr/>
            </p:nvSpPr>
            <p:spPr bwMode="auto">
              <a:xfrm>
                <a:off x="3545" y="3547"/>
                <a:ext cx="1"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73" name="Line 27"/>
              <p:cNvSpPr>
                <a:spLocks noChangeShapeType="1"/>
              </p:cNvSpPr>
              <p:nvPr/>
            </p:nvSpPr>
            <p:spPr bwMode="auto">
              <a:xfrm>
                <a:off x="3528" y="3547"/>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74" name="Line 26"/>
              <p:cNvSpPr>
                <a:spLocks noChangeShapeType="1"/>
              </p:cNvSpPr>
              <p:nvPr/>
            </p:nvSpPr>
            <p:spPr bwMode="auto">
              <a:xfrm>
                <a:off x="3528" y="3547"/>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75" name="Line 25"/>
              <p:cNvSpPr>
                <a:spLocks noChangeShapeType="1"/>
              </p:cNvSpPr>
              <p:nvPr/>
            </p:nvSpPr>
            <p:spPr bwMode="auto">
              <a:xfrm>
                <a:off x="3528" y="3547"/>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76" name="Line 24"/>
              <p:cNvSpPr>
                <a:spLocks noChangeShapeType="1"/>
              </p:cNvSpPr>
              <p:nvPr/>
            </p:nvSpPr>
            <p:spPr bwMode="auto">
              <a:xfrm flipV="1">
                <a:off x="3779" y="3279"/>
                <a:ext cx="1" cy="257"/>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77" name="Line 23"/>
              <p:cNvSpPr>
                <a:spLocks noChangeShapeType="1"/>
              </p:cNvSpPr>
              <p:nvPr/>
            </p:nvSpPr>
            <p:spPr bwMode="auto">
              <a:xfrm>
                <a:off x="3762" y="3279"/>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78" name="Line 22"/>
              <p:cNvSpPr>
                <a:spLocks noChangeShapeType="1"/>
              </p:cNvSpPr>
              <p:nvPr/>
            </p:nvSpPr>
            <p:spPr bwMode="auto">
              <a:xfrm>
                <a:off x="3762" y="3536"/>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79" name="Line 21"/>
              <p:cNvSpPr>
                <a:spLocks noChangeShapeType="1"/>
              </p:cNvSpPr>
              <p:nvPr/>
            </p:nvSpPr>
            <p:spPr bwMode="auto">
              <a:xfrm>
                <a:off x="3762" y="3422"/>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80" name="Line 20"/>
              <p:cNvSpPr>
                <a:spLocks noChangeShapeType="1"/>
              </p:cNvSpPr>
              <p:nvPr/>
            </p:nvSpPr>
            <p:spPr bwMode="auto">
              <a:xfrm flipV="1">
                <a:off x="4013" y="3114"/>
                <a:ext cx="1" cy="336"/>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81" name="Line 19"/>
              <p:cNvSpPr>
                <a:spLocks noChangeShapeType="1"/>
              </p:cNvSpPr>
              <p:nvPr/>
            </p:nvSpPr>
            <p:spPr bwMode="auto">
              <a:xfrm>
                <a:off x="3996" y="3114"/>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82" name="Line 18"/>
              <p:cNvSpPr>
                <a:spLocks noChangeShapeType="1"/>
              </p:cNvSpPr>
              <p:nvPr/>
            </p:nvSpPr>
            <p:spPr bwMode="auto">
              <a:xfrm>
                <a:off x="3996" y="3450"/>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83" name="Line 17"/>
              <p:cNvSpPr>
                <a:spLocks noChangeShapeType="1"/>
              </p:cNvSpPr>
              <p:nvPr/>
            </p:nvSpPr>
            <p:spPr bwMode="auto">
              <a:xfrm>
                <a:off x="3996" y="3314"/>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84" name="Line 16"/>
              <p:cNvSpPr>
                <a:spLocks noChangeShapeType="1"/>
              </p:cNvSpPr>
              <p:nvPr/>
            </p:nvSpPr>
            <p:spPr bwMode="auto">
              <a:xfrm flipV="1">
                <a:off x="4247" y="2743"/>
                <a:ext cx="1" cy="519"/>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85" name="Line 15"/>
              <p:cNvSpPr>
                <a:spLocks noChangeShapeType="1"/>
              </p:cNvSpPr>
              <p:nvPr/>
            </p:nvSpPr>
            <p:spPr bwMode="auto">
              <a:xfrm>
                <a:off x="4230" y="2743"/>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86" name="Line 14"/>
              <p:cNvSpPr>
                <a:spLocks noChangeShapeType="1"/>
              </p:cNvSpPr>
              <p:nvPr/>
            </p:nvSpPr>
            <p:spPr bwMode="auto">
              <a:xfrm>
                <a:off x="4230" y="3262"/>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87" name="Line 13"/>
              <p:cNvSpPr>
                <a:spLocks noChangeShapeType="1"/>
              </p:cNvSpPr>
              <p:nvPr/>
            </p:nvSpPr>
            <p:spPr bwMode="auto">
              <a:xfrm>
                <a:off x="4230" y="3046"/>
                <a:ext cx="34"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88" name="Line 12"/>
              <p:cNvSpPr>
                <a:spLocks noChangeShapeType="1"/>
              </p:cNvSpPr>
              <p:nvPr/>
            </p:nvSpPr>
            <p:spPr bwMode="auto">
              <a:xfrm flipV="1">
                <a:off x="4481" y="1996"/>
                <a:ext cx="1" cy="958"/>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89" name="Line 11"/>
              <p:cNvSpPr>
                <a:spLocks noChangeShapeType="1"/>
              </p:cNvSpPr>
              <p:nvPr/>
            </p:nvSpPr>
            <p:spPr bwMode="auto">
              <a:xfrm>
                <a:off x="4458" y="1996"/>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90" name="Line 10"/>
              <p:cNvSpPr>
                <a:spLocks noChangeShapeType="1"/>
              </p:cNvSpPr>
              <p:nvPr/>
            </p:nvSpPr>
            <p:spPr bwMode="auto">
              <a:xfrm>
                <a:off x="4458" y="2954"/>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91" name="Line 9"/>
              <p:cNvSpPr>
                <a:spLocks noChangeShapeType="1"/>
              </p:cNvSpPr>
              <p:nvPr/>
            </p:nvSpPr>
            <p:spPr bwMode="auto">
              <a:xfrm>
                <a:off x="4458" y="2561"/>
                <a:ext cx="40" cy="1"/>
              </a:xfrm>
              <a:prstGeom prst="line">
                <a:avLst/>
              </a:prstGeom>
              <a:noFill/>
              <a:ln w="381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5892" name="Freeform 8"/>
              <p:cNvSpPr>
                <a:spLocks/>
              </p:cNvSpPr>
              <p:nvPr/>
            </p:nvSpPr>
            <p:spPr bwMode="auto">
              <a:xfrm>
                <a:off x="491" y="274"/>
                <a:ext cx="6229" cy="4578"/>
              </a:xfrm>
              <a:custGeom>
                <a:avLst/>
                <a:gdLst>
                  <a:gd name="T0" fmla="*/ 0 w 4247"/>
                  <a:gd name="T1" fmla="*/ 11524 h 3633"/>
                  <a:gd name="T2" fmla="*/ 0 w 4247"/>
                  <a:gd name="T3" fmla="*/ 0 h 3633"/>
                  <a:gd name="T4" fmla="*/ 28826 w 4247"/>
                  <a:gd name="T5" fmla="*/ 0 h 3633"/>
                  <a:gd name="T6" fmla="*/ 28826 w 4247"/>
                  <a:gd name="T7" fmla="*/ 11524 h 3633"/>
                  <a:gd name="T8" fmla="*/ 0 w 4247"/>
                  <a:gd name="T9" fmla="*/ 11524 h 3633"/>
                  <a:gd name="T10" fmla="*/ 0 w 4247"/>
                  <a:gd name="T11" fmla="*/ 11544 h 3633"/>
                  <a:gd name="T12" fmla="*/ 0 60000 65536"/>
                  <a:gd name="T13" fmla="*/ 0 60000 65536"/>
                  <a:gd name="T14" fmla="*/ 0 60000 65536"/>
                  <a:gd name="T15" fmla="*/ 0 60000 65536"/>
                  <a:gd name="T16" fmla="*/ 0 60000 65536"/>
                  <a:gd name="T17" fmla="*/ 0 60000 65536"/>
                  <a:gd name="T18" fmla="*/ 0 w 4247"/>
                  <a:gd name="T19" fmla="*/ 0 h 3633"/>
                  <a:gd name="T20" fmla="*/ 4247 w 4247"/>
                  <a:gd name="T21" fmla="*/ 3633 h 3633"/>
                </a:gdLst>
                <a:ahLst/>
                <a:cxnLst>
                  <a:cxn ang="T12">
                    <a:pos x="T0" y="T1"/>
                  </a:cxn>
                  <a:cxn ang="T13">
                    <a:pos x="T2" y="T3"/>
                  </a:cxn>
                  <a:cxn ang="T14">
                    <a:pos x="T4" y="T5"/>
                  </a:cxn>
                  <a:cxn ang="T15">
                    <a:pos x="T6" y="T7"/>
                  </a:cxn>
                  <a:cxn ang="T16">
                    <a:pos x="T8" y="T9"/>
                  </a:cxn>
                  <a:cxn ang="T17">
                    <a:pos x="T10" y="T11"/>
                  </a:cxn>
                </a:cxnLst>
                <a:rect l="T18" t="T19" r="T20" b="T21"/>
                <a:pathLst>
                  <a:path w="4247" h="3633">
                    <a:moveTo>
                      <a:pt x="0" y="3627"/>
                    </a:moveTo>
                    <a:lnTo>
                      <a:pt x="0" y="0"/>
                    </a:lnTo>
                    <a:lnTo>
                      <a:pt x="4247" y="0"/>
                    </a:lnTo>
                    <a:lnTo>
                      <a:pt x="4247" y="3627"/>
                    </a:lnTo>
                    <a:lnTo>
                      <a:pt x="0" y="3627"/>
                    </a:lnTo>
                    <a:lnTo>
                      <a:pt x="0" y="3633"/>
                    </a:lnTo>
                  </a:path>
                </a:pathLst>
              </a:custGeom>
              <a:noFill/>
              <a:ln w="381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grpSp>
        <p:sp>
          <p:nvSpPr>
            <p:cNvPr id="35849" name="Text Box 2451"/>
            <p:cNvSpPr txBox="1">
              <a:spLocks noChangeArrowheads="1"/>
            </p:cNvSpPr>
            <p:nvPr/>
          </p:nvSpPr>
          <p:spPr bwMode="auto">
            <a:xfrm>
              <a:off x="819150" y="4522058"/>
              <a:ext cx="4000500" cy="763576"/>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1200">
                  <a:latin typeface="Calibri" pitchFamily="34" charset="0"/>
                  <a:ea typeface="Batang" pitchFamily="18" charset="-127"/>
                  <a:cs typeface="Times New Roman" pitchFamily="18" charset="0"/>
                </a:rPr>
                <a:t> Age, unadjusted        Age, adjusted for        Age, adjusted for</a:t>
              </a:r>
            </a:p>
            <a:p>
              <a:r>
                <a:rPr lang="en-US" sz="1200">
                  <a:latin typeface="Calibri" pitchFamily="34" charset="0"/>
                  <a:ea typeface="Batang" pitchFamily="18" charset="-127"/>
                  <a:cs typeface="Times New Roman" pitchFamily="18" charset="0"/>
                </a:rPr>
                <a:t>                                     physiologic index       sex, race and                                               	           of comorbidity           physiologic index</a:t>
              </a:r>
            </a:p>
            <a:p>
              <a:r>
                <a:rPr lang="en-US" sz="1200">
                  <a:latin typeface="Calibri" pitchFamily="34" charset="0"/>
                  <a:ea typeface="Batang" pitchFamily="18" charset="-127"/>
                  <a:cs typeface="Times New Roman" pitchFamily="18" charset="0"/>
                </a:rPr>
                <a:t>                                                                          of comorbidity</a:t>
              </a:r>
            </a:p>
          </p:txBody>
        </p:sp>
      </p:grpSp>
      <p:sp>
        <p:nvSpPr>
          <p:cNvPr id="35843" name="Text Box 2452"/>
          <p:cNvSpPr txBox="1">
            <a:spLocks noChangeArrowheads="1"/>
          </p:cNvSpPr>
          <p:nvPr/>
        </p:nvSpPr>
        <p:spPr bwMode="auto">
          <a:xfrm>
            <a:off x="4343400" y="3657600"/>
            <a:ext cx="862013" cy="276225"/>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1200" b="1">
                <a:latin typeface="Calibri" pitchFamily="34" charset="0"/>
                <a:ea typeface="Batang" pitchFamily="18" charset="-127"/>
                <a:cs typeface="Times New Roman" pitchFamily="18" charset="0"/>
              </a:rPr>
              <a:t>Age Group</a:t>
            </a:r>
            <a:endParaRPr lang="en-US" sz="1200">
              <a:latin typeface="Calibri" pitchFamily="34" charset="0"/>
              <a:ea typeface="Batang" pitchFamily="18" charset="-127"/>
              <a:cs typeface="Times New Roman" pitchFamily="18" charset="0"/>
            </a:endParaRPr>
          </a:p>
        </p:txBody>
      </p:sp>
      <p:sp>
        <p:nvSpPr>
          <p:cNvPr id="35844" name="Rectangle 2455"/>
          <p:cNvSpPr>
            <a:spLocks noChangeArrowheads="1"/>
          </p:cNvSpPr>
          <p:nvPr/>
        </p:nvSpPr>
        <p:spPr bwMode="auto">
          <a:xfrm>
            <a:off x="-57150" y="6119813"/>
            <a:ext cx="184150" cy="554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p>
            <a:r>
              <a:rPr lang="en-US" altLang="ko-KR" sz="1200">
                <a:latin typeface="Times New Roman" pitchFamily="18" charset="0"/>
                <a:ea typeface="Batang" pitchFamily="18" charset="-127"/>
                <a:cs typeface="Times New Roman" pitchFamily="18" charset="0"/>
              </a:rPr>
              <a:t/>
            </a:r>
            <a:br>
              <a:rPr lang="en-US" altLang="ko-KR" sz="1200">
                <a:latin typeface="Times New Roman" pitchFamily="18" charset="0"/>
                <a:ea typeface="Batang" pitchFamily="18" charset="-127"/>
                <a:cs typeface="Times New Roman" pitchFamily="18" charset="0"/>
              </a:rPr>
            </a:br>
            <a:endParaRPr lang="en-US" altLang="ko-KR">
              <a:latin typeface="Calibri" pitchFamily="34" charset="0"/>
              <a:ea typeface="Batang" pitchFamily="18" charset="-127"/>
              <a:cs typeface="Times New Roman" pitchFamily="18" charset="0"/>
            </a:endParaRPr>
          </a:p>
        </p:txBody>
      </p:sp>
      <p:sp>
        <p:nvSpPr>
          <p:cNvPr id="35845" name="TextBox 4"/>
          <p:cNvSpPr txBox="1">
            <a:spLocks noChangeArrowheads="1"/>
          </p:cNvSpPr>
          <p:nvPr/>
        </p:nvSpPr>
        <p:spPr bwMode="auto">
          <a:xfrm>
            <a:off x="381000" y="5715000"/>
            <a:ext cx="8229600" cy="923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atin typeface="Calibri" pitchFamily="34" charset="0"/>
              </a:rPr>
              <a:t>Newman AB, Boudreau RM, Naydeck BL, Fried LF, Harris TB. A Physiologic Index of Comorbidity - Relationship to Mortality and Disability. J Gerontol A Biol Sci Med Sci. 2008;63A:M603-609. </a:t>
            </a:r>
          </a:p>
        </p:txBody>
      </p:sp>
      <p:sp>
        <p:nvSpPr>
          <p:cNvPr id="35846" name="Rectangle 2688"/>
          <p:cNvSpPr>
            <a:spLocks noChangeArrowheads="1"/>
          </p:cNvSpPr>
          <p:nvPr/>
        </p:nvSpPr>
        <p:spPr bwMode="auto">
          <a:xfrm>
            <a:off x="0" y="0"/>
            <a:ext cx="8839200" cy="1200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2400">
                <a:latin typeface="Calibri" pitchFamily="34" charset="0"/>
              </a:rPr>
              <a:t>Association of age with mortality (i) unadjusted, (ii) adjusted for physiologic index of comorbidity, and (iii) adjusted for age, sex, race, and physiologic index of comorbidity. </a:t>
            </a:r>
          </a:p>
        </p:txBody>
      </p:sp>
      <p:sp>
        <p:nvSpPr>
          <p:cNvPr id="2453" name="TextBox 2452"/>
          <p:cNvSpPr txBox="1"/>
          <p:nvPr/>
        </p:nvSpPr>
        <p:spPr>
          <a:xfrm>
            <a:off x="6629400" y="1600200"/>
            <a:ext cx="2057400" cy="3046988"/>
          </a:xfrm>
          <a:prstGeom prst="rect">
            <a:avLst/>
          </a:prstGeom>
          <a:solidFill>
            <a:schemeClr val="bg2"/>
          </a:solidFill>
        </p:spPr>
        <p:style>
          <a:lnRef idx="2">
            <a:schemeClr val="dk1"/>
          </a:lnRef>
          <a:fillRef idx="1">
            <a:schemeClr val="lt1"/>
          </a:fillRef>
          <a:effectRef idx="0">
            <a:schemeClr val="dk1"/>
          </a:effectRef>
          <a:fontRef idx="minor">
            <a:schemeClr val="dk1"/>
          </a:fontRef>
        </p:style>
        <p:txBody>
          <a:bodyPr>
            <a:spAutoFit/>
          </a:bodyPr>
          <a:lstStyle/>
          <a:p>
            <a:pPr>
              <a:defRPr/>
            </a:pPr>
            <a:r>
              <a:rPr lang="en-US" sz="1600" b="1" dirty="0">
                <a:solidFill>
                  <a:schemeClr val="tx1"/>
                </a:solidFill>
              </a:rPr>
              <a:t>Physiologic Index</a:t>
            </a:r>
          </a:p>
          <a:p>
            <a:pPr>
              <a:defRPr/>
            </a:pPr>
            <a:r>
              <a:rPr lang="en-US" sz="1600" b="1" dirty="0">
                <a:solidFill>
                  <a:schemeClr val="tx1"/>
                </a:solidFill>
              </a:rPr>
              <a:t>explained about 40% of the mortality risk due to age</a:t>
            </a:r>
          </a:p>
          <a:p>
            <a:pPr>
              <a:defRPr/>
            </a:pPr>
            <a:endParaRPr lang="en-US" sz="1600" b="1" dirty="0">
              <a:solidFill>
                <a:schemeClr val="tx1"/>
              </a:solidFill>
            </a:endParaRPr>
          </a:p>
          <a:p>
            <a:pPr>
              <a:defRPr/>
            </a:pPr>
            <a:r>
              <a:rPr lang="en-US" sz="1600" b="1" dirty="0">
                <a:solidFill>
                  <a:schemeClr val="tx1"/>
                </a:solidFill>
              </a:rPr>
              <a:t>Was similar to age in predicting mortality</a:t>
            </a:r>
          </a:p>
          <a:p>
            <a:pPr>
              <a:defRPr/>
            </a:pPr>
            <a:endParaRPr lang="en-US" sz="1600" b="1" dirty="0">
              <a:solidFill>
                <a:schemeClr val="tx1"/>
              </a:solidFill>
            </a:endParaRPr>
          </a:p>
          <a:p>
            <a:pPr>
              <a:defRPr/>
            </a:pPr>
            <a:r>
              <a:rPr lang="en-US" sz="1600" b="1" dirty="0">
                <a:solidFill>
                  <a:schemeClr val="tx1"/>
                </a:solidFill>
              </a:rPr>
              <a:t>AUC Age = 0.67</a:t>
            </a:r>
          </a:p>
          <a:p>
            <a:pPr>
              <a:defRPr/>
            </a:pPr>
            <a:r>
              <a:rPr lang="en-US" sz="1600" b="1" dirty="0">
                <a:solidFill>
                  <a:schemeClr val="tx1"/>
                </a:solidFill>
              </a:rPr>
              <a:t>AUC Index 0.71</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077200" cy="1143000"/>
          </a:xfrm>
        </p:spPr>
        <p:txBody>
          <a:bodyPr>
            <a:normAutofit fontScale="90000"/>
          </a:bodyPr>
          <a:lstStyle/>
          <a:p>
            <a:pPr>
              <a:defRPr/>
            </a:pPr>
            <a:r>
              <a:rPr lang="en-US" sz="3600" b="1" dirty="0" smtClean="0"/>
              <a:t>Cardiovascular Health Study: frailty scale</a:t>
            </a:r>
            <a:endParaRPr lang="en-US" sz="3600" b="1" dirty="0"/>
          </a:p>
        </p:txBody>
      </p:sp>
      <p:sp>
        <p:nvSpPr>
          <p:cNvPr id="3" name="Content Placeholder 2"/>
          <p:cNvSpPr>
            <a:spLocks noGrp="1"/>
          </p:cNvSpPr>
          <p:nvPr>
            <p:ph idx="1"/>
          </p:nvPr>
        </p:nvSpPr>
        <p:spPr>
          <a:xfrm>
            <a:off x="0" y="1600200"/>
            <a:ext cx="8686800" cy="5029200"/>
          </a:xfrm>
        </p:spPr>
        <p:txBody>
          <a:bodyPr>
            <a:normAutofit/>
          </a:bodyPr>
          <a:lstStyle/>
          <a:p>
            <a:pPr lvl="1">
              <a:buFontTx/>
              <a:buNone/>
              <a:defRPr/>
            </a:pPr>
            <a:endParaRPr lang="en-US" b="1" dirty="0" smtClean="0"/>
          </a:p>
          <a:p>
            <a:pPr lvl="1">
              <a:defRPr/>
            </a:pPr>
            <a:endParaRPr lang="en-US" dirty="0"/>
          </a:p>
        </p:txBody>
      </p:sp>
      <p:graphicFrame>
        <p:nvGraphicFramePr>
          <p:cNvPr id="5" name="Table 4"/>
          <p:cNvGraphicFramePr>
            <a:graphicFrameLocks noGrp="1"/>
          </p:cNvGraphicFramePr>
          <p:nvPr/>
        </p:nvGraphicFramePr>
        <p:xfrm>
          <a:off x="342900" y="1447800"/>
          <a:ext cx="8458199" cy="4937688"/>
        </p:xfrm>
        <a:graphic>
          <a:graphicData uri="http://schemas.openxmlformats.org/drawingml/2006/table">
            <a:tbl>
              <a:tblPr firstRow="1" bandRow="1">
                <a:tableStyleId>{5C22544A-7EE6-4342-B048-85BDC9FD1C3A}</a:tableStyleId>
              </a:tblPr>
              <a:tblGrid>
                <a:gridCol w="2362199"/>
                <a:gridCol w="2650067"/>
                <a:gridCol w="3445933"/>
              </a:tblGrid>
              <a:tr h="822854">
                <a:tc>
                  <a:txBody>
                    <a:bodyPr/>
                    <a:lstStyle/>
                    <a:p>
                      <a:pPr algn="ctr"/>
                      <a:r>
                        <a:rPr lang="en-US" sz="2400" b="1" dirty="0" smtClean="0"/>
                        <a:t>Frailty component</a:t>
                      </a:r>
                      <a:endParaRPr lang="en-US" sz="2400" b="1" dirty="0"/>
                    </a:p>
                  </a:txBody>
                  <a:tcPr marT="45714" marB="45714"/>
                </a:tc>
                <a:tc>
                  <a:txBody>
                    <a:bodyPr/>
                    <a:lstStyle/>
                    <a:p>
                      <a:pPr algn="ctr"/>
                      <a:r>
                        <a:rPr lang="en-US" sz="2400" b="1" dirty="0" smtClean="0"/>
                        <a:t>Marker</a:t>
                      </a:r>
                      <a:endParaRPr lang="en-US" sz="2400" b="1" dirty="0"/>
                    </a:p>
                  </a:txBody>
                  <a:tcPr marT="45714" marB="45714"/>
                </a:tc>
                <a:tc>
                  <a:txBody>
                    <a:bodyPr/>
                    <a:lstStyle/>
                    <a:p>
                      <a:pPr algn="ctr"/>
                      <a:r>
                        <a:rPr lang="en-US" sz="2400" b="1" dirty="0" smtClean="0"/>
                        <a:t>Score 0</a:t>
                      </a:r>
                      <a:r>
                        <a:rPr lang="en-US" sz="2400" b="1" baseline="0" dirty="0" smtClean="0"/>
                        <a:t> vs. </a:t>
                      </a:r>
                      <a:r>
                        <a:rPr lang="en-US" sz="2400" b="1" dirty="0" smtClean="0"/>
                        <a:t>1</a:t>
                      </a:r>
                      <a:endParaRPr lang="en-US" sz="2400" b="1" dirty="0"/>
                    </a:p>
                  </a:txBody>
                  <a:tcPr marT="45714" marB="45714"/>
                </a:tc>
              </a:tr>
              <a:tr h="1188567">
                <a:tc>
                  <a:txBody>
                    <a:bodyPr/>
                    <a:lstStyle/>
                    <a:p>
                      <a:r>
                        <a:rPr lang="en-US" sz="2400" b="1" dirty="0" smtClean="0"/>
                        <a:t>Unintentional weight loss / </a:t>
                      </a:r>
                      <a:r>
                        <a:rPr lang="en-US" sz="2400" b="1" dirty="0" err="1" smtClean="0"/>
                        <a:t>sarcopenia</a:t>
                      </a:r>
                      <a:endParaRPr lang="en-US" sz="2400" b="1" dirty="0"/>
                    </a:p>
                  </a:txBody>
                  <a:tcPr marT="45714" marB="45714"/>
                </a:tc>
                <a:tc>
                  <a:txBody>
                    <a:bodyPr/>
                    <a:lstStyle/>
                    <a:p>
                      <a:r>
                        <a:rPr lang="en-US" sz="2400" b="1" dirty="0" smtClean="0"/>
                        <a:t>Weight loss</a:t>
                      </a:r>
                      <a:endParaRPr lang="en-US" sz="2400" b="1" dirty="0"/>
                    </a:p>
                  </a:txBody>
                  <a:tcPr marT="45714" marB="45714"/>
                </a:tc>
                <a:tc>
                  <a:txBody>
                    <a:bodyPr/>
                    <a:lstStyle/>
                    <a:p>
                      <a:r>
                        <a:rPr lang="en-US" sz="2400" b="1" dirty="0" smtClean="0"/>
                        <a:t>≥10 lbs/5% unintentional weight loss in past year</a:t>
                      </a:r>
                      <a:endParaRPr lang="en-US" sz="2400" b="1" dirty="0"/>
                    </a:p>
                  </a:txBody>
                  <a:tcPr marT="45714" marB="45714"/>
                </a:tc>
              </a:tr>
              <a:tr h="457141">
                <a:tc>
                  <a:txBody>
                    <a:bodyPr/>
                    <a:lstStyle/>
                    <a:p>
                      <a:r>
                        <a:rPr lang="en-US" sz="2400" b="1" dirty="0" smtClean="0"/>
                        <a:t>Weakness</a:t>
                      </a:r>
                      <a:endParaRPr lang="en-US" sz="2400" b="1" dirty="0"/>
                    </a:p>
                  </a:txBody>
                  <a:tcPr marT="45714" marB="45714"/>
                </a:tc>
                <a:tc>
                  <a:txBody>
                    <a:bodyPr/>
                    <a:lstStyle/>
                    <a:p>
                      <a:r>
                        <a:rPr lang="en-US" sz="2400" b="1" dirty="0" smtClean="0"/>
                        <a:t>Grip strength</a:t>
                      </a:r>
                      <a:endParaRPr lang="en-US" sz="2400" b="1" dirty="0"/>
                    </a:p>
                  </a:txBody>
                  <a:tcPr marT="45714" marB="45714"/>
                </a:tc>
                <a:tc>
                  <a:txBody>
                    <a:bodyPr/>
                    <a:lstStyle/>
                    <a:p>
                      <a:r>
                        <a:rPr lang="en-US" sz="2400" b="1" dirty="0" smtClean="0"/>
                        <a:t>Lowest 20%</a:t>
                      </a:r>
                      <a:endParaRPr lang="en-US" sz="2400" b="1" dirty="0"/>
                    </a:p>
                  </a:txBody>
                  <a:tcPr marT="45714" marB="45714"/>
                </a:tc>
              </a:tr>
              <a:tr h="822854">
                <a:tc>
                  <a:txBody>
                    <a:bodyPr/>
                    <a:lstStyle/>
                    <a:p>
                      <a:r>
                        <a:rPr lang="en-US" sz="2400" b="1" dirty="0" smtClean="0"/>
                        <a:t>Exhaustion</a:t>
                      </a:r>
                      <a:endParaRPr lang="en-US" sz="2400" b="1" dirty="0"/>
                    </a:p>
                  </a:txBody>
                  <a:tcPr marT="45714" marB="45714"/>
                </a:tc>
                <a:tc>
                  <a:txBody>
                    <a:bodyPr/>
                    <a:lstStyle/>
                    <a:p>
                      <a:r>
                        <a:rPr lang="en-US" sz="2400" b="1" dirty="0" smtClean="0"/>
                        <a:t>CES-D, 2 items</a:t>
                      </a:r>
                      <a:endParaRPr lang="en-US" sz="2400" b="1" dirty="0"/>
                    </a:p>
                  </a:txBody>
                  <a:tcPr marT="45714" marB="45714"/>
                </a:tc>
                <a:tc>
                  <a:txBody>
                    <a:bodyPr/>
                    <a:lstStyle/>
                    <a:p>
                      <a:r>
                        <a:rPr lang="en-US" sz="2400" b="1" dirty="0" smtClean="0"/>
                        <a:t>Exhaustion/low</a:t>
                      </a:r>
                      <a:r>
                        <a:rPr lang="en-US" sz="2400" b="1" baseline="0" dirty="0" smtClean="0"/>
                        <a:t> energy ≥3 days/week</a:t>
                      </a:r>
                      <a:endParaRPr lang="en-US" sz="2400" b="1" dirty="0"/>
                    </a:p>
                  </a:txBody>
                  <a:tcPr marT="45714" marB="45714"/>
                </a:tc>
              </a:tr>
              <a:tr h="822854">
                <a:tc>
                  <a:txBody>
                    <a:bodyPr/>
                    <a:lstStyle/>
                    <a:p>
                      <a:r>
                        <a:rPr lang="en-US" sz="2400" b="1" dirty="0" smtClean="0"/>
                        <a:t>Physical activity</a:t>
                      </a:r>
                      <a:endParaRPr lang="en-US" sz="2400" b="1" dirty="0"/>
                    </a:p>
                  </a:txBody>
                  <a:tcPr marT="45714" marB="45714"/>
                </a:tc>
                <a:tc>
                  <a:txBody>
                    <a:bodyPr/>
                    <a:lstStyle/>
                    <a:p>
                      <a:r>
                        <a:rPr lang="en-US" sz="2400" b="1" dirty="0" smtClean="0"/>
                        <a:t>Questionnaire, kcal</a:t>
                      </a:r>
                      <a:endParaRPr lang="en-US" sz="2400" b="1" dirty="0"/>
                    </a:p>
                  </a:txBody>
                  <a:tcPr marT="45714" marB="45714"/>
                </a:tc>
                <a:tc>
                  <a:txBody>
                    <a:bodyPr/>
                    <a:lstStyle/>
                    <a:p>
                      <a:r>
                        <a:rPr lang="en-US" sz="2400" b="1" dirty="0" smtClean="0"/>
                        <a:t>Lowest 20%</a:t>
                      </a:r>
                      <a:endParaRPr lang="en-US" sz="2400" b="1" dirty="0"/>
                    </a:p>
                  </a:txBody>
                  <a:tcPr marT="45714" marB="45714"/>
                </a:tc>
              </a:tr>
              <a:tr h="822854">
                <a:tc>
                  <a:txBody>
                    <a:bodyPr/>
                    <a:lstStyle/>
                    <a:p>
                      <a:r>
                        <a:rPr lang="en-US" sz="2400" b="1" dirty="0" smtClean="0"/>
                        <a:t>Motor performance</a:t>
                      </a:r>
                      <a:endParaRPr lang="en-US" sz="2400" b="1" dirty="0"/>
                    </a:p>
                  </a:txBody>
                  <a:tcPr marT="45714" marB="45714"/>
                </a:tc>
                <a:tc>
                  <a:txBody>
                    <a:bodyPr/>
                    <a:lstStyle/>
                    <a:p>
                      <a:r>
                        <a:rPr lang="en-US" sz="2400" b="1" dirty="0" smtClean="0"/>
                        <a:t>Walk time/15 feet</a:t>
                      </a:r>
                      <a:endParaRPr lang="en-US" sz="2400" b="1" dirty="0"/>
                    </a:p>
                  </a:txBody>
                  <a:tcPr marT="45714" marB="45714"/>
                </a:tc>
                <a:tc>
                  <a:txBody>
                    <a:bodyPr/>
                    <a:lstStyle/>
                    <a:p>
                      <a:r>
                        <a:rPr lang="en-US" sz="2400" b="1" dirty="0" smtClean="0"/>
                        <a:t>Slowest 20%</a:t>
                      </a:r>
                      <a:endParaRPr lang="en-US" sz="2400" b="1" dirty="0"/>
                    </a:p>
                  </a:txBody>
                  <a:tcPr marT="45714" marB="45714"/>
                </a:tc>
              </a:tr>
            </a:tbl>
          </a:graphicData>
        </a:graphic>
      </p:graphicFrame>
      <p:sp>
        <p:nvSpPr>
          <p:cNvPr id="38946" name="TextBox 5"/>
          <p:cNvSpPr txBox="1">
            <a:spLocks noChangeArrowheads="1"/>
          </p:cNvSpPr>
          <p:nvPr/>
        </p:nvSpPr>
        <p:spPr bwMode="auto">
          <a:xfrm>
            <a:off x="2819400" y="6477000"/>
            <a:ext cx="6172200"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a:defRPr>
                <a:solidFill>
                  <a:schemeClr val="tx1"/>
                </a:solidFill>
                <a:latin typeface="Arial" pitchFamily="34" charset="0"/>
              </a:defRPr>
            </a:lvl1pPr>
            <a:lvl2pPr>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lvl="1" algn="r"/>
            <a:r>
              <a:rPr lang="en-US" sz="1400"/>
              <a:t>Fried LP, et al. J Gerontol A Biol Sci Med Sci. 2001.</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077200" cy="1143000"/>
          </a:xfrm>
        </p:spPr>
        <p:txBody>
          <a:bodyPr>
            <a:normAutofit fontScale="90000"/>
          </a:bodyPr>
          <a:lstStyle/>
          <a:p>
            <a:pPr>
              <a:defRPr/>
            </a:pPr>
            <a:r>
              <a:rPr lang="en-US" sz="3200" b="1" dirty="0" smtClean="0"/>
              <a:t>Cardiovascular Health Study: new 10-point frailty scale using tertile scoring for components</a:t>
            </a:r>
            <a:endParaRPr lang="en-US" sz="3200" b="1" dirty="0"/>
          </a:p>
        </p:txBody>
      </p:sp>
      <p:sp>
        <p:nvSpPr>
          <p:cNvPr id="3" name="Content Placeholder 2"/>
          <p:cNvSpPr>
            <a:spLocks noGrp="1"/>
          </p:cNvSpPr>
          <p:nvPr>
            <p:ph idx="1"/>
          </p:nvPr>
        </p:nvSpPr>
        <p:spPr>
          <a:xfrm>
            <a:off x="0" y="1600200"/>
            <a:ext cx="8686800" cy="5029200"/>
          </a:xfrm>
        </p:spPr>
        <p:txBody>
          <a:bodyPr>
            <a:normAutofit/>
          </a:bodyPr>
          <a:lstStyle/>
          <a:p>
            <a:pPr lvl="1">
              <a:buFontTx/>
              <a:buNone/>
              <a:defRPr/>
            </a:pPr>
            <a:endParaRPr lang="en-US" b="1" dirty="0" smtClean="0"/>
          </a:p>
          <a:p>
            <a:pPr lvl="1">
              <a:defRPr/>
            </a:pPr>
            <a:endParaRPr lang="en-US" dirty="0"/>
          </a:p>
        </p:txBody>
      </p:sp>
      <p:sp>
        <p:nvSpPr>
          <p:cNvPr id="40964" name="TextBox 5"/>
          <p:cNvSpPr txBox="1">
            <a:spLocks noChangeArrowheads="1"/>
          </p:cNvSpPr>
          <p:nvPr/>
        </p:nvSpPr>
        <p:spPr bwMode="auto">
          <a:xfrm>
            <a:off x="2819400" y="6477000"/>
            <a:ext cx="6172200"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a:defRPr>
                <a:solidFill>
                  <a:schemeClr val="tx1"/>
                </a:solidFill>
                <a:latin typeface="Arial" pitchFamily="34" charset="0"/>
              </a:defRPr>
            </a:lvl1pPr>
            <a:lvl2pPr>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lvl="1" algn="r"/>
            <a:r>
              <a:rPr lang="en-US" sz="1400"/>
              <a:t>Sanders JL, et al. J Gerontol A Biol Sci Med Sci. 2011.</a:t>
            </a:r>
          </a:p>
        </p:txBody>
      </p:sp>
      <p:pic>
        <p:nvPicPr>
          <p:cNvPr id="40965"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95300" y="1812925"/>
            <a:ext cx="8153400" cy="420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0966" name="TextBox 6"/>
          <p:cNvSpPr txBox="1">
            <a:spLocks noChangeArrowheads="1"/>
          </p:cNvSpPr>
          <p:nvPr/>
        </p:nvSpPr>
        <p:spPr bwMode="auto">
          <a:xfrm>
            <a:off x="1600200" y="2768600"/>
            <a:ext cx="1981200"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3200" b="1" dirty="0">
                <a:solidFill>
                  <a:srgbClr val="FF0000"/>
                </a:solidFill>
              </a:rPr>
              <a:t>Vigorous</a:t>
            </a:r>
          </a:p>
        </p:txBody>
      </p:sp>
      <p:sp>
        <p:nvSpPr>
          <p:cNvPr id="40967" name="TextBox 7"/>
          <p:cNvSpPr txBox="1">
            <a:spLocks noChangeArrowheads="1"/>
          </p:cNvSpPr>
          <p:nvPr/>
        </p:nvSpPr>
        <p:spPr bwMode="auto">
          <a:xfrm>
            <a:off x="7315200" y="2768600"/>
            <a:ext cx="16764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3200" b="1">
                <a:solidFill>
                  <a:srgbClr val="FF0000"/>
                </a:solidFill>
              </a:rPr>
              <a:t>Frail</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077200" cy="1143000"/>
          </a:xfrm>
        </p:spPr>
        <p:txBody>
          <a:bodyPr>
            <a:normAutofit/>
          </a:bodyPr>
          <a:lstStyle/>
          <a:p>
            <a:pPr>
              <a:defRPr/>
            </a:pPr>
            <a:r>
              <a:rPr lang="en-US" sz="3200" b="1" dirty="0" smtClean="0"/>
              <a:t>New CHS frailty scale mirrors physiologic index of </a:t>
            </a:r>
            <a:r>
              <a:rPr lang="en-US" sz="3200" b="1" dirty="0" err="1" smtClean="0"/>
              <a:t>comorbidity</a:t>
            </a:r>
            <a:endParaRPr lang="en-US" sz="3200" b="1" dirty="0"/>
          </a:p>
        </p:txBody>
      </p:sp>
      <p:sp>
        <p:nvSpPr>
          <p:cNvPr id="3" name="Content Placeholder 2"/>
          <p:cNvSpPr>
            <a:spLocks noGrp="1"/>
          </p:cNvSpPr>
          <p:nvPr>
            <p:ph idx="1"/>
          </p:nvPr>
        </p:nvSpPr>
        <p:spPr>
          <a:xfrm>
            <a:off x="0" y="1600200"/>
            <a:ext cx="8686800" cy="5029200"/>
          </a:xfrm>
        </p:spPr>
        <p:txBody>
          <a:bodyPr>
            <a:normAutofit/>
          </a:bodyPr>
          <a:lstStyle/>
          <a:p>
            <a:pPr lvl="1">
              <a:buFontTx/>
              <a:buNone/>
              <a:defRPr/>
            </a:pPr>
            <a:endParaRPr lang="en-US" b="1" dirty="0" smtClean="0"/>
          </a:p>
          <a:p>
            <a:pPr lvl="1">
              <a:defRPr/>
            </a:pPr>
            <a:endParaRPr lang="en-US" dirty="0"/>
          </a:p>
        </p:txBody>
      </p:sp>
      <p:sp>
        <p:nvSpPr>
          <p:cNvPr id="41988" name="TextBox 5"/>
          <p:cNvSpPr txBox="1">
            <a:spLocks noChangeArrowheads="1"/>
          </p:cNvSpPr>
          <p:nvPr/>
        </p:nvSpPr>
        <p:spPr bwMode="auto">
          <a:xfrm>
            <a:off x="2819400" y="6477000"/>
            <a:ext cx="6172200"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a:defRPr>
                <a:solidFill>
                  <a:schemeClr val="tx1"/>
                </a:solidFill>
                <a:latin typeface="Arial" pitchFamily="34" charset="0"/>
              </a:defRPr>
            </a:lvl1pPr>
            <a:lvl2pPr>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lvl="1" algn="r"/>
            <a:r>
              <a:rPr lang="en-US" sz="1400"/>
              <a:t>Sanders JL, et al. J Gerontol A Biol Sci Med Sci. 2011.</a:t>
            </a:r>
          </a:p>
        </p:txBody>
      </p:sp>
      <p:pic>
        <p:nvPicPr>
          <p:cNvPr id="41989"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981200" y="1447800"/>
            <a:ext cx="4914900" cy="2535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1990"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041525" y="4038600"/>
            <a:ext cx="4794250" cy="2505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1991" name="TextBox 6"/>
          <p:cNvSpPr txBox="1">
            <a:spLocks noChangeArrowheads="1"/>
          </p:cNvSpPr>
          <p:nvPr/>
        </p:nvSpPr>
        <p:spPr bwMode="auto">
          <a:xfrm>
            <a:off x="2667000" y="1981200"/>
            <a:ext cx="129540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b="1" dirty="0">
                <a:solidFill>
                  <a:srgbClr val="FF0000"/>
                </a:solidFill>
              </a:rPr>
              <a:t>Vigorous</a:t>
            </a:r>
          </a:p>
        </p:txBody>
      </p:sp>
      <p:sp>
        <p:nvSpPr>
          <p:cNvPr id="41992" name="TextBox 7"/>
          <p:cNvSpPr txBox="1">
            <a:spLocks noChangeArrowheads="1"/>
          </p:cNvSpPr>
          <p:nvPr/>
        </p:nvSpPr>
        <p:spPr bwMode="auto">
          <a:xfrm>
            <a:off x="2743200" y="4648200"/>
            <a:ext cx="106680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b="1">
                <a:solidFill>
                  <a:srgbClr val="FF0000"/>
                </a:solidFill>
              </a:rPr>
              <a:t>Healthy</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432550" y="4629150"/>
            <a:ext cx="1692275" cy="12017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t>Aging phenotype – universal and inevitable</a:t>
            </a:r>
          </a:p>
        </p:txBody>
      </p:sp>
      <p:cxnSp>
        <p:nvCxnSpPr>
          <p:cNvPr id="8" name="Straight Arrow Connector 7"/>
          <p:cNvCxnSpPr/>
          <p:nvPr/>
        </p:nvCxnSpPr>
        <p:spPr>
          <a:xfrm flipV="1">
            <a:off x="2366963" y="4006850"/>
            <a:ext cx="4410075"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9" name="TextBox 8"/>
          <p:cNvSpPr txBox="1"/>
          <p:nvPr/>
        </p:nvSpPr>
        <p:spPr>
          <a:xfrm>
            <a:off x="3717925" y="3821113"/>
            <a:ext cx="1524000" cy="36988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defRPr/>
            </a:pPr>
            <a:r>
              <a:rPr lang="en-US" dirty="0"/>
              <a:t>Time</a:t>
            </a:r>
          </a:p>
        </p:txBody>
      </p:sp>
      <p:sp>
        <p:nvSpPr>
          <p:cNvPr id="12" name="TextBox 11"/>
          <p:cNvSpPr txBox="1"/>
          <p:nvPr/>
        </p:nvSpPr>
        <p:spPr>
          <a:xfrm>
            <a:off x="900113" y="933450"/>
            <a:ext cx="2757487" cy="120015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t>Modifiable risk factors –</a:t>
            </a:r>
          </a:p>
          <a:p>
            <a:pPr>
              <a:defRPr/>
            </a:pPr>
            <a:r>
              <a:rPr lang="en-US" dirty="0"/>
              <a:t>Smoking, inactivity, toxins, diet, radiation exposure</a:t>
            </a:r>
          </a:p>
        </p:txBody>
      </p:sp>
      <p:sp>
        <p:nvSpPr>
          <p:cNvPr id="13" name="Curved Up Arrow 12"/>
          <p:cNvSpPr/>
          <p:nvPr/>
        </p:nvSpPr>
        <p:spPr>
          <a:xfrm>
            <a:off x="1219200" y="2133600"/>
            <a:ext cx="6705600" cy="1223963"/>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7" name="Curved Down Arrow 16"/>
          <p:cNvSpPr/>
          <p:nvPr/>
        </p:nvSpPr>
        <p:spPr>
          <a:xfrm>
            <a:off x="1219200" y="3382963"/>
            <a:ext cx="6858000" cy="1246187"/>
          </a:xfrm>
          <a:prstGeom prst="curvedDown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en-US">
              <a:solidFill>
                <a:schemeClr val="tx1"/>
              </a:solidFill>
            </a:endParaRPr>
          </a:p>
        </p:txBody>
      </p:sp>
      <p:sp>
        <p:nvSpPr>
          <p:cNvPr id="14" name="TextBox 13"/>
          <p:cNvSpPr txBox="1"/>
          <p:nvPr/>
        </p:nvSpPr>
        <p:spPr>
          <a:xfrm>
            <a:off x="6553200" y="933450"/>
            <a:ext cx="1600200" cy="120015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t>Disease phenotype – selective and preventable</a:t>
            </a:r>
          </a:p>
        </p:txBody>
      </p:sp>
      <p:sp>
        <p:nvSpPr>
          <p:cNvPr id="19" name="TextBox 18"/>
          <p:cNvSpPr txBox="1"/>
          <p:nvPr/>
        </p:nvSpPr>
        <p:spPr>
          <a:xfrm>
            <a:off x="6705600" y="2874963"/>
            <a:ext cx="1752600" cy="923925"/>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t>Disability and vulnerability to mortality</a:t>
            </a:r>
          </a:p>
        </p:txBody>
      </p:sp>
      <p:sp>
        <p:nvSpPr>
          <p:cNvPr id="20" name="TextBox 19"/>
          <p:cNvSpPr txBox="1"/>
          <p:nvPr/>
        </p:nvSpPr>
        <p:spPr>
          <a:xfrm>
            <a:off x="4679950" y="3024188"/>
            <a:ext cx="1752600" cy="64611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t>Altered organ function</a:t>
            </a:r>
          </a:p>
        </p:txBody>
      </p:sp>
      <p:sp>
        <p:nvSpPr>
          <p:cNvPr id="5" name="TextBox 4"/>
          <p:cNvSpPr txBox="1"/>
          <p:nvPr/>
        </p:nvSpPr>
        <p:spPr>
          <a:xfrm>
            <a:off x="2705100" y="3014663"/>
            <a:ext cx="1752600" cy="64611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t>Altered tissue function</a:t>
            </a:r>
          </a:p>
        </p:txBody>
      </p:sp>
      <p:sp>
        <p:nvSpPr>
          <p:cNvPr id="21" name="TextBox 20"/>
          <p:cNvSpPr txBox="1"/>
          <p:nvPr/>
        </p:nvSpPr>
        <p:spPr>
          <a:xfrm>
            <a:off x="879475" y="4660900"/>
            <a:ext cx="2514600" cy="1476375"/>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t>Intrinsic factors –</a:t>
            </a:r>
          </a:p>
          <a:p>
            <a:pPr>
              <a:defRPr/>
            </a:pPr>
            <a:r>
              <a:rPr lang="en-US" dirty="0"/>
              <a:t>oxidative damage, hormonal factors, inflammation, genetic predisposition</a:t>
            </a:r>
          </a:p>
        </p:txBody>
      </p:sp>
      <p:sp>
        <p:nvSpPr>
          <p:cNvPr id="23" name="Curved Up Arrow 22"/>
          <p:cNvSpPr/>
          <p:nvPr/>
        </p:nvSpPr>
        <p:spPr>
          <a:xfrm rot="16200000">
            <a:off x="6625432" y="2975768"/>
            <a:ext cx="3867150" cy="811213"/>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43022" name="TextBox 27"/>
          <p:cNvSpPr txBox="1">
            <a:spLocks noChangeArrowheads="1"/>
          </p:cNvSpPr>
          <p:nvPr/>
        </p:nvSpPr>
        <p:spPr bwMode="auto">
          <a:xfrm>
            <a:off x="304800" y="228600"/>
            <a:ext cx="86106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2800"/>
              <a:t>Pathways linking aging and age-related disease</a:t>
            </a:r>
          </a:p>
        </p:txBody>
      </p:sp>
      <p:sp>
        <p:nvSpPr>
          <p:cNvPr id="4" name="TextBox 3"/>
          <p:cNvSpPr txBox="1"/>
          <p:nvPr/>
        </p:nvSpPr>
        <p:spPr>
          <a:xfrm>
            <a:off x="609600" y="2895600"/>
            <a:ext cx="1676400" cy="92392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dirty="0"/>
              <a:t>Cellular damage and repair</a:t>
            </a:r>
          </a:p>
        </p:txBody>
      </p:sp>
      <p:sp>
        <p:nvSpPr>
          <p:cNvPr id="18" name="Curved Up Arrow 17"/>
          <p:cNvSpPr/>
          <p:nvPr/>
        </p:nvSpPr>
        <p:spPr>
          <a:xfrm rot="5400000">
            <a:off x="-1524000" y="3124200"/>
            <a:ext cx="3962400" cy="9144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06400" y="228600"/>
            <a:ext cx="8262938" cy="1143000"/>
          </a:xfrm>
        </p:spPr>
        <p:txBody>
          <a:bodyPr>
            <a:normAutofit fontScale="90000"/>
          </a:bodyPr>
          <a:lstStyle/>
          <a:p>
            <a:r>
              <a:rPr lang="en-US" sz="3200" dirty="0"/>
              <a:t>Hypothetical Trajectory for </a:t>
            </a:r>
            <a:r>
              <a:rPr lang="en-US" sz="3200" dirty="0" smtClean="0"/>
              <a:t>Physiologic Reserve in </a:t>
            </a:r>
            <a:r>
              <a:rPr lang="en-US" sz="3200" dirty="0"/>
              <a:t>Relation to </a:t>
            </a:r>
            <a:r>
              <a:rPr lang="en-US" sz="3200" dirty="0" smtClean="0"/>
              <a:t>Health, </a:t>
            </a:r>
            <a:r>
              <a:rPr lang="en-US" sz="3200" dirty="0"/>
              <a:t>Functional Limitation &amp; Disability</a:t>
            </a:r>
            <a:endParaRPr lang="en-US" dirty="0"/>
          </a:p>
        </p:txBody>
      </p:sp>
      <p:sp>
        <p:nvSpPr>
          <p:cNvPr id="17411" name="Rectangle 3"/>
          <p:cNvSpPr>
            <a:spLocks noGrp="1" noChangeArrowheads="1"/>
          </p:cNvSpPr>
          <p:nvPr>
            <p:ph idx="1"/>
          </p:nvPr>
        </p:nvSpPr>
        <p:spPr>
          <a:xfrm>
            <a:off x="541338" y="1828800"/>
            <a:ext cx="8128000" cy="4495800"/>
          </a:xfrm>
        </p:spPr>
        <p:txBody>
          <a:bodyPr/>
          <a:lstStyle/>
          <a:p>
            <a:pPr lvl="1"/>
            <a:endParaRPr lang="en-US" sz="2400" dirty="0"/>
          </a:p>
          <a:p>
            <a:endParaRPr lang="en-US" sz="2800" dirty="0"/>
          </a:p>
        </p:txBody>
      </p:sp>
      <p:sp>
        <p:nvSpPr>
          <p:cNvPr id="17412" name="Line 4"/>
          <p:cNvSpPr>
            <a:spLocks noChangeShapeType="1"/>
          </p:cNvSpPr>
          <p:nvPr/>
        </p:nvSpPr>
        <p:spPr bwMode="auto">
          <a:xfrm>
            <a:off x="685800" y="1371600"/>
            <a:ext cx="58738" cy="4419600"/>
          </a:xfrm>
          <a:prstGeom prst="line">
            <a:avLst/>
          </a:prstGeom>
          <a:noFill/>
          <a:ln w="9525">
            <a:solidFill>
              <a:schemeClr val="tx1"/>
            </a:solidFill>
            <a:round/>
            <a:headEnd/>
            <a:tailEnd/>
          </a:ln>
          <a:effectLst/>
        </p:spPr>
        <p:txBody>
          <a:bodyPr wrap="none" anchor="ctr"/>
          <a:lstStyle/>
          <a:p>
            <a:endParaRPr lang="en-US"/>
          </a:p>
        </p:txBody>
      </p:sp>
      <p:sp>
        <p:nvSpPr>
          <p:cNvPr id="17413" name="Line 5"/>
          <p:cNvSpPr>
            <a:spLocks noChangeShapeType="1"/>
          </p:cNvSpPr>
          <p:nvPr/>
        </p:nvSpPr>
        <p:spPr bwMode="auto">
          <a:xfrm>
            <a:off x="744538" y="5791200"/>
            <a:ext cx="609600" cy="0"/>
          </a:xfrm>
          <a:prstGeom prst="line">
            <a:avLst/>
          </a:prstGeom>
          <a:noFill/>
          <a:ln w="9525">
            <a:solidFill>
              <a:schemeClr val="tx1"/>
            </a:solidFill>
            <a:round/>
            <a:headEnd/>
            <a:tailEnd/>
          </a:ln>
          <a:effectLst/>
        </p:spPr>
        <p:txBody>
          <a:bodyPr wrap="none" anchor="ctr"/>
          <a:lstStyle/>
          <a:p>
            <a:endParaRPr lang="en-US"/>
          </a:p>
        </p:txBody>
      </p:sp>
      <p:sp>
        <p:nvSpPr>
          <p:cNvPr id="17414" name="Line 6"/>
          <p:cNvSpPr>
            <a:spLocks noChangeShapeType="1"/>
          </p:cNvSpPr>
          <p:nvPr/>
        </p:nvSpPr>
        <p:spPr bwMode="auto">
          <a:xfrm>
            <a:off x="1897063" y="5791200"/>
            <a:ext cx="5892800" cy="0"/>
          </a:xfrm>
          <a:prstGeom prst="line">
            <a:avLst/>
          </a:prstGeom>
          <a:noFill/>
          <a:ln w="9525">
            <a:solidFill>
              <a:schemeClr val="tx1"/>
            </a:solidFill>
            <a:round/>
            <a:headEnd/>
            <a:tailEnd/>
          </a:ln>
          <a:effectLst/>
        </p:spPr>
        <p:txBody>
          <a:bodyPr wrap="none" anchor="ctr"/>
          <a:lstStyle/>
          <a:p>
            <a:endParaRPr lang="en-US"/>
          </a:p>
        </p:txBody>
      </p:sp>
      <p:sp>
        <p:nvSpPr>
          <p:cNvPr id="17415" name="Line 7"/>
          <p:cNvSpPr>
            <a:spLocks noChangeShapeType="1"/>
          </p:cNvSpPr>
          <p:nvPr/>
        </p:nvSpPr>
        <p:spPr bwMode="auto">
          <a:xfrm>
            <a:off x="762000" y="3429000"/>
            <a:ext cx="609600" cy="0"/>
          </a:xfrm>
          <a:prstGeom prst="line">
            <a:avLst/>
          </a:prstGeom>
          <a:noFill/>
          <a:ln w="38100">
            <a:solidFill>
              <a:schemeClr val="tx1"/>
            </a:solidFill>
            <a:prstDash val="dash"/>
            <a:round/>
            <a:headEnd/>
            <a:tailEnd/>
          </a:ln>
          <a:effectLst/>
        </p:spPr>
        <p:txBody>
          <a:bodyPr wrap="none" anchor="ctr"/>
          <a:lstStyle/>
          <a:p>
            <a:endParaRPr lang="en-US"/>
          </a:p>
        </p:txBody>
      </p:sp>
      <p:sp>
        <p:nvSpPr>
          <p:cNvPr id="17416" name="Line 8"/>
          <p:cNvSpPr>
            <a:spLocks noChangeShapeType="1"/>
          </p:cNvSpPr>
          <p:nvPr/>
        </p:nvSpPr>
        <p:spPr bwMode="auto">
          <a:xfrm>
            <a:off x="1752600" y="3429000"/>
            <a:ext cx="5892800" cy="0"/>
          </a:xfrm>
          <a:prstGeom prst="line">
            <a:avLst/>
          </a:prstGeom>
          <a:noFill/>
          <a:ln w="38100">
            <a:solidFill>
              <a:schemeClr val="tx1"/>
            </a:solidFill>
            <a:prstDash val="dash"/>
            <a:round/>
            <a:headEnd/>
            <a:tailEnd/>
          </a:ln>
          <a:effectLst/>
        </p:spPr>
        <p:txBody>
          <a:bodyPr wrap="none" anchor="ctr"/>
          <a:lstStyle/>
          <a:p>
            <a:endParaRPr lang="en-US"/>
          </a:p>
        </p:txBody>
      </p:sp>
      <p:sp>
        <p:nvSpPr>
          <p:cNvPr id="17417" name="Line 9"/>
          <p:cNvSpPr>
            <a:spLocks noChangeShapeType="1"/>
          </p:cNvSpPr>
          <p:nvPr/>
        </p:nvSpPr>
        <p:spPr bwMode="auto">
          <a:xfrm>
            <a:off x="762000" y="2895600"/>
            <a:ext cx="542925" cy="0"/>
          </a:xfrm>
          <a:prstGeom prst="line">
            <a:avLst/>
          </a:prstGeom>
          <a:noFill/>
          <a:ln w="38100">
            <a:solidFill>
              <a:schemeClr val="tx1"/>
            </a:solidFill>
            <a:prstDash val="dash"/>
            <a:round/>
            <a:headEnd/>
            <a:tailEnd/>
          </a:ln>
          <a:effectLst/>
        </p:spPr>
        <p:txBody>
          <a:bodyPr wrap="none" anchor="ctr"/>
          <a:lstStyle/>
          <a:p>
            <a:endParaRPr lang="en-US"/>
          </a:p>
        </p:txBody>
      </p:sp>
      <p:sp>
        <p:nvSpPr>
          <p:cNvPr id="17418" name="Line 10"/>
          <p:cNvSpPr>
            <a:spLocks noChangeShapeType="1"/>
          </p:cNvSpPr>
          <p:nvPr/>
        </p:nvSpPr>
        <p:spPr bwMode="auto">
          <a:xfrm>
            <a:off x="1676400" y="2895600"/>
            <a:ext cx="6029325" cy="0"/>
          </a:xfrm>
          <a:prstGeom prst="line">
            <a:avLst/>
          </a:prstGeom>
          <a:noFill/>
          <a:ln w="38100">
            <a:solidFill>
              <a:schemeClr val="tx1"/>
            </a:solidFill>
            <a:prstDash val="dash"/>
            <a:round/>
            <a:headEnd/>
            <a:tailEnd/>
          </a:ln>
          <a:effectLst/>
        </p:spPr>
        <p:txBody>
          <a:bodyPr wrap="none" anchor="ctr"/>
          <a:lstStyle/>
          <a:p>
            <a:endParaRPr lang="en-US"/>
          </a:p>
        </p:txBody>
      </p:sp>
      <p:sp>
        <p:nvSpPr>
          <p:cNvPr id="17419" name="Text Box 11"/>
          <p:cNvSpPr txBox="1">
            <a:spLocks noChangeArrowheads="1"/>
          </p:cNvSpPr>
          <p:nvPr/>
        </p:nvSpPr>
        <p:spPr bwMode="auto">
          <a:xfrm>
            <a:off x="609600" y="5867400"/>
            <a:ext cx="1565365" cy="369332"/>
          </a:xfrm>
          <a:prstGeom prst="rect">
            <a:avLst/>
          </a:prstGeom>
          <a:noFill/>
          <a:ln w="9525">
            <a:noFill/>
            <a:miter lim="800000"/>
            <a:headEnd/>
            <a:tailEnd/>
          </a:ln>
          <a:effectLst/>
        </p:spPr>
        <p:txBody>
          <a:bodyPr wrap="none">
            <a:spAutoFit/>
          </a:bodyPr>
          <a:lstStyle/>
          <a:p>
            <a:r>
              <a:rPr lang="en-US" sz="1800" b="1" dirty="0">
                <a:solidFill>
                  <a:schemeClr val="tx2"/>
                </a:solidFill>
                <a:latin typeface="Arial" pitchFamily="34" charset="0"/>
                <a:cs typeface="Arial" pitchFamily="34" charset="0"/>
              </a:rPr>
              <a:t>Younger age</a:t>
            </a:r>
            <a:endParaRPr lang="en-US" sz="4000" b="1" dirty="0">
              <a:solidFill>
                <a:schemeClr val="accent1"/>
              </a:solidFill>
              <a:latin typeface="Arial" pitchFamily="34" charset="0"/>
              <a:cs typeface="Arial" pitchFamily="34" charset="0"/>
            </a:endParaRPr>
          </a:p>
        </p:txBody>
      </p:sp>
      <p:sp>
        <p:nvSpPr>
          <p:cNvPr id="17420" name="Text Box 12"/>
          <p:cNvSpPr txBox="1">
            <a:spLocks noChangeArrowheads="1"/>
          </p:cNvSpPr>
          <p:nvPr/>
        </p:nvSpPr>
        <p:spPr bwMode="auto">
          <a:xfrm>
            <a:off x="4114800" y="5791200"/>
            <a:ext cx="1249060" cy="369332"/>
          </a:xfrm>
          <a:prstGeom prst="rect">
            <a:avLst/>
          </a:prstGeom>
          <a:noFill/>
          <a:ln w="9525">
            <a:noFill/>
            <a:miter lim="800000"/>
            <a:headEnd/>
            <a:tailEnd/>
          </a:ln>
          <a:effectLst/>
        </p:spPr>
        <p:txBody>
          <a:bodyPr wrap="none">
            <a:spAutoFit/>
          </a:bodyPr>
          <a:lstStyle/>
          <a:p>
            <a:r>
              <a:rPr lang="en-US" sz="1800" b="1" dirty="0">
                <a:solidFill>
                  <a:schemeClr val="tx2"/>
                </a:solidFill>
                <a:latin typeface="Arial" pitchFamily="34" charset="0"/>
                <a:cs typeface="Arial" pitchFamily="34" charset="0"/>
              </a:rPr>
              <a:t>Older age</a:t>
            </a:r>
            <a:endParaRPr lang="en-US" sz="4000" b="1" dirty="0">
              <a:solidFill>
                <a:schemeClr val="accent1"/>
              </a:solidFill>
              <a:latin typeface="Arial" pitchFamily="34" charset="0"/>
              <a:cs typeface="Arial" pitchFamily="34" charset="0"/>
            </a:endParaRPr>
          </a:p>
        </p:txBody>
      </p:sp>
      <p:sp>
        <p:nvSpPr>
          <p:cNvPr id="17421" name="Text Box 13"/>
          <p:cNvSpPr txBox="1">
            <a:spLocks noChangeArrowheads="1"/>
          </p:cNvSpPr>
          <p:nvPr/>
        </p:nvSpPr>
        <p:spPr bwMode="auto">
          <a:xfrm rot="-5400000">
            <a:off x="-738246" y="3804722"/>
            <a:ext cx="2441694" cy="369332"/>
          </a:xfrm>
          <a:prstGeom prst="rect">
            <a:avLst/>
          </a:prstGeom>
          <a:noFill/>
          <a:ln w="9525">
            <a:noFill/>
            <a:miter lim="800000"/>
            <a:headEnd/>
            <a:tailEnd/>
          </a:ln>
          <a:effectLst/>
        </p:spPr>
        <p:txBody>
          <a:bodyPr wrap="none">
            <a:spAutoFit/>
          </a:bodyPr>
          <a:lstStyle/>
          <a:p>
            <a:r>
              <a:rPr lang="en-US" b="1" dirty="0" smtClean="0">
                <a:solidFill>
                  <a:schemeClr val="tx2"/>
                </a:solidFill>
                <a:latin typeface="Arial" pitchFamily="34" charset="0"/>
                <a:cs typeface="Arial" pitchFamily="34" charset="0"/>
              </a:rPr>
              <a:t>Physiologic Reserve</a:t>
            </a:r>
            <a:endParaRPr lang="en-US" b="1" dirty="0">
              <a:solidFill>
                <a:schemeClr val="tx2"/>
              </a:solidFill>
              <a:latin typeface="Arial" pitchFamily="34" charset="0"/>
              <a:cs typeface="Arial" pitchFamily="34" charset="0"/>
            </a:endParaRPr>
          </a:p>
        </p:txBody>
      </p:sp>
      <p:sp>
        <p:nvSpPr>
          <p:cNvPr id="17422" name="Text Box 14"/>
          <p:cNvSpPr txBox="1">
            <a:spLocks noChangeArrowheads="1"/>
          </p:cNvSpPr>
          <p:nvPr/>
        </p:nvSpPr>
        <p:spPr bwMode="auto">
          <a:xfrm>
            <a:off x="2057400" y="6172200"/>
            <a:ext cx="719108" cy="369332"/>
          </a:xfrm>
          <a:prstGeom prst="rect">
            <a:avLst/>
          </a:prstGeom>
          <a:noFill/>
          <a:ln w="9525">
            <a:noFill/>
            <a:miter lim="800000"/>
            <a:headEnd/>
            <a:tailEnd/>
          </a:ln>
          <a:effectLst/>
        </p:spPr>
        <p:txBody>
          <a:bodyPr wrap="none">
            <a:spAutoFit/>
          </a:bodyPr>
          <a:lstStyle/>
          <a:p>
            <a:r>
              <a:rPr lang="en-US" b="1" dirty="0">
                <a:solidFill>
                  <a:schemeClr val="tx2"/>
                </a:solidFill>
                <a:latin typeface="Arial" pitchFamily="34" charset="0"/>
                <a:cs typeface="Arial" pitchFamily="34" charset="0"/>
              </a:rPr>
              <a:t>Time</a:t>
            </a:r>
            <a:endParaRPr lang="en-US" sz="4000" b="1" dirty="0">
              <a:solidFill>
                <a:schemeClr val="tx2"/>
              </a:solidFill>
              <a:latin typeface="Arial" pitchFamily="34" charset="0"/>
              <a:cs typeface="Arial" pitchFamily="34" charset="0"/>
            </a:endParaRPr>
          </a:p>
        </p:txBody>
      </p:sp>
      <p:sp>
        <p:nvSpPr>
          <p:cNvPr id="17423" name="Line 15"/>
          <p:cNvSpPr>
            <a:spLocks noChangeShapeType="1"/>
          </p:cNvSpPr>
          <p:nvPr/>
        </p:nvSpPr>
        <p:spPr bwMode="auto">
          <a:xfrm>
            <a:off x="2971800" y="6324600"/>
            <a:ext cx="1150937" cy="0"/>
          </a:xfrm>
          <a:prstGeom prst="line">
            <a:avLst/>
          </a:prstGeom>
          <a:noFill/>
          <a:ln w="31750">
            <a:solidFill>
              <a:schemeClr val="tx2"/>
            </a:solidFill>
            <a:round/>
            <a:headEnd/>
            <a:tailEnd type="triangle" w="lg" len="lg"/>
          </a:ln>
          <a:effectLst/>
        </p:spPr>
        <p:txBody>
          <a:bodyPr wrap="none" anchor="ctr"/>
          <a:lstStyle/>
          <a:p>
            <a:endParaRPr lang="en-US"/>
          </a:p>
        </p:txBody>
      </p:sp>
      <p:sp>
        <p:nvSpPr>
          <p:cNvPr id="17431" name="Line 23"/>
          <p:cNvSpPr>
            <a:spLocks noChangeShapeType="1"/>
          </p:cNvSpPr>
          <p:nvPr/>
        </p:nvSpPr>
        <p:spPr bwMode="auto">
          <a:xfrm flipV="1">
            <a:off x="3962400" y="3048000"/>
            <a:ext cx="152400" cy="228600"/>
          </a:xfrm>
          <a:prstGeom prst="line">
            <a:avLst/>
          </a:prstGeom>
          <a:noFill/>
          <a:ln w="9525">
            <a:solidFill>
              <a:schemeClr val="tx2"/>
            </a:solidFill>
            <a:round/>
            <a:headEnd/>
            <a:tailEnd type="triangle" w="med" len="med"/>
          </a:ln>
          <a:effectLst/>
        </p:spPr>
        <p:txBody>
          <a:bodyPr wrap="none" anchor="ctr"/>
          <a:lstStyle/>
          <a:p>
            <a:endParaRPr lang="en-US"/>
          </a:p>
        </p:txBody>
      </p:sp>
      <p:sp>
        <p:nvSpPr>
          <p:cNvPr id="17432" name="Line 24"/>
          <p:cNvSpPr>
            <a:spLocks noChangeShapeType="1"/>
          </p:cNvSpPr>
          <p:nvPr/>
        </p:nvSpPr>
        <p:spPr bwMode="auto">
          <a:xfrm flipH="1" flipV="1">
            <a:off x="5486399" y="3581400"/>
            <a:ext cx="152399" cy="152400"/>
          </a:xfrm>
          <a:prstGeom prst="line">
            <a:avLst/>
          </a:prstGeom>
          <a:noFill/>
          <a:ln w="9525">
            <a:solidFill>
              <a:schemeClr val="tx2"/>
            </a:solidFill>
            <a:round/>
            <a:headEnd/>
            <a:tailEnd type="triangle" w="med" len="med"/>
          </a:ln>
          <a:effectLst/>
        </p:spPr>
        <p:txBody>
          <a:bodyPr wrap="none" anchor="ctr"/>
          <a:lstStyle/>
          <a:p>
            <a:endParaRPr lang="en-US"/>
          </a:p>
        </p:txBody>
      </p:sp>
      <p:sp>
        <p:nvSpPr>
          <p:cNvPr id="17433" name="Line 25"/>
          <p:cNvSpPr>
            <a:spLocks noChangeShapeType="1"/>
          </p:cNvSpPr>
          <p:nvPr/>
        </p:nvSpPr>
        <p:spPr bwMode="auto">
          <a:xfrm flipV="1">
            <a:off x="6019800" y="3657600"/>
            <a:ext cx="228599" cy="533400"/>
          </a:xfrm>
          <a:prstGeom prst="line">
            <a:avLst/>
          </a:prstGeom>
          <a:noFill/>
          <a:ln w="9525">
            <a:solidFill>
              <a:schemeClr val="tx2"/>
            </a:solidFill>
            <a:round/>
            <a:headEnd/>
            <a:tailEnd type="triangle" w="med" len="med"/>
          </a:ln>
          <a:effectLst/>
        </p:spPr>
        <p:txBody>
          <a:bodyPr wrap="none" anchor="ctr"/>
          <a:lstStyle/>
          <a:p>
            <a:endParaRPr lang="en-US"/>
          </a:p>
        </p:txBody>
      </p:sp>
      <p:sp>
        <p:nvSpPr>
          <p:cNvPr id="26" name="Text Box 18"/>
          <p:cNvSpPr txBox="1">
            <a:spLocks noChangeArrowheads="1"/>
          </p:cNvSpPr>
          <p:nvPr/>
        </p:nvSpPr>
        <p:spPr bwMode="auto">
          <a:xfrm>
            <a:off x="1828800" y="2286000"/>
            <a:ext cx="1608133" cy="646331"/>
          </a:xfrm>
          <a:prstGeom prst="rect">
            <a:avLst/>
          </a:prstGeom>
          <a:noFill/>
          <a:ln w="9525">
            <a:noFill/>
            <a:miter lim="800000"/>
            <a:headEnd/>
            <a:tailEnd/>
          </a:ln>
          <a:effectLst/>
        </p:spPr>
        <p:txBody>
          <a:bodyPr wrap="none">
            <a:spAutoFit/>
          </a:bodyPr>
          <a:lstStyle/>
          <a:p>
            <a:r>
              <a:rPr lang="en-US" b="1" dirty="0" smtClean="0">
                <a:latin typeface="Arial" pitchFamily="34" charset="0"/>
                <a:cs typeface="Arial" pitchFamily="34" charset="0"/>
              </a:rPr>
              <a:t>Baseline</a:t>
            </a:r>
          </a:p>
          <a:p>
            <a:r>
              <a:rPr lang="en-US" b="1" dirty="0" smtClean="0">
                <a:latin typeface="Arial" pitchFamily="34" charset="0"/>
                <a:cs typeface="Arial" pitchFamily="34" charset="0"/>
              </a:rPr>
              <a:t>health status</a:t>
            </a:r>
            <a:endParaRPr lang="en-US" b="1" dirty="0">
              <a:latin typeface="Arial" pitchFamily="34" charset="0"/>
              <a:cs typeface="Arial" pitchFamily="34" charset="0"/>
            </a:endParaRPr>
          </a:p>
        </p:txBody>
      </p:sp>
      <p:sp>
        <p:nvSpPr>
          <p:cNvPr id="17428" name="Text Box 20"/>
          <p:cNvSpPr txBox="1">
            <a:spLocks noChangeArrowheads="1"/>
          </p:cNvSpPr>
          <p:nvPr/>
        </p:nvSpPr>
        <p:spPr bwMode="auto">
          <a:xfrm>
            <a:off x="5562600" y="4267200"/>
            <a:ext cx="1505540" cy="646331"/>
          </a:xfrm>
          <a:prstGeom prst="rect">
            <a:avLst/>
          </a:prstGeom>
          <a:noFill/>
          <a:ln w="9525">
            <a:noFill/>
            <a:miter lim="800000"/>
            <a:headEnd/>
            <a:tailEnd/>
          </a:ln>
          <a:effectLst/>
        </p:spPr>
        <p:txBody>
          <a:bodyPr wrap="none">
            <a:spAutoFit/>
          </a:bodyPr>
          <a:lstStyle/>
          <a:p>
            <a:r>
              <a:rPr lang="en-US" b="1" dirty="0">
                <a:latin typeface="Arial" pitchFamily="34" charset="0"/>
                <a:cs typeface="Arial" pitchFamily="34" charset="0"/>
              </a:rPr>
              <a:t>congestive</a:t>
            </a:r>
          </a:p>
          <a:p>
            <a:r>
              <a:rPr lang="en-US" b="1" dirty="0">
                <a:latin typeface="Arial" pitchFamily="34" charset="0"/>
                <a:cs typeface="Arial" pitchFamily="34" charset="0"/>
              </a:rPr>
              <a:t>heart failure</a:t>
            </a:r>
          </a:p>
        </p:txBody>
      </p:sp>
      <p:sp>
        <p:nvSpPr>
          <p:cNvPr id="17427" name="Text Box 19"/>
          <p:cNvSpPr txBox="1">
            <a:spLocks noChangeArrowheads="1"/>
          </p:cNvSpPr>
          <p:nvPr/>
        </p:nvSpPr>
        <p:spPr bwMode="auto">
          <a:xfrm>
            <a:off x="4724400" y="3733800"/>
            <a:ext cx="1415772" cy="369332"/>
          </a:xfrm>
          <a:prstGeom prst="rect">
            <a:avLst/>
          </a:prstGeom>
          <a:noFill/>
          <a:ln w="9525">
            <a:noFill/>
            <a:miter lim="800000"/>
            <a:headEnd/>
            <a:tailEnd/>
          </a:ln>
          <a:effectLst/>
        </p:spPr>
        <p:txBody>
          <a:bodyPr wrap="none">
            <a:spAutoFit/>
          </a:bodyPr>
          <a:lstStyle/>
          <a:p>
            <a:r>
              <a:rPr lang="en-US" b="1" dirty="0">
                <a:latin typeface="Arial" pitchFamily="34" charset="0"/>
                <a:cs typeface="Arial" pitchFamily="34" charset="0"/>
              </a:rPr>
              <a:t>pneumonia</a:t>
            </a:r>
          </a:p>
        </p:txBody>
      </p:sp>
      <p:sp>
        <p:nvSpPr>
          <p:cNvPr id="17426" name="Text Box 18"/>
          <p:cNvSpPr txBox="1">
            <a:spLocks noChangeArrowheads="1"/>
          </p:cNvSpPr>
          <p:nvPr/>
        </p:nvSpPr>
        <p:spPr bwMode="auto">
          <a:xfrm>
            <a:off x="3505200" y="3352800"/>
            <a:ext cx="1454244" cy="369332"/>
          </a:xfrm>
          <a:prstGeom prst="rect">
            <a:avLst/>
          </a:prstGeom>
          <a:noFill/>
          <a:ln w="9525">
            <a:noFill/>
            <a:miter lim="800000"/>
            <a:headEnd/>
            <a:tailEnd/>
          </a:ln>
          <a:effectLst/>
        </p:spPr>
        <p:txBody>
          <a:bodyPr wrap="none">
            <a:spAutoFit/>
          </a:bodyPr>
          <a:lstStyle/>
          <a:p>
            <a:r>
              <a:rPr lang="en-US" b="1" dirty="0">
                <a:latin typeface="Arial" pitchFamily="34" charset="0"/>
                <a:cs typeface="Arial" pitchFamily="34" charset="0"/>
              </a:rPr>
              <a:t>hip fracture</a:t>
            </a:r>
          </a:p>
        </p:txBody>
      </p:sp>
      <p:sp>
        <p:nvSpPr>
          <p:cNvPr id="32" name="Freeform 31"/>
          <p:cNvSpPr/>
          <p:nvPr/>
        </p:nvSpPr>
        <p:spPr>
          <a:xfrm>
            <a:off x="685800" y="1828800"/>
            <a:ext cx="827314" cy="74385"/>
          </a:xfrm>
          <a:custGeom>
            <a:avLst/>
            <a:gdLst>
              <a:gd name="connsiteX0" fmla="*/ 0 w 827314"/>
              <a:gd name="connsiteY0" fmla="*/ 16329 h 74385"/>
              <a:gd name="connsiteX1" fmla="*/ 250371 w 827314"/>
              <a:gd name="connsiteY1" fmla="*/ 5443 h 74385"/>
              <a:gd name="connsiteX2" fmla="*/ 402771 w 827314"/>
              <a:gd name="connsiteY2" fmla="*/ 5443 h 74385"/>
              <a:gd name="connsiteX3" fmla="*/ 587828 w 827314"/>
              <a:gd name="connsiteY3" fmla="*/ 38100 h 74385"/>
              <a:gd name="connsiteX4" fmla="*/ 794657 w 827314"/>
              <a:gd name="connsiteY4" fmla="*/ 70757 h 74385"/>
              <a:gd name="connsiteX5" fmla="*/ 783771 w 827314"/>
              <a:gd name="connsiteY5" fmla="*/ 59871 h 74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7314" h="74385">
                <a:moveTo>
                  <a:pt x="0" y="16329"/>
                </a:moveTo>
                <a:lnTo>
                  <a:pt x="250371" y="5443"/>
                </a:lnTo>
                <a:cubicBezTo>
                  <a:pt x="317499" y="3629"/>
                  <a:pt x="346528" y="0"/>
                  <a:pt x="402771" y="5443"/>
                </a:cubicBezTo>
                <a:cubicBezTo>
                  <a:pt x="459014" y="10886"/>
                  <a:pt x="587828" y="38100"/>
                  <a:pt x="587828" y="38100"/>
                </a:cubicBezTo>
                <a:lnTo>
                  <a:pt x="794657" y="70757"/>
                </a:lnTo>
                <a:cubicBezTo>
                  <a:pt x="827314" y="74385"/>
                  <a:pt x="805542" y="67128"/>
                  <a:pt x="783771" y="59871"/>
                </a:cubicBezTo>
              </a:path>
            </a:pathLst>
          </a:custGeom>
          <a:ln w="7620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Freeform 32"/>
          <p:cNvSpPr/>
          <p:nvPr/>
        </p:nvSpPr>
        <p:spPr>
          <a:xfrm>
            <a:off x="1861457" y="2188029"/>
            <a:ext cx="5769429" cy="2569028"/>
          </a:xfrm>
          <a:custGeom>
            <a:avLst/>
            <a:gdLst>
              <a:gd name="connsiteX0" fmla="*/ 0 w 5769429"/>
              <a:gd name="connsiteY0" fmla="*/ 0 h 2569028"/>
              <a:gd name="connsiteX1" fmla="*/ 718457 w 5769429"/>
              <a:gd name="connsiteY1" fmla="*/ 65314 h 2569028"/>
              <a:gd name="connsiteX2" fmla="*/ 1066800 w 5769429"/>
              <a:gd name="connsiteY2" fmla="*/ 108857 h 2569028"/>
              <a:gd name="connsiteX3" fmla="*/ 1360714 w 5769429"/>
              <a:gd name="connsiteY3" fmla="*/ 174171 h 2569028"/>
              <a:gd name="connsiteX4" fmla="*/ 1643743 w 5769429"/>
              <a:gd name="connsiteY4" fmla="*/ 283028 h 2569028"/>
              <a:gd name="connsiteX5" fmla="*/ 2024743 w 5769429"/>
              <a:gd name="connsiteY5" fmla="*/ 391885 h 2569028"/>
              <a:gd name="connsiteX6" fmla="*/ 2231572 w 5769429"/>
              <a:gd name="connsiteY6" fmla="*/ 500742 h 2569028"/>
              <a:gd name="connsiteX7" fmla="*/ 2275114 w 5769429"/>
              <a:gd name="connsiteY7" fmla="*/ 664028 h 2569028"/>
              <a:gd name="connsiteX8" fmla="*/ 2383972 w 5769429"/>
              <a:gd name="connsiteY8" fmla="*/ 838200 h 2569028"/>
              <a:gd name="connsiteX9" fmla="*/ 2547257 w 5769429"/>
              <a:gd name="connsiteY9" fmla="*/ 881742 h 2569028"/>
              <a:gd name="connsiteX10" fmla="*/ 2623457 w 5769429"/>
              <a:gd name="connsiteY10" fmla="*/ 772885 h 2569028"/>
              <a:gd name="connsiteX11" fmla="*/ 2754086 w 5769429"/>
              <a:gd name="connsiteY11" fmla="*/ 674914 h 2569028"/>
              <a:gd name="connsiteX12" fmla="*/ 2928257 w 5769429"/>
              <a:gd name="connsiteY12" fmla="*/ 642257 h 2569028"/>
              <a:gd name="connsiteX13" fmla="*/ 3113314 w 5769429"/>
              <a:gd name="connsiteY13" fmla="*/ 685800 h 2569028"/>
              <a:gd name="connsiteX14" fmla="*/ 3200400 w 5769429"/>
              <a:gd name="connsiteY14" fmla="*/ 849085 h 2569028"/>
              <a:gd name="connsiteX15" fmla="*/ 3233057 w 5769429"/>
              <a:gd name="connsiteY15" fmla="*/ 1045028 h 2569028"/>
              <a:gd name="connsiteX16" fmla="*/ 3276600 w 5769429"/>
              <a:gd name="connsiteY16" fmla="*/ 1273628 h 2569028"/>
              <a:gd name="connsiteX17" fmla="*/ 3396343 w 5769429"/>
              <a:gd name="connsiteY17" fmla="*/ 1328057 h 2569028"/>
              <a:gd name="connsiteX18" fmla="*/ 3570514 w 5769429"/>
              <a:gd name="connsiteY18" fmla="*/ 1251857 h 2569028"/>
              <a:gd name="connsiteX19" fmla="*/ 3820886 w 5769429"/>
              <a:gd name="connsiteY19" fmla="*/ 892628 h 2569028"/>
              <a:gd name="connsiteX20" fmla="*/ 3973286 w 5769429"/>
              <a:gd name="connsiteY20" fmla="*/ 881742 h 2569028"/>
              <a:gd name="connsiteX21" fmla="*/ 4093029 w 5769429"/>
              <a:gd name="connsiteY21" fmla="*/ 881742 h 2569028"/>
              <a:gd name="connsiteX22" fmla="*/ 4234543 w 5769429"/>
              <a:gd name="connsiteY22" fmla="*/ 925285 h 2569028"/>
              <a:gd name="connsiteX23" fmla="*/ 4354286 w 5769429"/>
              <a:gd name="connsiteY23" fmla="*/ 1034142 h 2569028"/>
              <a:gd name="connsiteX24" fmla="*/ 4397829 w 5769429"/>
              <a:gd name="connsiteY24" fmla="*/ 1132114 h 2569028"/>
              <a:gd name="connsiteX25" fmla="*/ 4452257 w 5769429"/>
              <a:gd name="connsiteY25" fmla="*/ 1360714 h 2569028"/>
              <a:gd name="connsiteX26" fmla="*/ 4680857 w 5769429"/>
              <a:gd name="connsiteY26" fmla="*/ 1643742 h 2569028"/>
              <a:gd name="connsiteX27" fmla="*/ 4778829 w 5769429"/>
              <a:gd name="connsiteY27" fmla="*/ 1719942 h 2569028"/>
              <a:gd name="connsiteX28" fmla="*/ 5029200 w 5769429"/>
              <a:gd name="connsiteY28" fmla="*/ 1785257 h 2569028"/>
              <a:gd name="connsiteX29" fmla="*/ 5301343 w 5769429"/>
              <a:gd name="connsiteY29" fmla="*/ 2079171 h 2569028"/>
              <a:gd name="connsiteX30" fmla="*/ 5551714 w 5769429"/>
              <a:gd name="connsiteY30" fmla="*/ 2275114 h 2569028"/>
              <a:gd name="connsiteX31" fmla="*/ 5649686 w 5769429"/>
              <a:gd name="connsiteY31" fmla="*/ 2438400 h 2569028"/>
              <a:gd name="connsiteX32" fmla="*/ 5769429 w 5769429"/>
              <a:gd name="connsiteY32" fmla="*/ 2569028 h 2569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5769429" h="2569028">
                <a:moveTo>
                  <a:pt x="0" y="0"/>
                </a:moveTo>
                <a:lnTo>
                  <a:pt x="718457" y="65314"/>
                </a:lnTo>
                <a:cubicBezTo>
                  <a:pt x="896257" y="83457"/>
                  <a:pt x="959757" y="90714"/>
                  <a:pt x="1066800" y="108857"/>
                </a:cubicBezTo>
                <a:cubicBezTo>
                  <a:pt x="1173843" y="127000"/>
                  <a:pt x="1264557" y="145143"/>
                  <a:pt x="1360714" y="174171"/>
                </a:cubicBezTo>
                <a:cubicBezTo>
                  <a:pt x="1456871" y="203200"/>
                  <a:pt x="1533072" y="246742"/>
                  <a:pt x="1643743" y="283028"/>
                </a:cubicBezTo>
                <a:cubicBezTo>
                  <a:pt x="1754415" y="319314"/>
                  <a:pt x="1926772" y="355599"/>
                  <a:pt x="2024743" y="391885"/>
                </a:cubicBezTo>
                <a:cubicBezTo>
                  <a:pt x="2122714" y="428171"/>
                  <a:pt x="2189843" y="455385"/>
                  <a:pt x="2231572" y="500742"/>
                </a:cubicBezTo>
                <a:cubicBezTo>
                  <a:pt x="2273301" y="546099"/>
                  <a:pt x="2249714" y="607785"/>
                  <a:pt x="2275114" y="664028"/>
                </a:cubicBezTo>
                <a:cubicBezTo>
                  <a:pt x="2300514" y="720271"/>
                  <a:pt x="2338615" y="801914"/>
                  <a:pt x="2383972" y="838200"/>
                </a:cubicBezTo>
                <a:cubicBezTo>
                  <a:pt x="2429329" y="874486"/>
                  <a:pt x="2507343" y="892628"/>
                  <a:pt x="2547257" y="881742"/>
                </a:cubicBezTo>
                <a:cubicBezTo>
                  <a:pt x="2587171" y="870856"/>
                  <a:pt x="2588986" y="807356"/>
                  <a:pt x="2623457" y="772885"/>
                </a:cubicBezTo>
                <a:cubicBezTo>
                  <a:pt x="2657928" y="738414"/>
                  <a:pt x="2703286" y="696685"/>
                  <a:pt x="2754086" y="674914"/>
                </a:cubicBezTo>
                <a:cubicBezTo>
                  <a:pt x="2804886" y="653143"/>
                  <a:pt x="2868386" y="640443"/>
                  <a:pt x="2928257" y="642257"/>
                </a:cubicBezTo>
                <a:cubicBezTo>
                  <a:pt x="2988128" y="644071"/>
                  <a:pt x="3067957" y="651329"/>
                  <a:pt x="3113314" y="685800"/>
                </a:cubicBezTo>
                <a:cubicBezTo>
                  <a:pt x="3158671" y="720271"/>
                  <a:pt x="3180443" y="789214"/>
                  <a:pt x="3200400" y="849085"/>
                </a:cubicBezTo>
                <a:cubicBezTo>
                  <a:pt x="3220357" y="908956"/>
                  <a:pt x="3220357" y="974271"/>
                  <a:pt x="3233057" y="1045028"/>
                </a:cubicBezTo>
                <a:cubicBezTo>
                  <a:pt x="3245757" y="1115785"/>
                  <a:pt x="3249386" y="1226457"/>
                  <a:pt x="3276600" y="1273628"/>
                </a:cubicBezTo>
                <a:cubicBezTo>
                  <a:pt x="3303814" y="1320799"/>
                  <a:pt x="3347357" y="1331686"/>
                  <a:pt x="3396343" y="1328057"/>
                </a:cubicBezTo>
                <a:cubicBezTo>
                  <a:pt x="3445329" y="1324429"/>
                  <a:pt x="3499757" y="1324429"/>
                  <a:pt x="3570514" y="1251857"/>
                </a:cubicBezTo>
                <a:cubicBezTo>
                  <a:pt x="3641271" y="1179286"/>
                  <a:pt x="3753757" y="954314"/>
                  <a:pt x="3820886" y="892628"/>
                </a:cubicBezTo>
                <a:cubicBezTo>
                  <a:pt x="3888015" y="830942"/>
                  <a:pt x="3927929" y="883556"/>
                  <a:pt x="3973286" y="881742"/>
                </a:cubicBezTo>
                <a:cubicBezTo>
                  <a:pt x="4018643" y="879928"/>
                  <a:pt x="4049486" y="874485"/>
                  <a:pt x="4093029" y="881742"/>
                </a:cubicBezTo>
                <a:cubicBezTo>
                  <a:pt x="4136572" y="888999"/>
                  <a:pt x="4191000" y="899885"/>
                  <a:pt x="4234543" y="925285"/>
                </a:cubicBezTo>
                <a:cubicBezTo>
                  <a:pt x="4278086" y="950685"/>
                  <a:pt x="4327072" y="999671"/>
                  <a:pt x="4354286" y="1034142"/>
                </a:cubicBezTo>
                <a:cubicBezTo>
                  <a:pt x="4381500" y="1068613"/>
                  <a:pt x="4381500" y="1077685"/>
                  <a:pt x="4397829" y="1132114"/>
                </a:cubicBezTo>
                <a:cubicBezTo>
                  <a:pt x="4414158" y="1186543"/>
                  <a:pt x="4405086" y="1275443"/>
                  <a:pt x="4452257" y="1360714"/>
                </a:cubicBezTo>
                <a:cubicBezTo>
                  <a:pt x="4499428" y="1445985"/>
                  <a:pt x="4626428" y="1583871"/>
                  <a:pt x="4680857" y="1643742"/>
                </a:cubicBezTo>
                <a:cubicBezTo>
                  <a:pt x="4735286" y="1703613"/>
                  <a:pt x="4720772" y="1696356"/>
                  <a:pt x="4778829" y="1719942"/>
                </a:cubicBezTo>
                <a:cubicBezTo>
                  <a:pt x="4836886" y="1743528"/>
                  <a:pt x="4942114" y="1725386"/>
                  <a:pt x="5029200" y="1785257"/>
                </a:cubicBezTo>
                <a:cubicBezTo>
                  <a:pt x="5116286" y="1845128"/>
                  <a:pt x="5214257" y="1997528"/>
                  <a:pt x="5301343" y="2079171"/>
                </a:cubicBezTo>
                <a:cubicBezTo>
                  <a:pt x="5388429" y="2160814"/>
                  <a:pt x="5493657" y="2215243"/>
                  <a:pt x="5551714" y="2275114"/>
                </a:cubicBezTo>
                <a:cubicBezTo>
                  <a:pt x="5609771" y="2334985"/>
                  <a:pt x="5613400" y="2389414"/>
                  <a:pt x="5649686" y="2438400"/>
                </a:cubicBezTo>
                <a:cubicBezTo>
                  <a:pt x="5685972" y="2487386"/>
                  <a:pt x="5727700" y="2528207"/>
                  <a:pt x="5769429" y="2569028"/>
                </a:cubicBezTo>
              </a:path>
            </a:pathLst>
          </a:custGeom>
          <a:ln w="762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Line 8"/>
          <p:cNvSpPr>
            <a:spLocks noChangeShapeType="1"/>
          </p:cNvSpPr>
          <p:nvPr/>
        </p:nvSpPr>
        <p:spPr bwMode="auto">
          <a:xfrm>
            <a:off x="1752600" y="4191000"/>
            <a:ext cx="5892800" cy="0"/>
          </a:xfrm>
          <a:prstGeom prst="line">
            <a:avLst/>
          </a:prstGeom>
          <a:noFill/>
          <a:ln w="38100">
            <a:solidFill>
              <a:schemeClr val="tx1"/>
            </a:solidFill>
            <a:prstDash val="dash"/>
            <a:round/>
            <a:headEnd/>
            <a:tailEnd/>
          </a:ln>
          <a:effectLst/>
        </p:spPr>
        <p:txBody>
          <a:bodyPr wrap="none" anchor="ctr"/>
          <a:lstStyle/>
          <a:p>
            <a:endParaRPr lang="en-US"/>
          </a:p>
        </p:txBody>
      </p:sp>
      <p:sp>
        <p:nvSpPr>
          <p:cNvPr id="35" name="Line 7"/>
          <p:cNvSpPr>
            <a:spLocks noChangeShapeType="1"/>
          </p:cNvSpPr>
          <p:nvPr/>
        </p:nvSpPr>
        <p:spPr bwMode="auto">
          <a:xfrm>
            <a:off x="762000" y="4191000"/>
            <a:ext cx="609600" cy="0"/>
          </a:xfrm>
          <a:prstGeom prst="line">
            <a:avLst/>
          </a:prstGeom>
          <a:noFill/>
          <a:ln w="38100">
            <a:solidFill>
              <a:schemeClr val="tx1"/>
            </a:solidFill>
            <a:prstDash val="dash"/>
            <a:round/>
            <a:headEnd/>
            <a:tailEnd/>
          </a:ln>
          <a:effectLst/>
        </p:spPr>
        <p:txBody>
          <a:bodyPr wrap="none" anchor="ctr"/>
          <a:lstStyle/>
          <a:p>
            <a:endParaRPr lang="en-US"/>
          </a:p>
        </p:txBody>
      </p:sp>
      <p:sp>
        <p:nvSpPr>
          <p:cNvPr id="36" name="Text Box 21"/>
          <p:cNvSpPr txBox="1">
            <a:spLocks noChangeArrowheads="1"/>
          </p:cNvSpPr>
          <p:nvPr/>
        </p:nvSpPr>
        <p:spPr bwMode="auto">
          <a:xfrm>
            <a:off x="7467600" y="2362200"/>
            <a:ext cx="889987" cy="369332"/>
          </a:xfrm>
          <a:prstGeom prst="rect">
            <a:avLst/>
          </a:prstGeom>
          <a:noFill/>
          <a:ln w="9525">
            <a:noFill/>
            <a:miter lim="800000"/>
            <a:headEnd/>
            <a:tailEnd/>
          </a:ln>
          <a:effectLst/>
        </p:spPr>
        <p:txBody>
          <a:bodyPr wrap="none">
            <a:spAutoFit/>
          </a:bodyPr>
          <a:lstStyle/>
          <a:p>
            <a:r>
              <a:rPr lang="en-US" sz="1800" b="1" dirty="0" smtClean="0">
                <a:latin typeface="Arial" pitchFamily="34" charset="0"/>
                <a:cs typeface="Arial" pitchFamily="34" charset="0"/>
              </a:rPr>
              <a:t>Health</a:t>
            </a:r>
            <a:endParaRPr lang="en-US" sz="4000" b="1" dirty="0">
              <a:latin typeface="Arial" pitchFamily="34" charset="0"/>
              <a:cs typeface="Arial" pitchFamily="34" charset="0"/>
            </a:endParaRPr>
          </a:p>
        </p:txBody>
      </p:sp>
      <p:sp>
        <p:nvSpPr>
          <p:cNvPr id="37" name="Text Box 21"/>
          <p:cNvSpPr txBox="1">
            <a:spLocks noChangeArrowheads="1"/>
          </p:cNvSpPr>
          <p:nvPr/>
        </p:nvSpPr>
        <p:spPr bwMode="auto">
          <a:xfrm>
            <a:off x="7467600" y="4876800"/>
            <a:ext cx="825867" cy="369332"/>
          </a:xfrm>
          <a:prstGeom prst="rect">
            <a:avLst/>
          </a:prstGeom>
          <a:noFill/>
          <a:ln w="9525">
            <a:noFill/>
            <a:miter lim="800000"/>
            <a:headEnd/>
            <a:tailEnd/>
          </a:ln>
          <a:effectLst/>
        </p:spPr>
        <p:txBody>
          <a:bodyPr wrap="none">
            <a:spAutoFit/>
          </a:bodyPr>
          <a:lstStyle/>
          <a:p>
            <a:r>
              <a:rPr lang="en-US" sz="1800" b="1" dirty="0" smtClean="0">
                <a:latin typeface="Arial" pitchFamily="34" charset="0"/>
                <a:cs typeface="Arial" pitchFamily="34" charset="0"/>
              </a:rPr>
              <a:t>Death</a:t>
            </a:r>
            <a:endParaRPr lang="en-US" sz="4000" b="1" dirty="0">
              <a:latin typeface="Arial" pitchFamily="34" charset="0"/>
              <a:cs typeface="Arial" pitchFamily="34" charset="0"/>
            </a:endParaRPr>
          </a:p>
        </p:txBody>
      </p:sp>
      <p:sp>
        <p:nvSpPr>
          <p:cNvPr id="38" name="Freeform 37"/>
          <p:cNvSpPr/>
          <p:nvPr/>
        </p:nvSpPr>
        <p:spPr>
          <a:xfrm>
            <a:off x="1872343" y="1894115"/>
            <a:ext cx="6052457" cy="2601686"/>
          </a:xfrm>
          <a:custGeom>
            <a:avLst/>
            <a:gdLst>
              <a:gd name="connsiteX0" fmla="*/ 0 w 6175828"/>
              <a:gd name="connsiteY0" fmla="*/ 0 h 3144157"/>
              <a:gd name="connsiteX1" fmla="*/ 1937657 w 6175828"/>
              <a:gd name="connsiteY1" fmla="*/ 0 h 3144157"/>
              <a:gd name="connsiteX2" fmla="*/ 2906486 w 6175828"/>
              <a:gd name="connsiteY2" fmla="*/ 0 h 3144157"/>
              <a:gd name="connsiteX3" fmla="*/ 3810000 w 6175828"/>
              <a:gd name="connsiteY3" fmla="*/ 32657 h 3144157"/>
              <a:gd name="connsiteX4" fmla="*/ 4212771 w 6175828"/>
              <a:gd name="connsiteY4" fmla="*/ 21772 h 3144157"/>
              <a:gd name="connsiteX5" fmla="*/ 4691743 w 6175828"/>
              <a:gd name="connsiteY5" fmla="*/ 54429 h 3144157"/>
              <a:gd name="connsiteX6" fmla="*/ 5192486 w 6175828"/>
              <a:gd name="connsiteY6" fmla="*/ 228600 h 3144157"/>
              <a:gd name="connsiteX7" fmla="*/ 5562600 w 6175828"/>
              <a:gd name="connsiteY7" fmla="*/ 903515 h 3144157"/>
              <a:gd name="connsiteX8" fmla="*/ 5584371 w 6175828"/>
              <a:gd name="connsiteY8" fmla="*/ 1034143 h 3144157"/>
              <a:gd name="connsiteX9" fmla="*/ 6085114 w 6175828"/>
              <a:gd name="connsiteY9" fmla="*/ 2819400 h 3144157"/>
              <a:gd name="connsiteX10" fmla="*/ 6128657 w 6175828"/>
              <a:gd name="connsiteY10" fmla="*/ 2982686 h 3144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5828" h="3144157">
                <a:moveTo>
                  <a:pt x="0" y="0"/>
                </a:moveTo>
                <a:lnTo>
                  <a:pt x="1937657" y="0"/>
                </a:lnTo>
                <a:lnTo>
                  <a:pt x="2906486" y="0"/>
                </a:lnTo>
                <a:cubicBezTo>
                  <a:pt x="3218543" y="5443"/>
                  <a:pt x="3592286" y="29028"/>
                  <a:pt x="3810000" y="32657"/>
                </a:cubicBezTo>
                <a:cubicBezTo>
                  <a:pt x="4027714" y="36286"/>
                  <a:pt x="4065814" y="18143"/>
                  <a:pt x="4212771" y="21772"/>
                </a:cubicBezTo>
                <a:cubicBezTo>
                  <a:pt x="4359728" y="25401"/>
                  <a:pt x="4528457" y="19958"/>
                  <a:pt x="4691743" y="54429"/>
                </a:cubicBezTo>
                <a:cubicBezTo>
                  <a:pt x="4855029" y="88900"/>
                  <a:pt x="5047343" y="87086"/>
                  <a:pt x="5192486" y="228600"/>
                </a:cubicBezTo>
                <a:cubicBezTo>
                  <a:pt x="5337629" y="370114"/>
                  <a:pt x="5497286" y="769258"/>
                  <a:pt x="5562600" y="903515"/>
                </a:cubicBezTo>
                <a:cubicBezTo>
                  <a:pt x="5627914" y="1037772"/>
                  <a:pt x="5497285" y="714829"/>
                  <a:pt x="5584371" y="1034143"/>
                </a:cubicBezTo>
                <a:cubicBezTo>
                  <a:pt x="5671457" y="1353457"/>
                  <a:pt x="5994400" y="2494643"/>
                  <a:pt x="6085114" y="2819400"/>
                </a:cubicBezTo>
                <a:cubicBezTo>
                  <a:pt x="6175828" y="3144157"/>
                  <a:pt x="6152242" y="3063421"/>
                  <a:pt x="6128657" y="2982686"/>
                </a:cubicBezTo>
              </a:path>
            </a:pathLst>
          </a:custGeom>
          <a:ln w="7620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429" name="Text Box 21"/>
          <p:cNvSpPr txBox="1">
            <a:spLocks noChangeArrowheads="1"/>
          </p:cNvSpPr>
          <p:nvPr/>
        </p:nvSpPr>
        <p:spPr bwMode="auto">
          <a:xfrm>
            <a:off x="7728228" y="2895600"/>
            <a:ext cx="1415772" cy="646331"/>
          </a:xfrm>
          <a:prstGeom prst="rect">
            <a:avLst/>
          </a:prstGeom>
          <a:noFill/>
          <a:ln w="9525">
            <a:noFill/>
            <a:miter lim="800000"/>
            <a:headEnd/>
            <a:tailEnd/>
          </a:ln>
          <a:effectLst/>
        </p:spPr>
        <p:txBody>
          <a:bodyPr wrap="none">
            <a:spAutoFit/>
          </a:bodyPr>
          <a:lstStyle/>
          <a:p>
            <a:r>
              <a:rPr lang="en-US" sz="1800" b="1" dirty="0">
                <a:latin typeface="Arial" pitchFamily="34" charset="0"/>
                <a:cs typeface="Arial" pitchFamily="34" charset="0"/>
              </a:rPr>
              <a:t>Functional </a:t>
            </a:r>
          </a:p>
          <a:p>
            <a:r>
              <a:rPr lang="en-US" sz="1800" b="1" dirty="0">
                <a:latin typeface="Arial" pitchFamily="34" charset="0"/>
                <a:cs typeface="Arial" pitchFamily="34" charset="0"/>
              </a:rPr>
              <a:t>limitation</a:t>
            </a:r>
            <a:endParaRPr lang="en-US" sz="4000" b="1" dirty="0">
              <a:latin typeface="Arial" pitchFamily="34" charset="0"/>
              <a:cs typeface="Arial" pitchFamily="34" charset="0"/>
            </a:endParaRPr>
          </a:p>
        </p:txBody>
      </p:sp>
      <p:sp>
        <p:nvSpPr>
          <p:cNvPr id="17430" name="Text Box 22"/>
          <p:cNvSpPr txBox="1">
            <a:spLocks noChangeArrowheads="1"/>
          </p:cNvSpPr>
          <p:nvPr/>
        </p:nvSpPr>
        <p:spPr bwMode="auto">
          <a:xfrm>
            <a:off x="7696200" y="3581400"/>
            <a:ext cx="1210588" cy="369332"/>
          </a:xfrm>
          <a:prstGeom prst="rect">
            <a:avLst/>
          </a:prstGeom>
          <a:noFill/>
          <a:ln w="9525">
            <a:noFill/>
            <a:miter lim="800000"/>
            <a:headEnd/>
            <a:tailEnd/>
          </a:ln>
          <a:effectLst/>
        </p:spPr>
        <p:txBody>
          <a:bodyPr wrap="none">
            <a:spAutoFit/>
          </a:bodyPr>
          <a:lstStyle/>
          <a:p>
            <a:r>
              <a:rPr lang="en-US" sz="1800" b="1" dirty="0">
                <a:latin typeface="Arial" pitchFamily="34" charset="0"/>
                <a:cs typeface="Arial" pitchFamily="34" charset="0"/>
              </a:rPr>
              <a:t>Disability</a:t>
            </a:r>
            <a:endParaRPr lang="en-US" sz="4000" b="1" dirty="0">
              <a:latin typeface="Arial" pitchFamily="34" charset="0"/>
              <a:cs typeface="Arial" pitchFamily="34" charset="0"/>
            </a:endParaRPr>
          </a:p>
        </p:txBody>
      </p:sp>
      <p:sp>
        <p:nvSpPr>
          <p:cNvPr id="31" name="Oval 30"/>
          <p:cNvSpPr/>
          <p:nvPr/>
        </p:nvSpPr>
        <p:spPr>
          <a:xfrm>
            <a:off x="1600200" y="1295400"/>
            <a:ext cx="2133600" cy="19050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891430" y="1999989"/>
            <a:ext cx="5828778" cy="2450926"/>
          </a:xfrm>
          <a:custGeom>
            <a:avLst/>
            <a:gdLst>
              <a:gd name="connsiteX0" fmla="*/ 0 w 5828778"/>
              <a:gd name="connsiteY0" fmla="*/ 16701 h 2450926"/>
              <a:gd name="connsiteX1" fmla="*/ 488515 w 5828778"/>
              <a:gd name="connsiteY1" fmla="*/ 16701 h 2450926"/>
              <a:gd name="connsiteX2" fmla="*/ 1515649 w 5828778"/>
              <a:gd name="connsiteY2" fmla="*/ 116910 h 2450926"/>
              <a:gd name="connsiteX3" fmla="*/ 2605414 w 5828778"/>
              <a:gd name="connsiteY3" fmla="*/ 430060 h 2450926"/>
              <a:gd name="connsiteX4" fmla="*/ 4258849 w 5828778"/>
              <a:gd name="connsiteY4" fmla="*/ 893523 h 2450926"/>
              <a:gd name="connsiteX5" fmla="*/ 5110619 w 5828778"/>
              <a:gd name="connsiteY5" fmla="*/ 1306882 h 2450926"/>
              <a:gd name="connsiteX6" fmla="*/ 5486400 w 5828778"/>
              <a:gd name="connsiteY6" fmla="*/ 1657611 h 2450926"/>
              <a:gd name="connsiteX7" fmla="*/ 5774499 w 5828778"/>
              <a:gd name="connsiteY7" fmla="*/ 2321490 h 2450926"/>
              <a:gd name="connsiteX8" fmla="*/ 5812077 w 5828778"/>
              <a:gd name="connsiteY8" fmla="*/ 2434225 h 2450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828778" h="2450926">
                <a:moveTo>
                  <a:pt x="0" y="16701"/>
                </a:moveTo>
                <a:cubicBezTo>
                  <a:pt x="117953" y="8350"/>
                  <a:pt x="235907" y="0"/>
                  <a:pt x="488515" y="16701"/>
                </a:cubicBezTo>
                <a:cubicBezTo>
                  <a:pt x="741123" y="33402"/>
                  <a:pt x="1162833" y="48017"/>
                  <a:pt x="1515649" y="116910"/>
                </a:cubicBezTo>
                <a:cubicBezTo>
                  <a:pt x="1868465" y="185803"/>
                  <a:pt x="2605414" y="430060"/>
                  <a:pt x="2605414" y="430060"/>
                </a:cubicBezTo>
                <a:cubicBezTo>
                  <a:pt x="3062614" y="559496"/>
                  <a:pt x="3841315" y="747386"/>
                  <a:pt x="4258849" y="893523"/>
                </a:cubicBezTo>
                <a:cubicBezTo>
                  <a:pt x="4676383" y="1039660"/>
                  <a:pt x="4906027" y="1179534"/>
                  <a:pt x="5110619" y="1306882"/>
                </a:cubicBezTo>
                <a:cubicBezTo>
                  <a:pt x="5315211" y="1434230"/>
                  <a:pt x="5375753" y="1488510"/>
                  <a:pt x="5486400" y="1657611"/>
                </a:cubicBezTo>
                <a:cubicBezTo>
                  <a:pt x="5597047" y="1826712"/>
                  <a:pt x="5720220" y="2192054"/>
                  <a:pt x="5774499" y="2321490"/>
                </a:cubicBezTo>
                <a:cubicBezTo>
                  <a:pt x="5828778" y="2450926"/>
                  <a:pt x="5820427" y="2442575"/>
                  <a:pt x="5812077" y="2434225"/>
                </a:cubicBezTo>
              </a:path>
            </a:pathLst>
          </a:custGeom>
          <a:ln w="762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1" grpId="0" animBg="1"/>
      <p:bldP spid="3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 Biomarkers examined for correspondence between systems</a:t>
            </a:r>
            <a:endParaRPr lang="en-US" dirty="0"/>
          </a:p>
        </p:txBody>
      </p:sp>
      <p:sp>
        <p:nvSpPr>
          <p:cNvPr id="3" name="Content Placeholder 2"/>
          <p:cNvSpPr>
            <a:spLocks noGrp="1"/>
          </p:cNvSpPr>
          <p:nvPr>
            <p:ph idx="1"/>
          </p:nvPr>
        </p:nvSpPr>
        <p:spPr/>
        <p:txBody>
          <a:bodyPr>
            <a:normAutofit fontScale="92500" lnSpcReduction="20000"/>
          </a:bodyPr>
          <a:lstStyle/>
          <a:p>
            <a:pPr>
              <a:defRPr/>
            </a:pPr>
            <a:r>
              <a:rPr lang="en-US" dirty="0" smtClean="0"/>
              <a:t>DHEAS –adrenal androgen; major source of sex steroids in old age</a:t>
            </a:r>
          </a:p>
          <a:p>
            <a:pPr>
              <a:defRPr/>
            </a:pPr>
            <a:r>
              <a:rPr lang="en-US" dirty="0" smtClean="0"/>
              <a:t>IGF-1 and binding proteins – regulate growth and metabolism</a:t>
            </a:r>
          </a:p>
          <a:p>
            <a:pPr>
              <a:defRPr/>
            </a:pPr>
            <a:r>
              <a:rPr lang="en-US" dirty="0" smtClean="0"/>
              <a:t>Cholesterol – indicator of nutrition, inflammation</a:t>
            </a:r>
          </a:p>
          <a:p>
            <a:pPr>
              <a:defRPr/>
            </a:pPr>
            <a:r>
              <a:rPr lang="en-US" dirty="0" smtClean="0"/>
              <a:t>Adiponectin –promotes glucose regulation and fatty acid breakdown, paradoxical association with mortality and CHD in old age</a:t>
            </a:r>
          </a:p>
          <a:p>
            <a:pPr>
              <a:defRPr/>
            </a:pPr>
            <a:r>
              <a:rPr lang="en-US" dirty="0" smtClean="0"/>
              <a:t>IL-6 – marker of inflammation</a:t>
            </a:r>
          </a:p>
          <a:p>
            <a:pPr>
              <a:defRPr/>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en-US"/>
              <a:t>5-8-07</a:t>
            </a:r>
          </a:p>
        </p:txBody>
      </p:sp>
      <p:sp>
        <p:nvSpPr>
          <p:cNvPr id="254979" name="Rectangle 3"/>
          <p:cNvSpPr>
            <a:spLocks noGrp="1" noChangeArrowheads="1"/>
          </p:cNvSpPr>
          <p:nvPr>
            <p:ph type="title"/>
          </p:nvPr>
        </p:nvSpPr>
        <p:spPr>
          <a:xfrm>
            <a:off x="2057400" y="277813"/>
            <a:ext cx="6629400" cy="1143000"/>
          </a:xfrm>
        </p:spPr>
        <p:txBody>
          <a:bodyPr/>
          <a:lstStyle/>
          <a:p>
            <a:r>
              <a:rPr lang="en-US" sz="3600"/>
              <a:t>Selected Causes of Disability</a:t>
            </a:r>
          </a:p>
        </p:txBody>
      </p:sp>
      <p:graphicFrame>
        <p:nvGraphicFramePr>
          <p:cNvPr id="254980" name="Object 4"/>
          <p:cNvGraphicFramePr>
            <a:graphicFrameLocks noChangeAspect="1"/>
          </p:cNvGraphicFramePr>
          <p:nvPr>
            <p:ph type="chart" idx="1"/>
            <p:extLst>
              <p:ext uri="{D42A27DB-BD31-4B8C-83A1-F6EECF244321}">
                <p14:modId xmlns:p14="http://schemas.microsoft.com/office/powerpoint/2010/main" xmlns="" val="2575732668"/>
              </p:ext>
            </p:extLst>
          </p:nvPr>
        </p:nvGraphicFramePr>
        <p:xfrm>
          <a:off x="609600" y="1143000"/>
          <a:ext cx="8026400" cy="4165600"/>
        </p:xfrm>
        <a:graphic>
          <a:graphicData uri="http://schemas.openxmlformats.org/presentationml/2006/ole">
            <p:oleObj spid="_x0000_s1030" name="Chart" r:id="rId4" imgW="8991735" imgH="4657584" progId="MSGraph.Chart.8">
              <p:embed followColorScheme="full"/>
            </p:oleObj>
          </a:graphicData>
        </a:graphic>
      </p:graphicFrame>
      <p:sp>
        <p:nvSpPr>
          <p:cNvPr id="254982" name="Text Box 6"/>
          <p:cNvSpPr txBox="1">
            <a:spLocks noChangeArrowheads="1"/>
          </p:cNvSpPr>
          <p:nvPr/>
        </p:nvSpPr>
        <p:spPr bwMode="auto">
          <a:xfrm>
            <a:off x="685800" y="2133600"/>
            <a:ext cx="1422400" cy="2047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sz="1600" dirty="0">
                <a:solidFill>
                  <a:schemeClr val="bg1"/>
                </a:solidFill>
              </a:rPr>
              <a:t>Percentage of persons reporting specific disease as the cause of difficulty with IADL or ADL</a:t>
            </a:r>
          </a:p>
        </p:txBody>
      </p:sp>
      <p:pic>
        <p:nvPicPr>
          <p:cNvPr id="254983" name="Picture 7" descr="Picture in A-84s Gen Epi Presentation ISTH 2001"/>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0" y="0"/>
            <a:ext cx="1981200" cy="1470025"/>
          </a:xfrm>
          <a:prstGeom prst="rect">
            <a:avLst/>
          </a:prstGeom>
          <a:noFill/>
          <a:extLst>
            <a:ext uri="{909E8E84-426E-40DD-AFC4-6F175D3DCCD1}">
              <a14:hiddenFill xmlns:a14="http://schemas.microsoft.com/office/drawing/2010/main" xmlns="">
                <a:solidFill>
                  <a:srgbClr val="FFFFFF"/>
                </a:solidFill>
              </a14:hiddenFill>
            </a:ext>
          </a:extLst>
        </p:spPr>
      </p:pic>
      <p:sp>
        <p:nvSpPr>
          <p:cNvPr id="254984" name="Text Box 8"/>
          <p:cNvSpPr txBox="1">
            <a:spLocks noChangeArrowheads="1"/>
          </p:cNvSpPr>
          <p:nvPr/>
        </p:nvSpPr>
        <p:spPr bwMode="auto">
          <a:xfrm>
            <a:off x="0" y="5486400"/>
            <a:ext cx="9144000" cy="825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sz="1600"/>
              <a:t>Ettinger WH Jr, Fried LP, Harris T, Shemanski L, Schulz R, Robbins J. Self-reported causes of physical disability in older people: the Cardiovascular Health Study. J Am Geriatr Soc. 1994;42(10):1035-1044.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ChangeArrowheads="1"/>
          </p:cNvSpPr>
          <p:nvPr/>
        </p:nvSpPr>
        <p:spPr bwMode="auto">
          <a:xfrm>
            <a:off x="685800" y="228600"/>
            <a:ext cx="7924800"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2400"/>
              <a:t>CHS All Stars – Characteristics of year 18 survivors in 1996-1997 (year 9), stratified by gender </a:t>
            </a:r>
          </a:p>
        </p:txBody>
      </p:sp>
      <p:graphicFrame>
        <p:nvGraphicFramePr>
          <p:cNvPr id="7" name="Table 6"/>
          <p:cNvGraphicFramePr>
            <a:graphicFrameLocks noGrp="1"/>
          </p:cNvGraphicFramePr>
          <p:nvPr/>
        </p:nvGraphicFramePr>
        <p:xfrm>
          <a:off x="1371600" y="1066800"/>
          <a:ext cx="6019801" cy="5390136"/>
        </p:xfrm>
        <a:graphic>
          <a:graphicData uri="http://schemas.openxmlformats.org/drawingml/2006/table">
            <a:tbl>
              <a:tblPr firstRow="1" firstCol="1" bandRow="1"/>
              <a:tblGrid>
                <a:gridCol w="2514600"/>
                <a:gridCol w="2008565"/>
                <a:gridCol w="1496636"/>
              </a:tblGrid>
              <a:tr h="426668">
                <a:tc>
                  <a:txBody>
                    <a:bodyPr/>
                    <a:lstStyle/>
                    <a:p>
                      <a:pPr marL="0" marR="0" indent="0" algn="l">
                        <a:spcBef>
                          <a:spcPts val="0"/>
                        </a:spcBef>
                        <a:spcAft>
                          <a:spcPts val="0"/>
                        </a:spcAft>
                      </a:pPr>
                      <a:r>
                        <a:rPr lang="en-US" sz="1400" b="0" dirty="0">
                          <a:effectLst/>
                          <a:latin typeface="Arial"/>
                          <a:ea typeface="Times New Roman"/>
                          <a:cs typeface="Times New Roman"/>
                        </a:rPr>
                        <a:t> </a:t>
                      </a:r>
                      <a:endParaRPr lang="en-US" sz="1400" b="1" dirty="0">
                        <a:effectLst/>
                        <a:latin typeface="GillSans"/>
                        <a:ea typeface="Times New Roman"/>
                        <a:cs typeface="Times New Roman"/>
                      </a:endParaRPr>
                    </a:p>
                    <a:p>
                      <a:pPr marL="0" marR="0" indent="0" algn="l">
                        <a:spcBef>
                          <a:spcPts val="0"/>
                        </a:spcBef>
                        <a:spcAft>
                          <a:spcPts val="0"/>
                        </a:spcAft>
                      </a:pPr>
                      <a:r>
                        <a:rPr lang="en-US" sz="1400" b="0" dirty="0">
                          <a:effectLst/>
                          <a:latin typeface="Arial"/>
                          <a:ea typeface="Times New Roman"/>
                          <a:cs typeface="Times New Roman"/>
                        </a:rPr>
                        <a:t>Variables</a:t>
                      </a:r>
                      <a:endParaRPr lang="en-US" sz="1400" b="1"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dirty="0" smtClean="0">
                          <a:effectLst/>
                          <a:latin typeface="Arial"/>
                          <a:ea typeface="Times New Roman"/>
                          <a:cs typeface="Times New Roman"/>
                        </a:rPr>
                        <a:t>Women</a:t>
                      </a:r>
                      <a:endParaRPr lang="en-US" sz="1400" b="1" dirty="0">
                        <a:effectLst/>
                        <a:latin typeface="GillSans"/>
                        <a:ea typeface="Times New Roman"/>
                        <a:cs typeface="Times New Roman"/>
                      </a:endParaRPr>
                    </a:p>
                    <a:p>
                      <a:pPr marL="0" marR="0" indent="0" algn="ctr">
                        <a:spcBef>
                          <a:spcPts val="0"/>
                        </a:spcBef>
                        <a:spcAft>
                          <a:spcPts val="0"/>
                        </a:spcAft>
                      </a:pPr>
                      <a:r>
                        <a:rPr lang="en-US" sz="1400" b="0" dirty="0">
                          <a:effectLst/>
                          <a:latin typeface="Arial"/>
                          <a:ea typeface="Times New Roman"/>
                          <a:cs typeface="Times New Roman"/>
                        </a:rPr>
                        <a:t>(N=585)</a:t>
                      </a:r>
                      <a:endParaRPr lang="en-US" sz="1400" b="1"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dirty="0" smtClean="0">
                          <a:effectLst/>
                          <a:latin typeface="Arial"/>
                          <a:ea typeface="Times New Roman"/>
                          <a:cs typeface="Times New Roman"/>
                        </a:rPr>
                        <a:t>Men</a:t>
                      </a:r>
                      <a:endParaRPr lang="en-US" sz="1400" b="1" dirty="0">
                        <a:effectLst/>
                        <a:latin typeface="GillSans"/>
                        <a:ea typeface="Times New Roman"/>
                        <a:cs typeface="Times New Roman"/>
                      </a:endParaRPr>
                    </a:p>
                    <a:p>
                      <a:pPr marL="0" marR="0" indent="0" algn="ctr">
                        <a:spcBef>
                          <a:spcPts val="0"/>
                        </a:spcBef>
                        <a:spcAft>
                          <a:spcPts val="0"/>
                        </a:spcAft>
                      </a:pPr>
                      <a:r>
                        <a:rPr lang="en-US" sz="1400" b="0" dirty="0">
                          <a:effectLst/>
                          <a:latin typeface="Arial"/>
                          <a:ea typeface="Times New Roman"/>
                          <a:cs typeface="Times New Roman"/>
                        </a:rPr>
                        <a:t>(N=316)</a:t>
                      </a:r>
                      <a:endParaRPr lang="en-US" sz="1400" b="1"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34">
                <a:tc>
                  <a:txBody>
                    <a:bodyPr/>
                    <a:lstStyle/>
                    <a:p>
                      <a:pPr marL="0" marR="0" indent="0" algn="l">
                        <a:spcBef>
                          <a:spcPts val="0"/>
                        </a:spcBef>
                        <a:spcAft>
                          <a:spcPts val="0"/>
                        </a:spcAft>
                      </a:pPr>
                      <a:r>
                        <a:rPr lang="en-US" sz="1400" b="1" dirty="0">
                          <a:effectLst/>
                          <a:latin typeface="Arial"/>
                          <a:ea typeface="Times New Roman"/>
                          <a:cs typeface="Times New Roman"/>
                        </a:rPr>
                        <a:t>n </a:t>
                      </a:r>
                      <a:r>
                        <a:rPr lang="en-US" sz="1400" b="1" dirty="0" smtClean="0">
                          <a:effectLst/>
                          <a:latin typeface="Arial"/>
                          <a:ea typeface="Times New Roman"/>
                          <a:cs typeface="Times New Roman"/>
                        </a:rPr>
                        <a:t>(%) or mean (SD)</a:t>
                      </a:r>
                      <a:endParaRPr lang="en-US" sz="1400" b="1"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 </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 </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34">
                <a:tc>
                  <a:txBody>
                    <a:bodyPr/>
                    <a:lstStyle/>
                    <a:p>
                      <a:pPr marL="0" marR="0" indent="0" algn="l">
                        <a:spcBef>
                          <a:spcPts val="0"/>
                        </a:spcBef>
                        <a:spcAft>
                          <a:spcPts val="0"/>
                        </a:spcAft>
                      </a:pPr>
                      <a:r>
                        <a:rPr lang="en-US" sz="1400" b="0" dirty="0" smtClean="0">
                          <a:effectLst/>
                          <a:latin typeface="Arial"/>
                          <a:ea typeface="Times New Roman"/>
                          <a:cs typeface="Times New Roman"/>
                        </a:rPr>
                        <a:t>Year 9 </a:t>
                      </a:r>
                      <a:r>
                        <a:rPr lang="en-US" sz="1400" b="0" dirty="0">
                          <a:effectLst/>
                          <a:latin typeface="Arial"/>
                          <a:ea typeface="Times New Roman"/>
                          <a:cs typeface="Times New Roman"/>
                        </a:rPr>
                        <a:t>A</a:t>
                      </a:r>
                      <a:r>
                        <a:rPr lang="en-US" sz="1400" b="0" dirty="0" smtClean="0">
                          <a:effectLst/>
                          <a:latin typeface="Arial"/>
                          <a:ea typeface="Times New Roman"/>
                          <a:cs typeface="Times New Roman"/>
                        </a:rPr>
                        <a:t>ge </a:t>
                      </a:r>
                      <a:r>
                        <a:rPr lang="en-US" sz="1400" b="0" dirty="0">
                          <a:effectLst/>
                          <a:latin typeface="Arial"/>
                          <a:ea typeface="Times New Roman"/>
                          <a:cs typeface="Times New Roman"/>
                        </a:rPr>
                        <a:t>(years)</a:t>
                      </a:r>
                      <a:endParaRPr lang="en-US" sz="1400" b="1"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76.3  (3.6)</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76.5  (3.5)</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34">
                <a:tc>
                  <a:txBody>
                    <a:bodyPr/>
                    <a:lstStyle/>
                    <a:p>
                      <a:pPr marL="0" marR="0" indent="0" algn="l">
                        <a:spcBef>
                          <a:spcPts val="0"/>
                        </a:spcBef>
                        <a:spcAft>
                          <a:spcPts val="0"/>
                        </a:spcAft>
                      </a:pPr>
                      <a:r>
                        <a:rPr lang="en-US" sz="1400" b="0" dirty="0" smtClean="0">
                          <a:effectLst/>
                          <a:latin typeface="GillSans"/>
                          <a:ea typeface="Times New Roman"/>
                          <a:cs typeface="Times New Roman"/>
                        </a:rPr>
                        <a:t>Year 18 Age (years)</a:t>
                      </a:r>
                      <a:endParaRPr lang="en-US" sz="1400" b="0"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dirty="0" smtClean="0">
                          <a:effectLst/>
                          <a:latin typeface="GillSans"/>
                          <a:ea typeface="Times New Roman"/>
                          <a:cs typeface="Times New Roman"/>
                        </a:rPr>
                        <a:t>85.3</a:t>
                      </a:r>
                      <a:r>
                        <a:rPr lang="en-US" sz="1400" b="0" baseline="0" dirty="0" smtClean="0">
                          <a:effectLst/>
                          <a:latin typeface="GillSans"/>
                          <a:ea typeface="Times New Roman"/>
                          <a:cs typeface="Times New Roman"/>
                        </a:rPr>
                        <a:t> (3.6)</a:t>
                      </a:r>
                      <a:endParaRPr lang="en-US" sz="1400" b="0"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dirty="0" smtClean="0">
                          <a:effectLst/>
                          <a:latin typeface="GillSans"/>
                          <a:ea typeface="Times New Roman"/>
                          <a:cs typeface="Times New Roman"/>
                        </a:rPr>
                        <a:t>85.5 (3.5)</a:t>
                      </a:r>
                      <a:endParaRPr lang="en-US" sz="1400" b="0"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34">
                <a:tc>
                  <a:txBody>
                    <a:bodyPr/>
                    <a:lstStyle/>
                    <a:p>
                      <a:pPr marL="0" marR="0" indent="0" algn="l">
                        <a:spcBef>
                          <a:spcPts val="0"/>
                        </a:spcBef>
                        <a:spcAft>
                          <a:spcPts val="0"/>
                        </a:spcAft>
                      </a:pPr>
                      <a:r>
                        <a:rPr lang="en-US" sz="1400" b="0" dirty="0">
                          <a:effectLst/>
                          <a:latin typeface="Arial"/>
                          <a:ea typeface="Times New Roman"/>
                          <a:cs typeface="Times New Roman"/>
                        </a:rPr>
                        <a:t>Baseline weight (lbs) </a:t>
                      </a:r>
                      <a:endParaRPr lang="en-US" sz="1400" b="1"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dirty="0">
                          <a:effectLst/>
                          <a:latin typeface="Arial"/>
                          <a:ea typeface="Times New Roman"/>
                          <a:cs typeface="Times New Roman"/>
                        </a:rPr>
                        <a:t>152  (28)</a:t>
                      </a:r>
                      <a:endParaRPr lang="en-US" sz="1400" b="1"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dirty="0">
                          <a:effectLst/>
                          <a:latin typeface="Arial"/>
                          <a:ea typeface="Times New Roman"/>
                          <a:cs typeface="Times New Roman"/>
                        </a:rPr>
                        <a:t>178  (26)</a:t>
                      </a:r>
                      <a:endParaRPr lang="en-US" sz="1400" b="1"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34">
                <a:tc>
                  <a:txBody>
                    <a:bodyPr/>
                    <a:lstStyle/>
                    <a:p>
                      <a:pPr marL="0" marR="0" indent="0" algn="l">
                        <a:spcBef>
                          <a:spcPts val="0"/>
                        </a:spcBef>
                        <a:spcAft>
                          <a:spcPts val="0"/>
                        </a:spcAft>
                      </a:pPr>
                      <a:r>
                        <a:rPr lang="en-US" sz="1400" b="0" dirty="0">
                          <a:effectLst/>
                          <a:latin typeface="Arial"/>
                          <a:ea typeface="Times New Roman"/>
                          <a:cs typeface="Times New Roman"/>
                        </a:rPr>
                        <a:t>Number of chronic diseases</a:t>
                      </a:r>
                      <a:endParaRPr lang="en-US" sz="1400" b="1"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dirty="0">
                          <a:effectLst/>
                          <a:latin typeface="Arial"/>
                          <a:ea typeface="Times New Roman"/>
                          <a:cs typeface="Times New Roman"/>
                        </a:rPr>
                        <a:t>1.24 (0.92)</a:t>
                      </a:r>
                      <a:endParaRPr lang="en-US" sz="1400" b="1"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dirty="0">
                          <a:effectLst/>
                          <a:latin typeface="Arial"/>
                          <a:ea typeface="Times New Roman"/>
                          <a:cs typeface="Times New Roman"/>
                        </a:rPr>
                        <a:t>1.16 (0.96)</a:t>
                      </a:r>
                      <a:endParaRPr lang="en-US" sz="1400" b="1"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34">
                <a:tc>
                  <a:txBody>
                    <a:bodyPr/>
                    <a:lstStyle/>
                    <a:p>
                      <a:pPr marL="0" marR="0" indent="0" algn="l">
                        <a:spcBef>
                          <a:spcPts val="0"/>
                        </a:spcBef>
                        <a:spcAft>
                          <a:spcPts val="0"/>
                        </a:spcAft>
                      </a:pPr>
                      <a:r>
                        <a:rPr lang="en-US" sz="1400" b="0" dirty="0">
                          <a:effectLst/>
                          <a:latin typeface="Arial"/>
                          <a:ea typeface="Times New Roman"/>
                          <a:cs typeface="Times New Roman"/>
                        </a:rPr>
                        <a:t>Black race </a:t>
                      </a:r>
                      <a:endParaRPr lang="en-US" sz="1400" b="1"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93 (15.9%)</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42 (13.3%)</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34">
                <a:tc>
                  <a:txBody>
                    <a:bodyPr/>
                    <a:lstStyle/>
                    <a:p>
                      <a:pPr marL="0" marR="0" indent="0" algn="l">
                        <a:spcBef>
                          <a:spcPts val="0"/>
                        </a:spcBef>
                        <a:spcAft>
                          <a:spcPts val="0"/>
                        </a:spcAft>
                      </a:pPr>
                      <a:r>
                        <a:rPr lang="en-US" sz="1400" b="0" dirty="0">
                          <a:effectLst/>
                          <a:latin typeface="Arial"/>
                          <a:ea typeface="Times New Roman"/>
                          <a:cs typeface="Times New Roman"/>
                        </a:rPr>
                        <a:t>Currently married</a:t>
                      </a:r>
                      <a:endParaRPr lang="en-US" sz="1400" b="1"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275 (47.8%) </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260 (83.6%)</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34">
                <a:tc>
                  <a:txBody>
                    <a:bodyPr/>
                    <a:lstStyle/>
                    <a:p>
                      <a:pPr marL="0" marR="0" indent="0" algn="l">
                        <a:spcBef>
                          <a:spcPts val="0"/>
                        </a:spcBef>
                        <a:spcAft>
                          <a:spcPts val="0"/>
                        </a:spcAft>
                      </a:pPr>
                      <a:r>
                        <a:rPr lang="en-US" sz="1400" b="0" dirty="0">
                          <a:effectLst/>
                          <a:latin typeface="Arial"/>
                          <a:ea typeface="Times New Roman"/>
                          <a:cs typeface="Times New Roman"/>
                        </a:rPr>
                        <a:t>Current smoker</a:t>
                      </a:r>
                      <a:endParaRPr lang="en-US" sz="1400" b="1"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37 (6.5%) </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19 (6.1%)</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34">
                <a:tc>
                  <a:txBody>
                    <a:bodyPr/>
                    <a:lstStyle/>
                    <a:p>
                      <a:pPr marL="0" marR="0" indent="0" algn="l">
                        <a:spcBef>
                          <a:spcPts val="0"/>
                        </a:spcBef>
                        <a:spcAft>
                          <a:spcPts val="0"/>
                        </a:spcAft>
                      </a:pPr>
                      <a:r>
                        <a:rPr lang="en-US" sz="1400" b="1" dirty="0">
                          <a:effectLst/>
                          <a:latin typeface="Arial"/>
                          <a:ea typeface="Times New Roman"/>
                          <a:cs typeface="Times New Roman"/>
                        </a:rPr>
                        <a:t> </a:t>
                      </a:r>
                      <a:endParaRPr lang="en-US" sz="1400" b="1"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 </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dirty="0">
                          <a:effectLst/>
                          <a:latin typeface="Arial"/>
                          <a:ea typeface="Times New Roman"/>
                          <a:cs typeface="Times New Roman"/>
                        </a:rPr>
                        <a:t> </a:t>
                      </a:r>
                      <a:endParaRPr lang="en-US" sz="1400" b="1"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34">
                <a:tc>
                  <a:txBody>
                    <a:bodyPr/>
                    <a:lstStyle/>
                    <a:p>
                      <a:pPr marL="0" marR="0" indent="0" algn="l">
                        <a:spcBef>
                          <a:spcPts val="0"/>
                        </a:spcBef>
                        <a:spcAft>
                          <a:spcPts val="0"/>
                        </a:spcAft>
                      </a:pPr>
                      <a:r>
                        <a:rPr lang="en-US" sz="1400" b="1" dirty="0">
                          <a:effectLst/>
                          <a:latin typeface="Arial"/>
                          <a:ea typeface="Times New Roman"/>
                          <a:cs typeface="Times New Roman"/>
                        </a:rPr>
                        <a:t> </a:t>
                      </a:r>
                      <a:r>
                        <a:rPr lang="en-US" sz="1400" b="1" dirty="0" smtClean="0">
                          <a:effectLst/>
                          <a:latin typeface="Arial"/>
                          <a:ea typeface="Times New Roman"/>
                          <a:cs typeface="Times New Roman"/>
                        </a:rPr>
                        <a:t>Biomarkers</a:t>
                      </a:r>
                      <a:endParaRPr lang="en-US" sz="1400" b="1"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 </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 </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34">
                <a:tc>
                  <a:txBody>
                    <a:bodyPr/>
                    <a:lstStyle/>
                    <a:p>
                      <a:pPr marL="0" marR="0" indent="0" algn="l">
                        <a:spcBef>
                          <a:spcPts val="0"/>
                        </a:spcBef>
                        <a:spcAft>
                          <a:spcPts val="0"/>
                        </a:spcAft>
                      </a:pPr>
                      <a:r>
                        <a:rPr lang="en-US" sz="1400" b="0" dirty="0">
                          <a:effectLst/>
                          <a:latin typeface="Arial"/>
                          <a:ea typeface="Times New Roman"/>
                          <a:cs typeface="Times New Roman"/>
                        </a:rPr>
                        <a:t>Baseline DHEAS (µg/</a:t>
                      </a:r>
                      <a:r>
                        <a:rPr lang="en-US" sz="1400" b="0" dirty="0" err="1">
                          <a:effectLst/>
                          <a:latin typeface="Arial"/>
                          <a:ea typeface="Times New Roman"/>
                          <a:cs typeface="Times New Roman"/>
                        </a:rPr>
                        <a:t>mL</a:t>
                      </a:r>
                      <a:r>
                        <a:rPr lang="en-US" sz="1400" b="0" dirty="0">
                          <a:effectLst/>
                          <a:latin typeface="Arial"/>
                          <a:ea typeface="Times New Roman"/>
                          <a:cs typeface="Times New Roman"/>
                        </a:rPr>
                        <a:t>)</a:t>
                      </a:r>
                      <a:endParaRPr lang="en-US" sz="1400" b="1"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0.55 (0.4)</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0.85 (0.5)</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108">
                <a:tc>
                  <a:txBody>
                    <a:bodyPr/>
                    <a:lstStyle/>
                    <a:p>
                      <a:pPr marL="0" marR="0" indent="0" algn="l">
                        <a:spcBef>
                          <a:spcPts val="0"/>
                        </a:spcBef>
                        <a:spcAft>
                          <a:spcPts val="0"/>
                        </a:spcAft>
                      </a:pPr>
                      <a:r>
                        <a:rPr lang="en-US" sz="1400" b="0" dirty="0">
                          <a:effectLst/>
                          <a:latin typeface="Arial"/>
                          <a:ea typeface="Times New Roman"/>
                          <a:cs typeface="Times New Roman"/>
                        </a:rPr>
                        <a:t>Baseline adiponectin (</a:t>
                      </a:r>
                      <a:r>
                        <a:rPr lang="en-US" sz="1400" b="0" dirty="0" err="1">
                          <a:effectLst/>
                          <a:latin typeface="Arial"/>
                          <a:ea typeface="Times New Roman"/>
                          <a:cs typeface="Times New Roman"/>
                        </a:rPr>
                        <a:t>ng</a:t>
                      </a:r>
                      <a:r>
                        <a:rPr lang="en-US" sz="1400" b="0" dirty="0">
                          <a:effectLst/>
                          <a:latin typeface="Arial"/>
                          <a:ea typeface="Times New Roman"/>
                          <a:cs typeface="Times New Roman"/>
                        </a:rPr>
                        <a:t>/</a:t>
                      </a:r>
                      <a:r>
                        <a:rPr lang="en-US" sz="1400" b="0" dirty="0" err="1">
                          <a:effectLst/>
                          <a:latin typeface="Arial"/>
                          <a:ea typeface="Times New Roman"/>
                          <a:cs typeface="Times New Roman"/>
                        </a:rPr>
                        <a:t>mL</a:t>
                      </a:r>
                      <a:r>
                        <a:rPr lang="en-US" sz="1400" b="0" dirty="0">
                          <a:effectLst/>
                          <a:latin typeface="Arial"/>
                          <a:ea typeface="Times New Roman"/>
                          <a:cs typeface="Times New Roman"/>
                        </a:rPr>
                        <a:t>)</a:t>
                      </a:r>
                      <a:endParaRPr lang="en-US" sz="1400" b="1"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15.4  (6.9)</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10.7  (5.4)</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34">
                <a:tc>
                  <a:txBody>
                    <a:bodyPr/>
                    <a:lstStyle/>
                    <a:p>
                      <a:pPr marL="0" marR="0" indent="0" algn="l">
                        <a:spcBef>
                          <a:spcPts val="0"/>
                        </a:spcBef>
                        <a:spcAft>
                          <a:spcPts val="0"/>
                        </a:spcAft>
                      </a:pPr>
                      <a:r>
                        <a:rPr lang="en-US" sz="1400" b="0" dirty="0">
                          <a:effectLst/>
                          <a:latin typeface="Arial"/>
                          <a:ea typeface="Times New Roman"/>
                          <a:cs typeface="Times New Roman"/>
                        </a:rPr>
                        <a:t>Baseline IGF-1 (</a:t>
                      </a:r>
                      <a:r>
                        <a:rPr lang="en-US" sz="1400" b="0" dirty="0" err="1">
                          <a:effectLst/>
                          <a:latin typeface="Arial"/>
                          <a:ea typeface="Times New Roman"/>
                          <a:cs typeface="Times New Roman"/>
                        </a:rPr>
                        <a:t>ng</a:t>
                      </a:r>
                      <a:r>
                        <a:rPr lang="en-US" sz="1400" b="0" dirty="0">
                          <a:effectLst/>
                          <a:latin typeface="Arial"/>
                          <a:ea typeface="Times New Roman"/>
                          <a:cs typeface="Times New Roman"/>
                        </a:rPr>
                        <a:t>/</a:t>
                      </a:r>
                      <a:r>
                        <a:rPr lang="en-US" sz="1400" b="0" dirty="0" err="1">
                          <a:effectLst/>
                          <a:latin typeface="Arial"/>
                          <a:ea typeface="Times New Roman"/>
                          <a:cs typeface="Times New Roman"/>
                        </a:rPr>
                        <a:t>mL</a:t>
                      </a:r>
                      <a:r>
                        <a:rPr lang="en-US" sz="1400" b="0" dirty="0">
                          <a:effectLst/>
                          <a:latin typeface="Arial"/>
                          <a:ea typeface="Times New Roman"/>
                          <a:cs typeface="Times New Roman"/>
                        </a:rPr>
                        <a:t>)</a:t>
                      </a:r>
                      <a:endParaRPr lang="en-US" sz="1400" b="1"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158  (59.6)</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179  (59.4)</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34">
                <a:tc>
                  <a:txBody>
                    <a:bodyPr/>
                    <a:lstStyle/>
                    <a:p>
                      <a:pPr marL="0" marR="0" indent="0" algn="l">
                        <a:spcBef>
                          <a:spcPts val="0"/>
                        </a:spcBef>
                        <a:spcAft>
                          <a:spcPts val="0"/>
                        </a:spcAft>
                      </a:pPr>
                      <a:r>
                        <a:rPr lang="en-US" sz="1400" b="0" dirty="0">
                          <a:effectLst/>
                          <a:latin typeface="Arial"/>
                          <a:ea typeface="Times New Roman"/>
                          <a:cs typeface="Times New Roman"/>
                        </a:rPr>
                        <a:t>Baseline IGFBP-1 (</a:t>
                      </a:r>
                      <a:r>
                        <a:rPr lang="en-US" sz="1400" b="0" dirty="0" err="1">
                          <a:effectLst/>
                          <a:latin typeface="Arial"/>
                          <a:ea typeface="Times New Roman"/>
                          <a:cs typeface="Times New Roman"/>
                        </a:rPr>
                        <a:t>ng</a:t>
                      </a:r>
                      <a:r>
                        <a:rPr lang="en-US" sz="1400" b="0" dirty="0">
                          <a:effectLst/>
                          <a:latin typeface="Arial"/>
                          <a:ea typeface="Times New Roman"/>
                          <a:cs typeface="Times New Roman"/>
                        </a:rPr>
                        <a:t>/</a:t>
                      </a:r>
                      <a:r>
                        <a:rPr lang="en-US" sz="1400" b="0" dirty="0" err="1">
                          <a:effectLst/>
                          <a:latin typeface="Arial"/>
                          <a:ea typeface="Times New Roman"/>
                          <a:cs typeface="Times New Roman"/>
                        </a:rPr>
                        <a:t>mL</a:t>
                      </a:r>
                      <a:r>
                        <a:rPr lang="en-US" sz="1400" b="0" dirty="0">
                          <a:effectLst/>
                          <a:latin typeface="Arial"/>
                          <a:ea typeface="Times New Roman"/>
                          <a:cs typeface="Times New Roman"/>
                        </a:rPr>
                        <a:t>)</a:t>
                      </a:r>
                      <a:endParaRPr lang="en-US" sz="1400" b="1"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42.8 (29.4)</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34.6 (26.8)</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34">
                <a:tc>
                  <a:txBody>
                    <a:bodyPr/>
                    <a:lstStyle/>
                    <a:p>
                      <a:pPr marL="0" marR="0" indent="0" algn="l">
                        <a:spcBef>
                          <a:spcPts val="0"/>
                        </a:spcBef>
                        <a:spcAft>
                          <a:spcPts val="0"/>
                        </a:spcAft>
                      </a:pPr>
                      <a:r>
                        <a:rPr lang="en-US" sz="1400" b="0" dirty="0">
                          <a:effectLst/>
                          <a:latin typeface="Arial"/>
                          <a:ea typeface="Times New Roman"/>
                          <a:cs typeface="Times New Roman"/>
                        </a:rPr>
                        <a:t>Baseline IGFBP-3 (mg/L)</a:t>
                      </a:r>
                      <a:endParaRPr lang="en-US" sz="1400" b="1"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3556  (889)</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3033  (781)</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34">
                <a:tc>
                  <a:txBody>
                    <a:bodyPr/>
                    <a:lstStyle/>
                    <a:p>
                      <a:pPr marL="0" marR="0" indent="0" algn="l">
                        <a:spcBef>
                          <a:spcPts val="0"/>
                        </a:spcBef>
                        <a:spcAft>
                          <a:spcPts val="0"/>
                        </a:spcAft>
                      </a:pPr>
                      <a:r>
                        <a:rPr lang="en-US" sz="1400" b="0" dirty="0">
                          <a:effectLst/>
                          <a:latin typeface="Arial"/>
                          <a:ea typeface="Times New Roman"/>
                          <a:cs typeface="Times New Roman"/>
                        </a:rPr>
                        <a:t>Baseline IL-6 (pg/</a:t>
                      </a:r>
                      <a:r>
                        <a:rPr lang="en-US" sz="1400" b="0" dirty="0" err="1">
                          <a:effectLst/>
                          <a:latin typeface="Arial"/>
                          <a:ea typeface="Times New Roman"/>
                          <a:cs typeface="Times New Roman"/>
                        </a:rPr>
                        <a:t>mL</a:t>
                      </a:r>
                      <a:r>
                        <a:rPr lang="en-US" sz="1400" b="0" dirty="0">
                          <a:effectLst/>
                          <a:latin typeface="Arial"/>
                          <a:ea typeface="Times New Roman"/>
                          <a:cs typeface="Times New Roman"/>
                        </a:rPr>
                        <a:t>)</a:t>
                      </a:r>
                      <a:endParaRPr lang="en-US" sz="1400" b="1"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2.95 (1.7)</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3.29 (2.0)</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108">
                <a:tc>
                  <a:txBody>
                    <a:bodyPr/>
                    <a:lstStyle/>
                    <a:p>
                      <a:pPr marL="0" marR="0" indent="0" algn="l">
                        <a:spcBef>
                          <a:spcPts val="0"/>
                        </a:spcBef>
                        <a:spcAft>
                          <a:spcPts val="0"/>
                        </a:spcAft>
                      </a:pPr>
                      <a:r>
                        <a:rPr lang="en-US" sz="1400" b="0" dirty="0">
                          <a:effectLst/>
                          <a:latin typeface="Arial"/>
                          <a:ea typeface="Times New Roman"/>
                          <a:cs typeface="Times New Roman"/>
                        </a:rPr>
                        <a:t>Baseline cholesterol (mg/</a:t>
                      </a:r>
                      <a:r>
                        <a:rPr lang="en-US" sz="1400" b="0" dirty="0" err="1">
                          <a:effectLst/>
                          <a:latin typeface="Arial"/>
                          <a:ea typeface="Times New Roman"/>
                          <a:cs typeface="Times New Roman"/>
                        </a:rPr>
                        <a:t>dL</a:t>
                      </a:r>
                      <a:r>
                        <a:rPr lang="en-US" sz="1400" b="0" dirty="0">
                          <a:effectLst/>
                          <a:latin typeface="Arial"/>
                          <a:ea typeface="Times New Roman"/>
                          <a:cs typeface="Times New Roman"/>
                        </a:rPr>
                        <a:t>)</a:t>
                      </a:r>
                      <a:endParaRPr lang="en-US" sz="1400" b="1"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213  (36)</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193  (36)</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34">
                <a:tc>
                  <a:txBody>
                    <a:bodyPr/>
                    <a:lstStyle/>
                    <a:p>
                      <a:pPr marL="0" marR="0" indent="0" algn="l">
                        <a:spcBef>
                          <a:spcPts val="0"/>
                        </a:spcBef>
                        <a:spcAft>
                          <a:spcPts val="0"/>
                        </a:spcAft>
                      </a:pPr>
                      <a:r>
                        <a:rPr lang="en-US" sz="1400" b="1" dirty="0">
                          <a:effectLst/>
                          <a:latin typeface="Arial"/>
                          <a:ea typeface="Times New Roman"/>
                          <a:cs typeface="Times New Roman"/>
                        </a:rPr>
                        <a:t> </a:t>
                      </a:r>
                      <a:r>
                        <a:rPr lang="en-US" sz="1400" b="1" dirty="0" smtClean="0">
                          <a:effectLst/>
                          <a:latin typeface="Arial"/>
                          <a:ea typeface="Times New Roman"/>
                          <a:cs typeface="Times New Roman"/>
                        </a:rPr>
                        <a:t>Function, Mean (SD)</a:t>
                      </a:r>
                      <a:endParaRPr lang="en-US" sz="1400" b="1"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 </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 </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34">
                <a:tc>
                  <a:txBody>
                    <a:bodyPr/>
                    <a:lstStyle/>
                    <a:p>
                      <a:pPr marL="0" marR="0" indent="0" algn="l">
                        <a:spcBef>
                          <a:spcPts val="0"/>
                        </a:spcBef>
                        <a:spcAft>
                          <a:spcPts val="0"/>
                        </a:spcAft>
                      </a:pPr>
                      <a:r>
                        <a:rPr lang="en-US" sz="1400" b="0" dirty="0">
                          <a:effectLst/>
                          <a:latin typeface="Arial"/>
                          <a:ea typeface="Times New Roman"/>
                          <a:cs typeface="Times New Roman"/>
                        </a:rPr>
                        <a:t>Grip strength (kg) </a:t>
                      </a:r>
                      <a:endParaRPr lang="en-US" sz="1400" b="1"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23.1 (5.5)</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38.8 (7.4)</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34">
                <a:tc>
                  <a:txBody>
                    <a:bodyPr/>
                    <a:lstStyle/>
                    <a:p>
                      <a:pPr marL="0" marR="0" indent="0" algn="l">
                        <a:spcBef>
                          <a:spcPts val="0"/>
                        </a:spcBef>
                        <a:spcAft>
                          <a:spcPts val="0"/>
                        </a:spcAft>
                      </a:pPr>
                      <a:r>
                        <a:rPr lang="en-US" sz="1400" b="0" dirty="0">
                          <a:effectLst/>
                          <a:latin typeface="Arial"/>
                          <a:ea typeface="Times New Roman"/>
                          <a:cs typeface="Times New Roman"/>
                        </a:rPr>
                        <a:t>Gait speed (m/sec)</a:t>
                      </a:r>
                      <a:endParaRPr lang="en-US" sz="1400" b="1"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0.95 (0.22)</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1.03 (0.22)</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34">
                <a:tc>
                  <a:txBody>
                    <a:bodyPr/>
                    <a:lstStyle/>
                    <a:p>
                      <a:pPr marL="0" marR="0" indent="0" algn="l">
                        <a:spcBef>
                          <a:spcPts val="0"/>
                        </a:spcBef>
                        <a:spcAft>
                          <a:spcPts val="0"/>
                        </a:spcAft>
                      </a:pPr>
                      <a:r>
                        <a:rPr lang="en-US" sz="1400" b="0" dirty="0">
                          <a:effectLst/>
                          <a:latin typeface="Arial"/>
                          <a:ea typeface="Times New Roman"/>
                          <a:cs typeface="Times New Roman"/>
                        </a:rPr>
                        <a:t>3MSE score</a:t>
                      </a:r>
                      <a:endParaRPr lang="en-US" sz="1400" b="1"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95.2 (5.3)</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95.5 (4.4)</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34">
                <a:tc>
                  <a:txBody>
                    <a:bodyPr/>
                    <a:lstStyle/>
                    <a:p>
                      <a:pPr marL="0" marR="0" indent="0" algn="l">
                        <a:spcBef>
                          <a:spcPts val="0"/>
                        </a:spcBef>
                        <a:spcAft>
                          <a:spcPts val="0"/>
                        </a:spcAft>
                      </a:pPr>
                      <a:r>
                        <a:rPr lang="en-US" sz="1400" b="0" dirty="0">
                          <a:effectLst/>
                          <a:latin typeface="Arial"/>
                          <a:ea typeface="Times New Roman"/>
                          <a:cs typeface="Times New Roman"/>
                        </a:rPr>
                        <a:t>DSST score</a:t>
                      </a:r>
                      <a:endParaRPr lang="en-US" sz="1400" b="1"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a:effectLst/>
                          <a:latin typeface="Arial"/>
                          <a:ea typeface="Times New Roman"/>
                          <a:cs typeface="Times New Roman"/>
                        </a:rPr>
                        <a:t>45.1 (11.8)</a:t>
                      </a:r>
                      <a:endParaRPr lang="en-US" sz="1400" b="1">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400" b="0" dirty="0">
                          <a:effectLst/>
                          <a:latin typeface="Arial"/>
                          <a:ea typeface="Times New Roman"/>
                          <a:cs typeface="Times New Roman"/>
                        </a:rPr>
                        <a:t>41.9 (12.0)</a:t>
                      </a:r>
                      <a:endParaRPr lang="en-US" sz="1400" b="1" dirty="0">
                        <a:effectLst/>
                        <a:latin typeface="GillSans"/>
                        <a:ea typeface="Times New Roman"/>
                        <a:cs typeface="Times New Roman"/>
                      </a:endParaRPr>
                    </a:p>
                  </a:txBody>
                  <a:tcPr marL="65278" marR="652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Correlations between </a:t>
            </a:r>
            <a:r>
              <a:rPr lang="en-US" u="sng" dirty="0" smtClean="0"/>
              <a:t>changes</a:t>
            </a:r>
            <a:r>
              <a:rPr lang="en-US" dirty="0" smtClean="0"/>
              <a:t> in biomarkers*</a:t>
            </a:r>
            <a:endParaRPr lang="en-US" dirty="0"/>
          </a:p>
        </p:txBody>
      </p:sp>
      <p:sp>
        <p:nvSpPr>
          <p:cNvPr id="3" name="Content Placeholder 2"/>
          <p:cNvSpPr>
            <a:spLocks noGrp="1"/>
          </p:cNvSpPr>
          <p:nvPr>
            <p:ph idx="1"/>
          </p:nvPr>
        </p:nvSpPr>
        <p:spPr/>
        <p:txBody>
          <a:bodyPr/>
          <a:lstStyle/>
          <a:p>
            <a:pPr>
              <a:defRPr/>
            </a:pPr>
            <a:r>
              <a:rPr lang="en-US" dirty="0" smtClean="0"/>
              <a:t>IGF-1 and IGF BP-3     	r= 0.63</a:t>
            </a:r>
          </a:p>
          <a:p>
            <a:pPr>
              <a:defRPr/>
            </a:pPr>
            <a:r>
              <a:rPr lang="en-US" dirty="0" smtClean="0"/>
              <a:t>IGF-1 and IGF BP-1     	r= - 0.29</a:t>
            </a:r>
          </a:p>
          <a:p>
            <a:pPr>
              <a:defRPr/>
            </a:pPr>
            <a:r>
              <a:rPr lang="en-US" dirty="0" smtClean="0"/>
              <a:t>IL-6 and IGF BP-1      	r= 0.18</a:t>
            </a:r>
          </a:p>
          <a:p>
            <a:pPr>
              <a:defRPr/>
            </a:pPr>
            <a:r>
              <a:rPr lang="en-US" dirty="0" smtClean="0"/>
              <a:t>IL-6 and cholesterol   	 r= - 0.15</a:t>
            </a:r>
          </a:p>
          <a:p>
            <a:pPr>
              <a:defRPr/>
            </a:pPr>
            <a:r>
              <a:rPr lang="en-US" dirty="0" smtClean="0"/>
              <a:t>Cholesterol and IGF BP-3	 r= 0.29</a:t>
            </a:r>
          </a:p>
          <a:p>
            <a:pPr>
              <a:defRPr/>
            </a:pPr>
            <a:r>
              <a:rPr lang="en-US" dirty="0" smtClean="0"/>
              <a:t>Others 				 r &lt; 0.1</a:t>
            </a:r>
            <a:endParaRPr lang="en-US" dirty="0"/>
          </a:p>
        </p:txBody>
      </p:sp>
      <p:sp>
        <p:nvSpPr>
          <p:cNvPr id="46084" name="TextBox 3"/>
          <p:cNvSpPr txBox="1">
            <a:spLocks noChangeArrowheads="1"/>
          </p:cNvSpPr>
          <p:nvPr/>
        </p:nvSpPr>
        <p:spPr bwMode="auto">
          <a:xfrm>
            <a:off x="5410200" y="5105400"/>
            <a:ext cx="31242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2400"/>
              <a:t>* All p &lt; 0.001</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
          <p:cNvSpPr>
            <a:spLocks noChangeArrowheads="1"/>
          </p:cNvSpPr>
          <p:nvPr/>
        </p:nvSpPr>
        <p:spPr bwMode="auto">
          <a:xfrm>
            <a:off x="533400" y="304800"/>
            <a:ext cx="8382000"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2400"/>
              <a:t>CHS All Stars - Median (Q1, Q3) change in biomarkers from 1996-97 to 2005-06 by gender</a:t>
            </a:r>
          </a:p>
        </p:txBody>
      </p:sp>
      <p:graphicFrame>
        <p:nvGraphicFramePr>
          <p:cNvPr id="6" name="Table 5"/>
          <p:cNvGraphicFramePr>
            <a:graphicFrameLocks noGrp="1"/>
          </p:cNvGraphicFramePr>
          <p:nvPr/>
        </p:nvGraphicFramePr>
        <p:xfrm>
          <a:off x="152400" y="1524000"/>
          <a:ext cx="8763001" cy="3902074"/>
        </p:xfrm>
        <a:graphic>
          <a:graphicData uri="http://schemas.openxmlformats.org/drawingml/2006/table">
            <a:tbl>
              <a:tblPr firstRow="1" firstCol="1" bandRow="1"/>
              <a:tblGrid>
                <a:gridCol w="1676400"/>
                <a:gridCol w="1945855"/>
                <a:gridCol w="1677238"/>
                <a:gridCol w="1863307"/>
                <a:gridCol w="1600201"/>
              </a:tblGrid>
              <a:tr h="243880">
                <a:tc rowSpan="2">
                  <a:txBody>
                    <a:bodyPr/>
                    <a:lstStyle/>
                    <a:p>
                      <a:pPr marL="0" marR="0" indent="0" algn="r">
                        <a:spcBef>
                          <a:spcPts val="0"/>
                        </a:spcBef>
                        <a:spcAft>
                          <a:spcPts val="0"/>
                        </a:spcAft>
                      </a:pPr>
                      <a:r>
                        <a:rPr lang="en-US" sz="1600" b="0" dirty="0">
                          <a:effectLst/>
                          <a:latin typeface="Arial"/>
                          <a:ea typeface="Times New Roman"/>
                          <a:cs typeface="Times New Roman"/>
                        </a:rPr>
                        <a:t> </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indent="0" algn="ctr">
                        <a:spcBef>
                          <a:spcPts val="0"/>
                        </a:spcBef>
                        <a:spcAft>
                          <a:spcPts val="0"/>
                        </a:spcAft>
                      </a:pPr>
                      <a:r>
                        <a:rPr lang="en-US" sz="1600" b="0" dirty="0">
                          <a:effectLst/>
                          <a:latin typeface="Arial"/>
                          <a:ea typeface="Times New Roman"/>
                          <a:cs typeface="Times New Roman"/>
                        </a:rPr>
                        <a:t>Absolute change </a:t>
                      </a:r>
                      <a:r>
                        <a:rPr lang="en-US" sz="1600" b="0" dirty="0" smtClean="0">
                          <a:effectLst/>
                          <a:latin typeface="Arial"/>
                          <a:ea typeface="Times New Roman"/>
                          <a:cs typeface="Times New Roman"/>
                        </a:rPr>
                        <a:t>year 9-18</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indent="0" algn="ctr">
                        <a:spcBef>
                          <a:spcPts val="0"/>
                        </a:spcBef>
                        <a:spcAft>
                          <a:spcPts val="0"/>
                        </a:spcAft>
                      </a:pPr>
                      <a:r>
                        <a:rPr lang="en-US" sz="1600" b="0" dirty="0">
                          <a:effectLst/>
                          <a:latin typeface="Arial"/>
                          <a:ea typeface="Times New Roman"/>
                          <a:cs typeface="Times New Roman"/>
                        </a:rPr>
                        <a:t>Percent change </a:t>
                      </a:r>
                      <a:r>
                        <a:rPr lang="en-US" sz="1600" b="0" dirty="0" smtClean="0">
                          <a:effectLst/>
                          <a:latin typeface="Arial"/>
                          <a:ea typeface="Times New Roman"/>
                          <a:cs typeface="Times New Roman"/>
                        </a:rPr>
                        <a:t>year 9-18</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243880">
                <a:tc vMerge="1">
                  <a:txBody>
                    <a:bodyPr/>
                    <a:lstStyle/>
                    <a:p>
                      <a:endParaRPr lang="en-US"/>
                    </a:p>
                  </a:txBody>
                  <a:tcPr/>
                </a:tc>
                <a:tc>
                  <a:txBody>
                    <a:bodyPr/>
                    <a:lstStyle/>
                    <a:p>
                      <a:pPr marL="0" marR="0" indent="0" algn="ctr">
                        <a:spcBef>
                          <a:spcPts val="0"/>
                        </a:spcBef>
                        <a:spcAft>
                          <a:spcPts val="0"/>
                        </a:spcAft>
                      </a:pPr>
                      <a:r>
                        <a:rPr lang="en-US" sz="1600" b="0" dirty="0" smtClean="0">
                          <a:effectLst/>
                          <a:latin typeface="Arial"/>
                          <a:ea typeface="Times New Roman"/>
                          <a:cs typeface="Times New Roman"/>
                        </a:rPr>
                        <a:t>Women</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dirty="0" smtClean="0">
                          <a:effectLst/>
                          <a:latin typeface="Arial"/>
                          <a:ea typeface="Times New Roman"/>
                          <a:cs typeface="Times New Roman"/>
                        </a:rPr>
                        <a:t>Men</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dirty="0" smtClean="0">
                          <a:effectLst/>
                          <a:latin typeface="Arial"/>
                          <a:ea typeface="Times New Roman"/>
                          <a:cs typeface="Times New Roman"/>
                        </a:rPr>
                        <a:t>Women</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dirty="0" smtClean="0">
                          <a:effectLst/>
                          <a:latin typeface="Arial"/>
                          <a:ea typeface="Times New Roman"/>
                          <a:cs typeface="Times New Roman"/>
                        </a:rPr>
                        <a:t>Men</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880">
                <a:tc>
                  <a:txBody>
                    <a:bodyPr/>
                    <a:lstStyle/>
                    <a:p>
                      <a:pPr marL="0" marR="0" indent="0" algn="r">
                        <a:spcBef>
                          <a:spcPts val="0"/>
                        </a:spcBef>
                        <a:spcAft>
                          <a:spcPts val="0"/>
                        </a:spcAft>
                      </a:pPr>
                      <a:r>
                        <a:rPr lang="en-US" sz="1600" b="1">
                          <a:effectLst/>
                          <a:latin typeface="Arial"/>
                          <a:ea typeface="Times New Roman"/>
                          <a:cs typeface="Times New Roman"/>
                        </a:rPr>
                        <a:t>Biomarker </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dirty="0">
                          <a:effectLst/>
                          <a:latin typeface="Arial"/>
                          <a:ea typeface="Times New Roman"/>
                          <a:cs typeface="Times New Roman"/>
                        </a:rPr>
                        <a:t> </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 </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 </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 </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759">
                <a:tc>
                  <a:txBody>
                    <a:bodyPr/>
                    <a:lstStyle/>
                    <a:p>
                      <a:pPr marL="0" marR="0" indent="0" algn="r">
                        <a:spcBef>
                          <a:spcPts val="0"/>
                        </a:spcBef>
                        <a:spcAft>
                          <a:spcPts val="0"/>
                        </a:spcAft>
                      </a:pPr>
                      <a:r>
                        <a:rPr lang="en-US" sz="1600" b="0">
                          <a:effectLst/>
                          <a:latin typeface="Arial"/>
                          <a:ea typeface="Times New Roman"/>
                          <a:cs typeface="Times New Roman"/>
                        </a:rPr>
                        <a:t>DHEAS (µg/mL)</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dirty="0">
                          <a:effectLst/>
                          <a:latin typeface="Arial"/>
                          <a:ea typeface="Times New Roman"/>
                          <a:cs typeface="Times New Roman"/>
                        </a:rPr>
                        <a:t>-0.06 (-0.19, 0.04)</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-0.16 (-0.34, 0.05)</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-14.7 (-36.4, 11.6)</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-24.7 (-42.5,  -8.0)</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759">
                <a:tc>
                  <a:txBody>
                    <a:bodyPr/>
                    <a:lstStyle/>
                    <a:p>
                      <a:pPr marL="0" marR="0" indent="0" algn="r">
                        <a:spcBef>
                          <a:spcPts val="0"/>
                        </a:spcBef>
                        <a:spcAft>
                          <a:spcPts val="0"/>
                        </a:spcAft>
                      </a:pPr>
                      <a:r>
                        <a:rPr lang="en-US" sz="1600" b="0">
                          <a:effectLst/>
                          <a:latin typeface="Arial"/>
                          <a:ea typeface="Times New Roman"/>
                          <a:cs typeface="Times New Roman"/>
                        </a:rPr>
                        <a:t>Adiponectin (ng/mL)</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dirty="0">
                          <a:effectLst/>
                          <a:latin typeface="Arial"/>
                          <a:ea typeface="Times New Roman"/>
                          <a:cs typeface="Times New Roman"/>
                        </a:rPr>
                        <a:t>2 (-0.3, 5.1)</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2.6 (0.5, 6)</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15 (-2.1, 40.1)</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29.2 (6.4, 63.2)</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759">
                <a:tc>
                  <a:txBody>
                    <a:bodyPr/>
                    <a:lstStyle/>
                    <a:p>
                      <a:pPr marL="0" marR="0" indent="0" algn="r">
                        <a:spcBef>
                          <a:spcPts val="0"/>
                        </a:spcBef>
                        <a:spcAft>
                          <a:spcPts val="0"/>
                        </a:spcAft>
                      </a:pPr>
                      <a:r>
                        <a:rPr lang="en-US" sz="1600" b="0">
                          <a:effectLst/>
                          <a:latin typeface="Arial"/>
                          <a:ea typeface="Times New Roman"/>
                          <a:cs typeface="Times New Roman"/>
                        </a:rPr>
                        <a:t>IGF-1 (ng/mL)</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dirty="0">
                          <a:effectLst/>
                          <a:latin typeface="Arial"/>
                          <a:ea typeface="Times New Roman"/>
                          <a:cs typeface="Times New Roman"/>
                        </a:rPr>
                        <a:t>-6 (-37.5, 20.2)</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-22.4 (-51.4, 5.6)</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-4.7 (-23, 15.4)</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-12.9 (-28.4, 3.8)</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759">
                <a:tc>
                  <a:txBody>
                    <a:bodyPr/>
                    <a:lstStyle/>
                    <a:p>
                      <a:pPr marL="0" marR="0" indent="0" algn="r">
                        <a:spcBef>
                          <a:spcPts val="0"/>
                        </a:spcBef>
                        <a:spcAft>
                          <a:spcPts val="0"/>
                        </a:spcAft>
                      </a:pPr>
                      <a:r>
                        <a:rPr lang="en-US" sz="1600" b="0">
                          <a:effectLst/>
                          <a:latin typeface="Arial"/>
                          <a:ea typeface="Times New Roman"/>
                          <a:cs typeface="Times New Roman"/>
                        </a:rPr>
                        <a:t>IGFBP-1 (ng/mL)</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dirty="0">
                          <a:effectLst/>
                          <a:latin typeface="Arial"/>
                          <a:ea typeface="Times New Roman"/>
                          <a:cs typeface="Times New Roman"/>
                        </a:rPr>
                        <a:t>9.5 (-4.5, 27.4)</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dirty="0">
                          <a:effectLst/>
                          <a:latin typeface="Arial"/>
                          <a:ea typeface="Times New Roman"/>
                          <a:cs typeface="Times New Roman"/>
                        </a:rPr>
                        <a:t>11.6 (-0.1, 25.4)</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29.9 (-10.3, 103.6)</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dirty="0">
                          <a:effectLst/>
                          <a:latin typeface="Arial"/>
                          <a:ea typeface="Times New Roman"/>
                          <a:cs typeface="Times New Roman"/>
                        </a:rPr>
                        <a:t>41.9 (-0.3, 115.8)</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759">
                <a:tc>
                  <a:txBody>
                    <a:bodyPr/>
                    <a:lstStyle/>
                    <a:p>
                      <a:pPr marL="0" marR="0" indent="0" algn="r">
                        <a:spcBef>
                          <a:spcPts val="0"/>
                        </a:spcBef>
                        <a:spcAft>
                          <a:spcPts val="0"/>
                        </a:spcAft>
                      </a:pPr>
                      <a:r>
                        <a:rPr lang="en-US" sz="1600" b="0">
                          <a:effectLst/>
                          <a:latin typeface="Arial"/>
                          <a:ea typeface="Times New Roman"/>
                          <a:cs typeface="Times New Roman"/>
                        </a:rPr>
                        <a:t>IGFBP-3 (mg/L)</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-243 (-635, 170)</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dirty="0">
                          <a:effectLst/>
                          <a:latin typeface="Arial"/>
                          <a:ea typeface="Times New Roman"/>
                          <a:cs typeface="Times New Roman"/>
                        </a:rPr>
                        <a:t>-314 (-624, -13.7)</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-6.7 (-18.4, 5)</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-11 (-21.6, -0.6)</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880">
                <a:tc>
                  <a:txBody>
                    <a:bodyPr/>
                    <a:lstStyle/>
                    <a:p>
                      <a:pPr marL="0" marR="0" indent="0" algn="r">
                        <a:spcBef>
                          <a:spcPts val="0"/>
                        </a:spcBef>
                        <a:spcAft>
                          <a:spcPts val="0"/>
                        </a:spcAft>
                      </a:pPr>
                      <a:r>
                        <a:rPr lang="en-US" sz="1600" b="0">
                          <a:effectLst/>
                          <a:latin typeface="Arial"/>
                          <a:ea typeface="Times New Roman"/>
                          <a:cs typeface="Times New Roman"/>
                        </a:rPr>
                        <a:t>IL-6 (pg/mL)</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0.5 (-0.3, 1.9)</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dirty="0">
                          <a:effectLst/>
                          <a:latin typeface="Arial"/>
                          <a:ea typeface="Times New Roman"/>
                          <a:cs typeface="Times New Roman"/>
                        </a:rPr>
                        <a:t>0.8 (-0.2, 2.2)</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22 (-11.1, 75.2)</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32.8 (-6.9, 84.2)</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759">
                <a:tc>
                  <a:txBody>
                    <a:bodyPr/>
                    <a:lstStyle/>
                    <a:p>
                      <a:pPr marL="0" marR="0" indent="0" algn="r">
                        <a:spcBef>
                          <a:spcPts val="0"/>
                        </a:spcBef>
                        <a:spcAft>
                          <a:spcPts val="0"/>
                        </a:spcAft>
                      </a:pPr>
                      <a:r>
                        <a:rPr lang="en-US" sz="1600" b="0">
                          <a:effectLst/>
                          <a:latin typeface="Arial"/>
                          <a:ea typeface="Times New Roman"/>
                          <a:cs typeface="Times New Roman"/>
                        </a:rPr>
                        <a:t>Cholesterol (mg/dL)</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-17 (-45, 4)</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dirty="0">
                          <a:effectLst/>
                          <a:latin typeface="Arial"/>
                          <a:ea typeface="Times New Roman"/>
                          <a:cs typeface="Times New Roman"/>
                        </a:rPr>
                        <a:t>-22 (-44, -3)</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-8 (-21, 2)</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dirty="0">
                          <a:effectLst/>
                          <a:latin typeface="Arial"/>
                          <a:ea typeface="Times New Roman"/>
                          <a:cs typeface="Times New Roman"/>
                        </a:rPr>
                        <a:t>-11 (-24, -2)</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7172" name="TextBox 3"/>
          <p:cNvSpPr txBox="1">
            <a:spLocks noChangeArrowheads="1"/>
          </p:cNvSpPr>
          <p:nvPr/>
        </p:nvSpPr>
        <p:spPr bwMode="auto">
          <a:xfrm>
            <a:off x="914400" y="5715000"/>
            <a:ext cx="6858000"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cs typeface="Arial" pitchFamily="34" charset="0"/>
              </a:rPr>
              <a:t>Increase – Adiponectin, IGF BP-1, Il-6</a:t>
            </a:r>
          </a:p>
          <a:p>
            <a:r>
              <a:rPr lang="en-US">
                <a:cs typeface="Arial" pitchFamily="34" charset="0"/>
              </a:rPr>
              <a:t>Decrease – DHEAS, IGF-1, IGF BP-3, Cholesterol</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
          <p:cNvSpPr>
            <a:spLocks noChangeArrowheads="1"/>
          </p:cNvSpPr>
          <p:nvPr/>
        </p:nvSpPr>
        <p:spPr bwMode="auto">
          <a:xfrm>
            <a:off x="533400" y="304800"/>
            <a:ext cx="8382000"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2400"/>
              <a:t>CHS All Stars - Median (Q1, Q3) change in functional measures from 1996-97 to 2005-06 by gender</a:t>
            </a:r>
          </a:p>
        </p:txBody>
      </p:sp>
      <p:graphicFrame>
        <p:nvGraphicFramePr>
          <p:cNvPr id="6" name="Table 5"/>
          <p:cNvGraphicFramePr>
            <a:graphicFrameLocks noGrp="1"/>
          </p:cNvGraphicFramePr>
          <p:nvPr/>
        </p:nvGraphicFramePr>
        <p:xfrm>
          <a:off x="152400" y="1752600"/>
          <a:ext cx="8763001" cy="2438400"/>
        </p:xfrm>
        <a:graphic>
          <a:graphicData uri="http://schemas.openxmlformats.org/drawingml/2006/table">
            <a:tbl>
              <a:tblPr firstRow="1" firstCol="1" bandRow="1"/>
              <a:tblGrid>
                <a:gridCol w="1752600"/>
                <a:gridCol w="1869655"/>
                <a:gridCol w="1677238"/>
                <a:gridCol w="1963535"/>
                <a:gridCol w="1499973"/>
              </a:tblGrid>
              <a:tr h="0">
                <a:tc rowSpan="2">
                  <a:txBody>
                    <a:bodyPr/>
                    <a:lstStyle/>
                    <a:p>
                      <a:pPr marL="0" marR="0" indent="0" algn="r">
                        <a:spcBef>
                          <a:spcPts val="0"/>
                        </a:spcBef>
                        <a:spcAft>
                          <a:spcPts val="0"/>
                        </a:spcAft>
                      </a:pPr>
                      <a:r>
                        <a:rPr lang="en-US" sz="1600" b="0" dirty="0">
                          <a:effectLst/>
                          <a:latin typeface="Arial"/>
                          <a:ea typeface="Times New Roman"/>
                          <a:cs typeface="Times New Roman"/>
                        </a:rPr>
                        <a:t> </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indent="0" algn="ctr">
                        <a:spcBef>
                          <a:spcPts val="0"/>
                        </a:spcBef>
                        <a:spcAft>
                          <a:spcPts val="0"/>
                        </a:spcAft>
                      </a:pPr>
                      <a:r>
                        <a:rPr lang="en-US" sz="1600" b="0" dirty="0">
                          <a:effectLst/>
                          <a:latin typeface="Arial"/>
                          <a:ea typeface="Times New Roman"/>
                          <a:cs typeface="Times New Roman"/>
                        </a:rPr>
                        <a:t>Absolute change </a:t>
                      </a:r>
                      <a:r>
                        <a:rPr lang="en-US" sz="1600" b="0" dirty="0" smtClean="0">
                          <a:effectLst/>
                          <a:latin typeface="Arial"/>
                          <a:ea typeface="Times New Roman"/>
                          <a:cs typeface="Times New Roman"/>
                        </a:rPr>
                        <a:t>year 9-18</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indent="0" algn="ctr">
                        <a:spcBef>
                          <a:spcPts val="0"/>
                        </a:spcBef>
                        <a:spcAft>
                          <a:spcPts val="0"/>
                        </a:spcAft>
                      </a:pPr>
                      <a:r>
                        <a:rPr lang="en-US" sz="1600" b="0" dirty="0">
                          <a:effectLst/>
                          <a:latin typeface="Arial"/>
                          <a:ea typeface="Times New Roman"/>
                          <a:cs typeface="Times New Roman"/>
                        </a:rPr>
                        <a:t>Percent change </a:t>
                      </a:r>
                      <a:r>
                        <a:rPr lang="en-US" sz="1600" b="0" dirty="0" smtClean="0">
                          <a:effectLst/>
                          <a:latin typeface="Arial"/>
                          <a:ea typeface="Times New Roman"/>
                          <a:cs typeface="Times New Roman"/>
                        </a:rPr>
                        <a:t>year 9-18</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0">
                <a:tc vMerge="1">
                  <a:txBody>
                    <a:bodyPr/>
                    <a:lstStyle/>
                    <a:p>
                      <a:endParaRPr lang="en-US"/>
                    </a:p>
                  </a:txBody>
                  <a:tcPr/>
                </a:tc>
                <a:tc>
                  <a:txBody>
                    <a:bodyPr/>
                    <a:lstStyle/>
                    <a:p>
                      <a:pPr marL="0" marR="0" indent="0" algn="ctr">
                        <a:spcBef>
                          <a:spcPts val="0"/>
                        </a:spcBef>
                        <a:spcAft>
                          <a:spcPts val="0"/>
                        </a:spcAft>
                      </a:pPr>
                      <a:r>
                        <a:rPr lang="en-US" sz="1600" b="0" dirty="0" smtClean="0">
                          <a:effectLst/>
                          <a:latin typeface="Arial"/>
                          <a:ea typeface="Times New Roman"/>
                          <a:cs typeface="Times New Roman"/>
                        </a:rPr>
                        <a:t>Women</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dirty="0" smtClean="0">
                          <a:effectLst/>
                          <a:latin typeface="Arial"/>
                          <a:ea typeface="Times New Roman"/>
                          <a:cs typeface="Times New Roman"/>
                        </a:rPr>
                        <a:t>Men</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dirty="0" smtClean="0">
                          <a:effectLst/>
                          <a:latin typeface="Arial"/>
                          <a:ea typeface="Times New Roman"/>
                          <a:cs typeface="Times New Roman"/>
                        </a:rPr>
                        <a:t>Women</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dirty="0" smtClean="0">
                          <a:effectLst/>
                          <a:latin typeface="Arial"/>
                          <a:ea typeface="Times New Roman"/>
                          <a:cs typeface="Times New Roman"/>
                        </a:rPr>
                        <a:t>Men</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indent="0" algn="r">
                        <a:spcBef>
                          <a:spcPts val="0"/>
                        </a:spcBef>
                        <a:spcAft>
                          <a:spcPts val="0"/>
                        </a:spcAft>
                      </a:pPr>
                      <a:r>
                        <a:rPr lang="en-US" sz="1600" b="1" dirty="0">
                          <a:effectLst/>
                          <a:latin typeface="Arial"/>
                          <a:ea typeface="Times New Roman"/>
                          <a:cs typeface="Times New Roman"/>
                        </a:rPr>
                        <a:t>Functional measure</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 </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dirty="0">
                          <a:effectLst/>
                          <a:latin typeface="Arial"/>
                          <a:ea typeface="Times New Roman"/>
                          <a:cs typeface="Times New Roman"/>
                        </a:rPr>
                        <a:t> </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dirty="0">
                          <a:effectLst/>
                          <a:latin typeface="Arial"/>
                          <a:ea typeface="Times New Roman"/>
                          <a:cs typeface="Times New Roman"/>
                        </a:rPr>
                        <a:t> </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 </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indent="0" algn="r">
                        <a:spcBef>
                          <a:spcPts val="0"/>
                        </a:spcBef>
                        <a:spcAft>
                          <a:spcPts val="0"/>
                        </a:spcAft>
                      </a:pPr>
                      <a:r>
                        <a:rPr lang="en-US" sz="1600" b="0">
                          <a:effectLst/>
                          <a:latin typeface="Arial"/>
                          <a:ea typeface="Times New Roman"/>
                          <a:cs typeface="Times New Roman"/>
                        </a:rPr>
                        <a:t>Grip strength (kg)</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-5.3 (-7.3, -2.3)</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-8 (-12, -4.7)</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dirty="0">
                          <a:effectLst/>
                          <a:latin typeface="Arial"/>
                          <a:ea typeface="Times New Roman"/>
                          <a:cs typeface="Times New Roman"/>
                        </a:rPr>
                        <a:t>-21.4 (-33.3, -11.4)</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-21.4 (-30.4, -13.4)</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indent="0" algn="r">
                        <a:spcBef>
                          <a:spcPts val="0"/>
                        </a:spcBef>
                        <a:spcAft>
                          <a:spcPts val="0"/>
                        </a:spcAft>
                      </a:pPr>
                      <a:r>
                        <a:rPr lang="en-US" sz="1600" b="0">
                          <a:effectLst/>
                          <a:latin typeface="Arial"/>
                          <a:ea typeface="Times New Roman"/>
                          <a:cs typeface="Times New Roman"/>
                        </a:rPr>
                        <a:t>Gait speed (m/sec)</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-0.2 (-0.4, 0)</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-0.2 (-0.4, 0)</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dirty="0">
                          <a:effectLst/>
                          <a:latin typeface="Arial"/>
                          <a:ea typeface="Times New Roman"/>
                          <a:cs typeface="Times New Roman"/>
                        </a:rPr>
                        <a:t>-20 (-35.4, 0)</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-20 (-33.3, 0)</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indent="0" algn="r">
                        <a:spcBef>
                          <a:spcPts val="0"/>
                        </a:spcBef>
                        <a:spcAft>
                          <a:spcPts val="0"/>
                        </a:spcAft>
                      </a:pPr>
                      <a:r>
                        <a:rPr lang="en-US" sz="1600" b="0">
                          <a:effectLst/>
                          <a:latin typeface="Arial"/>
                          <a:ea typeface="Times New Roman"/>
                          <a:cs typeface="Times New Roman"/>
                        </a:rPr>
                        <a:t>3MSE score</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-4 (-9, -1)</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-4 (-9, -1)</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dirty="0">
                          <a:effectLst/>
                          <a:latin typeface="Arial"/>
                          <a:ea typeface="Times New Roman"/>
                          <a:cs typeface="Times New Roman"/>
                        </a:rPr>
                        <a:t>-4 (-10, -1)</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dirty="0">
                          <a:effectLst/>
                          <a:latin typeface="Arial"/>
                          <a:ea typeface="Times New Roman"/>
                          <a:cs typeface="Times New Roman"/>
                        </a:rPr>
                        <a:t>-4 (-9, -1)</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indent="0" algn="r">
                        <a:spcBef>
                          <a:spcPts val="0"/>
                        </a:spcBef>
                        <a:spcAft>
                          <a:spcPts val="0"/>
                        </a:spcAft>
                      </a:pPr>
                      <a:r>
                        <a:rPr lang="en-US" sz="1600" b="0">
                          <a:effectLst/>
                          <a:latin typeface="Arial"/>
                          <a:ea typeface="Times New Roman"/>
                          <a:cs typeface="Times New Roman"/>
                        </a:rPr>
                        <a:t>DSST score</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-10 (-15, -5)</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-9 (-14, -5)</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a:effectLst/>
                          <a:latin typeface="Arial"/>
                          <a:ea typeface="Times New Roman"/>
                          <a:cs typeface="Times New Roman"/>
                        </a:rPr>
                        <a:t>-21 (-35, -11)</a:t>
                      </a:r>
                      <a:endParaRPr lang="en-US" sz="1600" b="1">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pPr>
                      <a:r>
                        <a:rPr lang="en-US" sz="1600" b="0" dirty="0">
                          <a:effectLst/>
                          <a:latin typeface="Arial"/>
                          <a:ea typeface="Times New Roman"/>
                          <a:cs typeface="Times New Roman"/>
                        </a:rPr>
                        <a:t>-23 (-35, -12)</a:t>
                      </a:r>
                      <a:endParaRPr lang="en-US" sz="1600" b="1" dirty="0">
                        <a:effectLst/>
                        <a:latin typeface="GillSan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
          <p:cNvSpPr>
            <a:spLocks noChangeArrowheads="1"/>
          </p:cNvSpPr>
          <p:nvPr/>
        </p:nvSpPr>
        <p:spPr bwMode="auto">
          <a:xfrm>
            <a:off x="533400" y="228600"/>
            <a:ext cx="7924800" cy="1200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2400"/>
              <a:t>Association of change in biomarker level with change in grip strength and gait speed, with each biomarker change entered separately.</a:t>
            </a:r>
          </a:p>
        </p:txBody>
      </p:sp>
      <p:graphicFrame>
        <p:nvGraphicFramePr>
          <p:cNvPr id="3" name="Table 2"/>
          <p:cNvGraphicFramePr>
            <a:graphicFrameLocks noGrp="1"/>
          </p:cNvGraphicFramePr>
          <p:nvPr/>
        </p:nvGraphicFramePr>
        <p:xfrm>
          <a:off x="609600" y="1600200"/>
          <a:ext cx="7848600" cy="4632960"/>
        </p:xfrm>
        <a:graphic>
          <a:graphicData uri="http://schemas.openxmlformats.org/drawingml/2006/table">
            <a:tbl>
              <a:tblPr/>
              <a:tblGrid>
                <a:gridCol w="1350963"/>
                <a:gridCol w="1012825"/>
                <a:gridCol w="2024062"/>
                <a:gridCol w="1012825"/>
                <a:gridCol w="1689100"/>
                <a:gridCol w="758825"/>
              </a:tblGrid>
              <a:tr h="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Δ Biomarker</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SD Units</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576388" algn="r"/>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Δ Grip Strength (kg)</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N=759</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Δ Gait speed (m/sec)</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N=711</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β (95% CI)</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P</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β (95% CI)</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P</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cs typeface="Times New Roman" pitchFamily="18" charset="0"/>
                        </a:rPr>
                        <a:t>DHEAS </a:t>
                      </a:r>
                      <a:endParaRPr kumimoji="0" lang="en-US" sz="16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-0.29 µg/mL</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0.657 (0.238, 1.076)</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cs typeface="Times New Roman" pitchFamily="18" charset="0"/>
                        </a:rPr>
                        <a:t>0.002</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0.022  (0.001,  0.044)</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cs typeface="Times New Roman" pitchFamily="18" charset="0"/>
                        </a:rPr>
                        <a:t>0.045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Adiponectin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5.08 ng/mL</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04800" algn="l"/>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-0.029  (-0.401, 0.344)</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0.881</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0.003 (-0.016,  0.022)</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0.737</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IGF-1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-46.8 ng/mL</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-0.081  (-0.464, 0.301)</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0.677</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0.014 (-0.005,  0.034)</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0.153</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IGFBP-1</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32.7 ng/mL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-0.303 (-0.691, 0.086)</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0.128</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-0.013 (-0.034,  0.008)</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0.214</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IGFBP-3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-609 mg/L</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0.037  (-0.332,  0.407)</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0.843</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0.007 (-0.012,  0.025)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0.494</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cs typeface="Times New Roman" pitchFamily="18" charset="0"/>
                        </a:rPr>
                        <a:t>IL-6 </a:t>
                      </a:r>
                      <a:endParaRPr kumimoji="0" lang="en-US" sz="16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2.50 pg/mL</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-0.702  (-1.087, -0.317)</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cs typeface="Times New Roman" pitchFamily="18" charset="0"/>
                        </a:rPr>
                        <a:t>&lt;0.001</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-0.019 (-0.039,  0.001)</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smtClean="0">
                          <a:ln>
                            <a:noFill/>
                          </a:ln>
                          <a:solidFill>
                            <a:schemeClr val="tx1"/>
                          </a:solidFill>
                          <a:effectLst/>
                          <a:latin typeface="Arial" pitchFamily="34" charset="0"/>
                          <a:cs typeface="Times New Roman" pitchFamily="18" charset="0"/>
                        </a:rPr>
                        <a:t>0.059</a:t>
                      </a:r>
                      <a:endParaRPr kumimoji="0" lang="en-US" sz="1600" b="0" i="1"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7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cs typeface="Times New Roman" pitchFamily="18" charset="0"/>
                        </a:rPr>
                        <a:t>Cholesterol </a:t>
                      </a:r>
                      <a:endParaRPr kumimoji="0" lang="en-US" sz="16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cs typeface="Times New Roman" pitchFamily="18" charset="0"/>
                        </a:rPr>
                        <a:t> </a:t>
                      </a:r>
                      <a:endParaRPr kumimoji="0" lang="en-US" sz="16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-40 mg/dL</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W: -0.101 (-0.577,  0.375)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cs typeface="Times New Roman" pitchFamily="18" charset="0"/>
                        </a:rPr>
                        <a:t>M: 0.919 ( 0.241, 1.597)</a:t>
                      </a:r>
                      <a:endParaRPr kumimoji="0" lang="en-US" sz="16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0.678</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cs typeface="Times New Roman" pitchFamily="18" charset="0"/>
                        </a:rPr>
                        <a:t>0.008</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0.012 (-0.010,  0.033)</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0.291</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1"/>
          <p:cNvSpPr>
            <a:spLocks noChangeArrowheads="1"/>
          </p:cNvSpPr>
          <p:nvPr/>
        </p:nvSpPr>
        <p:spPr bwMode="auto">
          <a:xfrm>
            <a:off x="685800" y="228600"/>
            <a:ext cx="7696200"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2400"/>
              <a:t>Association of change in biomarker level with change in physical function, all markers in model</a:t>
            </a:r>
          </a:p>
        </p:txBody>
      </p:sp>
      <p:graphicFrame>
        <p:nvGraphicFramePr>
          <p:cNvPr id="3" name="Table 2"/>
          <p:cNvGraphicFramePr>
            <a:graphicFrameLocks noGrp="1"/>
          </p:cNvGraphicFramePr>
          <p:nvPr/>
        </p:nvGraphicFramePr>
        <p:xfrm>
          <a:off x="152400" y="1295400"/>
          <a:ext cx="8610600" cy="3169920"/>
        </p:xfrm>
        <a:graphic>
          <a:graphicData uri="http://schemas.openxmlformats.org/drawingml/2006/table">
            <a:tbl>
              <a:tblPr/>
              <a:tblGrid>
                <a:gridCol w="1295400"/>
                <a:gridCol w="1209675"/>
                <a:gridCol w="2347913"/>
                <a:gridCol w="809625"/>
                <a:gridCol w="2132012"/>
                <a:gridCol w="815975"/>
              </a:tblGrid>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576388" algn="r"/>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Δ Grip Strength (kg)</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N=759</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Δ Gait speed (m/sec)</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N=711</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Δ Biomarker</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SD Units</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β (95% CI)</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P</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β (95% CI)</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P</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cs typeface="Times New Roman" pitchFamily="18" charset="0"/>
                        </a:rPr>
                        <a:t>DHEAS </a:t>
                      </a:r>
                      <a:endParaRPr kumimoji="0" lang="en-US" sz="16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-0.29 µg/mL</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0.594 (0.171, 1.018)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cs typeface="Times New Roman" pitchFamily="18" charset="0"/>
                        </a:rPr>
                        <a:t>0.006</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0.020 (-0.002, 0.042)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cs typeface="Times New Roman" pitchFamily="18" charset="0"/>
                        </a:rPr>
                        <a:t>0.081   </a:t>
                      </a:r>
                      <a:endParaRPr kumimoji="0" lang="en-US" sz="16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Adiponectin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5.08 ng/mL</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0.033 (-0.342, 0.407)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0.865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0.001 (-0.018, 0.020)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0.879</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IGF-1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-46.8 ng/mL</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-0.319 (-0.868, 0.231)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0.256</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0.016 (-0.012, 0.045)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0.262</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IGFBP-1</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32.7 ng/mL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-0.185 (-0.604, 0.235)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0.388</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-0.004 (-0.026, 0.019)</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0.755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IGFBP-3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-609 mg/L</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0.175 (-0.355 , 0.705)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0.517</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-0.010 (-0.038, 0.017)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0.471</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cs typeface="Times New Roman" pitchFamily="18" charset="0"/>
                        </a:rPr>
                        <a:t>IL-6 </a:t>
                      </a:r>
                      <a:endParaRPr kumimoji="0" lang="en-US" sz="16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2.50 pg/mL</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-0.685 (-1.081, -0.289)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cs typeface="Times New Roman" pitchFamily="18" charset="0"/>
                        </a:rPr>
                        <a:t>0.001</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-0.017 (-0.037, 0.004)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0.105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cs typeface="Times New Roman" pitchFamily="18" charset="0"/>
                        </a:rPr>
                        <a:t>Cholesterol</a:t>
                      </a:r>
                      <a:endParaRPr kumimoji="0" lang="en-US" sz="16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-40 mg/dL</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W: -0.265 (-0.760, 0.231)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M: 0.666 (-0.026, 1.357)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0.295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cs typeface="Times New Roman" pitchFamily="18" charset="0"/>
                        </a:rPr>
                        <a:t>0.059</a:t>
                      </a:r>
                      <a:endParaRPr kumimoji="0" lang="en-US" sz="16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0.007 (-0.016, 0.030)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0.540</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0251" name="TextBox 3"/>
          <p:cNvSpPr txBox="1">
            <a:spLocks noChangeArrowheads="1"/>
          </p:cNvSpPr>
          <p:nvPr/>
        </p:nvSpPr>
        <p:spPr bwMode="auto">
          <a:xfrm>
            <a:off x="304800" y="5257800"/>
            <a:ext cx="8382000" cy="1200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t>Models are adjusted for age, sex, black race (Y/N), current smoking status (Y/N), current marital status (Y/N), number of chronic diseases, change in weight during follow up, standard deviation (SD) unit of 1996-97 biomarker, and interaction of biomarker change with sex if found to be significant when biomarkers were modeled separately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
          <p:cNvSpPr>
            <a:spLocks noChangeArrowheads="1"/>
          </p:cNvSpPr>
          <p:nvPr/>
        </p:nvSpPr>
        <p:spPr bwMode="auto">
          <a:xfrm>
            <a:off x="381000" y="228600"/>
            <a:ext cx="8534400"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2400"/>
              <a:t>Association of change in biomarker level with change in cognitive function (3MSE and DSST), biomarker change entered separately.</a:t>
            </a:r>
          </a:p>
        </p:txBody>
      </p:sp>
      <p:graphicFrame>
        <p:nvGraphicFramePr>
          <p:cNvPr id="3" name="Table 2"/>
          <p:cNvGraphicFramePr>
            <a:graphicFrameLocks noGrp="1"/>
          </p:cNvGraphicFramePr>
          <p:nvPr/>
        </p:nvGraphicFramePr>
        <p:xfrm>
          <a:off x="609600" y="1066800"/>
          <a:ext cx="8153400" cy="5120640"/>
        </p:xfrm>
        <a:graphic>
          <a:graphicData uri="http://schemas.openxmlformats.org/drawingml/2006/table">
            <a:tbl>
              <a:tblPr/>
              <a:tblGrid>
                <a:gridCol w="1674813"/>
                <a:gridCol w="841375"/>
                <a:gridCol w="1674812"/>
                <a:gridCol w="914400"/>
                <a:gridCol w="2286000"/>
                <a:gridCol w="762000"/>
              </a:tblGrid>
              <a:tr h="331788">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Δ Biomarker</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SD Units</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Δ 3MSE</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N=793</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Δ DSST</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N=771</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β (95% CI)</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P</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β (95% CI)</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P</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51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cs typeface="Times New Roman" pitchFamily="18" charset="0"/>
                        </a:rPr>
                        <a:t>DHEAS</a:t>
                      </a:r>
                      <a:endParaRPr kumimoji="0" lang="en-US" sz="16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-0.29 µg/mL</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0.489 (-0.311, 1.288)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0.231</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cs typeface="Times New Roman" pitchFamily="18" charset="0"/>
                        </a:rPr>
                        <a:t>W: 1.458  (0.416, 2.500) </a:t>
                      </a:r>
                      <a:endParaRPr kumimoji="0" lang="en-US" sz="16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M: -0.714 (-1.992, 0.563)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cs typeface="Times New Roman" pitchFamily="18" charset="0"/>
                        </a:rPr>
                        <a:t>0.006</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0.273</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51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Adiponectin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5.08 ng/mL</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W: -0.827 (-1.732, 0.077)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M: 0.633 (-0.446, 1.712)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0.073</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0.250</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0.396 (-0.383, 1.176)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0.319</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17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IGF-1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-46.8 ng/mL</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0.411 (-0.323, 1.145)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0.273</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-0.151 (-0.942,  0.640)</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0.708</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17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IGFBP-1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32.7 ng/mL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-0.109 (-0.861, 0.643)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0.776</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-0.057 (-0.880,  0.766)</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0.892</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17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IGFBP-3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-609 mg/L</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-0.215 (-0.926,  0.495) </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0.553</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0.098 (-0.672,  0.869)</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0.803</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17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cs typeface="Times New Roman" pitchFamily="18" charset="0"/>
                        </a:rPr>
                        <a:t>IL-6 </a:t>
                      </a:r>
                      <a:endParaRPr kumimoji="0" lang="en-US" sz="16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2.50 pg/mL</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-0.859 (-1.594, -0.124)</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cs typeface="Times New Roman" pitchFamily="18" charset="0"/>
                        </a:rPr>
                        <a:t>0.022</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-1.051 (-1.853, -0.248)</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cs typeface="Times New Roman" pitchFamily="18" charset="0"/>
                        </a:rPr>
                        <a:t>0.010</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17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cs typeface="Times New Roman" pitchFamily="18" charset="0"/>
                        </a:rPr>
                        <a:t>Cholesterol </a:t>
                      </a:r>
                      <a:endParaRPr kumimoji="0" lang="en-US" sz="16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-40 mg/dL</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-0.046 (-0.849,  0.757)</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0.911</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itchFamily="34" charset="0"/>
                          <a:cs typeface="Times New Roman" pitchFamily="18" charset="0"/>
                        </a:rPr>
                        <a:t>0.930  (0.060,  1.800)</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pitchFamily="34" charset="0"/>
                          <a:cs typeface="Times New Roman" pitchFamily="18" charset="0"/>
                        </a:rPr>
                        <a:t>0.036</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1273" name="TextBox 3"/>
          <p:cNvSpPr txBox="1">
            <a:spLocks noChangeArrowheads="1"/>
          </p:cNvSpPr>
          <p:nvPr/>
        </p:nvSpPr>
        <p:spPr bwMode="auto">
          <a:xfrm>
            <a:off x="533400" y="6211888"/>
            <a:ext cx="8610600" cy="646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1200"/>
              <a:t>Models are adjusted for age, sex, black race (Y/N), current smoking status (Y/N), current marital status (Y/N), number of chronic diseases, change in weight during follow up, standard deviation (SD) unit of 1996-97 biomarker, and interaction of biomarker change with sex, if significant. When the sex interaction is significant, results for women (W) and men (M) are given separately.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Summary of results</a:t>
            </a:r>
            <a:endParaRPr lang="en-US" dirty="0"/>
          </a:p>
        </p:txBody>
      </p:sp>
      <p:sp>
        <p:nvSpPr>
          <p:cNvPr id="3" name="Content Placeholder 2"/>
          <p:cNvSpPr>
            <a:spLocks noGrp="1"/>
          </p:cNvSpPr>
          <p:nvPr>
            <p:ph idx="1"/>
          </p:nvPr>
        </p:nvSpPr>
        <p:spPr/>
        <p:txBody>
          <a:bodyPr>
            <a:normAutofit fontScale="92500" lnSpcReduction="10000"/>
          </a:bodyPr>
          <a:lstStyle/>
          <a:p>
            <a:pPr>
              <a:defRPr/>
            </a:pPr>
            <a:r>
              <a:rPr lang="en-US" dirty="0" smtClean="0"/>
              <a:t>Adiponectin, IL-6 and IGF BP-1 increased, while DHEAS, IGF-1 and IGF BP-3 decreased over 9 years</a:t>
            </a:r>
          </a:p>
          <a:p>
            <a:pPr>
              <a:defRPr/>
            </a:pPr>
            <a:r>
              <a:rPr lang="en-US" dirty="0" smtClean="0"/>
              <a:t>Concurrently, gait speed, grip strength and DSST all decreased by about 20%</a:t>
            </a:r>
          </a:p>
          <a:p>
            <a:pPr>
              <a:defRPr/>
            </a:pPr>
            <a:r>
              <a:rPr lang="en-US" dirty="0" smtClean="0"/>
              <a:t>Changes among biomarkers were weakly correlated except for IGF-1 and BP’s</a:t>
            </a:r>
          </a:p>
          <a:p>
            <a:pPr>
              <a:defRPr/>
            </a:pPr>
            <a:r>
              <a:rPr lang="en-US" dirty="0" smtClean="0"/>
              <a:t>Declining DHEAS and increasing IL-6 tracked with declines in grip strength (more than gait speed) and DSST (more than 3MSE)</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7010400" cy="1143000"/>
          </a:xfrm>
        </p:spPr>
        <p:txBody>
          <a:bodyPr>
            <a:noAutofit/>
          </a:bodyPr>
          <a:lstStyle/>
          <a:p>
            <a:r>
              <a:rPr lang="en-US" sz="3600" b="1" dirty="0" smtClean="0"/>
              <a:t>Long Life Family Study: Healthy Aging Index (HAI)*</a:t>
            </a:r>
            <a:endParaRPr lang="en-US" sz="3600" b="1" dirty="0"/>
          </a:p>
        </p:txBody>
      </p:sp>
      <p:sp>
        <p:nvSpPr>
          <p:cNvPr id="3" name="Content Placeholder 2"/>
          <p:cNvSpPr>
            <a:spLocks noGrp="1"/>
          </p:cNvSpPr>
          <p:nvPr>
            <p:ph idx="1"/>
          </p:nvPr>
        </p:nvSpPr>
        <p:spPr>
          <a:xfrm>
            <a:off x="0" y="1600200"/>
            <a:ext cx="8686800" cy="5029200"/>
          </a:xfrm>
        </p:spPr>
        <p:txBody>
          <a:bodyPr>
            <a:normAutofit/>
          </a:bodyPr>
          <a:lstStyle/>
          <a:p>
            <a:pPr lvl="1">
              <a:buFont typeface="Arial" pitchFamily="34" charset="0"/>
              <a:buChar char="•"/>
            </a:pPr>
            <a:r>
              <a:rPr lang="en-US" dirty="0" smtClean="0"/>
              <a:t>10-point scale: 0 = healthy, 10 = unhealthy </a:t>
            </a:r>
          </a:p>
          <a:p>
            <a:pPr lvl="2"/>
            <a:endParaRPr lang="en-US" dirty="0" smtClean="0"/>
          </a:p>
          <a:p>
            <a:pPr lvl="2"/>
            <a:endParaRPr lang="en-US" dirty="0"/>
          </a:p>
          <a:p>
            <a:pPr lvl="2"/>
            <a:endParaRPr lang="en-US" dirty="0" smtClean="0"/>
          </a:p>
          <a:p>
            <a:pPr lvl="2"/>
            <a:endParaRPr lang="en-US" dirty="0" smtClean="0"/>
          </a:p>
          <a:p>
            <a:pPr lvl="2"/>
            <a:endParaRPr lang="en-US" dirty="0"/>
          </a:p>
          <a:p>
            <a:pPr lvl="2"/>
            <a:endParaRPr lang="en-US" dirty="0" smtClean="0"/>
          </a:p>
          <a:p>
            <a:pPr lvl="1">
              <a:buNone/>
            </a:pPr>
            <a:endParaRPr lang="en-US" b="1" dirty="0" smtClean="0"/>
          </a:p>
          <a:p>
            <a:pPr lvl="1"/>
            <a:endParaRPr lang="en-US" dirty="0"/>
          </a:p>
        </p:txBody>
      </p:sp>
      <p:graphicFrame>
        <p:nvGraphicFramePr>
          <p:cNvPr id="5" name="Table 4"/>
          <p:cNvGraphicFramePr>
            <a:graphicFrameLocks noGrp="1"/>
          </p:cNvGraphicFramePr>
          <p:nvPr/>
        </p:nvGraphicFramePr>
        <p:xfrm>
          <a:off x="1524000" y="2286000"/>
          <a:ext cx="6096000" cy="2743200"/>
        </p:xfrm>
        <a:graphic>
          <a:graphicData uri="http://schemas.openxmlformats.org/drawingml/2006/table">
            <a:tbl>
              <a:tblPr firstRow="1" bandRow="1">
                <a:tableStyleId>{5C22544A-7EE6-4342-B048-85BDC9FD1C3A}</a:tableStyleId>
              </a:tblPr>
              <a:tblGrid>
                <a:gridCol w="1905000"/>
                <a:gridCol w="4191000"/>
              </a:tblGrid>
              <a:tr h="370840">
                <a:tc>
                  <a:txBody>
                    <a:bodyPr/>
                    <a:lstStyle/>
                    <a:p>
                      <a:pPr algn="ctr"/>
                      <a:r>
                        <a:rPr lang="en-US" sz="2400" b="1" dirty="0" smtClean="0"/>
                        <a:t>System</a:t>
                      </a:r>
                      <a:endParaRPr lang="en-US" sz="2400" b="1" dirty="0"/>
                    </a:p>
                  </a:txBody>
                  <a:tcPr/>
                </a:tc>
                <a:tc>
                  <a:txBody>
                    <a:bodyPr/>
                    <a:lstStyle/>
                    <a:p>
                      <a:pPr algn="ctr"/>
                      <a:r>
                        <a:rPr lang="en-US" sz="2400" b="1" dirty="0" smtClean="0"/>
                        <a:t>Marker</a:t>
                      </a:r>
                      <a:endParaRPr lang="en-US" sz="2400" b="1" dirty="0"/>
                    </a:p>
                  </a:txBody>
                  <a:tcPr/>
                </a:tc>
              </a:tr>
              <a:tr h="370840">
                <a:tc>
                  <a:txBody>
                    <a:bodyPr/>
                    <a:lstStyle/>
                    <a:p>
                      <a:r>
                        <a:rPr lang="en-US" sz="2400" b="1" dirty="0" smtClean="0"/>
                        <a:t>Vascular</a:t>
                      </a:r>
                      <a:endParaRPr lang="en-US" sz="2400" b="1" dirty="0"/>
                    </a:p>
                  </a:txBody>
                  <a:tcPr/>
                </a:tc>
                <a:tc>
                  <a:txBody>
                    <a:bodyPr/>
                    <a:lstStyle/>
                    <a:p>
                      <a:r>
                        <a:rPr lang="en-US" sz="2400" b="1" dirty="0" smtClean="0">
                          <a:solidFill>
                            <a:srgbClr val="FF0000"/>
                          </a:solidFill>
                        </a:rPr>
                        <a:t>Pulse pressure</a:t>
                      </a:r>
                      <a:endParaRPr lang="en-US" sz="2400" b="1" dirty="0">
                        <a:solidFill>
                          <a:srgbClr val="FF0000"/>
                        </a:solidFill>
                      </a:endParaRPr>
                    </a:p>
                  </a:txBody>
                  <a:tcPr/>
                </a:tc>
              </a:tr>
              <a:tr h="370840">
                <a:tc>
                  <a:txBody>
                    <a:bodyPr/>
                    <a:lstStyle/>
                    <a:p>
                      <a:r>
                        <a:rPr lang="en-US" sz="2400" b="1" dirty="0" smtClean="0"/>
                        <a:t>Pulmonary</a:t>
                      </a:r>
                      <a:endParaRPr lang="en-US" sz="2400" b="1" dirty="0"/>
                    </a:p>
                  </a:txBody>
                  <a:tcPr/>
                </a:tc>
                <a:tc>
                  <a:txBody>
                    <a:bodyPr/>
                    <a:lstStyle/>
                    <a:p>
                      <a:r>
                        <a:rPr lang="en-US" sz="2400" b="1" dirty="0" smtClean="0"/>
                        <a:t>Forced vital capacity</a:t>
                      </a:r>
                      <a:endParaRPr lang="en-US" sz="2400" b="1" dirty="0"/>
                    </a:p>
                  </a:txBody>
                  <a:tcPr/>
                </a:tc>
              </a:tr>
              <a:tr h="370840">
                <a:tc>
                  <a:txBody>
                    <a:bodyPr/>
                    <a:lstStyle/>
                    <a:p>
                      <a:r>
                        <a:rPr lang="en-US" sz="2400" b="1" dirty="0" smtClean="0"/>
                        <a:t>Brain</a:t>
                      </a:r>
                      <a:endParaRPr lang="en-US" sz="2400" b="1" dirty="0"/>
                    </a:p>
                  </a:txBody>
                  <a:tcPr/>
                </a:tc>
                <a:tc>
                  <a:txBody>
                    <a:bodyPr/>
                    <a:lstStyle/>
                    <a:p>
                      <a:r>
                        <a:rPr lang="en-US" sz="2400" b="1" dirty="0" smtClean="0">
                          <a:solidFill>
                            <a:srgbClr val="FF0000"/>
                          </a:solidFill>
                        </a:rPr>
                        <a:t>Modified Mini Mental score</a:t>
                      </a:r>
                      <a:endParaRPr lang="en-US" sz="2400" b="1" dirty="0">
                        <a:solidFill>
                          <a:srgbClr val="FF0000"/>
                        </a:solidFill>
                      </a:endParaRPr>
                    </a:p>
                  </a:txBody>
                  <a:tcPr/>
                </a:tc>
              </a:tr>
              <a:tr h="370840">
                <a:tc>
                  <a:txBody>
                    <a:bodyPr/>
                    <a:lstStyle/>
                    <a:p>
                      <a:r>
                        <a:rPr lang="en-US" sz="2400" b="1" dirty="0" smtClean="0"/>
                        <a:t>Metabolism</a:t>
                      </a:r>
                      <a:endParaRPr lang="en-US" sz="2400" b="1" dirty="0"/>
                    </a:p>
                  </a:txBody>
                  <a:tcPr/>
                </a:tc>
                <a:tc>
                  <a:txBody>
                    <a:bodyPr/>
                    <a:lstStyle/>
                    <a:p>
                      <a:r>
                        <a:rPr lang="en-US" sz="2400" b="1" dirty="0" smtClean="0"/>
                        <a:t>Serum fasting glucose</a:t>
                      </a:r>
                      <a:endParaRPr lang="en-US" sz="2400" b="1" dirty="0"/>
                    </a:p>
                  </a:txBody>
                  <a:tcPr/>
                </a:tc>
              </a:tr>
              <a:tr h="370840">
                <a:tc>
                  <a:txBody>
                    <a:bodyPr/>
                    <a:lstStyle/>
                    <a:p>
                      <a:r>
                        <a:rPr lang="en-US" sz="2400" b="1" dirty="0" smtClean="0"/>
                        <a:t>Renal</a:t>
                      </a:r>
                      <a:endParaRPr lang="en-US" sz="2400" b="1" dirty="0"/>
                    </a:p>
                  </a:txBody>
                  <a:tcPr/>
                </a:tc>
                <a:tc>
                  <a:txBody>
                    <a:bodyPr/>
                    <a:lstStyle/>
                    <a:p>
                      <a:r>
                        <a:rPr lang="en-US" sz="2400" b="1" dirty="0" smtClean="0">
                          <a:solidFill>
                            <a:srgbClr val="FF0000"/>
                          </a:solidFill>
                        </a:rPr>
                        <a:t>Serum </a:t>
                      </a:r>
                      <a:r>
                        <a:rPr lang="en-US" sz="2400" b="1" dirty="0" err="1" smtClean="0">
                          <a:solidFill>
                            <a:srgbClr val="FF0000"/>
                          </a:solidFill>
                        </a:rPr>
                        <a:t>creatinine</a:t>
                      </a:r>
                      <a:endParaRPr lang="en-US" sz="2400" b="1" dirty="0">
                        <a:solidFill>
                          <a:srgbClr val="FF0000"/>
                        </a:solidFill>
                      </a:endParaRPr>
                    </a:p>
                  </a:txBody>
                  <a:tcPr/>
                </a:tc>
              </a:tr>
            </a:tbl>
          </a:graphicData>
        </a:graphic>
      </p:graphicFrame>
      <p:sp>
        <p:nvSpPr>
          <p:cNvPr id="6" name="TextBox 5"/>
          <p:cNvSpPr txBox="1"/>
          <p:nvPr/>
        </p:nvSpPr>
        <p:spPr>
          <a:xfrm>
            <a:off x="990600" y="5486400"/>
            <a:ext cx="6858000" cy="369332"/>
          </a:xfrm>
          <a:prstGeom prst="rect">
            <a:avLst/>
          </a:prstGeom>
          <a:noFill/>
        </p:spPr>
        <p:txBody>
          <a:bodyPr wrap="square" rtlCol="0">
            <a:spAutoFit/>
          </a:bodyPr>
          <a:lstStyle/>
          <a:p>
            <a:r>
              <a:rPr lang="en-US" dirty="0" smtClean="0"/>
              <a:t>* Referent values from CHS age 65+, mean age 74</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 y="1752600"/>
            <a:ext cx="3581400" cy="3886200"/>
          </a:xfrm>
        </p:spPr>
        <p:txBody>
          <a:bodyPr>
            <a:normAutofit fontScale="90000"/>
          </a:bodyPr>
          <a:lstStyle/>
          <a:p>
            <a:r>
              <a:rPr lang="en-US" sz="3600" b="1" dirty="0" smtClean="0"/>
              <a:t>Mortality in CHS by physiologic index score vs. count of chronic conditions</a:t>
            </a:r>
            <a:endParaRPr lang="en-US" sz="3600" b="1" dirty="0"/>
          </a:p>
        </p:txBody>
      </p:sp>
      <p:graphicFrame>
        <p:nvGraphicFramePr>
          <p:cNvPr id="6" name="Chart 5"/>
          <p:cNvGraphicFramePr/>
          <p:nvPr/>
        </p:nvGraphicFramePr>
        <p:xfrm>
          <a:off x="3657600" y="228600"/>
          <a:ext cx="5324475"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p:nvPr/>
        </p:nvGraphicFramePr>
        <p:xfrm>
          <a:off x="3733800" y="3352800"/>
          <a:ext cx="5181600" cy="3505200"/>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p:cNvSpPr txBox="1"/>
          <p:nvPr/>
        </p:nvSpPr>
        <p:spPr>
          <a:xfrm>
            <a:off x="-304800" y="6334780"/>
            <a:ext cx="4572000" cy="523220"/>
          </a:xfrm>
          <a:prstGeom prst="rect">
            <a:avLst/>
          </a:prstGeom>
          <a:noFill/>
        </p:spPr>
        <p:txBody>
          <a:bodyPr wrap="square" rtlCol="0">
            <a:spAutoFit/>
          </a:bodyPr>
          <a:lstStyle/>
          <a:p>
            <a:pPr lvl="1">
              <a:buNone/>
            </a:pPr>
            <a:r>
              <a:rPr lang="en-US" sz="1400" dirty="0" smtClean="0"/>
              <a:t>Newman AB, et al. J </a:t>
            </a:r>
            <a:r>
              <a:rPr lang="en-US" sz="1400" dirty="0" err="1" smtClean="0"/>
              <a:t>Gerontol</a:t>
            </a:r>
            <a:r>
              <a:rPr lang="en-US" sz="1400" dirty="0" smtClean="0"/>
              <a:t> A </a:t>
            </a:r>
            <a:r>
              <a:rPr lang="en-US" sz="1400" dirty="0" err="1" smtClean="0"/>
              <a:t>Biol</a:t>
            </a:r>
            <a:r>
              <a:rPr lang="en-US" sz="1400" dirty="0" smtClean="0"/>
              <a:t> </a:t>
            </a:r>
            <a:r>
              <a:rPr lang="en-US" sz="1400" dirty="0" err="1" smtClean="0"/>
              <a:t>Sci</a:t>
            </a:r>
            <a:r>
              <a:rPr lang="en-US" sz="1400" dirty="0" smtClean="0"/>
              <a:t> Med Sci. 2008;63:603-9.</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5638800" y="274638"/>
            <a:ext cx="3048000" cy="5745162"/>
          </a:xfrm>
        </p:spPr>
        <p:txBody>
          <a:bodyPr/>
          <a:lstStyle/>
          <a:p>
            <a:pPr eaLnBrk="1" hangingPunct="1">
              <a:defRPr/>
            </a:pPr>
            <a:r>
              <a:rPr lang="en-US" sz="3200" b="1" dirty="0" smtClean="0"/>
              <a:t>Attributable risk for mobility disability </a:t>
            </a:r>
            <a:r>
              <a:rPr lang="en-US" sz="3200" dirty="0" smtClean="0"/>
              <a:t>Arthritis, infection, dementia, heart failure, diabetes and stroke each contribute 10% or more to total.</a:t>
            </a:r>
          </a:p>
        </p:txBody>
      </p:sp>
      <p:pic>
        <p:nvPicPr>
          <p:cNvPr id="18435" name="Content Placeholder 3" descr="Health At Older Ages Figure 5.2 Estimated percentage of mobility disability.jpg"/>
          <p:cNvPicPr>
            <a:picLocks noGrp="1" noChangeAspect="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a:xfrm>
            <a:off x="457200" y="228600"/>
            <a:ext cx="5070475" cy="5964238"/>
          </a:xfrm>
        </p:spPr>
      </p:pic>
      <p:sp>
        <p:nvSpPr>
          <p:cNvPr id="18436" name="TextBox 4"/>
          <p:cNvSpPr txBox="1">
            <a:spLocks noChangeArrowheads="1"/>
          </p:cNvSpPr>
          <p:nvPr/>
        </p:nvSpPr>
        <p:spPr bwMode="auto">
          <a:xfrm>
            <a:off x="1295400" y="6211888"/>
            <a:ext cx="6781800" cy="646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1200">
                <a:solidFill>
                  <a:schemeClr val="tx2"/>
                </a:solidFill>
              </a:rPr>
              <a:t>Landrum MB, Stewart KA, Cutler DM. Pathways to disability: Clinical pathways to disability. In: Health at older ages: the causes and consequences of declining disability among the elderly. Editors: Cutler DM, Wise DA. National Bureau of Economic Research; Chicago. 2008:169.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0" y="-106363"/>
            <a:ext cx="9144000" cy="908051"/>
          </a:xfrm>
        </p:spPr>
        <p:txBody>
          <a:bodyPr>
            <a:normAutofit fontScale="90000"/>
          </a:bodyPr>
          <a:lstStyle/>
          <a:p>
            <a:pPr eaLnBrk="1" hangingPunct="1"/>
            <a:r>
              <a:rPr lang="en-US" sz="4000" dirty="0" smtClean="0">
                <a:latin typeface="Calibri" charset="0"/>
              </a:rPr>
              <a:t>Healthy Aging Index (HAI; Sanders et al., 2012)</a:t>
            </a:r>
            <a:endParaRPr lang="en-US" sz="4000" dirty="0">
              <a:latin typeface="Calibri" charset="0"/>
            </a:endParaRPr>
          </a:p>
        </p:txBody>
      </p:sp>
      <p:sp>
        <p:nvSpPr>
          <p:cNvPr id="3" name="Content Placeholder 2"/>
          <p:cNvSpPr>
            <a:spLocks noGrp="1"/>
          </p:cNvSpPr>
          <p:nvPr>
            <p:ph idx="1"/>
          </p:nvPr>
        </p:nvSpPr>
        <p:spPr>
          <a:xfrm>
            <a:off x="457200" y="717550"/>
            <a:ext cx="8229600" cy="6140450"/>
          </a:xfrm>
        </p:spPr>
        <p:txBody>
          <a:bodyPr rtlCol="0">
            <a:normAutofit/>
          </a:bodyPr>
          <a:lstStyle/>
          <a:p>
            <a:pPr eaLnBrk="1" fontAlgn="auto" hangingPunct="1">
              <a:spcAft>
                <a:spcPts val="0"/>
              </a:spcAft>
              <a:buFont typeface="Arial"/>
              <a:buChar char="•"/>
              <a:defRPr/>
            </a:pPr>
            <a:r>
              <a:rPr lang="en-US" sz="2600" dirty="0" smtClean="0">
                <a:ea typeface="+mn-ea"/>
                <a:cs typeface="+mn-cs"/>
              </a:rPr>
              <a:t>Heritability of the </a:t>
            </a:r>
            <a:r>
              <a:rPr lang="en-US" sz="2600" dirty="0" smtClean="0"/>
              <a:t>HAI</a:t>
            </a:r>
            <a:r>
              <a:rPr lang="en-US" sz="2600" dirty="0" smtClean="0">
                <a:ea typeface="+mn-ea"/>
                <a:cs typeface="+mn-cs"/>
              </a:rPr>
              <a:t>, was calculated using maximum likelihood method.</a:t>
            </a:r>
          </a:p>
          <a:p>
            <a:pPr eaLnBrk="1" fontAlgn="auto" hangingPunct="1">
              <a:spcAft>
                <a:spcPts val="0"/>
              </a:spcAft>
              <a:buFont typeface="Arial"/>
              <a:buChar char="•"/>
              <a:defRPr/>
            </a:pPr>
            <a:endParaRPr lang="en-US" dirty="0" smtClean="0">
              <a:ea typeface="+mn-ea"/>
              <a:cs typeface="+mn-cs"/>
            </a:endParaRPr>
          </a:p>
          <a:p>
            <a:pPr eaLnBrk="1" fontAlgn="auto" hangingPunct="1">
              <a:spcAft>
                <a:spcPts val="0"/>
              </a:spcAft>
              <a:buFont typeface="Arial"/>
              <a:buChar char="•"/>
              <a:defRPr/>
            </a:pPr>
            <a:endParaRPr lang="en-US" dirty="0" smtClean="0">
              <a:ea typeface="+mn-ea"/>
              <a:cs typeface="+mn-cs"/>
            </a:endParaRPr>
          </a:p>
          <a:p>
            <a:pPr eaLnBrk="1" fontAlgn="auto" hangingPunct="1">
              <a:spcAft>
                <a:spcPts val="0"/>
              </a:spcAft>
              <a:buFont typeface="Arial"/>
              <a:buChar char="•"/>
              <a:defRPr/>
            </a:pPr>
            <a:endParaRPr lang="en-US" dirty="0" smtClean="0">
              <a:ea typeface="+mn-ea"/>
              <a:cs typeface="+mn-cs"/>
            </a:endParaRPr>
          </a:p>
          <a:p>
            <a:pPr eaLnBrk="1" fontAlgn="auto" hangingPunct="1">
              <a:spcAft>
                <a:spcPts val="0"/>
              </a:spcAft>
              <a:buFont typeface="Arial"/>
              <a:buChar char="•"/>
              <a:defRPr/>
            </a:pPr>
            <a:endParaRPr lang="en-US" dirty="0" smtClean="0">
              <a:ea typeface="+mn-ea"/>
              <a:cs typeface="+mn-cs"/>
            </a:endParaRPr>
          </a:p>
          <a:p>
            <a:pPr eaLnBrk="1" fontAlgn="auto" hangingPunct="1">
              <a:spcAft>
                <a:spcPts val="0"/>
              </a:spcAft>
              <a:buFont typeface="Arial"/>
              <a:buChar char="•"/>
              <a:defRPr/>
            </a:pPr>
            <a:endParaRPr lang="en-US" sz="2600" dirty="0" smtClean="0">
              <a:ea typeface="+mn-ea"/>
              <a:cs typeface="+mn-cs"/>
            </a:endParaRPr>
          </a:p>
          <a:p>
            <a:pPr eaLnBrk="1" fontAlgn="auto" hangingPunct="1">
              <a:spcAft>
                <a:spcPts val="0"/>
              </a:spcAft>
              <a:buFont typeface="Arial"/>
              <a:buChar char="•"/>
              <a:defRPr/>
            </a:pPr>
            <a:endParaRPr lang="en-US" sz="2600" dirty="0"/>
          </a:p>
          <a:p>
            <a:pPr eaLnBrk="1" fontAlgn="auto" hangingPunct="1">
              <a:spcAft>
                <a:spcPts val="0"/>
              </a:spcAft>
              <a:buFont typeface="Arial"/>
              <a:buChar char="•"/>
              <a:defRPr/>
            </a:pPr>
            <a:r>
              <a:rPr lang="en-US" sz="2600" dirty="0" smtClean="0">
                <a:ea typeface="+mn-ea"/>
                <a:cs typeface="+mn-cs"/>
              </a:rPr>
              <a:t>Covariates: Age</a:t>
            </a:r>
            <a:r>
              <a:rPr lang="en-US" sz="2600" dirty="0" smtClean="0"/>
              <a:t>, Age^2, field center. Age and Age^2 were significant covariates.</a:t>
            </a:r>
            <a:endParaRPr lang="en-US" sz="2600" dirty="0" smtClean="0">
              <a:ea typeface="+mn-ea"/>
              <a:cs typeface="+mn-cs"/>
            </a:endParaRPr>
          </a:p>
          <a:p>
            <a:pPr marL="457200" lvl="1" indent="0" eaLnBrk="1" fontAlgn="auto" hangingPunct="1">
              <a:spcAft>
                <a:spcPts val="0"/>
              </a:spcAft>
              <a:buFont typeface="Arial" charset="0"/>
              <a:buNone/>
              <a:defRPr/>
            </a:pPr>
            <a:r>
              <a:rPr lang="en-US" sz="1400" dirty="0" smtClean="0"/>
              <a:t>                                       </a:t>
            </a:r>
            <a:endParaRPr lang="en-US" dirty="0" smtClean="0">
              <a:ea typeface="+mn-ea"/>
            </a:endParaRPr>
          </a:p>
          <a:p>
            <a:pPr marL="457200" lvl="1" indent="0" eaLnBrk="1" fontAlgn="auto" hangingPunct="1">
              <a:spcAft>
                <a:spcPts val="0"/>
              </a:spcAft>
              <a:buNone/>
              <a:defRPr/>
            </a:pPr>
            <a:endParaRPr lang="en-US" dirty="0">
              <a:ea typeface="+mn-ea"/>
            </a:endParaRPr>
          </a:p>
          <a:p>
            <a:pPr eaLnBrk="1" fontAlgn="auto" hangingPunct="1">
              <a:spcAft>
                <a:spcPts val="0"/>
              </a:spcAft>
              <a:buFont typeface="Arial"/>
              <a:buChar char="•"/>
              <a:defRPr/>
            </a:pPr>
            <a:endParaRPr lang="en-US" dirty="0" smtClean="0">
              <a:ea typeface="+mn-ea"/>
              <a:cs typeface="+mn-cs"/>
            </a:endParaRPr>
          </a:p>
          <a:p>
            <a:pPr eaLnBrk="1" fontAlgn="auto" hangingPunct="1">
              <a:spcAft>
                <a:spcPts val="0"/>
              </a:spcAft>
              <a:buFont typeface="Arial"/>
              <a:buChar char="•"/>
              <a:defRPr/>
            </a:pPr>
            <a:endParaRPr lang="en-US" dirty="0" smtClean="0">
              <a:ea typeface="+mn-ea"/>
              <a:cs typeface="+mn-cs"/>
            </a:endParaRPr>
          </a:p>
        </p:txBody>
      </p:sp>
      <p:graphicFrame>
        <p:nvGraphicFramePr>
          <p:cNvPr id="10" name="Object 9"/>
          <p:cNvGraphicFramePr>
            <a:graphicFrameLocks noChangeAspect="1"/>
          </p:cNvGraphicFramePr>
          <p:nvPr>
            <p:extLst>
              <p:ext uri="{D42A27DB-BD31-4B8C-83A1-F6EECF244321}">
                <p14:modId xmlns:p14="http://schemas.microsoft.com/office/powerpoint/2010/main" xmlns="" val="692717758"/>
              </p:ext>
            </p:extLst>
          </p:nvPr>
        </p:nvGraphicFramePr>
        <p:xfrm>
          <a:off x="1682750" y="2495550"/>
          <a:ext cx="5778500" cy="1866900"/>
        </p:xfrm>
        <a:graphic>
          <a:graphicData uri="http://schemas.openxmlformats.org/presentationml/2006/ole">
            <p:oleObj spid="_x0000_s5123" name="Document" r:id="rId4" imgW="5769000" imgH="1855800" progId="Word.Document.12">
              <p:link updateAutomatic="1"/>
            </p:oleObj>
          </a:graphicData>
        </a:graphic>
      </p:graphicFrame>
      <p:cxnSp>
        <p:nvCxnSpPr>
          <p:cNvPr id="12" name="Straight Connector 11"/>
          <p:cNvCxnSpPr/>
          <p:nvPr/>
        </p:nvCxnSpPr>
        <p:spPr>
          <a:xfrm>
            <a:off x="7461250" y="2495550"/>
            <a:ext cx="0" cy="1699932"/>
          </a:xfrm>
          <a:prstGeom prst="line">
            <a:avLst/>
          </a:prstGeom>
          <a:ln w="6350" cmpd="sng">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10025326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normAutofit fontScale="90000"/>
          </a:bodyPr>
          <a:lstStyle/>
          <a:p>
            <a:pPr>
              <a:defRPr/>
            </a:pPr>
            <a:r>
              <a:rPr lang="en-US" dirty="0" smtClean="0"/>
              <a:t>CVD and Longevity in CHS</a:t>
            </a:r>
            <a:br>
              <a:rPr lang="en-US" dirty="0" smtClean="0"/>
            </a:br>
            <a:r>
              <a:rPr lang="en-US" sz="2200" dirty="0" smtClean="0"/>
              <a:t>Cohort &lt;  age 75 at baseline who have had opportunity to reach 90 years or older</a:t>
            </a:r>
            <a:endParaRPr lang="en-US" sz="22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933211420"/>
              </p:ext>
            </p:extLst>
          </p:nvPr>
        </p:nvGraphicFramePr>
        <p:xfrm>
          <a:off x="457200" y="1600200"/>
          <a:ext cx="8153400" cy="3510041"/>
        </p:xfrm>
        <a:graphic>
          <a:graphicData uri="http://schemas.openxmlformats.org/drawingml/2006/table">
            <a:tbl>
              <a:tblPr firstRow="1" bandRow="1">
                <a:tableStyleId>{5C22544A-7EE6-4342-B048-85BDC9FD1C3A}</a:tableStyleId>
              </a:tblPr>
              <a:tblGrid>
                <a:gridCol w="2038350"/>
                <a:gridCol w="2038350"/>
                <a:gridCol w="2038350"/>
                <a:gridCol w="2038350"/>
              </a:tblGrid>
              <a:tr h="914317">
                <a:tc>
                  <a:txBody>
                    <a:bodyPr/>
                    <a:lstStyle/>
                    <a:p>
                      <a:endParaRPr lang="en-US" sz="1800" dirty="0"/>
                    </a:p>
                  </a:txBody>
                  <a:tcPr marT="45716" marB="45716"/>
                </a:tc>
                <a:tc>
                  <a:txBody>
                    <a:bodyPr/>
                    <a:lstStyle/>
                    <a:p>
                      <a:r>
                        <a:rPr lang="en-US" sz="1800" dirty="0" smtClean="0"/>
                        <a:t>&lt;=80</a:t>
                      </a:r>
                    </a:p>
                    <a:p>
                      <a:r>
                        <a:rPr lang="en-US" sz="1800" dirty="0" smtClean="0"/>
                        <a:t>N=427</a:t>
                      </a:r>
                    </a:p>
                    <a:p>
                      <a:r>
                        <a:rPr lang="en-US" sz="1800" dirty="0" smtClean="0"/>
                        <a:t>n (%)</a:t>
                      </a:r>
                      <a:endParaRPr lang="en-US" sz="1800" dirty="0"/>
                    </a:p>
                  </a:txBody>
                  <a:tcPr marT="45716" marB="45716"/>
                </a:tc>
                <a:tc>
                  <a:txBody>
                    <a:bodyPr/>
                    <a:lstStyle/>
                    <a:p>
                      <a:r>
                        <a:rPr lang="en-US" sz="1800" dirty="0" smtClean="0"/>
                        <a:t>81-89</a:t>
                      </a:r>
                    </a:p>
                    <a:p>
                      <a:r>
                        <a:rPr lang="en-US" sz="1800" dirty="0" smtClean="0"/>
                        <a:t>N=782</a:t>
                      </a:r>
                    </a:p>
                    <a:p>
                      <a:r>
                        <a:rPr lang="en-US" sz="1800" dirty="0" smtClean="0"/>
                        <a:t>n (%)</a:t>
                      </a:r>
                    </a:p>
                  </a:txBody>
                  <a:tcPr marT="45716" marB="45716"/>
                </a:tc>
                <a:tc>
                  <a:txBody>
                    <a:bodyPr/>
                    <a:lstStyle/>
                    <a:p>
                      <a:r>
                        <a:rPr lang="en-US" sz="1800" dirty="0" smtClean="0"/>
                        <a:t>90+</a:t>
                      </a:r>
                    </a:p>
                    <a:p>
                      <a:r>
                        <a:rPr lang="en-US" sz="1800" dirty="0" smtClean="0"/>
                        <a:t>N=652</a:t>
                      </a:r>
                    </a:p>
                    <a:p>
                      <a:r>
                        <a:rPr lang="en-US" sz="1800" dirty="0" smtClean="0"/>
                        <a:t>n (%)</a:t>
                      </a:r>
                    </a:p>
                  </a:txBody>
                  <a:tcPr marT="45716" marB="45716"/>
                </a:tc>
              </a:tr>
              <a:tr h="370807">
                <a:tc>
                  <a:txBody>
                    <a:bodyPr/>
                    <a:lstStyle/>
                    <a:p>
                      <a:r>
                        <a:rPr lang="en-US" sz="1800" dirty="0" smtClean="0"/>
                        <a:t>Composite</a:t>
                      </a:r>
                      <a:r>
                        <a:rPr lang="en-US" sz="1800" baseline="0" dirty="0" smtClean="0"/>
                        <a:t> Score</a:t>
                      </a:r>
                      <a:endParaRPr lang="en-US" sz="1800" dirty="0"/>
                    </a:p>
                  </a:txBody>
                  <a:tcPr marT="45716" marB="45716"/>
                </a:tc>
                <a:tc>
                  <a:txBody>
                    <a:bodyPr/>
                    <a:lstStyle/>
                    <a:p>
                      <a:endParaRPr lang="en-US" sz="1800" dirty="0"/>
                    </a:p>
                  </a:txBody>
                  <a:tcPr marT="45716" marB="45716"/>
                </a:tc>
                <a:tc>
                  <a:txBody>
                    <a:bodyPr/>
                    <a:lstStyle/>
                    <a:p>
                      <a:endParaRPr lang="en-US" sz="1800"/>
                    </a:p>
                  </a:txBody>
                  <a:tcPr marT="45716" marB="45716"/>
                </a:tc>
                <a:tc>
                  <a:txBody>
                    <a:bodyPr/>
                    <a:lstStyle/>
                    <a:p>
                      <a:endParaRPr lang="en-US" sz="1800"/>
                    </a:p>
                  </a:txBody>
                  <a:tcPr marT="45716" marB="45716"/>
                </a:tc>
              </a:tr>
              <a:tr h="370807">
                <a:tc>
                  <a:txBody>
                    <a:bodyPr/>
                    <a:lstStyle/>
                    <a:p>
                      <a:r>
                        <a:rPr lang="en-US" sz="1800" dirty="0" smtClean="0"/>
                        <a:t>0 (No CVD)</a:t>
                      </a:r>
                      <a:endParaRPr lang="en-US" sz="1800" dirty="0"/>
                    </a:p>
                  </a:txBody>
                  <a:tcPr marT="45716" marB="45716"/>
                </a:tc>
                <a:tc>
                  <a:txBody>
                    <a:bodyPr/>
                    <a:lstStyle/>
                    <a:p>
                      <a:r>
                        <a:rPr lang="en-US" sz="1800" b="1" dirty="0" smtClean="0"/>
                        <a:t>12 (6.8)</a:t>
                      </a:r>
                      <a:endParaRPr lang="en-US" sz="1800" b="1" dirty="0"/>
                    </a:p>
                  </a:txBody>
                  <a:tcPr marT="45716" marB="45716"/>
                </a:tc>
                <a:tc>
                  <a:txBody>
                    <a:bodyPr/>
                    <a:lstStyle/>
                    <a:p>
                      <a:r>
                        <a:rPr lang="en-US" sz="1800" dirty="0" smtClean="0"/>
                        <a:t>68 (48.9)</a:t>
                      </a:r>
                      <a:endParaRPr lang="en-US" sz="1800" dirty="0"/>
                    </a:p>
                  </a:txBody>
                  <a:tcPr marT="45716" marB="45716"/>
                </a:tc>
                <a:tc>
                  <a:txBody>
                    <a:bodyPr/>
                    <a:lstStyle/>
                    <a:p>
                      <a:r>
                        <a:rPr lang="en-US" sz="1800" dirty="0" smtClean="0"/>
                        <a:t>490 (39.5)</a:t>
                      </a:r>
                      <a:endParaRPr lang="en-US" sz="1800" dirty="0"/>
                    </a:p>
                  </a:txBody>
                  <a:tcPr marT="45716" marB="45716"/>
                </a:tc>
              </a:tr>
              <a:tr h="370807">
                <a:tc>
                  <a:txBody>
                    <a:bodyPr/>
                    <a:lstStyle/>
                    <a:p>
                      <a:r>
                        <a:rPr lang="en-US" sz="1800" dirty="0" smtClean="0"/>
                        <a:t>1</a:t>
                      </a:r>
                      <a:endParaRPr lang="en-US" sz="1800" dirty="0"/>
                    </a:p>
                  </a:txBody>
                  <a:tcPr marT="45716" marB="45716"/>
                </a:tc>
                <a:tc>
                  <a:txBody>
                    <a:bodyPr/>
                    <a:lstStyle/>
                    <a:p>
                      <a:r>
                        <a:rPr lang="en-US" sz="1800" dirty="0" smtClean="0"/>
                        <a:t>63 (15.4)</a:t>
                      </a:r>
                      <a:endParaRPr lang="en-US" sz="1800" dirty="0"/>
                    </a:p>
                  </a:txBody>
                  <a:tcPr marT="45716" marB="45716"/>
                </a:tc>
                <a:tc>
                  <a:txBody>
                    <a:bodyPr/>
                    <a:lstStyle/>
                    <a:p>
                      <a:r>
                        <a:rPr lang="en-US" sz="1800" dirty="0" smtClean="0"/>
                        <a:t>142 (34.6)</a:t>
                      </a:r>
                      <a:endParaRPr lang="en-US" sz="1800" dirty="0"/>
                    </a:p>
                  </a:txBody>
                  <a:tcPr marT="45716" marB="45716"/>
                </a:tc>
                <a:tc>
                  <a:txBody>
                    <a:bodyPr/>
                    <a:lstStyle/>
                    <a:p>
                      <a:r>
                        <a:rPr lang="en-US" sz="1800" dirty="0" smtClean="0"/>
                        <a:t>205 (50.0)</a:t>
                      </a:r>
                      <a:endParaRPr lang="en-US" sz="1800" dirty="0"/>
                    </a:p>
                  </a:txBody>
                  <a:tcPr marT="45716" marB="45716"/>
                </a:tc>
              </a:tr>
              <a:tr h="370807">
                <a:tc>
                  <a:txBody>
                    <a:bodyPr/>
                    <a:lstStyle/>
                    <a:p>
                      <a:r>
                        <a:rPr lang="en-US" sz="1800" dirty="0" smtClean="0"/>
                        <a:t>2 or 3</a:t>
                      </a:r>
                      <a:endParaRPr lang="en-US" sz="1800" dirty="0"/>
                    </a:p>
                  </a:txBody>
                  <a:tcPr marT="45716" marB="45716"/>
                </a:tc>
                <a:tc>
                  <a:txBody>
                    <a:bodyPr/>
                    <a:lstStyle/>
                    <a:p>
                      <a:r>
                        <a:rPr lang="en-US" sz="1800" dirty="0" smtClean="0"/>
                        <a:t>122 (18.1)</a:t>
                      </a:r>
                      <a:endParaRPr lang="en-US" sz="1800" dirty="0"/>
                    </a:p>
                  </a:txBody>
                  <a:tcPr marT="45716" marB="45716"/>
                </a:tc>
                <a:tc>
                  <a:txBody>
                    <a:bodyPr/>
                    <a:lstStyle/>
                    <a:p>
                      <a:r>
                        <a:rPr lang="en-US" sz="1800" dirty="0" smtClean="0"/>
                        <a:t>299 (44.4)</a:t>
                      </a:r>
                      <a:endParaRPr lang="en-US" sz="1800" dirty="0"/>
                    </a:p>
                  </a:txBody>
                  <a:tcPr marT="45716" marB="45716"/>
                </a:tc>
                <a:tc>
                  <a:txBody>
                    <a:bodyPr/>
                    <a:lstStyle/>
                    <a:p>
                      <a:r>
                        <a:rPr lang="en-US" sz="1800" dirty="0" smtClean="0"/>
                        <a:t>253 (37.5)</a:t>
                      </a:r>
                      <a:endParaRPr lang="en-US" sz="1800" dirty="0"/>
                    </a:p>
                  </a:txBody>
                  <a:tcPr marT="45716" marB="45716"/>
                </a:tc>
              </a:tr>
              <a:tr h="370807">
                <a:tc>
                  <a:txBody>
                    <a:bodyPr/>
                    <a:lstStyle/>
                    <a:p>
                      <a:r>
                        <a:rPr lang="en-US" sz="1800" dirty="0" smtClean="0"/>
                        <a:t>4,5 or 6</a:t>
                      </a:r>
                      <a:endParaRPr lang="en-US" sz="1800" dirty="0"/>
                    </a:p>
                  </a:txBody>
                  <a:tcPr marT="45716" marB="45716"/>
                </a:tc>
                <a:tc>
                  <a:txBody>
                    <a:bodyPr/>
                    <a:lstStyle/>
                    <a:p>
                      <a:r>
                        <a:rPr lang="en-US" sz="1800" dirty="0" smtClean="0"/>
                        <a:t>56 (35.4)</a:t>
                      </a:r>
                      <a:endParaRPr lang="en-US" sz="1800" dirty="0"/>
                    </a:p>
                  </a:txBody>
                  <a:tcPr marT="45716" marB="45716"/>
                </a:tc>
                <a:tc>
                  <a:txBody>
                    <a:bodyPr/>
                    <a:lstStyle/>
                    <a:p>
                      <a:r>
                        <a:rPr lang="en-US" sz="1800" dirty="0" smtClean="0"/>
                        <a:t>70 (44.3)</a:t>
                      </a:r>
                      <a:endParaRPr lang="en-US" sz="1800" dirty="0"/>
                    </a:p>
                  </a:txBody>
                  <a:tcPr marT="45716" marB="45716"/>
                </a:tc>
                <a:tc>
                  <a:txBody>
                    <a:bodyPr/>
                    <a:lstStyle/>
                    <a:p>
                      <a:r>
                        <a:rPr lang="en-US" sz="1800" b="1" dirty="0" smtClean="0"/>
                        <a:t>32 (20.3)</a:t>
                      </a:r>
                      <a:endParaRPr lang="en-US" sz="1800" b="1" dirty="0"/>
                    </a:p>
                  </a:txBody>
                  <a:tcPr marT="45716" marB="45716"/>
                </a:tc>
              </a:tr>
              <a:tr h="370807">
                <a:tc>
                  <a:txBody>
                    <a:bodyPr/>
                    <a:lstStyle/>
                    <a:p>
                      <a:r>
                        <a:rPr lang="en-US" sz="1800" dirty="0" smtClean="0"/>
                        <a:t>Clinical CVD</a:t>
                      </a:r>
                      <a:endParaRPr lang="en-US" sz="1800" dirty="0"/>
                    </a:p>
                  </a:txBody>
                  <a:tcPr marT="45716" marB="45716"/>
                </a:tc>
                <a:tc>
                  <a:txBody>
                    <a:bodyPr/>
                    <a:lstStyle/>
                    <a:p>
                      <a:r>
                        <a:rPr lang="en-US" sz="1800" dirty="0" smtClean="0"/>
                        <a:t>174 (36.3)</a:t>
                      </a:r>
                      <a:endParaRPr lang="en-US" sz="1800" dirty="0"/>
                    </a:p>
                  </a:txBody>
                  <a:tcPr marT="45716" marB="45716"/>
                </a:tc>
                <a:tc>
                  <a:txBody>
                    <a:bodyPr/>
                    <a:lstStyle/>
                    <a:p>
                      <a:r>
                        <a:rPr lang="en-US" sz="1800" dirty="0" smtClean="0"/>
                        <a:t>212 (44.2)</a:t>
                      </a:r>
                      <a:endParaRPr lang="en-US" sz="1800" dirty="0"/>
                    </a:p>
                  </a:txBody>
                  <a:tcPr marT="45716" marB="45716"/>
                </a:tc>
                <a:tc>
                  <a:txBody>
                    <a:bodyPr/>
                    <a:lstStyle/>
                    <a:p>
                      <a:r>
                        <a:rPr lang="en-US" sz="1800" b="1" dirty="0" smtClean="0"/>
                        <a:t>94 (19.6)</a:t>
                      </a:r>
                      <a:endParaRPr lang="en-US" sz="1800" b="1" dirty="0"/>
                    </a:p>
                  </a:txBody>
                  <a:tcPr marT="45716" marB="45716"/>
                </a:tc>
              </a:tr>
              <a:tr h="370807">
                <a:tc>
                  <a:txBody>
                    <a:bodyPr/>
                    <a:lstStyle/>
                    <a:p>
                      <a:endParaRPr lang="en-US" sz="1800"/>
                    </a:p>
                  </a:txBody>
                  <a:tcPr marT="45716" marB="45716"/>
                </a:tc>
                <a:tc>
                  <a:txBody>
                    <a:bodyPr/>
                    <a:lstStyle/>
                    <a:p>
                      <a:endParaRPr lang="en-US" sz="1800"/>
                    </a:p>
                  </a:txBody>
                  <a:tcPr marT="45716" marB="45716"/>
                </a:tc>
                <a:tc>
                  <a:txBody>
                    <a:bodyPr/>
                    <a:lstStyle/>
                    <a:p>
                      <a:endParaRPr lang="en-US" sz="1800"/>
                    </a:p>
                  </a:txBody>
                  <a:tcPr marT="45716" marB="45716"/>
                </a:tc>
                <a:tc>
                  <a:txBody>
                    <a:bodyPr/>
                    <a:lstStyle/>
                    <a:p>
                      <a:endParaRPr lang="en-US" sz="1800" dirty="0"/>
                    </a:p>
                  </a:txBody>
                  <a:tcPr marT="45716" marB="45716"/>
                </a:tc>
              </a:tr>
            </a:tbl>
          </a:graphicData>
        </a:graphic>
      </p:graphicFrame>
      <p:sp>
        <p:nvSpPr>
          <p:cNvPr id="4" name="Footer Placeholder 3"/>
          <p:cNvSpPr>
            <a:spLocks noGrp="1"/>
          </p:cNvSpPr>
          <p:nvPr>
            <p:ph type="ftr" sz="quarter" idx="11"/>
          </p:nvPr>
        </p:nvSpPr>
        <p:spPr/>
        <p:txBody>
          <a:bodyPr/>
          <a:lstStyle/>
          <a:p>
            <a:pPr>
              <a:defRPr/>
            </a:pPr>
            <a:r>
              <a:rPr lang="en-US"/>
              <a:t>MESA Meeting Silver Spring, MD September 13, 2012</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Longevity analysis plan</a:t>
            </a:r>
            <a:endParaRPr lang="en-US" dirty="0"/>
          </a:p>
        </p:txBody>
      </p:sp>
      <p:sp>
        <p:nvSpPr>
          <p:cNvPr id="3" name="Content Placeholder 2"/>
          <p:cNvSpPr>
            <a:spLocks noGrp="1"/>
          </p:cNvSpPr>
          <p:nvPr>
            <p:ph idx="1"/>
          </p:nvPr>
        </p:nvSpPr>
        <p:spPr/>
        <p:txBody>
          <a:bodyPr/>
          <a:lstStyle/>
          <a:p>
            <a:r>
              <a:rPr lang="en-US" dirty="0" smtClean="0"/>
              <a:t>Evaluate for factors that protect individuals with high levels of vascular disease from disability</a:t>
            </a:r>
          </a:p>
          <a:p>
            <a:pPr lvl="1"/>
            <a:r>
              <a:rPr lang="en-US" dirty="0" smtClean="0"/>
              <a:t>Role of physical activity</a:t>
            </a:r>
          </a:p>
          <a:p>
            <a:pPr lvl="1"/>
            <a:r>
              <a:rPr lang="en-US" dirty="0" smtClean="0"/>
              <a:t>Markers of vascular adaptation</a:t>
            </a:r>
          </a:p>
        </p:txBody>
      </p:sp>
    </p:spTree>
    <p:extLst>
      <p:ext uri="{BB962C8B-B14F-4D97-AF65-F5344CB8AC3E}">
        <p14:creationId xmlns:p14="http://schemas.microsoft.com/office/powerpoint/2010/main" xmlns="" val="14452647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
          <p:cNvSpPr>
            <a:spLocks noChangeArrowheads="1"/>
          </p:cNvSpPr>
          <p:nvPr/>
        </p:nvSpPr>
        <p:spPr bwMode="auto">
          <a:xfrm>
            <a:off x="914400" y="152400"/>
            <a:ext cx="7315200" cy="923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b="1">
                <a:latin typeface="Times New Roman" pitchFamily="18" charset="0"/>
                <a:cs typeface="Calibri" pitchFamily="34" charset="0"/>
              </a:rPr>
              <a:t>Figure 4b:</a:t>
            </a:r>
            <a:r>
              <a:rPr lang="en-US">
                <a:latin typeface="Times New Roman" pitchFamily="18" charset="0"/>
                <a:cs typeface="Calibri" pitchFamily="34" charset="0"/>
              </a:rPr>
              <a:t> Age at Y5 versus maximum age by composite sub-clinical CVD score (0/1, 2/3, 4/5/6, or CVD) for 1,861 CHS participants who were younger than or equal to 75 at CHS Y5.</a:t>
            </a:r>
            <a:endParaRPr lang="en-US"/>
          </a:p>
        </p:txBody>
      </p:sp>
      <p:pic>
        <p:nvPicPr>
          <p:cNvPr id="26627"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600200" y="954088"/>
            <a:ext cx="5429250" cy="5726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Opportunities for MESA</a:t>
            </a:r>
            <a:endParaRPr lang="en-US" dirty="0"/>
          </a:p>
        </p:txBody>
      </p:sp>
      <p:sp>
        <p:nvSpPr>
          <p:cNvPr id="3" name="Content Placeholder 2"/>
          <p:cNvSpPr>
            <a:spLocks noGrp="1"/>
          </p:cNvSpPr>
          <p:nvPr>
            <p:ph idx="1"/>
          </p:nvPr>
        </p:nvSpPr>
        <p:spPr/>
        <p:txBody>
          <a:bodyPr>
            <a:normAutofit lnSpcReduction="10000"/>
          </a:bodyPr>
          <a:lstStyle/>
          <a:p>
            <a:r>
              <a:rPr lang="en-US" dirty="0" smtClean="0"/>
              <a:t>Very well characterized for vascular and pulmonary disease</a:t>
            </a:r>
          </a:p>
          <a:p>
            <a:r>
              <a:rPr lang="en-US" dirty="0" smtClean="0"/>
              <a:t>Potential to inform the relationship of CVD to understudied aspects of aging (with additional exams)</a:t>
            </a:r>
          </a:p>
          <a:p>
            <a:pPr lvl="1"/>
            <a:r>
              <a:rPr lang="en-US" dirty="0" smtClean="0"/>
              <a:t>Brain and Cognition</a:t>
            </a:r>
          </a:p>
          <a:p>
            <a:pPr lvl="1"/>
            <a:r>
              <a:rPr lang="en-US" dirty="0" smtClean="0"/>
              <a:t>Muscle and Nerve</a:t>
            </a:r>
          </a:p>
          <a:p>
            <a:r>
              <a:rPr lang="en-US" dirty="0" smtClean="0"/>
              <a:t>Opportunities to better understand vascular adaptation</a:t>
            </a:r>
          </a:p>
          <a:p>
            <a:pPr lvl="1"/>
            <a:endParaRPr lang="en-US" dirty="0"/>
          </a:p>
        </p:txBody>
      </p:sp>
    </p:spTree>
    <p:extLst>
      <p:ext uri="{BB962C8B-B14F-4D97-AF65-F5344CB8AC3E}">
        <p14:creationId xmlns:p14="http://schemas.microsoft.com/office/powerpoint/2010/main" xmlns="" val="33158082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Acknowledgements</a:t>
            </a:r>
            <a:endParaRPr lang="en-US" dirty="0"/>
          </a:p>
        </p:txBody>
      </p:sp>
      <p:sp>
        <p:nvSpPr>
          <p:cNvPr id="3" name="Content Placeholder 2"/>
          <p:cNvSpPr>
            <a:spLocks noGrp="1"/>
          </p:cNvSpPr>
          <p:nvPr>
            <p:ph idx="1"/>
          </p:nvPr>
        </p:nvSpPr>
        <p:spPr/>
        <p:txBody>
          <a:bodyPr/>
          <a:lstStyle/>
          <a:p>
            <a:r>
              <a:rPr lang="en-US" dirty="0" smtClean="0"/>
              <a:t>CHS (NHLBI) and CHS All Stars (NIA)</a:t>
            </a:r>
          </a:p>
          <a:p>
            <a:r>
              <a:rPr lang="en-US" dirty="0" smtClean="0"/>
              <a:t>Health ABC (NIA)</a:t>
            </a:r>
          </a:p>
          <a:p>
            <a:r>
              <a:rPr lang="en-US" dirty="0" smtClean="0"/>
              <a:t>LLFS (NIA)</a:t>
            </a:r>
          </a:p>
          <a:p>
            <a:r>
              <a:rPr lang="en-US" dirty="0" smtClean="0"/>
              <a:t>CHARGE Aging and Longevity Working Group</a:t>
            </a:r>
          </a:p>
          <a:p>
            <a:r>
              <a:rPr lang="en-US" dirty="0" smtClean="0"/>
              <a:t>CHS Geriatrics Working Group</a:t>
            </a:r>
            <a:endParaRPr lang="en-US" dirty="0"/>
          </a:p>
        </p:txBody>
      </p:sp>
    </p:spTree>
    <p:extLst>
      <p:ext uri="{BB962C8B-B14F-4D97-AF65-F5344CB8AC3E}">
        <p14:creationId xmlns:p14="http://schemas.microsoft.com/office/powerpoint/2010/main" xmlns="" val="3991567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914400" y="228600"/>
            <a:ext cx="7315200" cy="4924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lvl="0" algn="ctr" fontAlgn="base">
              <a:spcBef>
                <a:spcPct val="0"/>
              </a:spcBef>
              <a:spcAft>
                <a:spcPct val="0"/>
              </a:spcAft>
            </a:pPr>
            <a:r>
              <a:rPr lang="en-US" sz="1600" dirty="0">
                <a:latin typeface="Arial" charset="0"/>
                <a:cs typeface="Arial" charset="0"/>
              </a:rPr>
              <a:t>Comparing the Effects of Medical Conditions on the Rate of Disability in Men and Women</a:t>
            </a:r>
            <a:endParaRPr kumimoji="0" lang="en-US" sz="3600" b="0" i="0" u="none" strike="noStrike" cap="none" normalizeH="0" baseline="0" dirty="0" smtClean="0">
              <a:ln>
                <a:noFill/>
              </a:ln>
              <a:solidFill>
                <a:schemeClr val="tx1"/>
              </a:solidFill>
              <a:effectLst/>
              <a:latin typeface="Arial" charset="0"/>
              <a:cs typeface="Arial" charset="0"/>
            </a:endParaRPr>
          </a:p>
        </p:txBody>
      </p:sp>
      <p:sp>
        <p:nvSpPr>
          <p:cNvPr id="4" name="Rectangle 3"/>
          <p:cNvSpPr/>
          <p:nvPr/>
        </p:nvSpPr>
        <p:spPr>
          <a:xfrm>
            <a:off x="685800" y="6019800"/>
            <a:ext cx="8305801" cy="646331"/>
          </a:xfrm>
          <a:prstGeom prst="rect">
            <a:avLst/>
          </a:prstGeom>
        </p:spPr>
        <p:txBody>
          <a:bodyPr wrap="square">
            <a:spAutoFit/>
          </a:bodyPr>
          <a:lstStyle/>
          <a:p>
            <a:r>
              <a:rPr lang="en-US" sz="1200" dirty="0"/>
              <a:t>Whitson HE, Landerman LR, Newman AB, Fried LP, Pieper CF, Cohen HJ. Chronic medical conditions and the sex-based disparity in disability: The Cardiovascular Health Study.  </a:t>
            </a:r>
            <a:r>
              <a:rPr lang="en-US" sz="1200" dirty="0" smtClean="0"/>
              <a:t>J </a:t>
            </a:r>
            <a:r>
              <a:rPr lang="en-US" sz="1200" dirty="0" err="1"/>
              <a:t>Gerontol</a:t>
            </a:r>
            <a:r>
              <a:rPr lang="en-US" sz="1200" dirty="0"/>
              <a:t> A </a:t>
            </a:r>
            <a:r>
              <a:rPr lang="en-US" sz="1200" dirty="0" err="1"/>
              <a:t>Biol</a:t>
            </a:r>
            <a:r>
              <a:rPr lang="en-US" sz="1200" dirty="0"/>
              <a:t> </a:t>
            </a:r>
            <a:r>
              <a:rPr lang="en-US" sz="1200" dirty="0" err="1"/>
              <a:t>Sci</a:t>
            </a:r>
            <a:r>
              <a:rPr lang="en-US" sz="1200" dirty="0"/>
              <a:t> Med Sci. 2010; 65A(12):M1325-M1331.PMCID: PMC2990264. doi:10.1093/</a:t>
            </a:r>
            <a:r>
              <a:rPr lang="en-US" sz="1200" dirty="0" err="1"/>
              <a:t>gerona</a:t>
            </a:r>
            <a:r>
              <a:rPr lang="en-US" sz="1200" dirty="0"/>
              <a:t>/glq139 </a:t>
            </a:r>
          </a:p>
        </p:txBody>
      </p:sp>
      <p:sp>
        <p:nvSpPr>
          <p:cNvPr id="5" name="Rectangle 4"/>
          <p:cNvSpPr/>
          <p:nvPr/>
        </p:nvSpPr>
        <p:spPr>
          <a:xfrm>
            <a:off x="992910" y="4876800"/>
            <a:ext cx="7848600" cy="1015663"/>
          </a:xfrm>
          <a:prstGeom prst="rect">
            <a:avLst/>
          </a:prstGeom>
        </p:spPr>
        <p:txBody>
          <a:bodyPr wrap="square">
            <a:spAutoFit/>
          </a:bodyPr>
          <a:lstStyle/>
          <a:p>
            <a:r>
              <a:rPr lang="en-US" sz="1200" dirty="0"/>
              <a:t>Notes: All models included age, race, education, and marital status. Coefficients indicate regression effects on the rate of disability. NS = </a:t>
            </a:r>
            <a:r>
              <a:rPr lang="en-US" sz="1200" dirty="0" err="1"/>
              <a:t>nonsignificant</a:t>
            </a:r>
            <a:r>
              <a:rPr lang="en-US" sz="1200" dirty="0"/>
              <a:t>. </a:t>
            </a:r>
          </a:p>
          <a:p>
            <a:r>
              <a:rPr lang="en-US" sz="1200" dirty="0" smtClean="0"/>
              <a:t>† </a:t>
            </a:r>
            <a:r>
              <a:rPr lang="en-US" sz="1200" dirty="0"/>
              <a:t>These p values indicate whether a sex by condition interaction is present. p values &gt;.05 are NS, indicating that the medical condition is associated with a similar disability rate in men and women. </a:t>
            </a:r>
          </a:p>
          <a:p>
            <a:r>
              <a:rPr lang="en-US" sz="1200" dirty="0" smtClean="0"/>
              <a:t>**</a:t>
            </a:r>
            <a:r>
              <a:rPr lang="en-US" sz="1200" dirty="0"/>
              <a:t>p &lt; .01; * p &lt; .05. These p values indicate whether a sex-specific coefficient is significantly different from zero. </a:t>
            </a:r>
            <a:r>
              <a:rPr lang="en-US" sz="1200" dirty="0" smtClean="0"/>
              <a:t>.</a:t>
            </a:r>
            <a:endParaRPr lang="en-US" sz="1200" dirty="0"/>
          </a:p>
        </p:txBody>
      </p:sp>
      <p:graphicFrame>
        <p:nvGraphicFramePr>
          <p:cNvPr id="7" name="Table 6"/>
          <p:cNvGraphicFramePr>
            <a:graphicFrameLocks noGrp="1"/>
          </p:cNvGraphicFramePr>
          <p:nvPr>
            <p:extLst>
              <p:ext uri="{D42A27DB-BD31-4B8C-83A1-F6EECF244321}">
                <p14:modId xmlns:p14="http://schemas.microsoft.com/office/powerpoint/2010/main" xmlns="" val="2956210718"/>
              </p:ext>
            </p:extLst>
          </p:nvPr>
        </p:nvGraphicFramePr>
        <p:xfrm>
          <a:off x="914400" y="755679"/>
          <a:ext cx="7255190" cy="4044921"/>
        </p:xfrm>
        <a:graphic>
          <a:graphicData uri="http://schemas.openxmlformats.org/drawingml/2006/table">
            <a:tbl>
              <a:tblPr/>
              <a:tblGrid>
                <a:gridCol w="2819400"/>
                <a:gridCol w="1295400"/>
                <a:gridCol w="1219200"/>
                <a:gridCol w="1921190"/>
              </a:tblGrid>
              <a:tr h="262375">
                <a:tc>
                  <a:txBody>
                    <a:bodyPr/>
                    <a:lstStyle/>
                    <a:p>
                      <a:pPr algn="r"/>
                      <a:endParaRPr lang="en-US" sz="1300" dirty="0"/>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300" dirty="0" smtClean="0"/>
                        <a:t>Regression Coefficient</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sz="1300" dirty="0"/>
                    </a:p>
                  </a:txBody>
                  <a:tcPr marL="65594" marR="65594" marT="32797" marB="32797" anchor="ctr">
                    <a:lnL>
                      <a:noFill/>
                    </a:lnL>
                    <a:lnR>
                      <a:noFill/>
                    </a:lnR>
                    <a:lnT w="12700" cap="flat" cmpd="sng" algn="ctr">
                      <a:solidFill>
                        <a:schemeClr val="tx1"/>
                      </a:solidFill>
                      <a:prstDash val="solid"/>
                      <a:round/>
                      <a:headEnd type="none" w="med" len="med"/>
                      <a:tailEnd type="none" w="med" len="med"/>
                    </a:lnT>
                    <a:lnB>
                      <a:noFill/>
                    </a:lnB>
                  </a:tcPr>
                </a:tc>
                <a:tc>
                  <a:txBody>
                    <a:bodyPr/>
                    <a:lstStyle/>
                    <a:p>
                      <a:endParaRPr lang="en-US" sz="1300" dirty="0"/>
                    </a:p>
                  </a:txBody>
                  <a:tcPr marL="65594" marR="65594" marT="32797" marB="3279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62375">
                <a:tc>
                  <a:txBody>
                    <a:bodyPr/>
                    <a:lstStyle/>
                    <a:p>
                      <a:r>
                        <a:rPr lang="en-US" sz="1300" dirty="0"/>
                        <a:t>Condition</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300" dirty="0"/>
                        <a:t>Men</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300" dirty="0"/>
                        <a:t>Women</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300" i="1"/>
                        <a:t>p</a:t>
                      </a:r>
                      <a:r>
                        <a:rPr lang="en-US" sz="1300"/>
                        <a:t> Value</a:t>
                      </a:r>
                      <a:r>
                        <a:rPr lang="en-US" sz="1300" baseline="30000">
                          <a:hlinkClick r:id="" action="ppaction://hlinkfile"/>
                        </a:rPr>
                        <a:t>†</a:t>
                      </a:r>
                      <a:endParaRPr lang="en-US" sz="1300"/>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62375">
                <a:tc>
                  <a:txBody>
                    <a:bodyPr/>
                    <a:lstStyle/>
                    <a:p>
                      <a:r>
                        <a:rPr lang="en-US" sz="1300" dirty="0"/>
                        <a:t>Arthritis</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300" dirty="0"/>
                        <a:t>.04**</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300"/>
                        <a:t>.10**</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300" dirty="0"/>
                        <a:t>&lt;.001</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62375">
                <a:tc>
                  <a:txBody>
                    <a:bodyPr/>
                    <a:lstStyle/>
                    <a:p>
                      <a:r>
                        <a:rPr lang="en-US" sz="1300"/>
                        <a:t>Obesity</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300"/>
                        <a:t>.17**</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300"/>
                        <a:t>.17**</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300" dirty="0"/>
                        <a:t>NS</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62375">
                <a:tc>
                  <a:txBody>
                    <a:bodyPr/>
                    <a:lstStyle/>
                    <a:p>
                      <a:r>
                        <a:rPr lang="en-US" sz="1300"/>
                        <a:t>Fracture</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300" dirty="0"/>
                        <a:t>.06**</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300"/>
                        <a:t>.06**</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300" dirty="0"/>
                        <a:t>NS</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62375">
                <a:tc>
                  <a:txBody>
                    <a:bodyPr/>
                    <a:lstStyle/>
                    <a:p>
                      <a:r>
                        <a:rPr lang="en-US" sz="1300"/>
                        <a:t>Vision problems</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300"/>
                        <a:t>.11**</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300"/>
                        <a:t>.11**</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300" dirty="0"/>
                        <a:t>NS</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62375">
                <a:tc>
                  <a:txBody>
                    <a:bodyPr/>
                    <a:lstStyle/>
                    <a:p>
                      <a:r>
                        <a:rPr lang="en-US" sz="1300" dirty="0"/>
                        <a:t>Hearing problems</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300"/>
                        <a:t>.03</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300"/>
                        <a:t>.14**</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300" dirty="0"/>
                        <a:t>&lt;.001</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62375">
                <a:tc>
                  <a:txBody>
                    <a:bodyPr/>
                    <a:lstStyle/>
                    <a:p>
                      <a:r>
                        <a:rPr lang="en-US" sz="1300"/>
                        <a:t>Diabetes</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300"/>
                        <a:t>.05**</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300"/>
                        <a:t>.05**</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300" dirty="0"/>
                        <a:t>NS</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62375">
                <a:tc>
                  <a:txBody>
                    <a:bodyPr/>
                    <a:lstStyle/>
                    <a:p>
                      <a:r>
                        <a:rPr lang="en-US" sz="1300" dirty="0" smtClean="0"/>
                        <a:t>Claudication</a:t>
                      </a:r>
                      <a:endParaRPr lang="en-US" sz="1300" dirty="0"/>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1300"/>
                        <a:t>.05*</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1300"/>
                        <a:t>.21**</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1300" dirty="0"/>
                        <a:t>&lt;.</a:t>
                      </a:r>
                      <a:r>
                        <a:rPr lang="en-US" sz="1300" dirty="0" smtClean="0"/>
                        <a:t>001</a:t>
                      </a:r>
                      <a:endParaRPr lang="en-US" sz="1300" dirty="0"/>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r>
              <a:tr h="262375">
                <a:tc>
                  <a:txBody>
                    <a:bodyPr/>
                    <a:lstStyle/>
                    <a:p>
                      <a:r>
                        <a:rPr lang="en-US" sz="1300" dirty="0"/>
                        <a:t>Stroke</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1300" dirty="0"/>
                        <a:t>.07**</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1300"/>
                        <a:t>.18**</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1300" dirty="0"/>
                        <a:t>&lt;.001</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r>
              <a:tr h="264781">
                <a:tc>
                  <a:txBody>
                    <a:bodyPr/>
                    <a:lstStyle/>
                    <a:p>
                      <a:r>
                        <a:rPr lang="en-US" sz="1300" dirty="0"/>
                        <a:t>Congestive heart failure</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1300" dirty="0"/>
                        <a:t>.07**</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1300" dirty="0"/>
                        <a:t>.21**</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1300" dirty="0"/>
                        <a:t>&lt;.001</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r>
              <a:tr h="304800">
                <a:tc>
                  <a:txBody>
                    <a:bodyPr/>
                    <a:lstStyle/>
                    <a:p>
                      <a:r>
                        <a:rPr lang="en-US" sz="1300" dirty="0"/>
                        <a:t>Coronary heart disease</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1300" dirty="0"/>
                        <a:t>.02</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1300" dirty="0"/>
                        <a:t>.08**</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1300" dirty="0"/>
                        <a:t>&lt;.001</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r>
              <a:tr h="262375">
                <a:tc>
                  <a:txBody>
                    <a:bodyPr/>
                    <a:lstStyle/>
                    <a:p>
                      <a:r>
                        <a:rPr lang="en-US" sz="1300"/>
                        <a:t>Bronchitis</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300"/>
                        <a:t>.05**</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300"/>
                        <a:t>.05**</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300" dirty="0"/>
                        <a:t>NS</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93486">
                <a:tc>
                  <a:txBody>
                    <a:bodyPr/>
                    <a:lstStyle/>
                    <a:p>
                      <a:r>
                        <a:rPr lang="en-US" sz="1300"/>
                        <a:t>Emphysema</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300"/>
                        <a:t>.09**</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300"/>
                        <a:t>.09**</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300" dirty="0"/>
                        <a:t>NS</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10772">
                <a:tc>
                  <a:txBody>
                    <a:bodyPr/>
                    <a:lstStyle/>
                    <a:p>
                      <a:r>
                        <a:rPr lang="en-US" sz="1300" dirty="0"/>
                        <a:t>Cognitive impairment</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300" dirty="0"/>
                        <a:t>.02*</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300"/>
                        <a:t>.02*</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300" dirty="0"/>
                        <a:t>NS</a:t>
                      </a:r>
                    </a:p>
                  </a:txBody>
                  <a:tcPr marL="65594" marR="65594" marT="32797" marB="327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xmlns="" val="42698930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Questions about CVD, Disability and Aging</a:t>
            </a:r>
            <a:endParaRPr lang="en-US" dirty="0"/>
          </a:p>
        </p:txBody>
      </p:sp>
      <p:sp>
        <p:nvSpPr>
          <p:cNvPr id="3" name="Content Placeholder 2"/>
          <p:cNvSpPr>
            <a:spLocks noGrp="1"/>
          </p:cNvSpPr>
          <p:nvPr>
            <p:ph idx="1"/>
          </p:nvPr>
        </p:nvSpPr>
        <p:spPr/>
        <p:txBody>
          <a:bodyPr/>
          <a:lstStyle/>
          <a:p>
            <a:r>
              <a:rPr lang="en-US" dirty="0" smtClean="0"/>
              <a:t>How does subclinical CVD impact older adults?</a:t>
            </a:r>
          </a:p>
          <a:p>
            <a:r>
              <a:rPr lang="en-US" dirty="0" smtClean="0"/>
              <a:t>How can we define the key components of healthy aging?</a:t>
            </a:r>
          </a:p>
          <a:p>
            <a:r>
              <a:rPr lang="en-US" dirty="0" smtClean="0"/>
              <a:t>Do systems change together with age?</a:t>
            </a:r>
          </a:p>
          <a:p>
            <a:r>
              <a:rPr lang="en-US" dirty="0" smtClean="0"/>
              <a:t>Future questions</a:t>
            </a:r>
            <a:endParaRPr lang="en-US" dirty="0"/>
          </a:p>
        </p:txBody>
      </p:sp>
    </p:spTree>
    <p:extLst>
      <p:ext uri="{BB962C8B-B14F-4D97-AF65-F5344CB8AC3E}">
        <p14:creationId xmlns:p14="http://schemas.microsoft.com/office/powerpoint/2010/main" xmlns="" val="4083154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type="title" sz="quarter"/>
          </p:nvPr>
        </p:nvSpPr>
        <p:spPr>
          <a:xfrm>
            <a:off x="3048000" y="277813"/>
            <a:ext cx="5638800" cy="1143000"/>
          </a:xfrm>
        </p:spPr>
        <p:txBody>
          <a:bodyPr/>
          <a:lstStyle/>
          <a:p>
            <a:pPr algn="r">
              <a:defRPr/>
            </a:pPr>
            <a:r>
              <a:rPr lang="en-US" sz="2800" smtClean="0"/>
              <a:t>Progression of the inflammatory</a:t>
            </a:r>
            <a:br>
              <a:rPr lang="en-US" sz="2800" smtClean="0"/>
            </a:br>
            <a:r>
              <a:rPr lang="en-US" sz="2800" smtClean="0"/>
              <a:t>lesion in atherosclerosis</a:t>
            </a:r>
          </a:p>
        </p:txBody>
      </p:sp>
      <p:pic>
        <p:nvPicPr>
          <p:cNvPr id="12291" name="Picture 3" descr="ovidweb"/>
          <p:cNvPicPr>
            <a:picLocks noGrp="1" noChangeAspect="1" noChangeArrowheads="1"/>
          </p:cNvPicPr>
          <p:nvPr>
            <p:ph sz="quarter" idx="1"/>
          </p:nvPr>
        </p:nvPicPr>
        <p:blipFill>
          <a:blip r:embed="rId2" cstate="print">
            <a:extLst>
              <a:ext uri="{28A0092B-C50C-407E-A947-70E740481C1C}">
                <a14:useLocalDpi xmlns:a14="http://schemas.microsoft.com/office/drawing/2010/main" xmlns="" val="0"/>
              </a:ext>
            </a:extLst>
          </a:blip>
          <a:srcRect/>
          <a:stretch>
            <a:fillRect/>
          </a:stretch>
        </p:blipFill>
        <p:spPr>
          <a:xfrm>
            <a:off x="152400" y="228600"/>
            <a:ext cx="2913063" cy="2185988"/>
          </a:xfrm>
        </p:spPr>
      </p:pic>
      <p:pic>
        <p:nvPicPr>
          <p:cNvPr id="12292" name="Picture 4" descr="ovidweb"/>
          <p:cNvPicPr>
            <a:picLocks noGrp="1" noChangeAspect="1" noChangeArrowheads="1"/>
          </p:cNvPicPr>
          <p:nvPr>
            <p:ph sz="quarter" idx="2"/>
          </p:nvPr>
        </p:nvPicPr>
        <p:blipFill>
          <a:blip r:embed="rId2" cstate="print">
            <a:extLst>
              <a:ext uri="{28A0092B-C50C-407E-A947-70E740481C1C}">
                <a14:useLocalDpi xmlns:a14="http://schemas.microsoft.com/office/drawing/2010/main" xmlns="" val="0"/>
              </a:ext>
            </a:extLst>
          </a:blip>
          <a:srcRect/>
          <a:stretch>
            <a:fillRect/>
          </a:stretch>
        </p:blipFill>
        <p:spPr>
          <a:xfrm>
            <a:off x="2209800" y="1676400"/>
            <a:ext cx="2743200" cy="205898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pic>
        <p:nvPicPr>
          <p:cNvPr id="12293" name="Picture 5" descr="ovidweb"/>
          <p:cNvPicPr>
            <a:picLocks noGrp="1" noChangeAspect="1" noChangeArrowheads="1"/>
          </p:cNvPicPr>
          <p:nvPr>
            <p:ph sz="quarter" idx="3"/>
          </p:nvPr>
        </p:nvPicPr>
        <p:blipFill>
          <a:blip r:embed="rId3" cstate="print">
            <a:extLst>
              <a:ext uri="{28A0092B-C50C-407E-A947-70E740481C1C}">
                <a14:useLocalDpi xmlns:a14="http://schemas.microsoft.com/office/drawing/2010/main" xmlns="" val="0"/>
              </a:ext>
            </a:extLst>
          </a:blip>
          <a:srcRect/>
          <a:stretch>
            <a:fillRect/>
          </a:stretch>
        </p:blipFill>
        <p:spPr>
          <a:xfrm>
            <a:off x="4343400" y="3168650"/>
            <a:ext cx="2743200" cy="20701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pic>
        <p:nvPicPr>
          <p:cNvPr id="12294" name="Picture 6" descr="ovidweb"/>
          <p:cNvPicPr>
            <a:picLocks noGrp="1" noChangeAspect="1" noChangeArrowheads="1"/>
          </p:cNvPicPr>
          <p:nvPr>
            <p:ph sz="quarter" idx="4"/>
          </p:nvPr>
        </p:nvPicPr>
        <p:blipFill>
          <a:blip r:embed="rId3" cstate="print">
            <a:extLst>
              <a:ext uri="{28A0092B-C50C-407E-A947-70E740481C1C}">
                <a14:useLocalDpi xmlns:a14="http://schemas.microsoft.com/office/drawing/2010/main" xmlns="" val="0"/>
              </a:ext>
            </a:extLst>
          </a:blip>
          <a:srcRect/>
          <a:stretch>
            <a:fillRect/>
          </a:stretch>
        </p:blipFill>
        <p:spPr>
          <a:xfrm>
            <a:off x="4373563" y="3122613"/>
            <a:ext cx="2903537" cy="2189162"/>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sp>
        <p:nvSpPr>
          <p:cNvPr id="14" name="Footer Placeholder 7"/>
          <p:cNvSpPr>
            <a:spLocks noGrp="1"/>
          </p:cNvSpPr>
          <p:nvPr>
            <p:ph type="ftr" sz="quarter" idx="11"/>
          </p:nvPr>
        </p:nvSpPr>
        <p:spPr/>
        <p:txBody>
          <a:bodyPr/>
          <a:lstStyle/>
          <a:p>
            <a:pPr>
              <a:defRPr/>
            </a:pPr>
            <a:r>
              <a:rPr lang="en-US"/>
              <a:t>MESA Meeting Silver Spring, MD September 13, 2012</a:t>
            </a:r>
          </a:p>
        </p:txBody>
      </p:sp>
      <p:sp>
        <p:nvSpPr>
          <p:cNvPr id="12296" name="Line 7"/>
          <p:cNvSpPr>
            <a:spLocks noChangeShapeType="1"/>
          </p:cNvSpPr>
          <p:nvPr/>
        </p:nvSpPr>
        <p:spPr bwMode="auto">
          <a:xfrm>
            <a:off x="914400" y="3352800"/>
            <a:ext cx="4114800" cy="266700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345096" name="Rectangle 8"/>
          <p:cNvSpPr>
            <a:spLocks noChangeArrowheads="1"/>
          </p:cNvSpPr>
          <p:nvPr/>
        </p:nvSpPr>
        <p:spPr bwMode="auto">
          <a:xfrm>
            <a:off x="304800" y="5562600"/>
            <a:ext cx="3733800" cy="609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p>
            <a:pPr algn="ctr" eaLnBrk="1" hangingPunct="1">
              <a:defRPr/>
            </a:pPr>
            <a:r>
              <a:rPr lang="en-US" sz="1200">
                <a:solidFill>
                  <a:schemeClr val="tx2"/>
                </a:solidFill>
                <a:effectLst>
                  <a:outerShdw blurRad="38100" dist="38100" dir="2700000" algn="tl">
                    <a:srgbClr val="000000"/>
                  </a:outerShdw>
                </a:effectLst>
                <a:latin typeface="Arial" charset="0"/>
              </a:rPr>
              <a:t>Ross R. Atherosclerosis--an inflammatory disease. New England Journal of Medicine. 340(2):115-26, 1999. </a:t>
            </a:r>
          </a:p>
        </p:txBody>
      </p:sp>
      <p:pic>
        <p:nvPicPr>
          <p:cNvPr id="12298" name="Picture 9" descr="ovidweb"/>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209800" y="1676400"/>
            <a:ext cx="2895600" cy="2035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2299" name="Picture 10" descr="ovidweb"/>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343400" y="3124200"/>
            <a:ext cx="2667000" cy="21875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2300" name="Picture 11" descr="ovidweb"/>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43638" y="4670425"/>
            <a:ext cx="2900362" cy="21875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2301" name="Picture 12" descr="ovidweb"/>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6324600" y="4724400"/>
            <a:ext cx="2819400" cy="2133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0" name="Rectangle 6"/>
          <p:cNvSpPr>
            <a:spLocks noGrp="1" noChangeArrowheads="1"/>
          </p:cNvSpPr>
          <p:nvPr>
            <p:ph type="title"/>
          </p:nvPr>
        </p:nvSpPr>
        <p:spPr>
          <a:xfrm>
            <a:off x="457200" y="0"/>
            <a:ext cx="8686800" cy="1143000"/>
          </a:xfrm>
        </p:spPr>
        <p:txBody>
          <a:bodyPr/>
          <a:lstStyle/>
          <a:p>
            <a:pPr>
              <a:defRPr/>
            </a:pPr>
            <a:r>
              <a:rPr lang="en-US" sz="3200" b="1" smtClean="0">
                <a:solidFill>
                  <a:schemeClr val="tx1"/>
                </a:solidFill>
              </a:rPr>
              <a:t>Framework for the study of subclinical cardiovascular disease</a:t>
            </a:r>
          </a:p>
        </p:txBody>
      </p:sp>
      <p:sp>
        <p:nvSpPr>
          <p:cNvPr id="19" name="Footer Placeholder 4"/>
          <p:cNvSpPr>
            <a:spLocks noGrp="1"/>
          </p:cNvSpPr>
          <p:nvPr>
            <p:ph type="ftr" sz="quarter" idx="11"/>
          </p:nvPr>
        </p:nvSpPr>
        <p:spPr/>
        <p:txBody>
          <a:bodyPr/>
          <a:lstStyle/>
          <a:p>
            <a:pPr>
              <a:defRPr/>
            </a:pPr>
            <a:r>
              <a:rPr lang="en-US"/>
              <a:t>MESA Meeting Silver Spring, MD September 13, 2012</a:t>
            </a:r>
          </a:p>
        </p:txBody>
      </p:sp>
      <p:sp>
        <p:nvSpPr>
          <p:cNvPr id="13316" name="Text Box 3"/>
          <p:cNvSpPr txBox="1">
            <a:spLocks noChangeArrowheads="1"/>
          </p:cNvSpPr>
          <p:nvPr/>
        </p:nvSpPr>
        <p:spPr bwMode="auto">
          <a:xfrm>
            <a:off x="228600" y="1428750"/>
            <a:ext cx="2286000" cy="3067050"/>
          </a:xfrm>
          <a:prstGeom prst="rect">
            <a:avLst/>
          </a:prstGeom>
          <a:noFill/>
          <a:ln w="1905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20000"/>
              </a:spcBef>
            </a:pPr>
            <a:r>
              <a:rPr lang="en-US" sz="2000" b="1"/>
              <a:t>Traditional CVD </a:t>
            </a:r>
          </a:p>
          <a:p>
            <a:pPr algn="ctr" eaLnBrk="1" hangingPunct="1">
              <a:spcBef>
                <a:spcPct val="20000"/>
              </a:spcBef>
            </a:pPr>
            <a:r>
              <a:rPr lang="en-US" sz="2000" b="1"/>
              <a:t>Risk Factors</a:t>
            </a:r>
          </a:p>
          <a:p>
            <a:pPr eaLnBrk="1" hangingPunct="1">
              <a:spcBef>
                <a:spcPct val="50000"/>
              </a:spcBef>
              <a:buFontTx/>
              <a:buChar char="•"/>
            </a:pPr>
            <a:r>
              <a:rPr lang="en-US" sz="2000"/>
              <a:t> Age</a:t>
            </a:r>
          </a:p>
          <a:p>
            <a:pPr eaLnBrk="1" hangingPunct="1">
              <a:buFontTx/>
              <a:buChar char="•"/>
            </a:pPr>
            <a:r>
              <a:rPr lang="en-US" sz="2000"/>
              <a:t> Sex</a:t>
            </a:r>
          </a:p>
          <a:p>
            <a:pPr eaLnBrk="1" hangingPunct="1">
              <a:buFontTx/>
              <a:buChar char="•"/>
            </a:pPr>
            <a:r>
              <a:rPr lang="en-US" sz="2000"/>
              <a:t> Hypertension</a:t>
            </a:r>
          </a:p>
          <a:p>
            <a:pPr eaLnBrk="1" hangingPunct="1">
              <a:buFontTx/>
              <a:buChar char="•"/>
            </a:pPr>
            <a:r>
              <a:rPr lang="en-US" sz="2000"/>
              <a:t> Diabetes</a:t>
            </a:r>
          </a:p>
          <a:p>
            <a:pPr eaLnBrk="1" hangingPunct="1">
              <a:buFontTx/>
              <a:buChar char="•"/>
            </a:pPr>
            <a:r>
              <a:rPr lang="en-US" sz="2000"/>
              <a:t> Smoking</a:t>
            </a:r>
          </a:p>
          <a:p>
            <a:pPr eaLnBrk="1" hangingPunct="1">
              <a:buFontTx/>
              <a:buChar char="•"/>
            </a:pPr>
            <a:r>
              <a:rPr lang="en-US" sz="2000"/>
              <a:t> high LDL-C</a:t>
            </a:r>
          </a:p>
          <a:p>
            <a:pPr eaLnBrk="1" hangingPunct="1">
              <a:buFontTx/>
              <a:buChar char="•"/>
            </a:pPr>
            <a:r>
              <a:rPr lang="en-US" sz="2000"/>
              <a:t> Low HDL-C</a:t>
            </a:r>
          </a:p>
        </p:txBody>
      </p:sp>
      <p:sp>
        <p:nvSpPr>
          <p:cNvPr id="13317" name="Text Box 4"/>
          <p:cNvSpPr txBox="1">
            <a:spLocks noChangeArrowheads="1"/>
          </p:cNvSpPr>
          <p:nvPr/>
        </p:nvSpPr>
        <p:spPr bwMode="auto">
          <a:xfrm>
            <a:off x="2819400" y="1371600"/>
            <a:ext cx="4495800" cy="2609850"/>
          </a:xfrm>
          <a:prstGeom prst="rect">
            <a:avLst/>
          </a:prstGeom>
          <a:noFill/>
          <a:ln w="1905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400" b="1"/>
              <a:t>Subclinical CVD</a:t>
            </a:r>
          </a:p>
          <a:p>
            <a:pPr eaLnBrk="1" hangingPunct="1">
              <a:buFontTx/>
              <a:buChar char="•"/>
            </a:pPr>
            <a:r>
              <a:rPr lang="en-US" sz="2000"/>
              <a:t> US – carotid artery wall thickness </a:t>
            </a:r>
          </a:p>
          <a:p>
            <a:pPr eaLnBrk="1" hangingPunct="1">
              <a:buFontTx/>
              <a:buChar char="•"/>
            </a:pPr>
            <a:r>
              <a:rPr lang="en-US" sz="2000"/>
              <a:t> Echo – carotid stenosis; LV wall motion abnormalities </a:t>
            </a:r>
          </a:p>
          <a:p>
            <a:pPr eaLnBrk="1" hangingPunct="1">
              <a:buFontTx/>
              <a:buChar char="•"/>
            </a:pPr>
            <a:r>
              <a:rPr lang="en-US" sz="2000"/>
              <a:t> Ankle-arm index</a:t>
            </a:r>
          </a:p>
          <a:p>
            <a:pPr eaLnBrk="1" hangingPunct="1">
              <a:buFontTx/>
              <a:buChar char="•"/>
            </a:pPr>
            <a:r>
              <a:rPr lang="en-US" sz="2000"/>
              <a:t> ECG </a:t>
            </a:r>
          </a:p>
          <a:p>
            <a:pPr eaLnBrk="1" hangingPunct="1">
              <a:buFontTx/>
              <a:buChar char="•"/>
            </a:pPr>
            <a:r>
              <a:rPr lang="en-US" sz="2000"/>
              <a:t> Brain MRI </a:t>
            </a:r>
          </a:p>
          <a:p>
            <a:pPr eaLnBrk="1" hangingPunct="1">
              <a:buFontTx/>
              <a:buChar char="•"/>
            </a:pPr>
            <a:r>
              <a:rPr lang="en-US" sz="2000"/>
              <a:t>Coronary Artery Calcification</a:t>
            </a:r>
          </a:p>
        </p:txBody>
      </p:sp>
      <p:sp>
        <p:nvSpPr>
          <p:cNvPr id="13318" name="Text Box 5"/>
          <p:cNvSpPr txBox="1">
            <a:spLocks noChangeArrowheads="1"/>
          </p:cNvSpPr>
          <p:nvPr/>
        </p:nvSpPr>
        <p:spPr bwMode="auto">
          <a:xfrm>
            <a:off x="7620000" y="1600200"/>
            <a:ext cx="1295400" cy="2762250"/>
          </a:xfrm>
          <a:prstGeom prst="rect">
            <a:avLst/>
          </a:prstGeom>
          <a:noFill/>
          <a:ln w="1905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20000"/>
              </a:spcBef>
            </a:pPr>
            <a:r>
              <a:rPr lang="en-US" sz="2000" b="1"/>
              <a:t>Clinical </a:t>
            </a:r>
          </a:p>
          <a:p>
            <a:pPr algn="ctr" eaLnBrk="1" hangingPunct="1">
              <a:spcBef>
                <a:spcPct val="20000"/>
              </a:spcBef>
            </a:pPr>
            <a:r>
              <a:rPr lang="en-US" sz="2000" b="1"/>
              <a:t>events</a:t>
            </a:r>
          </a:p>
          <a:p>
            <a:pPr eaLnBrk="1" hangingPunct="1">
              <a:spcBef>
                <a:spcPct val="50000"/>
              </a:spcBef>
              <a:buFontTx/>
              <a:buChar char="•"/>
            </a:pPr>
            <a:r>
              <a:rPr lang="en-US" sz="2000"/>
              <a:t> MI</a:t>
            </a:r>
          </a:p>
          <a:p>
            <a:pPr eaLnBrk="1" hangingPunct="1">
              <a:buFontTx/>
              <a:buChar char="•"/>
            </a:pPr>
            <a:r>
              <a:rPr lang="en-US" sz="2000"/>
              <a:t> Angina</a:t>
            </a:r>
          </a:p>
          <a:p>
            <a:pPr eaLnBrk="1" hangingPunct="1">
              <a:buFontTx/>
              <a:buChar char="•"/>
            </a:pPr>
            <a:r>
              <a:rPr lang="en-US" sz="2000"/>
              <a:t> CHF</a:t>
            </a:r>
          </a:p>
          <a:p>
            <a:pPr eaLnBrk="1" hangingPunct="1">
              <a:buFontTx/>
              <a:buChar char="•"/>
            </a:pPr>
            <a:r>
              <a:rPr lang="en-US" sz="2000"/>
              <a:t> PAD</a:t>
            </a:r>
          </a:p>
          <a:p>
            <a:pPr eaLnBrk="1" hangingPunct="1">
              <a:buFontTx/>
              <a:buChar char="•"/>
            </a:pPr>
            <a:r>
              <a:rPr lang="en-US" sz="2000"/>
              <a:t> Stroke</a:t>
            </a:r>
          </a:p>
          <a:p>
            <a:pPr eaLnBrk="1" hangingPunct="1">
              <a:buFontTx/>
              <a:buChar char="•"/>
            </a:pPr>
            <a:endParaRPr lang="en-US" sz="2000"/>
          </a:p>
        </p:txBody>
      </p:sp>
      <p:sp>
        <p:nvSpPr>
          <p:cNvPr id="13319" name="Text Box 7"/>
          <p:cNvSpPr txBox="1">
            <a:spLocks noChangeArrowheads="1"/>
          </p:cNvSpPr>
          <p:nvPr/>
        </p:nvSpPr>
        <p:spPr bwMode="auto">
          <a:xfrm>
            <a:off x="762000" y="4724400"/>
            <a:ext cx="3276600" cy="1320800"/>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000" b="1"/>
              <a:t>“Novel” Risk Factors </a:t>
            </a:r>
          </a:p>
          <a:p>
            <a:pPr algn="ctr" eaLnBrk="1" hangingPunct="1">
              <a:buFontTx/>
              <a:buChar char="•"/>
            </a:pPr>
            <a:r>
              <a:rPr lang="en-US" sz="2000"/>
              <a:t> Fibrinogen</a:t>
            </a:r>
          </a:p>
          <a:p>
            <a:pPr algn="ctr" eaLnBrk="1" hangingPunct="1">
              <a:buFontTx/>
              <a:buChar char="•"/>
            </a:pPr>
            <a:r>
              <a:rPr lang="en-US" sz="2000"/>
              <a:t>CRP</a:t>
            </a:r>
          </a:p>
          <a:p>
            <a:pPr eaLnBrk="1" hangingPunct="1">
              <a:buFontTx/>
              <a:buChar char="•"/>
            </a:pPr>
            <a:endParaRPr lang="en-US" sz="2000"/>
          </a:p>
        </p:txBody>
      </p:sp>
      <p:sp>
        <p:nvSpPr>
          <p:cNvPr id="13320" name="Text Box 8"/>
          <p:cNvSpPr txBox="1">
            <a:spLocks noChangeArrowheads="1"/>
          </p:cNvSpPr>
          <p:nvPr/>
        </p:nvSpPr>
        <p:spPr bwMode="auto">
          <a:xfrm>
            <a:off x="4495800" y="4267200"/>
            <a:ext cx="2438400" cy="1930400"/>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US" sz="2000" b="1"/>
              <a:t>Geriatric Syndromes</a:t>
            </a:r>
          </a:p>
          <a:p>
            <a:pPr eaLnBrk="1" hangingPunct="1">
              <a:buFontTx/>
              <a:buChar char="•"/>
            </a:pPr>
            <a:r>
              <a:rPr lang="en-US" sz="2000"/>
              <a:t>Cognitive decline</a:t>
            </a:r>
          </a:p>
          <a:p>
            <a:pPr eaLnBrk="1" hangingPunct="1">
              <a:buFontTx/>
              <a:buChar char="•"/>
            </a:pPr>
            <a:r>
              <a:rPr lang="en-US" sz="2000"/>
              <a:t>Frailty</a:t>
            </a:r>
          </a:p>
          <a:p>
            <a:pPr eaLnBrk="1" hangingPunct="1">
              <a:buFontTx/>
              <a:buChar char="•"/>
            </a:pPr>
            <a:r>
              <a:rPr lang="en-US" sz="2000"/>
              <a:t>Successful aging</a:t>
            </a:r>
          </a:p>
          <a:p>
            <a:pPr eaLnBrk="1" hangingPunct="1">
              <a:buFontTx/>
              <a:buChar char="•"/>
            </a:pPr>
            <a:r>
              <a:rPr lang="en-US" sz="2000"/>
              <a:t>Disability</a:t>
            </a:r>
          </a:p>
        </p:txBody>
      </p:sp>
      <p:sp>
        <p:nvSpPr>
          <p:cNvPr id="13321" name="Text Box 9"/>
          <p:cNvSpPr txBox="1">
            <a:spLocks noChangeArrowheads="1"/>
          </p:cNvSpPr>
          <p:nvPr/>
        </p:nvSpPr>
        <p:spPr bwMode="auto">
          <a:xfrm>
            <a:off x="7239000" y="5334000"/>
            <a:ext cx="1600200" cy="1025525"/>
          </a:xfrm>
          <a:prstGeom prst="rect">
            <a:avLst/>
          </a:prstGeom>
          <a:noFill/>
          <a:ln w="1905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US" sz="2000" b="1"/>
              <a:t>Mortality</a:t>
            </a:r>
          </a:p>
          <a:p>
            <a:pPr eaLnBrk="1" hangingPunct="1">
              <a:buFontTx/>
              <a:buChar char="•"/>
            </a:pPr>
            <a:r>
              <a:rPr lang="en-US" sz="2000"/>
              <a:t>CVD death</a:t>
            </a:r>
          </a:p>
          <a:p>
            <a:pPr eaLnBrk="1" hangingPunct="1">
              <a:buFontTx/>
              <a:buChar char="•"/>
            </a:pPr>
            <a:r>
              <a:rPr lang="en-US" sz="2000"/>
              <a:t>All cause</a:t>
            </a:r>
          </a:p>
        </p:txBody>
      </p:sp>
      <p:sp>
        <p:nvSpPr>
          <p:cNvPr id="13322" name="Line 10"/>
          <p:cNvSpPr>
            <a:spLocks noChangeShapeType="1"/>
          </p:cNvSpPr>
          <p:nvPr/>
        </p:nvSpPr>
        <p:spPr bwMode="auto">
          <a:xfrm>
            <a:off x="2209800" y="2971800"/>
            <a:ext cx="6096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3323" name="Line 11"/>
          <p:cNvSpPr>
            <a:spLocks noChangeShapeType="1"/>
          </p:cNvSpPr>
          <p:nvPr/>
        </p:nvSpPr>
        <p:spPr bwMode="auto">
          <a:xfrm>
            <a:off x="6781800" y="2971800"/>
            <a:ext cx="8382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3324" name="Line 12"/>
          <p:cNvSpPr>
            <a:spLocks noChangeShapeType="1"/>
          </p:cNvSpPr>
          <p:nvPr/>
        </p:nvSpPr>
        <p:spPr bwMode="auto">
          <a:xfrm>
            <a:off x="5638800" y="3962400"/>
            <a:ext cx="0" cy="3048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3325" name="Line 13"/>
          <p:cNvSpPr>
            <a:spLocks noChangeShapeType="1"/>
          </p:cNvSpPr>
          <p:nvPr/>
        </p:nvSpPr>
        <p:spPr bwMode="auto">
          <a:xfrm>
            <a:off x="6934200" y="3657600"/>
            <a:ext cx="1066800" cy="16764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3326" name="Line 14"/>
          <p:cNvSpPr>
            <a:spLocks noChangeShapeType="1"/>
          </p:cNvSpPr>
          <p:nvPr/>
        </p:nvSpPr>
        <p:spPr bwMode="auto">
          <a:xfrm>
            <a:off x="6553200" y="5410200"/>
            <a:ext cx="6858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3327" name="Line 15"/>
          <p:cNvSpPr>
            <a:spLocks noChangeShapeType="1"/>
          </p:cNvSpPr>
          <p:nvPr/>
        </p:nvSpPr>
        <p:spPr bwMode="auto">
          <a:xfrm>
            <a:off x="8229600" y="4038600"/>
            <a:ext cx="0" cy="12954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3328" name="Line 16"/>
          <p:cNvSpPr>
            <a:spLocks noChangeShapeType="1"/>
          </p:cNvSpPr>
          <p:nvPr/>
        </p:nvSpPr>
        <p:spPr bwMode="auto">
          <a:xfrm>
            <a:off x="3657600" y="5334000"/>
            <a:ext cx="8382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3329" name="Line 17"/>
          <p:cNvSpPr>
            <a:spLocks noChangeShapeType="1"/>
          </p:cNvSpPr>
          <p:nvPr/>
        </p:nvSpPr>
        <p:spPr bwMode="auto">
          <a:xfrm flipV="1">
            <a:off x="3048000" y="3962400"/>
            <a:ext cx="1447800" cy="7620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3330" name="Line 18"/>
          <p:cNvSpPr>
            <a:spLocks noChangeShapeType="1"/>
          </p:cNvSpPr>
          <p:nvPr/>
        </p:nvSpPr>
        <p:spPr bwMode="auto">
          <a:xfrm flipH="1">
            <a:off x="6934200" y="4038600"/>
            <a:ext cx="1295400" cy="9144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4" name="Rectangle 6"/>
          <p:cNvSpPr>
            <a:spLocks noGrp="1" noChangeArrowheads="1"/>
          </p:cNvSpPr>
          <p:nvPr>
            <p:ph type="title"/>
          </p:nvPr>
        </p:nvSpPr>
        <p:spPr>
          <a:xfrm>
            <a:off x="0" y="0"/>
            <a:ext cx="9144000" cy="1143000"/>
          </a:xfrm>
        </p:spPr>
        <p:txBody>
          <a:bodyPr/>
          <a:lstStyle/>
          <a:p>
            <a:pPr>
              <a:defRPr/>
            </a:pPr>
            <a:r>
              <a:rPr lang="en-US" sz="3200" b="1" dirty="0" smtClean="0">
                <a:solidFill>
                  <a:schemeClr val="tx1"/>
                </a:solidFill>
              </a:rPr>
              <a:t>Framework for the study of subclinical cardiovascular disease </a:t>
            </a:r>
            <a:r>
              <a:rPr lang="en-US" sz="3200" b="1" dirty="0" smtClean="0">
                <a:solidFill>
                  <a:schemeClr val="accent1"/>
                </a:solidFill>
              </a:rPr>
              <a:t>and aging</a:t>
            </a:r>
          </a:p>
        </p:txBody>
      </p:sp>
      <p:sp>
        <p:nvSpPr>
          <p:cNvPr id="19" name="Footer Placeholder 4"/>
          <p:cNvSpPr>
            <a:spLocks noGrp="1"/>
          </p:cNvSpPr>
          <p:nvPr>
            <p:ph type="ftr" sz="quarter" idx="11"/>
          </p:nvPr>
        </p:nvSpPr>
        <p:spPr/>
        <p:txBody>
          <a:bodyPr/>
          <a:lstStyle/>
          <a:p>
            <a:pPr>
              <a:defRPr/>
            </a:pPr>
            <a:r>
              <a:rPr lang="en-US"/>
              <a:t>MESA Meeting Silver Spring, MD September 13, 2012</a:t>
            </a:r>
          </a:p>
        </p:txBody>
      </p:sp>
      <p:sp>
        <p:nvSpPr>
          <p:cNvPr id="14340" name="Text Box 3"/>
          <p:cNvSpPr txBox="1">
            <a:spLocks noChangeArrowheads="1"/>
          </p:cNvSpPr>
          <p:nvPr/>
        </p:nvSpPr>
        <p:spPr bwMode="auto">
          <a:xfrm>
            <a:off x="228600" y="1428750"/>
            <a:ext cx="2286000" cy="3067050"/>
          </a:xfrm>
          <a:prstGeom prst="rect">
            <a:avLst/>
          </a:prstGeom>
          <a:noFill/>
          <a:ln w="1905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20000"/>
              </a:spcBef>
            </a:pPr>
            <a:r>
              <a:rPr lang="en-US" sz="2000" b="1"/>
              <a:t>Traditional CVD </a:t>
            </a:r>
          </a:p>
          <a:p>
            <a:pPr algn="ctr" eaLnBrk="1" hangingPunct="1">
              <a:spcBef>
                <a:spcPct val="20000"/>
              </a:spcBef>
            </a:pPr>
            <a:r>
              <a:rPr lang="en-US" sz="2000" b="1"/>
              <a:t>Risk Factors</a:t>
            </a:r>
          </a:p>
          <a:p>
            <a:pPr eaLnBrk="1" hangingPunct="1">
              <a:spcBef>
                <a:spcPct val="50000"/>
              </a:spcBef>
              <a:buFontTx/>
              <a:buChar char="•"/>
            </a:pPr>
            <a:r>
              <a:rPr lang="en-US" sz="2000"/>
              <a:t> Age</a:t>
            </a:r>
          </a:p>
          <a:p>
            <a:pPr eaLnBrk="1" hangingPunct="1">
              <a:buFontTx/>
              <a:buChar char="•"/>
            </a:pPr>
            <a:r>
              <a:rPr lang="en-US" sz="2000"/>
              <a:t> Sex</a:t>
            </a:r>
          </a:p>
          <a:p>
            <a:pPr eaLnBrk="1" hangingPunct="1">
              <a:buFontTx/>
              <a:buChar char="•"/>
            </a:pPr>
            <a:r>
              <a:rPr lang="en-US" sz="2000"/>
              <a:t> Hypertension</a:t>
            </a:r>
          </a:p>
          <a:p>
            <a:pPr eaLnBrk="1" hangingPunct="1">
              <a:buFontTx/>
              <a:buChar char="•"/>
            </a:pPr>
            <a:r>
              <a:rPr lang="en-US" sz="2000"/>
              <a:t> Diabetes</a:t>
            </a:r>
          </a:p>
          <a:p>
            <a:pPr eaLnBrk="1" hangingPunct="1">
              <a:buFontTx/>
              <a:buChar char="•"/>
            </a:pPr>
            <a:r>
              <a:rPr lang="en-US" sz="2000"/>
              <a:t> Smoking</a:t>
            </a:r>
          </a:p>
          <a:p>
            <a:pPr eaLnBrk="1" hangingPunct="1">
              <a:buFontTx/>
              <a:buChar char="•"/>
            </a:pPr>
            <a:r>
              <a:rPr lang="en-US" sz="2000"/>
              <a:t> high LDL-C</a:t>
            </a:r>
          </a:p>
          <a:p>
            <a:pPr eaLnBrk="1" hangingPunct="1">
              <a:buFontTx/>
              <a:buChar char="•"/>
            </a:pPr>
            <a:r>
              <a:rPr lang="en-US" sz="2000"/>
              <a:t> Low HDL-C</a:t>
            </a:r>
          </a:p>
        </p:txBody>
      </p:sp>
      <p:sp>
        <p:nvSpPr>
          <p:cNvPr id="14341" name="Text Box 4"/>
          <p:cNvSpPr txBox="1">
            <a:spLocks noChangeArrowheads="1"/>
          </p:cNvSpPr>
          <p:nvPr/>
        </p:nvSpPr>
        <p:spPr bwMode="auto">
          <a:xfrm>
            <a:off x="2819400" y="1371600"/>
            <a:ext cx="4495800" cy="2609850"/>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400" b="1" dirty="0">
                <a:solidFill>
                  <a:srgbClr val="FFFF66"/>
                </a:solidFill>
              </a:rPr>
              <a:t>Subclinical CVD</a:t>
            </a:r>
          </a:p>
          <a:p>
            <a:pPr eaLnBrk="1" hangingPunct="1">
              <a:buFontTx/>
              <a:buChar char="•"/>
            </a:pPr>
            <a:r>
              <a:rPr lang="en-US" sz="2000" dirty="0"/>
              <a:t> </a:t>
            </a:r>
            <a:r>
              <a:rPr lang="en-US" sz="2000" dirty="0">
                <a:solidFill>
                  <a:srgbClr val="FFFF66"/>
                </a:solidFill>
              </a:rPr>
              <a:t>US – carotid artery wall thickness </a:t>
            </a:r>
          </a:p>
          <a:p>
            <a:pPr eaLnBrk="1" hangingPunct="1">
              <a:buFontTx/>
              <a:buChar char="•"/>
            </a:pPr>
            <a:r>
              <a:rPr lang="en-US" sz="2000" dirty="0">
                <a:solidFill>
                  <a:srgbClr val="FFFF66"/>
                </a:solidFill>
              </a:rPr>
              <a:t> Echo – carotid stenosis; LV wall motion abnormalities </a:t>
            </a:r>
          </a:p>
          <a:p>
            <a:pPr eaLnBrk="1" hangingPunct="1">
              <a:buFontTx/>
              <a:buChar char="•"/>
            </a:pPr>
            <a:r>
              <a:rPr lang="en-US" sz="2000" dirty="0">
                <a:solidFill>
                  <a:srgbClr val="FFFF66"/>
                </a:solidFill>
              </a:rPr>
              <a:t> Ankle-arm index</a:t>
            </a:r>
          </a:p>
          <a:p>
            <a:pPr eaLnBrk="1" hangingPunct="1">
              <a:buFontTx/>
              <a:buChar char="•"/>
            </a:pPr>
            <a:r>
              <a:rPr lang="en-US" sz="2000" dirty="0">
                <a:solidFill>
                  <a:srgbClr val="FFFF66"/>
                </a:solidFill>
              </a:rPr>
              <a:t> ECG </a:t>
            </a:r>
          </a:p>
          <a:p>
            <a:pPr eaLnBrk="1" hangingPunct="1">
              <a:buFontTx/>
              <a:buChar char="•"/>
            </a:pPr>
            <a:r>
              <a:rPr lang="en-US" sz="2000" dirty="0">
                <a:solidFill>
                  <a:srgbClr val="FFFF66"/>
                </a:solidFill>
              </a:rPr>
              <a:t> Brain MRI </a:t>
            </a:r>
          </a:p>
          <a:p>
            <a:pPr eaLnBrk="1" hangingPunct="1">
              <a:buFontTx/>
              <a:buChar char="•"/>
            </a:pPr>
            <a:r>
              <a:rPr lang="en-US" sz="2000" dirty="0">
                <a:solidFill>
                  <a:srgbClr val="FFFF66"/>
                </a:solidFill>
              </a:rPr>
              <a:t>Coronary Artery Calcification</a:t>
            </a:r>
          </a:p>
        </p:txBody>
      </p:sp>
      <p:sp>
        <p:nvSpPr>
          <p:cNvPr id="14342" name="Text Box 5"/>
          <p:cNvSpPr txBox="1">
            <a:spLocks noChangeArrowheads="1"/>
          </p:cNvSpPr>
          <p:nvPr/>
        </p:nvSpPr>
        <p:spPr bwMode="auto">
          <a:xfrm>
            <a:off x="7620000" y="1600200"/>
            <a:ext cx="1295400" cy="2762250"/>
          </a:xfrm>
          <a:prstGeom prst="rect">
            <a:avLst/>
          </a:prstGeom>
          <a:noFill/>
          <a:ln w="1905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20000"/>
              </a:spcBef>
            </a:pPr>
            <a:r>
              <a:rPr lang="en-US" sz="2000" b="1"/>
              <a:t>Clinical </a:t>
            </a:r>
          </a:p>
          <a:p>
            <a:pPr algn="ctr" eaLnBrk="1" hangingPunct="1">
              <a:spcBef>
                <a:spcPct val="20000"/>
              </a:spcBef>
            </a:pPr>
            <a:r>
              <a:rPr lang="en-US" sz="2000" b="1"/>
              <a:t>events</a:t>
            </a:r>
          </a:p>
          <a:p>
            <a:pPr eaLnBrk="1" hangingPunct="1">
              <a:spcBef>
                <a:spcPct val="50000"/>
              </a:spcBef>
              <a:buFontTx/>
              <a:buChar char="•"/>
            </a:pPr>
            <a:r>
              <a:rPr lang="en-US" sz="2000"/>
              <a:t> MI</a:t>
            </a:r>
          </a:p>
          <a:p>
            <a:pPr eaLnBrk="1" hangingPunct="1">
              <a:buFontTx/>
              <a:buChar char="•"/>
            </a:pPr>
            <a:r>
              <a:rPr lang="en-US" sz="2000"/>
              <a:t> Angina</a:t>
            </a:r>
          </a:p>
          <a:p>
            <a:pPr eaLnBrk="1" hangingPunct="1">
              <a:buFontTx/>
              <a:buChar char="•"/>
            </a:pPr>
            <a:r>
              <a:rPr lang="en-US" sz="2000"/>
              <a:t> CHF</a:t>
            </a:r>
          </a:p>
          <a:p>
            <a:pPr eaLnBrk="1" hangingPunct="1">
              <a:buFontTx/>
              <a:buChar char="•"/>
            </a:pPr>
            <a:r>
              <a:rPr lang="en-US" sz="2000"/>
              <a:t> PAD</a:t>
            </a:r>
          </a:p>
          <a:p>
            <a:pPr eaLnBrk="1" hangingPunct="1">
              <a:buFontTx/>
              <a:buChar char="•"/>
            </a:pPr>
            <a:r>
              <a:rPr lang="en-US" sz="2000"/>
              <a:t> Stroke</a:t>
            </a:r>
          </a:p>
          <a:p>
            <a:pPr eaLnBrk="1" hangingPunct="1">
              <a:buFontTx/>
              <a:buChar char="•"/>
            </a:pPr>
            <a:endParaRPr lang="en-US" sz="2000"/>
          </a:p>
        </p:txBody>
      </p:sp>
      <p:sp>
        <p:nvSpPr>
          <p:cNvPr id="14343" name="Text Box 7"/>
          <p:cNvSpPr txBox="1">
            <a:spLocks noChangeArrowheads="1"/>
          </p:cNvSpPr>
          <p:nvPr/>
        </p:nvSpPr>
        <p:spPr bwMode="auto">
          <a:xfrm>
            <a:off x="762000" y="4724400"/>
            <a:ext cx="3276600" cy="1320800"/>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000" b="1"/>
              <a:t>“Novel” Risk Factors </a:t>
            </a:r>
          </a:p>
          <a:p>
            <a:pPr algn="ctr" eaLnBrk="1" hangingPunct="1">
              <a:buFontTx/>
              <a:buChar char="•"/>
            </a:pPr>
            <a:r>
              <a:rPr lang="en-US" sz="2000"/>
              <a:t> Fibrinogen</a:t>
            </a:r>
          </a:p>
          <a:p>
            <a:pPr algn="ctr" eaLnBrk="1" hangingPunct="1">
              <a:buFontTx/>
              <a:buChar char="•"/>
            </a:pPr>
            <a:r>
              <a:rPr lang="en-US" sz="2000"/>
              <a:t>CRP</a:t>
            </a:r>
          </a:p>
          <a:p>
            <a:pPr eaLnBrk="1" hangingPunct="1">
              <a:buFontTx/>
              <a:buChar char="•"/>
            </a:pPr>
            <a:endParaRPr lang="en-US" sz="2000"/>
          </a:p>
        </p:txBody>
      </p:sp>
      <p:sp>
        <p:nvSpPr>
          <p:cNvPr id="14344" name="Text Box 8"/>
          <p:cNvSpPr txBox="1">
            <a:spLocks noChangeArrowheads="1"/>
          </p:cNvSpPr>
          <p:nvPr/>
        </p:nvSpPr>
        <p:spPr bwMode="auto">
          <a:xfrm>
            <a:off x="4495800" y="4267200"/>
            <a:ext cx="2438400" cy="1930400"/>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US" sz="2000" b="1" dirty="0">
                <a:solidFill>
                  <a:srgbClr val="FFFF66"/>
                </a:solidFill>
              </a:rPr>
              <a:t>Geriatric Syndromes</a:t>
            </a:r>
          </a:p>
          <a:p>
            <a:pPr eaLnBrk="1" hangingPunct="1">
              <a:buFontTx/>
              <a:buChar char="•"/>
            </a:pPr>
            <a:r>
              <a:rPr lang="en-US" sz="2000" dirty="0">
                <a:solidFill>
                  <a:srgbClr val="FFFF66"/>
                </a:solidFill>
              </a:rPr>
              <a:t>Cognitive decline</a:t>
            </a:r>
          </a:p>
          <a:p>
            <a:pPr eaLnBrk="1" hangingPunct="1">
              <a:buFontTx/>
              <a:buChar char="•"/>
            </a:pPr>
            <a:r>
              <a:rPr lang="en-US" sz="2000" dirty="0">
                <a:solidFill>
                  <a:srgbClr val="FFFF66"/>
                </a:solidFill>
              </a:rPr>
              <a:t>Frailty</a:t>
            </a:r>
          </a:p>
          <a:p>
            <a:pPr eaLnBrk="1" hangingPunct="1">
              <a:buFontTx/>
              <a:buChar char="•"/>
            </a:pPr>
            <a:r>
              <a:rPr lang="en-US" sz="2000" dirty="0">
                <a:solidFill>
                  <a:srgbClr val="FFFF66"/>
                </a:solidFill>
              </a:rPr>
              <a:t>Successful aging</a:t>
            </a:r>
          </a:p>
          <a:p>
            <a:pPr eaLnBrk="1" hangingPunct="1">
              <a:buFontTx/>
              <a:buChar char="•"/>
            </a:pPr>
            <a:r>
              <a:rPr lang="en-US" sz="2000" dirty="0">
                <a:solidFill>
                  <a:srgbClr val="FFFF66"/>
                </a:solidFill>
              </a:rPr>
              <a:t>Disability</a:t>
            </a:r>
          </a:p>
        </p:txBody>
      </p:sp>
      <p:sp>
        <p:nvSpPr>
          <p:cNvPr id="14345" name="Text Box 9"/>
          <p:cNvSpPr txBox="1">
            <a:spLocks noChangeArrowheads="1"/>
          </p:cNvSpPr>
          <p:nvPr/>
        </p:nvSpPr>
        <p:spPr bwMode="auto">
          <a:xfrm>
            <a:off x="7239000" y="5334000"/>
            <a:ext cx="1600200" cy="1025525"/>
          </a:xfrm>
          <a:prstGeom prst="rect">
            <a:avLst/>
          </a:prstGeom>
          <a:noFill/>
          <a:ln w="1905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US" sz="2000" b="1"/>
              <a:t>Mortality</a:t>
            </a:r>
          </a:p>
          <a:p>
            <a:pPr eaLnBrk="1" hangingPunct="1">
              <a:buFontTx/>
              <a:buChar char="•"/>
            </a:pPr>
            <a:r>
              <a:rPr lang="en-US" sz="2000"/>
              <a:t>CVD death</a:t>
            </a:r>
          </a:p>
          <a:p>
            <a:pPr eaLnBrk="1" hangingPunct="1">
              <a:buFontTx/>
              <a:buChar char="•"/>
            </a:pPr>
            <a:r>
              <a:rPr lang="en-US" sz="2000"/>
              <a:t>All cause</a:t>
            </a:r>
          </a:p>
        </p:txBody>
      </p:sp>
      <p:sp>
        <p:nvSpPr>
          <p:cNvPr id="14346" name="Line 10"/>
          <p:cNvSpPr>
            <a:spLocks noChangeShapeType="1"/>
          </p:cNvSpPr>
          <p:nvPr/>
        </p:nvSpPr>
        <p:spPr bwMode="auto">
          <a:xfrm>
            <a:off x="2209800" y="2971800"/>
            <a:ext cx="6096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4347" name="Line 11"/>
          <p:cNvSpPr>
            <a:spLocks noChangeShapeType="1"/>
          </p:cNvSpPr>
          <p:nvPr/>
        </p:nvSpPr>
        <p:spPr bwMode="auto">
          <a:xfrm>
            <a:off x="6781800" y="2971800"/>
            <a:ext cx="8382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4348" name="Line 12"/>
          <p:cNvSpPr>
            <a:spLocks noChangeShapeType="1"/>
          </p:cNvSpPr>
          <p:nvPr/>
        </p:nvSpPr>
        <p:spPr bwMode="auto">
          <a:xfrm>
            <a:off x="5638800" y="3962400"/>
            <a:ext cx="0" cy="304800"/>
          </a:xfrm>
          <a:prstGeom prst="line">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a:lstStyle/>
          <a:p>
            <a:endParaRPr lang="en-US"/>
          </a:p>
        </p:txBody>
      </p:sp>
      <p:sp>
        <p:nvSpPr>
          <p:cNvPr id="14349" name="Line 13"/>
          <p:cNvSpPr>
            <a:spLocks noChangeShapeType="1"/>
          </p:cNvSpPr>
          <p:nvPr/>
        </p:nvSpPr>
        <p:spPr bwMode="auto">
          <a:xfrm>
            <a:off x="6934200" y="3657600"/>
            <a:ext cx="1066800" cy="16764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4350" name="Line 14"/>
          <p:cNvSpPr>
            <a:spLocks noChangeShapeType="1"/>
          </p:cNvSpPr>
          <p:nvPr/>
        </p:nvSpPr>
        <p:spPr bwMode="auto">
          <a:xfrm>
            <a:off x="6553200" y="5410200"/>
            <a:ext cx="6858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4351" name="Line 15"/>
          <p:cNvSpPr>
            <a:spLocks noChangeShapeType="1"/>
          </p:cNvSpPr>
          <p:nvPr/>
        </p:nvSpPr>
        <p:spPr bwMode="auto">
          <a:xfrm>
            <a:off x="8229600" y="4038600"/>
            <a:ext cx="0" cy="12954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4352" name="Line 16"/>
          <p:cNvSpPr>
            <a:spLocks noChangeShapeType="1"/>
          </p:cNvSpPr>
          <p:nvPr/>
        </p:nvSpPr>
        <p:spPr bwMode="auto">
          <a:xfrm>
            <a:off x="3657600" y="5334000"/>
            <a:ext cx="8382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4353" name="Line 17"/>
          <p:cNvSpPr>
            <a:spLocks noChangeShapeType="1"/>
          </p:cNvSpPr>
          <p:nvPr/>
        </p:nvSpPr>
        <p:spPr bwMode="auto">
          <a:xfrm flipV="1">
            <a:off x="3048000" y="3962400"/>
            <a:ext cx="1447800" cy="7620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4354" name="Line 18"/>
          <p:cNvSpPr>
            <a:spLocks noChangeShapeType="1"/>
          </p:cNvSpPr>
          <p:nvPr/>
        </p:nvSpPr>
        <p:spPr bwMode="auto">
          <a:xfrm flipH="1">
            <a:off x="6934200" y="4038600"/>
            <a:ext cx="1295400" cy="9144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3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ppt99A.tm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ppt134B.tm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pptAC7F.tm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pptE3C5.tm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5017</Words>
  <Application>Microsoft Office PowerPoint</Application>
  <PresentationFormat>On-screen Show (4:3)</PresentationFormat>
  <Paragraphs>959</Paragraphs>
  <Slides>45</Slides>
  <Notes>14</Notes>
  <HiddenSlides>0</HiddenSlides>
  <MMClips>0</MMClips>
  <ScaleCrop>false</ScaleCrop>
  <HeadingPairs>
    <vt:vector size="8" baseType="variant">
      <vt:variant>
        <vt:lpstr>Theme</vt:lpstr>
      </vt:variant>
      <vt:variant>
        <vt:i4>9</vt:i4>
      </vt:variant>
      <vt:variant>
        <vt:lpstr>Links</vt:lpstr>
      </vt:variant>
      <vt:variant>
        <vt:i4>1</vt:i4>
      </vt:variant>
      <vt:variant>
        <vt:lpstr>Embedded OLE Servers</vt:lpstr>
      </vt:variant>
      <vt:variant>
        <vt:i4>2</vt:i4>
      </vt:variant>
      <vt:variant>
        <vt:lpstr>Slide Titles</vt:lpstr>
      </vt:variant>
      <vt:variant>
        <vt:i4>45</vt:i4>
      </vt:variant>
    </vt:vector>
  </HeadingPairs>
  <TitlesOfParts>
    <vt:vector size="57" baseType="lpstr">
      <vt:lpstr>Office Theme</vt:lpstr>
      <vt:lpstr>Beam</vt:lpstr>
      <vt:lpstr>1_Beam</vt:lpstr>
      <vt:lpstr>35_Office Theme</vt:lpstr>
      <vt:lpstr>33_Office Theme</vt:lpstr>
      <vt:lpstr>ppt99A.tmp</vt:lpstr>
      <vt:lpstr>ppt134B.tmp</vt:lpstr>
      <vt:lpstr>pptAC7F.tmp</vt:lpstr>
      <vt:lpstr>pptE3C5.tmp</vt:lpstr>
      <vt:lpstr>Macintosh HD:Users:jeet:Desktop:Untitled.doc!OLE_LINK1</vt:lpstr>
      <vt:lpstr>Chart</vt:lpstr>
      <vt:lpstr>Microsoft Office Excel 97-2003 Worksheet</vt:lpstr>
      <vt:lpstr>Cardiovascular disease and disability in older adults</vt:lpstr>
      <vt:lpstr>Cardiovascular disease is disabling</vt:lpstr>
      <vt:lpstr>Selected Causes of Disability</vt:lpstr>
      <vt:lpstr>Attributable risk for mobility disability Arthritis, infection, dementia, heart failure, diabetes and stroke each contribute 10% or more to total.</vt:lpstr>
      <vt:lpstr>Slide 5</vt:lpstr>
      <vt:lpstr>Questions about CVD, Disability and Aging</vt:lpstr>
      <vt:lpstr>Progression of the inflammatory lesion in atherosclerosis</vt:lpstr>
      <vt:lpstr>Framework for the study of subclinical cardiovascular disease</vt:lpstr>
      <vt:lpstr>Framework for the study of subclinical cardiovascular disease and aging</vt:lpstr>
      <vt:lpstr>Potential mechanisms of CVD affecting function</vt:lpstr>
      <vt:lpstr>PAD impact on function</vt:lpstr>
      <vt:lpstr>Slide 12</vt:lpstr>
      <vt:lpstr>Slide 13</vt:lpstr>
      <vt:lpstr>Dementia incidence by ankle-arm index (AAI) level adjusted by age, gender and race at entry (p = 0.002) Cox Survival plot</vt:lpstr>
      <vt:lpstr>6 minute walk distance - contributions of age, race, disease and subclinical disease in men and women in CHS, mean age 77 years</vt:lpstr>
      <vt:lpstr>Predictors of 400 meter walk time in Health ABC from multivariate model</vt:lpstr>
      <vt:lpstr>Hypothetical Trajectory for Physiologic Reserve in Relation to Health, Functional Limitation &amp; Disability</vt:lpstr>
      <vt:lpstr>Slide 18</vt:lpstr>
      <vt:lpstr>Slide 19</vt:lpstr>
      <vt:lpstr>Slide 20</vt:lpstr>
      <vt:lpstr>Cardiovascular Health Study: physiologic index of comorbidity</vt:lpstr>
      <vt:lpstr>Slide 22</vt:lpstr>
      <vt:lpstr>Slide 23</vt:lpstr>
      <vt:lpstr>Cardiovascular Health Study: frailty scale</vt:lpstr>
      <vt:lpstr>Cardiovascular Health Study: new 10-point frailty scale using tertile scoring for components</vt:lpstr>
      <vt:lpstr>New CHS frailty scale mirrors physiologic index of comorbidity</vt:lpstr>
      <vt:lpstr>Slide 27</vt:lpstr>
      <vt:lpstr>Hypothetical Trajectory for Physiologic Reserve in Relation to Health, Functional Limitation &amp; Disability</vt:lpstr>
      <vt:lpstr> Biomarkers examined for correspondence between systems</vt:lpstr>
      <vt:lpstr>Slide 30</vt:lpstr>
      <vt:lpstr>Correlations between changes in biomarkers*</vt:lpstr>
      <vt:lpstr>Slide 32</vt:lpstr>
      <vt:lpstr>Slide 33</vt:lpstr>
      <vt:lpstr>Slide 34</vt:lpstr>
      <vt:lpstr>Slide 35</vt:lpstr>
      <vt:lpstr>Slide 36</vt:lpstr>
      <vt:lpstr>Summary of results</vt:lpstr>
      <vt:lpstr>Long Life Family Study: Healthy Aging Index (HAI)*</vt:lpstr>
      <vt:lpstr>Mortality in CHS by physiologic index score vs. count of chronic conditions</vt:lpstr>
      <vt:lpstr>Healthy Aging Index (HAI; Sanders et al., 2012)</vt:lpstr>
      <vt:lpstr>CVD and Longevity in CHS Cohort &lt;  age 75 at baseline who have had opportunity to reach 90 years or older</vt:lpstr>
      <vt:lpstr>Longevity analysis plan</vt:lpstr>
      <vt:lpstr>Slide 43</vt:lpstr>
      <vt:lpstr>Opportunities for MESA</vt:lpstr>
      <vt:lpstr>Acknowledgements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Cardiovascular disease and disability in older adults</dc:title>
  <dc:creator>newmana</dc:creator>
  <cp:lastModifiedBy>Newman, Anne, M.D., M.P.H.</cp:lastModifiedBy>
  <cp:revision>10</cp:revision>
  <dcterms:created xsi:type="dcterms:W3CDTF">2012-09-13T11:33:44Z</dcterms:created>
  <dcterms:modified xsi:type="dcterms:W3CDTF">2012-09-13T15:56:13Z</dcterms:modified>
</cp:coreProperties>
</file>