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877" r:id="rId2"/>
    <p:sldMasterId id="2147483929" r:id="rId3"/>
    <p:sldMasterId id="2147483942" r:id="rId4"/>
    <p:sldMasterId id="2147484013" r:id="rId5"/>
    <p:sldMasterId id="2147484134" r:id="rId6"/>
    <p:sldMasterId id="2147484287" r:id="rId7"/>
    <p:sldMasterId id="2147484476" r:id="rId8"/>
    <p:sldMasterId id="2147484556" r:id="rId9"/>
    <p:sldMasterId id="2147484615" r:id="rId10"/>
    <p:sldMasterId id="2147484628" r:id="rId11"/>
    <p:sldMasterId id="2147485526" r:id="rId12"/>
    <p:sldMasterId id="2147485551" r:id="rId13"/>
    <p:sldMasterId id="2147485604" r:id="rId14"/>
    <p:sldMasterId id="2147485654" r:id="rId15"/>
  </p:sldMasterIdLst>
  <p:notesMasterIdLst>
    <p:notesMasterId r:id="rId58"/>
  </p:notesMasterIdLst>
  <p:sldIdLst>
    <p:sldId id="1843" r:id="rId16"/>
    <p:sldId id="1939" r:id="rId17"/>
    <p:sldId id="1624" r:id="rId18"/>
    <p:sldId id="1985" r:id="rId19"/>
    <p:sldId id="2004" r:id="rId20"/>
    <p:sldId id="2006" r:id="rId21"/>
    <p:sldId id="1951" r:id="rId22"/>
    <p:sldId id="1952" r:id="rId23"/>
    <p:sldId id="1953" r:id="rId24"/>
    <p:sldId id="1956" r:id="rId25"/>
    <p:sldId id="1955" r:id="rId26"/>
    <p:sldId id="1946" r:id="rId27"/>
    <p:sldId id="1959" r:id="rId28"/>
    <p:sldId id="1960" r:id="rId29"/>
    <p:sldId id="1954" r:id="rId30"/>
    <p:sldId id="1947" r:id="rId31"/>
    <p:sldId id="1961" r:id="rId32"/>
    <p:sldId id="1742" r:id="rId33"/>
    <p:sldId id="1962" r:id="rId34"/>
    <p:sldId id="1964" r:id="rId35"/>
    <p:sldId id="1882" r:id="rId36"/>
    <p:sldId id="1967" r:id="rId37"/>
    <p:sldId id="1965" r:id="rId38"/>
    <p:sldId id="1966" r:id="rId39"/>
    <p:sldId id="1769" r:id="rId40"/>
    <p:sldId id="1983" r:id="rId41"/>
    <p:sldId id="1879" r:id="rId42"/>
    <p:sldId id="1772" r:id="rId43"/>
    <p:sldId id="1773" r:id="rId44"/>
    <p:sldId id="1651" r:id="rId45"/>
    <p:sldId id="1659" r:id="rId46"/>
    <p:sldId id="2001" r:id="rId47"/>
    <p:sldId id="1990" r:id="rId48"/>
    <p:sldId id="1986" r:id="rId49"/>
    <p:sldId id="1987" r:id="rId50"/>
    <p:sldId id="1989" r:id="rId51"/>
    <p:sldId id="2008" r:id="rId52"/>
    <p:sldId id="1976" r:id="rId53"/>
    <p:sldId id="1999" r:id="rId54"/>
    <p:sldId id="2000" r:id="rId55"/>
    <p:sldId id="1997" r:id="rId56"/>
    <p:sldId id="199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FFFFCC"/>
    <a:srgbClr val="0066FF"/>
    <a:srgbClr val="FFFF99"/>
    <a:srgbClr val="66FF66"/>
    <a:srgbClr val="C0C0C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presProps" Target="pres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eng:Desktop:Ongoing%20Projects:MESA:Calibration%20Plan:Update%20September%202012:sensitivity%20analysis%20of%20calibration%20siz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kyoneya1\My%20Documents\My%20Dropbox\torsion%20MESA%20baseline\For%20fig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kyoneya1\My%20Documents\My%20Dropbox\torsion%20MESA%20baseline\For%20fig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Documents%20and%20Settings\kyoneya1\My%20Documents\My%20Dropbox\torsion%20MESA%20baseline\For%20fig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19212809242224"/>
          <c:y val="2.8415307147009346E-2"/>
          <c:w val="0.6795155936390308"/>
          <c:h val="0.833122154812614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Sheet7!$G$3</c:f>
              <c:strCache>
                <c:ptCount val="1"/>
                <c:pt idx="0">
                  <c:v>100</c:v>
                </c:pt>
              </c:strCache>
            </c:strRef>
          </c:tx>
          <c:spPr>
            <a:ln w="25400">
              <a:solidFill>
                <a:schemeClr val="tx2"/>
              </a:solidFill>
            </a:ln>
            <a:effectLst/>
          </c:spPr>
          <c:marker>
            <c:symbol val="diamond"/>
            <c:size val="1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c:spPr>
          </c:marker>
          <c:xVal>
            <c:numRef>
              <c:f>Sheet7!$F$4:$F$11</c:f>
              <c:numCache>
                <c:formatCode>General</c:formatCode>
                <c:ptCount val="8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400</c:v>
                </c:pt>
                <c:pt idx="4">
                  <c:v>800</c:v>
                </c:pt>
                <c:pt idx="5">
                  <c:v>1000</c:v>
                </c:pt>
                <c:pt idx="6">
                  <c:v>1500</c:v>
                </c:pt>
                <c:pt idx="7">
                  <c:v>2000</c:v>
                </c:pt>
              </c:numCache>
            </c:numRef>
          </c:xVal>
          <c:yVal>
            <c:numRef>
              <c:f>Sheet7!$G$4:$G$11</c:f>
              <c:numCache>
                <c:formatCode>General</c:formatCode>
                <c:ptCount val="8"/>
                <c:pt idx="0">
                  <c:v>3.4871186000000001</c:v>
                </c:pt>
                <c:pt idx="1">
                  <c:v>3.0457491999999982</c:v>
                </c:pt>
                <c:pt idx="2">
                  <c:v>2.9007642000000002</c:v>
                </c:pt>
                <c:pt idx="3">
                  <c:v>2.6075868000000022</c:v>
                </c:pt>
                <c:pt idx="4">
                  <c:v>2.5979416</c:v>
                </c:pt>
                <c:pt idx="5">
                  <c:v>2.3642911</c:v>
                </c:pt>
                <c:pt idx="6">
                  <c:v>2.4103737000000001</c:v>
                </c:pt>
                <c:pt idx="7">
                  <c:v>2.2594624999999979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Sheet7!$H$3</c:f>
              <c:strCache>
                <c:ptCount val="1"/>
                <c:pt idx="0">
                  <c:v>200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</c:marker>
          <c:xVal>
            <c:numRef>
              <c:f>Sheet7!$F$4:$F$11</c:f>
              <c:numCache>
                <c:formatCode>General</c:formatCode>
                <c:ptCount val="8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400</c:v>
                </c:pt>
                <c:pt idx="4">
                  <c:v>800</c:v>
                </c:pt>
                <c:pt idx="5">
                  <c:v>1000</c:v>
                </c:pt>
                <c:pt idx="6">
                  <c:v>1500</c:v>
                </c:pt>
                <c:pt idx="7">
                  <c:v>2000</c:v>
                </c:pt>
              </c:numCache>
            </c:numRef>
          </c:xVal>
          <c:yVal>
            <c:numRef>
              <c:f>Sheet7!$H$4:$H$11</c:f>
              <c:numCache>
                <c:formatCode>General</c:formatCode>
                <c:ptCount val="8"/>
                <c:pt idx="0">
                  <c:v>3.3032238</c:v>
                </c:pt>
                <c:pt idx="1">
                  <c:v>2.5635861000000002</c:v>
                </c:pt>
                <c:pt idx="2">
                  <c:v>2.180648499999998</c:v>
                </c:pt>
                <c:pt idx="3">
                  <c:v>1.8636212999999979</c:v>
                </c:pt>
                <c:pt idx="4">
                  <c:v>1.8728685999999999</c:v>
                </c:pt>
                <c:pt idx="5">
                  <c:v>1.6892879000000014</c:v>
                </c:pt>
                <c:pt idx="6">
                  <c:v>1.7486146</c:v>
                </c:pt>
                <c:pt idx="7">
                  <c:v>1.6916116999999991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Sheet7!$I$3</c:f>
              <c:strCache>
                <c:ptCount val="1"/>
                <c:pt idx="0">
                  <c:v>500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</c:marker>
          <c:xVal>
            <c:numRef>
              <c:f>Sheet7!$F$4:$F$11</c:f>
              <c:numCache>
                <c:formatCode>General</c:formatCode>
                <c:ptCount val="8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400</c:v>
                </c:pt>
                <c:pt idx="4">
                  <c:v>800</c:v>
                </c:pt>
                <c:pt idx="5">
                  <c:v>1000</c:v>
                </c:pt>
                <c:pt idx="6">
                  <c:v>1500</c:v>
                </c:pt>
                <c:pt idx="7">
                  <c:v>2000</c:v>
                </c:pt>
              </c:numCache>
            </c:numRef>
          </c:xVal>
          <c:yVal>
            <c:numRef>
              <c:f>Sheet7!$I$4:$I$11</c:f>
              <c:numCache>
                <c:formatCode>General</c:formatCode>
                <c:ptCount val="8"/>
                <c:pt idx="0">
                  <c:v>3.0540054999999979</c:v>
                </c:pt>
                <c:pt idx="1">
                  <c:v>2.1930255999999999</c:v>
                </c:pt>
                <c:pt idx="2">
                  <c:v>1.8463715000000001</c:v>
                </c:pt>
                <c:pt idx="3">
                  <c:v>1.5790580000000001</c:v>
                </c:pt>
                <c:pt idx="4">
                  <c:v>1.389719399999999</c:v>
                </c:pt>
                <c:pt idx="5">
                  <c:v>1.3986661999999999</c:v>
                </c:pt>
                <c:pt idx="6">
                  <c:v>1.3447781000000001</c:v>
                </c:pt>
                <c:pt idx="7">
                  <c:v>1.2798471999999999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Sheet7!$J$3</c:f>
              <c:strCache>
                <c:ptCount val="1"/>
                <c:pt idx="0">
                  <c:v>1000</c:v>
                </c:pt>
              </c:strCache>
            </c:strRef>
          </c:tx>
          <c:spPr>
            <a:ln w="25400">
              <a:solidFill>
                <a:schemeClr val="accent4"/>
              </a:solidFill>
            </a:ln>
            <a:effectLst/>
          </c:spPr>
          <c:marker>
            <c:symbol val="triangle"/>
            <c:size val="1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</c:marker>
          <c:xVal>
            <c:numRef>
              <c:f>Sheet7!$F$4:$F$11</c:f>
              <c:numCache>
                <c:formatCode>General</c:formatCode>
                <c:ptCount val="8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400</c:v>
                </c:pt>
                <c:pt idx="4">
                  <c:v>800</c:v>
                </c:pt>
                <c:pt idx="5">
                  <c:v>1000</c:v>
                </c:pt>
                <c:pt idx="6">
                  <c:v>1500</c:v>
                </c:pt>
                <c:pt idx="7">
                  <c:v>2000</c:v>
                </c:pt>
              </c:numCache>
            </c:numRef>
          </c:xVal>
          <c:yVal>
            <c:numRef>
              <c:f>Sheet7!$J$4:$J$11</c:f>
              <c:numCache>
                <c:formatCode>General</c:formatCode>
                <c:ptCount val="8"/>
                <c:pt idx="0">
                  <c:v>2.9310719999999977</c:v>
                </c:pt>
                <c:pt idx="1">
                  <c:v>2.2307719000000001</c:v>
                </c:pt>
                <c:pt idx="2">
                  <c:v>1.6328372</c:v>
                </c:pt>
                <c:pt idx="3">
                  <c:v>1.3771875000000011</c:v>
                </c:pt>
                <c:pt idx="4">
                  <c:v>1.292538299999999</c:v>
                </c:pt>
                <c:pt idx="5">
                  <c:v>1.1802185000000012</c:v>
                </c:pt>
                <c:pt idx="6">
                  <c:v>1.0937697999999985</c:v>
                </c:pt>
                <c:pt idx="7">
                  <c:v>1.0760801000000011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Sheet7!$K$3</c:f>
              <c:strCache>
                <c:ptCount val="1"/>
                <c:pt idx="0">
                  <c:v>2000</c:v>
                </c:pt>
              </c:strCache>
            </c:strRef>
          </c:tx>
          <c:spPr>
            <a:ln w="25400">
              <a:solidFill>
                <a:schemeClr val="accent5"/>
              </a:solidFill>
            </a:ln>
            <a:effectLst/>
          </c:spPr>
          <c:marker>
            <c:symbol val="diamond"/>
            <c:size val="1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</c:marker>
          <c:xVal>
            <c:numRef>
              <c:f>Sheet7!$F$4:$F$11</c:f>
              <c:numCache>
                <c:formatCode>General</c:formatCode>
                <c:ptCount val="8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400</c:v>
                </c:pt>
                <c:pt idx="4">
                  <c:v>800</c:v>
                </c:pt>
                <c:pt idx="5">
                  <c:v>1000</c:v>
                </c:pt>
                <c:pt idx="6">
                  <c:v>1500</c:v>
                </c:pt>
                <c:pt idx="7">
                  <c:v>2000</c:v>
                </c:pt>
              </c:numCache>
            </c:numRef>
          </c:xVal>
          <c:yVal>
            <c:numRef>
              <c:f>Sheet7!$K$4:$K$11</c:f>
              <c:numCache>
                <c:formatCode>General</c:formatCode>
                <c:ptCount val="8"/>
                <c:pt idx="0">
                  <c:v>3.1450448999999998</c:v>
                </c:pt>
                <c:pt idx="1">
                  <c:v>2.1129830999999997</c:v>
                </c:pt>
                <c:pt idx="2">
                  <c:v>1.6421700000000001</c:v>
                </c:pt>
                <c:pt idx="3">
                  <c:v>1.311130399999999</c:v>
                </c:pt>
                <c:pt idx="4">
                  <c:v>1.091295299999999</c:v>
                </c:pt>
                <c:pt idx="5">
                  <c:v>1.0516943999999979</c:v>
                </c:pt>
                <c:pt idx="6">
                  <c:v>1.0021019</c:v>
                </c:pt>
                <c:pt idx="7">
                  <c:v>0.97812540000000059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534528"/>
        <c:axId val="100535104"/>
      </c:scatterChart>
      <c:valAx>
        <c:axId val="100534528"/>
        <c:scaling>
          <c:orientation val="minMax"/>
          <c:max val="200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Pulse sequence calibration sample size</a:t>
                </a:r>
              </a:p>
            </c:rich>
          </c:tx>
          <c:layout>
            <c:manualLayout>
              <c:xMode val="edge"/>
              <c:yMode val="edge"/>
              <c:x val="0.24625109361329814"/>
              <c:y val="0.94587458745874653"/>
            </c:manualLayout>
          </c:layout>
          <c:overlay val="0"/>
        </c:title>
        <c:numFmt formatCode="0" sourceLinked="0"/>
        <c:majorTickMark val="cross"/>
        <c:minorTickMark val="out"/>
        <c:tickLblPos val="nextTo"/>
        <c:spPr>
          <a:ln w="25400"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1800" baseline="0"/>
            </a:pPr>
            <a:endParaRPr lang="en-US"/>
          </a:p>
        </c:txPr>
        <c:crossAx val="100535104"/>
        <c:crosses val="autoZero"/>
        <c:crossBetween val="midCat"/>
      </c:valAx>
      <c:valAx>
        <c:axId val="100535104"/>
        <c:scaling>
          <c:orientation val="minMax"/>
          <c:max val="3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Absolute type</a:t>
                </a:r>
                <a:r>
                  <a:rPr lang="en-US" sz="1800" baseline="0"/>
                  <a:t> I bias, 95%ile (EDM, g)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7247310997890012E-2"/>
              <c:y val="9.8501944682657341E-2"/>
            </c:manualLayout>
          </c:layout>
          <c:overlay val="0"/>
        </c:title>
        <c:numFmt formatCode="#,##0.0" sourceLinked="0"/>
        <c:majorTickMark val="cross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005345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5309312438886353"/>
          <c:y val="0.33633741326888655"/>
          <c:w val="0.14132700324224201"/>
          <c:h val="0.3272316207998752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57046461238525"/>
          <c:y val="0.12249391306706817"/>
          <c:w val="0.74555871484610292"/>
          <c:h val="0.7149883008809945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'MESA8019207LINXLIF_HARP Analysi'!$B$9</c:f>
              <c:strCache>
                <c:ptCount val="1"/>
                <c:pt idx="0">
                  <c:v>Basal rotation (°)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'MESA8019207LINXLIF_HARP Analysi'!$C$7:$AG$7</c:f>
              <c:numCache>
                <c:formatCode>General</c:formatCode>
                <c:ptCount val="31"/>
                <c:pt idx="0">
                  <c:v>0</c:v>
                </c:pt>
                <c:pt idx="1">
                  <c:v>35</c:v>
                </c:pt>
                <c:pt idx="2">
                  <c:v>70</c:v>
                </c:pt>
                <c:pt idx="3">
                  <c:v>105</c:v>
                </c:pt>
                <c:pt idx="4">
                  <c:v>140</c:v>
                </c:pt>
                <c:pt idx="5">
                  <c:v>175</c:v>
                </c:pt>
                <c:pt idx="6">
                  <c:v>210</c:v>
                </c:pt>
                <c:pt idx="7">
                  <c:v>245</c:v>
                </c:pt>
                <c:pt idx="8">
                  <c:v>280</c:v>
                </c:pt>
                <c:pt idx="9">
                  <c:v>315</c:v>
                </c:pt>
                <c:pt idx="10">
                  <c:v>350</c:v>
                </c:pt>
                <c:pt idx="11">
                  <c:v>385</c:v>
                </c:pt>
                <c:pt idx="12">
                  <c:v>420</c:v>
                </c:pt>
                <c:pt idx="13">
                  <c:v>455</c:v>
                </c:pt>
                <c:pt idx="14">
                  <c:v>490</c:v>
                </c:pt>
                <c:pt idx="15">
                  <c:v>525</c:v>
                </c:pt>
                <c:pt idx="16">
                  <c:v>560</c:v>
                </c:pt>
                <c:pt idx="17">
                  <c:v>595</c:v>
                </c:pt>
                <c:pt idx="18">
                  <c:v>630</c:v>
                </c:pt>
                <c:pt idx="19">
                  <c:v>665</c:v>
                </c:pt>
                <c:pt idx="20">
                  <c:v>700</c:v>
                </c:pt>
                <c:pt idx="21">
                  <c:v>735</c:v>
                </c:pt>
                <c:pt idx="22">
                  <c:v>770</c:v>
                </c:pt>
                <c:pt idx="23">
                  <c:v>805</c:v>
                </c:pt>
                <c:pt idx="24">
                  <c:v>840</c:v>
                </c:pt>
                <c:pt idx="25">
                  <c:v>875</c:v>
                </c:pt>
                <c:pt idx="26">
                  <c:v>910</c:v>
                </c:pt>
                <c:pt idx="27">
                  <c:v>945</c:v>
                </c:pt>
                <c:pt idx="28">
                  <c:v>980</c:v>
                </c:pt>
                <c:pt idx="29">
                  <c:v>1015</c:v>
                </c:pt>
                <c:pt idx="30">
                  <c:v>1050</c:v>
                </c:pt>
              </c:numCache>
            </c:numRef>
          </c:xVal>
          <c:yVal>
            <c:numRef>
              <c:f>'MESA8019207LINXLIF_HARP Analysi'!$C$9:$AG$9</c:f>
              <c:numCache>
                <c:formatCode>General</c:formatCode>
                <c:ptCount val="31"/>
                <c:pt idx="0">
                  <c:v>0</c:v>
                </c:pt>
                <c:pt idx="1">
                  <c:v>0.73979600000001122</c:v>
                </c:pt>
                <c:pt idx="2">
                  <c:v>2.4152549999999531</c:v>
                </c:pt>
                <c:pt idx="3">
                  <c:v>3.1932390000000002</c:v>
                </c:pt>
                <c:pt idx="4">
                  <c:v>2.8144129999999432</c:v>
                </c:pt>
                <c:pt idx="5">
                  <c:v>1.6927369999999999</c:v>
                </c:pt>
                <c:pt idx="6">
                  <c:v>0.78388000000000002</c:v>
                </c:pt>
                <c:pt idx="7">
                  <c:v>0.13276900000000041</c:v>
                </c:pt>
                <c:pt idx="8">
                  <c:v>-0.21354200000000303</c:v>
                </c:pt>
                <c:pt idx="9">
                  <c:v>-0.56748599999999949</c:v>
                </c:pt>
                <c:pt idx="10">
                  <c:v>-0.980379</c:v>
                </c:pt>
                <c:pt idx="11">
                  <c:v>-1.38886</c:v>
                </c:pt>
                <c:pt idx="12">
                  <c:v>-1.5463830000000001</c:v>
                </c:pt>
                <c:pt idx="13">
                  <c:v>-2.0525379999999998</c:v>
                </c:pt>
                <c:pt idx="14">
                  <c:v>-2.2130779999999999</c:v>
                </c:pt>
                <c:pt idx="15">
                  <c:v>-1.6249400000000001</c:v>
                </c:pt>
                <c:pt idx="16">
                  <c:v>-1.0167170000000001</c:v>
                </c:pt>
                <c:pt idx="17">
                  <c:v>-0.39937300000000753</c:v>
                </c:pt>
                <c:pt idx="18">
                  <c:v>-8.9745000000001227E-2</c:v>
                </c:pt>
                <c:pt idx="19">
                  <c:v>-0.28157400000000032</c:v>
                </c:pt>
                <c:pt idx="20">
                  <c:v>-0.26499300000000003</c:v>
                </c:pt>
                <c:pt idx="21">
                  <c:v>-0.39547200000000904</c:v>
                </c:pt>
                <c:pt idx="22">
                  <c:v>-0.40793800000000002</c:v>
                </c:pt>
                <c:pt idx="23">
                  <c:v>-0.52273400000000003</c:v>
                </c:pt>
                <c:pt idx="24">
                  <c:v>-0.56954800000000005</c:v>
                </c:pt>
                <c:pt idx="25">
                  <c:v>-0.55284599999999995</c:v>
                </c:pt>
                <c:pt idx="26">
                  <c:v>-0.64565600000001111</c:v>
                </c:pt>
                <c:pt idx="27">
                  <c:v>-0.79981599999999997</c:v>
                </c:pt>
                <c:pt idx="28">
                  <c:v>-0.92022300000000001</c:v>
                </c:pt>
                <c:pt idx="29">
                  <c:v>-1.0351339999999998</c:v>
                </c:pt>
                <c:pt idx="30">
                  <c:v>-1.0094229999999818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'MESA8019207LINXLIF_HARP Analysi'!$B$10</c:f>
              <c:strCache>
                <c:ptCount val="1"/>
                <c:pt idx="0">
                  <c:v>Mid rotation (°)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'MESA8019207LINXLIF_HARP Analysi'!$C$7:$AG$7</c:f>
              <c:numCache>
                <c:formatCode>General</c:formatCode>
                <c:ptCount val="31"/>
                <c:pt idx="0">
                  <c:v>0</c:v>
                </c:pt>
                <c:pt idx="1">
                  <c:v>35</c:v>
                </c:pt>
                <c:pt idx="2">
                  <c:v>70</c:v>
                </c:pt>
                <c:pt idx="3">
                  <c:v>105</c:v>
                </c:pt>
                <c:pt idx="4">
                  <c:v>140</c:v>
                </c:pt>
                <c:pt idx="5">
                  <c:v>175</c:v>
                </c:pt>
                <c:pt idx="6">
                  <c:v>210</c:v>
                </c:pt>
                <c:pt idx="7">
                  <c:v>245</c:v>
                </c:pt>
                <c:pt idx="8">
                  <c:v>280</c:v>
                </c:pt>
                <c:pt idx="9">
                  <c:v>315</c:v>
                </c:pt>
                <c:pt idx="10">
                  <c:v>350</c:v>
                </c:pt>
                <c:pt idx="11">
                  <c:v>385</c:v>
                </c:pt>
                <c:pt idx="12">
                  <c:v>420</c:v>
                </c:pt>
                <c:pt idx="13">
                  <c:v>455</c:v>
                </c:pt>
                <c:pt idx="14">
                  <c:v>490</c:v>
                </c:pt>
                <c:pt idx="15">
                  <c:v>525</c:v>
                </c:pt>
                <c:pt idx="16">
                  <c:v>560</c:v>
                </c:pt>
                <c:pt idx="17">
                  <c:v>595</c:v>
                </c:pt>
                <c:pt idx="18">
                  <c:v>630</c:v>
                </c:pt>
                <c:pt idx="19">
                  <c:v>665</c:v>
                </c:pt>
                <c:pt idx="20">
                  <c:v>700</c:v>
                </c:pt>
                <c:pt idx="21">
                  <c:v>735</c:v>
                </c:pt>
                <c:pt idx="22">
                  <c:v>770</c:v>
                </c:pt>
                <c:pt idx="23">
                  <c:v>805</c:v>
                </c:pt>
                <c:pt idx="24">
                  <c:v>840</c:v>
                </c:pt>
                <c:pt idx="25">
                  <c:v>875</c:v>
                </c:pt>
                <c:pt idx="26">
                  <c:v>910</c:v>
                </c:pt>
                <c:pt idx="27">
                  <c:v>945</c:v>
                </c:pt>
                <c:pt idx="28">
                  <c:v>980</c:v>
                </c:pt>
                <c:pt idx="29">
                  <c:v>1015</c:v>
                </c:pt>
                <c:pt idx="30">
                  <c:v>1050</c:v>
                </c:pt>
              </c:numCache>
            </c:numRef>
          </c:xVal>
          <c:yVal>
            <c:numRef>
              <c:f>'MESA8019207LINXLIF_HARP Analysi'!$C$10:$AG$10</c:f>
              <c:numCache>
                <c:formatCode>General</c:formatCode>
                <c:ptCount val="31"/>
                <c:pt idx="0">
                  <c:v>0</c:v>
                </c:pt>
                <c:pt idx="1">
                  <c:v>1.0602659999999999</c:v>
                </c:pt>
                <c:pt idx="2">
                  <c:v>3.0701689999999977</c:v>
                </c:pt>
                <c:pt idx="3">
                  <c:v>4.1673039999999855</c:v>
                </c:pt>
                <c:pt idx="4">
                  <c:v>4.1713050000000003</c:v>
                </c:pt>
                <c:pt idx="5">
                  <c:v>3.5156319999999988</c:v>
                </c:pt>
                <c:pt idx="6">
                  <c:v>3.1973259999999999</c:v>
                </c:pt>
                <c:pt idx="7">
                  <c:v>3.0807660000000001</c:v>
                </c:pt>
                <c:pt idx="8">
                  <c:v>3.2731129999999999</c:v>
                </c:pt>
                <c:pt idx="9">
                  <c:v>3.3792319999999987</c:v>
                </c:pt>
                <c:pt idx="10">
                  <c:v>3.4275139999999999</c:v>
                </c:pt>
                <c:pt idx="11">
                  <c:v>3.348093</c:v>
                </c:pt>
                <c:pt idx="12">
                  <c:v>3.328071</c:v>
                </c:pt>
                <c:pt idx="13">
                  <c:v>2.9959849999999997</c:v>
                </c:pt>
                <c:pt idx="14">
                  <c:v>2.8058929999999767</c:v>
                </c:pt>
                <c:pt idx="15">
                  <c:v>2.8487489999999767</c:v>
                </c:pt>
                <c:pt idx="16">
                  <c:v>2.9344779999999977</c:v>
                </c:pt>
                <c:pt idx="17">
                  <c:v>2.778502</c:v>
                </c:pt>
                <c:pt idx="18">
                  <c:v>2.1394569999999549</c:v>
                </c:pt>
                <c:pt idx="19">
                  <c:v>1.45876399999998</c:v>
                </c:pt>
                <c:pt idx="20">
                  <c:v>1.0192039999999998</c:v>
                </c:pt>
                <c:pt idx="21">
                  <c:v>0.64013699999999996</c:v>
                </c:pt>
                <c:pt idx="22">
                  <c:v>0.29855600000000032</c:v>
                </c:pt>
                <c:pt idx="23">
                  <c:v>0.13553299999999999</c:v>
                </c:pt>
                <c:pt idx="24">
                  <c:v>5.7781000000000922E-2</c:v>
                </c:pt>
                <c:pt idx="25">
                  <c:v>2.3033000000000442E-2</c:v>
                </c:pt>
                <c:pt idx="26">
                  <c:v>-3.5309000000000292E-2</c:v>
                </c:pt>
                <c:pt idx="27">
                  <c:v>-0.12563299999999997</c:v>
                </c:pt>
                <c:pt idx="28">
                  <c:v>-0.133081</c:v>
                </c:pt>
                <c:pt idx="29">
                  <c:v>-0.25413799999999998</c:v>
                </c:pt>
                <c:pt idx="30">
                  <c:v>-0.14207900000000001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'MESA8019207LINXLIF_HARP Analysi'!$B$11</c:f>
              <c:strCache>
                <c:ptCount val="1"/>
                <c:pt idx="0">
                  <c:v>Apical rotation (°)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'MESA8019207LINXLIF_HARP Analysi'!$C$7:$AG$7</c:f>
              <c:numCache>
                <c:formatCode>General</c:formatCode>
                <c:ptCount val="31"/>
                <c:pt idx="0">
                  <c:v>0</c:v>
                </c:pt>
                <c:pt idx="1">
                  <c:v>35</c:v>
                </c:pt>
                <c:pt idx="2">
                  <c:v>70</c:v>
                </c:pt>
                <c:pt idx="3">
                  <c:v>105</c:v>
                </c:pt>
                <c:pt idx="4">
                  <c:v>140</c:v>
                </c:pt>
                <c:pt idx="5">
                  <c:v>175</c:v>
                </c:pt>
                <c:pt idx="6">
                  <c:v>210</c:v>
                </c:pt>
                <c:pt idx="7">
                  <c:v>245</c:v>
                </c:pt>
                <c:pt idx="8">
                  <c:v>280</c:v>
                </c:pt>
                <c:pt idx="9">
                  <c:v>315</c:v>
                </c:pt>
                <c:pt idx="10">
                  <c:v>350</c:v>
                </c:pt>
                <c:pt idx="11">
                  <c:v>385</c:v>
                </c:pt>
                <c:pt idx="12">
                  <c:v>420</c:v>
                </c:pt>
                <c:pt idx="13">
                  <c:v>455</c:v>
                </c:pt>
                <c:pt idx="14">
                  <c:v>490</c:v>
                </c:pt>
                <c:pt idx="15">
                  <c:v>525</c:v>
                </c:pt>
                <c:pt idx="16">
                  <c:v>560</c:v>
                </c:pt>
                <c:pt idx="17">
                  <c:v>595</c:v>
                </c:pt>
                <c:pt idx="18">
                  <c:v>630</c:v>
                </c:pt>
                <c:pt idx="19">
                  <c:v>665</c:v>
                </c:pt>
                <c:pt idx="20">
                  <c:v>700</c:v>
                </c:pt>
                <c:pt idx="21">
                  <c:v>735</c:v>
                </c:pt>
                <c:pt idx="22">
                  <c:v>770</c:v>
                </c:pt>
                <c:pt idx="23">
                  <c:v>805</c:v>
                </c:pt>
                <c:pt idx="24">
                  <c:v>840</c:v>
                </c:pt>
                <c:pt idx="25">
                  <c:v>875</c:v>
                </c:pt>
                <c:pt idx="26">
                  <c:v>910</c:v>
                </c:pt>
                <c:pt idx="27">
                  <c:v>945</c:v>
                </c:pt>
                <c:pt idx="28">
                  <c:v>980</c:v>
                </c:pt>
                <c:pt idx="29">
                  <c:v>1015</c:v>
                </c:pt>
                <c:pt idx="30">
                  <c:v>1050</c:v>
                </c:pt>
              </c:numCache>
            </c:numRef>
          </c:xVal>
          <c:yVal>
            <c:numRef>
              <c:f>'MESA8019207LINXLIF_HARP Analysi'!$C$11:$AG$11</c:f>
              <c:numCache>
                <c:formatCode>General</c:formatCode>
                <c:ptCount val="31"/>
                <c:pt idx="0">
                  <c:v>0</c:v>
                </c:pt>
                <c:pt idx="1">
                  <c:v>1.5209269999999786</c:v>
                </c:pt>
                <c:pt idx="2">
                  <c:v>3.3496009999999967</c:v>
                </c:pt>
                <c:pt idx="3">
                  <c:v>5.2943339999999965</c:v>
                </c:pt>
                <c:pt idx="4">
                  <c:v>5.7684349999999665</c:v>
                </c:pt>
                <c:pt idx="5">
                  <c:v>5.861567</c:v>
                </c:pt>
                <c:pt idx="6">
                  <c:v>5.9989410000000003</c:v>
                </c:pt>
                <c:pt idx="7">
                  <c:v>6.6528719999999755</c:v>
                </c:pt>
                <c:pt idx="8">
                  <c:v>7.3475169999998888</c:v>
                </c:pt>
                <c:pt idx="9">
                  <c:v>8.1854440000000768</c:v>
                </c:pt>
                <c:pt idx="10">
                  <c:v>8.7091200000000004</c:v>
                </c:pt>
                <c:pt idx="11">
                  <c:v>9.5523600000000002</c:v>
                </c:pt>
                <c:pt idx="12">
                  <c:v>9.9553840000000768</c:v>
                </c:pt>
                <c:pt idx="13">
                  <c:v>9.7023460000000004</c:v>
                </c:pt>
                <c:pt idx="14">
                  <c:v>9.2631310000000013</c:v>
                </c:pt>
                <c:pt idx="15">
                  <c:v>8.5197789999999998</c:v>
                </c:pt>
                <c:pt idx="16">
                  <c:v>7.886412</c:v>
                </c:pt>
                <c:pt idx="17">
                  <c:v>6.4604239999999997</c:v>
                </c:pt>
                <c:pt idx="18">
                  <c:v>5.2864620000000961</c:v>
                </c:pt>
                <c:pt idx="19">
                  <c:v>3.4524399999999567</c:v>
                </c:pt>
                <c:pt idx="20">
                  <c:v>2.5663320000000001</c:v>
                </c:pt>
                <c:pt idx="21">
                  <c:v>1.4113029999999998</c:v>
                </c:pt>
                <c:pt idx="22">
                  <c:v>0.70204400000001022</c:v>
                </c:pt>
                <c:pt idx="23">
                  <c:v>0.20477999999999999</c:v>
                </c:pt>
                <c:pt idx="24">
                  <c:v>0.11375000000000061</c:v>
                </c:pt>
                <c:pt idx="25">
                  <c:v>5.7537000000000914E-2</c:v>
                </c:pt>
                <c:pt idx="26">
                  <c:v>0.12748799999999999</c:v>
                </c:pt>
                <c:pt idx="27">
                  <c:v>-0.16387599999999997</c:v>
                </c:pt>
                <c:pt idx="28">
                  <c:v>-0.39214800000000088</c:v>
                </c:pt>
                <c:pt idx="29">
                  <c:v>-0.27957100000000001</c:v>
                </c:pt>
                <c:pt idx="30">
                  <c:v>-0.655119000000011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'MESA8019207LINXLIF_HARP Analysi'!$B$12</c:f>
              <c:strCache>
                <c:ptCount val="1"/>
                <c:pt idx="0">
                  <c:v>Twist (°)</c:v>
                </c:pt>
              </c:strCache>
            </c:strRef>
          </c:tx>
          <c:spPr>
            <a:ln cmpd="sng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c:spPr>
          <c:marker>
            <c:symbol val="none"/>
          </c:marker>
          <c:xVal>
            <c:numRef>
              <c:f>'MESA8019207LINXLIF_HARP Analysi'!$C$7:$AG$7</c:f>
              <c:numCache>
                <c:formatCode>General</c:formatCode>
                <c:ptCount val="31"/>
                <c:pt idx="0">
                  <c:v>0</c:v>
                </c:pt>
                <c:pt idx="1">
                  <c:v>35</c:v>
                </c:pt>
                <c:pt idx="2">
                  <c:v>70</c:v>
                </c:pt>
                <c:pt idx="3">
                  <c:v>105</c:v>
                </c:pt>
                <c:pt idx="4">
                  <c:v>140</c:v>
                </c:pt>
                <c:pt idx="5">
                  <c:v>175</c:v>
                </c:pt>
                <c:pt idx="6">
                  <c:v>210</c:v>
                </c:pt>
                <c:pt idx="7">
                  <c:v>245</c:v>
                </c:pt>
                <c:pt idx="8">
                  <c:v>280</c:v>
                </c:pt>
                <c:pt idx="9">
                  <c:v>315</c:v>
                </c:pt>
                <c:pt idx="10">
                  <c:v>350</c:v>
                </c:pt>
                <c:pt idx="11">
                  <c:v>385</c:v>
                </c:pt>
                <c:pt idx="12">
                  <c:v>420</c:v>
                </c:pt>
                <c:pt idx="13">
                  <c:v>455</c:v>
                </c:pt>
                <c:pt idx="14">
                  <c:v>490</c:v>
                </c:pt>
                <c:pt idx="15">
                  <c:v>525</c:v>
                </c:pt>
                <c:pt idx="16">
                  <c:v>560</c:v>
                </c:pt>
                <c:pt idx="17">
                  <c:v>595</c:v>
                </c:pt>
                <c:pt idx="18">
                  <c:v>630</c:v>
                </c:pt>
                <c:pt idx="19">
                  <c:v>665</c:v>
                </c:pt>
                <c:pt idx="20">
                  <c:v>700</c:v>
                </c:pt>
                <c:pt idx="21">
                  <c:v>735</c:v>
                </c:pt>
                <c:pt idx="22">
                  <c:v>770</c:v>
                </c:pt>
                <c:pt idx="23">
                  <c:v>805</c:v>
                </c:pt>
                <c:pt idx="24">
                  <c:v>840</c:v>
                </c:pt>
                <c:pt idx="25">
                  <c:v>875</c:v>
                </c:pt>
                <c:pt idx="26">
                  <c:v>910</c:v>
                </c:pt>
                <c:pt idx="27">
                  <c:v>945</c:v>
                </c:pt>
                <c:pt idx="28">
                  <c:v>980</c:v>
                </c:pt>
                <c:pt idx="29">
                  <c:v>1015</c:v>
                </c:pt>
                <c:pt idx="30">
                  <c:v>1050</c:v>
                </c:pt>
              </c:numCache>
            </c:numRef>
          </c:xVal>
          <c:yVal>
            <c:numRef>
              <c:f>'MESA8019207LINXLIF_HARP Analysi'!$C$12:$AG$12</c:f>
              <c:numCache>
                <c:formatCode>General</c:formatCode>
                <c:ptCount val="31"/>
                <c:pt idx="0">
                  <c:v>0</c:v>
                </c:pt>
                <c:pt idx="1">
                  <c:v>0.78113099999999958</c:v>
                </c:pt>
                <c:pt idx="2">
                  <c:v>0.93434599999999968</c:v>
                </c:pt>
                <c:pt idx="3">
                  <c:v>2.1010949999999999</c:v>
                </c:pt>
                <c:pt idx="4">
                  <c:v>2.9540219999999997</c:v>
                </c:pt>
                <c:pt idx="5">
                  <c:v>4.1688299999999945</c:v>
                </c:pt>
                <c:pt idx="6">
                  <c:v>5.2150610000000004</c:v>
                </c:pt>
                <c:pt idx="7">
                  <c:v>6.5201030000000006</c:v>
                </c:pt>
                <c:pt idx="8">
                  <c:v>7.5610590000000002</c:v>
                </c:pt>
                <c:pt idx="9">
                  <c:v>8.7529300000000028</c:v>
                </c:pt>
                <c:pt idx="10">
                  <c:v>9.6894990000000067</c:v>
                </c:pt>
                <c:pt idx="11">
                  <c:v>10.94122</c:v>
                </c:pt>
                <c:pt idx="12">
                  <c:v>11.501767000000001</c:v>
                </c:pt>
                <c:pt idx="13">
                  <c:v>11.754884000000002</c:v>
                </c:pt>
                <c:pt idx="14">
                  <c:v>11.476209000000004</c:v>
                </c:pt>
                <c:pt idx="15">
                  <c:v>10.144718999999998</c:v>
                </c:pt>
                <c:pt idx="16">
                  <c:v>8.9031289999999998</c:v>
                </c:pt>
                <c:pt idx="17">
                  <c:v>6.8597969999999995</c:v>
                </c:pt>
                <c:pt idx="18">
                  <c:v>5.3762070000000124</c:v>
                </c:pt>
                <c:pt idx="19">
                  <c:v>3.7340140000000002</c:v>
                </c:pt>
                <c:pt idx="20">
                  <c:v>2.8313249999999988</c:v>
                </c:pt>
                <c:pt idx="21">
                  <c:v>1.806775</c:v>
                </c:pt>
                <c:pt idx="22">
                  <c:v>1.109982</c:v>
                </c:pt>
                <c:pt idx="23">
                  <c:v>0.72751399999999256</c:v>
                </c:pt>
                <c:pt idx="24">
                  <c:v>0.68329800000000762</c:v>
                </c:pt>
                <c:pt idx="25">
                  <c:v>0.61038299999999956</c:v>
                </c:pt>
                <c:pt idx="26">
                  <c:v>0.77314400000000905</c:v>
                </c:pt>
                <c:pt idx="27">
                  <c:v>0.63593999999999995</c:v>
                </c:pt>
                <c:pt idx="28">
                  <c:v>0.52807500000000063</c:v>
                </c:pt>
                <c:pt idx="29">
                  <c:v>0.75556299999998944</c:v>
                </c:pt>
                <c:pt idx="30">
                  <c:v>0.35430400000000561</c:v>
                </c:pt>
              </c:numCache>
            </c:numRef>
          </c:yVal>
          <c:smooth val="1"/>
        </c:ser>
        <c:ser>
          <c:idx val="4"/>
          <c:order val="4"/>
          <c:spPr>
            <a:ln w="127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'MESA8019207LINXLIF_HARP Analysi'!$G$63:$H$63</c:f>
              <c:numCache>
                <c:formatCode>General</c:formatCode>
                <c:ptCount val="2"/>
                <c:pt idx="0">
                  <c:v>0</c:v>
                </c:pt>
                <c:pt idx="1">
                  <c:v>45</c:v>
                </c:pt>
              </c:numCache>
            </c:numRef>
          </c:xVal>
          <c:yVal>
            <c:numRef>
              <c:f>'MESA8019207LINXLIF_HARP Analysi'!$G$62:$H$62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'MESA8019207LINXLIF_HARP Analysi'!$B$13</c:f>
              <c:strCache>
                <c:ptCount val="1"/>
                <c:pt idx="0">
                  <c:v>Torsion  (°/cm)</c:v>
                </c:pt>
              </c:strCache>
            </c:strRef>
          </c:tx>
          <c:spPr>
            <a:ln cmpd="sng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'MESA8019207LINXLIF_HARP Analysi'!$C$7:$AG$7</c:f>
              <c:numCache>
                <c:formatCode>General</c:formatCode>
                <c:ptCount val="31"/>
                <c:pt idx="0">
                  <c:v>0</c:v>
                </c:pt>
                <c:pt idx="1">
                  <c:v>35</c:v>
                </c:pt>
                <c:pt idx="2">
                  <c:v>70</c:v>
                </c:pt>
                <c:pt idx="3">
                  <c:v>105</c:v>
                </c:pt>
                <c:pt idx="4">
                  <c:v>140</c:v>
                </c:pt>
                <c:pt idx="5">
                  <c:v>175</c:v>
                </c:pt>
                <c:pt idx="6">
                  <c:v>210</c:v>
                </c:pt>
                <c:pt idx="7">
                  <c:v>245</c:v>
                </c:pt>
                <c:pt idx="8">
                  <c:v>280</c:v>
                </c:pt>
                <c:pt idx="9">
                  <c:v>315</c:v>
                </c:pt>
                <c:pt idx="10">
                  <c:v>350</c:v>
                </c:pt>
                <c:pt idx="11">
                  <c:v>385</c:v>
                </c:pt>
                <c:pt idx="12">
                  <c:v>420</c:v>
                </c:pt>
                <c:pt idx="13">
                  <c:v>455</c:v>
                </c:pt>
                <c:pt idx="14">
                  <c:v>490</c:v>
                </c:pt>
                <c:pt idx="15">
                  <c:v>525</c:v>
                </c:pt>
                <c:pt idx="16">
                  <c:v>560</c:v>
                </c:pt>
                <c:pt idx="17">
                  <c:v>595</c:v>
                </c:pt>
                <c:pt idx="18">
                  <c:v>630</c:v>
                </c:pt>
                <c:pt idx="19">
                  <c:v>665</c:v>
                </c:pt>
                <c:pt idx="20">
                  <c:v>700</c:v>
                </c:pt>
                <c:pt idx="21">
                  <c:v>735</c:v>
                </c:pt>
                <c:pt idx="22">
                  <c:v>770</c:v>
                </c:pt>
                <c:pt idx="23">
                  <c:v>805</c:v>
                </c:pt>
                <c:pt idx="24">
                  <c:v>840</c:v>
                </c:pt>
                <c:pt idx="25">
                  <c:v>875</c:v>
                </c:pt>
                <c:pt idx="26">
                  <c:v>910</c:v>
                </c:pt>
                <c:pt idx="27">
                  <c:v>945</c:v>
                </c:pt>
                <c:pt idx="28">
                  <c:v>980</c:v>
                </c:pt>
                <c:pt idx="29">
                  <c:v>1015</c:v>
                </c:pt>
                <c:pt idx="30">
                  <c:v>1050</c:v>
                </c:pt>
              </c:numCache>
            </c:numRef>
          </c:xVal>
          <c:yVal>
            <c:numRef>
              <c:f>'MESA8019207LINXLIF_HARP Analysi'!$C$13:$AG$13</c:f>
              <c:numCache>
                <c:formatCode>General</c:formatCode>
                <c:ptCount val="31"/>
                <c:pt idx="0">
                  <c:v>0</c:v>
                </c:pt>
                <c:pt idx="1">
                  <c:v>0.26037700000000008</c:v>
                </c:pt>
                <c:pt idx="2">
                  <c:v>0.31144866666667498</c:v>
                </c:pt>
                <c:pt idx="3">
                  <c:v>0.70036500000000002</c:v>
                </c:pt>
                <c:pt idx="4">
                  <c:v>0.98467400000000005</c:v>
                </c:pt>
                <c:pt idx="5">
                  <c:v>1.38961</c:v>
                </c:pt>
                <c:pt idx="6">
                  <c:v>1.7383536666666843</c:v>
                </c:pt>
                <c:pt idx="7">
                  <c:v>2.1733676666666812</c:v>
                </c:pt>
                <c:pt idx="8">
                  <c:v>2.5203530000000001</c:v>
                </c:pt>
                <c:pt idx="9">
                  <c:v>2.9176433333332552</c:v>
                </c:pt>
                <c:pt idx="10">
                  <c:v>3.2298329999999997</c:v>
                </c:pt>
                <c:pt idx="11">
                  <c:v>3.6470733333333332</c:v>
                </c:pt>
                <c:pt idx="12">
                  <c:v>3.8339223333333337</c:v>
                </c:pt>
                <c:pt idx="13">
                  <c:v>3.9182946666666671</c:v>
                </c:pt>
                <c:pt idx="14">
                  <c:v>3.8254029999999459</c:v>
                </c:pt>
                <c:pt idx="15">
                  <c:v>3.3815729999999977</c:v>
                </c:pt>
                <c:pt idx="16">
                  <c:v>2.9677096666666682</c:v>
                </c:pt>
                <c:pt idx="17">
                  <c:v>2.2865989999999998</c:v>
                </c:pt>
                <c:pt idx="18">
                  <c:v>1.7920689999999999</c:v>
                </c:pt>
                <c:pt idx="19">
                  <c:v>1.2446713333333335</c:v>
                </c:pt>
                <c:pt idx="20">
                  <c:v>0.94377500000001269</c:v>
                </c:pt>
                <c:pt idx="21">
                  <c:v>0.60225833333334433</c:v>
                </c:pt>
                <c:pt idx="22">
                  <c:v>0.36999400000000032</c:v>
                </c:pt>
                <c:pt idx="23">
                  <c:v>0.2425046666666667</c:v>
                </c:pt>
                <c:pt idx="24">
                  <c:v>0.22776600000000274</c:v>
                </c:pt>
                <c:pt idx="25">
                  <c:v>0.20346100000000261</c:v>
                </c:pt>
                <c:pt idx="26">
                  <c:v>0.25771466666666681</c:v>
                </c:pt>
                <c:pt idx="27">
                  <c:v>0.21198000000000194</c:v>
                </c:pt>
                <c:pt idx="28">
                  <c:v>0.17602500000000001</c:v>
                </c:pt>
                <c:pt idx="29">
                  <c:v>0.25185433333333335</c:v>
                </c:pt>
                <c:pt idx="30">
                  <c:v>0.11810133333333371</c:v>
                </c:pt>
              </c:numCache>
            </c:numRef>
          </c:yVal>
          <c:smooth val="1"/>
        </c:ser>
        <c:ser>
          <c:idx val="6"/>
          <c:order val="6"/>
          <c:spPr>
            <a:ln w="15875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dPt>
            <c:idx val="1"/>
            <c:bubble3D val="0"/>
            <c:spPr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dPt>
          <c:xVal>
            <c:numRef>
              <c:f>'MESA8019207LINXLIF_HARP Analysi'!$J$62:$J$63</c:f>
              <c:numCache>
                <c:formatCode>General</c:formatCode>
                <c:ptCount val="2"/>
                <c:pt idx="0">
                  <c:v>1100</c:v>
                </c:pt>
                <c:pt idx="1">
                  <c:v>1100</c:v>
                </c:pt>
              </c:numCache>
            </c:numRef>
          </c:xVal>
          <c:yVal>
            <c:numRef>
              <c:f>'MESA8019207LINXLIF_HARP Analysi'!$K$62:$K$63</c:f>
              <c:numCache>
                <c:formatCode>General</c:formatCode>
                <c:ptCount val="2"/>
                <c:pt idx="0">
                  <c:v>-1</c:v>
                </c:pt>
                <c:pt idx="1">
                  <c:v>12</c:v>
                </c:pt>
              </c:numCache>
            </c:numRef>
          </c:yVal>
          <c:smooth val="1"/>
        </c:ser>
        <c:ser>
          <c:idx val="7"/>
          <c:order val="7"/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'MESA8019207LINXLIF_HARP Analysi'!$J$64:$J$65</c:f>
              <c:numCache>
                <c:formatCode>General</c:formatCode>
                <c:ptCount val="2"/>
                <c:pt idx="0">
                  <c:v>1100</c:v>
                </c:pt>
                <c:pt idx="1">
                  <c:v>1120</c:v>
                </c:pt>
              </c:numCache>
            </c:numRef>
          </c:xVal>
          <c:yVal>
            <c:numRef>
              <c:f>'MESA8019207LINXLIF_HARP Analysi'!$K$64:$K$65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1"/>
        </c:ser>
        <c:ser>
          <c:idx val="8"/>
          <c:order val="8"/>
          <c:spPr>
            <a:ln w="95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'MESA8019207LINXLIF_HARP Analysi'!$J$66:$J$67</c:f>
              <c:numCache>
                <c:formatCode>General</c:formatCode>
                <c:ptCount val="2"/>
                <c:pt idx="0">
                  <c:v>1100</c:v>
                </c:pt>
                <c:pt idx="1">
                  <c:v>1120</c:v>
                </c:pt>
              </c:numCache>
            </c:numRef>
          </c:xVal>
          <c:yVal>
            <c:numRef>
              <c:f>'MESA8019207LINXLIF_HARP Analysi'!$K$66:$K$67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025728"/>
        <c:axId val="134026304"/>
      </c:scatterChart>
      <c:valAx>
        <c:axId val="134025728"/>
        <c:scaling>
          <c:orientation val="minMax"/>
          <c:max val="112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2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34026304"/>
        <c:crosses val="autoZero"/>
        <c:crossBetween val="midCat"/>
      </c:valAx>
      <c:valAx>
        <c:axId val="134026304"/>
        <c:scaling>
          <c:orientation val="minMax"/>
          <c:max val="1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ja-JP" sz="1200" b="1">
                <a:latin typeface="+mn-lt"/>
              </a:defRPr>
            </a:pPr>
            <a:endParaRPr lang="en-US"/>
          </a:p>
        </c:txPr>
        <c:crossAx val="134025728"/>
        <c:crosses val="autoZero"/>
        <c:crossBetween val="midCat"/>
        <c:majorUnit val="5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393572754625194"/>
          <c:y val="7.3633226402255308E-2"/>
          <c:w val="0.56539111103352402"/>
          <c:h val="0.7714173228346454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'slice possition (2)'!$AN$8:$AP$8</c:f>
              <c:numCache>
                <c:formatCode>General</c:formatCode>
                <c:ptCount val="3"/>
                <c:pt idx="0">
                  <c:v>0</c:v>
                </c:pt>
                <c:pt idx="1">
                  <c:v>1.5</c:v>
                </c:pt>
                <c:pt idx="2">
                  <c:v>3</c:v>
                </c:pt>
              </c:numCache>
            </c:numRef>
          </c:xVal>
          <c:yVal>
            <c:numRef>
              <c:f>'slice possition (2)'!$AN$4:$AP$4</c:f>
              <c:numCache>
                <c:formatCode>General</c:formatCode>
                <c:ptCount val="3"/>
                <c:pt idx="0">
                  <c:v>-4.124744816586734</c:v>
                </c:pt>
                <c:pt idx="1">
                  <c:v>1.2670949720670186</c:v>
                </c:pt>
                <c:pt idx="2">
                  <c:v>8.4858532695375004</c:v>
                </c:pt>
              </c:numCache>
            </c:numRef>
          </c:yVal>
          <c:smooth val="0"/>
        </c:ser>
        <c:ser>
          <c:idx val="1"/>
          <c:order val="1"/>
          <c:spPr>
            <a:ln w="19050">
              <a:solidFill>
                <a:schemeClr val="tx1"/>
              </a:solidFill>
            </a:ln>
          </c:spPr>
          <c:marker>
            <c:symbol val="dash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'slice possition (2)'!$AN$8:$AN$9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'slice possition (2)'!$AN$6:$AN$7</c:f>
              <c:numCache>
                <c:formatCode>General</c:formatCode>
                <c:ptCount val="2"/>
                <c:pt idx="0">
                  <c:v>-6.1333796617526994</c:v>
                </c:pt>
                <c:pt idx="1">
                  <c:v>-2.116109971421146</c:v>
                </c:pt>
              </c:numCache>
            </c:numRef>
          </c:yVal>
          <c:smooth val="0"/>
        </c:ser>
        <c:ser>
          <c:idx val="2"/>
          <c:order val="2"/>
          <c:spPr>
            <a:ln w="19050">
              <a:solidFill>
                <a:sysClr val="windowText" lastClr="000000"/>
              </a:solidFill>
            </a:ln>
          </c:spPr>
          <c:marker>
            <c:symbol val="dash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'slice possition (2)'!$AO$8:$AO$9</c:f>
              <c:numCache>
                <c:formatCode>General</c:formatCode>
                <c:ptCount val="2"/>
                <c:pt idx="0">
                  <c:v>1.5</c:v>
                </c:pt>
                <c:pt idx="1">
                  <c:v>1.5</c:v>
                </c:pt>
              </c:numCache>
            </c:numRef>
          </c:xVal>
          <c:yVal>
            <c:numRef>
              <c:f>'slice possition (2)'!$AO$6:$AO$7</c:f>
              <c:numCache>
                <c:formatCode>General</c:formatCode>
                <c:ptCount val="2"/>
                <c:pt idx="0">
                  <c:v>4.0663635360617905</c:v>
                </c:pt>
                <c:pt idx="1">
                  <c:v>-1.5321735919277339</c:v>
                </c:pt>
              </c:numCache>
            </c:numRef>
          </c:yVal>
          <c:smooth val="0"/>
        </c:ser>
        <c:ser>
          <c:idx val="3"/>
          <c:order val="3"/>
          <c:spPr>
            <a:ln w="19050">
              <a:solidFill>
                <a:sysClr val="windowText" lastClr="000000"/>
              </a:solidFill>
            </a:ln>
          </c:spPr>
          <c:marker>
            <c:symbol val="dash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'slice possition (2)'!$AP$8:$AP$9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xVal>
          <c:yVal>
            <c:numRef>
              <c:f>'slice possition (2)'!$AP$6:$AP$7</c:f>
              <c:numCache>
                <c:formatCode>General</c:formatCode>
                <c:ptCount val="2"/>
                <c:pt idx="0">
                  <c:v>12.262363462748468</c:v>
                </c:pt>
                <c:pt idx="1">
                  <c:v>4.7093430763265189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028032"/>
        <c:axId val="134028608"/>
      </c:scatterChart>
      <c:valAx>
        <c:axId val="134028032"/>
        <c:scaling>
          <c:orientation val="minMax"/>
          <c:min val="-1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lang="ja-JP"/>
            </a:pPr>
            <a:endParaRPr lang="en-US"/>
          </a:p>
        </c:txPr>
        <c:crossAx val="134028608"/>
        <c:crossesAt val="0"/>
        <c:crossBetween val="midCat"/>
        <c:majorUnit val="1"/>
      </c:valAx>
      <c:valAx>
        <c:axId val="134028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 sz="1200" b="1"/>
            </a:pPr>
            <a:endParaRPr lang="en-US"/>
          </a:p>
        </c:txPr>
        <c:crossAx val="134028032"/>
        <c:crossesAt val="-1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96425676583081"/>
          <c:y val="0.15610789615153761"/>
          <c:w val="0.83671859724820763"/>
          <c:h val="0.552194752995445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'torsion by agecat over gender'!$C$12</c:f>
              <c:strCache>
                <c:ptCount val="1"/>
                <c:pt idx="0">
                  <c:v>Women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'torsion by agecat over gender'!$D$17:$G$17</c:f>
              <c:numCache>
                <c:formatCode>General</c:formatCode>
                <c:ptCount val="4"/>
                <c:pt idx="0">
                  <c:v>1.03</c:v>
                </c:pt>
                <c:pt idx="1">
                  <c:v>2.0299999999999998</c:v>
                </c:pt>
                <c:pt idx="2">
                  <c:v>3.03</c:v>
                </c:pt>
                <c:pt idx="3">
                  <c:v>4.03</c:v>
                </c:pt>
              </c:numCache>
            </c:numRef>
          </c:xVal>
          <c:yVal>
            <c:numRef>
              <c:f>'torsion by agecat over gender'!$D$13:$G$13</c:f>
              <c:numCache>
                <c:formatCode>0</c:formatCode>
                <c:ptCount val="4"/>
                <c:pt idx="0">
                  <c:v>3.8</c:v>
                </c:pt>
                <c:pt idx="1">
                  <c:v>4.0999999999999996</c:v>
                </c:pt>
                <c:pt idx="2">
                  <c:v>4.3</c:v>
                </c:pt>
                <c:pt idx="3">
                  <c:v>4.5999999999999996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'torsion by agecat over gender'!$C$21</c:f>
              <c:strCache>
                <c:ptCount val="1"/>
                <c:pt idx="0">
                  <c:v>Men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'torsion by agecat over gender'!$D$26:$G$26</c:f>
              <c:numCache>
                <c:formatCode>General</c:formatCode>
                <c:ptCount val="4"/>
                <c:pt idx="0">
                  <c:v>0.8</c:v>
                </c:pt>
                <c:pt idx="1">
                  <c:v>1.8</c:v>
                </c:pt>
                <c:pt idx="2">
                  <c:v>2.8</c:v>
                </c:pt>
                <c:pt idx="3">
                  <c:v>3.8</c:v>
                </c:pt>
              </c:numCache>
            </c:numRef>
          </c:xVal>
          <c:yVal>
            <c:numRef>
              <c:f>'torsion by agecat over gender'!$D$22:$G$22</c:f>
              <c:numCache>
                <c:formatCode>0</c:formatCode>
                <c:ptCount val="4"/>
                <c:pt idx="0">
                  <c:v>3.298</c:v>
                </c:pt>
                <c:pt idx="1">
                  <c:v>3.2890000000000001</c:v>
                </c:pt>
                <c:pt idx="2">
                  <c:v>3.6949999999999998</c:v>
                </c:pt>
                <c:pt idx="3">
                  <c:v>3.7</c:v>
                </c:pt>
              </c:numCache>
            </c:numRef>
          </c:yVal>
          <c:smooth val="0"/>
        </c:ser>
        <c:ser>
          <c:idx val="2"/>
          <c:order val="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'torsion by agecat over gender'!$D$17:$D$18</c:f>
              <c:numCache>
                <c:formatCode>General</c:formatCode>
                <c:ptCount val="2"/>
                <c:pt idx="0">
                  <c:v>1.03</c:v>
                </c:pt>
                <c:pt idx="1">
                  <c:v>1.03</c:v>
                </c:pt>
              </c:numCache>
            </c:numRef>
          </c:xVal>
          <c:yVal>
            <c:numRef>
              <c:f>'torsion by agecat over gender'!$D$14:$D$15</c:f>
              <c:numCache>
                <c:formatCode>0</c:formatCode>
                <c:ptCount val="2"/>
                <c:pt idx="0">
                  <c:v>5.0949999999999855</c:v>
                </c:pt>
                <c:pt idx="1">
                  <c:v>2.5049999999999999</c:v>
                </c:pt>
              </c:numCache>
            </c:numRef>
          </c:yVal>
          <c:smooth val="0"/>
        </c:ser>
        <c:ser>
          <c:idx val="3"/>
          <c:order val="3"/>
          <c:spPr>
            <a:ln w="12700">
              <a:solidFill>
                <a:srgbClr val="000000"/>
              </a:solidFill>
              <a:prstDash val="solid"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'torsion by agecat over gender'!$E$17:$E$18</c:f>
              <c:numCache>
                <c:formatCode>General</c:formatCode>
                <c:ptCount val="2"/>
                <c:pt idx="0">
                  <c:v>2.0299999999999998</c:v>
                </c:pt>
                <c:pt idx="1">
                  <c:v>2.0299999999999998</c:v>
                </c:pt>
              </c:numCache>
            </c:numRef>
          </c:xVal>
          <c:yVal>
            <c:numRef>
              <c:f>'torsion by agecat over gender'!$E$14:$E$15</c:f>
              <c:numCache>
                <c:formatCode>0</c:formatCode>
                <c:ptCount val="2"/>
                <c:pt idx="0">
                  <c:v>5.4289999999999985</c:v>
                </c:pt>
                <c:pt idx="1">
                  <c:v>2.7709999999999999</c:v>
                </c:pt>
              </c:numCache>
            </c:numRef>
          </c:yVal>
          <c:smooth val="0"/>
        </c:ser>
        <c:ser>
          <c:idx val="4"/>
          <c:order val="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'torsion by agecat over gender'!$F$17:$F$18</c:f>
              <c:numCache>
                <c:formatCode>General</c:formatCode>
                <c:ptCount val="2"/>
                <c:pt idx="0">
                  <c:v>3.03</c:v>
                </c:pt>
                <c:pt idx="1">
                  <c:v>3.03</c:v>
                </c:pt>
              </c:numCache>
            </c:numRef>
          </c:xVal>
          <c:yVal>
            <c:numRef>
              <c:f>'torsion by agecat over gender'!$F$14:$F$15</c:f>
              <c:numCache>
                <c:formatCode>0</c:formatCode>
                <c:ptCount val="2"/>
                <c:pt idx="0">
                  <c:v>5.6159999999999846</c:v>
                </c:pt>
                <c:pt idx="1">
                  <c:v>2.984</c:v>
                </c:pt>
              </c:numCache>
            </c:numRef>
          </c:yVal>
          <c:smooth val="0"/>
        </c:ser>
        <c:ser>
          <c:idx val="5"/>
          <c:order val="5"/>
          <c:spPr>
            <a:ln w="12700">
              <a:solidFill>
                <a:srgbClr val="000000"/>
              </a:solidFill>
              <a:prstDash val="solid"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'torsion by agecat over gender'!$G$17:$G$18</c:f>
              <c:numCache>
                <c:formatCode>General</c:formatCode>
                <c:ptCount val="2"/>
                <c:pt idx="0">
                  <c:v>4.03</c:v>
                </c:pt>
                <c:pt idx="1">
                  <c:v>4.03</c:v>
                </c:pt>
              </c:numCache>
            </c:numRef>
          </c:xVal>
          <c:yVal>
            <c:numRef>
              <c:f>'torsion by agecat over gender'!$G$14:$G$15</c:f>
              <c:numCache>
                <c:formatCode>0</c:formatCode>
                <c:ptCount val="2"/>
                <c:pt idx="0">
                  <c:v>5.96</c:v>
                </c:pt>
                <c:pt idx="1">
                  <c:v>3.2399999999999993</c:v>
                </c:pt>
              </c:numCache>
            </c:numRef>
          </c:yVal>
          <c:smooth val="0"/>
        </c:ser>
        <c:ser>
          <c:idx val="6"/>
          <c:order val="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'torsion by agecat over gender'!$D$26:$D$27</c:f>
              <c:numCache>
                <c:formatCode>General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xVal>
          <c:yVal>
            <c:numRef>
              <c:f>'torsion by agecat over gender'!$D$23:$D$24</c:f>
              <c:numCache>
                <c:formatCode>0</c:formatCode>
                <c:ptCount val="2"/>
                <c:pt idx="0">
                  <c:v>4.3420000000000005</c:v>
                </c:pt>
                <c:pt idx="1">
                  <c:v>2.254</c:v>
                </c:pt>
              </c:numCache>
            </c:numRef>
          </c:yVal>
          <c:smooth val="0"/>
        </c:ser>
        <c:ser>
          <c:idx val="7"/>
          <c:order val="7"/>
          <c:spPr>
            <a:ln w="12700">
              <a:solidFill>
                <a:srgbClr val="000000"/>
              </a:solidFill>
              <a:prstDash val="solid"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'torsion by agecat over gender'!$E$26:$E$27</c:f>
              <c:numCache>
                <c:formatCode>General</c:formatCode>
                <c:ptCount val="2"/>
                <c:pt idx="0">
                  <c:v>1.8</c:v>
                </c:pt>
                <c:pt idx="1">
                  <c:v>1.8</c:v>
                </c:pt>
              </c:numCache>
            </c:numRef>
          </c:xVal>
          <c:yVal>
            <c:numRef>
              <c:f>'torsion by agecat over gender'!$E$23:$E$24</c:f>
              <c:numCache>
                <c:formatCode>0</c:formatCode>
                <c:ptCount val="2"/>
                <c:pt idx="0">
                  <c:v>4.2646999999999995</c:v>
                </c:pt>
                <c:pt idx="1">
                  <c:v>2.3132999999999977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'torsion by agecat over gender'!$F$26:$F$27</c:f>
              <c:strCache>
                <c:ptCount val="1"/>
                <c:pt idx="0">
                  <c:v>2.8 2.8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'torsion by agecat over gender'!$F$26:$F$27</c:f>
              <c:numCache>
                <c:formatCode>General</c:formatCode>
                <c:ptCount val="2"/>
                <c:pt idx="0">
                  <c:v>2.8</c:v>
                </c:pt>
                <c:pt idx="1">
                  <c:v>2.8</c:v>
                </c:pt>
              </c:numCache>
            </c:numRef>
          </c:xVal>
          <c:yVal>
            <c:numRef>
              <c:f>'torsion by agecat over gender'!$F$23:$F$24</c:f>
              <c:numCache>
                <c:formatCode>0</c:formatCode>
                <c:ptCount val="2"/>
                <c:pt idx="0">
                  <c:v>4.7850000000000001</c:v>
                </c:pt>
                <c:pt idx="1">
                  <c:v>2.6049999999999995</c:v>
                </c:pt>
              </c:numCache>
            </c:numRef>
          </c:yVal>
          <c:smooth val="0"/>
        </c:ser>
        <c:ser>
          <c:idx val="9"/>
          <c:order val="9"/>
          <c:spPr>
            <a:ln w="12700">
              <a:solidFill>
                <a:srgbClr val="000000"/>
              </a:solidFill>
              <a:prstDash val="solid"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'torsion by agecat over gender'!$G$26:$G$27</c:f>
              <c:numCache>
                <c:formatCode>General</c:formatCode>
                <c:ptCount val="2"/>
                <c:pt idx="0">
                  <c:v>3.8</c:v>
                </c:pt>
                <c:pt idx="1">
                  <c:v>3.8</c:v>
                </c:pt>
              </c:numCache>
            </c:numRef>
          </c:xVal>
          <c:yVal>
            <c:numRef>
              <c:f>'torsion by agecat over gender'!$G$23:$G$24</c:f>
              <c:numCache>
                <c:formatCode>0</c:formatCode>
                <c:ptCount val="2"/>
                <c:pt idx="0">
                  <c:v>4.8330000000000002</c:v>
                </c:pt>
                <c:pt idx="1">
                  <c:v>2.5670000000000002</c:v>
                </c:pt>
              </c:numCache>
            </c:numRef>
          </c:yVal>
          <c:smooth val="0"/>
        </c:ser>
        <c:ser>
          <c:idx val="10"/>
          <c:order val="10"/>
          <c:spPr>
            <a:ln w="127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'torsion by agecat over gender'!$D$28:$E$28</c:f>
              <c:numCache>
                <c:formatCode>0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xVal>
          <c:yVal>
            <c:numRef>
              <c:f>'torsion by agecat over gender'!$D$29:$E$29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196032"/>
        <c:axId val="137196608"/>
      </c:scatterChart>
      <c:valAx>
        <c:axId val="137196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7196608"/>
        <c:crosses val="autoZero"/>
        <c:crossBetween val="midCat"/>
      </c:valAx>
      <c:valAx>
        <c:axId val="137196608"/>
        <c:scaling>
          <c:orientation val="minMax"/>
          <c:max val="8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ja-JP"/>
            </a:pPr>
            <a:endParaRPr lang="en-US"/>
          </a:p>
        </c:txPr>
        <c:crossAx val="137196032"/>
        <c:crosses val="autoZero"/>
        <c:crossBetween val="midCat"/>
        <c:majorUnit val="2"/>
      </c:valAx>
      <c:spPr>
        <a:solidFill>
          <a:srgbClr val="FFFFFF"/>
        </a:solidFill>
        <a:ln w="25400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76896971059468178"/>
          <c:y val="0.34956971784777086"/>
          <c:w val="0.18686424696345424"/>
          <c:h val="0.1106686362999805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0.61499</cdr:x>
      <cdr:y>0.62248</cdr:y>
    </cdr:from>
    <cdr:to>
      <cdr:x>0.69186</cdr:x>
      <cdr:y>0.7147</cdr:y>
    </cdr:to>
    <cdr:sp macro="" textlink="">
      <cdr:nvSpPr>
        <cdr:cNvPr id="5" name="TextBox 4"/>
        <cdr:cNvSpPr txBox="1"/>
      </cdr:nvSpPr>
      <cdr:spPr>
        <a:xfrm xmlns:a="http://schemas.openxmlformats.org/drawingml/2006/main" flipH="1">
          <a:off x="3048000" y="2057400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0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0.61499</cdr:x>
      <cdr:y>0.4611</cdr:y>
    </cdr:from>
    <cdr:to>
      <cdr:x>0.69186</cdr:x>
      <cdr:y>0.55331</cdr:y>
    </cdr:to>
    <cdr:sp macro="" textlink="">
      <cdr:nvSpPr>
        <cdr:cNvPr id="7" name="TextBox 1"/>
        <cdr:cNvSpPr txBox="1"/>
      </cdr:nvSpPr>
      <cdr:spPr>
        <a:xfrm xmlns:a="http://schemas.openxmlformats.org/drawingml/2006/main" flipH="1">
          <a:off x="3048000" y="1524000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5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0.61499</cdr:x>
      <cdr:y>0.27666</cdr:y>
    </cdr:from>
    <cdr:to>
      <cdr:x>0.69186</cdr:x>
      <cdr:y>0.36888</cdr:y>
    </cdr:to>
    <cdr:sp macro="" textlink="">
      <cdr:nvSpPr>
        <cdr:cNvPr id="8" name="TextBox 1"/>
        <cdr:cNvSpPr txBox="1"/>
      </cdr:nvSpPr>
      <cdr:spPr>
        <a:xfrm xmlns:a="http://schemas.openxmlformats.org/drawingml/2006/main" flipH="1">
          <a:off x="3048000" y="914400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 smtClean="0"/>
            <a:t>10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0.41583</cdr:x>
      <cdr:y>0.41344</cdr:y>
    </cdr:from>
    <cdr:to>
      <cdr:x>0.61676</cdr:x>
      <cdr:y>0.49724</cdr:y>
    </cdr:to>
    <cdr:sp macro="" textlink="">
      <cdr:nvSpPr>
        <cdr:cNvPr id="9" name="Text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86000" y="1524000"/>
          <a:ext cx="1104605" cy="3089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ysClr val="windowText" lastClr="000000"/>
              </a:solidFill>
              <a:latin typeface="Arial" charset="0"/>
              <a:ea typeface="ＭＳ Ｐゴシック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ysClr val="windowText" lastClr="000000"/>
              </a:solidFill>
              <a:latin typeface="Arial" charset="0"/>
              <a:ea typeface="ＭＳ Ｐゴシック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ysClr val="windowText" lastClr="000000"/>
              </a:solidFill>
              <a:latin typeface="Arial" charset="0"/>
              <a:ea typeface="ＭＳ Ｐゴシック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ysClr val="windowText" lastClr="000000"/>
              </a:solidFill>
              <a:latin typeface="Arial" charset="0"/>
              <a:ea typeface="ＭＳ Ｐゴシック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ysClr val="windowText" lastClr="000000"/>
              </a:solidFill>
              <a:latin typeface="Arial" charset="0"/>
              <a:ea typeface="ＭＳ Ｐゴシック" charset="-128"/>
            </a:defRPr>
          </a:lvl5pPr>
          <a:lvl6pPr marL="2286000" algn="l" defTabSz="914400" rtl="0" eaLnBrk="1" latinLnBrk="0" hangingPunct="1">
            <a:defRPr kumimoji="1" kern="1200">
              <a:solidFill>
                <a:sysClr val="windowText" lastClr="000000"/>
              </a:solidFill>
              <a:latin typeface="Arial" charset="0"/>
              <a:ea typeface="ＭＳ Ｐゴシック" charset="-128"/>
            </a:defRPr>
          </a:lvl6pPr>
          <a:lvl7pPr marL="2743200" algn="l" defTabSz="914400" rtl="0" eaLnBrk="1" latinLnBrk="0" hangingPunct="1">
            <a:defRPr kumimoji="1" kern="1200">
              <a:solidFill>
                <a:sysClr val="windowText" lastClr="000000"/>
              </a:solidFill>
              <a:latin typeface="Arial" charset="0"/>
              <a:ea typeface="ＭＳ Ｐゴシック" charset="-128"/>
            </a:defRPr>
          </a:lvl7pPr>
          <a:lvl8pPr marL="3200400" algn="l" defTabSz="914400" rtl="0" eaLnBrk="1" latinLnBrk="0" hangingPunct="1">
            <a:defRPr kumimoji="1" kern="1200">
              <a:solidFill>
                <a:sysClr val="windowText" lastClr="000000"/>
              </a:solidFill>
              <a:latin typeface="Arial" charset="0"/>
              <a:ea typeface="ＭＳ Ｐゴシック" charset="-128"/>
            </a:defRPr>
          </a:lvl8pPr>
          <a:lvl9pPr marL="3657600" algn="l" defTabSz="914400" rtl="0" eaLnBrk="1" latinLnBrk="0" hangingPunct="1">
            <a:defRPr kumimoji="1" kern="1200">
              <a:solidFill>
                <a:sysClr val="windowText" lastClr="000000"/>
              </a:solidFill>
              <a:latin typeface="Arial" charset="0"/>
              <a:ea typeface="ＭＳ Ｐゴシック" charset="-128"/>
            </a:defRPr>
          </a:lvl9pPr>
        </a:lstStyle>
        <a:p xmlns:a="http://schemas.openxmlformats.org/drawingml/2006/main">
          <a:pPr>
            <a:defRPr/>
          </a:pPr>
          <a:r>
            <a:rPr kumimoji="0" lang="en-US" altLang="ja-JP" sz="1200" b="1" dirty="0" smtClean="0">
              <a:latin typeface="Calibri"/>
            </a:rPr>
            <a:t>Mid rotation</a:t>
          </a:r>
          <a:endParaRPr kumimoji="0" lang="en-US" altLang="ja-JP" sz="1200" b="1" dirty="0">
            <a:latin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0.28195</cdr:x>
      <cdr:y>0.75696</cdr:y>
    </cdr:from>
    <cdr:to>
      <cdr:x>0.47667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3976" y="32575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0.27273</cdr:x>
      <cdr:y>0.84615</cdr:y>
    </cdr:from>
    <cdr:to>
      <cdr:x>0.75436</cdr:x>
      <cdr:y>0.9198</cdr:y>
    </cdr:to>
    <cdr:grpSp>
      <cdr:nvGrpSpPr>
        <cdr:cNvPr id="3034114" name="Group 5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1122229" y="2514589"/>
          <a:ext cx="1981812" cy="218873"/>
          <a:chOff x="1222423" y="2777862"/>
          <a:chExt cx="2002523" cy="263326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1222423" y="2777864"/>
            <a:ext cx="601235" cy="26332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/>
          <a:p xmlns:a="http://schemas.openxmlformats.org/drawingml/2006/main">
            <a:r>
              <a:rPr lang="en-US" sz="1400" b="1" dirty="0"/>
              <a:t>Base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1959943" y="2777862"/>
            <a:ext cx="601236" cy="26332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 b="1" dirty="0"/>
              <a:t>Mid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2623711" y="2777864"/>
            <a:ext cx="601235" cy="26332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 b="1" dirty="0"/>
              <a:t>Apex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0.1657</cdr:x>
      <cdr:y>0.73408</cdr:y>
    </cdr:from>
    <cdr:to>
      <cdr:x>0.96745</cdr:x>
      <cdr:y>0.8289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7454" y="4062413"/>
          <a:ext cx="6761725" cy="524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            45-54            55-64             65-74             75-84 </a:t>
          </a:r>
        </a:p>
      </cdr:txBody>
    </cdr:sp>
  </cdr:relSizeAnchor>
  <cdr:relSizeAnchor xmlns:cdr="http://schemas.openxmlformats.org/drawingml/2006/chartDrawing">
    <cdr:from>
      <cdr:x>0.32833</cdr:x>
      <cdr:y>0.8</cdr:y>
    </cdr:from>
    <cdr:to>
      <cdr:x>0.65603</cdr:x>
      <cdr:y>0.85571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69054" y="4876799"/>
          <a:ext cx="2763726" cy="339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Age</a:t>
          </a:r>
          <a:r>
            <a:rPr lang="en-US" sz="1800" b="1" baseline="0" dirty="0"/>
            <a:t> categories, years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0.03843</cdr:x>
      <cdr:y>0.18872</cdr:y>
    </cdr:from>
    <cdr:to>
      <cdr:x>0.07827</cdr:x>
      <cdr:y>0.53859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476249" y="1844596"/>
          <a:ext cx="1936187" cy="335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/>
            <a:t>LV</a:t>
          </a:r>
          <a:r>
            <a:rPr lang="en-US" sz="1800" b="1" baseline="0" dirty="0"/>
            <a:t> torsion, °/cm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0.49096</cdr:x>
      <cdr:y>0.84854</cdr:y>
    </cdr:from>
    <cdr:to>
      <cdr:x>1</cdr:x>
      <cdr:y>1</cdr:y>
    </cdr:to>
    <cdr:sp macro="" textlink="">
      <cdr:nvSpPr>
        <cdr:cNvPr id="5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0654" y="5172670"/>
          <a:ext cx="4293054" cy="9233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defRPr/>
          </a:pPr>
          <a:r>
            <a:rPr kumimoji="0" lang="en-US" sz="1800" b="1" dirty="0">
              <a:latin typeface="Calibri"/>
            </a:rPr>
            <a:t>mean ± 1 SD</a:t>
          </a:r>
        </a:p>
        <a:p xmlns:a="http://schemas.openxmlformats.org/drawingml/2006/main">
          <a:pPr>
            <a:defRPr/>
          </a:pPr>
          <a:r>
            <a:rPr kumimoji="0" lang="en-US" altLang="ja-JP" sz="1800" b="1" dirty="0" smtClean="0">
              <a:latin typeface="Calibri"/>
            </a:rPr>
            <a:t>* p </a:t>
          </a:r>
          <a:r>
            <a:rPr kumimoji="0" lang="en-US" altLang="ja-JP" sz="1800" b="1" dirty="0">
              <a:latin typeface="Calibri"/>
            </a:rPr>
            <a:t>&lt; </a:t>
          </a:r>
          <a:r>
            <a:rPr kumimoji="0" lang="en-US" altLang="ja-JP" sz="1800" b="1" dirty="0" smtClean="0">
              <a:latin typeface="Calibri"/>
            </a:rPr>
            <a:t>0.001 for gender difference</a:t>
          </a:r>
        </a:p>
        <a:p xmlns:a="http://schemas.openxmlformats.org/drawingml/2006/main">
          <a:pPr>
            <a:defRPr/>
          </a:pPr>
          <a:r>
            <a:rPr kumimoji="0" lang="en-US" altLang="ja-JP" sz="1800" b="1" dirty="0" smtClean="0">
              <a:latin typeface="Calibri"/>
            </a:rPr>
            <a:t>† </a:t>
          </a:r>
          <a:r>
            <a:rPr kumimoji="0" lang="en-US" altLang="ja-JP" sz="1800" b="1" dirty="0">
              <a:latin typeface="Calibri"/>
            </a:rPr>
            <a:t>p </a:t>
          </a:r>
          <a:r>
            <a:rPr kumimoji="0" lang="en-US" altLang="ja-JP" sz="1800" b="1" dirty="0" smtClean="0">
              <a:latin typeface="Calibri"/>
            </a:rPr>
            <a:t>&lt; 0.001 </a:t>
          </a:r>
          <a:r>
            <a:rPr lang="en-US" altLang="ja-JP" sz="1800" b="1" dirty="0" smtClean="0"/>
            <a:t>for trend  across </a:t>
          </a:r>
          <a:r>
            <a:rPr kumimoji="0" lang="en-US" altLang="ja-JP" sz="1800" b="1" dirty="0" smtClean="0">
              <a:latin typeface="Calibri"/>
            </a:rPr>
            <a:t>age categories</a:t>
          </a:r>
          <a:endParaRPr kumimoji="0" lang="en-US" sz="1800" b="1" dirty="0">
            <a:latin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E69E7C9A-6183-411E-B124-5BAB3937FB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46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1345" tIns="40673" rIns="81345" bIns="40673"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78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7DDEA-F231-4679-B369-81EF096D155D}" type="slidenum">
              <a:rPr lang="en-US" altLang="ko-KR">
                <a:solidFill>
                  <a:srgbClr val="000000"/>
                </a:solidFill>
              </a:rPr>
              <a:pPr/>
              <a:t>25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83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4B207-2D61-47EE-A0B8-2777F4BAA4F1}" type="slidenum">
              <a:rPr lang="en-US" altLang="ko-KR">
                <a:solidFill>
                  <a:srgbClr val="000000"/>
                </a:solidFill>
              </a:rPr>
              <a:pPr/>
              <a:t>29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368300"/>
            <a:ext cx="5113338" cy="3836988"/>
          </a:xfrm>
          <a:ln/>
        </p:spPr>
      </p:sp>
      <p:sp>
        <p:nvSpPr>
          <p:cNvPr id="305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1335" tIns="40667" rIns="81335" bIns="40667"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charset="-128"/>
              </a:rPr>
              <a:t>I</a:t>
            </a:r>
            <a:r>
              <a:rPr lang="en-US" altLang="en-US" smtClean="0">
                <a:latin typeface="Arial" pitchFamily="34" charset="0"/>
                <a:ea typeface="ＭＳ Ｐゴシック" charset="-128"/>
              </a:rPr>
              <a:t>’</a:t>
            </a:r>
            <a:r>
              <a:rPr lang="en-US" smtClean="0">
                <a:latin typeface="Arial" pitchFamily="34" charset="0"/>
                <a:ea typeface="ＭＳ Ｐゴシック" charset="-128"/>
              </a:rPr>
              <a:t>d like to give you just one example of the myriad of results that have come from this analysis.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charset="-128"/>
              </a:rPr>
              <a:t>For example, we have evaluated the relationship between atherosclerosis (measured by calcium) and regional myocardial strain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78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7DDEA-F231-4679-B369-81EF096D155D}" type="slidenum">
              <a:rPr lang="en-US" altLang="ko-KR">
                <a:solidFill>
                  <a:srgbClr val="000000"/>
                </a:solidFill>
              </a:rPr>
              <a:pPr/>
              <a:t>33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1820863" algn="l"/>
              </a:tabLst>
            </a:pPr>
            <a:r>
              <a:rPr lang="en-US" altLang="ja-JP" smtClean="0">
                <a:latin typeface="Times New Roman" pitchFamily="18" charset="0"/>
                <a:ea typeface="MS Mincho" pitchFamily="17" charset="-128"/>
                <a:cs typeface="Times New Roman" pitchFamily="18" charset="0"/>
              </a:rPr>
              <a:t>We defined angular displacement of the LV in each short axis slice as LV rotation (degree). </a:t>
            </a:r>
          </a:p>
          <a:p>
            <a:pPr eaLnBrk="1" hangingPunct="1">
              <a:spcBef>
                <a:spcPct val="0"/>
              </a:spcBef>
              <a:tabLst>
                <a:tab pos="1820863" algn="l"/>
              </a:tabLst>
            </a:pPr>
            <a:r>
              <a:rPr lang="en-US" altLang="ja-JP" smtClean="0">
                <a:latin typeface="Times New Roman" pitchFamily="18" charset="0"/>
                <a:ea typeface="MS Mincho" pitchFamily="17" charset="-128"/>
                <a:cs typeface="Times New Roman" pitchFamily="18" charset="0"/>
              </a:rPr>
              <a:t>LV twist was defined as the net difference between the basal and apical rotation angle. </a:t>
            </a:r>
          </a:p>
          <a:p>
            <a:pPr eaLnBrk="1" hangingPunct="1">
              <a:spcBef>
                <a:spcPct val="0"/>
              </a:spcBef>
              <a:tabLst>
                <a:tab pos="1820863" algn="l"/>
              </a:tabLst>
            </a:pPr>
            <a:r>
              <a:rPr lang="en-US" altLang="ja-JP" smtClean="0">
                <a:latin typeface="Times New Roman" pitchFamily="18" charset="0"/>
                <a:ea typeface="MS Mincho" pitchFamily="17" charset="-128"/>
                <a:cs typeface="Times New Roman" pitchFamily="18" charset="0"/>
              </a:rPr>
              <a:t>The result was then divided by the distance h (cm) between the two acquired sliced for normalization purposes. </a:t>
            </a:r>
            <a:endParaRPr lang="en-US" altLang="ja-JP" sz="1800" smtClean="0">
              <a:latin typeface="Arial" charset="0"/>
              <a:ea typeface="MS Mincho" pitchFamily="17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tabLst>
                <a:tab pos="1820863" algn="l"/>
              </a:tabLst>
            </a:pPr>
            <a:endParaRPr lang="en-US" altLang="ja-JP" smtClean="0">
              <a:latin typeface="Times New Roman" pitchFamily="18" charset="0"/>
              <a:ea typeface="MS Mincho" pitchFamily="17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tabLst>
                <a:tab pos="1820863" algn="l"/>
              </a:tabLst>
            </a:pPr>
            <a:endParaRPr lang="en-US" altLang="ja-JP" smtClean="0">
              <a:latin typeface="Times New Roman" pitchFamily="18" charset="0"/>
              <a:ea typeface="MS Mincho" pitchFamily="17" charset="-128"/>
              <a:cs typeface="Times New Roman" pitchFamily="18" charset="0"/>
            </a:endParaRPr>
          </a:p>
          <a:p>
            <a:pPr>
              <a:tabLst>
                <a:tab pos="1820863" algn="l"/>
              </a:tabLst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743D17-E305-492C-80EB-45555D44AF50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45DED-ED88-4CA9-8019-EF38A6B4425C}" type="slidenum">
              <a:rPr lang="en-US"/>
              <a:pPr/>
              <a:t>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68325"/>
            <a:ext cx="4583113" cy="3436938"/>
          </a:xfrm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C0111A-97FE-FD45-A4AF-28771EBA6F24}" type="slidenum">
              <a:rPr lang="en-US" sz="1200" u="none"/>
              <a:pPr/>
              <a:t>9</a:t>
            </a:fld>
            <a:endParaRPr lang="en-US" sz="1200" u="none"/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a4g05.eps</a:t>
            </a:r>
            <a:r>
              <a:rPr lang="en-US" baseline="0" dirty="0" smtClean="0"/>
              <a:t> and a5g05.eps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24E6C-16ED-0D46-AD8A-FC0533E6FD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4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a2g01.eps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24E6C-16ED-0D46-AD8A-FC0533E6FD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8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a7g02.eps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24E6C-16ED-0D46-AD8A-FC0533E6FD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9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a2g02.eps and a2g03.eps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24E6C-16ED-0D46-AD8A-FC0533E6FD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1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368300"/>
            <a:ext cx="5116512" cy="3836988"/>
          </a:xfrm>
          <a:ln/>
        </p:spPr>
      </p:sp>
      <p:sp>
        <p:nvSpPr>
          <p:cNvPr id="336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charset="-128"/>
              </a:rPr>
              <a:t>This work was presented by our study group in AHA scientific sessions last year. We know that concentric LV remodeling, expressed by increased M/V ratio, is associated with increased cardiovascular disease risk in MESA study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a5g01</a:t>
            </a:r>
            <a:r>
              <a:rPr lang="en-US" baseline="0" dirty="0" smtClean="0"/>
              <a:t>.eps – a5g04.eps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24E6C-16ED-0D46-AD8A-FC0533E6FD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5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7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78FA8E-5474-4610-BFB2-1241D0E7D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7EBC7-DC55-429C-B52A-B665B39033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533400"/>
            <a:ext cx="2065337" cy="339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6046788" cy="339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988" y="533400"/>
            <a:ext cx="1187450" cy="574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264525" cy="25590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FF3C8883-6E33-4409-8F54-360F05116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BCF9D389-A31A-49EB-BF6D-2C84A703E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D4472-47E1-416C-9A0E-BF289FBC0E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32E5EF04-A983-4DFA-B4CB-2BEC38661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10C6213-350D-472E-9B82-E4C04DBD6C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78FCBCE3-C3BA-4E44-9115-1D91B528E9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F0656479-92F4-4821-8312-A32BCEFD2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37071DA8-6D1A-4884-86DE-B5A436201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1E9D1637-15C8-4046-8774-4A8804EE7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3EC73B59-BB37-4E98-A9AF-35B2FA4A2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770347B5-B4E4-4E4F-9D27-8992543A5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62E9DDE2-AA02-4AEA-9078-BFB4C4E52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92D55409-46B1-4D20-A171-2910F2490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47FFE-B29B-49A0-A2DC-7FBCE5121E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1FE6A45E-B8E4-4529-A82B-2EAD612DD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A7C8AA2-2147-4283-B17E-5A2643E47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B8299E80-D4D3-496C-96D5-83994C96C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802B1A4D-C42F-4740-8B6D-8216053D9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1E89A075-D6C4-428D-9F0B-6BCD4D8FF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CFA19928-88C3-4E1F-B20F-765445407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63F5B336-3583-48BA-8702-24F54EAFE2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D2A780E-A31D-45FA-9B5D-874BDE821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96A41E3C-305F-4233-8D4D-FB0A23584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C005FC47-E601-445E-9134-078825D39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E1DCA-D0BD-49D8-9B29-DA8298F08A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39B69FC7-F519-47E8-95F9-AB54C296F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4998D562-8E1D-46D9-8F58-FEDF940456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ED1D-E415-400D-B868-AC49A0CAF9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CD816-D32D-44E8-9162-FB1299B7E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CE8C9-F71E-44F2-BB85-81B2545B0A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2CF2-D0FD-4486-9284-F16968779D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B14D-6657-42DE-8E90-E5EA77E930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F05C-77BE-4206-8C91-4B21FEC2C9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4C467-4916-4FD1-BB88-DB94702A7B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F050D-F7B3-48BA-9945-DEE3961147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C9E51-0670-455C-8565-4F5C0DB47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7F1CF-8DFB-4CFC-AC69-52A1A4DCB4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88876-2F9F-4505-AD81-29935300D2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776D-4192-44F3-AD8F-034665A303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92862-9AA7-44B9-B84E-2F8129ED90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950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955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9632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504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7550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76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D13EE-C4DB-4E84-A022-9AE0EA1311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1874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0839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320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553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13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ED1D-E415-400D-B868-AC49A0CAF9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CD816-D32D-44E8-9162-FB1299B7E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CE8C9-F71E-44F2-BB85-81B2545B0A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2CF2-D0FD-4486-9284-F16968779D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B14D-6657-42DE-8E90-E5EA77E930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8F262-6001-4077-8A78-383C0EF9F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F05C-77BE-4206-8C91-4B21FEC2C9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4C467-4916-4FD1-BB88-DB94702A7B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F050D-F7B3-48BA-9945-DEE3961147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7F1CF-8DFB-4CFC-AC69-52A1A4DCB4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88876-2F9F-4505-AD81-29935300D2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776D-4192-44F3-AD8F-034665A303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92862-9AA7-44B9-B84E-2F8129ED90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10DC8-EB3B-4BA5-AC63-E4227BC0131B}" type="datetime1">
              <a:rPr lang="en-US" altLang="ja-JP"/>
              <a:pPr/>
              <a:t>4/25/2013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E3C97-9ADE-417E-A0BE-08B7BBAA53A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CF373E-40DE-4645-81DC-6BBDB94FE1EF}" type="datetime1">
              <a:rPr lang="en-US" altLang="ja-JP"/>
              <a:pPr/>
              <a:t>4/25/2013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A77C8-341E-48B5-BBF4-9566854F20E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98568-1F11-4FF3-BF46-A0CDCF3FE237}" type="datetime1">
              <a:rPr lang="en-US" altLang="ja-JP"/>
              <a:pPr/>
              <a:t>4/25/2013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F2089-5B79-425E-BC52-070AD391C3B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5397A-1705-41EE-8609-EA32B5458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EDC5-EE32-419D-9869-E31E459F717D}" type="datetime1">
              <a:rPr lang="en-US" altLang="ja-JP"/>
              <a:pPr/>
              <a:t>4/25/2013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8457E-16ED-4687-9DDE-51DBD0625C5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36B67-A982-43BB-BF37-F67F47ECD9FC}" type="datetime1">
              <a:rPr lang="en-US" altLang="ja-JP"/>
              <a:pPr/>
              <a:t>4/25/2013</a:t>
            </a:fld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A1619-B0BB-4758-81B6-2348BE85B13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4F19C6-2B4C-40B4-88F5-354EE6FB62A0}" type="datetime1">
              <a:rPr lang="en-US" altLang="ja-JP"/>
              <a:pPr/>
              <a:t>4/25/2013</a:t>
            </a:fld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0D748-9643-465C-8892-69793B87885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B075B-0D27-4037-A025-1C9FD0190D43}" type="datetime1">
              <a:rPr lang="en-US" altLang="ja-JP"/>
              <a:pPr/>
              <a:t>4/25/2013</a:t>
            </a:fld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8B72-6D96-42CD-9B72-4B776D49828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B6730-358A-469C-84E1-4C6ADF08A124}" type="datetime1">
              <a:rPr lang="en-US" altLang="ja-JP"/>
              <a:pPr/>
              <a:t>4/25/2013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1D23B-B032-4163-AC80-34CBA57CFE1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C2BC8-87E4-41ED-9834-161628DA47C4}" type="datetime1">
              <a:rPr lang="en-US" altLang="ja-JP"/>
              <a:pPr/>
              <a:t>4/25/2013</a:t>
            </a:fld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31B35-911A-4385-AFAF-7BE734F165A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4B199-A22E-4F05-A1C5-FF04C6121897}" type="datetime1">
              <a:rPr lang="en-US" altLang="ja-JP"/>
              <a:pPr/>
              <a:t>4/25/2013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7865C-284E-4A4F-9E3F-1F0C9E8BC0D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BF477-244E-40C2-98CD-D0D1B890ACC7}" type="datetime1">
              <a:rPr lang="en-US" altLang="ja-JP"/>
              <a:pPr/>
              <a:t>4/25/2013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201BF-939E-4CF1-98E3-ED3397623AA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2B169-A469-48CE-876F-284932AC1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ABD1D-D66A-47AF-80D7-5BC06F28DB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28709-1DF9-433B-859A-D469D368F9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23787-7B8A-4C88-9079-8D1256458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0C300-3478-4430-9B73-181AA32531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34FB-10A2-44B6-AEFF-455BEE3F02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22093EA-550C-45F7-86B0-5DC4C7BC6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CB577-7981-44E6-B326-E017D6DAA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F868E-E0CB-4B3D-BDFC-F7B1E1AC2C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48A90-C11A-465C-A7B3-31FA97699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F33F1-B138-4669-92FE-275985961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97443-2403-4B8D-87DC-FDA3EE225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F4532-8E80-41E2-8222-293C25A48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ED6BB-998D-4FB6-A8C6-76F1FD4BB8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42372-3E12-4CE5-BCB1-B6AA06683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FC4BB-978E-4BC5-A833-147F64467B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3EBAD-55F6-4F74-B527-AF77E3401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B37AA-C5C1-4DA1-AA9F-695FC2AD1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DFCFB-D685-46E9-8FD4-7BAC34FF2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2AFD4-977E-4A05-91EF-877C57477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0C9BF-ED0D-4CDD-9B6B-65B225283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4FBCB-7E13-4D5F-9869-EB5D52D28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630F3-0915-4F5B-AFF3-5981D6FD8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2142C-24D2-4514-B365-72FE412AA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0E058-261F-4017-926E-1BBB239C80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A318E-D6EE-44B9-BD39-B5C2A2BB7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9B84A-B274-454C-B9F4-14D3E609DC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D1142-52D7-42D1-8080-6C374A0F6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F2C71-F35C-4388-9F46-4D22FEA7A2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8A48B-6A3D-4034-83AA-7B11F0C28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6056A2-BF91-496C-A162-7F27DEA1B9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EF1A15CC-5A84-4CBB-A980-58BB71F94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9E9EECA5-B476-480D-89B2-F97A1CBC6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3BC0CFA4-ADEE-42A9-9E2A-4898FE4E3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4187A047-A81C-4C4F-97A3-ECF7CA320E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F3B74-5FE4-4176-B16F-A49323605C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47B06F04-9B22-4E8A-B520-FD6BDB976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F7583B63-335F-416B-9A4A-E29953C26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F26F13AE-73AF-476B-ACD8-CE4E70323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E9527259-5EBA-426D-8C3E-F76A32FF5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1F03070D-E21B-4D31-8CBA-1BB752500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D52775E3-F3A7-4673-895E-3728FB3C5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1D6C1CCC-415B-4AEB-BDA4-5D0CC062E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82638EA4-2C6F-440C-83FC-D03B67E362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7612AF-8FCA-4C6B-B2C8-E21CF6EE2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FD8A8A3-FA1E-46D1-9006-A760A8739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33476-0B58-46A3-A217-35EB5CA4B9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CDA945F-7F2D-42C1-95FB-BDD7CC49CA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FD7557A-958D-4FD7-A962-B2FB579C8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E3B94A-0B25-41C5-A054-1ECFED18F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0DF47BB-7C0C-4E49-9376-AA92AF407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D577F14-00E2-400E-B85E-950062994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03E7732-A960-4B9D-A4D6-991A17133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FDBB3B1-6FDC-4F8C-9E70-0B9BE5505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CEDB947-E445-4AB3-80D6-9A443C3A99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5127311-D89D-417F-8B40-C147D8E0C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B319D1F-CD28-4491-A829-61F79C453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58C95-6971-406E-BEED-60288F71A7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079DDED-D306-4CC2-A4E9-9ECDF7ACF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D4AAB8A-A4FA-47A2-A6F4-4A284983F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04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99FC9237-76D7-4D00-A8C2-B875F81EF5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14FEB0A2-DD14-4C09-A375-1C395C2CD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E7CA45F6-51B7-4013-857F-462542C27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D9889C2B-2FC8-4598-AC21-52125E681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4ACD6479-E0D7-45AE-9EDF-392E67676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C1ED9A29-A91D-4A47-AB69-6508AB9CC1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63E78D4A-109D-495A-9B45-9872AC0E88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AEEF6A0F-0FC0-4E72-B01F-9B17FF915D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AC686-5674-4B14-8E64-432C95D999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0FC39B19-2D1A-4290-9A84-EE7C1F4B2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2849308B-8D46-4BC8-B103-072C062D9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F5C38A58-643E-4830-BCFC-4B754E309E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7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0ADEB8-E863-4587-9419-52C8C4F91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AB9EC-CE6C-4F36-A268-BB59D5848F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88908-791C-4D0E-B877-BCDC4F3A5B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9AA31-6D56-4A58-AACE-E70EA484BB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2F5FC-E8FC-4312-AF0F-A84A31B0FF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D1985-F2C4-4B05-A13F-6C9F1B1050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90DFC-C0AD-4750-84FB-4816ED1654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8EB1D-A447-457C-BBDF-F022B91CB4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4B974-4743-437C-B4F0-0ADA9568D2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BB522-5ABB-499A-8EEF-9292C65CE3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2F4E2-F90C-4ACC-BBFB-26909ED817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B11BE-56A0-4740-8D20-81247603AE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FDD19-DE43-4511-AD68-E660463DCA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616B6-62F5-4B6E-B8DC-3EB07804280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56063" cy="255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371600"/>
            <a:ext cx="4056062" cy="2559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F23811-00A8-48E1-A90A-45439B52A2F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537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+mn-ea"/>
                </a:endParaRPr>
              </a:p>
            </p:txBody>
          </p:sp>
          <p:sp>
            <p:nvSpPr>
              <p:cNvPr id="10537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+mn-ea"/>
                </a:endParaRPr>
              </a:p>
            </p:txBody>
          </p:sp>
          <p:sp>
            <p:nvSpPr>
              <p:cNvPr id="10537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7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ea typeface="+mn-ea"/>
                </a:endParaRPr>
              </a:p>
            </p:txBody>
          </p:sp>
        </p:grpSp>
        <p:sp>
          <p:nvSpPr>
            <p:cNvPr id="10537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ea typeface="+mn-ea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37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37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37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47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  <p:sldLayoutId id="2147485126" r:id="rId12"/>
    <p:sldLayoutId id="214748512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4301C7"/>
            </a:gs>
            <a:gs pos="50000">
              <a:srgbClr val="0032D4"/>
            </a:gs>
            <a:gs pos="100000">
              <a:srgbClr val="430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fld id="{EE20FAA3-4B83-4BAD-9DA0-EC115E865E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2" r:id="rId1"/>
    <p:sldLayoutId id="2147485333" r:id="rId2"/>
    <p:sldLayoutId id="2147485334" r:id="rId3"/>
    <p:sldLayoutId id="2147485335" r:id="rId4"/>
    <p:sldLayoutId id="2147485336" r:id="rId5"/>
    <p:sldLayoutId id="2147485337" r:id="rId6"/>
    <p:sldLayoutId id="2147485338" r:id="rId7"/>
    <p:sldLayoutId id="2147485339" r:id="rId8"/>
    <p:sldLayoutId id="2147485340" r:id="rId9"/>
    <p:sldLayoutId id="2147485341" r:id="rId10"/>
    <p:sldLayoutId id="2147485342" r:id="rId11"/>
    <p:sldLayoutId id="2147485343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4301C7"/>
            </a:gs>
            <a:gs pos="50000">
              <a:srgbClr val="0032D4"/>
            </a:gs>
            <a:gs pos="100000">
              <a:srgbClr val="430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fld id="{A74141D2-524B-422E-B1C8-3BA2266E7C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  <p:sldLayoutId id="2147485345" r:id="rId2"/>
    <p:sldLayoutId id="2147485346" r:id="rId3"/>
    <p:sldLayoutId id="2147485347" r:id="rId4"/>
    <p:sldLayoutId id="2147485348" r:id="rId5"/>
    <p:sldLayoutId id="2147485349" r:id="rId6"/>
    <p:sldLayoutId id="2147485350" r:id="rId7"/>
    <p:sldLayoutId id="2147485351" r:id="rId8"/>
    <p:sldLayoutId id="2147485352" r:id="rId9"/>
    <p:sldLayoutId id="2147485353" r:id="rId10"/>
    <p:sldLayoutId id="2147485354" r:id="rId11"/>
    <p:sldLayoutId id="2147485355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4301C7"/>
            </a:gs>
            <a:gs pos="50000">
              <a:srgbClr val="0032D4"/>
            </a:gs>
            <a:gs pos="100000">
              <a:srgbClr val="430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15EDB1C3-FC9A-4693-ADD7-6E373F4C2593}" type="slidenum">
              <a:rPr lang="en-US">
                <a:solidFill>
                  <a:srgbClr val="000000"/>
                </a:solidFill>
                <a:latin typeface="Verdana" pitchFamily="34" charset="0"/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7" r:id="rId1"/>
    <p:sldLayoutId id="2147485528" r:id="rId2"/>
    <p:sldLayoutId id="2147485529" r:id="rId3"/>
    <p:sldLayoutId id="2147485530" r:id="rId4"/>
    <p:sldLayoutId id="2147485531" r:id="rId5"/>
    <p:sldLayoutId id="2147485532" r:id="rId6"/>
    <p:sldLayoutId id="2147485533" r:id="rId7"/>
    <p:sldLayoutId id="2147485534" r:id="rId8"/>
    <p:sldLayoutId id="2147485535" r:id="rId9"/>
    <p:sldLayoutId id="2147485536" r:id="rId10"/>
    <p:sldLayoutId id="2147485537" r:id="rId11"/>
    <p:sldLayoutId id="2147485538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905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2" r:id="rId1"/>
    <p:sldLayoutId id="2147485553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4301C7"/>
            </a:gs>
            <a:gs pos="50000">
              <a:srgbClr val="0032D4"/>
            </a:gs>
            <a:gs pos="100000">
              <a:srgbClr val="430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15EDB1C3-FC9A-4693-ADD7-6E373F4C2593}" type="slidenum">
              <a:rPr lang="en-US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5" r:id="rId1"/>
    <p:sldLayoutId id="2147485606" r:id="rId2"/>
    <p:sldLayoutId id="2147485607" r:id="rId3"/>
    <p:sldLayoutId id="2147485608" r:id="rId4"/>
    <p:sldLayoutId id="2147485609" r:id="rId5"/>
    <p:sldLayoutId id="2147485610" r:id="rId6"/>
    <p:sldLayoutId id="2147485611" r:id="rId7"/>
    <p:sldLayoutId id="2147485612" r:id="rId8"/>
    <p:sldLayoutId id="2147485613" r:id="rId9"/>
    <p:sldLayoutId id="2147485614" r:id="rId10"/>
    <p:sldLayoutId id="2147485615" r:id="rId11"/>
    <p:sldLayoutId id="214748561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C558926-5E52-40A9-B574-477B039F8741}" type="datetime1">
              <a:rPr lang="en-US" altLang="ja-JP" smtClean="0">
                <a:ea typeface="ＭＳ Ｐゴシック" pitchFamily="34" charset="-128"/>
              </a:rPr>
              <a:pPr/>
              <a:t>4/25/2013</a:t>
            </a:fld>
            <a:endParaRPr lang="en-US" altLang="ja-JP" smtClean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ja-JP" alt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D20E9C1-FD7F-4169-8469-019E3E9585D0}" type="slidenum">
              <a:rPr lang="en-US" altLang="ja-JP" smtClean="0">
                <a:ea typeface="ＭＳ Ｐゴシック" pitchFamily="34" charset="-128"/>
              </a:rPr>
              <a:pPr/>
              <a:t>‹#›</a:t>
            </a:fld>
            <a:endParaRPr lang="en-US" altLang="ja-JP" smtClean="0"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5" r:id="rId1"/>
    <p:sldLayoutId id="2147485656" r:id="rId2"/>
    <p:sldLayoutId id="2147485657" r:id="rId3"/>
    <p:sldLayoutId id="2147485658" r:id="rId4"/>
    <p:sldLayoutId id="2147485659" r:id="rId5"/>
    <p:sldLayoutId id="2147485660" r:id="rId6"/>
    <p:sldLayoutId id="2147485661" r:id="rId7"/>
    <p:sldLayoutId id="2147485662" r:id="rId8"/>
    <p:sldLayoutId id="2147485663" r:id="rId9"/>
    <p:sldLayoutId id="2147485664" r:id="rId10"/>
    <p:sldLayoutId id="2147485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A2E2CBE8-B93C-48A0-9817-DC805E1EE9D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28" r:id="rId1"/>
    <p:sldLayoutId id="2147485129" r:id="rId2"/>
    <p:sldLayoutId id="2147485130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248" r:id="rId10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4301C7"/>
            </a:gs>
            <a:gs pos="50000">
              <a:srgbClr val="0032D4"/>
            </a:gs>
            <a:gs pos="100000">
              <a:srgbClr val="430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FCC9CAA8-CE59-43AF-9DAB-C960FACDA8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  <p:sldLayoutId id="2147485148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38DBD8D9-AB54-42D2-9530-81C541F5F32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249" r:id="rId10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4301C7"/>
            </a:gs>
            <a:gs pos="50000">
              <a:srgbClr val="0032D4"/>
            </a:gs>
            <a:gs pos="100000">
              <a:srgbClr val="430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629C266D-6A78-4622-9D6D-B4B398A62F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0" r:id="rId1"/>
    <p:sldLayoutId id="2147485251" r:id="rId2"/>
    <p:sldLayoutId id="2147485252" r:id="rId3"/>
    <p:sldLayoutId id="2147485253" r:id="rId4"/>
    <p:sldLayoutId id="2147485254" r:id="rId5"/>
    <p:sldLayoutId id="2147485255" r:id="rId6"/>
    <p:sldLayoutId id="2147485256" r:id="rId7"/>
    <p:sldLayoutId id="2147485257" r:id="rId8"/>
    <p:sldLayoutId id="2147485258" r:id="rId9"/>
    <p:sldLayoutId id="2147485259" r:id="rId10"/>
    <p:sldLayoutId id="2147485260" r:id="rId11"/>
    <p:sldLayoutId id="2147485261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4301C7"/>
            </a:gs>
            <a:gs pos="50000">
              <a:srgbClr val="0032D4"/>
            </a:gs>
            <a:gs pos="100000">
              <a:srgbClr val="430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6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i="0">
                <a:solidFill>
                  <a:srgbClr val="000000"/>
                </a:solidFill>
                <a:latin typeface="+mn-lt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6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i="0">
                <a:solidFill>
                  <a:srgbClr val="000000"/>
                </a:solidFill>
                <a:latin typeface="+mn-lt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6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Osaka" charset="-128"/>
              </a:defRPr>
            </a:lvl1pPr>
          </a:lstStyle>
          <a:p>
            <a:fld id="{A0A4B86C-202C-490C-B3BC-89C43F7793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2" r:id="rId1"/>
    <p:sldLayoutId id="2147485263" r:id="rId2"/>
    <p:sldLayoutId id="2147485264" r:id="rId3"/>
    <p:sldLayoutId id="2147485265" r:id="rId4"/>
    <p:sldLayoutId id="2147485266" r:id="rId5"/>
    <p:sldLayoutId id="2147485267" r:id="rId6"/>
    <p:sldLayoutId id="2147485268" r:id="rId7"/>
    <p:sldLayoutId id="2147485269" r:id="rId8"/>
    <p:sldLayoutId id="2147485270" r:id="rId9"/>
    <p:sldLayoutId id="2147485271" r:id="rId10"/>
    <p:sldLayoutId id="2147485272" r:id="rId11"/>
    <p:sldLayoutId id="2147485273" r:id="rId12"/>
    <p:sldLayoutId id="2147485274" r:id="rId13"/>
    <p:sldLayoutId id="2147485275" r:id="rId14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9884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9885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9886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94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44C2799B-7248-42CA-8F6D-8E2A5E25057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76" r:id="rId1"/>
    <p:sldLayoutId id="2147485277" r:id="rId2"/>
    <p:sldLayoutId id="2147485278" r:id="rId3"/>
    <p:sldLayoutId id="2147485279" r:id="rId4"/>
    <p:sldLayoutId id="2147485280" r:id="rId5"/>
    <p:sldLayoutId id="2147485281" r:id="rId6"/>
    <p:sldLayoutId id="2147485282" r:id="rId7"/>
    <p:sldLayoutId id="2147485283" r:id="rId8"/>
    <p:sldLayoutId id="2147485284" r:id="rId9"/>
    <p:sldLayoutId id="2147485285" r:id="rId10"/>
    <p:sldLayoutId id="21474852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fld id="{C837DC23-BD9B-4C40-B0A6-8DD009F85FC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37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7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537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0537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0537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137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7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FFFFFF"/>
                  </a:solidFill>
                  <a:ea typeface="+mn-ea"/>
                </a:endParaRPr>
              </a:p>
            </p:txBody>
          </p:sp>
        </p:grpSp>
        <p:sp>
          <p:nvSpPr>
            <p:cNvPr id="10537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37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37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37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37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00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  <p:sldLayoutId id="2147485196" r:id="rId12"/>
    <p:sldLayoutId id="214748519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009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2988" y="533400"/>
            <a:ext cx="1187450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1438" tIns="28575" rIns="71438" bIns="2857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64525" cy="255905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10" r:id="rId1"/>
    <p:sldLayoutId id="2147485211" r:id="rId2"/>
    <p:sldLayoutId id="2147485212" r:id="rId3"/>
    <p:sldLayoutId id="2147485213" r:id="rId4"/>
    <p:sldLayoutId id="2147485214" r:id="rId5"/>
    <p:sldLayoutId id="2147485215" r:id="rId6"/>
    <p:sldLayoutId id="2147485216" r:id="rId7"/>
    <p:sldLayoutId id="2147485217" r:id="rId8"/>
    <p:sldLayoutId id="2147485218" r:id="rId9"/>
    <p:sldLayoutId id="2147485219" r:id="rId10"/>
    <p:sldLayoutId id="2147485220" r:id="rId11"/>
    <p:sldLayoutId id="2147485221" r:id="rId12"/>
  </p:sldLayoutIdLst>
  <p:timing>
    <p:tnLst>
      <p:par>
        <p:cTn id="1" dur="indefinite" restart="never" nodeType="tmRoot"/>
      </p:par>
    </p:tnLst>
  </p:timing>
  <p:txStyles>
    <p:titleStyle>
      <a:lvl1pPr algn="ctr" defTabSz="1023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1023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1023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1023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10239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1023938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defTabSz="1023938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defTabSz="1023938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defTabSz="1023938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115000"/>
        <a:buChar char="•"/>
        <a:defRPr sz="36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3200" b="1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800" b="1">
          <a:solidFill>
            <a:schemeClr val="tx1"/>
          </a:solidFill>
          <a:latin typeface="+mn-lt"/>
          <a:ea typeface="ＭＳ Ｐゴシック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  <a:ea typeface="ＭＳ Ｐゴシック" charset="0"/>
        </a:defRPr>
      </a:lvl5pPr>
      <a:lvl6pPr marL="24574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6pPr>
      <a:lvl7pPr marL="29146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7pPr>
      <a:lvl8pPr marL="33718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8pPr>
      <a:lvl9pPr marL="38290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94.xml"/><Relationship Id="rId1" Type="http://schemas.openxmlformats.org/officeDocument/2006/relationships/video" Target="file:///C:\Documents%20and%20Settings\JLima\My%20Documents\AAP1\MESA\MesaPres\BluemkeAHA2010\harp.avi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hart" Target="../charts/chart2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7.xml"/><Relationship Id="rId1" Type="http://schemas.openxmlformats.org/officeDocument/2006/relationships/video" Target="file:///C:\Documents%20and%20Settings\JLima\My%20Documents\AAP1\MESA\MesaPres\BluemkeAHA2010\3019950.mpg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rgbClr val="EEECE1"/>
                </a:solidFill>
                <a:latin typeface="Trebuchet MS" pitchFamily="34" charset="0"/>
                <a:ea typeface="ＭＳ Ｐゴシック" charset="-128"/>
              </a:rPr>
              <a:t>Age and Sex Related LV Remodeling in MESA: Longitudinal Changes.</a:t>
            </a:r>
          </a:p>
        </p:txBody>
      </p:sp>
      <p:pic>
        <p:nvPicPr>
          <p:cNvPr id="347138" name="Content Placeholder 7" descr="human-evolution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t="9413" b="9413"/>
          <a:stretch>
            <a:fillRect/>
          </a:stretch>
        </p:blipFill>
        <p:spPr>
          <a:xfrm>
            <a:off x="1385760" y="1752600"/>
            <a:ext cx="5958122" cy="3124200"/>
          </a:xfrm>
        </p:spPr>
      </p:pic>
      <p:sp>
        <p:nvSpPr>
          <p:cNvPr id="4" name="Rectangle 3"/>
          <p:cNvSpPr/>
          <p:nvPr/>
        </p:nvSpPr>
        <p:spPr>
          <a:xfrm>
            <a:off x="990600" y="51054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err="1" smtClean="0">
                <a:latin typeface="Arial" charset="0"/>
              </a:rPr>
              <a:t>João</a:t>
            </a:r>
            <a:r>
              <a:rPr lang="en-US" b="1" i="1" dirty="0" smtClean="0">
                <a:latin typeface="Arial" charset="0"/>
              </a:rPr>
              <a:t> A. C. Lima, MD for the MESA RC Investigators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6019800"/>
            <a:ext cx="368722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 i="1" dirty="0" smtClean="0">
                <a:latin typeface="Arial" charset="0"/>
              </a:rPr>
              <a:t>Johns Hopkins Hospital</a:t>
            </a:r>
            <a:endParaRPr lang="en-US" b="1" i="1" dirty="0"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calibration bias</a:t>
            </a:r>
            <a:endParaRPr lang="en-US" dirty="0"/>
          </a:p>
        </p:txBody>
      </p:sp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7467600" y="19812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800" u="none" dirty="0">
                <a:solidFill>
                  <a:prstClr val="black"/>
                </a:solidFill>
                <a:latin typeface="Arial"/>
                <a:cs typeface="Calibri" charset="0"/>
              </a:rPr>
              <a:t>Reader calibration sample size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803976"/>
              </p:ext>
            </p:extLst>
          </p:nvPr>
        </p:nvGraphicFramePr>
        <p:xfrm>
          <a:off x="685800" y="990600"/>
          <a:ext cx="7772400" cy="577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29424" y="838200"/>
            <a:ext cx="4780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6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(based on Monte Carlo simulation, 1000 iterations)</a:t>
            </a:r>
            <a:endParaRPr lang="en-US" sz="16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8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function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438400"/>
            <a:ext cx="1912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none" dirty="0" err="1" smtClean="0"/>
              <a:t>Uncalibrated</a:t>
            </a:r>
            <a:endParaRPr lang="en-US" u="none" dirty="0"/>
          </a:p>
        </p:txBody>
      </p:sp>
      <p:sp>
        <p:nvSpPr>
          <p:cNvPr id="7" name="TextBox 6"/>
          <p:cNvSpPr txBox="1"/>
          <p:nvPr/>
        </p:nvSpPr>
        <p:spPr>
          <a:xfrm>
            <a:off x="6106129" y="2438400"/>
            <a:ext cx="1587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none" dirty="0"/>
              <a:t>C</a:t>
            </a:r>
            <a:r>
              <a:rPr lang="en-US" u="none" dirty="0" smtClean="0"/>
              <a:t>alibrated</a:t>
            </a:r>
            <a:endParaRPr lang="en-US" u="none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447800"/>
            <a:ext cx="699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none" dirty="0" err="1" smtClean="0"/>
              <a:t>Y</a:t>
            </a:r>
            <a:r>
              <a:rPr lang="en-US" u="none" baseline="-25000" dirty="0" err="1" smtClean="0"/>
              <a:t>calib</a:t>
            </a:r>
            <a:r>
              <a:rPr lang="en-US" u="none" dirty="0" smtClean="0"/>
              <a:t> = β</a:t>
            </a:r>
            <a:r>
              <a:rPr lang="en-US" u="none" baseline="-25000" dirty="0" smtClean="0"/>
              <a:t>1,pulse</a:t>
            </a:r>
            <a:r>
              <a:rPr lang="en-US" u="none" dirty="0"/>
              <a:t> </a:t>
            </a:r>
            <a:r>
              <a:rPr lang="en-US" u="none" dirty="0" smtClean="0"/>
              <a:t>(β</a:t>
            </a:r>
            <a:r>
              <a:rPr lang="en-US" u="none" baseline="-25000" dirty="0" smtClean="0"/>
              <a:t>1,reader</a:t>
            </a:r>
            <a:r>
              <a:rPr lang="en-US" u="none" dirty="0"/>
              <a:t> </a:t>
            </a:r>
            <a:r>
              <a:rPr lang="en-US" u="none" dirty="0" err="1" smtClean="0"/>
              <a:t>X</a:t>
            </a:r>
            <a:r>
              <a:rPr lang="en-US" u="none" baseline="-25000" dirty="0" err="1" smtClean="0"/>
              <a:t>uncalib</a:t>
            </a:r>
            <a:r>
              <a:rPr lang="en-US" u="none" dirty="0" smtClean="0"/>
              <a:t>  +  β</a:t>
            </a:r>
            <a:r>
              <a:rPr lang="en-US" u="none" baseline="-25000" dirty="0" smtClean="0"/>
              <a:t>0,reader</a:t>
            </a:r>
            <a:r>
              <a:rPr lang="en-US" u="none" dirty="0" smtClean="0"/>
              <a:t>)  +  β</a:t>
            </a:r>
            <a:r>
              <a:rPr lang="en-US" u="none" baseline="-25000" dirty="0" smtClean="0"/>
              <a:t>0,pulse</a:t>
            </a:r>
            <a:endParaRPr lang="en-US" u="none" baseline="-25000" dirty="0"/>
          </a:p>
        </p:txBody>
      </p:sp>
      <p:pic>
        <p:nvPicPr>
          <p:cNvPr id="5" name="Picture 4" descr="a4g05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4274820" cy="3108960"/>
          </a:xfrm>
          <a:prstGeom prst="rect">
            <a:avLst/>
          </a:prstGeom>
        </p:spPr>
      </p:pic>
      <p:pic>
        <p:nvPicPr>
          <p:cNvPr id="9" name="Picture 8" descr="a5g05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427482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Calibration:  FGRE to SSFP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0" y="6019800"/>
            <a:ext cx="1049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n=498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019800"/>
            <a:ext cx="2220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y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 = 0.82x + 2.4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a2g0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688836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9648" y="254761"/>
            <a:ext cx="8018222" cy="528606"/>
          </a:xfrm>
        </p:spPr>
        <p:txBody>
          <a:bodyPr/>
          <a:lstStyle/>
          <a:p>
            <a:r>
              <a:rPr lang="en-US" sz="3200" dirty="0"/>
              <a:t>Age-</a:t>
            </a:r>
            <a:r>
              <a:rPr lang="en-US" sz="3200" dirty="0" smtClean="0"/>
              <a:t>related remodeling (corrected EDM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3" name="Picture 2" descr="a7g02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" y="1066800"/>
            <a:ext cx="779526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4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3g0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035040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and cohort effects,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9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09" name="Object 2"/>
          <p:cNvGraphicFramePr>
            <a:graphicFrameLocks noChangeAspect="1"/>
          </p:cNvGraphicFramePr>
          <p:nvPr/>
        </p:nvGraphicFramePr>
        <p:xfrm>
          <a:off x="5410200" y="2386013"/>
          <a:ext cx="3448050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10" name="Image" r:id="rId3" imgW="3352381" imgH="3153215" progId="">
                  <p:embed/>
                </p:oleObj>
              </mc:Choice>
              <mc:Fallback>
                <p:oleObj name="Image" r:id="rId3" imgW="3352381" imgH="3153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386013"/>
                        <a:ext cx="3448050" cy="324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0" name="Object 3"/>
          <p:cNvGraphicFramePr>
            <a:graphicFrameLocks noChangeAspect="1"/>
          </p:cNvGraphicFramePr>
          <p:nvPr/>
        </p:nvGraphicFramePr>
        <p:xfrm>
          <a:off x="954088" y="2400300"/>
          <a:ext cx="3444875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11" name="Image" r:id="rId5" imgW="3362794" imgH="3161905" progId="">
                  <p:embed/>
                </p:oleObj>
              </mc:Choice>
              <mc:Fallback>
                <p:oleObj name="Image" r:id="rId5" imgW="3362794" imgH="316190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2400300"/>
                        <a:ext cx="3444875" cy="324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charset="-128"/>
              </a:rPr>
              <a:t>Results: LV Volumes</a:t>
            </a:r>
          </a:p>
        </p:txBody>
      </p:sp>
      <p:sp>
        <p:nvSpPr>
          <p:cNvPr id="273412" name="Text Box 5"/>
          <p:cNvSpPr txBox="1">
            <a:spLocks noChangeArrowheads="1"/>
          </p:cNvSpPr>
          <p:nvPr/>
        </p:nvSpPr>
        <p:spPr bwMode="auto">
          <a:xfrm rot="10800000">
            <a:off x="206375" y="2808288"/>
            <a:ext cx="4889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320675" indent="-320675" algn="ctr" defTabSz="1023938">
              <a:tabLst>
                <a:tab pos="971550" algn="l"/>
              </a:tabLst>
            </a:pPr>
            <a:r>
              <a:rPr lang="en-US" sz="2000" b="1">
                <a:cs typeface="Times New Roman" pitchFamily="18" charset="0"/>
              </a:rPr>
              <a:t>LVEDV</a:t>
            </a:r>
          </a:p>
        </p:txBody>
      </p:sp>
      <p:sp>
        <p:nvSpPr>
          <p:cNvPr id="273413" name="Text Box 6"/>
          <p:cNvSpPr txBox="1">
            <a:spLocks noChangeArrowheads="1"/>
          </p:cNvSpPr>
          <p:nvPr/>
        </p:nvSpPr>
        <p:spPr bwMode="auto">
          <a:xfrm>
            <a:off x="1895475" y="6064250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2000" b="1">
                <a:cs typeface="Times New Roman" pitchFamily="18" charset="0"/>
              </a:rPr>
              <a:t>Age Group</a:t>
            </a:r>
          </a:p>
        </p:txBody>
      </p:sp>
      <p:sp>
        <p:nvSpPr>
          <p:cNvPr id="273414" name="Text Box 7"/>
          <p:cNvSpPr txBox="1">
            <a:spLocks noChangeArrowheads="1"/>
          </p:cNvSpPr>
          <p:nvPr/>
        </p:nvSpPr>
        <p:spPr bwMode="auto">
          <a:xfrm rot="10800000">
            <a:off x="4751388" y="2825750"/>
            <a:ext cx="4889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320675" indent="-320675" algn="ctr" defTabSz="1023938">
              <a:tabLst>
                <a:tab pos="971550" algn="l"/>
              </a:tabLst>
            </a:pPr>
            <a:r>
              <a:rPr lang="en-US" sz="2000" b="1">
                <a:cs typeface="Times New Roman" pitchFamily="18" charset="0"/>
              </a:rPr>
              <a:t>LVEDV Index</a:t>
            </a:r>
          </a:p>
        </p:txBody>
      </p:sp>
      <p:sp>
        <p:nvSpPr>
          <p:cNvPr id="273415" name="Text Box 8"/>
          <p:cNvSpPr txBox="1">
            <a:spLocks noChangeArrowheads="1"/>
          </p:cNvSpPr>
          <p:nvPr/>
        </p:nvSpPr>
        <p:spPr bwMode="auto">
          <a:xfrm>
            <a:off x="6384925" y="6070600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2000" b="1">
                <a:cs typeface="Times New Roman" pitchFamily="18" charset="0"/>
              </a:rPr>
              <a:t>Age Group</a:t>
            </a:r>
          </a:p>
        </p:txBody>
      </p:sp>
      <p:sp>
        <p:nvSpPr>
          <p:cNvPr id="273416" name="Text Box 9"/>
          <p:cNvSpPr txBox="1">
            <a:spLocks noChangeArrowheads="1"/>
          </p:cNvSpPr>
          <p:nvPr/>
        </p:nvSpPr>
        <p:spPr bwMode="auto">
          <a:xfrm>
            <a:off x="1019175" y="146685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600" b="1">
                <a:solidFill>
                  <a:srgbClr val="00FF00"/>
                </a:solidFill>
                <a:cs typeface="Times New Roman" pitchFamily="18" charset="0"/>
              </a:rPr>
              <a:t>Men</a:t>
            </a:r>
          </a:p>
        </p:txBody>
      </p:sp>
      <p:sp>
        <p:nvSpPr>
          <p:cNvPr id="273417" name="Text Box 10"/>
          <p:cNvSpPr txBox="1">
            <a:spLocks noChangeArrowheads="1"/>
          </p:cNvSpPr>
          <p:nvPr/>
        </p:nvSpPr>
        <p:spPr bwMode="auto">
          <a:xfrm>
            <a:off x="1828800" y="1447800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600" b="1">
                <a:solidFill>
                  <a:srgbClr val="FF6600"/>
                </a:solidFill>
                <a:cs typeface="Times New Roman" pitchFamily="18" charset="0"/>
              </a:rPr>
              <a:t>Women</a:t>
            </a:r>
          </a:p>
        </p:txBody>
      </p:sp>
      <p:sp>
        <p:nvSpPr>
          <p:cNvPr id="273418" name="Rectangle 11"/>
          <p:cNvSpPr>
            <a:spLocks noChangeArrowheads="1"/>
          </p:cNvSpPr>
          <p:nvPr/>
        </p:nvSpPr>
        <p:spPr bwMode="auto">
          <a:xfrm rot="-3600000">
            <a:off x="5550695" y="5733256"/>
            <a:ext cx="3349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400" b="1">
                <a:latin typeface="Arial Narrow" pitchFamily="34" charset="0"/>
                <a:cs typeface="Times New Roman" pitchFamily="18" charset="0"/>
              </a:rPr>
              <a:t>49</a:t>
            </a:r>
          </a:p>
        </p:txBody>
      </p:sp>
      <p:sp>
        <p:nvSpPr>
          <p:cNvPr id="273419" name="Rectangle 12"/>
          <p:cNvSpPr>
            <a:spLocks noChangeArrowheads="1"/>
          </p:cNvSpPr>
          <p:nvPr/>
        </p:nvSpPr>
        <p:spPr bwMode="auto">
          <a:xfrm rot="-3600000">
            <a:off x="6236495" y="5822156"/>
            <a:ext cx="481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54-57</a:t>
            </a:r>
          </a:p>
        </p:txBody>
      </p:sp>
      <p:sp>
        <p:nvSpPr>
          <p:cNvPr id="273420" name="Rectangle 13"/>
          <p:cNvSpPr>
            <a:spLocks noChangeArrowheads="1"/>
          </p:cNvSpPr>
          <p:nvPr/>
        </p:nvSpPr>
        <p:spPr bwMode="auto">
          <a:xfrm rot="-3600000">
            <a:off x="7050882" y="5809456"/>
            <a:ext cx="481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62-66</a:t>
            </a:r>
          </a:p>
        </p:txBody>
      </p:sp>
      <p:sp>
        <p:nvSpPr>
          <p:cNvPr id="273421" name="Rectangle 14"/>
          <p:cNvSpPr>
            <a:spLocks noChangeArrowheads="1"/>
          </p:cNvSpPr>
          <p:nvPr/>
        </p:nvSpPr>
        <p:spPr bwMode="auto">
          <a:xfrm rot="-3600000">
            <a:off x="7839870" y="5809456"/>
            <a:ext cx="481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70-74</a:t>
            </a:r>
          </a:p>
        </p:txBody>
      </p:sp>
      <p:sp>
        <p:nvSpPr>
          <p:cNvPr id="273422" name="Rectangle 15"/>
          <p:cNvSpPr>
            <a:spLocks noChangeArrowheads="1"/>
          </p:cNvSpPr>
          <p:nvPr/>
        </p:nvSpPr>
        <p:spPr bwMode="auto">
          <a:xfrm rot="-3600000">
            <a:off x="5830095" y="5809456"/>
            <a:ext cx="481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50-53</a:t>
            </a:r>
          </a:p>
        </p:txBody>
      </p:sp>
      <p:sp>
        <p:nvSpPr>
          <p:cNvPr id="273423" name="Rectangle 16"/>
          <p:cNvSpPr>
            <a:spLocks noChangeArrowheads="1"/>
          </p:cNvSpPr>
          <p:nvPr/>
        </p:nvSpPr>
        <p:spPr bwMode="auto">
          <a:xfrm rot="-3600000">
            <a:off x="6642895" y="5809456"/>
            <a:ext cx="481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58-61</a:t>
            </a:r>
          </a:p>
        </p:txBody>
      </p:sp>
      <p:sp>
        <p:nvSpPr>
          <p:cNvPr id="273424" name="Rectangle 17"/>
          <p:cNvSpPr>
            <a:spLocks noChangeArrowheads="1"/>
          </p:cNvSpPr>
          <p:nvPr/>
        </p:nvSpPr>
        <p:spPr bwMode="auto">
          <a:xfrm rot="-3600000">
            <a:off x="7444582" y="5809456"/>
            <a:ext cx="481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67-69</a:t>
            </a:r>
          </a:p>
        </p:txBody>
      </p:sp>
      <p:sp>
        <p:nvSpPr>
          <p:cNvPr id="273425" name="Rectangle 18"/>
          <p:cNvSpPr>
            <a:spLocks noChangeArrowheads="1"/>
          </p:cNvSpPr>
          <p:nvPr/>
        </p:nvSpPr>
        <p:spPr bwMode="auto">
          <a:xfrm rot="-3600000">
            <a:off x="8346282" y="5707856"/>
            <a:ext cx="319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75+</a:t>
            </a:r>
          </a:p>
        </p:txBody>
      </p:sp>
      <p:sp>
        <p:nvSpPr>
          <p:cNvPr id="273426" name="Rectangle 19"/>
          <p:cNvSpPr>
            <a:spLocks noChangeArrowheads="1"/>
          </p:cNvSpPr>
          <p:nvPr/>
        </p:nvSpPr>
        <p:spPr bwMode="auto">
          <a:xfrm>
            <a:off x="5665788" y="526573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369</a:t>
            </a:r>
            <a:endParaRPr lang="en-US" sz="1000">
              <a:solidFill>
                <a:srgbClr val="FF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3427" name="Rectangle 20"/>
          <p:cNvSpPr>
            <a:spLocks noChangeArrowheads="1"/>
          </p:cNvSpPr>
          <p:nvPr/>
        </p:nvSpPr>
        <p:spPr bwMode="auto">
          <a:xfrm>
            <a:off x="6053138" y="525938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337</a:t>
            </a:r>
          </a:p>
        </p:txBody>
      </p:sp>
      <p:sp>
        <p:nvSpPr>
          <p:cNvPr id="273428" name="Rectangle 21"/>
          <p:cNvSpPr>
            <a:spLocks noChangeArrowheads="1"/>
          </p:cNvSpPr>
          <p:nvPr/>
        </p:nvSpPr>
        <p:spPr bwMode="auto">
          <a:xfrm>
            <a:off x="6854825" y="541178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260</a:t>
            </a:r>
          </a:p>
        </p:txBody>
      </p:sp>
      <p:sp>
        <p:nvSpPr>
          <p:cNvPr id="273429" name="Rectangle 22"/>
          <p:cNvSpPr>
            <a:spLocks noChangeArrowheads="1"/>
          </p:cNvSpPr>
          <p:nvPr/>
        </p:nvSpPr>
        <p:spPr bwMode="auto">
          <a:xfrm>
            <a:off x="8035925" y="525303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302</a:t>
            </a:r>
          </a:p>
        </p:txBody>
      </p:sp>
      <p:sp>
        <p:nvSpPr>
          <p:cNvPr id="273430" name="Rectangle 23"/>
          <p:cNvSpPr>
            <a:spLocks noChangeArrowheads="1"/>
          </p:cNvSpPr>
          <p:nvPr/>
        </p:nvSpPr>
        <p:spPr bwMode="auto">
          <a:xfrm>
            <a:off x="5665788" y="541813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328</a:t>
            </a:r>
          </a:p>
        </p:txBody>
      </p:sp>
      <p:sp>
        <p:nvSpPr>
          <p:cNvPr id="273431" name="Rectangle 24"/>
          <p:cNvSpPr>
            <a:spLocks noChangeArrowheads="1"/>
          </p:cNvSpPr>
          <p:nvPr/>
        </p:nvSpPr>
        <p:spPr bwMode="auto">
          <a:xfrm>
            <a:off x="6459538" y="541178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288</a:t>
            </a:r>
          </a:p>
        </p:txBody>
      </p:sp>
      <p:sp>
        <p:nvSpPr>
          <p:cNvPr id="273432" name="Rectangle 25"/>
          <p:cNvSpPr>
            <a:spLocks noChangeArrowheads="1"/>
          </p:cNvSpPr>
          <p:nvPr/>
        </p:nvSpPr>
        <p:spPr bwMode="auto">
          <a:xfrm>
            <a:off x="7248525" y="541178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366</a:t>
            </a:r>
          </a:p>
        </p:txBody>
      </p:sp>
      <p:sp>
        <p:nvSpPr>
          <p:cNvPr id="273433" name="Rectangle 26"/>
          <p:cNvSpPr>
            <a:spLocks noChangeArrowheads="1"/>
          </p:cNvSpPr>
          <p:nvPr/>
        </p:nvSpPr>
        <p:spPr bwMode="auto">
          <a:xfrm>
            <a:off x="8035925" y="541178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287</a:t>
            </a:r>
          </a:p>
        </p:txBody>
      </p:sp>
      <p:sp>
        <p:nvSpPr>
          <p:cNvPr id="273434" name="Rectangle 27"/>
          <p:cNvSpPr>
            <a:spLocks noChangeArrowheads="1"/>
          </p:cNvSpPr>
          <p:nvPr/>
        </p:nvSpPr>
        <p:spPr bwMode="auto">
          <a:xfrm>
            <a:off x="6053138" y="541813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316</a:t>
            </a:r>
            <a:endParaRPr lang="en-US" sz="1000">
              <a:solidFill>
                <a:srgbClr val="00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3435" name="Rectangle 28"/>
          <p:cNvSpPr>
            <a:spLocks noChangeArrowheads="1"/>
          </p:cNvSpPr>
          <p:nvPr/>
        </p:nvSpPr>
        <p:spPr bwMode="auto">
          <a:xfrm>
            <a:off x="6853238" y="525303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288</a:t>
            </a:r>
          </a:p>
        </p:txBody>
      </p:sp>
      <p:sp>
        <p:nvSpPr>
          <p:cNvPr id="273436" name="Rectangle 29"/>
          <p:cNvSpPr>
            <a:spLocks noChangeArrowheads="1"/>
          </p:cNvSpPr>
          <p:nvPr/>
        </p:nvSpPr>
        <p:spPr bwMode="auto">
          <a:xfrm>
            <a:off x="7642225" y="525303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247</a:t>
            </a:r>
          </a:p>
        </p:txBody>
      </p:sp>
      <p:sp>
        <p:nvSpPr>
          <p:cNvPr id="273437" name="Rectangle 30"/>
          <p:cNvSpPr>
            <a:spLocks noChangeArrowheads="1"/>
          </p:cNvSpPr>
          <p:nvPr/>
        </p:nvSpPr>
        <p:spPr bwMode="auto">
          <a:xfrm>
            <a:off x="8435975" y="525303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320</a:t>
            </a:r>
          </a:p>
        </p:txBody>
      </p:sp>
      <p:sp>
        <p:nvSpPr>
          <p:cNvPr id="273438" name="Rectangle 31"/>
          <p:cNvSpPr>
            <a:spLocks noChangeArrowheads="1"/>
          </p:cNvSpPr>
          <p:nvPr/>
        </p:nvSpPr>
        <p:spPr bwMode="auto">
          <a:xfrm>
            <a:off x="6459538" y="525303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333</a:t>
            </a:r>
          </a:p>
        </p:txBody>
      </p:sp>
      <p:sp>
        <p:nvSpPr>
          <p:cNvPr id="273439" name="Rectangle 32"/>
          <p:cNvSpPr>
            <a:spLocks noChangeArrowheads="1"/>
          </p:cNvSpPr>
          <p:nvPr/>
        </p:nvSpPr>
        <p:spPr bwMode="auto">
          <a:xfrm>
            <a:off x="7246938" y="525303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426</a:t>
            </a:r>
          </a:p>
        </p:txBody>
      </p:sp>
      <p:sp>
        <p:nvSpPr>
          <p:cNvPr id="273440" name="Rectangle 33"/>
          <p:cNvSpPr>
            <a:spLocks noChangeArrowheads="1"/>
          </p:cNvSpPr>
          <p:nvPr/>
        </p:nvSpPr>
        <p:spPr bwMode="auto">
          <a:xfrm>
            <a:off x="7642225" y="541178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232</a:t>
            </a:r>
          </a:p>
        </p:txBody>
      </p:sp>
      <p:sp>
        <p:nvSpPr>
          <p:cNvPr id="273441" name="Rectangle 34"/>
          <p:cNvSpPr>
            <a:spLocks noChangeArrowheads="1"/>
          </p:cNvSpPr>
          <p:nvPr/>
        </p:nvSpPr>
        <p:spPr bwMode="auto">
          <a:xfrm>
            <a:off x="8435975" y="541178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305</a:t>
            </a:r>
          </a:p>
        </p:txBody>
      </p:sp>
      <p:sp>
        <p:nvSpPr>
          <p:cNvPr id="273442" name="Rectangle 35"/>
          <p:cNvSpPr>
            <a:spLocks noChangeArrowheads="1"/>
          </p:cNvSpPr>
          <p:nvPr/>
        </p:nvSpPr>
        <p:spPr bwMode="auto">
          <a:xfrm>
            <a:off x="977900" y="1612900"/>
            <a:ext cx="88900" cy="889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eaVert" wrap="none" lIns="0" tIns="0" rIns="0" bIns="0" anchor="ctr"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273443" name="Oval 36"/>
          <p:cNvSpPr>
            <a:spLocks noChangeArrowheads="1"/>
          </p:cNvSpPr>
          <p:nvPr/>
        </p:nvSpPr>
        <p:spPr bwMode="auto">
          <a:xfrm>
            <a:off x="1714500" y="1587500"/>
            <a:ext cx="114300" cy="1143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eaVert" lIns="0" tIns="0" rIns="0" bIns="0" anchor="ctr">
            <a:spAutoFit/>
          </a:bodyPr>
          <a:lstStyle/>
          <a:p>
            <a:pPr algn="ctr" eaLnBrk="0" hangingPunct="0"/>
            <a:endParaRPr lang="en-US" sz="1800"/>
          </a:p>
        </p:txBody>
      </p:sp>
      <p:sp>
        <p:nvSpPr>
          <p:cNvPr id="273444" name="Rectangle 37"/>
          <p:cNvSpPr>
            <a:spLocks noChangeArrowheads="1"/>
          </p:cNvSpPr>
          <p:nvPr/>
        </p:nvSpPr>
        <p:spPr bwMode="auto">
          <a:xfrm rot="-5400000">
            <a:off x="5207000" y="3379788"/>
            <a:ext cx="2127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70</a:t>
            </a:r>
          </a:p>
        </p:txBody>
      </p:sp>
      <p:sp>
        <p:nvSpPr>
          <p:cNvPr id="273445" name="Rectangle 38"/>
          <p:cNvSpPr>
            <a:spLocks noChangeArrowheads="1"/>
          </p:cNvSpPr>
          <p:nvPr/>
        </p:nvSpPr>
        <p:spPr bwMode="auto">
          <a:xfrm rot="-5400000">
            <a:off x="5205413" y="2317750"/>
            <a:ext cx="2127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80</a:t>
            </a:r>
          </a:p>
        </p:txBody>
      </p:sp>
      <p:sp>
        <p:nvSpPr>
          <p:cNvPr id="273446" name="Rectangle 39"/>
          <p:cNvSpPr>
            <a:spLocks noChangeArrowheads="1"/>
          </p:cNvSpPr>
          <p:nvPr/>
        </p:nvSpPr>
        <p:spPr bwMode="auto">
          <a:xfrm rot="-5400000">
            <a:off x="5205413" y="5518150"/>
            <a:ext cx="2127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50</a:t>
            </a:r>
          </a:p>
        </p:txBody>
      </p:sp>
      <p:sp>
        <p:nvSpPr>
          <p:cNvPr id="273447" name="Rectangle 40"/>
          <p:cNvSpPr>
            <a:spLocks noChangeArrowheads="1"/>
          </p:cNvSpPr>
          <p:nvPr/>
        </p:nvSpPr>
        <p:spPr bwMode="auto">
          <a:xfrm rot="-5400000">
            <a:off x="5207000" y="4456113"/>
            <a:ext cx="2127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60</a:t>
            </a:r>
          </a:p>
        </p:txBody>
      </p:sp>
      <p:sp>
        <p:nvSpPr>
          <p:cNvPr id="273448" name="Rectangle 41"/>
          <p:cNvSpPr>
            <a:spLocks noChangeArrowheads="1"/>
          </p:cNvSpPr>
          <p:nvPr/>
        </p:nvSpPr>
        <p:spPr bwMode="auto">
          <a:xfrm rot="-5400000">
            <a:off x="705644" y="5026819"/>
            <a:ext cx="2127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100</a:t>
            </a:r>
          </a:p>
        </p:txBody>
      </p:sp>
      <p:sp>
        <p:nvSpPr>
          <p:cNvPr id="273449" name="Rectangle 42"/>
          <p:cNvSpPr>
            <a:spLocks noChangeArrowheads="1"/>
          </p:cNvSpPr>
          <p:nvPr/>
        </p:nvSpPr>
        <p:spPr bwMode="auto">
          <a:xfrm rot="-5400000">
            <a:off x="704056" y="3647282"/>
            <a:ext cx="2127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130</a:t>
            </a:r>
          </a:p>
        </p:txBody>
      </p:sp>
      <p:sp>
        <p:nvSpPr>
          <p:cNvPr id="273450" name="Rectangle 43"/>
          <p:cNvSpPr>
            <a:spLocks noChangeArrowheads="1"/>
          </p:cNvSpPr>
          <p:nvPr/>
        </p:nvSpPr>
        <p:spPr bwMode="auto">
          <a:xfrm rot="-5400000">
            <a:off x="705644" y="2262982"/>
            <a:ext cx="2127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160</a:t>
            </a:r>
          </a:p>
        </p:txBody>
      </p:sp>
      <p:sp>
        <p:nvSpPr>
          <p:cNvPr id="273451" name="Rectangle 44"/>
          <p:cNvSpPr>
            <a:spLocks noChangeArrowheads="1"/>
          </p:cNvSpPr>
          <p:nvPr/>
        </p:nvSpPr>
        <p:spPr bwMode="auto">
          <a:xfrm rot="-5400000">
            <a:off x="752475" y="5518150"/>
            <a:ext cx="2127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90</a:t>
            </a:r>
          </a:p>
        </p:txBody>
      </p:sp>
      <p:sp>
        <p:nvSpPr>
          <p:cNvPr id="273452" name="Rectangle 45"/>
          <p:cNvSpPr>
            <a:spLocks noChangeArrowheads="1"/>
          </p:cNvSpPr>
          <p:nvPr/>
        </p:nvSpPr>
        <p:spPr bwMode="auto">
          <a:xfrm rot="-5400000">
            <a:off x="708819" y="4102894"/>
            <a:ext cx="2127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120</a:t>
            </a:r>
          </a:p>
        </p:txBody>
      </p:sp>
      <p:sp>
        <p:nvSpPr>
          <p:cNvPr id="273453" name="Rectangle 46"/>
          <p:cNvSpPr>
            <a:spLocks noChangeArrowheads="1"/>
          </p:cNvSpPr>
          <p:nvPr/>
        </p:nvSpPr>
        <p:spPr bwMode="auto">
          <a:xfrm rot="-5400000">
            <a:off x="785812" y="1978026"/>
            <a:ext cx="2127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(mL)</a:t>
            </a:r>
          </a:p>
        </p:txBody>
      </p:sp>
      <p:sp>
        <p:nvSpPr>
          <p:cNvPr id="273454" name="Rectangle 47"/>
          <p:cNvSpPr>
            <a:spLocks noChangeArrowheads="1"/>
          </p:cNvSpPr>
          <p:nvPr/>
        </p:nvSpPr>
        <p:spPr bwMode="auto">
          <a:xfrm>
            <a:off x="1208088" y="52752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369</a:t>
            </a:r>
            <a:endParaRPr lang="en-US" sz="1000">
              <a:solidFill>
                <a:srgbClr val="FF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3455" name="Rectangle 48"/>
          <p:cNvSpPr>
            <a:spLocks noChangeArrowheads="1"/>
          </p:cNvSpPr>
          <p:nvPr/>
        </p:nvSpPr>
        <p:spPr bwMode="auto">
          <a:xfrm>
            <a:off x="1595438" y="526891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337</a:t>
            </a:r>
          </a:p>
        </p:txBody>
      </p:sp>
      <p:sp>
        <p:nvSpPr>
          <p:cNvPr id="273456" name="Rectangle 49"/>
          <p:cNvSpPr>
            <a:spLocks noChangeArrowheads="1"/>
          </p:cNvSpPr>
          <p:nvPr/>
        </p:nvSpPr>
        <p:spPr bwMode="auto">
          <a:xfrm>
            <a:off x="2397125" y="54213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260</a:t>
            </a:r>
          </a:p>
        </p:txBody>
      </p:sp>
      <p:sp>
        <p:nvSpPr>
          <p:cNvPr id="273457" name="Rectangle 50"/>
          <p:cNvSpPr>
            <a:spLocks noChangeArrowheads="1"/>
          </p:cNvSpPr>
          <p:nvPr/>
        </p:nvSpPr>
        <p:spPr bwMode="auto">
          <a:xfrm>
            <a:off x="3578225" y="526256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302</a:t>
            </a:r>
          </a:p>
        </p:txBody>
      </p:sp>
      <p:sp>
        <p:nvSpPr>
          <p:cNvPr id="273458" name="Rectangle 51"/>
          <p:cNvSpPr>
            <a:spLocks noChangeArrowheads="1"/>
          </p:cNvSpPr>
          <p:nvPr/>
        </p:nvSpPr>
        <p:spPr bwMode="auto">
          <a:xfrm>
            <a:off x="1208088" y="54276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328</a:t>
            </a:r>
          </a:p>
        </p:txBody>
      </p:sp>
      <p:sp>
        <p:nvSpPr>
          <p:cNvPr id="273459" name="Rectangle 52"/>
          <p:cNvSpPr>
            <a:spLocks noChangeArrowheads="1"/>
          </p:cNvSpPr>
          <p:nvPr/>
        </p:nvSpPr>
        <p:spPr bwMode="auto">
          <a:xfrm>
            <a:off x="2001838" y="542131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288</a:t>
            </a:r>
          </a:p>
        </p:txBody>
      </p:sp>
      <p:sp>
        <p:nvSpPr>
          <p:cNvPr id="273460" name="Rectangle 53"/>
          <p:cNvSpPr>
            <a:spLocks noChangeArrowheads="1"/>
          </p:cNvSpPr>
          <p:nvPr/>
        </p:nvSpPr>
        <p:spPr bwMode="auto">
          <a:xfrm>
            <a:off x="2790825" y="54213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366</a:t>
            </a:r>
          </a:p>
        </p:txBody>
      </p:sp>
      <p:sp>
        <p:nvSpPr>
          <p:cNvPr id="273461" name="Rectangle 54"/>
          <p:cNvSpPr>
            <a:spLocks noChangeArrowheads="1"/>
          </p:cNvSpPr>
          <p:nvPr/>
        </p:nvSpPr>
        <p:spPr bwMode="auto">
          <a:xfrm>
            <a:off x="3578225" y="54213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287</a:t>
            </a:r>
          </a:p>
        </p:txBody>
      </p:sp>
      <p:sp>
        <p:nvSpPr>
          <p:cNvPr id="273462" name="Rectangle 55"/>
          <p:cNvSpPr>
            <a:spLocks noChangeArrowheads="1"/>
          </p:cNvSpPr>
          <p:nvPr/>
        </p:nvSpPr>
        <p:spPr bwMode="auto">
          <a:xfrm>
            <a:off x="1595438" y="54276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316</a:t>
            </a:r>
            <a:endParaRPr lang="en-US" sz="1000">
              <a:solidFill>
                <a:srgbClr val="00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3463" name="Rectangle 56"/>
          <p:cNvSpPr>
            <a:spLocks noChangeArrowheads="1"/>
          </p:cNvSpPr>
          <p:nvPr/>
        </p:nvSpPr>
        <p:spPr bwMode="auto">
          <a:xfrm>
            <a:off x="2395538" y="52625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288</a:t>
            </a:r>
          </a:p>
        </p:txBody>
      </p:sp>
      <p:sp>
        <p:nvSpPr>
          <p:cNvPr id="273464" name="Rectangle 57"/>
          <p:cNvSpPr>
            <a:spLocks noChangeArrowheads="1"/>
          </p:cNvSpPr>
          <p:nvPr/>
        </p:nvSpPr>
        <p:spPr bwMode="auto">
          <a:xfrm>
            <a:off x="3184525" y="526256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247</a:t>
            </a:r>
          </a:p>
        </p:txBody>
      </p:sp>
      <p:sp>
        <p:nvSpPr>
          <p:cNvPr id="273465" name="Rectangle 58"/>
          <p:cNvSpPr>
            <a:spLocks noChangeArrowheads="1"/>
          </p:cNvSpPr>
          <p:nvPr/>
        </p:nvSpPr>
        <p:spPr bwMode="auto">
          <a:xfrm>
            <a:off x="3978275" y="526256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320</a:t>
            </a:r>
          </a:p>
        </p:txBody>
      </p:sp>
      <p:sp>
        <p:nvSpPr>
          <p:cNvPr id="273466" name="Rectangle 59"/>
          <p:cNvSpPr>
            <a:spLocks noChangeArrowheads="1"/>
          </p:cNvSpPr>
          <p:nvPr/>
        </p:nvSpPr>
        <p:spPr bwMode="auto">
          <a:xfrm>
            <a:off x="2001838" y="52625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333</a:t>
            </a:r>
          </a:p>
        </p:txBody>
      </p:sp>
      <p:sp>
        <p:nvSpPr>
          <p:cNvPr id="273467" name="Rectangle 60"/>
          <p:cNvSpPr>
            <a:spLocks noChangeArrowheads="1"/>
          </p:cNvSpPr>
          <p:nvPr/>
        </p:nvSpPr>
        <p:spPr bwMode="auto">
          <a:xfrm>
            <a:off x="2789238" y="52625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426</a:t>
            </a:r>
          </a:p>
        </p:txBody>
      </p:sp>
      <p:sp>
        <p:nvSpPr>
          <p:cNvPr id="273468" name="Rectangle 61"/>
          <p:cNvSpPr>
            <a:spLocks noChangeArrowheads="1"/>
          </p:cNvSpPr>
          <p:nvPr/>
        </p:nvSpPr>
        <p:spPr bwMode="auto">
          <a:xfrm>
            <a:off x="3184525" y="54213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232</a:t>
            </a:r>
          </a:p>
        </p:txBody>
      </p:sp>
      <p:sp>
        <p:nvSpPr>
          <p:cNvPr id="273469" name="Rectangle 62"/>
          <p:cNvSpPr>
            <a:spLocks noChangeArrowheads="1"/>
          </p:cNvSpPr>
          <p:nvPr/>
        </p:nvSpPr>
        <p:spPr bwMode="auto">
          <a:xfrm>
            <a:off x="3978275" y="54213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305</a:t>
            </a:r>
          </a:p>
        </p:txBody>
      </p:sp>
      <p:sp>
        <p:nvSpPr>
          <p:cNvPr id="273470" name="Rectangle 63"/>
          <p:cNvSpPr>
            <a:spLocks noChangeArrowheads="1"/>
          </p:cNvSpPr>
          <p:nvPr/>
        </p:nvSpPr>
        <p:spPr bwMode="auto">
          <a:xfrm rot="-5400000">
            <a:off x="5315744" y="1858169"/>
            <a:ext cx="2127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(mL/m</a:t>
            </a:r>
            <a:r>
              <a:rPr lang="en-US" sz="1400" b="1" baseline="3000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1400" b="1">
                <a:latin typeface="Arial 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73471" name="Rectangle 64"/>
          <p:cNvSpPr>
            <a:spLocks noChangeArrowheads="1"/>
          </p:cNvSpPr>
          <p:nvPr/>
        </p:nvSpPr>
        <p:spPr bwMode="auto">
          <a:xfrm rot="-3600000">
            <a:off x="1081881" y="5725319"/>
            <a:ext cx="334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400" b="1">
                <a:latin typeface="Arial Narrow" pitchFamily="34" charset="0"/>
                <a:cs typeface="Times New Roman" pitchFamily="18" charset="0"/>
              </a:rPr>
              <a:t>49</a:t>
            </a:r>
          </a:p>
        </p:txBody>
      </p:sp>
      <p:sp>
        <p:nvSpPr>
          <p:cNvPr id="273472" name="Rectangle 65"/>
          <p:cNvSpPr>
            <a:spLocks noChangeArrowheads="1"/>
          </p:cNvSpPr>
          <p:nvPr/>
        </p:nvSpPr>
        <p:spPr bwMode="auto">
          <a:xfrm rot="-3600000">
            <a:off x="1767681" y="58142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54-57</a:t>
            </a:r>
          </a:p>
        </p:txBody>
      </p:sp>
      <p:sp>
        <p:nvSpPr>
          <p:cNvPr id="273473" name="Rectangle 66"/>
          <p:cNvSpPr>
            <a:spLocks noChangeArrowheads="1"/>
          </p:cNvSpPr>
          <p:nvPr/>
        </p:nvSpPr>
        <p:spPr bwMode="auto">
          <a:xfrm rot="-3600000">
            <a:off x="2582069" y="58015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62-66</a:t>
            </a:r>
          </a:p>
        </p:txBody>
      </p:sp>
      <p:sp>
        <p:nvSpPr>
          <p:cNvPr id="273474" name="Rectangle 67"/>
          <p:cNvSpPr>
            <a:spLocks noChangeArrowheads="1"/>
          </p:cNvSpPr>
          <p:nvPr/>
        </p:nvSpPr>
        <p:spPr bwMode="auto">
          <a:xfrm rot="-3600000">
            <a:off x="3369469" y="58015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70-74</a:t>
            </a:r>
          </a:p>
        </p:txBody>
      </p:sp>
      <p:sp>
        <p:nvSpPr>
          <p:cNvPr id="273475" name="Rectangle 68"/>
          <p:cNvSpPr>
            <a:spLocks noChangeArrowheads="1"/>
          </p:cNvSpPr>
          <p:nvPr/>
        </p:nvSpPr>
        <p:spPr bwMode="auto">
          <a:xfrm rot="-3600000">
            <a:off x="1361281" y="58015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50-53</a:t>
            </a:r>
          </a:p>
        </p:txBody>
      </p:sp>
      <p:sp>
        <p:nvSpPr>
          <p:cNvPr id="273476" name="Rectangle 69"/>
          <p:cNvSpPr>
            <a:spLocks noChangeArrowheads="1"/>
          </p:cNvSpPr>
          <p:nvPr/>
        </p:nvSpPr>
        <p:spPr bwMode="auto">
          <a:xfrm rot="-3600000">
            <a:off x="2174081" y="58015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58-61</a:t>
            </a:r>
          </a:p>
        </p:txBody>
      </p:sp>
      <p:sp>
        <p:nvSpPr>
          <p:cNvPr id="273477" name="Rectangle 70"/>
          <p:cNvSpPr>
            <a:spLocks noChangeArrowheads="1"/>
          </p:cNvSpPr>
          <p:nvPr/>
        </p:nvSpPr>
        <p:spPr bwMode="auto">
          <a:xfrm rot="-3600000">
            <a:off x="2975769" y="58015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67-69</a:t>
            </a:r>
          </a:p>
        </p:txBody>
      </p:sp>
      <p:sp>
        <p:nvSpPr>
          <p:cNvPr id="273478" name="Rectangle 71"/>
          <p:cNvSpPr>
            <a:spLocks noChangeArrowheads="1"/>
          </p:cNvSpPr>
          <p:nvPr/>
        </p:nvSpPr>
        <p:spPr bwMode="auto">
          <a:xfrm rot="-3600000">
            <a:off x="3877469" y="5699919"/>
            <a:ext cx="319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75+</a:t>
            </a:r>
          </a:p>
        </p:txBody>
      </p:sp>
      <p:sp>
        <p:nvSpPr>
          <p:cNvPr id="273479" name="Rectangle 72"/>
          <p:cNvSpPr>
            <a:spLocks noChangeArrowheads="1"/>
          </p:cNvSpPr>
          <p:nvPr/>
        </p:nvSpPr>
        <p:spPr bwMode="auto">
          <a:xfrm rot="-5400000">
            <a:off x="4258469" y="5677694"/>
            <a:ext cx="212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(yr)</a:t>
            </a:r>
          </a:p>
        </p:txBody>
      </p:sp>
      <p:sp>
        <p:nvSpPr>
          <p:cNvPr id="273480" name="Rectangle 73"/>
          <p:cNvSpPr>
            <a:spLocks noChangeArrowheads="1"/>
          </p:cNvSpPr>
          <p:nvPr/>
        </p:nvSpPr>
        <p:spPr bwMode="auto">
          <a:xfrm rot="-5400000">
            <a:off x="8716169" y="5660232"/>
            <a:ext cx="212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(yr)</a:t>
            </a:r>
          </a:p>
        </p:txBody>
      </p:sp>
      <p:sp>
        <p:nvSpPr>
          <p:cNvPr id="273481" name="Line 74"/>
          <p:cNvSpPr>
            <a:spLocks noChangeShapeType="1"/>
          </p:cNvSpPr>
          <p:nvPr/>
        </p:nvSpPr>
        <p:spPr bwMode="auto">
          <a:xfrm>
            <a:off x="1365250" y="2717800"/>
            <a:ext cx="419100" cy="2540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82" name="Line 75"/>
          <p:cNvSpPr>
            <a:spLocks noChangeShapeType="1"/>
          </p:cNvSpPr>
          <p:nvPr/>
        </p:nvSpPr>
        <p:spPr bwMode="auto">
          <a:xfrm>
            <a:off x="1778000" y="2959100"/>
            <a:ext cx="400050" cy="635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83" name="Line 76"/>
          <p:cNvSpPr>
            <a:spLocks noChangeShapeType="1"/>
          </p:cNvSpPr>
          <p:nvPr/>
        </p:nvSpPr>
        <p:spPr bwMode="auto">
          <a:xfrm>
            <a:off x="2152650" y="3041650"/>
            <a:ext cx="419100" cy="1841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84" name="Line 77"/>
          <p:cNvSpPr>
            <a:spLocks noChangeShapeType="1"/>
          </p:cNvSpPr>
          <p:nvPr/>
        </p:nvSpPr>
        <p:spPr bwMode="auto">
          <a:xfrm>
            <a:off x="2565400" y="3225800"/>
            <a:ext cx="400050" cy="139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85" name="Line 78"/>
          <p:cNvSpPr>
            <a:spLocks noChangeShapeType="1"/>
          </p:cNvSpPr>
          <p:nvPr/>
        </p:nvSpPr>
        <p:spPr bwMode="auto">
          <a:xfrm>
            <a:off x="2946400" y="3378200"/>
            <a:ext cx="431800" cy="2286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86" name="Line 79"/>
          <p:cNvSpPr>
            <a:spLocks noChangeShapeType="1"/>
          </p:cNvSpPr>
          <p:nvPr/>
        </p:nvSpPr>
        <p:spPr bwMode="auto">
          <a:xfrm>
            <a:off x="3359150" y="3600450"/>
            <a:ext cx="387350" cy="1714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87" name="Line 80"/>
          <p:cNvSpPr>
            <a:spLocks noChangeShapeType="1"/>
          </p:cNvSpPr>
          <p:nvPr/>
        </p:nvSpPr>
        <p:spPr bwMode="auto">
          <a:xfrm>
            <a:off x="3740150" y="3765550"/>
            <a:ext cx="406400" cy="1079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88" name="Line 81"/>
          <p:cNvSpPr>
            <a:spLocks noChangeShapeType="1"/>
          </p:cNvSpPr>
          <p:nvPr/>
        </p:nvSpPr>
        <p:spPr bwMode="auto">
          <a:xfrm>
            <a:off x="1212850" y="4051300"/>
            <a:ext cx="400050" cy="1841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89" name="Line 82"/>
          <p:cNvSpPr>
            <a:spLocks noChangeShapeType="1"/>
          </p:cNvSpPr>
          <p:nvPr/>
        </p:nvSpPr>
        <p:spPr bwMode="auto">
          <a:xfrm>
            <a:off x="1606550" y="4229100"/>
            <a:ext cx="406400" cy="635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90" name="Line 83"/>
          <p:cNvSpPr>
            <a:spLocks noChangeShapeType="1"/>
          </p:cNvSpPr>
          <p:nvPr/>
        </p:nvSpPr>
        <p:spPr bwMode="auto">
          <a:xfrm>
            <a:off x="2012950" y="4311650"/>
            <a:ext cx="406400" cy="508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91" name="Line 84"/>
          <p:cNvSpPr>
            <a:spLocks noChangeShapeType="1"/>
          </p:cNvSpPr>
          <p:nvPr/>
        </p:nvSpPr>
        <p:spPr bwMode="auto">
          <a:xfrm>
            <a:off x="2413000" y="4368800"/>
            <a:ext cx="400050" cy="1905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92" name="Line 85"/>
          <p:cNvSpPr>
            <a:spLocks noChangeShapeType="1"/>
          </p:cNvSpPr>
          <p:nvPr/>
        </p:nvSpPr>
        <p:spPr bwMode="auto">
          <a:xfrm>
            <a:off x="2806700" y="4565650"/>
            <a:ext cx="406400" cy="508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93" name="Line 86"/>
          <p:cNvSpPr>
            <a:spLocks noChangeShapeType="1"/>
          </p:cNvSpPr>
          <p:nvPr/>
        </p:nvSpPr>
        <p:spPr bwMode="auto">
          <a:xfrm>
            <a:off x="3181350" y="4622800"/>
            <a:ext cx="412750" cy="3302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94" name="Line 87"/>
          <p:cNvSpPr>
            <a:spLocks noChangeShapeType="1"/>
          </p:cNvSpPr>
          <p:nvPr/>
        </p:nvSpPr>
        <p:spPr bwMode="auto">
          <a:xfrm>
            <a:off x="3594100" y="4953000"/>
            <a:ext cx="400050" cy="1524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95" name="Line 88"/>
          <p:cNvSpPr>
            <a:spLocks noChangeShapeType="1"/>
          </p:cNvSpPr>
          <p:nvPr/>
        </p:nvSpPr>
        <p:spPr bwMode="auto">
          <a:xfrm>
            <a:off x="5822950" y="2736850"/>
            <a:ext cx="419100" cy="3746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96" name="Line 89"/>
          <p:cNvSpPr>
            <a:spLocks noChangeShapeType="1"/>
          </p:cNvSpPr>
          <p:nvPr/>
        </p:nvSpPr>
        <p:spPr bwMode="auto">
          <a:xfrm>
            <a:off x="6235700" y="3111500"/>
            <a:ext cx="406400" cy="63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97" name="Line 90"/>
          <p:cNvSpPr>
            <a:spLocks noChangeShapeType="1"/>
          </p:cNvSpPr>
          <p:nvPr/>
        </p:nvSpPr>
        <p:spPr bwMode="auto">
          <a:xfrm>
            <a:off x="6623050" y="3130550"/>
            <a:ext cx="393700" cy="139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98" name="Line 91"/>
          <p:cNvSpPr>
            <a:spLocks noChangeShapeType="1"/>
          </p:cNvSpPr>
          <p:nvPr/>
        </p:nvSpPr>
        <p:spPr bwMode="auto">
          <a:xfrm>
            <a:off x="7010400" y="3270250"/>
            <a:ext cx="406400" cy="698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499" name="Line 92"/>
          <p:cNvSpPr>
            <a:spLocks noChangeShapeType="1"/>
          </p:cNvSpPr>
          <p:nvPr/>
        </p:nvSpPr>
        <p:spPr bwMode="auto">
          <a:xfrm>
            <a:off x="7410450" y="3346450"/>
            <a:ext cx="412750" cy="3048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500" name="Line 93"/>
          <p:cNvSpPr>
            <a:spLocks noChangeShapeType="1"/>
          </p:cNvSpPr>
          <p:nvPr/>
        </p:nvSpPr>
        <p:spPr bwMode="auto">
          <a:xfrm>
            <a:off x="7810500" y="3632200"/>
            <a:ext cx="406400" cy="825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501" name="Line 94"/>
          <p:cNvSpPr>
            <a:spLocks noChangeShapeType="1"/>
          </p:cNvSpPr>
          <p:nvPr/>
        </p:nvSpPr>
        <p:spPr bwMode="auto">
          <a:xfrm>
            <a:off x="8216900" y="3702050"/>
            <a:ext cx="37465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502" name="Line 95"/>
          <p:cNvSpPr>
            <a:spLocks noChangeShapeType="1"/>
          </p:cNvSpPr>
          <p:nvPr/>
        </p:nvSpPr>
        <p:spPr bwMode="auto">
          <a:xfrm>
            <a:off x="5683250" y="3511550"/>
            <a:ext cx="393700" cy="1333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503" name="Line 96"/>
          <p:cNvSpPr>
            <a:spLocks noChangeShapeType="1"/>
          </p:cNvSpPr>
          <p:nvPr/>
        </p:nvSpPr>
        <p:spPr bwMode="auto">
          <a:xfrm>
            <a:off x="6076950" y="3657600"/>
            <a:ext cx="387350" cy="2349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504" name="Line 97"/>
          <p:cNvSpPr>
            <a:spLocks noChangeShapeType="1"/>
          </p:cNvSpPr>
          <p:nvPr/>
        </p:nvSpPr>
        <p:spPr bwMode="auto">
          <a:xfrm flipV="1">
            <a:off x="6470650" y="3886200"/>
            <a:ext cx="400050" cy="127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505" name="Line 98"/>
          <p:cNvSpPr>
            <a:spLocks noChangeShapeType="1"/>
          </p:cNvSpPr>
          <p:nvPr/>
        </p:nvSpPr>
        <p:spPr bwMode="auto">
          <a:xfrm>
            <a:off x="6870700" y="3886200"/>
            <a:ext cx="393700" cy="1778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506" name="Line 99"/>
          <p:cNvSpPr>
            <a:spLocks noChangeShapeType="1"/>
          </p:cNvSpPr>
          <p:nvPr/>
        </p:nvSpPr>
        <p:spPr bwMode="auto">
          <a:xfrm>
            <a:off x="7258050" y="4057650"/>
            <a:ext cx="381000" cy="571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507" name="Line 100"/>
          <p:cNvSpPr>
            <a:spLocks noChangeShapeType="1"/>
          </p:cNvSpPr>
          <p:nvPr/>
        </p:nvSpPr>
        <p:spPr bwMode="auto">
          <a:xfrm>
            <a:off x="7651750" y="4108450"/>
            <a:ext cx="406400" cy="2984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508" name="Line 101"/>
          <p:cNvSpPr>
            <a:spLocks noChangeShapeType="1"/>
          </p:cNvSpPr>
          <p:nvPr/>
        </p:nvSpPr>
        <p:spPr bwMode="auto">
          <a:xfrm>
            <a:off x="8045450" y="4406900"/>
            <a:ext cx="412750" cy="190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3509" name="Rectangle 102"/>
          <p:cNvSpPr>
            <a:spLocks noChangeArrowheads="1"/>
          </p:cNvSpPr>
          <p:nvPr/>
        </p:nvSpPr>
        <p:spPr bwMode="auto">
          <a:xfrm rot="-5400000">
            <a:off x="705644" y="4568032"/>
            <a:ext cx="2127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110</a:t>
            </a:r>
          </a:p>
        </p:txBody>
      </p:sp>
      <p:sp>
        <p:nvSpPr>
          <p:cNvPr id="273510" name="Rectangle 103"/>
          <p:cNvSpPr>
            <a:spLocks noChangeArrowheads="1"/>
          </p:cNvSpPr>
          <p:nvPr/>
        </p:nvSpPr>
        <p:spPr bwMode="auto">
          <a:xfrm rot="-5400000">
            <a:off x="704056" y="2737644"/>
            <a:ext cx="2127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150</a:t>
            </a:r>
          </a:p>
        </p:txBody>
      </p:sp>
      <p:sp>
        <p:nvSpPr>
          <p:cNvPr id="273511" name="Rectangle 104"/>
          <p:cNvSpPr>
            <a:spLocks noChangeArrowheads="1"/>
          </p:cNvSpPr>
          <p:nvPr/>
        </p:nvSpPr>
        <p:spPr bwMode="auto">
          <a:xfrm rot="-5400000">
            <a:off x="702469" y="3193257"/>
            <a:ext cx="2127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Calibration:  FGRE to SSFP</a:t>
            </a:r>
          </a:p>
        </p:txBody>
      </p:sp>
      <p:pic>
        <p:nvPicPr>
          <p:cNvPr id="2" name="Picture 1" descr="a2g02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58112"/>
            <a:ext cx="4425696" cy="3218688"/>
          </a:xfrm>
          <a:prstGeom prst="rect">
            <a:avLst/>
          </a:prstGeom>
        </p:spPr>
      </p:pic>
      <p:pic>
        <p:nvPicPr>
          <p:cNvPr id="3" name="Picture 2" descr="a2g03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58112"/>
            <a:ext cx="4419600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13g02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03504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and cohort effects, 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4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AutoShape 2"/>
          <p:cNvSpPr>
            <a:spLocks noChangeArrowheads="1"/>
          </p:cNvSpPr>
          <p:nvPr/>
        </p:nvSpPr>
        <p:spPr bwMode="auto">
          <a:xfrm>
            <a:off x="990600" y="1066800"/>
            <a:ext cx="7134225" cy="6362700"/>
          </a:xfrm>
          <a:prstGeom prst="roundRect">
            <a:avLst>
              <a:gd name="adj" fmla="val 6111"/>
            </a:avLst>
          </a:prstGeom>
          <a:gradFill rotWithShape="0">
            <a:gsLst>
              <a:gs pos="0">
                <a:srgbClr val="000066"/>
              </a:gs>
              <a:gs pos="100000">
                <a:srgbClr val="33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graphicFrame>
        <p:nvGraphicFramePr>
          <p:cNvPr id="274434" name="Object 3"/>
          <p:cNvGraphicFramePr>
            <a:graphicFrameLocks noChangeAspect="1"/>
          </p:cNvGraphicFramePr>
          <p:nvPr/>
        </p:nvGraphicFramePr>
        <p:xfrm>
          <a:off x="2997200" y="1927225"/>
          <a:ext cx="3632200" cy="341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6" name="Image" r:id="rId3" imgW="7114286" imgH="4819048" progId="">
                  <p:embed/>
                </p:oleObj>
              </mc:Choice>
              <mc:Fallback>
                <p:oleObj name="Image" r:id="rId3" imgW="7114286" imgH="481904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1927225"/>
                        <a:ext cx="3632200" cy="341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ea typeface="ＭＳ Ｐゴシック" charset="-128"/>
              </a:rPr>
              <a:t>Results: Mass-to-Volume Ratio</a:t>
            </a:r>
          </a:p>
        </p:txBody>
      </p:sp>
      <p:sp>
        <p:nvSpPr>
          <p:cNvPr id="274436" name="Text Box 5"/>
          <p:cNvSpPr txBox="1">
            <a:spLocks noChangeArrowheads="1"/>
          </p:cNvSpPr>
          <p:nvPr/>
        </p:nvSpPr>
        <p:spPr bwMode="auto">
          <a:xfrm rot="10800000">
            <a:off x="2098675" y="2516188"/>
            <a:ext cx="4889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320675" indent="-320675" algn="ctr" defTabSz="1023938">
              <a:tabLst>
                <a:tab pos="971550" algn="l"/>
              </a:tabLst>
            </a:pPr>
            <a:r>
              <a:rPr lang="en-US" sz="2000" b="1" dirty="0">
                <a:cs typeface="Times New Roman" pitchFamily="18" charset="0"/>
              </a:rPr>
              <a:t>M/V Ratio</a:t>
            </a:r>
          </a:p>
        </p:txBody>
      </p:sp>
      <p:sp>
        <p:nvSpPr>
          <p:cNvPr id="274437" name="Text Box 6"/>
          <p:cNvSpPr txBox="1">
            <a:spLocks noChangeArrowheads="1"/>
          </p:cNvSpPr>
          <p:nvPr/>
        </p:nvSpPr>
        <p:spPr bwMode="auto">
          <a:xfrm>
            <a:off x="3940175" y="5829300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2000" b="1">
                <a:cs typeface="Times New Roman" pitchFamily="18" charset="0"/>
              </a:rPr>
              <a:t>Age Group</a:t>
            </a:r>
          </a:p>
        </p:txBody>
      </p:sp>
      <p:sp>
        <p:nvSpPr>
          <p:cNvPr id="274438" name="Text Box 7"/>
          <p:cNvSpPr txBox="1">
            <a:spLocks noChangeArrowheads="1"/>
          </p:cNvSpPr>
          <p:nvPr/>
        </p:nvSpPr>
        <p:spPr bwMode="auto">
          <a:xfrm>
            <a:off x="6784975" y="26543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600" b="1">
                <a:solidFill>
                  <a:srgbClr val="00FF00"/>
                </a:solidFill>
                <a:cs typeface="Times New Roman" pitchFamily="18" charset="0"/>
              </a:rPr>
              <a:t>Men</a:t>
            </a:r>
          </a:p>
        </p:txBody>
      </p:sp>
      <p:sp>
        <p:nvSpPr>
          <p:cNvPr id="274439" name="Text Box 8"/>
          <p:cNvSpPr txBox="1">
            <a:spLocks noChangeArrowheads="1"/>
          </p:cNvSpPr>
          <p:nvPr/>
        </p:nvSpPr>
        <p:spPr bwMode="auto">
          <a:xfrm>
            <a:off x="6791325" y="2974975"/>
            <a:ext cx="1046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600" b="1">
                <a:solidFill>
                  <a:schemeClr val="folHlink"/>
                </a:solidFill>
                <a:cs typeface="Times New Roman" pitchFamily="18" charset="0"/>
              </a:rPr>
              <a:t>Women</a:t>
            </a:r>
          </a:p>
        </p:txBody>
      </p:sp>
      <p:sp>
        <p:nvSpPr>
          <p:cNvPr id="274440" name="Rectangle 9"/>
          <p:cNvSpPr>
            <a:spLocks noChangeArrowheads="1"/>
          </p:cNvSpPr>
          <p:nvPr/>
        </p:nvSpPr>
        <p:spPr bwMode="auto">
          <a:xfrm>
            <a:off x="6743700" y="2800350"/>
            <a:ext cx="88900" cy="889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eaVert" wrap="none" lIns="0" tIns="0" rIns="0" bIns="0" anchor="ctr"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274441" name="Oval 10"/>
          <p:cNvSpPr>
            <a:spLocks noChangeArrowheads="1"/>
          </p:cNvSpPr>
          <p:nvPr/>
        </p:nvSpPr>
        <p:spPr bwMode="auto">
          <a:xfrm>
            <a:off x="6731000" y="3105150"/>
            <a:ext cx="114300" cy="1143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eaVert" lIns="0" tIns="0" rIns="0" bIns="0" anchor="ctr"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274442" name="Rectangle 11"/>
          <p:cNvSpPr>
            <a:spLocks noChangeArrowheads="1"/>
          </p:cNvSpPr>
          <p:nvPr/>
        </p:nvSpPr>
        <p:spPr bwMode="auto">
          <a:xfrm rot="-5400000">
            <a:off x="2774950" y="4568826"/>
            <a:ext cx="212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1.0</a:t>
            </a:r>
          </a:p>
        </p:txBody>
      </p:sp>
      <p:sp>
        <p:nvSpPr>
          <p:cNvPr id="274443" name="Rectangle 12"/>
          <p:cNvSpPr>
            <a:spLocks noChangeArrowheads="1"/>
          </p:cNvSpPr>
          <p:nvPr/>
        </p:nvSpPr>
        <p:spPr bwMode="auto">
          <a:xfrm rot="-5400000">
            <a:off x="2773362" y="2636838"/>
            <a:ext cx="212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1.3</a:t>
            </a:r>
          </a:p>
        </p:txBody>
      </p:sp>
      <p:sp>
        <p:nvSpPr>
          <p:cNvPr id="274444" name="Rectangle 13"/>
          <p:cNvSpPr>
            <a:spLocks noChangeArrowheads="1"/>
          </p:cNvSpPr>
          <p:nvPr/>
        </p:nvSpPr>
        <p:spPr bwMode="auto">
          <a:xfrm rot="-5400000">
            <a:off x="2778125" y="5203826"/>
            <a:ext cx="212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0.9</a:t>
            </a:r>
          </a:p>
        </p:txBody>
      </p:sp>
      <p:sp>
        <p:nvSpPr>
          <p:cNvPr id="274445" name="Rectangle 14"/>
          <p:cNvSpPr>
            <a:spLocks noChangeArrowheads="1"/>
          </p:cNvSpPr>
          <p:nvPr/>
        </p:nvSpPr>
        <p:spPr bwMode="auto">
          <a:xfrm rot="-5400000">
            <a:off x="2778125" y="3276601"/>
            <a:ext cx="212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1.2</a:t>
            </a:r>
          </a:p>
        </p:txBody>
      </p:sp>
      <p:sp>
        <p:nvSpPr>
          <p:cNvPr id="274446" name="Rectangle 15"/>
          <p:cNvSpPr>
            <a:spLocks noChangeArrowheads="1"/>
          </p:cNvSpPr>
          <p:nvPr/>
        </p:nvSpPr>
        <p:spPr bwMode="auto">
          <a:xfrm>
            <a:off x="3252788" y="49831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369</a:t>
            </a:r>
            <a:endParaRPr lang="en-US" sz="1000">
              <a:solidFill>
                <a:srgbClr val="FF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4447" name="Rectangle 16"/>
          <p:cNvSpPr>
            <a:spLocks noChangeArrowheads="1"/>
          </p:cNvSpPr>
          <p:nvPr/>
        </p:nvSpPr>
        <p:spPr bwMode="auto">
          <a:xfrm>
            <a:off x="3640138" y="497681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337</a:t>
            </a:r>
          </a:p>
        </p:txBody>
      </p:sp>
      <p:sp>
        <p:nvSpPr>
          <p:cNvPr id="274448" name="Rectangle 17"/>
          <p:cNvSpPr>
            <a:spLocks noChangeArrowheads="1"/>
          </p:cNvSpPr>
          <p:nvPr/>
        </p:nvSpPr>
        <p:spPr bwMode="auto">
          <a:xfrm>
            <a:off x="4441825" y="51292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260</a:t>
            </a:r>
          </a:p>
        </p:txBody>
      </p:sp>
      <p:sp>
        <p:nvSpPr>
          <p:cNvPr id="274449" name="Rectangle 18"/>
          <p:cNvSpPr>
            <a:spLocks noChangeArrowheads="1"/>
          </p:cNvSpPr>
          <p:nvPr/>
        </p:nvSpPr>
        <p:spPr bwMode="auto">
          <a:xfrm>
            <a:off x="5622925" y="497046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302</a:t>
            </a:r>
          </a:p>
        </p:txBody>
      </p:sp>
      <p:sp>
        <p:nvSpPr>
          <p:cNvPr id="274450" name="Rectangle 19"/>
          <p:cNvSpPr>
            <a:spLocks noChangeArrowheads="1"/>
          </p:cNvSpPr>
          <p:nvPr/>
        </p:nvSpPr>
        <p:spPr bwMode="auto">
          <a:xfrm>
            <a:off x="3252788" y="51355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328</a:t>
            </a:r>
          </a:p>
        </p:txBody>
      </p:sp>
      <p:sp>
        <p:nvSpPr>
          <p:cNvPr id="274451" name="Rectangle 20"/>
          <p:cNvSpPr>
            <a:spLocks noChangeArrowheads="1"/>
          </p:cNvSpPr>
          <p:nvPr/>
        </p:nvSpPr>
        <p:spPr bwMode="auto">
          <a:xfrm>
            <a:off x="4046538" y="512921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288</a:t>
            </a:r>
          </a:p>
        </p:txBody>
      </p:sp>
      <p:sp>
        <p:nvSpPr>
          <p:cNvPr id="274452" name="Rectangle 21"/>
          <p:cNvSpPr>
            <a:spLocks noChangeArrowheads="1"/>
          </p:cNvSpPr>
          <p:nvPr/>
        </p:nvSpPr>
        <p:spPr bwMode="auto">
          <a:xfrm>
            <a:off x="4835525" y="51292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366</a:t>
            </a:r>
          </a:p>
        </p:txBody>
      </p:sp>
      <p:sp>
        <p:nvSpPr>
          <p:cNvPr id="274453" name="Rectangle 22"/>
          <p:cNvSpPr>
            <a:spLocks noChangeArrowheads="1"/>
          </p:cNvSpPr>
          <p:nvPr/>
        </p:nvSpPr>
        <p:spPr bwMode="auto">
          <a:xfrm>
            <a:off x="5622925" y="51292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287</a:t>
            </a:r>
          </a:p>
        </p:txBody>
      </p:sp>
      <p:sp>
        <p:nvSpPr>
          <p:cNvPr id="274454" name="Rectangle 23"/>
          <p:cNvSpPr>
            <a:spLocks noChangeArrowheads="1"/>
          </p:cNvSpPr>
          <p:nvPr/>
        </p:nvSpPr>
        <p:spPr bwMode="auto">
          <a:xfrm>
            <a:off x="3640138" y="51355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316</a:t>
            </a:r>
            <a:endParaRPr lang="en-US" sz="1000">
              <a:solidFill>
                <a:srgbClr val="00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4455" name="Rectangle 24"/>
          <p:cNvSpPr>
            <a:spLocks noChangeArrowheads="1"/>
          </p:cNvSpPr>
          <p:nvPr/>
        </p:nvSpPr>
        <p:spPr bwMode="auto">
          <a:xfrm>
            <a:off x="4440238" y="49704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288</a:t>
            </a:r>
          </a:p>
        </p:txBody>
      </p:sp>
      <p:sp>
        <p:nvSpPr>
          <p:cNvPr id="274456" name="Rectangle 25"/>
          <p:cNvSpPr>
            <a:spLocks noChangeArrowheads="1"/>
          </p:cNvSpPr>
          <p:nvPr/>
        </p:nvSpPr>
        <p:spPr bwMode="auto">
          <a:xfrm>
            <a:off x="5229225" y="497046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247</a:t>
            </a:r>
          </a:p>
        </p:txBody>
      </p:sp>
      <p:sp>
        <p:nvSpPr>
          <p:cNvPr id="274457" name="Rectangle 26"/>
          <p:cNvSpPr>
            <a:spLocks noChangeArrowheads="1"/>
          </p:cNvSpPr>
          <p:nvPr/>
        </p:nvSpPr>
        <p:spPr bwMode="auto">
          <a:xfrm>
            <a:off x="6022975" y="497046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320</a:t>
            </a:r>
          </a:p>
        </p:txBody>
      </p:sp>
      <p:sp>
        <p:nvSpPr>
          <p:cNvPr id="274458" name="Rectangle 27"/>
          <p:cNvSpPr>
            <a:spLocks noChangeArrowheads="1"/>
          </p:cNvSpPr>
          <p:nvPr/>
        </p:nvSpPr>
        <p:spPr bwMode="auto">
          <a:xfrm>
            <a:off x="4046538" y="49704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333</a:t>
            </a:r>
          </a:p>
        </p:txBody>
      </p:sp>
      <p:sp>
        <p:nvSpPr>
          <p:cNvPr id="274459" name="Rectangle 28"/>
          <p:cNvSpPr>
            <a:spLocks noChangeArrowheads="1"/>
          </p:cNvSpPr>
          <p:nvPr/>
        </p:nvSpPr>
        <p:spPr bwMode="auto">
          <a:xfrm>
            <a:off x="4833938" y="49704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426</a:t>
            </a:r>
          </a:p>
        </p:txBody>
      </p:sp>
      <p:sp>
        <p:nvSpPr>
          <p:cNvPr id="274460" name="Rectangle 29"/>
          <p:cNvSpPr>
            <a:spLocks noChangeArrowheads="1"/>
          </p:cNvSpPr>
          <p:nvPr/>
        </p:nvSpPr>
        <p:spPr bwMode="auto">
          <a:xfrm>
            <a:off x="5229225" y="51292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232</a:t>
            </a:r>
          </a:p>
        </p:txBody>
      </p:sp>
      <p:sp>
        <p:nvSpPr>
          <p:cNvPr id="274461" name="Rectangle 30"/>
          <p:cNvSpPr>
            <a:spLocks noChangeArrowheads="1"/>
          </p:cNvSpPr>
          <p:nvPr/>
        </p:nvSpPr>
        <p:spPr bwMode="auto">
          <a:xfrm>
            <a:off x="6022975" y="51292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305</a:t>
            </a:r>
          </a:p>
        </p:txBody>
      </p:sp>
      <p:sp>
        <p:nvSpPr>
          <p:cNvPr id="274462" name="Rectangle 31"/>
          <p:cNvSpPr>
            <a:spLocks noChangeArrowheads="1"/>
          </p:cNvSpPr>
          <p:nvPr/>
        </p:nvSpPr>
        <p:spPr bwMode="auto">
          <a:xfrm rot="-3600000">
            <a:off x="3126581" y="5433219"/>
            <a:ext cx="334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400" b="1">
                <a:latin typeface="Arial Narrow" pitchFamily="34" charset="0"/>
                <a:cs typeface="Times New Roman" pitchFamily="18" charset="0"/>
              </a:rPr>
              <a:t>49</a:t>
            </a:r>
          </a:p>
        </p:txBody>
      </p:sp>
      <p:sp>
        <p:nvSpPr>
          <p:cNvPr id="274463" name="Rectangle 32"/>
          <p:cNvSpPr>
            <a:spLocks noChangeArrowheads="1"/>
          </p:cNvSpPr>
          <p:nvPr/>
        </p:nvSpPr>
        <p:spPr bwMode="auto">
          <a:xfrm rot="-3600000">
            <a:off x="3812381" y="55221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54-57</a:t>
            </a:r>
          </a:p>
        </p:txBody>
      </p:sp>
      <p:sp>
        <p:nvSpPr>
          <p:cNvPr id="274464" name="Rectangle 33"/>
          <p:cNvSpPr>
            <a:spLocks noChangeArrowheads="1"/>
          </p:cNvSpPr>
          <p:nvPr/>
        </p:nvSpPr>
        <p:spPr bwMode="auto">
          <a:xfrm rot="-3600000">
            <a:off x="4626769" y="55094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62-66</a:t>
            </a:r>
          </a:p>
        </p:txBody>
      </p:sp>
      <p:sp>
        <p:nvSpPr>
          <p:cNvPr id="274465" name="Rectangle 34"/>
          <p:cNvSpPr>
            <a:spLocks noChangeArrowheads="1"/>
          </p:cNvSpPr>
          <p:nvPr/>
        </p:nvSpPr>
        <p:spPr bwMode="auto">
          <a:xfrm rot="-3600000">
            <a:off x="5414169" y="55094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70-74</a:t>
            </a:r>
          </a:p>
        </p:txBody>
      </p:sp>
      <p:sp>
        <p:nvSpPr>
          <p:cNvPr id="274466" name="Rectangle 35"/>
          <p:cNvSpPr>
            <a:spLocks noChangeArrowheads="1"/>
          </p:cNvSpPr>
          <p:nvPr/>
        </p:nvSpPr>
        <p:spPr bwMode="auto">
          <a:xfrm rot="-3600000">
            <a:off x="3405981" y="55094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50-53</a:t>
            </a:r>
          </a:p>
        </p:txBody>
      </p:sp>
      <p:sp>
        <p:nvSpPr>
          <p:cNvPr id="274467" name="Rectangle 36"/>
          <p:cNvSpPr>
            <a:spLocks noChangeArrowheads="1"/>
          </p:cNvSpPr>
          <p:nvPr/>
        </p:nvSpPr>
        <p:spPr bwMode="auto">
          <a:xfrm rot="-3600000">
            <a:off x="4218781" y="55094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58-61</a:t>
            </a:r>
          </a:p>
        </p:txBody>
      </p:sp>
      <p:sp>
        <p:nvSpPr>
          <p:cNvPr id="274468" name="Rectangle 37"/>
          <p:cNvSpPr>
            <a:spLocks noChangeArrowheads="1"/>
          </p:cNvSpPr>
          <p:nvPr/>
        </p:nvSpPr>
        <p:spPr bwMode="auto">
          <a:xfrm rot="-3600000">
            <a:off x="5020469" y="55094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67-69</a:t>
            </a:r>
          </a:p>
        </p:txBody>
      </p:sp>
      <p:sp>
        <p:nvSpPr>
          <p:cNvPr id="274469" name="Rectangle 38"/>
          <p:cNvSpPr>
            <a:spLocks noChangeArrowheads="1"/>
          </p:cNvSpPr>
          <p:nvPr/>
        </p:nvSpPr>
        <p:spPr bwMode="auto">
          <a:xfrm rot="-3600000">
            <a:off x="5922169" y="5407819"/>
            <a:ext cx="319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75+</a:t>
            </a:r>
          </a:p>
        </p:txBody>
      </p:sp>
      <p:sp>
        <p:nvSpPr>
          <p:cNvPr id="274470" name="Rectangle 39"/>
          <p:cNvSpPr>
            <a:spLocks noChangeArrowheads="1"/>
          </p:cNvSpPr>
          <p:nvPr/>
        </p:nvSpPr>
        <p:spPr bwMode="auto">
          <a:xfrm rot="-5400000">
            <a:off x="6303169" y="5385594"/>
            <a:ext cx="212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(yr)</a:t>
            </a:r>
          </a:p>
        </p:txBody>
      </p:sp>
      <p:sp>
        <p:nvSpPr>
          <p:cNvPr id="274471" name="Line 40"/>
          <p:cNvSpPr>
            <a:spLocks noChangeShapeType="1"/>
          </p:cNvSpPr>
          <p:nvPr/>
        </p:nvSpPr>
        <p:spPr bwMode="auto">
          <a:xfrm flipV="1">
            <a:off x="3429000" y="3365500"/>
            <a:ext cx="387350" cy="3238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72" name="Line 41"/>
          <p:cNvSpPr>
            <a:spLocks noChangeShapeType="1"/>
          </p:cNvSpPr>
          <p:nvPr/>
        </p:nvSpPr>
        <p:spPr bwMode="auto">
          <a:xfrm>
            <a:off x="3822700" y="3378200"/>
            <a:ext cx="387350" cy="63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73" name="Line 42"/>
          <p:cNvSpPr>
            <a:spLocks noChangeShapeType="1"/>
          </p:cNvSpPr>
          <p:nvPr/>
        </p:nvSpPr>
        <p:spPr bwMode="auto">
          <a:xfrm flipV="1">
            <a:off x="4216400" y="3219450"/>
            <a:ext cx="406400" cy="1587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74" name="Line 43"/>
          <p:cNvSpPr>
            <a:spLocks noChangeShapeType="1"/>
          </p:cNvSpPr>
          <p:nvPr/>
        </p:nvSpPr>
        <p:spPr bwMode="auto">
          <a:xfrm flipV="1">
            <a:off x="4610100" y="3136900"/>
            <a:ext cx="387350" cy="1079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75" name="Line 44"/>
          <p:cNvSpPr>
            <a:spLocks noChangeShapeType="1"/>
          </p:cNvSpPr>
          <p:nvPr/>
        </p:nvSpPr>
        <p:spPr bwMode="auto">
          <a:xfrm flipV="1">
            <a:off x="5003800" y="2844800"/>
            <a:ext cx="419100" cy="2857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76" name="Line 45"/>
          <p:cNvSpPr>
            <a:spLocks noChangeShapeType="1"/>
          </p:cNvSpPr>
          <p:nvPr/>
        </p:nvSpPr>
        <p:spPr bwMode="auto">
          <a:xfrm flipV="1">
            <a:off x="5397500" y="2781300"/>
            <a:ext cx="406400" cy="762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77" name="Line 46"/>
          <p:cNvSpPr>
            <a:spLocks noChangeShapeType="1"/>
          </p:cNvSpPr>
          <p:nvPr/>
        </p:nvSpPr>
        <p:spPr bwMode="auto">
          <a:xfrm flipV="1">
            <a:off x="5797550" y="2724150"/>
            <a:ext cx="412750" cy="698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78" name="Line 47"/>
          <p:cNvSpPr>
            <a:spLocks noChangeShapeType="1"/>
          </p:cNvSpPr>
          <p:nvPr/>
        </p:nvSpPr>
        <p:spPr bwMode="auto">
          <a:xfrm flipV="1">
            <a:off x="3270250" y="4286250"/>
            <a:ext cx="406400" cy="3111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79" name="Line 48"/>
          <p:cNvSpPr>
            <a:spLocks noChangeShapeType="1"/>
          </p:cNvSpPr>
          <p:nvPr/>
        </p:nvSpPr>
        <p:spPr bwMode="auto">
          <a:xfrm flipV="1">
            <a:off x="3651250" y="4197350"/>
            <a:ext cx="406400" cy="1016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80" name="Line 49"/>
          <p:cNvSpPr>
            <a:spLocks noChangeShapeType="1"/>
          </p:cNvSpPr>
          <p:nvPr/>
        </p:nvSpPr>
        <p:spPr bwMode="auto">
          <a:xfrm flipV="1">
            <a:off x="4051300" y="4108450"/>
            <a:ext cx="412750" cy="825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81" name="Line 50"/>
          <p:cNvSpPr>
            <a:spLocks noChangeShapeType="1"/>
          </p:cNvSpPr>
          <p:nvPr/>
        </p:nvSpPr>
        <p:spPr bwMode="auto">
          <a:xfrm flipV="1">
            <a:off x="4445000" y="3917950"/>
            <a:ext cx="425450" cy="1841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82" name="Line 51"/>
          <p:cNvSpPr>
            <a:spLocks noChangeShapeType="1"/>
          </p:cNvSpPr>
          <p:nvPr/>
        </p:nvSpPr>
        <p:spPr bwMode="auto">
          <a:xfrm flipV="1">
            <a:off x="4838700" y="3886200"/>
            <a:ext cx="419100" cy="190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83" name="Line 52"/>
          <p:cNvSpPr>
            <a:spLocks noChangeShapeType="1"/>
          </p:cNvSpPr>
          <p:nvPr/>
        </p:nvSpPr>
        <p:spPr bwMode="auto">
          <a:xfrm flipV="1">
            <a:off x="5257800" y="3378200"/>
            <a:ext cx="374650" cy="5270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84" name="Line 53"/>
          <p:cNvSpPr>
            <a:spLocks noChangeShapeType="1"/>
          </p:cNvSpPr>
          <p:nvPr/>
        </p:nvSpPr>
        <p:spPr bwMode="auto">
          <a:xfrm flipV="1">
            <a:off x="5638800" y="3352800"/>
            <a:ext cx="400050" cy="381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4485" name="Rectangle 54"/>
          <p:cNvSpPr>
            <a:spLocks noChangeArrowheads="1"/>
          </p:cNvSpPr>
          <p:nvPr/>
        </p:nvSpPr>
        <p:spPr bwMode="auto">
          <a:xfrm rot="-5400000">
            <a:off x="2774950" y="3932238"/>
            <a:ext cx="212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1.1</a:t>
            </a:r>
          </a:p>
        </p:txBody>
      </p:sp>
      <p:sp>
        <p:nvSpPr>
          <p:cNvPr id="274486" name="Rectangle 55"/>
          <p:cNvSpPr>
            <a:spLocks noChangeArrowheads="1"/>
          </p:cNvSpPr>
          <p:nvPr/>
        </p:nvSpPr>
        <p:spPr bwMode="auto">
          <a:xfrm rot="-5400000">
            <a:off x="2771775" y="1992313"/>
            <a:ext cx="2127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3g03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035040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and cohort effects, M/V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ChangeArrowheads="1"/>
          </p:cNvSpPr>
          <p:nvPr/>
        </p:nvSpPr>
        <p:spPr bwMode="auto">
          <a:xfrm>
            <a:off x="381000" y="2286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54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MESA Investigators</a:t>
            </a:r>
          </a:p>
        </p:txBody>
      </p:sp>
      <p:sp>
        <p:nvSpPr>
          <p:cNvPr id="990211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●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Wake Forest University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–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G. Burke, G. Hundley, J. Carr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/>
            </a:r>
            <a:b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●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U. of Minnesota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–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A. Folsom and David Jacobs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●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Northwestern University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–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Kiang Liu and Philip Greenland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●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UCLA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–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A. Gomes, K. Watson, M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Budoff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, J.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Rotter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</a:t>
            </a:r>
            <a:b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●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Columbia University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–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S. Shea, G. Bahr and M. Prince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●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NHLBI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 –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Diane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Bild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MD and Jean Olson MD	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●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U. of Washington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–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R.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Kronmal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and R. McClelland 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●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University of Vermont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–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Russell Tracy and M. Cushman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/>
            </a:r>
            <a:b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●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Johns Hopkins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–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Moyses Szklo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and Wendy Post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●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Tufts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–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D. O’Leary and J.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Polak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/>
            </a:r>
            <a:b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	</a:t>
            </a:r>
            <a:b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</a:b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533400"/>
            <a:ext cx="7162800" cy="1092200"/>
          </a:xfrm>
        </p:spPr>
        <p:txBody>
          <a:bodyPr/>
          <a:lstStyle/>
          <a:p>
            <a:pPr defTabSz="1023938" eaLnBrk="1" hangingPunct="1"/>
            <a:r>
              <a:rPr lang="en-US" altLang="en-US" sz="4800" smtClean="0">
                <a:ea typeface="ＭＳ Ｐゴシック" charset="-128"/>
              </a:rPr>
              <a:t>Concentric Remodeling</a:t>
            </a:r>
          </a:p>
        </p:txBody>
      </p:sp>
      <p:sp>
        <p:nvSpPr>
          <p:cNvPr id="172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3657600"/>
            <a:ext cx="3352800" cy="1409700"/>
          </a:xfrm>
        </p:spPr>
        <p:txBody>
          <a:bodyPr/>
          <a:lstStyle/>
          <a:p>
            <a:pPr marL="285750" indent="-285750" eaLnBrk="1" hangingPunct="1">
              <a:lnSpc>
                <a:spcPct val="70000"/>
              </a:lnSpc>
            </a:pPr>
            <a:r>
              <a:rPr lang="en-US" altLang="en-US" b="1" smtClean="0">
                <a:latin typeface="Times New Roman" pitchFamily="18" charset="0"/>
                <a:ea typeface="ＭＳ Ｐゴシック" charset="-128"/>
              </a:rPr>
              <a:t>Increased LV mass/volume</a:t>
            </a:r>
          </a:p>
          <a:p>
            <a:pPr marL="285750" indent="-285750" eaLnBrk="1" hangingPunct="1">
              <a:lnSpc>
                <a:spcPct val="70000"/>
              </a:lnSpc>
            </a:pPr>
            <a:r>
              <a:rPr lang="en-US" altLang="en-US" b="1" smtClean="0">
                <a:latin typeface="Times New Roman" pitchFamily="18" charset="0"/>
                <a:ea typeface="ＭＳ Ｐゴシック" charset="-128"/>
              </a:rPr>
              <a:t>Reduced SV</a:t>
            </a:r>
          </a:p>
          <a:p>
            <a:pPr marL="285750" indent="-285750" eaLnBrk="1" hangingPunct="1">
              <a:lnSpc>
                <a:spcPct val="70000"/>
              </a:lnSpc>
            </a:pPr>
            <a:r>
              <a:rPr lang="en-US" altLang="en-US" b="1" smtClean="0">
                <a:latin typeface="Times New Roman" pitchFamily="18" charset="0"/>
                <a:ea typeface="ＭＳ Ｐゴシック" charset="-128"/>
              </a:rPr>
              <a:t>Normal EF</a:t>
            </a:r>
          </a:p>
        </p:txBody>
      </p:sp>
      <p:pic>
        <p:nvPicPr>
          <p:cNvPr id="1724423" name="Picture 7" descr="sat10003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 l="21269" t="20184" r="13673" b="22789"/>
          <a:stretch>
            <a:fillRect/>
          </a:stretch>
        </p:blipFill>
        <p:spPr bwMode="auto">
          <a:xfrm>
            <a:off x="3505200" y="2133600"/>
            <a:ext cx="51292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AutoShape 2"/>
          <p:cNvSpPr>
            <a:spLocks noChangeArrowheads="1"/>
          </p:cNvSpPr>
          <p:nvPr/>
        </p:nvSpPr>
        <p:spPr bwMode="auto">
          <a:xfrm>
            <a:off x="1841500" y="1257300"/>
            <a:ext cx="6832600" cy="6515100"/>
          </a:xfrm>
          <a:prstGeom prst="roundRect">
            <a:avLst>
              <a:gd name="adj" fmla="val 10611"/>
            </a:avLst>
          </a:prstGeom>
          <a:gradFill rotWithShape="0">
            <a:gsLst>
              <a:gs pos="0">
                <a:srgbClr val="000066"/>
              </a:gs>
              <a:gs pos="100000">
                <a:srgbClr val="33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286722" name="Line 3"/>
          <p:cNvSpPr>
            <a:spLocks noChangeShapeType="1"/>
          </p:cNvSpPr>
          <p:nvPr/>
        </p:nvSpPr>
        <p:spPr bwMode="auto">
          <a:xfrm>
            <a:off x="1819275" y="1762125"/>
            <a:ext cx="0" cy="4210050"/>
          </a:xfrm>
          <a:prstGeom prst="line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723" name="Line 4"/>
          <p:cNvSpPr>
            <a:spLocks noChangeShapeType="1"/>
          </p:cNvSpPr>
          <p:nvPr/>
        </p:nvSpPr>
        <p:spPr bwMode="auto">
          <a:xfrm>
            <a:off x="1809750" y="5972175"/>
            <a:ext cx="4733925" cy="0"/>
          </a:xfrm>
          <a:prstGeom prst="line">
            <a:avLst/>
          </a:prstGeom>
          <a:noFill/>
          <a:ln w="28575">
            <a:solidFill>
              <a:srgbClr val="FFFF99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724" name="Text Box 5"/>
          <p:cNvSpPr txBox="1">
            <a:spLocks noChangeArrowheads="1"/>
          </p:cNvSpPr>
          <p:nvPr/>
        </p:nvSpPr>
        <p:spPr bwMode="auto">
          <a:xfrm>
            <a:off x="3816350" y="606425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2000" b="1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Age</a:t>
            </a:r>
          </a:p>
        </p:txBody>
      </p:sp>
      <p:sp>
        <p:nvSpPr>
          <p:cNvPr id="286725" name="Line 6"/>
          <p:cNvSpPr>
            <a:spLocks noChangeShapeType="1"/>
          </p:cNvSpPr>
          <p:nvPr/>
        </p:nvSpPr>
        <p:spPr bwMode="auto">
          <a:xfrm>
            <a:off x="2038350" y="2190750"/>
            <a:ext cx="4371975" cy="2600325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726" name="Text Box 7"/>
          <p:cNvSpPr txBox="1">
            <a:spLocks noChangeArrowheads="1"/>
          </p:cNvSpPr>
          <p:nvPr/>
        </p:nvSpPr>
        <p:spPr bwMode="auto">
          <a:xfrm>
            <a:off x="6527800" y="4645025"/>
            <a:ext cx="92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200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LVEDV</a:t>
            </a:r>
          </a:p>
        </p:txBody>
      </p:sp>
      <p:sp>
        <p:nvSpPr>
          <p:cNvPr id="286727" name="Text Box 8"/>
          <p:cNvSpPr txBox="1">
            <a:spLocks noChangeArrowheads="1"/>
          </p:cNvSpPr>
          <p:nvPr/>
        </p:nvSpPr>
        <p:spPr bwMode="auto">
          <a:xfrm>
            <a:off x="6556375" y="5378450"/>
            <a:ext cx="896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200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LVESV</a:t>
            </a:r>
          </a:p>
        </p:txBody>
      </p:sp>
      <p:sp>
        <p:nvSpPr>
          <p:cNvPr id="1467401" name="Text Box 9"/>
          <p:cNvSpPr txBox="1">
            <a:spLocks noChangeArrowheads="1"/>
          </p:cNvSpPr>
          <p:nvPr/>
        </p:nvSpPr>
        <p:spPr bwMode="auto">
          <a:xfrm>
            <a:off x="3213100" y="3568700"/>
            <a:ext cx="1144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2000" b="1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Stroke </a:t>
            </a:r>
          </a:p>
          <a:p>
            <a:pPr marL="320675" indent="-320675" defTabSz="1023938">
              <a:tabLst>
                <a:tab pos="971550" algn="l"/>
              </a:tabLst>
            </a:pPr>
            <a:r>
              <a:rPr lang="en-US" sz="2000" b="1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Volume</a:t>
            </a:r>
          </a:p>
        </p:txBody>
      </p:sp>
      <p:sp>
        <p:nvSpPr>
          <p:cNvPr id="286729" name="Text Box 10"/>
          <p:cNvSpPr txBox="1">
            <a:spLocks noChangeArrowheads="1"/>
          </p:cNvSpPr>
          <p:nvPr/>
        </p:nvSpPr>
        <p:spPr bwMode="auto">
          <a:xfrm>
            <a:off x="600075" y="3444875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2000" b="1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Volume</a:t>
            </a:r>
          </a:p>
        </p:txBody>
      </p:sp>
      <p:sp>
        <p:nvSpPr>
          <p:cNvPr id="146740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ea typeface="ＭＳ Ｐゴシック" charset="-128"/>
              </a:rPr>
              <a:t>Concentric Remodeling Physiology</a:t>
            </a:r>
            <a:r>
              <a:rPr lang="en-US" sz="2800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2800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2400" dirty="0" smtClean="0">
                <a:solidFill>
                  <a:srgbClr val="FFFFFF"/>
                </a:solidFill>
              </a:rPr>
              <a:t>Cheng, S., et al. Circ. CV Imaging, 2009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08375" y="1781175"/>
            <a:ext cx="4692650" cy="876300"/>
            <a:chOff x="2210" y="1122"/>
            <a:chExt cx="2956" cy="552"/>
          </a:xfrm>
        </p:grpSpPr>
        <p:sp>
          <p:nvSpPr>
            <p:cNvPr id="286739" name="Text Box 13"/>
            <p:cNvSpPr txBox="1">
              <a:spLocks noChangeArrowheads="1"/>
            </p:cNvSpPr>
            <p:nvPr/>
          </p:nvSpPr>
          <p:spPr bwMode="auto">
            <a:xfrm>
              <a:off x="2280" y="1270"/>
              <a:ext cx="16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20675" indent="-320675" defTabSz="1023938">
                <a:tabLst>
                  <a:tab pos="971550" algn="l"/>
                </a:tabLst>
              </a:pPr>
              <a:r>
                <a:rPr lang="en-US" sz="2000" b="1">
                  <a:solidFill>
                    <a:srgbClr val="FFFF99"/>
                  </a:solidFill>
                  <a:latin typeface="Tahoma" pitchFamily="34" charset="0"/>
                  <a:cs typeface="Times New Roman" pitchFamily="18" charset="0"/>
                </a:rPr>
                <a:t>Ejection Fraction</a:t>
              </a:r>
              <a:r>
                <a:rPr lang="en-US" sz="2000">
                  <a:solidFill>
                    <a:srgbClr val="FFFF99"/>
                  </a:solidFill>
                  <a:latin typeface="Tahoma" pitchFamily="34" charset="0"/>
                  <a:cs typeface="Times New Roman" pitchFamily="18" charset="0"/>
                </a:rPr>
                <a:t> =</a:t>
              </a:r>
              <a:r>
                <a:rPr lang="en-US" sz="2000">
                  <a:latin typeface="Tahoma" pitchFamily="34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86740" name="Text Box 14"/>
            <p:cNvSpPr txBox="1">
              <a:spLocks noChangeArrowheads="1"/>
            </p:cNvSpPr>
            <p:nvPr/>
          </p:nvSpPr>
          <p:spPr bwMode="auto">
            <a:xfrm>
              <a:off x="3884" y="1122"/>
              <a:ext cx="114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20675" indent="-320675" defTabSz="1023938">
                <a:lnSpc>
                  <a:spcPct val="125000"/>
                </a:lnSpc>
                <a:tabLst>
                  <a:tab pos="971550" algn="l"/>
                </a:tabLst>
              </a:pPr>
              <a:r>
                <a:rPr lang="en-US" sz="2000">
                  <a:solidFill>
                    <a:srgbClr val="FFFF99"/>
                  </a:solidFill>
                  <a:latin typeface="Tahoma" pitchFamily="34" charset="0"/>
                  <a:cs typeface="Times New Roman" pitchFamily="18" charset="0"/>
                </a:rPr>
                <a:t>Stroke Volume</a:t>
              </a:r>
            </a:p>
            <a:p>
              <a:pPr marL="320675" indent="-320675" defTabSz="1023938">
                <a:lnSpc>
                  <a:spcPct val="125000"/>
                </a:lnSpc>
                <a:tabLst>
                  <a:tab pos="971550" algn="l"/>
                </a:tabLst>
              </a:pPr>
              <a:r>
                <a:rPr lang="en-US" sz="2000">
                  <a:solidFill>
                    <a:srgbClr val="FFFF99"/>
                  </a:solidFill>
                  <a:latin typeface="Tahoma" pitchFamily="34" charset="0"/>
                  <a:cs typeface="Times New Roman" pitchFamily="18" charset="0"/>
                </a:rPr>
                <a:t>      LVEDV</a:t>
              </a:r>
            </a:p>
          </p:txBody>
        </p:sp>
        <p:sp>
          <p:nvSpPr>
            <p:cNvPr id="286741" name="Line 15"/>
            <p:cNvSpPr>
              <a:spLocks noChangeShapeType="1"/>
            </p:cNvSpPr>
            <p:nvPr/>
          </p:nvSpPr>
          <p:spPr bwMode="auto">
            <a:xfrm>
              <a:off x="3912" y="1410"/>
              <a:ext cx="1128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742" name="Rectangle 16"/>
            <p:cNvSpPr>
              <a:spLocks noChangeArrowheads="1"/>
            </p:cNvSpPr>
            <p:nvPr/>
          </p:nvSpPr>
          <p:spPr bwMode="auto">
            <a:xfrm>
              <a:off x="2210" y="1134"/>
              <a:ext cx="2956" cy="5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06600" y="2311400"/>
            <a:ext cx="4140200" cy="3644900"/>
            <a:chOff x="1264" y="1456"/>
            <a:chExt cx="2608" cy="2296"/>
          </a:xfrm>
        </p:grpSpPr>
        <p:sp>
          <p:nvSpPr>
            <p:cNvPr id="286737" name="AutoShape 18"/>
            <p:cNvSpPr>
              <a:spLocks noChangeArrowheads="1"/>
            </p:cNvSpPr>
            <p:nvPr/>
          </p:nvSpPr>
          <p:spPr bwMode="auto">
            <a:xfrm>
              <a:off x="1264" y="1456"/>
              <a:ext cx="248" cy="2296"/>
            </a:xfrm>
            <a:prstGeom prst="upArrow">
              <a:avLst>
                <a:gd name="adj1" fmla="val 100000"/>
                <a:gd name="adj2" fmla="val 30560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286738" name="AutoShape 19"/>
            <p:cNvSpPr>
              <a:spLocks noChangeArrowheads="1"/>
            </p:cNvSpPr>
            <p:nvPr/>
          </p:nvSpPr>
          <p:spPr bwMode="auto">
            <a:xfrm>
              <a:off x="3624" y="2864"/>
              <a:ext cx="248" cy="888"/>
            </a:xfrm>
            <a:prstGeom prst="upArrow">
              <a:avLst>
                <a:gd name="adj1" fmla="val 100000"/>
                <a:gd name="adj2" fmla="val 25098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286733" name="Line 20"/>
          <p:cNvSpPr>
            <a:spLocks noChangeShapeType="1"/>
          </p:cNvSpPr>
          <p:nvPr/>
        </p:nvSpPr>
        <p:spPr bwMode="auto">
          <a:xfrm>
            <a:off x="2009775" y="4162425"/>
            <a:ext cx="4391025" cy="1419225"/>
          </a:xfrm>
          <a:prstGeom prst="line">
            <a:avLst/>
          </a:prstGeom>
          <a:noFill/>
          <a:ln w="38100">
            <a:solidFill>
              <a:srgbClr val="66FF66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006600" y="2349500"/>
            <a:ext cx="4152900" cy="3035300"/>
            <a:chOff x="1264" y="1480"/>
            <a:chExt cx="2616" cy="1912"/>
          </a:xfrm>
        </p:grpSpPr>
        <p:sp>
          <p:nvSpPr>
            <p:cNvPr id="286735" name="AutoShape 22"/>
            <p:cNvSpPr>
              <a:spLocks noChangeArrowheads="1"/>
            </p:cNvSpPr>
            <p:nvPr/>
          </p:nvSpPr>
          <p:spPr bwMode="auto">
            <a:xfrm>
              <a:off x="3624" y="2896"/>
              <a:ext cx="256" cy="496"/>
            </a:xfrm>
            <a:prstGeom prst="upDownArrow">
              <a:avLst>
                <a:gd name="adj1" fmla="val 54685"/>
                <a:gd name="adj2" fmla="val 27340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286736" name="AutoShape 23"/>
            <p:cNvSpPr>
              <a:spLocks noChangeArrowheads="1"/>
            </p:cNvSpPr>
            <p:nvPr/>
          </p:nvSpPr>
          <p:spPr bwMode="auto">
            <a:xfrm>
              <a:off x="1264" y="1480"/>
              <a:ext cx="248" cy="1160"/>
            </a:xfrm>
            <a:prstGeom prst="upDownArrow">
              <a:avLst>
                <a:gd name="adj1" fmla="val 58870"/>
                <a:gd name="adj2" fmla="val 38719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40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547813" y="1778000"/>
            <a:ext cx="6278562" cy="4325938"/>
            <a:chOff x="975" y="1120"/>
            <a:chExt cx="3955" cy="2725"/>
          </a:xfrm>
        </p:grpSpPr>
        <p:sp>
          <p:nvSpPr>
            <p:cNvPr id="33589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75" y="1120"/>
              <a:ext cx="3955" cy="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894" name="Freeform 4"/>
            <p:cNvSpPr>
              <a:spLocks/>
            </p:cNvSpPr>
            <p:nvPr/>
          </p:nvSpPr>
          <p:spPr bwMode="auto">
            <a:xfrm>
              <a:off x="1432" y="3424"/>
              <a:ext cx="3313" cy="70"/>
            </a:xfrm>
            <a:custGeom>
              <a:avLst/>
              <a:gdLst>
                <a:gd name="T0" fmla="*/ 0 w 3313"/>
                <a:gd name="T1" fmla="*/ 70 h 70"/>
                <a:gd name="T2" fmla="*/ 87 w 3313"/>
                <a:gd name="T3" fmla="*/ 0 h 70"/>
                <a:gd name="T4" fmla="*/ 3313 w 3313"/>
                <a:gd name="T5" fmla="*/ 0 h 70"/>
                <a:gd name="T6" fmla="*/ 3226 w 3313"/>
                <a:gd name="T7" fmla="*/ 70 h 70"/>
                <a:gd name="T8" fmla="*/ 0 w 3313"/>
                <a:gd name="T9" fmla="*/ 7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3"/>
                <a:gd name="T16" fmla="*/ 0 h 70"/>
                <a:gd name="T17" fmla="*/ 3313 w 3313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3" h="70">
                  <a:moveTo>
                    <a:pt x="0" y="70"/>
                  </a:moveTo>
                  <a:lnTo>
                    <a:pt x="87" y="0"/>
                  </a:lnTo>
                  <a:lnTo>
                    <a:pt x="3313" y="0"/>
                  </a:lnTo>
                  <a:lnTo>
                    <a:pt x="3226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895" name="Freeform 5"/>
            <p:cNvSpPr>
              <a:spLocks/>
            </p:cNvSpPr>
            <p:nvPr/>
          </p:nvSpPr>
          <p:spPr bwMode="auto">
            <a:xfrm>
              <a:off x="1432" y="1260"/>
              <a:ext cx="87" cy="2234"/>
            </a:xfrm>
            <a:custGeom>
              <a:avLst/>
              <a:gdLst>
                <a:gd name="T0" fmla="*/ 0 w 87"/>
                <a:gd name="T1" fmla="*/ 2234 h 2234"/>
                <a:gd name="T2" fmla="*/ 0 w 87"/>
                <a:gd name="T3" fmla="*/ 71 h 2234"/>
                <a:gd name="T4" fmla="*/ 87 w 87"/>
                <a:gd name="T5" fmla="*/ 0 h 2234"/>
                <a:gd name="T6" fmla="*/ 87 w 87"/>
                <a:gd name="T7" fmla="*/ 2164 h 2234"/>
                <a:gd name="T8" fmla="*/ 0 w 87"/>
                <a:gd name="T9" fmla="*/ 2234 h 2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234"/>
                <a:gd name="T17" fmla="*/ 87 w 87"/>
                <a:gd name="T18" fmla="*/ 2234 h 2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234">
                  <a:moveTo>
                    <a:pt x="0" y="2234"/>
                  </a:moveTo>
                  <a:lnTo>
                    <a:pt x="0" y="71"/>
                  </a:lnTo>
                  <a:lnTo>
                    <a:pt x="87" y="0"/>
                  </a:lnTo>
                  <a:lnTo>
                    <a:pt x="87" y="2164"/>
                  </a:lnTo>
                  <a:lnTo>
                    <a:pt x="0" y="223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896" name="Rectangle 6"/>
            <p:cNvSpPr>
              <a:spLocks noChangeArrowheads="1"/>
            </p:cNvSpPr>
            <p:nvPr/>
          </p:nvSpPr>
          <p:spPr bwMode="auto">
            <a:xfrm>
              <a:off x="1519" y="1260"/>
              <a:ext cx="3226" cy="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897" name="Freeform 7"/>
            <p:cNvSpPr>
              <a:spLocks/>
            </p:cNvSpPr>
            <p:nvPr/>
          </p:nvSpPr>
          <p:spPr bwMode="auto">
            <a:xfrm>
              <a:off x="1432" y="3424"/>
              <a:ext cx="3313" cy="70"/>
            </a:xfrm>
            <a:custGeom>
              <a:avLst/>
              <a:gdLst>
                <a:gd name="T0" fmla="*/ 3313 w 3313"/>
                <a:gd name="T1" fmla="*/ 0 h 70"/>
                <a:gd name="T2" fmla="*/ 3226 w 3313"/>
                <a:gd name="T3" fmla="*/ 70 h 70"/>
                <a:gd name="T4" fmla="*/ 0 w 3313"/>
                <a:gd name="T5" fmla="*/ 70 h 70"/>
                <a:gd name="T6" fmla="*/ 87 w 3313"/>
                <a:gd name="T7" fmla="*/ 0 h 70"/>
                <a:gd name="T8" fmla="*/ 3313 w 3313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3"/>
                <a:gd name="T16" fmla="*/ 0 h 70"/>
                <a:gd name="T17" fmla="*/ 3313 w 3313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3" h="70">
                  <a:moveTo>
                    <a:pt x="3313" y="0"/>
                  </a:moveTo>
                  <a:lnTo>
                    <a:pt x="3226" y="70"/>
                  </a:lnTo>
                  <a:lnTo>
                    <a:pt x="0" y="70"/>
                  </a:lnTo>
                  <a:lnTo>
                    <a:pt x="87" y="0"/>
                  </a:lnTo>
                  <a:lnTo>
                    <a:pt x="3313" y="0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898" name="Freeform 8"/>
            <p:cNvSpPr>
              <a:spLocks/>
            </p:cNvSpPr>
            <p:nvPr/>
          </p:nvSpPr>
          <p:spPr bwMode="auto">
            <a:xfrm>
              <a:off x="1432" y="1260"/>
              <a:ext cx="87" cy="2234"/>
            </a:xfrm>
            <a:custGeom>
              <a:avLst/>
              <a:gdLst>
                <a:gd name="T0" fmla="*/ 0 w 87"/>
                <a:gd name="T1" fmla="*/ 2234 h 2234"/>
                <a:gd name="T2" fmla="*/ 0 w 87"/>
                <a:gd name="T3" fmla="*/ 71 h 2234"/>
                <a:gd name="T4" fmla="*/ 87 w 87"/>
                <a:gd name="T5" fmla="*/ 0 h 2234"/>
                <a:gd name="T6" fmla="*/ 87 w 87"/>
                <a:gd name="T7" fmla="*/ 2164 h 2234"/>
                <a:gd name="T8" fmla="*/ 0 w 87"/>
                <a:gd name="T9" fmla="*/ 2234 h 2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234"/>
                <a:gd name="T17" fmla="*/ 87 w 87"/>
                <a:gd name="T18" fmla="*/ 2234 h 2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234">
                  <a:moveTo>
                    <a:pt x="0" y="2234"/>
                  </a:moveTo>
                  <a:lnTo>
                    <a:pt x="0" y="71"/>
                  </a:lnTo>
                  <a:lnTo>
                    <a:pt x="87" y="0"/>
                  </a:lnTo>
                  <a:lnTo>
                    <a:pt x="87" y="2164"/>
                  </a:lnTo>
                  <a:lnTo>
                    <a:pt x="0" y="223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899" name="Rectangle 9"/>
            <p:cNvSpPr>
              <a:spLocks noChangeArrowheads="1"/>
            </p:cNvSpPr>
            <p:nvPr/>
          </p:nvSpPr>
          <p:spPr bwMode="auto">
            <a:xfrm>
              <a:off x="1519" y="1260"/>
              <a:ext cx="3226" cy="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00" name="Freeform 10"/>
            <p:cNvSpPr>
              <a:spLocks/>
            </p:cNvSpPr>
            <p:nvPr/>
          </p:nvSpPr>
          <p:spPr bwMode="auto">
            <a:xfrm>
              <a:off x="1883" y="3111"/>
              <a:ext cx="87" cy="383"/>
            </a:xfrm>
            <a:custGeom>
              <a:avLst/>
              <a:gdLst>
                <a:gd name="T0" fmla="*/ 0 w 87"/>
                <a:gd name="T1" fmla="*/ 383 h 383"/>
                <a:gd name="T2" fmla="*/ 0 w 87"/>
                <a:gd name="T3" fmla="*/ 64 h 383"/>
                <a:gd name="T4" fmla="*/ 87 w 87"/>
                <a:gd name="T5" fmla="*/ 0 h 383"/>
                <a:gd name="T6" fmla="*/ 87 w 87"/>
                <a:gd name="T7" fmla="*/ 313 h 383"/>
                <a:gd name="T8" fmla="*/ 0 w 87"/>
                <a:gd name="T9" fmla="*/ 38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83"/>
                <a:gd name="T17" fmla="*/ 87 w 87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83">
                  <a:moveTo>
                    <a:pt x="0" y="383"/>
                  </a:moveTo>
                  <a:lnTo>
                    <a:pt x="0" y="64"/>
                  </a:lnTo>
                  <a:lnTo>
                    <a:pt x="87" y="0"/>
                  </a:lnTo>
                  <a:lnTo>
                    <a:pt x="87" y="31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80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01" name="Rectangle 11"/>
            <p:cNvSpPr>
              <a:spLocks noChangeArrowheads="1"/>
            </p:cNvSpPr>
            <p:nvPr/>
          </p:nvSpPr>
          <p:spPr bwMode="auto">
            <a:xfrm>
              <a:off x="1624" y="3175"/>
              <a:ext cx="259" cy="319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02" name="Freeform 12"/>
            <p:cNvSpPr>
              <a:spLocks/>
            </p:cNvSpPr>
            <p:nvPr/>
          </p:nvSpPr>
          <p:spPr bwMode="auto">
            <a:xfrm>
              <a:off x="1624" y="3111"/>
              <a:ext cx="346" cy="64"/>
            </a:xfrm>
            <a:custGeom>
              <a:avLst/>
              <a:gdLst>
                <a:gd name="T0" fmla="*/ 259 w 346"/>
                <a:gd name="T1" fmla="*/ 64 h 64"/>
                <a:gd name="T2" fmla="*/ 346 w 346"/>
                <a:gd name="T3" fmla="*/ 0 h 64"/>
                <a:gd name="T4" fmla="*/ 93 w 346"/>
                <a:gd name="T5" fmla="*/ 0 h 64"/>
                <a:gd name="T6" fmla="*/ 0 w 346"/>
                <a:gd name="T7" fmla="*/ 64 h 64"/>
                <a:gd name="T8" fmla="*/ 259 w 346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6"/>
                <a:gd name="T16" fmla="*/ 0 h 64"/>
                <a:gd name="T17" fmla="*/ 346 w 34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6" h="64">
                  <a:moveTo>
                    <a:pt x="259" y="64"/>
                  </a:moveTo>
                  <a:lnTo>
                    <a:pt x="346" y="0"/>
                  </a:lnTo>
                  <a:lnTo>
                    <a:pt x="93" y="0"/>
                  </a:lnTo>
                  <a:lnTo>
                    <a:pt x="0" y="64"/>
                  </a:lnTo>
                  <a:lnTo>
                    <a:pt x="259" y="64"/>
                  </a:lnTo>
                  <a:close/>
                </a:path>
              </a:pathLst>
            </a:custGeom>
            <a:solidFill>
              <a:srgbClr val="BFB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03" name="Freeform 13"/>
            <p:cNvSpPr>
              <a:spLocks/>
            </p:cNvSpPr>
            <p:nvPr/>
          </p:nvSpPr>
          <p:spPr bwMode="auto">
            <a:xfrm>
              <a:off x="2526" y="2830"/>
              <a:ext cx="93" cy="664"/>
            </a:xfrm>
            <a:custGeom>
              <a:avLst/>
              <a:gdLst>
                <a:gd name="T0" fmla="*/ 0 w 93"/>
                <a:gd name="T1" fmla="*/ 664 h 664"/>
                <a:gd name="T2" fmla="*/ 0 w 93"/>
                <a:gd name="T3" fmla="*/ 70 h 664"/>
                <a:gd name="T4" fmla="*/ 93 w 93"/>
                <a:gd name="T5" fmla="*/ 0 h 664"/>
                <a:gd name="T6" fmla="*/ 93 w 93"/>
                <a:gd name="T7" fmla="*/ 594 h 664"/>
                <a:gd name="T8" fmla="*/ 0 w 93"/>
                <a:gd name="T9" fmla="*/ 664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664"/>
                <a:gd name="T17" fmla="*/ 93 w 93"/>
                <a:gd name="T18" fmla="*/ 664 h 6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664">
                  <a:moveTo>
                    <a:pt x="0" y="664"/>
                  </a:moveTo>
                  <a:lnTo>
                    <a:pt x="0" y="70"/>
                  </a:lnTo>
                  <a:lnTo>
                    <a:pt x="93" y="0"/>
                  </a:lnTo>
                  <a:lnTo>
                    <a:pt x="93" y="594"/>
                  </a:lnTo>
                  <a:lnTo>
                    <a:pt x="0" y="664"/>
                  </a:lnTo>
                  <a:close/>
                </a:path>
              </a:pathLst>
            </a:custGeom>
            <a:solidFill>
              <a:srgbClr val="80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04" name="Rectangle 14"/>
            <p:cNvSpPr>
              <a:spLocks noChangeArrowheads="1"/>
            </p:cNvSpPr>
            <p:nvPr/>
          </p:nvSpPr>
          <p:spPr bwMode="auto">
            <a:xfrm>
              <a:off x="2273" y="2900"/>
              <a:ext cx="253" cy="59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05" name="Freeform 15"/>
            <p:cNvSpPr>
              <a:spLocks/>
            </p:cNvSpPr>
            <p:nvPr/>
          </p:nvSpPr>
          <p:spPr bwMode="auto">
            <a:xfrm>
              <a:off x="2273" y="2830"/>
              <a:ext cx="346" cy="70"/>
            </a:xfrm>
            <a:custGeom>
              <a:avLst/>
              <a:gdLst>
                <a:gd name="T0" fmla="*/ 253 w 346"/>
                <a:gd name="T1" fmla="*/ 70 h 70"/>
                <a:gd name="T2" fmla="*/ 346 w 346"/>
                <a:gd name="T3" fmla="*/ 0 h 70"/>
                <a:gd name="T4" fmla="*/ 86 w 346"/>
                <a:gd name="T5" fmla="*/ 0 h 70"/>
                <a:gd name="T6" fmla="*/ 0 w 346"/>
                <a:gd name="T7" fmla="*/ 70 h 70"/>
                <a:gd name="T8" fmla="*/ 253 w 346"/>
                <a:gd name="T9" fmla="*/ 7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6"/>
                <a:gd name="T16" fmla="*/ 0 h 70"/>
                <a:gd name="T17" fmla="*/ 346 w 34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6" h="70">
                  <a:moveTo>
                    <a:pt x="253" y="70"/>
                  </a:moveTo>
                  <a:lnTo>
                    <a:pt x="346" y="0"/>
                  </a:lnTo>
                  <a:lnTo>
                    <a:pt x="86" y="0"/>
                  </a:lnTo>
                  <a:lnTo>
                    <a:pt x="0" y="70"/>
                  </a:lnTo>
                  <a:lnTo>
                    <a:pt x="253" y="70"/>
                  </a:lnTo>
                  <a:close/>
                </a:path>
              </a:pathLst>
            </a:custGeom>
            <a:solidFill>
              <a:srgbClr val="BFB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06" name="Freeform 16"/>
            <p:cNvSpPr>
              <a:spLocks/>
            </p:cNvSpPr>
            <p:nvPr/>
          </p:nvSpPr>
          <p:spPr bwMode="auto">
            <a:xfrm>
              <a:off x="3175" y="2798"/>
              <a:ext cx="86" cy="696"/>
            </a:xfrm>
            <a:custGeom>
              <a:avLst/>
              <a:gdLst>
                <a:gd name="T0" fmla="*/ 0 w 86"/>
                <a:gd name="T1" fmla="*/ 696 h 696"/>
                <a:gd name="T2" fmla="*/ 0 w 86"/>
                <a:gd name="T3" fmla="*/ 64 h 696"/>
                <a:gd name="T4" fmla="*/ 86 w 86"/>
                <a:gd name="T5" fmla="*/ 0 h 696"/>
                <a:gd name="T6" fmla="*/ 86 w 86"/>
                <a:gd name="T7" fmla="*/ 626 h 696"/>
                <a:gd name="T8" fmla="*/ 0 w 86"/>
                <a:gd name="T9" fmla="*/ 696 h 6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96"/>
                <a:gd name="T17" fmla="*/ 86 w 86"/>
                <a:gd name="T18" fmla="*/ 696 h 6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96">
                  <a:moveTo>
                    <a:pt x="0" y="696"/>
                  </a:moveTo>
                  <a:lnTo>
                    <a:pt x="0" y="64"/>
                  </a:lnTo>
                  <a:lnTo>
                    <a:pt x="86" y="0"/>
                  </a:lnTo>
                  <a:lnTo>
                    <a:pt x="86" y="626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80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07" name="Rectangle 17"/>
            <p:cNvSpPr>
              <a:spLocks noChangeArrowheads="1"/>
            </p:cNvSpPr>
            <p:nvPr/>
          </p:nvSpPr>
          <p:spPr bwMode="auto">
            <a:xfrm>
              <a:off x="2915" y="2862"/>
              <a:ext cx="260" cy="6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08" name="Freeform 18"/>
            <p:cNvSpPr>
              <a:spLocks/>
            </p:cNvSpPr>
            <p:nvPr/>
          </p:nvSpPr>
          <p:spPr bwMode="auto">
            <a:xfrm>
              <a:off x="2915" y="2798"/>
              <a:ext cx="346" cy="64"/>
            </a:xfrm>
            <a:custGeom>
              <a:avLst/>
              <a:gdLst>
                <a:gd name="T0" fmla="*/ 260 w 346"/>
                <a:gd name="T1" fmla="*/ 64 h 64"/>
                <a:gd name="T2" fmla="*/ 346 w 346"/>
                <a:gd name="T3" fmla="*/ 0 h 64"/>
                <a:gd name="T4" fmla="*/ 87 w 346"/>
                <a:gd name="T5" fmla="*/ 0 h 64"/>
                <a:gd name="T6" fmla="*/ 0 w 346"/>
                <a:gd name="T7" fmla="*/ 64 h 64"/>
                <a:gd name="T8" fmla="*/ 260 w 346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6"/>
                <a:gd name="T16" fmla="*/ 0 h 64"/>
                <a:gd name="T17" fmla="*/ 346 w 34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6" h="64">
                  <a:moveTo>
                    <a:pt x="260" y="64"/>
                  </a:moveTo>
                  <a:lnTo>
                    <a:pt x="346" y="0"/>
                  </a:lnTo>
                  <a:lnTo>
                    <a:pt x="87" y="0"/>
                  </a:lnTo>
                  <a:lnTo>
                    <a:pt x="0" y="64"/>
                  </a:lnTo>
                  <a:lnTo>
                    <a:pt x="260" y="64"/>
                  </a:lnTo>
                  <a:close/>
                </a:path>
              </a:pathLst>
            </a:custGeom>
            <a:solidFill>
              <a:srgbClr val="BFB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09" name="Freeform 19"/>
            <p:cNvSpPr>
              <a:spLocks/>
            </p:cNvSpPr>
            <p:nvPr/>
          </p:nvSpPr>
          <p:spPr bwMode="auto">
            <a:xfrm>
              <a:off x="3818" y="2128"/>
              <a:ext cx="86" cy="1366"/>
            </a:xfrm>
            <a:custGeom>
              <a:avLst/>
              <a:gdLst>
                <a:gd name="T0" fmla="*/ 0 w 86"/>
                <a:gd name="T1" fmla="*/ 1366 h 1366"/>
                <a:gd name="T2" fmla="*/ 0 w 86"/>
                <a:gd name="T3" fmla="*/ 64 h 1366"/>
                <a:gd name="T4" fmla="*/ 86 w 86"/>
                <a:gd name="T5" fmla="*/ 0 h 1366"/>
                <a:gd name="T6" fmla="*/ 86 w 86"/>
                <a:gd name="T7" fmla="*/ 1296 h 1366"/>
                <a:gd name="T8" fmla="*/ 0 w 86"/>
                <a:gd name="T9" fmla="*/ 1366 h 13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366"/>
                <a:gd name="T17" fmla="*/ 86 w 86"/>
                <a:gd name="T18" fmla="*/ 1366 h 13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366">
                  <a:moveTo>
                    <a:pt x="0" y="1366"/>
                  </a:moveTo>
                  <a:lnTo>
                    <a:pt x="0" y="64"/>
                  </a:lnTo>
                  <a:lnTo>
                    <a:pt x="86" y="0"/>
                  </a:lnTo>
                  <a:lnTo>
                    <a:pt x="86" y="1296"/>
                  </a:lnTo>
                  <a:lnTo>
                    <a:pt x="0" y="1366"/>
                  </a:lnTo>
                  <a:close/>
                </a:path>
              </a:pathLst>
            </a:custGeom>
            <a:solidFill>
              <a:srgbClr val="80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10" name="Rectangle 20"/>
            <p:cNvSpPr>
              <a:spLocks noChangeArrowheads="1"/>
            </p:cNvSpPr>
            <p:nvPr/>
          </p:nvSpPr>
          <p:spPr bwMode="auto">
            <a:xfrm>
              <a:off x="3558" y="2192"/>
              <a:ext cx="260" cy="130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11" name="Freeform 21"/>
            <p:cNvSpPr>
              <a:spLocks/>
            </p:cNvSpPr>
            <p:nvPr/>
          </p:nvSpPr>
          <p:spPr bwMode="auto">
            <a:xfrm>
              <a:off x="3558" y="2128"/>
              <a:ext cx="346" cy="64"/>
            </a:xfrm>
            <a:custGeom>
              <a:avLst/>
              <a:gdLst>
                <a:gd name="T0" fmla="*/ 260 w 346"/>
                <a:gd name="T1" fmla="*/ 64 h 64"/>
                <a:gd name="T2" fmla="*/ 346 w 346"/>
                <a:gd name="T3" fmla="*/ 0 h 64"/>
                <a:gd name="T4" fmla="*/ 93 w 346"/>
                <a:gd name="T5" fmla="*/ 0 h 64"/>
                <a:gd name="T6" fmla="*/ 0 w 346"/>
                <a:gd name="T7" fmla="*/ 64 h 64"/>
                <a:gd name="T8" fmla="*/ 260 w 346"/>
                <a:gd name="T9" fmla="*/ 6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6"/>
                <a:gd name="T16" fmla="*/ 0 h 64"/>
                <a:gd name="T17" fmla="*/ 346 w 34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6" h="64">
                  <a:moveTo>
                    <a:pt x="260" y="64"/>
                  </a:moveTo>
                  <a:lnTo>
                    <a:pt x="346" y="0"/>
                  </a:lnTo>
                  <a:lnTo>
                    <a:pt x="93" y="0"/>
                  </a:lnTo>
                  <a:lnTo>
                    <a:pt x="0" y="64"/>
                  </a:lnTo>
                  <a:lnTo>
                    <a:pt x="260" y="64"/>
                  </a:lnTo>
                  <a:close/>
                </a:path>
              </a:pathLst>
            </a:custGeom>
            <a:solidFill>
              <a:srgbClr val="BFB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12" name="Freeform 22"/>
            <p:cNvSpPr>
              <a:spLocks/>
            </p:cNvSpPr>
            <p:nvPr/>
          </p:nvSpPr>
          <p:spPr bwMode="auto">
            <a:xfrm>
              <a:off x="4460" y="1420"/>
              <a:ext cx="93" cy="2074"/>
            </a:xfrm>
            <a:custGeom>
              <a:avLst/>
              <a:gdLst>
                <a:gd name="T0" fmla="*/ 0 w 93"/>
                <a:gd name="T1" fmla="*/ 2074 h 2074"/>
                <a:gd name="T2" fmla="*/ 0 w 93"/>
                <a:gd name="T3" fmla="*/ 70 h 2074"/>
                <a:gd name="T4" fmla="*/ 93 w 93"/>
                <a:gd name="T5" fmla="*/ 0 h 2074"/>
                <a:gd name="T6" fmla="*/ 93 w 93"/>
                <a:gd name="T7" fmla="*/ 2004 h 2074"/>
                <a:gd name="T8" fmla="*/ 0 w 93"/>
                <a:gd name="T9" fmla="*/ 2074 h 20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074"/>
                <a:gd name="T17" fmla="*/ 93 w 93"/>
                <a:gd name="T18" fmla="*/ 2074 h 20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074">
                  <a:moveTo>
                    <a:pt x="0" y="2074"/>
                  </a:moveTo>
                  <a:lnTo>
                    <a:pt x="0" y="70"/>
                  </a:lnTo>
                  <a:lnTo>
                    <a:pt x="93" y="0"/>
                  </a:lnTo>
                  <a:lnTo>
                    <a:pt x="93" y="2004"/>
                  </a:lnTo>
                  <a:lnTo>
                    <a:pt x="0" y="2074"/>
                  </a:lnTo>
                  <a:close/>
                </a:path>
              </a:pathLst>
            </a:custGeom>
            <a:solidFill>
              <a:srgbClr val="80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13" name="Rectangle 23"/>
            <p:cNvSpPr>
              <a:spLocks noChangeArrowheads="1"/>
            </p:cNvSpPr>
            <p:nvPr/>
          </p:nvSpPr>
          <p:spPr bwMode="auto">
            <a:xfrm>
              <a:off x="4207" y="1490"/>
              <a:ext cx="253" cy="200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14" name="Freeform 24"/>
            <p:cNvSpPr>
              <a:spLocks/>
            </p:cNvSpPr>
            <p:nvPr/>
          </p:nvSpPr>
          <p:spPr bwMode="auto">
            <a:xfrm>
              <a:off x="4207" y="1420"/>
              <a:ext cx="346" cy="70"/>
            </a:xfrm>
            <a:custGeom>
              <a:avLst/>
              <a:gdLst>
                <a:gd name="T0" fmla="*/ 253 w 346"/>
                <a:gd name="T1" fmla="*/ 70 h 70"/>
                <a:gd name="T2" fmla="*/ 346 w 346"/>
                <a:gd name="T3" fmla="*/ 0 h 70"/>
                <a:gd name="T4" fmla="*/ 86 w 346"/>
                <a:gd name="T5" fmla="*/ 0 h 70"/>
                <a:gd name="T6" fmla="*/ 0 w 346"/>
                <a:gd name="T7" fmla="*/ 70 h 70"/>
                <a:gd name="T8" fmla="*/ 253 w 346"/>
                <a:gd name="T9" fmla="*/ 7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6"/>
                <a:gd name="T16" fmla="*/ 0 h 70"/>
                <a:gd name="T17" fmla="*/ 346 w 34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6" h="70">
                  <a:moveTo>
                    <a:pt x="253" y="70"/>
                  </a:moveTo>
                  <a:lnTo>
                    <a:pt x="346" y="0"/>
                  </a:lnTo>
                  <a:lnTo>
                    <a:pt x="86" y="0"/>
                  </a:lnTo>
                  <a:lnTo>
                    <a:pt x="0" y="70"/>
                  </a:lnTo>
                  <a:lnTo>
                    <a:pt x="253" y="70"/>
                  </a:lnTo>
                  <a:close/>
                </a:path>
              </a:pathLst>
            </a:custGeom>
            <a:solidFill>
              <a:srgbClr val="BFB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15" name="Line 25"/>
            <p:cNvSpPr>
              <a:spLocks noChangeShapeType="1"/>
            </p:cNvSpPr>
            <p:nvPr/>
          </p:nvSpPr>
          <p:spPr bwMode="auto">
            <a:xfrm flipV="1">
              <a:off x="1432" y="1331"/>
              <a:ext cx="0" cy="216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16" name="Line 26"/>
            <p:cNvSpPr>
              <a:spLocks noChangeShapeType="1"/>
            </p:cNvSpPr>
            <p:nvPr/>
          </p:nvSpPr>
          <p:spPr bwMode="auto">
            <a:xfrm flipH="1">
              <a:off x="1401" y="3494"/>
              <a:ext cx="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17" name="Line 27"/>
            <p:cNvSpPr>
              <a:spLocks noChangeShapeType="1"/>
            </p:cNvSpPr>
            <p:nvPr/>
          </p:nvSpPr>
          <p:spPr bwMode="auto">
            <a:xfrm flipH="1">
              <a:off x="1401" y="3277"/>
              <a:ext cx="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18" name="Line 28"/>
            <p:cNvSpPr>
              <a:spLocks noChangeShapeType="1"/>
            </p:cNvSpPr>
            <p:nvPr/>
          </p:nvSpPr>
          <p:spPr bwMode="auto">
            <a:xfrm flipH="1">
              <a:off x="1401" y="3060"/>
              <a:ext cx="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19" name="Line 29"/>
            <p:cNvSpPr>
              <a:spLocks noChangeShapeType="1"/>
            </p:cNvSpPr>
            <p:nvPr/>
          </p:nvSpPr>
          <p:spPr bwMode="auto">
            <a:xfrm flipH="1">
              <a:off x="1401" y="2843"/>
              <a:ext cx="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20" name="Line 30"/>
            <p:cNvSpPr>
              <a:spLocks noChangeShapeType="1"/>
            </p:cNvSpPr>
            <p:nvPr/>
          </p:nvSpPr>
          <p:spPr bwMode="auto">
            <a:xfrm flipH="1">
              <a:off x="1401" y="2626"/>
              <a:ext cx="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21" name="Line 31"/>
            <p:cNvSpPr>
              <a:spLocks noChangeShapeType="1"/>
            </p:cNvSpPr>
            <p:nvPr/>
          </p:nvSpPr>
          <p:spPr bwMode="auto">
            <a:xfrm flipH="1">
              <a:off x="1401" y="2409"/>
              <a:ext cx="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22" name="Line 32"/>
            <p:cNvSpPr>
              <a:spLocks noChangeShapeType="1"/>
            </p:cNvSpPr>
            <p:nvPr/>
          </p:nvSpPr>
          <p:spPr bwMode="auto">
            <a:xfrm flipH="1">
              <a:off x="1401" y="2192"/>
              <a:ext cx="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23" name="Line 33"/>
            <p:cNvSpPr>
              <a:spLocks noChangeShapeType="1"/>
            </p:cNvSpPr>
            <p:nvPr/>
          </p:nvSpPr>
          <p:spPr bwMode="auto">
            <a:xfrm flipH="1">
              <a:off x="1401" y="1982"/>
              <a:ext cx="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24" name="Line 34"/>
            <p:cNvSpPr>
              <a:spLocks noChangeShapeType="1"/>
            </p:cNvSpPr>
            <p:nvPr/>
          </p:nvSpPr>
          <p:spPr bwMode="auto">
            <a:xfrm flipH="1">
              <a:off x="1401" y="1765"/>
              <a:ext cx="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25" name="Line 35"/>
            <p:cNvSpPr>
              <a:spLocks noChangeShapeType="1"/>
            </p:cNvSpPr>
            <p:nvPr/>
          </p:nvSpPr>
          <p:spPr bwMode="auto">
            <a:xfrm flipH="1">
              <a:off x="1401" y="1548"/>
              <a:ext cx="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26" name="Line 36"/>
            <p:cNvSpPr>
              <a:spLocks noChangeShapeType="1"/>
            </p:cNvSpPr>
            <p:nvPr/>
          </p:nvSpPr>
          <p:spPr bwMode="auto">
            <a:xfrm flipH="1">
              <a:off x="1401" y="1331"/>
              <a:ext cx="31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27" name="Rectangle 37"/>
            <p:cNvSpPr>
              <a:spLocks noChangeArrowheads="1"/>
            </p:cNvSpPr>
            <p:nvPr/>
          </p:nvSpPr>
          <p:spPr bwMode="auto">
            <a:xfrm>
              <a:off x="1284" y="3411"/>
              <a:ext cx="16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0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28" name="Rectangle 38"/>
            <p:cNvSpPr>
              <a:spLocks noChangeArrowheads="1"/>
            </p:cNvSpPr>
            <p:nvPr/>
          </p:nvSpPr>
          <p:spPr bwMode="auto">
            <a:xfrm>
              <a:off x="1284" y="3194"/>
              <a:ext cx="16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2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29" name="Rectangle 39"/>
            <p:cNvSpPr>
              <a:spLocks noChangeArrowheads="1"/>
            </p:cNvSpPr>
            <p:nvPr/>
          </p:nvSpPr>
          <p:spPr bwMode="auto">
            <a:xfrm>
              <a:off x="1284" y="2977"/>
              <a:ext cx="16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4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30" name="Rectangle 40"/>
            <p:cNvSpPr>
              <a:spLocks noChangeArrowheads="1"/>
            </p:cNvSpPr>
            <p:nvPr/>
          </p:nvSpPr>
          <p:spPr bwMode="auto">
            <a:xfrm>
              <a:off x="1284" y="2760"/>
              <a:ext cx="16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6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31" name="Rectangle 41"/>
            <p:cNvSpPr>
              <a:spLocks noChangeArrowheads="1"/>
            </p:cNvSpPr>
            <p:nvPr/>
          </p:nvSpPr>
          <p:spPr bwMode="auto">
            <a:xfrm>
              <a:off x="1284" y="2543"/>
              <a:ext cx="16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8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32" name="Rectangle 42"/>
            <p:cNvSpPr>
              <a:spLocks noChangeArrowheads="1"/>
            </p:cNvSpPr>
            <p:nvPr/>
          </p:nvSpPr>
          <p:spPr bwMode="auto">
            <a:xfrm>
              <a:off x="1191" y="2326"/>
              <a:ext cx="2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10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33" name="Rectangle 43"/>
            <p:cNvSpPr>
              <a:spLocks noChangeArrowheads="1"/>
            </p:cNvSpPr>
            <p:nvPr/>
          </p:nvSpPr>
          <p:spPr bwMode="auto">
            <a:xfrm>
              <a:off x="1191" y="2109"/>
              <a:ext cx="2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12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34" name="Rectangle 44"/>
            <p:cNvSpPr>
              <a:spLocks noChangeArrowheads="1"/>
            </p:cNvSpPr>
            <p:nvPr/>
          </p:nvSpPr>
          <p:spPr bwMode="auto">
            <a:xfrm>
              <a:off x="1191" y="1899"/>
              <a:ext cx="2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14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35" name="Rectangle 45"/>
            <p:cNvSpPr>
              <a:spLocks noChangeArrowheads="1"/>
            </p:cNvSpPr>
            <p:nvPr/>
          </p:nvSpPr>
          <p:spPr bwMode="auto">
            <a:xfrm>
              <a:off x="1191" y="1682"/>
              <a:ext cx="2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16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36" name="Rectangle 46"/>
            <p:cNvSpPr>
              <a:spLocks noChangeArrowheads="1"/>
            </p:cNvSpPr>
            <p:nvPr/>
          </p:nvSpPr>
          <p:spPr bwMode="auto">
            <a:xfrm>
              <a:off x="1191" y="1465"/>
              <a:ext cx="2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18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37" name="Rectangle 47"/>
            <p:cNvSpPr>
              <a:spLocks noChangeArrowheads="1"/>
            </p:cNvSpPr>
            <p:nvPr/>
          </p:nvSpPr>
          <p:spPr bwMode="auto">
            <a:xfrm>
              <a:off x="1191" y="1248"/>
              <a:ext cx="2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20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38" name="Line 48"/>
            <p:cNvSpPr>
              <a:spLocks noChangeShapeType="1"/>
            </p:cNvSpPr>
            <p:nvPr/>
          </p:nvSpPr>
          <p:spPr bwMode="auto">
            <a:xfrm>
              <a:off x="1432" y="3494"/>
              <a:ext cx="322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39" name="Line 49"/>
            <p:cNvSpPr>
              <a:spLocks noChangeShapeType="1"/>
            </p:cNvSpPr>
            <p:nvPr/>
          </p:nvSpPr>
          <p:spPr bwMode="auto">
            <a:xfrm>
              <a:off x="1432" y="3494"/>
              <a:ext cx="0" cy="3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40" name="Line 50"/>
            <p:cNvSpPr>
              <a:spLocks noChangeShapeType="1"/>
            </p:cNvSpPr>
            <p:nvPr/>
          </p:nvSpPr>
          <p:spPr bwMode="auto">
            <a:xfrm>
              <a:off x="2075" y="3494"/>
              <a:ext cx="0" cy="3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41" name="Line 51"/>
            <p:cNvSpPr>
              <a:spLocks noChangeShapeType="1"/>
            </p:cNvSpPr>
            <p:nvPr/>
          </p:nvSpPr>
          <p:spPr bwMode="auto">
            <a:xfrm>
              <a:off x="2724" y="3494"/>
              <a:ext cx="0" cy="3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42" name="Line 52"/>
            <p:cNvSpPr>
              <a:spLocks noChangeShapeType="1"/>
            </p:cNvSpPr>
            <p:nvPr/>
          </p:nvSpPr>
          <p:spPr bwMode="auto">
            <a:xfrm>
              <a:off x="3366" y="3494"/>
              <a:ext cx="0" cy="3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43" name="Line 53"/>
            <p:cNvSpPr>
              <a:spLocks noChangeShapeType="1"/>
            </p:cNvSpPr>
            <p:nvPr/>
          </p:nvSpPr>
          <p:spPr bwMode="auto">
            <a:xfrm>
              <a:off x="4009" y="3494"/>
              <a:ext cx="0" cy="3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44" name="Line 54"/>
            <p:cNvSpPr>
              <a:spLocks noChangeShapeType="1"/>
            </p:cNvSpPr>
            <p:nvPr/>
          </p:nvSpPr>
          <p:spPr bwMode="auto">
            <a:xfrm>
              <a:off x="4658" y="3494"/>
              <a:ext cx="0" cy="3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945" name="Rectangle 55"/>
            <p:cNvSpPr>
              <a:spLocks noChangeArrowheads="1"/>
            </p:cNvSpPr>
            <p:nvPr/>
          </p:nvSpPr>
          <p:spPr bwMode="auto">
            <a:xfrm>
              <a:off x="1642" y="3551"/>
              <a:ext cx="303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1st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46" name="Rectangle 56"/>
            <p:cNvSpPr>
              <a:spLocks noChangeArrowheads="1"/>
            </p:cNvSpPr>
            <p:nvPr/>
          </p:nvSpPr>
          <p:spPr bwMode="auto">
            <a:xfrm>
              <a:off x="2260" y="3551"/>
              <a:ext cx="352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2nd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47" name="Rectangle 57"/>
            <p:cNvSpPr>
              <a:spLocks noChangeArrowheads="1"/>
            </p:cNvSpPr>
            <p:nvPr/>
          </p:nvSpPr>
          <p:spPr bwMode="auto">
            <a:xfrm>
              <a:off x="2922" y="3551"/>
              <a:ext cx="321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3rd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48" name="Rectangle 58"/>
            <p:cNvSpPr>
              <a:spLocks noChangeArrowheads="1"/>
            </p:cNvSpPr>
            <p:nvPr/>
          </p:nvSpPr>
          <p:spPr bwMode="auto">
            <a:xfrm>
              <a:off x="3564" y="3551"/>
              <a:ext cx="31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4th</a:t>
              </a: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949" name="Rectangle 59"/>
            <p:cNvSpPr>
              <a:spLocks noChangeArrowheads="1"/>
            </p:cNvSpPr>
            <p:nvPr/>
          </p:nvSpPr>
          <p:spPr bwMode="auto">
            <a:xfrm>
              <a:off x="4213" y="3551"/>
              <a:ext cx="31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</a:rPr>
                <a:t>5th</a:t>
              </a: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2291" name="Rectangle 60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261475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Cardiovascular disease risk in relationship to concentric hypertrophy in MESA</a:t>
            </a:r>
          </a:p>
        </p:txBody>
      </p:sp>
      <p:sp>
        <p:nvSpPr>
          <p:cNvPr id="335875" name="Rectangle 62"/>
          <p:cNvSpPr>
            <a:spLocks noChangeArrowheads="1"/>
          </p:cNvSpPr>
          <p:nvPr/>
        </p:nvSpPr>
        <p:spPr bwMode="auto">
          <a:xfrm rot="-5400000">
            <a:off x="1166813" y="3425825"/>
            <a:ext cx="6096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marL="320675" indent="-320675" algn="ctr" defTabSz="1023938">
              <a:tabLst>
                <a:tab pos="971550" algn="l"/>
              </a:tabLst>
            </a:pPr>
            <a:r>
              <a:rPr lang="en-US" sz="2000" b="1">
                <a:solidFill>
                  <a:srgbClr val="000066"/>
                </a:solidFill>
                <a:cs typeface="Times New Roman" pitchFamily="18" charset="0"/>
              </a:rPr>
              <a:t>CVD</a:t>
            </a:r>
          </a:p>
          <a:p>
            <a:pPr marL="320675" indent="-320675" algn="ctr" defTabSz="1023938">
              <a:tabLst>
                <a:tab pos="971550" algn="l"/>
              </a:tabLst>
            </a:pPr>
            <a:r>
              <a:rPr lang="en-US" sz="2000" b="1">
                <a:solidFill>
                  <a:srgbClr val="000066"/>
                </a:solidFill>
                <a:cs typeface="Times New Roman" pitchFamily="18" charset="0"/>
              </a:rPr>
              <a:t>Rate </a:t>
            </a:r>
          </a:p>
        </p:txBody>
      </p:sp>
      <p:sp>
        <p:nvSpPr>
          <p:cNvPr id="335876" name="Rectangle 63"/>
          <p:cNvSpPr>
            <a:spLocks noChangeArrowheads="1"/>
          </p:cNvSpPr>
          <p:nvPr/>
        </p:nvSpPr>
        <p:spPr bwMode="auto">
          <a:xfrm>
            <a:off x="2095500" y="5805488"/>
            <a:ext cx="5224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0675" indent="-320675" algn="ctr" defTabSz="1023938" eaLnBrk="0" hangingPunct="0">
              <a:tabLst>
                <a:tab pos="971550" algn="l"/>
              </a:tabLst>
            </a:pP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Mass to Volume Ratio (quintiles)</a:t>
            </a:r>
          </a:p>
        </p:txBody>
      </p:sp>
      <p:sp>
        <p:nvSpPr>
          <p:cNvPr id="335877" name="Rectangle 64"/>
          <p:cNvSpPr>
            <a:spLocks noChangeArrowheads="1"/>
          </p:cNvSpPr>
          <p:nvPr/>
        </p:nvSpPr>
        <p:spPr bwMode="auto">
          <a:xfrm rot="-5400000">
            <a:off x="2798763" y="4395788"/>
            <a:ext cx="212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algn="ctr" defTabSz="1023938">
              <a:buClr>
                <a:srgbClr val="66CCFF"/>
              </a:buClr>
              <a:buSzPct val="60000"/>
              <a:buFont typeface="Wingdings" pitchFamily="2" charset="2"/>
              <a:buNone/>
              <a:tabLst>
                <a:tab pos="971550" algn="l"/>
              </a:tabLst>
            </a:pPr>
            <a:r>
              <a:rPr lang="en-US" sz="1400" b="1">
                <a:solidFill>
                  <a:srgbClr val="FF9933"/>
                </a:solidFill>
                <a:cs typeface="Times New Roman" pitchFamily="18" charset="0"/>
              </a:rPr>
              <a:t>2.92 </a:t>
            </a:r>
            <a:endParaRPr lang="en-US" sz="1000" b="1">
              <a:solidFill>
                <a:srgbClr val="FF9933"/>
              </a:solidFill>
              <a:cs typeface="Times New Roman" pitchFamily="18" charset="0"/>
            </a:endParaRPr>
          </a:p>
        </p:txBody>
      </p:sp>
      <p:sp>
        <p:nvSpPr>
          <p:cNvPr id="335878" name="Rectangle 65"/>
          <p:cNvSpPr>
            <a:spLocks noChangeArrowheads="1"/>
          </p:cNvSpPr>
          <p:nvPr/>
        </p:nvSpPr>
        <p:spPr bwMode="auto">
          <a:xfrm rot="-5400000">
            <a:off x="3786188" y="3979863"/>
            <a:ext cx="212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algn="ctr" defTabSz="1023938">
              <a:buClr>
                <a:srgbClr val="66CCFF"/>
              </a:buClr>
              <a:buSzPct val="60000"/>
              <a:buFont typeface="Wingdings" pitchFamily="2" charset="2"/>
              <a:buNone/>
              <a:tabLst>
                <a:tab pos="971550" algn="l"/>
              </a:tabLst>
            </a:pPr>
            <a:r>
              <a:rPr lang="en-US" sz="1400" b="1">
                <a:solidFill>
                  <a:srgbClr val="FF9933"/>
                </a:solidFill>
                <a:cs typeface="Times New Roman" pitchFamily="18" charset="0"/>
              </a:rPr>
              <a:t>5.47 </a:t>
            </a:r>
          </a:p>
        </p:txBody>
      </p:sp>
      <p:sp>
        <p:nvSpPr>
          <p:cNvPr id="335879" name="Rectangle 66"/>
          <p:cNvSpPr>
            <a:spLocks noChangeArrowheads="1"/>
          </p:cNvSpPr>
          <p:nvPr/>
        </p:nvSpPr>
        <p:spPr bwMode="auto">
          <a:xfrm rot="-5400000">
            <a:off x="4802188" y="3898900"/>
            <a:ext cx="212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algn="ctr" defTabSz="1023938">
              <a:buClr>
                <a:srgbClr val="66CCFF"/>
              </a:buClr>
              <a:buSzPct val="60000"/>
              <a:buFont typeface="Wingdings" pitchFamily="2" charset="2"/>
              <a:buNone/>
              <a:tabLst>
                <a:tab pos="971550" algn="l"/>
              </a:tabLst>
            </a:pPr>
            <a:r>
              <a:rPr lang="en-US" sz="1400" b="1">
                <a:solidFill>
                  <a:srgbClr val="FF9933"/>
                </a:solidFill>
                <a:cs typeface="Times New Roman" pitchFamily="18" charset="0"/>
              </a:rPr>
              <a:t>5.81 </a:t>
            </a:r>
          </a:p>
        </p:txBody>
      </p:sp>
      <p:sp>
        <p:nvSpPr>
          <p:cNvPr id="335880" name="Rectangle 67"/>
          <p:cNvSpPr>
            <a:spLocks noChangeArrowheads="1"/>
          </p:cNvSpPr>
          <p:nvPr/>
        </p:nvSpPr>
        <p:spPr bwMode="auto">
          <a:xfrm rot="-5400000">
            <a:off x="5797550" y="2814638"/>
            <a:ext cx="212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algn="ctr" defTabSz="1023938">
              <a:buClr>
                <a:srgbClr val="66CCFF"/>
              </a:buClr>
              <a:buSzPct val="60000"/>
              <a:buFont typeface="Wingdings" pitchFamily="2" charset="2"/>
              <a:buNone/>
              <a:tabLst>
                <a:tab pos="971550" algn="l"/>
              </a:tabLst>
            </a:pPr>
            <a:r>
              <a:rPr lang="en-US" sz="1400" b="1">
                <a:solidFill>
                  <a:srgbClr val="FF9933"/>
                </a:solidFill>
                <a:cs typeface="Times New Roman" pitchFamily="18" charset="0"/>
              </a:rPr>
              <a:t>12.0 </a:t>
            </a:r>
          </a:p>
        </p:txBody>
      </p:sp>
      <p:sp>
        <p:nvSpPr>
          <p:cNvPr id="335881" name="Rectangle 68"/>
          <p:cNvSpPr>
            <a:spLocks noChangeArrowheads="1"/>
          </p:cNvSpPr>
          <p:nvPr/>
        </p:nvSpPr>
        <p:spPr bwMode="auto">
          <a:xfrm rot="-5400000">
            <a:off x="6846888" y="1722438"/>
            <a:ext cx="212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algn="ctr" defTabSz="1023938">
              <a:buClr>
                <a:srgbClr val="66CCFF"/>
              </a:buClr>
              <a:buSzPct val="60000"/>
              <a:buFont typeface="Wingdings" pitchFamily="2" charset="2"/>
              <a:buNone/>
              <a:tabLst>
                <a:tab pos="971550" algn="l"/>
              </a:tabLst>
            </a:pPr>
            <a:r>
              <a:rPr lang="en-US" sz="1400" b="1">
                <a:solidFill>
                  <a:srgbClr val="FF9933"/>
                </a:solidFill>
                <a:cs typeface="Times New Roman" pitchFamily="18" charset="0"/>
              </a:rPr>
              <a:t>18.5 </a:t>
            </a:r>
          </a:p>
        </p:txBody>
      </p:sp>
      <p:sp>
        <p:nvSpPr>
          <p:cNvPr id="335882" name="Text Box 69"/>
          <p:cNvSpPr txBox="1">
            <a:spLocks noChangeArrowheads="1"/>
          </p:cNvSpPr>
          <p:nvPr/>
        </p:nvSpPr>
        <p:spPr bwMode="auto">
          <a:xfrm>
            <a:off x="2601913" y="1954213"/>
            <a:ext cx="1779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" pitchFamily="34" charset="0"/>
              </a:rPr>
              <a:t>N = 156 events</a:t>
            </a:r>
          </a:p>
        </p:txBody>
      </p:sp>
      <p:sp>
        <p:nvSpPr>
          <p:cNvPr id="335883" name="Text Box 70"/>
          <p:cNvSpPr txBox="1">
            <a:spLocks noChangeArrowheads="1"/>
          </p:cNvSpPr>
          <p:nvPr/>
        </p:nvSpPr>
        <p:spPr bwMode="auto">
          <a:xfrm>
            <a:off x="423863" y="6340475"/>
            <a:ext cx="8296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Cheng</a:t>
            </a:r>
            <a:r>
              <a:rPr lang="en-US" sz="2000" b="1" dirty="0">
                <a:solidFill>
                  <a:srgbClr val="FFFFFF"/>
                </a:solidFill>
              </a:rPr>
              <a:t>, S., et </a:t>
            </a:r>
            <a:r>
              <a:rPr lang="en-US" sz="2000" b="1" dirty="0" smtClean="0">
                <a:solidFill>
                  <a:srgbClr val="FFFFFF"/>
                </a:solidFill>
              </a:rPr>
              <a:t>al. Circulation </a:t>
            </a:r>
            <a:r>
              <a:rPr lang="en-US" sz="2000" b="1" dirty="0">
                <a:solidFill>
                  <a:srgbClr val="FFFFFF"/>
                </a:solidFill>
              </a:rPr>
              <a:t>CV Imaging May 15, 2009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3" name="Group 91"/>
          <p:cNvGrpSpPr>
            <a:grpSpLocks noChangeAspect="1"/>
          </p:cNvGrpSpPr>
          <p:nvPr/>
        </p:nvGrpSpPr>
        <p:grpSpPr bwMode="auto">
          <a:xfrm>
            <a:off x="7567613" y="1816100"/>
            <a:ext cx="1371600" cy="1025525"/>
            <a:chOff x="4622" y="999"/>
            <a:chExt cx="1075" cy="804"/>
          </a:xfrm>
        </p:grpSpPr>
        <p:sp>
          <p:nvSpPr>
            <p:cNvPr id="335890" name="Freeform 40"/>
            <p:cNvSpPr>
              <a:spLocks noChangeAspect="1"/>
            </p:cNvSpPr>
            <p:nvPr/>
          </p:nvSpPr>
          <p:spPr bwMode="auto">
            <a:xfrm>
              <a:off x="4622" y="999"/>
              <a:ext cx="482" cy="793"/>
            </a:xfrm>
            <a:custGeom>
              <a:avLst/>
              <a:gdLst>
                <a:gd name="T0" fmla="*/ 248 w 672"/>
                <a:gd name="T1" fmla="*/ 35 h 1107"/>
                <a:gd name="T2" fmla="*/ 149 w 672"/>
                <a:gd name="T3" fmla="*/ 14 h 1107"/>
                <a:gd name="T4" fmla="*/ 14 w 672"/>
                <a:gd name="T5" fmla="*/ 117 h 1107"/>
                <a:gd name="T6" fmla="*/ 65 w 672"/>
                <a:gd name="T7" fmla="*/ 362 h 1107"/>
                <a:gd name="T8" fmla="*/ 241 w 672"/>
                <a:gd name="T9" fmla="*/ 384 h 1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107"/>
                <a:gd name="T17" fmla="*/ 672 w 672"/>
                <a:gd name="T18" fmla="*/ 1107 h 1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107">
                  <a:moveTo>
                    <a:pt x="672" y="97"/>
                  </a:moveTo>
                  <a:cubicBezTo>
                    <a:pt x="628" y="87"/>
                    <a:pt x="510" y="0"/>
                    <a:pt x="405" y="37"/>
                  </a:cubicBezTo>
                  <a:cubicBezTo>
                    <a:pt x="299" y="73"/>
                    <a:pt x="77" y="160"/>
                    <a:pt x="38" y="318"/>
                  </a:cubicBezTo>
                  <a:cubicBezTo>
                    <a:pt x="0" y="476"/>
                    <a:pt x="72" y="865"/>
                    <a:pt x="175" y="986"/>
                  </a:cubicBezTo>
                  <a:cubicBezTo>
                    <a:pt x="278" y="1107"/>
                    <a:pt x="554" y="1032"/>
                    <a:pt x="654" y="1044"/>
                  </a:cubicBezTo>
                </a:path>
              </a:pathLst>
            </a:custGeom>
            <a:solidFill>
              <a:srgbClr val="CC0066"/>
            </a:solidFill>
            <a:ln w="63500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891" name="Oval 12"/>
            <p:cNvSpPr>
              <a:spLocks noChangeAspect="1" noChangeArrowheads="1"/>
            </p:cNvSpPr>
            <p:nvPr/>
          </p:nvSpPr>
          <p:spPr bwMode="auto">
            <a:xfrm>
              <a:off x="4828" y="1012"/>
              <a:ext cx="869" cy="791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892" name="Oval 10"/>
            <p:cNvSpPr>
              <a:spLocks noChangeAspect="1" noChangeArrowheads="1"/>
            </p:cNvSpPr>
            <p:nvPr/>
          </p:nvSpPr>
          <p:spPr bwMode="auto">
            <a:xfrm>
              <a:off x="5067" y="1243"/>
              <a:ext cx="369" cy="321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54"/>
          <p:cNvGrpSpPr>
            <a:grpSpLocks noChangeAspect="1"/>
          </p:cNvGrpSpPr>
          <p:nvPr/>
        </p:nvGrpSpPr>
        <p:grpSpPr bwMode="auto">
          <a:xfrm>
            <a:off x="2338388" y="3429000"/>
            <a:ext cx="1143000" cy="871538"/>
            <a:chOff x="2400" y="480"/>
            <a:chExt cx="1111" cy="792"/>
          </a:xfrm>
        </p:grpSpPr>
        <p:sp>
          <p:nvSpPr>
            <p:cNvPr id="335887" name="Freeform 41"/>
            <p:cNvSpPr>
              <a:spLocks noChangeAspect="1"/>
            </p:cNvSpPr>
            <p:nvPr/>
          </p:nvSpPr>
          <p:spPr bwMode="auto">
            <a:xfrm>
              <a:off x="2400" y="480"/>
              <a:ext cx="469" cy="790"/>
            </a:xfrm>
            <a:custGeom>
              <a:avLst/>
              <a:gdLst>
                <a:gd name="T0" fmla="*/ 469 w 469"/>
                <a:gd name="T1" fmla="*/ 84 h 790"/>
                <a:gd name="T2" fmla="*/ 199 w 469"/>
                <a:gd name="T3" fmla="*/ 30 h 790"/>
                <a:gd name="T4" fmla="*/ 13 w 469"/>
                <a:gd name="T5" fmla="*/ 264 h 790"/>
                <a:gd name="T6" fmla="*/ 121 w 469"/>
                <a:gd name="T7" fmla="*/ 714 h 790"/>
                <a:gd name="T8" fmla="*/ 451 w 469"/>
                <a:gd name="T9" fmla="*/ 720 h 7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9"/>
                <a:gd name="T16" fmla="*/ 0 h 790"/>
                <a:gd name="T17" fmla="*/ 469 w 469"/>
                <a:gd name="T18" fmla="*/ 790 h 7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9" h="790">
                  <a:moveTo>
                    <a:pt x="469" y="84"/>
                  </a:moveTo>
                  <a:cubicBezTo>
                    <a:pt x="424" y="74"/>
                    <a:pt x="275" y="0"/>
                    <a:pt x="199" y="30"/>
                  </a:cubicBezTo>
                  <a:cubicBezTo>
                    <a:pt x="123" y="60"/>
                    <a:pt x="26" y="150"/>
                    <a:pt x="13" y="264"/>
                  </a:cubicBezTo>
                  <a:cubicBezTo>
                    <a:pt x="0" y="378"/>
                    <a:pt x="48" y="638"/>
                    <a:pt x="121" y="714"/>
                  </a:cubicBezTo>
                  <a:cubicBezTo>
                    <a:pt x="194" y="790"/>
                    <a:pt x="382" y="719"/>
                    <a:pt x="451" y="720"/>
                  </a:cubicBezTo>
                </a:path>
              </a:pathLst>
            </a:custGeom>
            <a:solidFill>
              <a:srgbClr val="CC0066"/>
            </a:solidFill>
            <a:ln w="63500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888" name="Oval 6"/>
            <p:cNvSpPr>
              <a:spLocks noChangeAspect="1" noChangeArrowheads="1"/>
            </p:cNvSpPr>
            <p:nvPr/>
          </p:nvSpPr>
          <p:spPr bwMode="auto">
            <a:xfrm>
              <a:off x="2599" y="504"/>
              <a:ext cx="912" cy="76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5889" name="Oval 8"/>
            <p:cNvSpPr>
              <a:spLocks noChangeAspect="1" noChangeArrowheads="1"/>
            </p:cNvSpPr>
            <p:nvPr/>
          </p:nvSpPr>
          <p:spPr bwMode="auto">
            <a:xfrm>
              <a:off x="2784" y="672"/>
              <a:ext cx="525" cy="440"/>
            </a:xfrm>
            <a:prstGeom prst="ellips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335886" name="Rectangle 61"/>
          <p:cNvSpPr>
            <a:spLocks noChangeArrowheads="1"/>
          </p:cNvSpPr>
          <p:nvPr/>
        </p:nvSpPr>
        <p:spPr bwMode="auto">
          <a:xfrm rot="-5400000">
            <a:off x="-891381" y="3394869"/>
            <a:ext cx="3913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0675" indent="-320675" algn="ctr" defTabSz="1023938" eaLnBrk="0" hangingPunct="0">
              <a:tabLst>
                <a:tab pos="971550" algn="l"/>
              </a:tabLst>
            </a:pPr>
            <a:r>
              <a:rPr lang="en-US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CVD Rate Per 1000 Person Years At Risk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function </a:t>
            </a:r>
            <a:r>
              <a:rPr lang="en-US" dirty="0"/>
              <a:t>a</a:t>
            </a:r>
            <a:r>
              <a:rPr lang="en-US" dirty="0" smtClean="0"/>
              <a:t>pplied</a:t>
            </a:r>
            <a:endParaRPr lang="en-US" dirty="0"/>
          </a:p>
        </p:txBody>
      </p:sp>
      <p:pic>
        <p:nvPicPr>
          <p:cNvPr id="4" name="Picture 3" descr="a5g0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3771900" cy="2743200"/>
          </a:xfrm>
          <a:prstGeom prst="rect">
            <a:avLst/>
          </a:prstGeom>
        </p:spPr>
      </p:pic>
      <p:pic>
        <p:nvPicPr>
          <p:cNvPr id="8" name="Picture 7" descr="a5g02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3771900" cy="2743200"/>
          </a:xfrm>
          <a:prstGeom prst="rect">
            <a:avLst/>
          </a:prstGeom>
        </p:spPr>
      </p:pic>
      <p:pic>
        <p:nvPicPr>
          <p:cNvPr id="9" name="Picture 8" descr="a5g03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3771900" cy="2743200"/>
          </a:xfrm>
          <a:prstGeom prst="rect">
            <a:avLst/>
          </a:prstGeom>
        </p:spPr>
      </p:pic>
      <p:pic>
        <p:nvPicPr>
          <p:cNvPr id="12" name="Picture 11" descr="a5g04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38600"/>
            <a:ext cx="3771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6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r>
              <a:rPr lang="en-US" sz="3600" dirty="0" smtClean="0"/>
              <a:t>Eng J. et al. Unpublished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Implementation of calibration of MRI cardiac parameters</a:t>
            </a:r>
          </a:p>
          <a:p>
            <a:r>
              <a:rPr lang="en-US" dirty="0" smtClean="0"/>
              <a:t>LV </a:t>
            </a:r>
            <a:r>
              <a:rPr lang="en-US" dirty="0" smtClean="0"/>
              <a:t>mass </a:t>
            </a:r>
            <a:r>
              <a:rPr lang="en-US" dirty="0" smtClean="0"/>
              <a:t>increases longitudinally in males but not in women</a:t>
            </a:r>
            <a:endParaRPr lang="en-US" dirty="0" smtClean="0"/>
          </a:p>
          <a:p>
            <a:r>
              <a:rPr lang="en-US" dirty="0" smtClean="0"/>
              <a:t>LV volume</a:t>
            </a:r>
            <a:r>
              <a:rPr lang="en-US" dirty="0"/>
              <a:t>s</a:t>
            </a:r>
            <a:r>
              <a:rPr lang="en-US" dirty="0" smtClean="0"/>
              <a:t> decrease </a:t>
            </a:r>
            <a:r>
              <a:rPr lang="en-US" dirty="0"/>
              <a:t>with </a:t>
            </a:r>
            <a:r>
              <a:rPr lang="en-US" dirty="0" smtClean="0"/>
              <a:t>age for both males and females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2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ko-KR" sz="2800" smtClean="0">
                <a:latin typeface="Verdana" pitchFamily="34" charset="0"/>
                <a:ea typeface="굴림" charset="-127"/>
              </a:rPr>
              <a:t>N-terminal Pro-B-type Natriuretic Peptide, Left Ventricular Mass, and Incident Heart Failure:  </a:t>
            </a:r>
            <a:r>
              <a:rPr lang="en-US" altLang="ko-KR" sz="2400" smtClean="0">
                <a:latin typeface="Verdana" pitchFamily="34" charset="0"/>
                <a:ea typeface="굴림" charset="-127"/>
              </a:rPr>
              <a:t>the Multi-Ethnic Study of Atherosclerosis</a:t>
            </a:r>
            <a:r>
              <a:rPr lang="en-US" altLang="ko-KR" sz="2800" smtClean="0">
                <a:latin typeface="Verdana" pitchFamily="34" charset="0"/>
                <a:ea typeface="굴림" charset="-127"/>
              </a:rPr>
              <a:t/>
            </a:r>
            <a:br>
              <a:rPr lang="en-US" altLang="ko-KR" sz="2800" smtClean="0">
                <a:latin typeface="Verdana" pitchFamily="34" charset="0"/>
                <a:ea typeface="굴림" charset="-127"/>
              </a:rPr>
            </a:br>
            <a:r>
              <a:rPr lang="en-US" altLang="ko-KR" sz="2800" smtClean="0">
                <a:latin typeface="Verdana" pitchFamily="34" charset="0"/>
                <a:ea typeface="굴림" charset="-127"/>
              </a:rPr>
              <a:t/>
            </a:r>
            <a:br>
              <a:rPr lang="en-US" altLang="ko-KR" sz="2800" smtClean="0">
                <a:latin typeface="Verdana" pitchFamily="34" charset="0"/>
                <a:ea typeface="굴림" charset="-127"/>
              </a:rPr>
            </a:br>
            <a:endParaRPr lang="en-US" altLang="ko-KR" sz="2800" smtClean="0">
              <a:latin typeface="Verdana" pitchFamily="34" charset="0"/>
              <a:ea typeface="굴림" charset="-127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848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ko-KR" sz="2500" dirty="0" smtClean="0">
                <a:solidFill>
                  <a:srgbClr val="FFFF00"/>
                </a:solidFill>
                <a:ea typeface="굴림" charset="-127"/>
              </a:rPr>
              <a:t>Eui-Young Choi, </a:t>
            </a:r>
            <a:r>
              <a:rPr lang="en-US" altLang="ko-KR" sz="2500" dirty="0" smtClean="0">
                <a:ea typeface="굴림" charset="-127"/>
              </a:rPr>
              <a:t>Hossein Bahrami, Colin O. Wu, Andre L.C. Almeida, Aditya Jain, Kihei Yoneyama, Anders Opdahl,  Lori B. Daniels, Michael H. Criqui, Mary Cushman,  Philip Greenland, Alan </a:t>
            </a:r>
            <a:r>
              <a:rPr lang="en-US" altLang="ko-KR" sz="2500" dirty="0" err="1" smtClean="0">
                <a:ea typeface="굴림" charset="-127"/>
              </a:rPr>
              <a:t>Maisel</a:t>
            </a:r>
            <a:r>
              <a:rPr lang="en-US" altLang="ko-KR" sz="2500" dirty="0" smtClean="0">
                <a:ea typeface="굴림" charset="-127"/>
              </a:rPr>
              <a:t>, David Siscovick,  Christine Darwin, David A. Bluemke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500" dirty="0" smtClean="0">
                <a:ea typeface="굴림" charset="-127"/>
              </a:rPr>
              <a:t>and Joao A. C. Lima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500" dirty="0" smtClean="0">
                <a:ea typeface="굴림" charset="-127"/>
              </a:rPr>
              <a:t>(Circulation Heart Failure, 2013)</a:t>
            </a:r>
          </a:p>
          <a:p>
            <a:pPr eaLnBrk="1" hangingPunct="1">
              <a:lnSpc>
                <a:spcPct val="80000"/>
              </a:lnSpc>
            </a:pPr>
            <a:endParaRPr lang="en-US" altLang="ko-KR" sz="2500" dirty="0" smtClean="0">
              <a:solidFill>
                <a:srgbClr val="898989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 sz="1800">
              <a:solidFill>
                <a:srgbClr val="FFFFFF"/>
              </a:solidFill>
            </a:endParaRPr>
          </a:p>
        </p:txBody>
      </p:sp>
      <p:pic>
        <p:nvPicPr>
          <p:cNvPr id="279554" name="Picture 2" descr="D:\studies\MESA\events study\Mn\NEJM\FU7\figure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0"/>
            <a:ext cx="8418512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7" name="Picture 2" descr="D:\studies\MESA\events study\Mn\NEJM\FU7\Figure 2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74863"/>
            <a:ext cx="8763000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78" name="TextBox 2"/>
          <p:cNvSpPr txBox="1">
            <a:spLocks noChangeArrowheads="1"/>
          </p:cNvSpPr>
          <p:nvPr/>
        </p:nvSpPr>
        <p:spPr bwMode="auto">
          <a:xfrm>
            <a:off x="2438400" y="1214438"/>
            <a:ext cx="4600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b="1">
                <a:solidFill>
                  <a:srgbClr val="FFFFFF"/>
                </a:solidFill>
                <a:latin typeface="Calibri" pitchFamily="34" charset="0"/>
                <a:ea typeface="굴림" charset="-127"/>
              </a:rPr>
              <a:t>Comparison of model with C-index</a:t>
            </a:r>
          </a:p>
        </p:txBody>
      </p:sp>
      <p:sp>
        <p:nvSpPr>
          <p:cNvPr id="280579" name="TextBox 4"/>
          <p:cNvSpPr txBox="1">
            <a:spLocks noChangeArrowheads="1"/>
          </p:cNvSpPr>
          <p:nvPr/>
        </p:nvSpPr>
        <p:spPr bwMode="auto">
          <a:xfrm>
            <a:off x="2209800" y="2438400"/>
            <a:ext cx="1247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100" b="1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95% CI (0.85-0.91)</a:t>
            </a:r>
          </a:p>
        </p:txBody>
      </p:sp>
      <p:sp>
        <p:nvSpPr>
          <p:cNvPr id="280580" name="TextBox 5"/>
          <p:cNvSpPr txBox="1">
            <a:spLocks noChangeArrowheads="1"/>
          </p:cNvSpPr>
          <p:nvPr/>
        </p:nvSpPr>
        <p:spPr bwMode="auto">
          <a:xfrm>
            <a:off x="2790825" y="3243263"/>
            <a:ext cx="1247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 sz="1100" b="1">
                <a:solidFill>
                  <a:srgbClr val="002060"/>
                </a:solidFill>
                <a:latin typeface="Calibri" pitchFamily="34" charset="0"/>
                <a:ea typeface="굴림" charset="-127"/>
              </a:rPr>
              <a:t>95% CI (0.77-0.84)</a:t>
            </a:r>
          </a:p>
        </p:txBody>
      </p:sp>
      <p:sp>
        <p:nvSpPr>
          <p:cNvPr id="280581" name="TextBox 6"/>
          <p:cNvSpPr txBox="1">
            <a:spLocks noChangeArrowheads="1"/>
          </p:cNvSpPr>
          <p:nvPr/>
        </p:nvSpPr>
        <p:spPr bwMode="auto">
          <a:xfrm>
            <a:off x="6753225" y="2328863"/>
            <a:ext cx="1247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100" b="1">
                <a:solidFill>
                  <a:srgbClr val="C00000"/>
                </a:solidFill>
                <a:latin typeface="Calibri" pitchFamily="34" charset="0"/>
                <a:ea typeface="굴림" charset="-127"/>
              </a:rPr>
              <a:t>95% CI (0.86-0.93)</a:t>
            </a:r>
          </a:p>
        </p:txBody>
      </p:sp>
      <p:sp>
        <p:nvSpPr>
          <p:cNvPr id="280582" name="TextBox 7"/>
          <p:cNvSpPr txBox="1">
            <a:spLocks noChangeArrowheads="1"/>
          </p:cNvSpPr>
          <p:nvPr/>
        </p:nvSpPr>
        <p:spPr bwMode="auto">
          <a:xfrm>
            <a:off x="7058025" y="3243263"/>
            <a:ext cx="1247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100" b="1">
                <a:solidFill>
                  <a:srgbClr val="002060"/>
                </a:solidFill>
                <a:latin typeface="Calibri" pitchFamily="34" charset="0"/>
                <a:ea typeface="굴림" charset="-127"/>
              </a:rPr>
              <a:t>95% CI (0.82-0.89)</a:t>
            </a:r>
          </a:p>
        </p:txBody>
      </p:sp>
      <p:sp>
        <p:nvSpPr>
          <p:cNvPr id="280583" name="TextBox 9"/>
          <p:cNvSpPr txBox="1">
            <a:spLocks noChangeArrowheads="1"/>
          </p:cNvSpPr>
          <p:nvPr/>
        </p:nvSpPr>
        <p:spPr bwMode="auto">
          <a:xfrm>
            <a:off x="381000" y="457200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800" b="1">
                <a:solidFill>
                  <a:srgbClr val="FFFF00"/>
                </a:solidFill>
                <a:latin typeface="Calibri" pitchFamily="34" charset="0"/>
                <a:ea typeface="굴림" charset="-127"/>
              </a:rPr>
              <a:t>Discrimination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09600" y="533400"/>
            <a:ext cx="6705600" cy="6019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281602" name="Picture 2" descr="D:\studies\MESA\events study\Mn\NEJM\FU7\figure 1.tif"/>
          <p:cNvPicPr>
            <a:picLocks noChangeAspect="1" noChangeArrowheads="1"/>
          </p:cNvPicPr>
          <p:nvPr/>
        </p:nvPicPr>
        <p:blipFill>
          <a:blip r:embed="rId2" cstate="print"/>
          <a:srcRect r="52499" b="47437"/>
          <a:stretch>
            <a:fillRect/>
          </a:stretch>
        </p:blipFill>
        <p:spPr bwMode="auto">
          <a:xfrm>
            <a:off x="609600" y="533400"/>
            <a:ext cx="6665913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타원 6"/>
          <p:cNvSpPr/>
          <p:nvPr/>
        </p:nvSpPr>
        <p:spPr>
          <a:xfrm>
            <a:off x="3429000" y="3505200"/>
            <a:ext cx="54864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371600"/>
          <a:ext cx="7445375" cy="4602169"/>
        </p:xfrm>
        <a:graphic>
          <a:graphicData uri="http://schemas.openxmlformats.org/drawingml/2006/table">
            <a:tbl>
              <a:tblPr/>
              <a:tblGrid>
                <a:gridCol w="3362325"/>
                <a:gridCol w="1030288"/>
                <a:gridCol w="1916112"/>
                <a:gridCol w="113665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Variables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HR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95% CI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P-value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Age, 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per year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1.08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1.02-1.14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0.013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Male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1.06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0.30-3.77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0.93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Diabetes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4.52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1.65-13.38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0.003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Current Smoking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2.21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0.67-7.28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0.19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Systolic blood pressure, 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per mmHg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1.01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0.98-1.03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0.67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GFR, 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per mLl/min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1.00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0.97-1.02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0.86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Antihypertensive medication use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1.48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0.54-4.09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0.45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Statin use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0.53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0.12-2.38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0.53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LDL-cholesterol, 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per mg/dl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1.01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0.99-1.03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0.28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HDL-cholesterol, 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per mg/dl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0.98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0.94-1.03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0.43</a:t>
                      </a: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LV mass index, 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per 1SD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2.04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1.36-3.06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0.001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6862"/>
                      </a:srgbClr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Log NT-proBNP, 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per 1SD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1.46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0.77-2.75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lgun Gothic" pitchFamily="34" charset="-127"/>
                          <a:cs typeface="Times New Roman" pitchFamily="18" charset="0"/>
                        </a:rPr>
                        <a:t>0.24</a:t>
                      </a:r>
                      <a:endParaRPr kumimoji="0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686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2681" name="Rectangle 4"/>
          <p:cNvSpPr>
            <a:spLocks noChangeArrowheads="1"/>
          </p:cNvSpPr>
          <p:nvPr/>
        </p:nvSpPr>
        <p:spPr bwMode="auto">
          <a:xfrm>
            <a:off x="838200" y="38100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 b="1">
                <a:solidFill>
                  <a:srgbClr val="FFFFFF"/>
                </a:solidFill>
                <a:latin typeface="Calibri" pitchFamily="34" charset="0"/>
                <a:ea typeface="굴림" charset="-127"/>
              </a:rPr>
              <a:t>Sugroup analysis for incident HF in lower NT-proBNP </a:t>
            </a:r>
          </a:p>
          <a:p>
            <a:r>
              <a:rPr lang="en-US" altLang="ko-KR" sz="2000" b="1">
                <a:solidFill>
                  <a:srgbClr val="FFFFFF"/>
                </a:solidFill>
                <a:latin typeface="Calibri" pitchFamily="34" charset="0"/>
                <a:ea typeface="굴림" charset="-127"/>
              </a:rPr>
              <a:t>(&lt;112.5 pg/mL, n=4169) population with Model 3 covariates</a:t>
            </a:r>
          </a:p>
        </p:txBody>
      </p:sp>
      <p:sp>
        <p:nvSpPr>
          <p:cNvPr id="282682" name="TextBox 5"/>
          <p:cNvSpPr txBox="1">
            <a:spLocks noChangeArrowheads="1"/>
          </p:cNvSpPr>
          <p:nvPr/>
        </p:nvSpPr>
        <p:spPr bwMode="auto">
          <a:xfrm>
            <a:off x="4591050" y="6335713"/>
            <a:ext cx="4248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Calibri" pitchFamily="34" charset="0"/>
                <a:ea typeface="굴림" charset="-127"/>
              </a:rPr>
              <a:t>Cox proportional hazard regression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charset="-128"/>
              </a:rPr>
              <a:t>Heart Failure Increases with Age</a:t>
            </a:r>
          </a:p>
        </p:txBody>
      </p:sp>
      <p:graphicFrame>
        <p:nvGraphicFramePr>
          <p:cNvPr id="260098" name="Object 3"/>
          <p:cNvGraphicFramePr>
            <a:graphicFrameLocks noChangeAspect="1"/>
          </p:cNvGraphicFramePr>
          <p:nvPr/>
        </p:nvGraphicFramePr>
        <p:xfrm>
          <a:off x="914400" y="2443163"/>
          <a:ext cx="3429000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2" name="Image" r:id="rId3" imgW="2695951" imgH="2305372" progId="">
                  <p:embed/>
                </p:oleObj>
              </mc:Choice>
              <mc:Fallback>
                <p:oleObj name="Image" r:id="rId3" imgW="2695951" imgH="230537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43163"/>
                        <a:ext cx="3429000" cy="293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099" name="Object 4"/>
          <p:cNvGraphicFramePr>
            <a:graphicFrameLocks noChangeAspect="1"/>
          </p:cNvGraphicFramePr>
          <p:nvPr/>
        </p:nvGraphicFramePr>
        <p:xfrm>
          <a:off x="4710113" y="2481263"/>
          <a:ext cx="3367087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3" name="Image" r:id="rId5" imgW="2695951" imgH="2324424" progId="">
                  <p:embed/>
                </p:oleObj>
              </mc:Choice>
              <mc:Fallback>
                <p:oleObj name="Image" r:id="rId5" imgW="2695951" imgH="232442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81263"/>
                        <a:ext cx="3367087" cy="290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100" name="Text Box 5"/>
          <p:cNvSpPr txBox="1">
            <a:spLocks noChangeArrowheads="1"/>
          </p:cNvSpPr>
          <p:nvPr/>
        </p:nvSpPr>
        <p:spPr bwMode="auto">
          <a:xfrm>
            <a:off x="1524000" y="63246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 b="1">
                <a:latin typeface="Tahoma" pitchFamily="34" charset="0"/>
              </a:rPr>
              <a:t>Ceia et al., EJHF 2002;4:531</a:t>
            </a:r>
          </a:p>
        </p:txBody>
      </p:sp>
      <p:sp>
        <p:nvSpPr>
          <p:cNvPr id="260101" name="Text Box 6"/>
          <p:cNvSpPr txBox="1">
            <a:spLocks noChangeArrowheads="1"/>
          </p:cNvSpPr>
          <p:nvPr/>
        </p:nvSpPr>
        <p:spPr bwMode="auto">
          <a:xfrm>
            <a:off x="1546225" y="5576888"/>
            <a:ext cx="210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b="1">
                <a:latin typeface="Tahoma" pitchFamily="34" charset="0"/>
                <a:cs typeface="Times New Roman" pitchFamily="18" charset="0"/>
              </a:rPr>
              <a:t>EPICA Study</a:t>
            </a:r>
          </a:p>
        </p:txBody>
      </p:sp>
      <p:sp>
        <p:nvSpPr>
          <p:cNvPr id="260102" name="Text Box 7"/>
          <p:cNvSpPr txBox="1">
            <a:spLocks noChangeArrowheads="1"/>
          </p:cNvSpPr>
          <p:nvPr/>
        </p:nvSpPr>
        <p:spPr bwMode="auto">
          <a:xfrm>
            <a:off x="1371600" y="1676400"/>
            <a:ext cx="2547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algn="ctr" defTabSz="1023938">
              <a:tabLst>
                <a:tab pos="971550" algn="l"/>
              </a:tabLst>
            </a:pPr>
            <a:r>
              <a:rPr lang="en-US" sz="2000">
                <a:latin typeface="Tahoma" pitchFamily="34" charset="0"/>
                <a:cs typeface="Times New Roman" pitchFamily="18" charset="0"/>
              </a:rPr>
              <a:t>Systolic Heart Failure</a:t>
            </a:r>
          </a:p>
          <a:p>
            <a:pPr marL="320675" indent="-320675" algn="ctr" defTabSz="1023938">
              <a:tabLst>
                <a:tab pos="971550" algn="l"/>
              </a:tabLst>
            </a:pPr>
            <a:r>
              <a:rPr lang="en-US" sz="2000">
                <a:latin typeface="Tahoma" pitchFamily="34" charset="0"/>
                <a:cs typeface="Times New Roman" pitchFamily="18" charset="0"/>
              </a:rPr>
              <a:t>Prevalence</a:t>
            </a:r>
          </a:p>
        </p:txBody>
      </p:sp>
      <p:sp>
        <p:nvSpPr>
          <p:cNvPr id="260103" name="Text Box 8"/>
          <p:cNvSpPr txBox="1">
            <a:spLocks noChangeArrowheads="1"/>
          </p:cNvSpPr>
          <p:nvPr/>
        </p:nvSpPr>
        <p:spPr bwMode="auto">
          <a:xfrm>
            <a:off x="4953000" y="1676400"/>
            <a:ext cx="264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algn="ctr" defTabSz="1023938">
              <a:tabLst>
                <a:tab pos="971550" algn="l"/>
              </a:tabLst>
            </a:pPr>
            <a:r>
              <a:rPr lang="en-US" sz="2000">
                <a:latin typeface="Tahoma" pitchFamily="34" charset="0"/>
                <a:cs typeface="Times New Roman" pitchFamily="18" charset="0"/>
              </a:rPr>
              <a:t>Diastolic Heart Failure</a:t>
            </a:r>
          </a:p>
          <a:p>
            <a:pPr marL="320675" indent="-320675" algn="ctr" defTabSz="1023938">
              <a:tabLst>
                <a:tab pos="971550" algn="l"/>
              </a:tabLst>
            </a:pPr>
            <a:r>
              <a:rPr lang="en-US" sz="2000">
                <a:latin typeface="Tahoma" pitchFamily="34" charset="0"/>
                <a:cs typeface="Times New Roman" pitchFamily="18" charset="0"/>
              </a:rPr>
              <a:t>Prevalence</a:t>
            </a:r>
          </a:p>
        </p:txBody>
      </p:sp>
      <p:sp>
        <p:nvSpPr>
          <p:cNvPr id="260104" name="Text Box 9"/>
          <p:cNvSpPr txBox="1">
            <a:spLocks noChangeArrowheads="1"/>
          </p:cNvSpPr>
          <p:nvPr/>
        </p:nvSpPr>
        <p:spPr bwMode="auto">
          <a:xfrm>
            <a:off x="4038600" y="5562600"/>
            <a:ext cx="122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600" b="1">
                <a:latin typeface="Tahoma" pitchFamily="34" charset="0"/>
                <a:cs typeface="Times New Roman" pitchFamily="18" charset="0"/>
              </a:rPr>
              <a:t>women </a:t>
            </a:r>
          </a:p>
          <a:p>
            <a:pPr marL="320675" indent="-320675" defTabSz="1023938">
              <a:tabLst>
                <a:tab pos="971550" algn="l"/>
              </a:tabLst>
            </a:pPr>
            <a:r>
              <a:rPr lang="en-US" sz="1600" b="1">
                <a:latin typeface="Tahoma" pitchFamily="34" charset="0"/>
                <a:cs typeface="Times New Roman" pitchFamily="18" charset="0"/>
              </a:rPr>
              <a:t>men</a:t>
            </a:r>
          </a:p>
        </p:txBody>
      </p:sp>
      <p:sp>
        <p:nvSpPr>
          <p:cNvPr id="260105" name="Oval 10"/>
          <p:cNvSpPr>
            <a:spLocks noChangeArrowheads="1"/>
          </p:cNvSpPr>
          <p:nvPr/>
        </p:nvSpPr>
        <p:spPr bwMode="auto">
          <a:xfrm>
            <a:off x="3914775" y="5667375"/>
            <a:ext cx="88900" cy="9525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260106" name="Oval 11"/>
          <p:cNvSpPr>
            <a:spLocks noChangeArrowheads="1"/>
          </p:cNvSpPr>
          <p:nvPr/>
        </p:nvSpPr>
        <p:spPr bwMode="auto">
          <a:xfrm>
            <a:off x="3905250" y="5905500"/>
            <a:ext cx="107950" cy="114300"/>
          </a:xfrm>
          <a:prstGeom prst="ellips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CC"/>
                </a:solidFill>
                <a:latin typeface="Calibri" pitchFamily="34" charset="0"/>
                <a:ea typeface="ＭＳ Ｐゴシック" charset="-128"/>
              </a:rPr>
              <a:t>Atherosclerosis (Coronary Calcification) and Local Myocardial Function</a:t>
            </a:r>
          </a:p>
        </p:txBody>
      </p:sp>
      <p:pic>
        <p:nvPicPr>
          <p:cNvPr id="730115" name="Picture 3" descr="imcor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0" y="2274888"/>
            <a:ext cx="5008563" cy="4560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730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953000"/>
            <a:ext cx="7772400" cy="129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ea typeface="ＭＳ Ｐゴシック" charset="-128"/>
              </a:rPr>
              <a:t>	             								      		</a:t>
            </a:r>
          </a:p>
        </p:txBody>
      </p:sp>
      <p:pic>
        <p:nvPicPr>
          <p:cNvPr id="730118" name="harp.avi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500" y="2314575"/>
            <a:ext cx="4521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3288" y="1514475"/>
            <a:ext cx="4764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23438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30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0118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a typeface="+mj-ea"/>
                <a:cs typeface="+mj-cs"/>
              </a:rPr>
              <a:t/>
            </a:r>
            <a:br>
              <a:rPr lang="en-US" sz="4000" b="1" dirty="0" smtClean="0">
                <a:ea typeface="+mj-ea"/>
                <a:cs typeface="+mj-cs"/>
              </a:rPr>
            </a:br>
            <a:r>
              <a:rPr lang="en-US" sz="3600" b="1" dirty="0" smtClean="0">
                <a:solidFill>
                  <a:srgbClr val="FFFF99"/>
                </a:solidFill>
                <a:ea typeface="+mj-ea"/>
                <a:cs typeface="+mj-cs"/>
              </a:rPr>
              <a:t>Regional dysfunction in the MESA baseline examination</a:t>
            </a:r>
            <a:endParaRPr lang="en-US" sz="3600" b="1" dirty="0" smtClean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ea typeface="+mn-ea"/>
                <a:cs typeface="+mn-cs"/>
              </a:rPr>
              <a:t>Epicardial</a:t>
            </a:r>
            <a:r>
              <a:rPr lang="en-US" sz="2800" dirty="0" smtClean="0">
                <a:ea typeface="+mn-ea"/>
                <a:cs typeface="+mn-cs"/>
              </a:rPr>
              <a:t> coronary atherosclerosis.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LVH, blood pressure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Traditional risk factors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Novel risk factors for CAD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Myocardial </a:t>
            </a:r>
            <a:r>
              <a:rPr lang="en-US" sz="2800" dirty="0" err="1" smtClean="0">
                <a:ea typeface="+mn-ea"/>
                <a:cs typeface="+mn-cs"/>
              </a:rPr>
              <a:t>microvascular</a:t>
            </a:r>
            <a:r>
              <a:rPr lang="en-US" sz="2800" dirty="0" smtClean="0">
                <a:ea typeface="+mn-ea"/>
                <a:cs typeface="+mn-cs"/>
              </a:rPr>
              <a:t> disease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  <a:cs typeface="+mn-cs"/>
              </a:rPr>
              <a:t>These associations suggest that myocardial damage begins well before previously anticipated.</a:t>
            </a:r>
            <a:r>
              <a:rPr lang="en-US" sz="2800" dirty="0" smtClean="0">
                <a:solidFill>
                  <a:srgbClr val="FFFF99"/>
                </a:solidFill>
                <a:ea typeface="+mn-ea"/>
                <a:cs typeface="+mn-cs"/>
              </a:rPr>
              <a:t>	</a:t>
            </a:r>
            <a:endParaRPr lang="en-US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FF00"/>
              </a:solidFill>
              <a:ea typeface="+mn-ea"/>
              <a:cs typeface="+mn-cs"/>
            </a:endParaRPr>
          </a:p>
        </p:txBody>
      </p:sp>
      <p:pic>
        <p:nvPicPr>
          <p:cNvPr id="312323" name="Picture 4" descr="mesa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059488"/>
            <a:ext cx="1295400" cy="7985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  <a:t>Regional Dysfunction and CHF</a:t>
            </a:r>
            <a:br>
              <a:rPr lang="en-US" dirty="0" smtClean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ea typeface="+mj-ea"/>
                <a:cs typeface="+mj-cs"/>
              </a:rPr>
              <a:t>Yan R. et al JACC 2011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303106" name="Picture 2" descr="H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4008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pPr lvl="0" eaLnBrk="1" hangingPunct="1">
              <a:tabLst>
                <a:tab pos="3086100" algn="l"/>
              </a:tabLst>
            </a:pPr>
            <a:r>
              <a:rPr lang="en-US" altLang="ko-KR" sz="2800" dirty="0" smtClean="0">
                <a:latin typeface="Verdana" pitchFamily="34" charset="0"/>
                <a:ea typeface="굴림" charset="-127"/>
              </a:rPr>
              <a:t/>
            </a:r>
            <a:br>
              <a:rPr lang="en-US" altLang="ko-KR" sz="2800" dirty="0" smtClean="0">
                <a:latin typeface="Verdana" pitchFamily="34" charset="0"/>
                <a:ea typeface="굴림" charset="-127"/>
              </a:rPr>
            </a:br>
            <a:r>
              <a:rPr lang="en-US" altLang="ja-JP" sz="2800" b="1" dirty="0" smtClean="0"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Hypertension, Age and Gender-related Remodeling Influences Left Ventricular Torsion Assessed by </a:t>
            </a:r>
            <a:br>
              <a:rPr lang="en-US" altLang="ja-JP" sz="2800" b="1" dirty="0" smtClean="0"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lang="en-US" altLang="ja-JP" sz="2800" b="1" dirty="0" smtClean="0"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Tagged Cardiac Magnetic Resonance in Asymptomatic Individuals: the Multi-Ethnic Study of Atherosclerosis</a:t>
            </a:r>
            <a:r>
              <a:rPr lang="en-US" altLang="ja-JP" sz="3600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en-US" altLang="ja-JP" sz="3600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en-US" altLang="ko-KR" sz="2800" dirty="0" smtClean="0">
                <a:latin typeface="Verdana" pitchFamily="34" charset="0"/>
                <a:ea typeface="굴림" charset="-127"/>
              </a:rPr>
              <a:t/>
            </a:r>
            <a:br>
              <a:rPr lang="en-US" altLang="ko-KR" sz="2800" dirty="0" smtClean="0">
                <a:latin typeface="Verdana" pitchFamily="34" charset="0"/>
                <a:ea typeface="굴림" charset="-127"/>
              </a:rPr>
            </a:br>
            <a:endParaRPr lang="en-US" altLang="ko-KR" sz="2800" dirty="0" smtClean="0">
              <a:latin typeface="Verdana" pitchFamily="34" charset="0"/>
              <a:ea typeface="굴림" charset="-127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7848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Kihei Yoneyama, M.D., Ph.D., </a:t>
            </a:r>
            <a:r>
              <a:rPr lang="en-US" sz="2400" dirty="0" smtClean="0"/>
              <a:t>Ola Gjesdal, M.D., Ph.D. Eui-Young Choi, M.D., Ph.D., Colin O. Wu, Ph.D. W. Gregory Hundley, M.D., Antoinette S. Gomes, M.D., Chia-Ying Liu, Ph.D. Robyn L. McClelland, Ph.D., David A. Bluemke, M.D., Ph.D.,  Joao A.C. Lima, M.D.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Circulation 2012;126:2481-2490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ko-KR" sz="2500" dirty="0" smtClean="0">
              <a:solidFill>
                <a:srgbClr val="898989"/>
              </a:solidFill>
              <a:ea typeface="굴림" charset="-127"/>
            </a:endParaRPr>
          </a:p>
        </p:txBody>
      </p:sp>
      <p:sp>
        <p:nvSpPr>
          <p:cNvPr id="1203201" name="Rectangle 1"/>
          <p:cNvSpPr>
            <a:spLocks noChangeArrowheads="1"/>
          </p:cNvSpPr>
          <p:nvPr/>
        </p:nvSpPr>
        <p:spPr bwMode="auto">
          <a:xfrm>
            <a:off x="457200" y="580311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66"/>
          <p:cNvSpPr txBox="1">
            <a:spLocks noChangeArrowheads="1"/>
          </p:cNvSpPr>
          <p:nvPr/>
        </p:nvSpPr>
        <p:spPr bwMode="auto">
          <a:xfrm>
            <a:off x="628650" y="530225"/>
            <a:ext cx="3943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14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Rotation ( </a:t>
            </a:r>
            <a:r>
              <a:rPr kumimoji="1" lang="en-US" altLang="ja-JP" sz="14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°)</a:t>
            </a:r>
            <a:r>
              <a:rPr kumimoji="1" lang="en-US" sz="14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=</a:t>
            </a:r>
            <a:r>
              <a:rPr kumimoji="1" lang="ja-JP" altLang="en-US" sz="14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kumimoji="1" lang="en-US" altLang="ja-JP" sz="14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Angular displacement</a:t>
            </a:r>
            <a:endParaRPr kumimoji="1" lang="en-US" sz="1400" b="1" smtClean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51" name="TextBox 67"/>
          <p:cNvSpPr txBox="1">
            <a:spLocks noChangeArrowheads="1"/>
          </p:cNvSpPr>
          <p:nvPr/>
        </p:nvSpPr>
        <p:spPr bwMode="auto">
          <a:xfrm>
            <a:off x="623888" y="3429000"/>
            <a:ext cx="408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14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Twist ( </a:t>
            </a:r>
            <a:r>
              <a:rPr kumimoji="1" lang="en-US" altLang="ja-JP" sz="14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°)</a:t>
            </a:r>
            <a:r>
              <a:rPr kumimoji="1" lang="en-US" sz="14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= Apical rotation – Basal rotation</a:t>
            </a:r>
          </a:p>
        </p:txBody>
      </p:sp>
      <p:sp>
        <p:nvSpPr>
          <p:cNvPr id="2052" name="Rectangle 68"/>
          <p:cNvSpPr>
            <a:spLocks noChangeArrowheads="1"/>
          </p:cNvSpPr>
          <p:nvPr/>
        </p:nvSpPr>
        <p:spPr bwMode="auto">
          <a:xfrm>
            <a:off x="628650" y="5026025"/>
            <a:ext cx="4029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14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LV torsion (</a:t>
            </a:r>
            <a:r>
              <a:rPr kumimoji="1" lang="en-US" altLang="ja-JP" sz="14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°</a:t>
            </a:r>
            <a:r>
              <a:rPr kumimoji="1" lang="en-US" sz="14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/cm) = peak systolic Twist /h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714500" y="5486400"/>
            <a:ext cx="1920875" cy="952500"/>
            <a:chOff x="2833369" y="4728176"/>
            <a:chExt cx="3405244" cy="1676400"/>
          </a:xfrm>
        </p:grpSpPr>
        <p:sp>
          <p:nvSpPr>
            <p:cNvPr id="76" name="Right Brace 75"/>
            <p:cNvSpPr/>
            <p:nvPr/>
          </p:nvSpPr>
          <p:spPr>
            <a:xfrm>
              <a:off x="5430924" y="5340063"/>
              <a:ext cx="230769" cy="64262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kumimoji="1" lang="en-US" sz="1400" b="1" smtClean="0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2106" name="TextBox 76"/>
            <p:cNvSpPr txBox="1">
              <a:spLocks noChangeArrowheads="1"/>
            </p:cNvSpPr>
            <p:nvPr/>
          </p:nvSpPr>
          <p:spPr bwMode="auto">
            <a:xfrm>
              <a:off x="5740617" y="5373469"/>
              <a:ext cx="497996" cy="54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sz="1400" b="1" smtClean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</a:rPr>
                <a:t>h</a:t>
              </a:r>
            </a:p>
          </p:txBody>
        </p:sp>
        <p:grpSp>
          <p:nvGrpSpPr>
            <p:cNvPr id="3" name="Group 17"/>
            <p:cNvGrpSpPr/>
            <p:nvPr/>
          </p:nvGrpSpPr>
          <p:grpSpPr>
            <a:xfrm>
              <a:off x="3550104" y="4728176"/>
              <a:ext cx="1174296" cy="1676400"/>
              <a:chOff x="228600" y="990600"/>
              <a:chExt cx="1676400" cy="213360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" name="Flowchart: Delay 19"/>
              <p:cNvSpPr/>
              <p:nvPr/>
            </p:nvSpPr>
            <p:spPr>
              <a:xfrm rot="5400000">
                <a:off x="152400" y="1371600"/>
                <a:ext cx="1828800" cy="1676400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8600" y="990600"/>
                <a:ext cx="1676400" cy="685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81000" y="1170296"/>
                <a:ext cx="1371600" cy="35370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en-US" sz="14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3" name="Flowchart: Data 72"/>
            <p:cNvSpPr/>
            <p:nvPr/>
          </p:nvSpPr>
          <p:spPr>
            <a:xfrm>
              <a:off x="2909355" y="5334475"/>
              <a:ext cx="2470913" cy="279400"/>
            </a:xfrm>
            <a:prstGeom prst="flowChartInputOutput">
              <a:avLst/>
            </a:prstGeom>
            <a:solidFill>
              <a:schemeClr val="lt1">
                <a:alpha val="45000"/>
              </a:schemeClr>
            </a:solidFill>
            <a:ln>
              <a:solidFill>
                <a:schemeClr val="accent6"/>
              </a:solidFill>
            </a:ln>
            <a:effectLst>
              <a:outerShdw blurRad="127000" dir="5640000" sx="120000" sy="12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sz="1400" b="1" dirty="0">
                  <a:solidFill>
                    <a:prstClr val="black"/>
                  </a:solidFill>
                </a:rPr>
                <a:t>Base</a:t>
              </a:r>
            </a:p>
          </p:txBody>
        </p:sp>
        <p:sp>
          <p:nvSpPr>
            <p:cNvPr id="74" name="Flowchart: Data 73"/>
            <p:cNvSpPr/>
            <p:nvPr/>
          </p:nvSpPr>
          <p:spPr>
            <a:xfrm>
              <a:off x="2909355" y="5639020"/>
              <a:ext cx="2470913" cy="279400"/>
            </a:xfrm>
            <a:prstGeom prst="flowChartInputOutput">
              <a:avLst/>
            </a:prstGeom>
            <a:solidFill>
              <a:schemeClr val="lt1">
                <a:alpha val="45000"/>
              </a:schemeClr>
            </a:solidFill>
            <a:ln>
              <a:solidFill>
                <a:schemeClr val="accent6"/>
              </a:solidFill>
            </a:ln>
            <a:effectLst>
              <a:outerShdw blurRad="127000" dir="5640000" sx="120000" sy="12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sz="1400" b="1" dirty="0">
                  <a:solidFill>
                    <a:prstClr val="black"/>
                  </a:solidFill>
                </a:rPr>
                <a:t>Mid</a:t>
              </a:r>
            </a:p>
          </p:txBody>
        </p:sp>
        <p:sp>
          <p:nvSpPr>
            <p:cNvPr id="75" name="Flowchart: Data 74"/>
            <p:cNvSpPr/>
            <p:nvPr/>
          </p:nvSpPr>
          <p:spPr>
            <a:xfrm>
              <a:off x="2833369" y="5943567"/>
              <a:ext cx="2470913" cy="279400"/>
            </a:xfrm>
            <a:prstGeom prst="flowChartInputOutput">
              <a:avLst/>
            </a:prstGeom>
            <a:solidFill>
              <a:schemeClr val="lt1">
                <a:alpha val="45000"/>
              </a:schemeClr>
            </a:solidFill>
            <a:ln>
              <a:solidFill>
                <a:schemeClr val="accent6"/>
              </a:solidFill>
            </a:ln>
            <a:effectLst>
              <a:outerShdw blurRad="127000" dir="5640000" sx="120000" sy="12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sz="1400" b="1" dirty="0">
                  <a:solidFill>
                    <a:prstClr val="black"/>
                  </a:solidFill>
                </a:rPr>
                <a:t>Apex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133600" y="3943350"/>
            <a:ext cx="627063" cy="857250"/>
            <a:chOff x="3657600" y="2667000"/>
            <a:chExt cx="1066800" cy="1447800"/>
          </a:xfrm>
        </p:grpSpPr>
        <p:grpSp>
          <p:nvGrpSpPr>
            <p:cNvPr id="5" name="Group 17"/>
            <p:cNvGrpSpPr/>
            <p:nvPr/>
          </p:nvGrpSpPr>
          <p:grpSpPr>
            <a:xfrm>
              <a:off x="3657600" y="2667000"/>
              <a:ext cx="1066800" cy="1447800"/>
              <a:chOff x="228600" y="990600"/>
              <a:chExt cx="1676400" cy="213360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4" name="Flowchart: Delay 23"/>
              <p:cNvSpPr/>
              <p:nvPr/>
            </p:nvSpPr>
            <p:spPr>
              <a:xfrm rot="5400000">
                <a:off x="152400" y="1371600"/>
                <a:ext cx="1828800" cy="1676400"/>
              </a:xfrm>
              <a:prstGeom prst="flowChartDelay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28600" y="990600"/>
                <a:ext cx="1676400" cy="685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81000" y="1170296"/>
                <a:ext cx="1371600" cy="35370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en-US" sz="14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Striped Right Arrow 31"/>
            <p:cNvSpPr/>
            <p:nvPr/>
          </p:nvSpPr>
          <p:spPr>
            <a:xfrm>
              <a:off x="4038408" y="3221991"/>
              <a:ext cx="380806" cy="227894"/>
            </a:xfrm>
            <a:prstGeom prst="striped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en-US" sz="1400" b="1">
                <a:solidFill>
                  <a:prstClr val="white"/>
                </a:solidFill>
              </a:endParaRPr>
            </a:p>
          </p:txBody>
        </p:sp>
        <p:sp>
          <p:nvSpPr>
            <p:cNvPr id="33" name="Striped Right Arrow 32"/>
            <p:cNvSpPr/>
            <p:nvPr/>
          </p:nvSpPr>
          <p:spPr>
            <a:xfrm rot="10800000">
              <a:off x="4011400" y="3779662"/>
              <a:ext cx="380806" cy="227894"/>
            </a:xfrm>
            <a:prstGeom prst="striped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en-US" sz="14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4314825" y="57150"/>
            <a:ext cx="4257675" cy="3676650"/>
            <a:chOff x="4352925" y="57090"/>
            <a:chExt cx="4054475" cy="3676710"/>
          </a:xfrm>
        </p:grpSpPr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4978400" y="209550"/>
              <a:ext cx="3429000" cy="3524250"/>
              <a:chOff x="4613595" y="-76200"/>
              <a:chExt cx="4366542" cy="3686175"/>
            </a:xfrm>
          </p:grpSpPr>
          <p:graphicFrame>
            <p:nvGraphicFramePr>
              <p:cNvPr id="54" name="Chart 53"/>
              <p:cNvGraphicFramePr>
                <a:graphicFrameLocks/>
              </p:cNvGraphicFramePr>
              <p:nvPr/>
            </p:nvGraphicFramePr>
            <p:xfrm>
              <a:off x="4800603" y="-76200"/>
              <a:ext cx="4179534" cy="3686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8" name="Group 58"/>
              <p:cNvGrpSpPr>
                <a:grpSpLocks/>
              </p:cNvGrpSpPr>
              <p:nvPr/>
            </p:nvGrpSpPr>
            <p:grpSpPr bwMode="auto">
              <a:xfrm>
                <a:off x="4613595" y="228600"/>
                <a:ext cx="4195049" cy="2895600"/>
                <a:chOff x="5091078" y="531812"/>
                <a:chExt cx="3496170" cy="2895601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 bwMode="auto">
                <a:xfrm rot="10800000" flipV="1">
                  <a:off x="6678197" y="1912326"/>
                  <a:ext cx="502164" cy="29556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5928291" y="531812"/>
                  <a:ext cx="2366898" cy="2895601"/>
                  <a:chOff x="5821210" y="1869066"/>
                  <a:chExt cx="2701800" cy="3814278"/>
                </a:xfrm>
              </p:grpSpPr>
              <p:cxnSp>
                <p:nvCxnSpPr>
                  <p:cNvPr id="64" name="Straight Arrow Connector 63"/>
                  <p:cNvCxnSpPr/>
                  <p:nvPr/>
                </p:nvCxnSpPr>
                <p:spPr>
                  <a:xfrm rot="16200000" flipV="1">
                    <a:off x="6745148" y="5226898"/>
                    <a:ext cx="301844" cy="14101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09805" y="5319279"/>
                    <a:ext cx="1613434" cy="363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ja-JP" sz="1200" b="1" dirty="0">
                        <a:solidFill>
                          <a:prstClr val="black"/>
                        </a:solidFill>
                        <a:latin typeface="Calibri"/>
                      </a:rPr>
                      <a:t>Peak basal rotation</a:t>
                    </a:r>
                  </a:p>
                </p:txBody>
              </p:sp>
              <p:sp>
                <p:nvSpPr>
                  <p:cNvPr id="70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56315" y="2473631"/>
                    <a:ext cx="1117133" cy="363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ja-JP" sz="1200" b="1" dirty="0">
                        <a:solidFill>
                          <a:prstClr val="black"/>
                        </a:solidFill>
                        <a:latin typeface="Calibri"/>
                      </a:rPr>
                      <a:t>Peak torsion</a:t>
                    </a:r>
                  </a:p>
                </p:txBody>
              </p:sp>
              <p:cxnSp>
                <p:nvCxnSpPr>
                  <p:cNvPr id="72" name="Straight Arrow Connector 71"/>
                  <p:cNvCxnSpPr/>
                  <p:nvPr/>
                </p:nvCxnSpPr>
                <p:spPr>
                  <a:xfrm rot="5400000">
                    <a:off x="6468438" y="3116007"/>
                    <a:ext cx="1001773" cy="52194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Arrow Connector 77"/>
                  <p:cNvCxnSpPr/>
                  <p:nvPr/>
                </p:nvCxnSpPr>
                <p:spPr>
                  <a:xfrm rot="16200000" flipH="1">
                    <a:off x="6400168" y="2285849"/>
                    <a:ext cx="400272" cy="17214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1974" y="1869942"/>
                    <a:ext cx="961468" cy="363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ja-JP" sz="1200" b="1" dirty="0">
                        <a:solidFill>
                          <a:prstClr val="black"/>
                        </a:solidFill>
                        <a:latin typeface="Calibri"/>
                      </a:rPr>
                      <a:t>Peak twist</a:t>
                    </a:r>
                  </a:p>
                </p:txBody>
              </p:sp>
            </p:grpSp>
            <p:sp>
              <p:nvSpPr>
                <p:cNvPr id="2091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8076888" y="2667001"/>
                  <a:ext cx="486295" cy="352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sz="1200" b="1" smtClean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rPr>
                    <a:t>msec</a:t>
                  </a:r>
                </a:p>
              </p:txBody>
            </p:sp>
            <p:sp>
              <p:nvSpPr>
                <p:cNvPr id="59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6798523" y="600557"/>
                  <a:ext cx="1455154" cy="2772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200" b="1" dirty="0">
                      <a:solidFill>
                        <a:prstClr val="black"/>
                      </a:solidFill>
                      <a:latin typeface="Calibri"/>
                    </a:rPr>
                    <a:t>Peak apical rotation</a:t>
                  </a:r>
                </a:p>
              </p:txBody>
            </p:sp>
            <p:cxnSp>
              <p:nvCxnSpPr>
                <p:cNvPr id="60" name="Straight Arrow Connector 59"/>
                <p:cNvCxnSpPr/>
                <p:nvPr/>
              </p:nvCxnSpPr>
              <p:spPr bwMode="auto">
                <a:xfrm rot="5400000">
                  <a:off x="6614076" y="879606"/>
                  <a:ext cx="471573" cy="38504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4" name="TextBox 2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592261" y="1307857"/>
                  <a:ext cx="1260891" cy="263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ja-JP" sz="12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rPr>
                    <a:t>Rotation, °</a:t>
                  </a:r>
                </a:p>
              </p:txBody>
            </p:sp>
            <p:sp>
              <p:nvSpPr>
                <p:cNvPr id="62" name="TextBox 24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7731862" y="1425428"/>
                  <a:ext cx="1447927" cy="263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200" b="1" dirty="0">
                      <a:solidFill>
                        <a:prstClr val="black"/>
                      </a:solidFill>
                      <a:latin typeface="Calibri"/>
                    </a:rPr>
                    <a:t>Torsion, °/cm</a:t>
                  </a:r>
                </a:p>
              </p:txBody>
            </p:sp>
          </p:grpSp>
        </p:grpSp>
        <p:sp>
          <p:nvSpPr>
            <p:cNvPr id="2086" name="TextBox 14"/>
            <p:cNvSpPr txBox="1">
              <a:spLocks noChangeArrowheads="1"/>
            </p:cNvSpPr>
            <p:nvPr/>
          </p:nvSpPr>
          <p:spPr bwMode="auto">
            <a:xfrm>
              <a:off x="4352925" y="57090"/>
              <a:ext cx="238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B</a:t>
              </a:r>
            </a:p>
          </p:txBody>
        </p:sp>
      </p:grp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95250" y="19050"/>
            <a:ext cx="33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A</a:t>
            </a:r>
          </a:p>
        </p:txBody>
      </p: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4572000" y="3505200"/>
            <a:ext cx="4267200" cy="3124200"/>
            <a:chOff x="4495800" y="3352800"/>
            <a:chExt cx="4267200" cy="3124200"/>
          </a:xfrm>
        </p:grpSpPr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4648200" y="3505200"/>
              <a:ext cx="4114800" cy="2971800"/>
              <a:chOff x="48461" y="84563"/>
              <a:chExt cx="4295776" cy="3467099"/>
            </a:xfrm>
          </p:grpSpPr>
          <p:grpSp>
            <p:nvGrpSpPr>
              <p:cNvPr id="12" name="Group 60"/>
              <p:cNvGrpSpPr>
                <a:grpSpLocks/>
              </p:cNvGrpSpPr>
              <p:nvPr/>
            </p:nvGrpSpPr>
            <p:grpSpPr bwMode="auto">
              <a:xfrm>
                <a:off x="48461" y="84563"/>
                <a:ext cx="4295776" cy="3467099"/>
                <a:chOff x="48461" y="84563"/>
                <a:chExt cx="4295776" cy="3467099"/>
              </a:xfrm>
            </p:grpSpPr>
            <p:graphicFrame>
              <p:nvGraphicFramePr>
                <p:cNvPr id="85" name="Chart 84"/>
                <p:cNvGraphicFramePr>
                  <a:graphicFrameLocks/>
                </p:cNvGraphicFramePr>
                <p:nvPr/>
              </p:nvGraphicFramePr>
              <p:xfrm>
                <a:off x="48461" y="84563"/>
                <a:ext cx="4295776" cy="346709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86" name="TextBox 2"/>
                <p:cNvSpPr txBox="1"/>
                <p:nvPr/>
              </p:nvSpPr>
              <p:spPr>
                <a:xfrm>
                  <a:off x="2797957" y="2282986"/>
                  <a:ext cx="913183" cy="257439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kumimoji="1" lang="en-US" sz="1400" b="1" dirty="0">
                      <a:solidFill>
                        <a:prstClr val="black"/>
                      </a:solidFill>
                    </a:rPr>
                    <a:t>Slice gap, cm</a:t>
                  </a:r>
                </a:p>
              </p:txBody>
            </p:sp>
            <p:sp>
              <p:nvSpPr>
                <p:cNvPr id="87" name="TextBox 3"/>
                <p:cNvSpPr txBox="1"/>
                <p:nvPr/>
              </p:nvSpPr>
              <p:spPr>
                <a:xfrm>
                  <a:off x="2791328" y="1621792"/>
                  <a:ext cx="790542" cy="25744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kumimoji="1" lang="en-US" sz="1400" b="1" dirty="0">
                      <a:solidFill>
                        <a:prstClr val="black"/>
                      </a:solidFill>
                    </a:rPr>
                    <a:t>mean ± SD</a:t>
                  </a:r>
                </a:p>
              </p:txBody>
            </p:sp>
            <p:sp>
              <p:nvSpPr>
                <p:cNvPr id="88" name="TextBox 4"/>
                <p:cNvSpPr txBox="1"/>
                <p:nvPr/>
              </p:nvSpPr>
              <p:spPr>
                <a:xfrm rot="16200000">
                  <a:off x="-300535" y="1363801"/>
                  <a:ext cx="1105694" cy="258542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/>
                <a:lstStyle/>
                <a:p>
                  <a:r>
                    <a:rPr kumimoji="1" lang="en-US" altLang="ja-JP" sz="1400" b="1" smtClean="0">
                      <a:solidFill>
                        <a:prstClr val="black"/>
                      </a:solidFill>
                    </a:rPr>
                    <a:t>Rotation, °</a:t>
                  </a:r>
                </a:p>
              </p:txBody>
            </p:sp>
          </p:grpSp>
          <p:sp>
            <p:nvSpPr>
              <p:cNvPr id="82" name="TextBox 8"/>
              <p:cNvSpPr txBox="1"/>
              <p:nvPr/>
            </p:nvSpPr>
            <p:spPr>
              <a:xfrm>
                <a:off x="1357745" y="2125558"/>
                <a:ext cx="275115" cy="3074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>
                <a:spAutoFit/>
              </a:bodyPr>
              <a:lstStyle/>
              <a:p>
                <a:r>
                  <a:rPr kumimoji="1" lang="en-US" altLang="ja-JP" sz="1400" b="1" smtClean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83" name="TextBox 9"/>
              <p:cNvSpPr txBox="1"/>
              <p:nvPr/>
            </p:nvSpPr>
            <p:spPr>
              <a:xfrm>
                <a:off x="2015702" y="2103333"/>
                <a:ext cx="415987" cy="3074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1" lang="en-US" sz="1400" b="1" dirty="0">
                    <a:solidFill>
                      <a:prstClr val="black"/>
                    </a:solidFill>
                  </a:rPr>
                  <a:t>1.5</a:t>
                </a:r>
              </a:p>
            </p:txBody>
          </p:sp>
          <p:sp>
            <p:nvSpPr>
              <p:cNvPr id="84" name="TextBox 10"/>
              <p:cNvSpPr txBox="1"/>
              <p:nvPr/>
            </p:nvSpPr>
            <p:spPr>
              <a:xfrm>
                <a:off x="2736636" y="2086665"/>
                <a:ext cx="415988" cy="30929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kumimoji="1" lang="en-US" sz="1400" b="1" dirty="0">
                    <a:solidFill>
                      <a:prstClr val="black"/>
                    </a:solidFill>
                  </a:rPr>
                  <a:t>3.0</a:t>
                </a:r>
              </a:p>
            </p:txBody>
          </p:sp>
        </p:grpSp>
        <p:sp>
          <p:nvSpPr>
            <p:cNvPr id="2076" name="TextBox 14"/>
            <p:cNvSpPr txBox="1">
              <a:spLocks noChangeArrowheads="1"/>
            </p:cNvSpPr>
            <p:nvPr/>
          </p:nvSpPr>
          <p:spPr bwMode="auto">
            <a:xfrm>
              <a:off x="4495800" y="3352800"/>
              <a:ext cx="238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C</a:t>
              </a: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914400" y="933450"/>
            <a:ext cx="2743200" cy="2343150"/>
            <a:chOff x="304800" y="397490"/>
            <a:chExt cx="2333625" cy="2028210"/>
          </a:xfrm>
        </p:grpSpPr>
        <p:sp>
          <p:nvSpPr>
            <p:cNvPr id="80" name="TextBox 79"/>
            <p:cNvSpPr txBox="1"/>
            <p:nvPr/>
          </p:nvSpPr>
          <p:spPr>
            <a:xfrm>
              <a:off x="304800" y="978746"/>
              <a:ext cx="763020" cy="2926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sz="1600" b="1" dirty="0">
                  <a:solidFill>
                    <a:prstClr val="black"/>
                  </a:solidFill>
                  <a:latin typeface="Calibri"/>
                </a:rPr>
                <a:t>Base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2903" y="1843071"/>
              <a:ext cx="763020" cy="2926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sz="1600" b="1" dirty="0">
                  <a:solidFill>
                    <a:prstClr val="black"/>
                  </a:solidFill>
                  <a:latin typeface="Calibri"/>
                </a:rPr>
                <a:t>Apex</a:t>
              </a:r>
            </a:p>
          </p:txBody>
        </p:sp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914400" y="397490"/>
              <a:ext cx="1724025" cy="2028210"/>
              <a:chOff x="942975" y="450651"/>
              <a:chExt cx="3762375" cy="4376938"/>
            </a:xfrm>
          </p:grpSpPr>
          <p:pic>
            <p:nvPicPr>
              <p:cNvPr id="2063" name="Picture 6" descr="C:\Documents and Settings\kyoneya1\Desktop\basal1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601" t="2122" r="8359" b="10835"/>
              <a:stretch>
                <a:fillRect/>
              </a:stretch>
            </p:blipFill>
            <p:spPr bwMode="auto">
              <a:xfrm>
                <a:off x="944563" y="1098550"/>
                <a:ext cx="1844675" cy="1844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" name="Picture 7" descr="C:\Documents and Settings\kyoneya1\Desktop\apical2.bm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247" t="2122" r="8713" b="10835"/>
              <a:stretch>
                <a:fillRect/>
              </a:stretch>
            </p:blipFill>
            <p:spPr bwMode="auto">
              <a:xfrm>
                <a:off x="942975" y="2971800"/>
                <a:ext cx="1844675" cy="1844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1027276" y="450651"/>
                <a:ext cx="1980501" cy="6316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kumimoji="1" lang="en-US" sz="1600" b="1" dirty="0">
                    <a:solidFill>
                      <a:prstClr val="black"/>
                    </a:solidFill>
                    <a:latin typeface="Calibri"/>
                  </a:rPr>
                  <a:t>Diastole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928205" y="450651"/>
                <a:ext cx="1635681" cy="6316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kumimoji="1" lang="en-US" sz="1600" b="1" dirty="0">
                    <a:solidFill>
                      <a:prstClr val="black"/>
                    </a:solidFill>
                    <a:latin typeface="Calibri"/>
                  </a:rPr>
                  <a:t>Systole</a:t>
                </a:r>
              </a:p>
            </p:txBody>
          </p: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2860675" y="1098550"/>
                <a:ext cx="1844675" cy="1844675"/>
                <a:chOff x="2860675" y="1098550"/>
                <a:chExt cx="1844675" cy="1844675"/>
              </a:xfrm>
            </p:grpSpPr>
            <p:pic>
              <p:nvPicPr>
                <p:cNvPr id="2072" name="Picture 5" descr="C:\Documents and Settings\kyoneya1\Desktop\basal14.bmp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4247" t="8492" r="8713" b="4466"/>
                <a:stretch>
                  <a:fillRect/>
                </a:stretch>
              </p:blipFill>
              <p:spPr bwMode="auto">
                <a:xfrm>
                  <a:off x="2860675" y="1098550"/>
                  <a:ext cx="1844675" cy="1844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1" name="Arc 100"/>
                <p:cNvSpPr/>
                <p:nvPr/>
              </p:nvSpPr>
              <p:spPr bwMode="auto">
                <a:xfrm>
                  <a:off x="3494062" y="1675365"/>
                  <a:ext cx="689639" cy="842175"/>
                </a:xfrm>
                <a:prstGeom prst="arc">
                  <a:avLst>
                    <a:gd name="adj1" fmla="val 15858775"/>
                    <a:gd name="adj2" fmla="val 20391982"/>
                  </a:avLst>
                </a:prstGeom>
                <a:ln w="158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ja-JP" altLang="ja-JP" sz="12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Arc 102"/>
                <p:cNvSpPr/>
                <p:nvPr/>
              </p:nvSpPr>
              <p:spPr bwMode="auto">
                <a:xfrm rot="8928907">
                  <a:off x="3446907" y="1619021"/>
                  <a:ext cx="512808" cy="797695"/>
                </a:xfrm>
                <a:prstGeom prst="arc">
                  <a:avLst>
                    <a:gd name="adj1" fmla="val 17687935"/>
                    <a:gd name="adj2" fmla="val 372072"/>
                  </a:avLst>
                </a:prstGeom>
                <a:ln w="1905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ja-JP" altLang="ja-JP" sz="1200" b="1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" name="Group 36"/>
              <p:cNvGrpSpPr>
                <a:grpSpLocks/>
              </p:cNvGrpSpPr>
              <p:nvPr/>
            </p:nvGrpSpPr>
            <p:grpSpPr bwMode="auto">
              <a:xfrm>
                <a:off x="2854326" y="2982914"/>
                <a:ext cx="1844674" cy="1844675"/>
                <a:chOff x="2895601" y="2971801"/>
                <a:chExt cx="1844674" cy="1844675"/>
              </a:xfrm>
            </p:grpSpPr>
            <p:pic>
              <p:nvPicPr>
                <p:cNvPr id="2069" name="Picture 8" descr="C:\Documents and Settings\kyoneya1\Desktop\apical14.bmp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t="2122" r="12959" b="10835"/>
                <a:stretch>
                  <a:fillRect/>
                </a:stretch>
              </p:blipFill>
              <p:spPr bwMode="auto">
                <a:xfrm>
                  <a:off x="2895601" y="2971801"/>
                  <a:ext cx="1844674" cy="1844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8" name="Arc 97"/>
                <p:cNvSpPr/>
                <p:nvPr/>
              </p:nvSpPr>
              <p:spPr bwMode="auto">
                <a:xfrm rot="20826020">
                  <a:off x="3535338" y="3731137"/>
                  <a:ext cx="568804" cy="293576"/>
                </a:xfrm>
                <a:prstGeom prst="arc">
                  <a:avLst>
                    <a:gd name="adj1" fmla="val 14829950"/>
                    <a:gd name="adj2" fmla="val 21372373"/>
                  </a:avLst>
                </a:prstGeom>
                <a:ln w="15875">
                  <a:solidFill>
                    <a:schemeClr val="bg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ja-JP" altLang="ja-JP" sz="1200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Arc 98"/>
                <p:cNvSpPr/>
                <p:nvPr/>
              </p:nvSpPr>
              <p:spPr bwMode="auto">
                <a:xfrm rot="10237489">
                  <a:off x="3682697" y="3843823"/>
                  <a:ext cx="571752" cy="293576"/>
                </a:xfrm>
                <a:prstGeom prst="arc">
                  <a:avLst>
                    <a:gd name="adj1" fmla="val 13631166"/>
                    <a:gd name="adj2" fmla="val 21372373"/>
                  </a:avLst>
                </a:prstGeom>
                <a:ln w="15875">
                  <a:solidFill>
                    <a:schemeClr val="bg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ja-JP" altLang="ja-JP" sz="1200" b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68" name="TextBox 5"/>
          <p:cNvSpPr txBox="1">
            <a:spLocks noChangeArrowheads="1"/>
          </p:cNvSpPr>
          <p:nvPr/>
        </p:nvSpPr>
        <p:spPr bwMode="auto">
          <a:xfrm>
            <a:off x="319088" y="6435725"/>
            <a:ext cx="68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Fig.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355146" y="304801"/>
          <a:ext cx="8433708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95600" y="1716088"/>
            <a:ext cx="5478463" cy="1350962"/>
            <a:chOff x="2614613" y="2378900"/>
            <a:chExt cx="5477680" cy="1351022"/>
          </a:xfrm>
        </p:grpSpPr>
        <p:sp>
          <p:nvSpPr>
            <p:cNvPr id="3077" name="Rectangle 2"/>
            <p:cNvSpPr>
              <a:spLocks noChangeArrowheads="1"/>
            </p:cNvSpPr>
            <p:nvPr/>
          </p:nvSpPr>
          <p:spPr bwMode="auto">
            <a:xfrm>
              <a:off x="7491412" y="3329873"/>
              <a:ext cx="312738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†</a:t>
              </a:r>
              <a:endParaRPr kumimoji="1" lang="en-US" altLang="ja-JP" sz="20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78" name="Rectangle 3"/>
            <p:cNvSpPr>
              <a:spLocks noChangeArrowheads="1"/>
            </p:cNvSpPr>
            <p:nvPr/>
          </p:nvSpPr>
          <p:spPr bwMode="auto">
            <a:xfrm>
              <a:off x="7779387" y="2994201"/>
              <a:ext cx="312906" cy="39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†</a:t>
              </a:r>
              <a:endParaRPr kumimoji="1" lang="en-US" altLang="ja-JP" sz="2000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79" name="Rectangle 4"/>
            <p:cNvSpPr>
              <a:spLocks noChangeArrowheads="1"/>
            </p:cNvSpPr>
            <p:nvPr/>
          </p:nvSpPr>
          <p:spPr bwMode="auto">
            <a:xfrm>
              <a:off x="2614613" y="2679063"/>
              <a:ext cx="33813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*</a:t>
              </a:r>
              <a:endParaRPr kumimoji="1" lang="en-US" altLang="ja-JP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80" name="Rectangle 5"/>
            <p:cNvSpPr>
              <a:spLocks noChangeArrowheads="1"/>
            </p:cNvSpPr>
            <p:nvPr/>
          </p:nvSpPr>
          <p:spPr bwMode="auto">
            <a:xfrm>
              <a:off x="3819650" y="2578925"/>
              <a:ext cx="33813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*</a:t>
              </a:r>
              <a:endParaRPr kumimoji="1" lang="en-US" altLang="ja-JP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81" name="Rectangle 6"/>
            <p:cNvSpPr>
              <a:spLocks noChangeArrowheads="1"/>
            </p:cNvSpPr>
            <p:nvPr/>
          </p:nvSpPr>
          <p:spPr bwMode="auto">
            <a:xfrm>
              <a:off x="5010150" y="2446400"/>
              <a:ext cx="33813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*</a:t>
              </a:r>
              <a:endParaRPr kumimoji="1" lang="en-US" altLang="ja-JP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6196013" y="2378900"/>
              <a:ext cx="3381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*</a:t>
              </a:r>
              <a:endParaRPr kumimoji="1" lang="en-US" altLang="ja-JP" b="1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19088" y="6435725"/>
            <a:ext cx="68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800" dirty="0">
                <a:solidFill>
                  <a:prstClr val="black"/>
                </a:solidFill>
                <a:latin typeface="Calibri"/>
                <a:ea typeface="ＭＳ Ｐゴシック" pitchFamily="50" charset="-128"/>
              </a:rPr>
              <a:t>Fig. 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685800" y="152400"/>
            <a:ext cx="3429000" cy="2273300"/>
            <a:chOff x="-317852" y="1847600"/>
            <a:chExt cx="4854227" cy="3234456"/>
          </a:xfrm>
        </p:grpSpPr>
        <p:grpSp>
          <p:nvGrpSpPr>
            <p:cNvPr id="3" name="Group 85"/>
            <p:cNvGrpSpPr>
              <a:grpSpLocks/>
            </p:cNvGrpSpPr>
            <p:nvPr/>
          </p:nvGrpSpPr>
          <p:grpSpPr bwMode="auto">
            <a:xfrm>
              <a:off x="-317852" y="1847600"/>
              <a:ext cx="4854227" cy="3234456"/>
              <a:chOff x="-282228" y="1847600"/>
              <a:chExt cx="4854227" cy="3234456"/>
            </a:xfrm>
          </p:grpSpPr>
          <p:grpSp>
            <p:nvGrpSpPr>
              <p:cNvPr id="4" name="Group 51"/>
              <p:cNvGrpSpPr>
                <a:grpSpLocks noChangeAspect="1"/>
              </p:cNvGrpSpPr>
              <p:nvPr/>
            </p:nvGrpSpPr>
            <p:grpSpPr bwMode="auto">
              <a:xfrm>
                <a:off x="55009" y="1847600"/>
                <a:ext cx="4516990" cy="3234456"/>
                <a:chOff x="73" y="1152"/>
                <a:chExt cx="3293" cy="2358"/>
              </a:xfrm>
            </p:grpSpPr>
            <p:sp>
              <p:nvSpPr>
                <p:cNvPr id="28722" name="AutoShape 5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43" y="1152"/>
                  <a:ext cx="3223" cy="2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77" name="Rectangle 54"/>
                <p:cNvSpPr>
                  <a:spLocks noChangeArrowheads="1"/>
                </p:cNvSpPr>
                <p:nvPr/>
              </p:nvSpPr>
              <p:spPr bwMode="auto">
                <a:xfrm>
                  <a:off x="446" y="1262"/>
                  <a:ext cx="2811" cy="1704"/>
                </a:xfrm>
                <a:prstGeom prst="rect">
                  <a:avLst/>
                </a:prstGeom>
                <a:solidFill>
                  <a:srgbClr val="FFFFFF"/>
                </a:solidFill>
                <a:ln w="4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1" lang="ja-JP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478" name="Freeform 55"/>
                <p:cNvSpPr>
                  <a:spLocks/>
                </p:cNvSpPr>
                <p:nvPr/>
              </p:nvSpPr>
              <p:spPr bwMode="auto">
                <a:xfrm>
                  <a:off x="743" y="1475"/>
                  <a:ext cx="2466" cy="844"/>
                </a:xfrm>
                <a:custGeom>
                  <a:avLst/>
                  <a:gdLst>
                    <a:gd name="T0" fmla="*/ 0 w 1284"/>
                    <a:gd name="T1" fmla="*/ 0 h 440"/>
                    <a:gd name="T2" fmla="*/ 4803 w 1284"/>
                    <a:gd name="T3" fmla="*/ 1638 h 440"/>
                    <a:gd name="T4" fmla="*/ 9826 w 1284"/>
                    <a:gd name="T5" fmla="*/ 3422 h 440"/>
                    <a:gd name="T6" fmla="*/ 14650 w 1284"/>
                    <a:gd name="T7" fmla="*/ 5634 h 440"/>
                    <a:gd name="T8" fmla="*/ 19469 w 1284"/>
                    <a:gd name="T9" fmla="*/ 8026 h 440"/>
                    <a:gd name="T10" fmla="*/ 24301 w 1284"/>
                    <a:gd name="T11" fmla="*/ 11001 h 440"/>
                    <a:gd name="T12" fmla="*/ 29118 w 1284"/>
                    <a:gd name="T13" fmla="*/ 14983 h 440"/>
                    <a:gd name="T14" fmla="*/ 34023 w 1284"/>
                    <a:gd name="T15" fmla="*/ 18330 h 440"/>
                    <a:gd name="T16" fmla="*/ 38855 w 1284"/>
                    <a:gd name="T17" fmla="*/ 21428 h 440"/>
                    <a:gd name="T18" fmla="*/ 43658 w 1284"/>
                    <a:gd name="T19" fmla="*/ 24745 h 440"/>
                    <a:gd name="T20" fmla="*/ 48475 w 1284"/>
                    <a:gd name="T21" fmla="*/ 27718 h 440"/>
                    <a:gd name="T22" fmla="*/ 53307 w 1284"/>
                    <a:gd name="T23" fmla="*/ 30595 h 440"/>
                    <a:gd name="T24" fmla="*/ 58324 w 1284"/>
                    <a:gd name="T25" fmla="*/ 32983 h 440"/>
                    <a:gd name="T26" fmla="*/ 63125 w 1284"/>
                    <a:gd name="T27" fmla="*/ 35580 h 440"/>
                    <a:gd name="T28" fmla="*/ 67928 w 1284"/>
                    <a:gd name="T29" fmla="*/ 37965 h 440"/>
                    <a:gd name="T30" fmla="*/ 72776 w 1284"/>
                    <a:gd name="T31" fmla="*/ 40153 h 440"/>
                    <a:gd name="T32" fmla="*/ 77577 w 1284"/>
                    <a:gd name="T33" fmla="*/ 42332 h 440"/>
                    <a:gd name="T34" fmla="*/ 82601 w 1284"/>
                    <a:gd name="T35" fmla="*/ 44745 h 440"/>
                    <a:gd name="T36" fmla="*/ 87434 w 1284"/>
                    <a:gd name="T37" fmla="*/ 46921 h 440"/>
                    <a:gd name="T38" fmla="*/ 92137 w 1284"/>
                    <a:gd name="T39" fmla="*/ 48726 h 440"/>
                    <a:gd name="T40" fmla="*/ 96969 w 1284"/>
                    <a:gd name="T41" fmla="*/ 50563 h 440"/>
                    <a:gd name="T42" fmla="*/ 101786 w 1284"/>
                    <a:gd name="T43" fmla="*/ 52460 h 440"/>
                    <a:gd name="T44" fmla="*/ 106587 w 1284"/>
                    <a:gd name="T45" fmla="*/ 54302 h 440"/>
                    <a:gd name="T46" fmla="*/ 111604 w 1284"/>
                    <a:gd name="T47" fmla="*/ 56306 h 440"/>
                    <a:gd name="T48" fmla="*/ 116432 w 1284"/>
                    <a:gd name="T49" fmla="*/ 58094 h 440"/>
                    <a:gd name="T50" fmla="*/ 121235 w 1284"/>
                    <a:gd name="T51" fmla="*/ 59934 h 440"/>
                    <a:gd name="T52" fmla="*/ 126052 w 1284"/>
                    <a:gd name="T53" fmla="*/ 61631 h 440"/>
                    <a:gd name="T54" fmla="*/ 130884 w 1284"/>
                    <a:gd name="T55" fmla="*/ 63463 h 440"/>
                    <a:gd name="T56" fmla="*/ 135901 w 1284"/>
                    <a:gd name="T57" fmla="*/ 65051 h 440"/>
                    <a:gd name="T58" fmla="*/ 140704 w 1284"/>
                    <a:gd name="T59" fmla="*/ 66689 h 440"/>
                    <a:gd name="T60" fmla="*/ 145550 w 1284"/>
                    <a:gd name="T61" fmla="*/ 68356 h 440"/>
                    <a:gd name="T62" fmla="*/ 150245 w 1284"/>
                    <a:gd name="T63" fmla="*/ 69828 h 440"/>
                    <a:gd name="T64" fmla="*/ 155085 w 1284"/>
                    <a:gd name="T65" fmla="*/ 71278 h 440"/>
                    <a:gd name="T66" fmla="*/ 160094 w 1284"/>
                    <a:gd name="T67" fmla="*/ 72824 h 440"/>
                    <a:gd name="T68" fmla="*/ 164911 w 1284"/>
                    <a:gd name="T69" fmla="*/ 73883 h 440"/>
                    <a:gd name="T70" fmla="*/ 169714 w 1284"/>
                    <a:gd name="T71" fmla="*/ 74813 h 440"/>
                    <a:gd name="T72" fmla="*/ 174546 w 1284"/>
                    <a:gd name="T73" fmla="*/ 75461 h 440"/>
                    <a:gd name="T74" fmla="*/ 179363 w 1284"/>
                    <a:gd name="T75" fmla="*/ 76275 h 440"/>
                    <a:gd name="T76" fmla="*/ 184372 w 1284"/>
                    <a:gd name="T77" fmla="*/ 76816 h 440"/>
                    <a:gd name="T78" fmla="*/ 189208 w 1284"/>
                    <a:gd name="T79" fmla="*/ 77205 h 440"/>
                    <a:gd name="T80" fmla="*/ 194011 w 1284"/>
                    <a:gd name="T81" fmla="*/ 77642 h 440"/>
                    <a:gd name="T82" fmla="*/ 198828 w 1284"/>
                    <a:gd name="T83" fmla="*/ 78058 h 440"/>
                    <a:gd name="T84" fmla="*/ 203660 w 1284"/>
                    <a:gd name="T85" fmla="*/ 78659 h 440"/>
                    <a:gd name="T86" fmla="*/ 208461 w 1284"/>
                    <a:gd name="T87" fmla="*/ 79413 h 440"/>
                    <a:gd name="T88" fmla="*/ 213372 w 1284"/>
                    <a:gd name="T89" fmla="*/ 79497 h 440"/>
                    <a:gd name="T90" fmla="*/ 218218 w 1284"/>
                    <a:gd name="T91" fmla="*/ 79413 h 440"/>
                    <a:gd name="T92" fmla="*/ 223021 w 1284"/>
                    <a:gd name="T93" fmla="*/ 79497 h 440"/>
                    <a:gd name="T94" fmla="*/ 227823 w 1284"/>
                    <a:gd name="T95" fmla="*/ 79697 h 440"/>
                    <a:gd name="T96" fmla="*/ 232670 w 1284"/>
                    <a:gd name="T97" fmla="*/ 80065 h 440"/>
                    <a:gd name="T98" fmla="*/ 237671 w 1284"/>
                    <a:gd name="T99" fmla="*/ 80663 h 44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84"/>
                    <a:gd name="T151" fmla="*/ 0 h 440"/>
                    <a:gd name="T152" fmla="*/ 1284 w 1284"/>
                    <a:gd name="T153" fmla="*/ 440 h 44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84" h="440">
                      <a:moveTo>
                        <a:pt x="0" y="0"/>
                      </a:moveTo>
                      <a:lnTo>
                        <a:pt x="26" y="9"/>
                      </a:lnTo>
                      <a:lnTo>
                        <a:pt x="53" y="19"/>
                      </a:lnTo>
                      <a:lnTo>
                        <a:pt x="79" y="31"/>
                      </a:lnTo>
                      <a:lnTo>
                        <a:pt x="105" y="44"/>
                      </a:lnTo>
                      <a:lnTo>
                        <a:pt x="131" y="60"/>
                      </a:lnTo>
                      <a:lnTo>
                        <a:pt x="157" y="82"/>
                      </a:lnTo>
                      <a:lnTo>
                        <a:pt x="184" y="100"/>
                      </a:lnTo>
                      <a:lnTo>
                        <a:pt x="210" y="117"/>
                      </a:lnTo>
                      <a:lnTo>
                        <a:pt x="236" y="135"/>
                      </a:lnTo>
                      <a:lnTo>
                        <a:pt x="262" y="151"/>
                      </a:lnTo>
                      <a:lnTo>
                        <a:pt x="288" y="167"/>
                      </a:lnTo>
                      <a:lnTo>
                        <a:pt x="315" y="180"/>
                      </a:lnTo>
                      <a:lnTo>
                        <a:pt x="341" y="194"/>
                      </a:lnTo>
                      <a:lnTo>
                        <a:pt x="367" y="207"/>
                      </a:lnTo>
                      <a:lnTo>
                        <a:pt x="393" y="219"/>
                      </a:lnTo>
                      <a:lnTo>
                        <a:pt x="419" y="231"/>
                      </a:lnTo>
                      <a:lnTo>
                        <a:pt x="446" y="244"/>
                      </a:lnTo>
                      <a:lnTo>
                        <a:pt x="472" y="256"/>
                      </a:lnTo>
                      <a:lnTo>
                        <a:pt x="498" y="266"/>
                      </a:lnTo>
                      <a:lnTo>
                        <a:pt x="524" y="276"/>
                      </a:lnTo>
                      <a:lnTo>
                        <a:pt x="550" y="286"/>
                      </a:lnTo>
                      <a:lnTo>
                        <a:pt x="576" y="296"/>
                      </a:lnTo>
                      <a:lnTo>
                        <a:pt x="603" y="307"/>
                      </a:lnTo>
                      <a:lnTo>
                        <a:pt x="629" y="317"/>
                      </a:lnTo>
                      <a:lnTo>
                        <a:pt x="655" y="327"/>
                      </a:lnTo>
                      <a:lnTo>
                        <a:pt x="681" y="336"/>
                      </a:lnTo>
                      <a:lnTo>
                        <a:pt x="707" y="346"/>
                      </a:lnTo>
                      <a:lnTo>
                        <a:pt x="734" y="355"/>
                      </a:lnTo>
                      <a:lnTo>
                        <a:pt x="760" y="364"/>
                      </a:lnTo>
                      <a:lnTo>
                        <a:pt x="786" y="373"/>
                      </a:lnTo>
                      <a:lnTo>
                        <a:pt x="812" y="381"/>
                      </a:lnTo>
                      <a:lnTo>
                        <a:pt x="838" y="389"/>
                      </a:lnTo>
                      <a:lnTo>
                        <a:pt x="865" y="397"/>
                      </a:lnTo>
                      <a:lnTo>
                        <a:pt x="891" y="403"/>
                      </a:lnTo>
                      <a:lnTo>
                        <a:pt x="917" y="408"/>
                      </a:lnTo>
                      <a:lnTo>
                        <a:pt x="943" y="412"/>
                      </a:lnTo>
                      <a:lnTo>
                        <a:pt x="969" y="416"/>
                      </a:lnTo>
                      <a:lnTo>
                        <a:pt x="996" y="419"/>
                      </a:lnTo>
                      <a:lnTo>
                        <a:pt x="1022" y="421"/>
                      </a:lnTo>
                      <a:lnTo>
                        <a:pt x="1048" y="424"/>
                      </a:lnTo>
                      <a:lnTo>
                        <a:pt x="1074" y="426"/>
                      </a:lnTo>
                      <a:lnTo>
                        <a:pt x="1100" y="429"/>
                      </a:lnTo>
                      <a:lnTo>
                        <a:pt x="1126" y="433"/>
                      </a:lnTo>
                      <a:lnTo>
                        <a:pt x="1153" y="434"/>
                      </a:lnTo>
                      <a:lnTo>
                        <a:pt x="1179" y="433"/>
                      </a:lnTo>
                      <a:lnTo>
                        <a:pt x="1205" y="434"/>
                      </a:lnTo>
                      <a:lnTo>
                        <a:pt x="1231" y="435"/>
                      </a:lnTo>
                      <a:lnTo>
                        <a:pt x="1257" y="437"/>
                      </a:lnTo>
                      <a:lnTo>
                        <a:pt x="1284" y="44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1" lang="en-US" sz="1800" smtClean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479" name="Freeform 56"/>
                <p:cNvSpPr>
                  <a:spLocks/>
                </p:cNvSpPr>
                <p:nvPr/>
              </p:nvSpPr>
              <p:spPr bwMode="auto">
                <a:xfrm>
                  <a:off x="743" y="1382"/>
                  <a:ext cx="2466" cy="1534"/>
                </a:xfrm>
                <a:custGeom>
                  <a:avLst/>
                  <a:gdLst>
                    <a:gd name="T0" fmla="*/ 0 w 1284"/>
                    <a:gd name="T1" fmla="*/ 147489 h 799"/>
                    <a:gd name="T2" fmla="*/ 4803 w 1284"/>
                    <a:gd name="T3" fmla="*/ 144876 h 799"/>
                    <a:gd name="T4" fmla="*/ 9826 w 1284"/>
                    <a:gd name="T5" fmla="*/ 142866 h 799"/>
                    <a:gd name="T6" fmla="*/ 14650 w 1284"/>
                    <a:gd name="T7" fmla="*/ 141021 h 799"/>
                    <a:gd name="T8" fmla="*/ 19469 w 1284"/>
                    <a:gd name="T9" fmla="*/ 139030 h 799"/>
                    <a:gd name="T10" fmla="*/ 24301 w 1284"/>
                    <a:gd name="T11" fmla="*/ 136426 h 799"/>
                    <a:gd name="T12" fmla="*/ 29118 w 1284"/>
                    <a:gd name="T13" fmla="*/ 133272 h 799"/>
                    <a:gd name="T14" fmla="*/ 34023 w 1284"/>
                    <a:gd name="T15" fmla="*/ 129618 h 799"/>
                    <a:gd name="T16" fmla="*/ 38855 w 1284"/>
                    <a:gd name="T17" fmla="*/ 125650 h 799"/>
                    <a:gd name="T18" fmla="*/ 43658 w 1284"/>
                    <a:gd name="T19" fmla="*/ 121996 h 799"/>
                    <a:gd name="T20" fmla="*/ 48475 w 1284"/>
                    <a:gd name="T21" fmla="*/ 118189 h 799"/>
                    <a:gd name="T22" fmla="*/ 53307 w 1284"/>
                    <a:gd name="T23" fmla="*/ 114050 h 799"/>
                    <a:gd name="T24" fmla="*/ 58324 w 1284"/>
                    <a:gd name="T25" fmla="*/ 109824 h 799"/>
                    <a:gd name="T26" fmla="*/ 63125 w 1284"/>
                    <a:gd name="T27" fmla="*/ 105571 h 799"/>
                    <a:gd name="T28" fmla="*/ 67928 w 1284"/>
                    <a:gd name="T29" fmla="*/ 101517 h 799"/>
                    <a:gd name="T30" fmla="*/ 72776 w 1284"/>
                    <a:gd name="T31" fmla="*/ 97717 h 799"/>
                    <a:gd name="T32" fmla="*/ 77577 w 1284"/>
                    <a:gd name="T33" fmla="*/ 93952 h 799"/>
                    <a:gd name="T34" fmla="*/ 82601 w 1284"/>
                    <a:gd name="T35" fmla="*/ 89492 h 799"/>
                    <a:gd name="T36" fmla="*/ 87434 w 1284"/>
                    <a:gd name="T37" fmla="*/ 85297 h 799"/>
                    <a:gd name="T38" fmla="*/ 92137 w 1284"/>
                    <a:gd name="T39" fmla="*/ 81014 h 799"/>
                    <a:gd name="T40" fmla="*/ 96969 w 1284"/>
                    <a:gd name="T41" fmla="*/ 76821 h 799"/>
                    <a:gd name="T42" fmla="*/ 101786 w 1284"/>
                    <a:gd name="T43" fmla="*/ 72622 h 799"/>
                    <a:gd name="T44" fmla="*/ 106587 w 1284"/>
                    <a:gd name="T45" fmla="*/ 68652 h 799"/>
                    <a:gd name="T46" fmla="*/ 111604 w 1284"/>
                    <a:gd name="T47" fmla="*/ 64797 h 799"/>
                    <a:gd name="T48" fmla="*/ 116432 w 1284"/>
                    <a:gd name="T49" fmla="*/ 60966 h 799"/>
                    <a:gd name="T50" fmla="*/ 121235 w 1284"/>
                    <a:gd name="T51" fmla="*/ 57203 h 799"/>
                    <a:gd name="T52" fmla="*/ 126052 w 1284"/>
                    <a:gd name="T53" fmla="*/ 53938 h 799"/>
                    <a:gd name="T54" fmla="*/ 130884 w 1284"/>
                    <a:gd name="T55" fmla="*/ 50966 h 799"/>
                    <a:gd name="T56" fmla="*/ 135901 w 1284"/>
                    <a:gd name="T57" fmla="*/ 48180 h 799"/>
                    <a:gd name="T58" fmla="*/ 140704 w 1284"/>
                    <a:gd name="T59" fmla="*/ 45367 h 799"/>
                    <a:gd name="T60" fmla="*/ 145550 w 1284"/>
                    <a:gd name="T61" fmla="*/ 42787 h 799"/>
                    <a:gd name="T62" fmla="*/ 150245 w 1284"/>
                    <a:gd name="T63" fmla="*/ 40274 h 799"/>
                    <a:gd name="T64" fmla="*/ 155085 w 1284"/>
                    <a:gd name="T65" fmla="*/ 37855 h 799"/>
                    <a:gd name="T66" fmla="*/ 160094 w 1284"/>
                    <a:gd name="T67" fmla="*/ 35449 h 799"/>
                    <a:gd name="T68" fmla="*/ 164911 w 1284"/>
                    <a:gd name="T69" fmla="*/ 32717 h 799"/>
                    <a:gd name="T70" fmla="*/ 169714 w 1284"/>
                    <a:gd name="T71" fmla="*/ 30309 h 799"/>
                    <a:gd name="T72" fmla="*/ 174546 w 1284"/>
                    <a:gd name="T73" fmla="*/ 27881 h 799"/>
                    <a:gd name="T74" fmla="*/ 179363 w 1284"/>
                    <a:gd name="T75" fmla="*/ 25489 h 799"/>
                    <a:gd name="T76" fmla="*/ 184372 w 1284"/>
                    <a:gd name="T77" fmla="*/ 23288 h 799"/>
                    <a:gd name="T78" fmla="*/ 189208 w 1284"/>
                    <a:gd name="T79" fmla="*/ 20896 h 799"/>
                    <a:gd name="T80" fmla="*/ 194011 w 1284"/>
                    <a:gd name="T81" fmla="*/ 18625 h 799"/>
                    <a:gd name="T82" fmla="*/ 198828 w 1284"/>
                    <a:gd name="T83" fmla="*/ 16219 h 799"/>
                    <a:gd name="T84" fmla="*/ 203660 w 1284"/>
                    <a:gd name="T85" fmla="*/ 14209 h 799"/>
                    <a:gd name="T86" fmla="*/ 208461 w 1284"/>
                    <a:gd name="T87" fmla="*/ 12216 h 799"/>
                    <a:gd name="T88" fmla="*/ 213372 w 1284"/>
                    <a:gd name="T89" fmla="*/ 9809 h 799"/>
                    <a:gd name="T90" fmla="*/ 218218 w 1284"/>
                    <a:gd name="T91" fmla="*/ 7826 h 799"/>
                    <a:gd name="T92" fmla="*/ 223021 w 1284"/>
                    <a:gd name="T93" fmla="*/ 5762 h 799"/>
                    <a:gd name="T94" fmla="*/ 227823 w 1284"/>
                    <a:gd name="T95" fmla="*/ 3654 h 799"/>
                    <a:gd name="T96" fmla="*/ 232670 w 1284"/>
                    <a:gd name="T97" fmla="*/ 1640 h 799"/>
                    <a:gd name="T98" fmla="*/ 237671 w 1284"/>
                    <a:gd name="T99" fmla="*/ 0 h 79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84"/>
                    <a:gd name="T151" fmla="*/ 0 h 799"/>
                    <a:gd name="T152" fmla="*/ 1284 w 1284"/>
                    <a:gd name="T153" fmla="*/ 799 h 79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84" h="799">
                      <a:moveTo>
                        <a:pt x="0" y="799"/>
                      </a:moveTo>
                      <a:lnTo>
                        <a:pt x="26" y="785"/>
                      </a:lnTo>
                      <a:lnTo>
                        <a:pt x="53" y="774"/>
                      </a:lnTo>
                      <a:lnTo>
                        <a:pt x="79" y="764"/>
                      </a:lnTo>
                      <a:lnTo>
                        <a:pt x="105" y="753"/>
                      </a:lnTo>
                      <a:lnTo>
                        <a:pt x="131" y="739"/>
                      </a:lnTo>
                      <a:lnTo>
                        <a:pt x="157" y="722"/>
                      </a:lnTo>
                      <a:lnTo>
                        <a:pt x="184" y="702"/>
                      </a:lnTo>
                      <a:lnTo>
                        <a:pt x="210" y="681"/>
                      </a:lnTo>
                      <a:lnTo>
                        <a:pt x="236" y="661"/>
                      </a:lnTo>
                      <a:lnTo>
                        <a:pt x="262" y="640"/>
                      </a:lnTo>
                      <a:lnTo>
                        <a:pt x="288" y="618"/>
                      </a:lnTo>
                      <a:lnTo>
                        <a:pt x="315" y="595"/>
                      </a:lnTo>
                      <a:lnTo>
                        <a:pt x="341" y="572"/>
                      </a:lnTo>
                      <a:lnTo>
                        <a:pt x="367" y="550"/>
                      </a:lnTo>
                      <a:lnTo>
                        <a:pt x="393" y="529"/>
                      </a:lnTo>
                      <a:lnTo>
                        <a:pt x="419" y="509"/>
                      </a:lnTo>
                      <a:lnTo>
                        <a:pt x="446" y="485"/>
                      </a:lnTo>
                      <a:lnTo>
                        <a:pt x="472" y="462"/>
                      </a:lnTo>
                      <a:lnTo>
                        <a:pt x="498" y="439"/>
                      </a:lnTo>
                      <a:lnTo>
                        <a:pt x="524" y="416"/>
                      </a:lnTo>
                      <a:lnTo>
                        <a:pt x="550" y="393"/>
                      </a:lnTo>
                      <a:lnTo>
                        <a:pt x="576" y="372"/>
                      </a:lnTo>
                      <a:lnTo>
                        <a:pt x="603" y="351"/>
                      </a:lnTo>
                      <a:lnTo>
                        <a:pt x="629" y="330"/>
                      </a:lnTo>
                      <a:lnTo>
                        <a:pt x="655" y="310"/>
                      </a:lnTo>
                      <a:lnTo>
                        <a:pt x="681" y="292"/>
                      </a:lnTo>
                      <a:lnTo>
                        <a:pt x="707" y="276"/>
                      </a:lnTo>
                      <a:lnTo>
                        <a:pt x="734" y="261"/>
                      </a:lnTo>
                      <a:lnTo>
                        <a:pt x="760" y="246"/>
                      </a:lnTo>
                      <a:lnTo>
                        <a:pt x="786" y="232"/>
                      </a:lnTo>
                      <a:lnTo>
                        <a:pt x="812" y="218"/>
                      </a:lnTo>
                      <a:lnTo>
                        <a:pt x="838" y="205"/>
                      </a:lnTo>
                      <a:lnTo>
                        <a:pt x="865" y="192"/>
                      </a:lnTo>
                      <a:lnTo>
                        <a:pt x="891" y="177"/>
                      </a:lnTo>
                      <a:lnTo>
                        <a:pt x="917" y="164"/>
                      </a:lnTo>
                      <a:lnTo>
                        <a:pt x="943" y="151"/>
                      </a:lnTo>
                      <a:lnTo>
                        <a:pt x="969" y="138"/>
                      </a:lnTo>
                      <a:lnTo>
                        <a:pt x="996" y="126"/>
                      </a:lnTo>
                      <a:lnTo>
                        <a:pt x="1022" y="113"/>
                      </a:lnTo>
                      <a:lnTo>
                        <a:pt x="1048" y="101"/>
                      </a:lnTo>
                      <a:lnTo>
                        <a:pt x="1074" y="88"/>
                      </a:lnTo>
                      <a:lnTo>
                        <a:pt x="1100" y="77"/>
                      </a:lnTo>
                      <a:lnTo>
                        <a:pt x="1126" y="66"/>
                      </a:lnTo>
                      <a:lnTo>
                        <a:pt x="1153" y="53"/>
                      </a:lnTo>
                      <a:lnTo>
                        <a:pt x="1179" y="42"/>
                      </a:lnTo>
                      <a:lnTo>
                        <a:pt x="1205" y="31"/>
                      </a:lnTo>
                      <a:lnTo>
                        <a:pt x="1231" y="20"/>
                      </a:lnTo>
                      <a:lnTo>
                        <a:pt x="1257" y="9"/>
                      </a:lnTo>
                      <a:lnTo>
                        <a:pt x="1284" y="0"/>
                      </a:lnTo>
                    </a:path>
                  </a:pathLst>
                </a:custGeom>
                <a:noFill/>
                <a:ln w="38100">
                  <a:solidFill>
                    <a:srgbClr val="90353B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1" lang="en-US" sz="1800" smtClean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29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446" y="1262"/>
                  <a:ext cx="0" cy="1704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30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414" y="2784"/>
                  <a:ext cx="33" cy="2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82" name="Rectangle 59"/>
                <p:cNvSpPr>
                  <a:spLocks noChangeArrowheads="1"/>
                </p:cNvSpPr>
                <p:nvPr/>
              </p:nvSpPr>
              <p:spPr bwMode="auto">
                <a:xfrm>
                  <a:off x="73" y="2678"/>
                  <a:ext cx="222" cy="1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-0.2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3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414" y="2417"/>
                  <a:ext cx="33" cy="2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84" name="Rectangle 61"/>
                <p:cNvSpPr>
                  <a:spLocks noChangeArrowheads="1"/>
                </p:cNvSpPr>
                <p:nvPr/>
              </p:nvSpPr>
              <p:spPr bwMode="auto">
                <a:xfrm>
                  <a:off x="73" y="2310"/>
                  <a:ext cx="222" cy="1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-0.1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34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414" y="2048"/>
                  <a:ext cx="33" cy="2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86" name="Rectangle 63"/>
                <p:cNvSpPr>
                  <a:spLocks noChangeArrowheads="1"/>
                </p:cNvSpPr>
                <p:nvPr/>
              </p:nvSpPr>
              <p:spPr bwMode="auto">
                <a:xfrm>
                  <a:off x="189" y="1942"/>
                  <a:ext cx="68" cy="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36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414" y="1681"/>
                  <a:ext cx="33" cy="0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88" name="Rectangle 65"/>
                <p:cNvSpPr>
                  <a:spLocks noChangeArrowheads="1"/>
                </p:cNvSpPr>
                <p:nvPr/>
              </p:nvSpPr>
              <p:spPr bwMode="auto">
                <a:xfrm>
                  <a:off x="100" y="1575"/>
                  <a:ext cx="180" cy="1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0.1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38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414" y="1312"/>
                  <a:ext cx="33" cy="0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90" name="Rectangle 67"/>
                <p:cNvSpPr>
                  <a:spLocks noChangeArrowheads="1"/>
                </p:cNvSpPr>
                <p:nvPr/>
              </p:nvSpPr>
              <p:spPr bwMode="auto">
                <a:xfrm>
                  <a:off x="100" y="1207"/>
                  <a:ext cx="180" cy="1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0.2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40" name="Line 68"/>
                <p:cNvSpPr>
                  <a:spLocks noChangeShapeType="1"/>
                </p:cNvSpPr>
                <p:nvPr/>
              </p:nvSpPr>
              <p:spPr bwMode="auto">
                <a:xfrm>
                  <a:off x="446" y="2967"/>
                  <a:ext cx="2810" cy="0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741" name="Line 69"/>
                <p:cNvSpPr>
                  <a:spLocks noChangeShapeType="1"/>
                </p:cNvSpPr>
                <p:nvPr/>
              </p:nvSpPr>
              <p:spPr bwMode="auto">
                <a:xfrm>
                  <a:off x="497" y="2967"/>
                  <a:ext cx="0" cy="33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93" name="Rectangle 70"/>
                <p:cNvSpPr>
                  <a:spLocks noChangeArrowheads="1"/>
                </p:cNvSpPr>
                <p:nvPr/>
              </p:nvSpPr>
              <p:spPr bwMode="auto">
                <a:xfrm>
                  <a:off x="434" y="3015"/>
                  <a:ext cx="134" cy="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40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43" name="Line 71"/>
                <p:cNvSpPr>
                  <a:spLocks noChangeShapeType="1"/>
                </p:cNvSpPr>
                <p:nvPr/>
              </p:nvSpPr>
              <p:spPr bwMode="auto">
                <a:xfrm>
                  <a:off x="1112" y="2967"/>
                  <a:ext cx="2" cy="33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95" name="Rectangle 72"/>
                <p:cNvSpPr>
                  <a:spLocks noChangeArrowheads="1"/>
                </p:cNvSpPr>
                <p:nvPr/>
              </p:nvSpPr>
              <p:spPr bwMode="auto">
                <a:xfrm>
                  <a:off x="1051" y="3015"/>
                  <a:ext cx="133" cy="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50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45" name="Line 73"/>
                <p:cNvSpPr>
                  <a:spLocks noChangeShapeType="1"/>
                </p:cNvSpPr>
                <p:nvPr/>
              </p:nvSpPr>
              <p:spPr bwMode="auto">
                <a:xfrm>
                  <a:off x="1729" y="2967"/>
                  <a:ext cx="0" cy="33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97" name="Rectangle 74"/>
                <p:cNvSpPr>
                  <a:spLocks noChangeArrowheads="1"/>
                </p:cNvSpPr>
                <p:nvPr/>
              </p:nvSpPr>
              <p:spPr bwMode="auto">
                <a:xfrm>
                  <a:off x="1666" y="3015"/>
                  <a:ext cx="134" cy="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60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47" name="Line 75"/>
                <p:cNvSpPr>
                  <a:spLocks noChangeShapeType="1"/>
                </p:cNvSpPr>
                <p:nvPr/>
              </p:nvSpPr>
              <p:spPr bwMode="auto">
                <a:xfrm>
                  <a:off x="2344" y="2967"/>
                  <a:ext cx="0" cy="33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99" name="Rectangle 76"/>
                <p:cNvSpPr>
                  <a:spLocks noChangeArrowheads="1"/>
                </p:cNvSpPr>
                <p:nvPr/>
              </p:nvSpPr>
              <p:spPr bwMode="auto">
                <a:xfrm>
                  <a:off x="2282" y="3015"/>
                  <a:ext cx="133" cy="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70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49" name="Line 77"/>
                <p:cNvSpPr>
                  <a:spLocks noChangeShapeType="1"/>
                </p:cNvSpPr>
                <p:nvPr/>
              </p:nvSpPr>
              <p:spPr bwMode="auto">
                <a:xfrm>
                  <a:off x="2960" y="2967"/>
                  <a:ext cx="2" cy="33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501" name="Rectangle 78"/>
                <p:cNvSpPr>
                  <a:spLocks noChangeArrowheads="1"/>
                </p:cNvSpPr>
                <p:nvPr/>
              </p:nvSpPr>
              <p:spPr bwMode="auto">
                <a:xfrm>
                  <a:off x="2898" y="3015"/>
                  <a:ext cx="133" cy="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80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502" name="Rectangle 79"/>
                <p:cNvSpPr>
                  <a:spLocks noChangeArrowheads="1"/>
                </p:cNvSpPr>
                <p:nvPr/>
              </p:nvSpPr>
              <p:spPr bwMode="auto">
                <a:xfrm>
                  <a:off x="1493" y="3169"/>
                  <a:ext cx="558" cy="1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Age, years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3475" name="Rectangle 8190"/>
              <p:cNvSpPr>
                <a:spLocks noChangeArrowheads="1"/>
              </p:cNvSpPr>
              <p:nvPr/>
            </p:nvSpPr>
            <p:spPr bwMode="auto">
              <a:xfrm rot="-5400000">
                <a:off x="-1198066" y="2871843"/>
                <a:ext cx="2136668" cy="304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kumimoji="1" lang="en-US" altLang="ja-JP" sz="1400" b="1" smtClean="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rPr>
                  <a:t>Standardized values</a:t>
                </a:r>
                <a:endParaRPr kumimoji="1" lang="en-US" altLang="ja-JP" sz="14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89" name="TextBox 18"/>
            <p:cNvSpPr txBox="1"/>
            <p:nvPr/>
          </p:nvSpPr>
          <p:spPr>
            <a:xfrm>
              <a:off x="659736" y="1847600"/>
              <a:ext cx="964103" cy="48110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1" lang="en-US" sz="1600" b="1" dirty="0">
                  <a:solidFill>
                    <a:prstClr val="black"/>
                  </a:solidFill>
                </a:rPr>
                <a:t>LV </a:t>
              </a:r>
              <a:r>
                <a:rPr kumimoji="1" lang="en-US" sz="1600" b="1" dirty="0" smtClean="0">
                  <a:solidFill>
                    <a:prstClr val="black"/>
                  </a:solidFill>
                </a:rPr>
                <a:t>MI</a:t>
              </a:r>
              <a:endParaRPr kumimoji="1"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90" name="TextBox 18"/>
            <p:cNvSpPr txBox="1"/>
            <p:nvPr/>
          </p:nvSpPr>
          <p:spPr>
            <a:xfrm>
              <a:off x="632768" y="3257028"/>
              <a:ext cx="1085458" cy="3388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1" lang="en-US" sz="1600" b="1" dirty="0" smtClean="0">
                  <a:solidFill>
                    <a:prstClr val="black"/>
                  </a:solidFill>
                </a:rPr>
                <a:t>M/V ratio</a:t>
              </a:r>
              <a:endParaRPr kumimoji="1" lang="en-US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5076825" y="95250"/>
            <a:ext cx="3470275" cy="2200275"/>
            <a:chOff x="4409169" y="1836884"/>
            <a:chExt cx="4620035" cy="3031592"/>
          </a:xfrm>
        </p:grpSpPr>
        <p:grpSp>
          <p:nvGrpSpPr>
            <p:cNvPr id="6" name="Group 83"/>
            <p:cNvGrpSpPr>
              <a:grpSpLocks/>
            </p:cNvGrpSpPr>
            <p:nvPr/>
          </p:nvGrpSpPr>
          <p:grpSpPr bwMode="auto">
            <a:xfrm>
              <a:off x="4409169" y="1906574"/>
              <a:ext cx="4620035" cy="2961902"/>
              <a:chOff x="4395319" y="1907234"/>
              <a:chExt cx="4620035" cy="2961902"/>
            </a:xfrm>
          </p:grpSpPr>
          <p:grpSp>
            <p:nvGrpSpPr>
              <p:cNvPr id="7" name="Group 5"/>
              <p:cNvGrpSpPr>
                <a:grpSpLocks noChangeAspect="1"/>
              </p:cNvGrpSpPr>
              <p:nvPr/>
            </p:nvGrpSpPr>
            <p:grpSpPr bwMode="auto">
              <a:xfrm>
                <a:off x="4700005" y="1907234"/>
                <a:ext cx="4315349" cy="2961902"/>
                <a:chOff x="1237" y="1049"/>
                <a:chExt cx="3146" cy="1998"/>
              </a:xfrm>
            </p:grpSpPr>
            <p:sp>
              <p:nvSpPr>
                <p:cNvPr id="13441" name="Rectangle 8"/>
                <p:cNvSpPr>
                  <a:spLocks noChangeArrowheads="1"/>
                </p:cNvSpPr>
                <p:nvPr/>
              </p:nvSpPr>
              <p:spPr bwMode="auto">
                <a:xfrm>
                  <a:off x="1570" y="1096"/>
                  <a:ext cx="2813" cy="1591"/>
                </a:xfrm>
                <a:prstGeom prst="rect">
                  <a:avLst/>
                </a:prstGeom>
                <a:solidFill>
                  <a:srgbClr val="FFFFFF"/>
                </a:solidFill>
                <a:ln w="4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1" lang="ja-JP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442" name="Freeform 9"/>
                <p:cNvSpPr>
                  <a:spLocks/>
                </p:cNvSpPr>
                <p:nvPr/>
              </p:nvSpPr>
              <p:spPr bwMode="auto">
                <a:xfrm>
                  <a:off x="1868" y="1286"/>
                  <a:ext cx="2465" cy="1205"/>
                </a:xfrm>
                <a:custGeom>
                  <a:avLst/>
                  <a:gdLst>
                    <a:gd name="T0" fmla="*/ 0 w 1284"/>
                    <a:gd name="T1" fmla="*/ 0 h 628"/>
                    <a:gd name="T2" fmla="*/ 4799 w 1284"/>
                    <a:gd name="T3" fmla="*/ 1447 h 628"/>
                    <a:gd name="T4" fmla="*/ 9616 w 1284"/>
                    <a:gd name="T5" fmla="*/ 2776 h 628"/>
                    <a:gd name="T6" fmla="*/ 14633 w 1284"/>
                    <a:gd name="T7" fmla="*/ 3851 h 628"/>
                    <a:gd name="T8" fmla="*/ 19422 w 1284"/>
                    <a:gd name="T9" fmla="*/ 5327 h 628"/>
                    <a:gd name="T10" fmla="*/ 24126 w 1284"/>
                    <a:gd name="T11" fmla="*/ 7389 h 628"/>
                    <a:gd name="T12" fmla="*/ 28946 w 1284"/>
                    <a:gd name="T13" fmla="*/ 10135 h 628"/>
                    <a:gd name="T14" fmla="*/ 33742 w 1284"/>
                    <a:gd name="T15" fmla="*/ 13027 h 628"/>
                    <a:gd name="T16" fmla="*/ 38755 w 1284"/>
                    <a:gd name="T17" fmla="*/ 16170 h 628"/>
                    <a:gd name="T18" fmla="*/ 43548 w 1284"/>
                    <a:gd name="T19" fmla="*/ 19278 h 628"/>
                    <a:gd name="T20" fmla="*/ 48369 w 1284"/>
                    <a:gd name="T21" fmla="*/ 22421 h 628"/>
                    <a:gd name="T22" fmla="*/ 53165 w 1284"/>
                    <a:gd name="T23" fmla="*/ 25758 h 628"/>
                    <a:gd name="T24" fmla="*/ 57977 w 1284"/>
                    <a:gd name="T25" fmla="*/ 29388 h 628"/>
                    <a:gd name="T26" fmla="*/ 62917 w 1284"/>
                    <a:gd name="T27" fmla="*/ 32842 h 628"/>
                    <a:gd name="T28" fmla="*/ 67726 w 1284"/>
                    <a:gd name="T29" fmla="*/ 36382 h 628"/>
                    <a:gd name="T30" fmla="*/ 72495 w 1284"/>
                    <a:gd name="T31" fmla="*/ 39539 h 628"/>
                    <a:gd name="T32" fmla="*/ 77294 w 1284"/>
                    <a:gd name="T33" fmla="*/ 42636 h 628"/>
                    <a:gd name="T34" fmla="*/ 82071 w 1284"/>
                    <a:gd name="T35" fmla="*/ 45970 h 628"/>
                    <a:gd name="T36" fmla="*/ 87072 w 1284"/>
                    <a:gd name="T37" fmla="*/ 49204 h 628"/>
                    <a:gd name="T38" fmla="*/ 91863 w 1284"/>
                    <a:gd name="T39" fmla="*/ 52746 h 628"/>
                    <a:gd name="T40" fmla="*/ 96673 w 1284"/>
                    <a:gd name="T41" fmla="*/ 55844 h 628"/>
                    <a:gd name="T42" fmla="*/ 101470 w 1284"/>
                    <a:gd name="T43" fmla="*/ 58997 h 628"/>
                    <a:gd name="T44" fmla="*/ 106289 w 1284"/>
                    <a:gd name="T45" fmla="*/ 61935 h 628"/>
                    <a:gd name="T46" fmla="*/ 111303 w 1284"/>
                    <a:gd name="T47" fmla="*/ 64847 h 628"/>
                    <a:gd name="T48" fmla="*/ 116095 w 1284"/>
                    <a:gd name="T49" fmla="*/ 67630 h 628"/>
                    <a:gd name="T50" fmla="*/ 120787 w 1284"/>
                    <a:gd name="T51" fmla="*/ 70354 h 628"/>
                    <a:gd name="T52" fmla="*/ 125619 w 1284"/>
                    <a:gd name="T53" fmla="*/ 72954 h 628"/>
                    <a:gd name="T54" fmla="*/ 130413 w 1284"/>
                    <a:gd name="T55" fmla="*/ 75552 h 628"/>
                    <a:gd name="T56" fmla="*/ 135412 w 1284"/>
                    <a:gd name="T57" fmla="*/ 77957 h 628"/>
                    <a:gd name="T58" fmla="*/ 140221 w 1284"/>
                    <a:gd name="T59" fmla="*/ 80167 h 628"/>
                    <a:gd name="T60" fmla="*/ 145041 w 1284"/>
                    <a:gd name="T61" fmla="*/ 82351 h 628"/>
                    <a:gd name="T62" fmla="*/ 149837 w 1284"/>
                    <a:gd name="T63" fmla="*/ 84732 h 628"/>
                    <a:gd name="T64" fmla="*/ 154635 w 1284"/>
                    <a:gd name="T65" fmla="*/ 86739 h 628"/>
                    <a:gd name="T66" fmla="*/ 159451 w 1284"/>
                    <a:gd name="T67" fmla="*/ 88976 h 628"/>
                    <a:gd name="T68" fmla="*/ 164443 w 1284"/>
                    <a:gd name="T69" fmla="*/ 90983 h 628"/>
                    <a:gd name="T70" fmla="*/ 169167 w 1284"/>
                    <a:gd name="T71" fmla="*/ 92773 h 628"/>
                    <a:gd name="T72" fmla="*/ 173967 w 1284"/>
                    <a:gd name="T73" fmla="*/ 94412 h 628"/>
                    <a:gd name="T74" fmla="*/ 178784 w 1284"/>
                    <a:gd name="T75" fmla="*/ 96220 h 628"/>
                    <a:gd name="T76" fmla="*/ 183581 w 1284"/>
                    <a:gd name="T77" fmla="*/ 98171 h 628"/>
                    <a:gd name="T78" fmla="*/ 188590 w 1284"/>
                    <a:gd name="T79" fmla="*/ 99956 h 628"/>
                    <a:gd name="T80" fmla="*/ 193385 w 1284"/>
                    <a:gd name="T81" fmla="*/ 101801 h 628"/>
                    <a:gd name="T82" fmla="*/ 198183 w 1284"/>
                    <a:gd name="T83" fmla="*/ 103601 h 628"/>
                    <a:gd name="T84" fmla="*/ 203015 w 1284"/>
                    <a:gd name="T85" fmla="*/ 105253 h 628"/>
                    <a:gd name="T86" fmla="*/ 207814 w 1284"/>
                    <a:gd name="T87" fmla="*/ 106951 h 628"/>
                    <a:gd name="T88" fmla="*/ 212760 w 1284"/>
                    <a:gd name="T89" fmla="*/ 108792 h 628"/>
                    <a:gd name="T90" fmla="*/ 217484 w 1284"/>
                    <a:gd name="T91" fmla="*/ 110382 h 628"/>
                    <a:gd name="T92" fmla="*/ 222276 w 1284"/>
                    <a:gd name="T93" fmla="*/ 111737 h 628"/>
                    <a:gd name="T94" fmla="*/ 227076 w 1284"/>
                    <a:gd name="T95" fmla="*/ 112982 h 628"/>
                    <a:gd name="T96" fmla="*/ 231885 w 1284"/>
                    <a:gd name="T97" fmla="*/ 114233 h 628"/>
                    <a:gd name="T98" fmla="*/ 236878 w 1284"/>
                    <a:gd name="T99" fmla="*/ 115386 h 62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84"/>
                    <a:gd name="T151" fmla="*/ 0 h 628"/>
                    <a:gd name="T152" fmla="*/ 1284 w 1284"/>
                    <a:gd name="T153" fmla="*/ 628 h 62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84" h="628">
                      <a:moveTo>
                        <a:pt x="0" y="0"/>
                      </a:moveTo>
                      <a:lnTo>
                        <a:pt x="26" y="8"/>
                      </a:lnTo>
                      <a:lnTo>
                        <a:pt x="52" y="15"/>
                      </a:lnTo>
                      <a:lnTo>
                        <a:pt x="79" y="21"/>
                      </a:lnTo>
                      <a:lnTo>
                        <a:pt x="105" y="29"/>
                      </a:lnTo>
                      <a:lnTo>
                        <a:pt x="131" y="40"/>
                      </a:lnTo>
                      <a:lnTo>
                        <a:pt x="157" y="55"/>
                      </a:lnTo>
                      <a:lnTo>
                        <a:pt x="183" y="71"/>
                      </a:lnTo>
                      <a:lnTo>
                        <a:pt x="210" y="88"/>
                      </a:lnTo>
                      <a:lnTo>
                        <a:pt x="236" y="105"/>
                      </a:lnTo>
                      <a:lnTo>
                        <a:pt x="262" y="122"/>
                      </a:lnTo>
                      <a:lnTo>
                        <a:pt x="288" y="140"/>
                      </a:lnTo>
                      <a:lnTo>
                        <a:pt x="314" y="160"/>
                      </a:lnTo>
                      <a:lnTo>
                        <a:pt x="341" y="179"/>
                      </a:lnTo>
                      <a:lnTo>
                        <a:pt x="367" y="198"/>
                      </a:lnTo>
                      <a:lnTo>
                        <a:pt x="393" y="215"/>
                      </a:lnTo>
                      <a:lnTo>
                        <a:pt x="419" y="232"/>
                      </a:lnTo>
                      <a:lnTo>
                        <a:pt x="445" y="250"/>
                      </a:lnTo>
                      <a:lnTo>
                        <a:pt x="472" y="268"/>
                      </a:lnTo>
                      <a:lnTo>
                        <a:pt x="498" y="287"/>
                      </a:lnTo>
                      <a:lnTo>
                        <a:pt x="524" y="304"/>
                      </a:lnTo>
                      <a:lnTo>
                        <a:pt x="550" y="321"/>
                      </a:lnTo>
                      <a:lnTo>
                        <a:pt x="576" y="337"/>
                      </a:lnTo>
                      <a:lnTo>
                        <a:pt x="603" y="353"/>
                      </a:lnTo>
                      <a:lnTo>
                        <a:pt x="629" y="368"/>
                      </a:lnTo>
                      <a:lnTo>
                        <a:pt x="655" y="383"/>
                      </a:lnTo>
                      <a:lnTo>
                        <a:pt x="681" y="397"/>
                      </a:lnTo>
                      <a:lnTo>
                        <a:pt x="707" y="411"/>
                      </a:lnTo>
                      <a:lnTo>
                        <a:pt x="734" y="424"/>
                      </a:lnTo>
                      <a:lnTo>
                        <a:pt x="760" y="436"/>
                      </a:lnTo>
                      <a:lnTo>
                        <a:pt x="786" y="448"/>
                      </a:lnTo>
                      <a:lnTo>
                        <a:pt x="812" y="461"/>
                      </a:lnTo>
                      <a:lnTo>
                        <a:pt x="838" y="472"/>
                      </a:lnTo>
                      <a:lnTo>
                        <a:pt x="864" y="484"/>
                      </a:lnTo>
                      <a:lnTo>
                        <a:pt x="891" y="495"/>
                      </a:lnTo>
                      <a:lnTo>
                        <a:pt x="917" y="505"/>
                      </a:lnTo>
                      <a:lnTo>
                        <a:pt x="943" y="514"/>
                      </a:lnTo>
                      <a:lnTo>
                        <a:pt x="969" y="524"/>
                      </a:lnTo>
                      <a:lnTo>
                        <a:pt x="995" y="534"/>
                      </a:lnTo>
                      <a:lnTo>
                        <a:pt x="1022" y="544"/>
                      </a:lnTo>
                      <a:lnTo>
                        <a:pt x="1048" y="554"/>
                      </a:lnTo>
                      <a:lnTo>
                        <a:pt x="1074" y="564"/>
                      </a:lnTo>
                      <a:lnTo>
                        <a:pt x="1100" y="573"/>
                      </a:lnTo>
                      <a:lnTo>
                        <a:pt x="1126" y="582"/>
                      </a:lnTo>
                      <a:lnTo>
                        <a:pt x="1153" y="592"/>
                      </a:lnTo>
                      <a:lnTo>
                        <a:pt x="1179" y="601"/>
                      </a:lnTo>
                      <a:lnTo>
                        <a:pt x="1205" y="608"/>
                      </a:lnTo>
                      <a:lnTo>
                        <a:pt x="1231" y="615"/>
                      </a:lnTo>
                      <a:lnTo>
                        <a:pt x="1257" y="622"/>
                      </a:lnTo>
                      <a:lnTo>
                        <a:pt x="1284" y="628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1" lang="en-US" sz="1800" smtClean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443" name="Freeform 10"/>
                <p:cNvSpPr>
                  <a:spLocks/>
                </p:cNvSpPr>
                <p:nvPr/>
              </p:nvSpPr>
              <p:spPr bwMode="auto">
                <a:xfrm>
                  <a:off x="1868" y="1623"/>
                  <a:ext cx="2465" cy="622"/>
                </a:xfrm>
                <a:custGeom>
                  <a:avLst/>
                  <a:gdLst>
                    <a:gd name="T0" fmla="*/ 0 w 1284"/>
                    <a:gd name="T1" fmla="*/ 0 h 324"/>
                    <a:gd name="T2" fmla="*/ 4799 w 1284"/>
                    <a:gd name="T3" fmla="*/ 1138 h 324"/>
                    <a:gd name="T4" fmla="*/ 9616 w 1284"/>
                    <a:gd name="T5" fmla="*/ 1791 h 324"/>
                    <a:gd name="T6" fmla="*/ 14633 w 1284"/>
                    <a:gd name="T7" fmla="*/ 2609 h 324"/>
                    <a:gd name="T8" fmla="*/ 19422 w 1284"/>
                    <a:gd name="T9" fmla="*/ 3651 h 324"/>
                    <a:gd name="T10" fmla="*/ 24126 w 1284"/>
                    <a:gd name="T11" fmla="*/ 5214 h 324"/>
                    <a:gd name="T12" fmla="*/ 28946 w 1284"/>
                    <a:gd name="T13" fmla="*/ 7009 h 324"/>
                    <a:gd name="T14" fmla="*/ 33742 w 1284"/>
                    <a:gd name="T15" fmla="*/ 9023 h 324"/>
                    <a:gd name="T16" fmla="*/ 38755 w 1284"/>
                    <a:gd name="T17" fmla="*/ 11060 h 324"/>
                    <a:gd name="T18" fmla="*/ 43548 w 1284"/>
                    <a:gd name="T19" fmla="*/ 12847 h 324"/>
                    <a:gd name="T20" fmla="*/ 48369 w 1284"/>
                    <a:gd name="T21" fmla="*/ 14425 h 324"/>
                    <a:gd name="T22" fmla="*/ 53165 w 1284"/>
                    <a:gd name="T23" fmla="*/ 15876 h 324"/>
                    <a:gd name="T24" fmla="*/ 57977 w 1284"/>
                    <a:gd name="T25" fmla="*/ 17207 h 324"/>
                    <a:gd name="T26" fmla="*/ 62917 w 1284"/>
                    <a:gd name="T27" fmla="*/ 18284 h 324"/>
                    <a:gd name="T28" fmla="*/ 67726 w 1284"/>
                    <a:gd name="T29" fmla="*/ 19422 h 324"/>
                    <a:gd name="T30" fmla="*/ 72495 w 1284"/>
                    <a:gd name="T31" fmla="*/ 20468 h 324"/>
                    <a:gd name="T32" fmla="*/ 77294 w 1284"/>
                    <a:gd name="T33" fmla="*/ 21826 h 324"/>
                    <a:gd name="T34" fmla="*/ 82071 w 1284"/>
                    <a:gd name="T35" fmla="*/ 23077 h 324"/>
                    <a:gd name="T36" fmla="*/ 87072 w 1284"/>
                    <a:gd name="T37" fmla="*/ 24323 h 324"/>
                    <a:gd name="T38" fmla="*/ 91863 w 1284"/>
                    <a:gd name="T39" fmla="*/ 25832 h 324"/>
                    <a:gd name="T40" fmla="*/ 96673 w 1284"/>
                    <a:gd name="T41" fmla="*/ 27276 h 324"/>
                    <a:gd name="T42" fmla="*/ 101470 w 1284"/>
                    <a:gd name="T43" fmla="*/ 28633 h 324"/>
                    <a:gd name="T44" fmla="*/ 106289 w 1284"/>
                    <a:gd name="T45" fmla="*/ 30276 h 324"/>
                    <a:gd name="T46" fmla="*/ 111303 w 1284"/>
                    <a:gd name="T47" fmla="*/ 32093 h 324"/>
                    <a:gd name="T48" fmla="*/ 116095 w 1284"/>
                    <a:gd name="T49" fmla="*/ 33538 h 324"/>
                    <a:gd name="T50" fmla="*/ 120787 w 1284"/>
                    <a:gd name="T51" fmla="*/ 35101 h 324"/>
                    <a:gd name="T52" fmla="*/ 125619 w 1284"/>
                    <a:gd name="T53" fmla="*/ 36347 h 324"/>
                    <a:gd name="T54" fmla="*/ 130413 w 1284"/>
                    <a:gd name="T55" fmla="*/ 37499 h 324"/>
                    <a:gd name="T56" fmla="*/ 135412 w 1284"/>
                    <a:gd name="T57" fmla="*/ 38748 h 324"/>
                    <a:gd name="T58" fmla="*/ 140221 w 1284"/>
                    <a:gd name="T59" fmla="*/ 39891 h 324"/>
                    <a:gd name="T60" fmla="*/ 145041 w 1284"/>
                    <a:gd name="T61" fmla="*/ 40760 h 324"/>
                    <a:gd name="T62" fmla="*/ 149837 w 1284"/>
                    <a:gd name="T63" fmla="*/ 41484 h 324"/>
                    <a:gd name="T64" fmla="*/ 154635 w 1284"/>
                    <a:gd name="T65" fmla="*/ 42501 h 324"/>
                    <a:gd name="T66" fmla="*/ 159451 w 1284"/>
                    <a:gd name="T67" fmla="*/ 43152 h 324"/>
                    <a:gd name="T68" fmla="*/ 164443 w 1284"/>
                    <a:gd name="T69" fmla="*/ 43916 h 324"/>
                    <a:gd name="T70" fmla="*/ 169167 w 1284"/>
                    <a:gd name="T71" fmla="*/ 44794 h 324"/>
                    <a:gd name="T72" fmla="*/ 173967 w 1284"/>
                    <a:gd name="T73" fmla="*/ 45953 h 324"/>
                    <a:gd name="T74" fmla="*/ 178784 w 1284"/>
                    <a:gd name="T75" fmla="*/ 47093 h 324"/>
                    <a:gd name="T76" fmla="*/ 183581 w 1284"/>
                    <a:gd name="T77" fmla="*/ 48161 h 324"/>
                    <a:gd name="T78" fmla="*/ 188590 w 1284"/>
                    <a:gd name="T79" fmla="*/ 49414 h 324"/>
                    <a:gd name="T80" fmla="*/ 193385 w 1284"/>
                    <a:gd name="T81" fmla="*/ 50772 h 324"/>
                    <a:gd name="T82" fmla="*/ 198183 w 1284"/>
                    <a:gd name="T83" fmla="*/ 51818 h 324"/>
                    <a:gd name="T84" fmla="*/ 203015 w 1284"/>
                    <a:gd name="T85" fmla="*/ 52753 h 324"/>
                    <a:gd name="T86" fmla="*/ 207814 w 1284"/>
                    <a:gd name="T87" fmla="*/ 53722 h 324"/>
                    <a:gd name="T88" fmla="*/ 212760 w 1284"/>
                    <a:gd name="T89" fmla="*/ 54579 h 324"/>
                    <a:gd name="T90" fmla="*/ 217484 w 1284"/>
                    <a:gd name="T91" fmla="*/ 55569 h 324"/>
                    <a:gd name="T92" fmla="*/ 222276 w 1284"/>
                    <a:gd name="T93" fmla="*/ 56423 h 324"/>
                    <a:gd name="T94" fmla="*/ 227076 w 1284"/>
                    <a:gd name="T95" fmla="*/ 57356 h 324"/>
                    <a:gd name="T96" fmla="*/ 231885 w 1284"/>
                    <a:gd name="T97" fmla="*/ 58510 h 324"/>
                    <a:gd name="T98" fmla="*/ 236878 w 1284"/>
                    <a:gd name="T99" fmla="*/ 59764 h 32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84"/>
                    <a:gd name="T151" fmla="*/ 0 h 324"/>
                    <a:gd name="T152" fmla="*/ 1284 w 1284"/>
                    <a:gd name="T153" fmla="*/ 324 h 32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84" h="324">
                      <a:moveTo>
                        <a:pt x="0" y="0"/>
                      </a:moveTo>
                      <a:lnTo>
                        <a:pt x="26" y="6"/>
                      </a:lnTo>
                      <a:lnTo>
                        <a:pt x="52" y="10"/>
                      </a:lnTo>
                      <a:lnTo>
                        <a:pt x="79" y="14"/>
                      </a:lnTo>
                      <a:lnTo>
                        <a:pt x="105" y="20"/>
                      </a:lnTo>
                      <a:lnTo>
                        <a:pt x="131" y="28"/>
                      </a:lnTo>
                      <a:lnTo>
                        <a:pt x="157" y="38"/>
                      </a:lnTo>
                      <a:lnTo>
                        <a:pt x="183" y="49"/>
                      </a:lnTo>
                      <a:lnTo>
                        <a:pt x="210" y="60"/>
                      </a:lnTo>
                      <a:lnTo>
                        <a:pt x="236" y="70"/>
                      </a:lnTo>
                      <a:lnTo>
                        <a:pt x="262" y="78"/>
                      </a:lnTo>
                      <a:lnTo>
                        <a:pt x="288" y="86"/>
                      </a:lnTo>
                      <a:lnTo>
                        <a:pt x="314" y="93"/>
                      </a:lnTo>
                      <a:lnTo>
                        <a:pt x="341" y="99"/>
                      </a:lnTo>
                      <a:lnTo>
                        <a:pt x="367" y="105"/>
                      </a:lnTo>
                      <a:lnTo>
                        <a:pt x="393" y="111"/>
                      </a:lnTo>
                      <a:lnTo>
                        <a:pt x="419" y="118"/>
                      </a:lnTo>
                      <a:lnTo>
                        <a:pt x="445" y="125"/>
                      </a:lnTo>
                      <a:lnTo>
                        <a:pt x="472" y="132"/>
                      </a:lnTo>
                      <a:lnTo>
                        <a:pt x="498" y="140"/>
                      </a:lnTo>
                      <a:lnTo>
                        <a:pt x="524" y="148"/>
                      </a:lnTo>
                      <a:lnTo>
                        <a:pt x="550" y="155"/>
                      </a:lnTo>
                      <a:lnTo>
                        <a:pt x="576" y="164"/>
                      </a:lnTo>
                      <a:lnTo>
                        <a:pt x="603" y="174"/>
                      </a:lnTo>
                      <a:lnTo>
                        <a:pt x="629" y="182"/>
                      </a:lnTo>
                      <a:lnTo>
                        <a:pt x="655" y="190"/>
                      </a:lnTo>
                      <a:lnTo>
                        <a:pt x="681" y="197"/>
                      </a:lnTo>
                      <a:lnTo>
                        <a:pt x="707" y="203"/>
                      </a:lnTo>
                      <a:lnTo>
                        <a:pt x="734" y="210"/>
                      </a:lnTo>
                      <a:lnTo>
                        <a:pt x="760" y="216"/>
                      </a:lnTo>
                      <a:lnTo>
                        <a:pt x="786" y="221"/>
                      </a:lnTo>
                      <a:lnTo>
                        <a:pt x="812" y="225"/>
                      </a:lnTo>
                      <a:lnTo>
                        <a:pt x="838" y="230"/>
                      </a:lnTo>
                      <a:lnTo>
                        <a:pt x="864" y="234"/>
                      </a:lnTo>
                      <a:lnTo>
                        <a:pt x="891" y="238"/>
                      </a:lnTo>
                      <a:lnTo>
                        <a:pt x="917" y="243"/>
                      </a:lnTo>
                      <a:lnTo>
                        <a:pt x="943" y="249"/>
                      </a:lnTo>
                      <a:lnTo>
                        <a:pt x="969" y="255"/>
                      </a:lnTo>
                      <a:lnTo>
                        <a:pt x="995" y="261"/>
                      </a:lnTo>
                      <a:lnTo>
                        <a:pt x="1022" y="268"/>
                      </a:lnTo>
                      <a:lnTo>
                        <a:pt x="1048" y="275"/>
                      </a:lnTo>
                      <a:lnTo>
                        <a:pt x="1074" y="281"/>
                      </a:lnTo>
                      <a:lnTo>
                        <a:pt x="1100" y="286"/>
                      </a:lnTo>
                      <a:lnTo>
                        <a:pt x="1126" y="291"/>
                      </a:lnTo>
                      <a:lnTo>
                        <a:pt x="1153" y="296"/>
                      </a:lnTo>
                      <a:lnTo>
                        <a:pt x="1179" y="301"/>
                      </a:lnTo>
                      <a:lnTo>
                        <a:pt x="1205" y="306"/>
                      </a:lnTo>
                      <a:lnTo>
                        <a:pt x="1231" y="311"/>
                      </a:lnTo>
                      <a:lnTo>
                        <a:pt x="1257" y="317"/>
                      </a:lnTo>
                      <a:lnTo>
                        <a:pt x="1284" y="324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1" lang="en-US" sz="1800" smtClean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444" name="Freeform 11"/>
                <p:cNvSpPr>
                  <a:spLocks/>
                </p:cNvSpPr>
                <p:nvPr/>
              </p:nvSpPr>
              <p:spPr bwMode="auto">
                <a:xfrm>
                  <a:off x="1868" y="1574"/>
                  <a:ext cx="2465" cy="896"/>
                </a:xfrm>
                <a:custGeom>
                  <a:avLst/>
                  <a:gdLst>
                    <a:gd name="T0" fmla="*/ 0 w 1284"/>
                    <a:gd name="T1" fmla="*/ 84444 h 468"/>
                    <a:gd name="T2" fmla="*/ 4799 w 1284"/>
                    <a:gd name="T3" fmla="*/ 82886 h 468"/>
                    <a:gd name="T4" fmla="*/ 9616 w 1284"/>
                    <a:gd name="T5" fmla="*/ 81054 h 468"/>
                    <a:gd name="T6" fmla="*/ 14633 w 1284"/>
                    <a:gd name="T7" fmla="*/ 79375 h 468"/>
                    <a:gd name="T8" fmla="*/ 19422 w 1284"/>
                    <a:gd name="T9" fmla="*/ 77762 h 468"/>
                    <a:gd name="T10" fmla="*/ 24126 w 1284"/>
                    <a:gd name="T11" fmla="*/ 76905 h 468"/>
                    <a:gd name="T12" fmla="*/ 28946 w 1284"/>
                    <a:gd name="T13" fmla="*/ 75237 h 468"/>
                    <a:gd name="T14" fmla="*/ 33742 w 1284"/>
                    <a:gd name="T15" fmla="*/ 73826 h 468"/>
                    <a:gd name="T16" fmla="*/ 38755 w 1284"/>
                    <a:gd name="T17" fmla="*/ 72252 h 468"/>
                    <a:gd name="T18" fmla="*/ 43548 w 1284"/>
                    <a:gd name="T19" fmla="*/ 69888 h 468"/>
                    <a:gd name="T20" fmla="*/ 48369 w 1284"/>
                    <a:gd name="T21" fmla="*/ 67311 h 468"/>
                    <a:gd name="T22" fmla="*/ 53165 w 1284"/>
                    <a:gd name="T23" fmla="*/ 64556 h 468"/>
                    <a:gd name="T24" fmla="*/ 57977 w 1284"/>
                    <a:gd name="T25" fmla="*/ 62155 h 468"/>
                    <a:gd name="T26" fmla="*/ 62917 w 1284"/>
                    <a:gd name="T27" fmla="*/ 59398 h 468"/>
                    <a:gd name="T28" fmla="*/ 67726 w 1284"/>
                    <a:gd name="T29" fmla="*/ 57030 h 468"/>
                    <a:gd name="T30" fmla="*/ 72495 w 1284"/>
                    <a:gd name="T31" fmla="*/ 55047 h 468"/>
                    <a:gd name="T32" fmla="*/ 77294 w 1284"/>
                    <a:gd name="T33" fmla="*/ 53094 h 468"/>
                    <a:gd name="T34" fmla="*/ 82071 w 1284"/>
                    <a:gd name="T35" fmla="*/ 51110 h 468"/>
                    <a:gd name="T36" fmla="*/ 87072 w 1284"/>
                    <a:gd name="T37" fmla="*/ 49110 h 468"/>
                    <a:gd name="T38" fmla="*/ 91863 w 1284"/>
                    <a:gd name="T39" fmla="*/ 47335 h 468"/>
                    <a:gd name="T40" fmla="*/ 96673 w 1284"/>
                    <a:gd name="T41" fmla="*/ 45451 h 468"/>
                    <a:gd name="T42" fmla="*/ 101470 w 1284"/>
                    <a:gd name="T43" fmla="*/ 43623 h 468"/>
                    <a:gd name="T44" fmla="*/ 106289 w 1284"/>
                    <a:gd name="T45" fmla="*/ 41675 h 468"/>
                    <a:gd name="T46" fmla="*/ 111303 w 1284"/>
                    <a:gd name="T47" fmla="*/ 39487 h 468"/>
                    <a:gd name="T48" fmla="*/ 116095 w 1284"/>
                    <a:gd name="T49" fmla="*/ 37523 h 468"/>
                    <a:gd name="T50" fmla="*/ 120787 w 1284"/>
                    <a:gd name="T51" fmla="*/ 35756 h 468"/>
                    <a:gd name="T52" fmla="*/ 125619 w 1284"/>
                    <a:gd name="T53" fmla="*/ 33719 h 468"/>
                    <a:gd name="T54" fmla="*/ 130413 w 1284"/>
                    <a:gd name="T55" fmla="*/ 32145 h 468"/>
                    <a:gd name="T56" fmla="*/ 135412 w 1284"/>
                    <a:gd name="T57" fmla="*/ 30324 h 468"/>
                    <a:gd name="T58" fmla="*/ 140221 w 1284"/>
                    <a:gd name="T59" fmla="*/ 28661 h 468"/>
                    <a:gd name="T60" fmla="*/ 145041 w 1284"/>
                    <a:gd name="T61" fmla="*/ 27033 h 468"/>
                    <a:gd name="T62" fmla="*/ 149837 w 1284"/>
                    <a:gd name="T63" fmla="*/ 25651 h 468"/>
                    <a:gd name="T64" fmla="*/ 154635 w 1284"/>
                    <a:gd name="T65" fmla="*/ 24332 h 468"/>
                    <a:gd name="T66" fmla="*/ 159451 w 1284"/>
                    <a:gd name="T67" fmla="*/ 23095 h 468"/>
                    <a:gd name="T68" fmla="*/ 164443 w 1284"/>
                    <a:gd name="T69" fmla="*/ 21860 h 468"/>
                    <a:gd name="T70" fmla="*/ 169167 w 1284"/>
                    <a:gd name="T71" fmla="*/ 20526 h 468"/>
                    <a:gd name="T72" fmla="*/ 173967 w 1284"/>
                    <a:gd name="T73" fmla="*/ 19291 h 468"/>
                    <a:gd name="T74" fmla="*/ 178784 w 1284"/>
                    <a:gd name="T75" fmla="*/ 17924 h 468"/>
                    <a:gd name="T76" fmla="*/ 183581 w 1284"/>
                    <a:gd name="T77" fmla="*/ 16589 h 468"/>
                    <a:gd name="T78" fmla="*/ 188590 w 1284"/>
                    <a:gd name="T79" fmla="*/ 15355 h 468"/>
                    <a:gd name="T80" fmla="*/ 193385 w 1284"/>
                    <a:gd name="T81" fmla="*/ 14043 h 468"/>
                    <a:gd name="T82" fmla="*/ 198183 w 1284"/>
                    <a:gd name="T83" fmla="*/ 12806 h 468"/>
                    <a:gd name="T84" fmla="*/ 203015 w 1284"/>
                    <a:gd name="T85" fmla="*/ 11242 h 468"/>
                    <a:gd name="T86" fmla="*/ 207814 w 1284"/>
                    <a:gd name="T87" fmla="*/ 9508 h 468"/>
                    <a:gd name="T88" fmla="*/ 212760 w 1284"/>
                    <a:gd name="T89" fmla="*/ 8127 h 468"/>
                    <a:gd name="T90" fmla="*/ 217484 w 1284"/>
                    <a:gd name="T91" fmla="*/ 6506 h 468"/>
                    <a:gd name="T92" fmla="*/ 222276 w 1284"/>
                    <a:gd name="T93" fmla="*/ 4918 h 468"/>
                    <a:gd name="T94" fmla="*/ 227076 w 1284"/>
                    <a:gd name="T95" fmla="*/ 2906 h 468"/>
                    <a:gd name="T96" fmla="*/ 231885 w 1284"/>
                    <a:gd name="T97" fmla="*/ 1030 h 468"/>
                    <a:gd name="T98" fmla="*/ 236878 w 1284"/>
                    <a:gd name="T99" fmla="*/ 0 h 46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84"/>
                    <a:gd name="T151" fmla="*/ 0 h 468"/>
                    <a:gd name="T152" fmla="*/ 1284 w 1284"/>
                    <a:gd name="T153" fmla="*/ 468 h 46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84" h="468">
                      <a:moveTo>
                        <a:pt x="0" y="468"/>
                      </a:moveTo>
                      <a:lnTo>
                        <a:pt x="26" y="459"/>
                      </a:lnTo>
                      <a:lnTo>
                        <a:pt x="52" y="449"/>
                      </a:lnTo>
                      <a:lnTo>
                        <a:pt x="79" y="440"/>
                      </a:lnTo>
                      <a:lnTo>
                        <a:pt x="105" y="431"/>
                      </a:lnTo>
                      <a:lnTo>
                        <a:pt x="131" y="426"/>
                      </a:lnTo>
                      <a:lnTo>
                        <a:pt x="157" y="417"/>
                      </a:lnTo>
                      <a:lnTo>
                        <a:pt x="183" y="409"/>
                      </a:lnTo>
                      <a:lnTo>
                        <a:pt x="210" y="400"/>
                      </a:lnTo>
                      <a:lnTo>
                        <a:pt x="236" y="387"/>
                      </a:lnTo>
                      <a:lnTo>
                        <a:pt x="262" y="373"/>
                      </a:lnTo>
                      <a:lnTo>
                        <a:pt x="288" y="358"/>
                      </a:lnTo>
                      <a:lnTo>
                        <a:pt x="314" y="344"/>
                      </a:lnTo>
                      <a:lnTo>
                        <a:pt x="341" y="329"/>
                      </a:lnTo>
                      <a:lnTo>
                        <a:pt x="367" y="316"/>
                      </a:lnTo>
                      <a:lnTo>
                        <a:pt x="393" y="305"/>
                      </a:lnTo>
                      <a:lnTo>
                        <a:pt x="419" y="294"/>
                      </a:lnTo>
                      <a:lnTo>
                        <a:pt x="445" y="283"/>
                      </a:lnTo>
                      <a:lnTo>
                        <a:pt x="472" y="272"/>
                      </a:lnTo>
                      <a:lnTo>
                        <a:pt x="498" y="262"/>
                      </a:lnTo>
                      <a:lnTo>
                        <a:pt x="524" y="252"/>
                      </a:lnTo>
                      <a:lnTo>
                        <a:pt x="550" y="242"/>
                      </a:lnTo>
                      <a:lnTo>
                        <a:pt x="576" y="231"/>
                      </a:lnTo>
                      <a:lnTo>
                        <a:pt x="603" y="219"/>
                      </a:lnTo>
                      <a:lnTo>
                        <a:pt x="629" y="208"/>
                      </a:lnTo>
                      <a:lnTo>
                        <a:pt x="655" y="198"/>
                      </a:lnTo>
                      <a:lnTo>
                        <a:pt x="681" y="187"/>
                      </a:lnTo>
                      <a:lnTo>
                        <a:pt x="707" y="178"/>
                      </a:lnTo>
                      <a:lnTo>
                        <a:pt x="734" y="168"/>
                      </a:lnTo>
                      <a:lnTo>
                        <a:pt x="760" y="159"/>
                      </a:lnTo>
                      <a:lnTo>
                        <a:pt x="786" y="150"/>
                      </a:lnTo>
                      <a:lnTo>
                        <a:pt x="812" y="142"/>
                      </a:lnTo>
                      <a:lnTo>
                        <a:pt x="838" y="135"/>
                      </a:lnTo>
                      <a:lnTo>
                        <a:pt x="864" y="128"/>
                      </a:lnTo>
                      <a:lnTo>
                        <a:pt x="891" y="121"/>
                      </a:lnTo>
                      <a:lnTo>
                        <a:pt x="917" y="114"/>
                      </a:lnTo>
                      <a:lnTo>
                        <a:pt x="943" y="107"/>
                      </a:lnTo>
                      <a:lnTo>
                        <a:pt x="969" y="99"/>
                      </a:lnTo>
                      <a:lnTo>
                        <a:pt x="995" y="92"/>
                      </a:lnTo>
                      <a:lnTo>
                        <a:pt x="1022" y="85"/>
                      </a:lnTo>
                      <a:lnTo>
                        <a:pt x="1048" y="78"/>
                      </a:lnTo>
                      <a:lnTo>
                        <a:pt x="1074" y="71"/>
                      </a:lnTo>
                      <a:lnTo>
                        <a:pt x="1100" y="62"/>
                      </a:lnTo>
                      <a:lnTo>
                        <a:pt x="1126" y="53"/>
                      </a:lnTo>
                      <a:lnTo>
                        <a:pt x="1153" y="45"/>
                      </a:lnTo>
                      <a:lnTo>
                        <a:pt x="1179" y="36"/>
                      </a:lnTo>
                      <a:lnTo>
                        <a:pt x="1205" y="27"/>
                      </a:lnTo>
                      <a:lnTo>
                        <a:pt x="1231" y="16"/>
                      </a:lnTo>
                      <a:lnTo>
                        <a:pt x="1257" y="6"/>
                      </a:lnTo>
                      <a:lnTo>
                        <a:pt x="1284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1" lang="en-US" sz="1800" smtClean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445" name="Freeform 12"/>
                <p:cNvSpPr>
                  <a:spLocks/>
                </p:cNvSpPr>
                <p:nvPr/>
              </p:nvSpPr>
              <p:spPr bwMode="auto">
                <a:xfrm>
                  <a:off x="1868" y="1426"/>
                  <a:ext cx="2465" cy="1211"/>
                </a:xfrm>
                <a:custGeom>
                  <a:avLst/>
                  <a:gdLst>
                    <a:gd name="T0" fmla="*/ 0 w 1284"/>
                    <a:gd name="T1" fmla="*/ 116125 h 631"/>
                    <a:gd name="T2" fmla="*/ 4799 w 1284"/>
                    <a:gd name="T3" fmla="*/ 114868 h 631"/>
                    <a:gd name="T4" fmla="*/ 9616 w 1284"/>
                    <a:gd name="T5" fmla="*/ 113525 h 631"/>
                    <a:gd name="T6" fmla="*/ 14633 w 1284"/>
                    <a:gd name="T7" fmla="*/ 112258 h 631"/>
                    <a:gd name="T8" fmla="*/ 19422 w 1284"/>
                    <a:gd name="T9" fmla="*/ 110781 h 631"/>
                    <a:gd name="T10" fmla="*/ 24126 w 1284"/>
                    <a:gd name="T11" fmla="*/ 109113 h 631"/>
                    <a:gd name="T12" fmla="*/ 28946 w 1284"/>
                    <a:gd name="T13" fmla="*/ 106929 h 631"/>
                    <a:gd name="T14" fmla="*/ 33742 w 1284"/>
                    <a:gd name="T15" fmla="*/ 104526 h 631"/>
                    <a:gd name="T16" fmla="*/ 38755 w 1284"/>
                    <a:gd name="T17" fmla="*/ 101937 h 631"/>
                    <a:gd name="T18" fmla="*/ 43548 w 1284"/>
                    <a:gd name="T19" fmla="*/ 99139 h 631"/>
                    <a:gd name="T20" fmla="*/ 48369 w 1284"/>
                    <a:gd name="T21" fmla="*/ 96483 h 631"/>
                    <a:gd name="T22" fmla="*/ 53165 w 1284"/>
                    <a:gd name="T23" fmla="*/ 93498 h 631"/>
                    <a:gd name="T24" fmla="*/ 57977 w 1284"/>
                    <a:gd name="T25" fmla="*/ 90132 h 631"/>
                    <a:gd name="T26" fmla="*/ 62917 w 1284"/>
                    <a:gd name="T27" fmla="*/ 86877 h 631"/>
                    <a:gd name="T28" fmla="*/ 67726 w 1284"/>
                    <a:gd name="T29" fmla="*/ 83555 h 631"/>
                    <a:gd name="T30" fmla="*/ 72495 w 1284"/>
                    <a:gd name="T31" fmla="*/ 80450 h 631"/>
                    <a:gd name="T32" fmla="*/ 77294 w 1284"/>
                    <a:gd name="T33" fmla="*/ 77502 h 631"/>
                    <a:gd name="T34" fmla="*/ 82071 w 1284"/>
                    <a:gd name="T35" fmla="*/ 74489 h 631"/>
                    <a:gd name="T36" fmla="*/ 87072 w 1284"/>
                    <a:gd name="T37" fmla="*/ 71436 h 631"/>
                    <a:gd name="T38" fmla="*/ 91863 w 1284"/>
                    <a:gd name="T39" fmla="*/ 68261 h 631"/>
                    <a:gd name="T40" fmla="*/ 96673 w 1284"/>
                    <a:gd name="T41" fmla="*/ 65292 h 631"/>
                    <a:gd name="T42" fmla="*/ 101470 w 1284"/>
                    <a:gd name="T43" fmla="*/ 62402 h 631"/>
                    <a:gd name="T44" fmla="*/ 106289 w 1284"/>
                    <a:gd name="T45" fmla="*/ 59654 h 631"/>
                    <a:gd name="T46" fmla="*/ 111303 w 1284"/>
                    <a:gd name="T47" fmla="*/ 56854 h 631"/>
                    <a:gd name="T48" fmla="*/ 116095 w 1284"/>
                    <a:gd name="T49" fmla="*/ 53927 h 631"/>
                    <a:gd name="T50" fmla="*/ 120787 w 1284"/>
                    <a:gd name="T51" fmla="*/ 51211 h 631"/>
                    <a:gd name="T52" fmla="*/ 125619 w 1284"/>
                    <a:gd name="T53" fmla="*/ 48427 h 631"/>
                    <a:gd name="T54" fmla="*/ 130413 w 1284"/>
                    <a:gd name="T55" fmla="*/ 45826 h 631"/>
                    <a:gd name="T56" fmla="*/ 135412 w 1284"/>
                    <a:gd name="T57" fmla="*/ 43274 h 631"/>
                    <a:gd name="T58" fmla="*/ 140221 w 1284"/>
                    <a:gd name="T59" fmla="*/ 40873 h 631"/>
                    <a:gd name="T60" fmla="*/ 145041 w 1284"/>
                    <a:gd name="T61" fmla="*/ 38489 h 631"/>
                    <a:gd name="T62" fmla="*/ 149837 w 1284"/>
                    <a:gd name="T63" fmla="*/ 35883 h 631"/>
                    <a:gd name="T64" fmla="*/ 154635 w 1284"/>
                    <a:gd name="T65" fmla="*/ 33683 h 631"/>
                    <a:gd name="T66" fmla="*/ 159451 w 1284"/>
                    <a:gd name="T67" fmla="*/ 31271 h 631"/>
                    <a:gd name="T68" fmla="*/ 164443 w 1284"/>
                    <a:gd name="T69" fmla="*/ 28868 h 631"/>
                    <a:gd name="T70" fmla="*/ 169167 w 1284"/>
                    <a:gd name="T71" fmla="*/ 26847 h 631"/>
                    <a:gd name="T72" fmla="*/ 173967 w 1284"/>
                    <a:gd name="T73" fmla="*/ 24840 h 631"/>
                    <a:gd name="T74" fmla="*/ 178784 w 1284"/>
                    <a:gd name="T75" fmla="*/ 23038 h 631"/>
                    <a:gd name="T76" fmla="*/ 183581 w 1284"/>
                    <a:gd name="T77" fmla="*/ 20986 h 631"/>
                    <a:gd name="T78" fmla="*/ 188590 w 1284"/>
                    <a:gd name="T79" fmla="*/ 19186 h 631"/>
                    <a:gd name="T80" fmla="*/ 193385 w 1284"/>
                    <a:gd name="T81" fmla="*/ 17079 h 631"/>
                    <a:gd name="T82" fmla="*/ 198183 w 1284"/>
                    <a:gd name="T83" fmla="*/ 15234 h 631"/>
                    <a:gd name="T84" fmla="*/ 203015 w 1284"/>
                    <a:gd name="T85" fmla="*/ 13428 h 631"/>
                    <a:gd name="T86" fmla="*/ 207814 w 1284"/>
                    <a:gd name="T87" fmla="*/ 11789 h 631"/>
                    <a:gd name="T88" fmla="*/ 212760 w 1284"/>
                    <a:gd name="T89" fmla="*/ 9797 h 631"/>
                    <a:gd name="T90" fmla="*/ 217484 w 1284"/>
                    <a:gd name="T91" fmla="*/ 7938 h 631"/>
                    <a:gd name="T92" fmla="*/ 222276 w 1284"/>
                    <a:gd name="T93" fmla="*/ 5859 h 631"/>
                    <a:gd name="T94" fmla="*/ 227076 w 1284"/>
                    <a:gd name="T95" fmla="*/ 3852 h 631"/>
                    <a:gd name="T96" fmla="*/ 231885 w 1284"/>
                    <a:gd name="T97" fmla="*/ 1791 h 631"/>
                    <a:gd name="T98" fmla="*/ 236878 w 1284"/>
                    <a:gd name="T99" fmla="*/ 0 h 63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84"/>
                    <a:gd name="T151" fmla="*/ 0 h 631"/>
                    <a:gd name="T152" fmla="*/ 1284 w 1284"/>
                    <a:gd name="T153" fmla="*/ 631 h 63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84" h="631">
                      <a:moveTo>
                        <a:pt x="0" y="631"/>
                      </a:moveTo>
                      <a:lnTo>
                        <a:pt x="26" y="624"/>
                      </a:lnTo>
                      <a:lnTo>
                        <a:pt x="52" y="617"/>
                      </a:lnTo>
                      <a:lnTo>
                        <a:pt x="79" y="610"/>
                      </a:lnTo>
                      <a:lnTo>
                        <a:pt x="105" y="602"/>
                      </a:lnTo>
                      <a:lnTo>
                        <a:pt x="131" y="593"/>
                      </a:lnTo>
                      <a:lnTo>
                        <a:pt x="157" y="581"/>
                      </a:lnTo>
                      <a:lnTo>
                        <a:pt x="183" y="568"/>
                      </a:lnTo>
                      <a:lnTo>
                        <a:pt x="210" y="554"/>
                      </a:lnTo>
                      <a:lnTo>
                        <a:pt x="236" y="539"/>
                      </a:lnTo>
                      <a:lnTo>
                        <a:pt x="262" y="524"/>
                      </a:lnTo>
                      <a:lnTo>
                        <a:pt x="288" y="508"/>
                      </a:lnTo>
                      <a:lnTo>
                        <a:pt x="314" y="490"/>
                      </a:lnTo>
                      <a:lnTo>
                        <a:pt x="341" y="472"/>
                      </a:lnTo>
                      <a:lnTo>
                        <a:pt x="367" y="454"/>
                      </a:lnTo>
                      <a:lnTo>
                        <a:pt x="393" y="437"/>
                      </a:lnTo>
                      <a:lnTo>
                        <a:pt x="419" y="421"/>
                      </a:lnTo>
                      <a:lnTo>
                        <a:pt x="445" y="405"/>
                      </a:lnTo>
                      <a:lnTo>
                        <a:pt x="472" y="388"/>
                      </a:lnTo>
                      <a:lnTo>
                        <a:pt x="498" y="371"/>
                      </a:lnTo>
                      <a:lnTo>
                        <a:pt x="524" y="355"/>
                      </a:lnTo>
                      <a:lnTo>
                        <a:pt x="550" y="339"/>
                      </a:lnTo>
                      <a:lnTo>
                        <a:pt x="576" y="324"/>
                      </a:lnTo>
                      <a:lnTo>
                        <a:pt x="603" y="309"/>
                      </a:lnTo>
                      <a:lnTo>
                        <a:pt x="629" y="293"/>
                      </a:lnTo>
                      <a:lnTo>
                        <a:pt x="655" y="278"/>
                      </a:lnTo>
                      <a:lnTo>
                        <a:pt x="681" y="263"/>
                      </a:lnTo>
                      <a:lnTo>
                        <a:pt x="707" y="249"/>
                      </a:lnTo>
                      <a:lnTo>
                        <a:pt x="734" y="235"/>
                      </a:lnTo>
                      <a:lnTo>
                        <a:pt x="760" y="222"/>
                      </a:lnTo>
                      <a:lnTo>
                        <a:pt x="786" y="209"/>
                      </a:lnTo>
                      <a:lnTo>
                        <a:pt x="812" y="195"/>
                      </a:lnTo>
                      <a:lnTo>
                        <a:pt x="838" y="183"/>
                      </a:lnTo>
                      <a:lnTo>
                        <a:pt x="864" y="170"/>
                      </a:lnTo>
                      <a:lnTo>
                        <a:pt x="891" y="157"/>
                      </a:lnTo>
                      <a:lnTo>
                        <a:pt x="917" y="146"/>
                      </a:lnTo>
                      <a:lnTo>
                        <a:pt x="943" y="135"/>
                      </a:lnTo>
                      <a:lnTo>
                        <a:pt x="969" y="125"/>
                      </a:lnTo>
                      <a:lnTo>
                        <a:pt x="995" y="114"/>
                      </a:lnTo>
                      <a:lnTo>
                        <a:pt x="1022" y="104"/>
                      </a:lnTo>
                      <a:lnTo>
                        <a:pt x="1048" y="93"/>
                      </a:lnTo>
                      <a:lnTo>
                        <a:pt x="1074" y="83"/>
                      </a:lnTo>
                      <a:lnTo>
                        <a:pt x="1100" y="73"/>
                      </a:lnTo>
                      <a:lnTo>
                        <a:pt x="1126" y="64"/>
                      </a:lnTo>
                      <a:lnTo>
                        <a:pt x="1153" y="53"/>
                      </a:lnTo>
                      <a:lnTo>
                        <a:pt x="1179" y="43"/>
                      </a:lnTo>
                      <a:lnTo>
                        <a:pt x="1205" y="32"/>
                      </a:lnTo>
                      <a:lnTo>
                        <a:pt x="1231" y="21"/>
                      </a:lnTo>
                      <a:lnTo>
                        <a:pt x="1257" y="10"/>
                      </a:lnTo>
                      <a:lnTo>
                        <a:pt x="1284" y="0"/>
                      </a:lnTo>
                    </a:path>
                  </a:pathLst>
                </a:custGeom>
                <a:noFill/>
                <a:ln w="38100">
                  <a:solidFill>
                    <a:srgbClr val="9C2F2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1" lang="en-US" sz="1800" smtClean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68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570" y="1096"/>
                  <a:ext cx="2" cy="1592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68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9" y="2525"/>
                  <a:ext cx="29" cy="0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48" name="Rectangle 15"/>
                <p:cNvSpPr>
                  <a:spLocks noChangeArrowheads="1"/>
                </p:cNvSpPr>
                <p:nvPr/>
              </p:nvSpPr>
              <p:spPr bwMode="auto">
                <a:xfrm>
                  <a:off x="1237" y="2427"/>
                  <a:ext cx="208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-0.2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68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39" y="2249"/>
                  <a:ext cx="29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50" name="Rectangle 17"/>
                <p:cNvSpPr>
                  <a:spLocks noChangeArrowheads="1"/>
                </p:cNvSpPr>
                <p:nvPr/>
              </p:nvSpPr>
              <p:spPr bwMode="auto">
                <a:xfrm>
                  <a:off x="1237" y="2153"/>
                  <a:ext cx="208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-0.1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69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539" y="1973"/>
                  <a:ext cx="29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52" name="Rectangle 19"/>
                <p:cNvSpPr>
                  <a:spLocks noChangeArrowheads="1"/>
                </p:cNvSpPr>
                <p:nvPr/>
              </p:nvSpPr>
              <p:spPr bwMode="auto">
                <a:xfrm>
                  <a:off x="1359" y="1877"/>
                  <a:ext cx="67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69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539" y="1695"/>
                  <a:ext cx="29" cy="0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54" name="Rectangle 21"/>
                <p:cNvSpPr>
                  <a:spLocks noChangeArrowheads="1"/>
                </p:cNvSpPr>
                <p:nvPr/>
              </p:nvSpPr>
              <p:spPr bwMode="auto">
                <a:xfrm>
                  <a:off x="1266" y="1601"/>
                  <a:ext cx="168" cy="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0.1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69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539" y="1423"/>
                  <a:ext cx="29" cy="0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1266" y="1326"/>
                  <a:ext cx="168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0.2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69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539" y="1145"/>
                  <a:ext cx="29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1266" y="1049"/>
                  <a:ext cx="168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0.3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698" name="Line 26"/>
                <p:cNvSpPr>
                  <a:spLocks noChangeShapeType="1"/>
                </p:cNvSpPr>
                <p:nvPr/>
              </p:nvSpPr>
              <p:spPr bwMode="auto">
                <a:xfrm>
                  <a:off x="1570" y="2688"/>
                  <a:ext cx="2813" cy="0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699" name="Line 27"/>
                <p:cNvSpPr>
                  <a:spLocks noChangeShapeType="1"/>
                </p:cNvSpPr>
                <p:nvPr/>
              </p:nvSpPr>
              <p:spPr bwMode="auto">
                <a:xfrm>
                  <a:off x="1622" y="2688"/>
                  <a:ext cx="2" cy="3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61" name="Rectangle 28"/>
                <p:cNvSpPr>
                  <a:spLocks noChangeArrowheads="1"/>
                </p:cNvSpPr>
                <p:nvPr/>
              </p:nvSpPr>
              <p:spPr bwMode="auto">
                <a:xfrm>
                  <a:off x="1561" y="2738"/>
                  <a:ext cx="133" cy="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40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01" name="Line 29"/>
                <p:cNvSpPr>
                  <a:spLocks noChangeShapeType="1"/>
                </p:cNvSpPr>
                <p:nvPr/>
              </p:nvSpPr>
              <p:spPr bwMode="auto">
                <a:xfrm>
                  <a:off x="2238" y="2688"/>
                  <a:ext cx="0" cy="3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63" name="Rectangle 30"/>
                <p:cNvSpPr>
                  <a:spLocks noChangeArrowheads="1"/>
                </p:cNvSpPr>
                <p:nvPr/>
              </p:nvSpPr>
              <p:spPr bwMode="auto">
                <a:xfrm>
                  <a:off x="2177" y="2738"/>
                  <a:ext cx="133" cy="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50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03" name="Line 31"/>
                <p:cNvSpPr>
                  <a:spLocks noChangeShapeType="1"/>
                </p:cNvSpPr>
                <p:nvPr/>
              </p:nvSpPr>
              <p:spPr bwMode="auto">
                <a:xfrm>
                  <a:off x="2855" y="2688"/>
                  <a:ext cx="3" cy="3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65" name="Rectangle 32"/>
                <p:cNvSpPr>
                  <a:spLocks noChangeArrowheads="1"/>
                </p:cNvSpPr>
                <p:nvPr/>
              </p:nvSpPr>
              <p:spPr bwMode="auto">
                <a:xfrm>
                  <a:off x="2793" y="2738"/>
                  <a:ext cx="133" cy="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60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05" name="Line 33"/>
                <p:cNvSpPr>
                  <a:spLocks noChangeShapeType="1"/>
                </p:cNvSpPr>
                <p:nvPr/>
              </p:nvSpPr>
              <p:spPr bwMode="auto">
                <a:xfrm>
                  <a:off x="3469" y="2688"/>
                  <a:ext cx="0" cy="3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67" name="Rectangle 34"/>
                <p:cNvSpPr>
                  <a:spLocks noChangeArrowheads="1"/>
                </p:cNvSpPr>
                <p:nvPr/>
              </p:nvSpPr>
              <p:spPr bwMode="auto">
                <a:xfrm>
                  <a:off x="3410" y="2738"/>
                  <a:ext cx="132" cy="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70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8707" name="Line 35"/>
                <p:cNvSpPr>
                  <a:spLocks noChangeShapeType="1"/>
                </p:cNvSpPr>
                <p:nvPr/>
              </p:nvSpPr>
              <p:spPr bwMode="auto">
                <a:xfrm>
                  <a:off x="4086" y="2688"/>
                  <a:ext cx="0" cy="3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69" name="Rectangle 36"/>
                <p:cNvSpPr>
                  <a:spLocks noChangeArrowheads="1"/>
                </p:cNvSpPr>
                <p:nvPr/>
              </p:nvSpPr>
              <p:spPr bwMode="auto">
                <a:xfrm>
                  <a:off x="4024" y="2738"/>
                  <a:ext cx="133" cy="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80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470" name="Rectangle 37"/>
                <p:cNvSpPr>
                  <a:spLocks noChangeArrowheads="1"/>
                </p:cNvSpPr>
                <p:nvPr/>
              </p:nvSpPr>
              <p:spPr bwMode="auto">
                <a:xfrm>
                  <a:off x="2618" y="2902"/>
                  <a:ext cx="557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Age, years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3440" name="Rectangle 8190"/>
              <p:cNvSpPr>
                <a:spLocks noChangeArrowheads="1"/>
              </p:cNvSpPr>
              <p:nvPr/>
            </p:nvSpPr>
            <p:spPr bwMode="auto">
              <a:xfrm rot="-5400000">
                <a:off x="3760417" y="3181131"/>
                <a:ext cx="1485736" cy="215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1" lang="en-US" altLang="ja-JP" sz="1400" b="1" smtClean="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rPr>
                  <a:t>Standardized values</a:t>
                </a:r>
                <a:endParaRPr kumimoji="1" lang="en-US" altLang="ja-JP" sz="14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1" name="TextBox 18"/>
            <p:cNvSpPr txBox="1"/>
            <p:nvPr/>
          </p:nvSpPr>
          <p:spPr>
            <a:xfrm>
              <a:off x="5387704" y="1836884"/>
              <a:ext cx="403671" cy="3390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1" lang="en-US" sz="1600" b="1" dirty="0" smtClean="0">
                  <a:solidFill>
                    <a:prstClr val="black"/>
                  </a:solidFill>
                </a:rPr>
                <a:t>SV</a:t>
              </a:r>
              <a:endParaRPr kumimoji="1"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92" name="TextBox 18"/>
            <p:cNvSpPr txBox="1"/>
            <p:nvPr/>
          </p:nvSpPr>
          <p:spPr>
            <a:xfrm>
              <a:off x="5328527" y="2335587"/>
              <a:ext cx="390990" cy="3390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1" lang="en-US" sz="1600" b="1" dirty="0" smtClean="0">
                  <a:solidFill>
                    <a:prstClr val="black"/>
                  </a:solidFill>
                </a:rPr>
                <a:t>CS</a:t>
              </a:r>
              <a:endParaRPr kumimoji="1"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93" name="TextBox 18"/>
            <p:cNvSpPr txBox="1"/>
            <p:nvPr/>
          </p:nvSpPr>
          <p:spPr>
            <a:xfrm>
              <a:off x="5343321" y="3477356"/>
              <a:ext cx="572750" cy="3390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1" lang="en-US" sz="1600" b="1" dirty="0" smtClean="0">
                  <a:solidFill>
                    <a:prstClr val="black"/>
                  </a:solidFill>
                </a:rPr>
                <a:t>LVEF</a:t>
              </a:r>
              <a:endParaRPr kumimoji="1"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94" name="TextBox 18"/>
            <p:cNvSpPr txBox="1"/>
            <p:nvPr/>
          </p:nvSpPr>
          <p:spPr>
            <a:xfrm>
              <a:off x="7803394" y="2125607"/>
              <a:ext cx="803117" cy="3390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kumimoji="1" lang="en-US" sz="1600" b="1" dirty="0" smtClean="0">
                  <a:solidFill>
                    <a:prstClr val="black"/>
                  </a:solidFill>
                </a:rPr>
                <a:t>Torsion</a:t>
              </a:r>
              <a:endParaRPr kumimoji="1"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46050" y="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2000" b="1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A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4495800" y="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2000" b="1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B</a:t>
            </a:r>
          </a:p>
        </p:txBody>
      </p:sp>
      <p:sp>
        <p:nvSpPr>
          <p:cNvPr id="99" name="TextBox 5"/>
          <p:cNvSpPr txBox="1">
            <a:spLocks noChangeArrowheads="1"/>
          </p:cNvSpPr>
          <p:nvPr/>
        </p:nvSpPr>
        <p:spPr bwMode="auto">
          <a:xfrm>
            <a:off x="319088" y="6435725"/>
            <a:ext cx="67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800" dirty="0">
                <a:solidFill>
                  <a:prstClr val="black"/>
                </a:solidFill>
                <a:latin typeface="Calibri"/>
              </a:rPr>
              <a:t>Fig. 4</a:t>
            </a:r>
          </a:p>
        </p:txBody>
      </p: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228600" y="2133600"/>
            <a:ext cx="3962400" cy="2390775"/>
            <a:chOff x="-748746" y="-66238"/>
            <a:chExt cx="5168346" cy="3384110"/>
          </a:xfrm>
        </p:grpSpPr>
        <p:grpSp>
          <p:nvGrpSpPr>
            <p:cNvPr id="9" name="Group 159"/>
            <p:cNvGrpSpPr>
              <a:grpSpLocks/>
            </p:cNvGrpSpPr>
            <p:nvPr/>
          </p:nvGrpSpPr>
          <p:grpSpPr bwMode="auto">
            <a:xfrm>
              <a:off x="-748746" y="-66238"/>
              <a:ext cx="4823856" cy="3384110"/>
              <a:chOff x="-709670" y="109385"/>
              <a:chExt cx="4824468" cy="3382700"/>
            </a:xfrm>
          </p:grpSpPr>
          <p:sp>
            <p:nvSpPr>
              <p:cNvPr id="13399" name="TextBox 4"/>
              <p:cNvSpPr txBox="1">
                <a:spLocks noChangeArrowheads="1"/>
              </p:cNvSpPr>
              <p:nvPr/>
            </p:nvSpPr>
            <p:spPr bwMode="auto">
              <a:xfrm>
                <a:off x="-709670" y="130123"/>
                <a:ext cx="533467" cy="607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1" lang="en-US" altLang="ja-JP" sz="20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rPr>
                  <a:t>C</a:t>
                </a:r>
              </a:p>
            </p:txBody>
          </p:sp>
          <p:grpSp>
            <p:nvGrpSpPr>
              <p:cNvPr id="10" name="Group 142"/>
              <p:cNvGrpSpPr>
                <a:grpSpLocks/>
              </p:cNvGrpSpPr>
              <p:nvPr/>
            </p:nvGrpSpPr>
            <p:grpSpPr bwMode="auto">
              <a:xfrm>
                <a:off x="-108510" y="109385"/>
                <a:ext cx="4223308" cy="3382700"/>
                <a:chOff x="-111874" y="109385"/>
                <a:chExt cx="4277832" cy="3382700"/>
              </a:xfrm>
            </p:grpSpPr>
            <p:grpSp>
              <p:nvGrpSpPr>
                <p:cNvPr id="11" name="Group 5"/>
                <p:cNvGrpSpPr>
                  <a:grpSpLocks noChangeAspect="1"/>
                </p:cNvGrpSpPr>
                <p:nvPr/>
              </p:nvGrpSpPr>
              <p:grpSpPr bwMode="auto">
                <a:xfrm>
                  <a:off x="198121" y="422074"/>
                  <a:ext cx="3967837" cy="3070011"/>
                  <a:chOff x="1563" y="1099"/>
                  <a:chExt cx="2820" cy="1988"/>
                </a:xfrm>
              </p:grpSpPr>
              <p:sp>
                <p:nvSpPr>
                  <p:cNvPr id="13403" name="Freeform 14"/>
                  <p:cNvSpPr>
                    <a:spLocks/>
                  </p:cNvSpPr>
                  <p:nvPr/>
                </p:nvSpPr>
                <p:spPr bwMode="auto">
                  <a:xfrm>
                    <a:off x="2160" y="1868"/>
                    <a:ext cx="2173" cy="424"/>
                  </a:xfrm>
                  <a:custGeom>
                    <a:avLst/>
                    <a:gdLst>
                      <a:gd name="T0" fmla="*/ 0 w 1132"/>
                      <a:gd name="T1" fmla="*/ 0 h 221"/>
                      <a:gd name="T2" fmla="*/ 4194 w 1132"/>
                      <a:gd name="T3" fmla="*/ 754 h 221"/>
                      <a:gd name="T4" fmla="*/ 8446 w 1132"/>
                      <a:gd name="T5" fmla="*/ 1447 h 221"/>
                      <a:gd name="T6" fmla="*/ 12669 w 1132"/>
                      <a:gd name="T7" fmla="*/ 2183 h 221"/>
                      <a:gd name="T8" fmla="*/ 17029 w 1132"/>
                      <a:gd name="T9" fmla="*/ 3346 h 221"/>
                      <a:gd name="T10" fmla="*/ 21221 w 1132"/>
                      <a:gd name="T11" fmla="*/ 4605 h 221"/>
                      <a:gd name="T12" fmla="*/ 25460 w 1132"/>
                      <a:gd name="T13" fmla="*/ 6419 h 221"/>
                      <a:gd name="T14" fmla="*/ 29668 w 1132"/>
                      <a:gd name="T15" fmla="*/ 7818 h 221"/>
                      <a:gd name="T16" fmla="*/ 34067 w 1132"/>
                      <a:gd name="T17" fmla="*/ 9562 h 221"/>
                      <a:gd name="T18" fmla="*/ 38319 w 1132"/>
                      <a:gd name="T19" fmla="*/ 11016 h 221"/>
                      <a:gd name="T20" fmla="*/ 42542 w 1132"/>
                      <a:gd name="T21" fmla="*/ 12423 h 221"/>
                      <a:gd name="T22" fmla="*/ 46883 w 1132"/>
                      <a:gd name="T23" fmla="*/ 14174 h 221"/>
                      <a:gd name="T24" fmla="*/ 51085 w 1132"/>
                      <a:gd name="T25" fmla="*/ 15621 h 221"/>
                      <a:gd name="T26" fmla="*/ 55329 w 1132"/>
                      <a:gd name="T27" fmla="*/ 17054 h 221"/>
                      <a:gd name="T28" fmla="*/ 59529 w 1132"/>
                      <a:gd name="T29" fmla="*/ 18345 h 221"/>
                      <a:gd name="T30" fmla="*/ 63804 w 1132"/>
                      <a:gd name="T31" fmla="*/ 19604 h 221"/>
                      <a:gd name="T32" fmla="*/ 67998 w 1132"/>
                      <a:gd name="T33" fmla="*/ 20741 h 221"/>
                      <a:gd name="T34" fmla="*/ 72250 w 1132"/>
                      <a:gd name="T35" fmla="*/ 21989 h 221"/>
                      <a:gd name="T36" fmla="*/ 76763 w 1132"/>
                      <a:gd name="T37" fmla="*/ 23142 h 221"/>
                      <a:gd name="T38" fmla="*/ 80958 w 1132"/>
                      <a:gd name="T39" fmla="*/ 24172 h 221"/>
                      <a:gd name="T40" fmla="*/ 85210 w 1132"/>
                      <a:gd name="T41" fmla="*/ 25354 h 221"/>
                      <a:gd name="T42" fmla="*/ 89404 w 1132"/>
                      <a:gd name="T43" fmla="*/ 26432 h 221"/>
                      <a:gd name="T44" fmla="*/ 93673 w 1132"/>
                      <a:gd name="T45" fmla="*/ 27585 h 221"/>
                      <a:gd name="T46" fmla="*/ 97879 w 1132"/>
                      <a:gd name="T47" fmla="*/ 28776 h 221"/>
                      <a:gd name="T48" fmla="*/ 102119 w 1132"/>
                      <a:gd name="T49" fmla="*/ 30131 h 221"/>
                      <a:gd name="T50" fmla="*/ 106427 w 1132"/>
                      <a:gd name="T51" fmla="*/ 31165 h 221"/>
                      <a:gd name="T52" fmla="*/ 110625 w 1132"/>
                      <a:gd name="T53" fmla="*/ 32314 h 221"/>
                      <a:gd name="T54" fmla="*/ 114873 w 1132"/>
                      <a:gd name="T55" fmla="*/ 33396 h 221"/>
                      <a:gd name="T56" fmla="*/ 119273 w 1132"/>
                      <a:gd name="T57" fmla="*/ 34574 h 221"/>
                      <a:gd name="T58" fmla="*/ 123556 w 1132"/>
                      <a:gd name="T59" fmla="*/ 35403 h 221"/>
                      <a:gd name="T60" fmla="*/ 127748 w 1132"/>
                      <a:gd name="T61" fmla="*/ 36539 h 221"/>
                      <a:gd name="T62" fmla="*/ 132000 w 1132"/>
                      <a:gd name="T63" fmla="*/ 37408 h 221"/>
                      <a:gd name="T64" fmla="*/ 136302 w 1132"/>
                      <a:gd name="T65" fmla="*/ 38204 h 221"/>
                      <a:gd name="T66" fmla="*/ 140494 w 1132"/>
                      <a:gd name="T67" fmla="*/ 38939 h 221"/>
                      <a:gd name="T68" fmla="*/ 144746 w 1132"/>
                      <a:gd name="T69" fmla="*/ 39411 h 221"/>
                      <a:gd name="T70" fmla="*/ 148970 w 1132"/>
                      <a:gd name="T71" fmla="*/ 39793 h 221"/>
                      <a:gd name="T72" fmla="*/ 153208 w 1132"/>
                      <a:gd name="T73" fmla="*/ 40184 h 221"/>
                      <a:gd name="T74" fmla="*/ 157416 w 1132"/>
                      <a:gd name="T75" fmla="*/ 40386 h 221"/>
                      <a:gd name="T76" fmla="*/ 161652 w 1132"/>
                      <a:gd name="T77" fmla="*/ 40549 h 221"/>
                      <a:gd name="T78" fmla="*/ 166175 w 1132"/>
                      <a:gd name="T79" fmla="*/ 40549 h 221"/>
                      <a:gd name="T80" fmla="*/ 170367 w 1132"/>
                      <a:gd name="T81" fmla="*/ 40549 h 221"/>
                      <a:gd name="T82" fmla="*/ 174606 w 1132"/>
                      <a:gd name="T83" fmla="*/ 40549 h 221"/>
                      <a:gd name="T84" fmla="*/ 178829 w 1132"/>
                      <a:gd name="T85" fmla="*/ 40549 h 221"/>
                      <a:gd name="T86" fmla="*/ 183077 w 1132"/>
                      <a:gd name="T87" fmla="*/ 40386 h 221"/>
                      <a:gd name="T88" fmla="*/ 187273 w 1132"/>
                      <a:gd name="T89" fmla="*/ 40008 h 221"/>
                      <a:gd name="T90" fmla="*/ 191523 w 1132"/>
                      <a:gd name="T91" fmla="*/ 39411 h 221"/>
                      <a:gd name="T92" fmla="*/ 195831 w 1132"/>
                      <a:gd name="T93" fmla="*/ 38762 h 221"/>
                      <a:gd name="T94" fmla="*/ 200106 w 1132"/>
                      <a:gd name="T95" fmla="*/ 37803 h 221"/>
                      <a:gd name="T96" fmla="*/ 204298 w 1132"/>
                      <a:gd name="T97" fmla="*/ 36963 h 221"/>
                      <a:gd name="T98" fmla="*/ 208698 w 1132"/>
                      <a:gd name="T99" fmla="*/ 36165 h 22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132"/>
                      <a:gd name="T151" fmla="*/ 0 h 221"/>
                      <a:gd name="T152" fmla="*/ 1132 w 1132"/>
                      <a:gd name="T153" fmla="*/ 221 h 22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132" h="221">
                        <a:moveTo>
                          <a:pt x="0" y="0"/>
                        </a:moveTo>
                        <a:lnTo>
                          <a:pt x="23" y="4"/>
                        </a:lnTo>
                        <a:lnTo>
                          <a:pt x="46" y="8"/>
                        </a:lnTo>
                        <a:lnTo>
                          <a:pt x="69" y="12"/>
                        </a:lnTo>
                        <a:lnTo>
                          <a:pt x="92" y="18"/>
                        </a:lnTo>
                        <a:lnTo>
                          <a:pt x="115" y="25"/>
                        </a:lnTo>
                        <a:lnTo>
                          <a:pt x="138" y="35"/>
                        </a:lnTo>
                        <a:lnTo>
                          <a:pt x="161" y="43"/>
                        </a:lnTo>
                        <a:lnTo>
                          <a:pt x="185" y="52"/>
                        </a:lnTo>
                        <a:lnTo>
                          <a:pt x="208" y="60"/>
                        </a:lnTo>
                        <a:lnTo>
                          <a:pt x="231" y="68"/>
                        </a:lnTo>
                        <a:lnTo>
                          <a:pt x="254" y="77"/>
                        </a:lnTo>
                        <a:lnTo>
                          <a:pt x="277" y="85"/>
                        </a:lnTo>
                        <a:lnTo>
                          <a:pt x="300" y="93"/>
                        </a:lnTo>
                        <a:lnTo>
                          <a:pt x="323" y="100"/>
                        </a:lnTo>
                        <a:lnTo>
                          <a:pt x="346" y="107"/>
                        </a:lnTo>
                        <a:lnTo>
                          <a:pt x="369" y="113"/>
                        </a:lnTo>
                        <a:lnTo>
                          <a:pt x="392" y="120"/>
                        </a:lnTo>
                        <a:lnTo>
                          <a:pt x="416" y="126"/>
                        </a:lnTo>
                        <a:lnTo>
                          <a:pt x="439" y="132"/>
                        </a:lnTo>
                        <a:lnTo>
                          <a:pt x="462" y="138"/>
                        </a:lnTo>
                        <a:lnTo>
                          <a:pt x="485" y="144"/>
                        </a:lnTo>
                        <a:lnTo>
                          <a:pt x="508" y="150"/>
                        </a:lnTo>
                        <a:lnTo>
                          <a:pt x="531" y="157"/>
                        </a:lnTo>
                        <a:lnTo>
                          <a:pt x="554" y="164"/>
                        </a:lnTo>
                        <a:lnTo>
                          <a:pt x="577" y="170"/>
                        </a:lnTo>
                        <a:lnTo>
                          <a:pt x="600" y="176"/>
                        </a:lnTo>
                        <a:lnTo>
                          <a:pt x="623" y="182"/>
                        </a:lnTo>
                        <a:lnTo>
                          <a:pt x="647" y="188"/>
                        </a:lnTo>
                        <a:lnTo>
                          <a:pt x="670" y="193"/>
                        </a:lnTo>
                        <a:lnTo>
                          <a:pt x="693" y="199"/>
                        </a:lnTo>
                        <a:lnTo>
                          <a:pt x="716" y="204"/>
                        </a:lnTo>
                        <a:lnTo>
                          <a:pt x="739" y="208"/>
                        </a:lnTo>
                        <a:lnTo>
                          <a:pt x="762" y="212"/>
                        </a:lnTo>
                        <a:lnTo>
                          <a:pt x="785" y="215"/>
                        </a:lnTo>
                        <a:lnTo>
                          <a:pt x="808" y="217"/>
                        </a:lnTo>
                        <a:lnTo>
                          <a:pt x="831" y="219"/>
                        </a:lnTo>
                        <a:lnTo>
                          <a:pt x="854" y="220"/>
                        </a:lnTo>
                        <a:lnTo>
                          <a:pt x="877" y="221"/>
                        </a:lnTo>
                        <a:lnTo>
                          <a:pt x="901" y="221"/>
                        </a:lnTo>
                        <a:lnTo>
                          <a:pt x="924" y="221"/>
                        </a:lnTo>
                        <a:lnTo>
                          <a:pt x="947" y="221"/>
                        </a:lnTo>
                        <a:lnTo>
                          <a:pt x="970" y="221"/>
                        </a:lnTo>
                        <a:lnTo>
                          <a:pt x="993" y="220"/>
                        </a:lnTo>
                        <a:lnTo>
                          <a:pt x="1016" y="218"/>
                        </a:lnTo>
                        <a:lnTo>
                          <a:pt x="1039" y="215"/>
                        </a:lnTo>
                        <a:lnTo>
                          <a:pt x="1062" y="211"/>
                        </a:lnTo>
                        <a:lnTo>
                          <a:pt x="1085" y="206"/>
                        </a:lnTo>
                        <a:lnTo>
                          <a:pt x="1108" y="201"/>
                        </a:lnTo>
                        <a:lnTo>
                          <a:pt x="1132" y="197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kumimoji="1" lang="en-US" sz="1800" smtClean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404" name="Freeform 15"/>
                  <p:cNvSpPr>
                    <a:spLocks/>
                  </p:cNvSpPr>
                  <p:nvPr/>
                </p:nvSpPr>
                <p:spPr bwMode="auto">
                  <a:xfrm>
                    <a:off x="2211" y="1463"/>
                    <a:ext cx="2120" cy="447"/>
                  </a:xfrm>
                  <a:custGeom>
                    <a:avLst/>
                    <a:gdLst>
                      <a:gd name="T0" fmla="*/ 0 w 1104"/>
                      <a:gd name="T1" fmla="*/ 0 h 233"/>
                      <a:gd name="T2" fmla="*/ 4200 w 1104"/>
                      <a:gd name="T3" fmla="*/ 1638 h 233"/>
                      <a:gd name="T4" fmla="*/ 8278 w 1104"/>
                      <a:gd name="T5" fmla="*/ 3142 h 233"/>
                      <a:gd name="T6" fmla="*/ 12634 w 1104"/>
                      <a:gd name="T7" fmla="*/ 4188 h 233"/>
                      <a:gd name="T8" fmla="*/ 16657 w 1104"/>
                      <a:gd name="T9" fmla="*/ 5542 h 233"/>
                      <a:gd name="T10" fmla="*/ 20912 w 1104"/>
                      <a:gd name="T11" fmla="*/ 7386 h 233"/>
                      <a:gd name="T12" fmla="*/ 24912 w 1104"/>
                      <a:gd name="T13" fmla="*/ 8627 h 233"/>
                      <a:gd name="T14" fmla="*/ 29194 w 1104"/>
                      <a:gd name="T15" fmla="*/ 9986 h 233"/>
                      <a:gd name="T16" fmla="*/ 33286 w 1104"/>
                      <a:gd name="T17" fmla="*/ 11353 h 233"/>
                      <a:gd name="T18" fmla="*/ 37542 w 1104"/>
                      <a:gd name="T19" fmla="*/ 12598 h 233"/>
                      <a:gd name="T20" fmla="*/ 41620 w 1104"/>
                      <a:gd name="T21" fmla="*/ 13746 h 233"/>
                      <a:gd name="T22" fmla="*/ 45822 w 1104"/>
                      <a:gd name="T23" fmla="*/ 14659 h 233"/>
                      <a:gd name="T24" fmla="*/ 49899 w 1104"/>
                      <a:gd name="T25" fmla="*/ 15591 h 233"/>
                      <a:gd name="T26" fmla="*/ 54214 w 1104"/>
                      <a:gd name="T27" fmla="*/ 16551 h 233"/>
                      <a:gd name="T28" fmla="*/ 58256 w 1104"/>
                      <a:gd name="T29" fmla="*/ 17404 h 233"/>
                      <a:gd name="T30" fmla="*/ 62484 w 1104"/>
                      <a:gd name="T31" fmla="*/ 18344 h 233"/>
                      <a:gd name="T32" fmla="*/ 66534 w 1104"/>
                      <a:gd name="T33" fmla="*/ 19382 h 233"/>
                      <a:gd name="T34" fmla="*/ 70759 w 1104"/>
                      <a:gd name="T35" fmla="*/ 20397 h 233"/>
                      <a:gd name="T36" fmla="*/ 74912 w 1104"/>
                      <a:gd name="T37" fmla="*/ 21339 h 233"/>
                      <a:gd name="T38" fmla="*/ 79108 w 1104"/>
                      <a:gd name="T39" fmla="*/ 21987 h 233"/>
                      <a:gd name="T40" fmla="*/ 83191 w 1104"/>
                      <a:gd name="T41" fmla="*/ 22918 h 233"/>
                      <a:gd name="T42" fmla="*/ 87446 w 1104"/>
                      <a:gd name="T43" fmla="*/ 23626 h 233"/>
                      <a:gd name="T44" fmla="*/ 91550 w 1104"/>
                      <a:gd name="T45" fmla="*/ 24380 h 233"/>
                      <a:gd name="T46" fmla="*/ 95821 w 1104"/>
                      <a:gd name="T47" fmla="*/ 25333 h 233"/>
                      <a:gd name="T48" fmla="*/ 100041 w 1104"/>
                      <a:gd name="T49" fmla="*/ 26007 h 233"/>
                      <a:gd name="T50" fmla="*/ 104107 w 1104"/>
                      <a:gd name="T51" fmla="*/ 26768 h 233"/>
                      <a:gd name="T52" fmla="*/ 108306 w 1104"/>
                      <a:gd name="T53" fmla="*/ 27361 h 233"/>
                      <a:gd name="T54" fmla="*/ 112469 w 1104"/>
                      <a:gd name="T55" fmla="*/ 28123 h 233"/>
                      <a:gd name="T56" fmla="*/ 116694 w 1104"/>
                      <a:gd name="T57" fmla="*/ 28773 h 233"/>
                      <a:gd name="T58" fmla="*/ 120732 w 1104"/>
                      <a:gd name="T59" fmla="*/ 29366 h 233"/>
                      <a:gd name="T60" fmla="*/ 124988 w 1104"/>
                      <a:gd name="T61" fmla="*/ 30114 h 233"/>
                      <a:gd name="T62" fmla="*/ 129019 w 1104"/>
                      <a:gd name="T63" fmla="*/ 30615 h 233"/>
                      <a:gd name="T64" fmla="*/ 133381 w 1104"/>
                      <a:gd name="T65" fmla="*/ 31372 h 233"/>
                      <a:gd name="T66" fmla="*/ 137408 w 1104"/>
                      <a:gd name="T67" fmla="*/ 31973 h 233"/>
                      <a:gd name="T68" fmla="*/ 141664 w 1104"/>
                      <a:gd name="T69" fmla="*/ 32619 h 233"/>
                      <a:gd name="T70" fmla="*/ 145646 w 1104"/>
                      <a:gd name="T71" fmla="*/ 33212 h 233"/>
                      <a:gd name="T72" fmla="*/ 149927 w 1104"/>
                      <a:gd name="T73" fmla="*/ 33757 h 233"/>
                      <a:gd name="T74" fmla="*/ 154034 w 1104"/>
                      <a:gd name="T75" fmla="*/ 34350 h 233"/>
                      <a:gd name="T76" fmla="*/ 158289 w 1104"/>
                      <a:gd name="T77" fmla="*/ 34895 h 233"/>
                      <a:gd name="T78" fmla="*/ 162355 w 1104"/>
                      <a:gd name="T79" fmla="*/ 35192 h 233"/>
                      <a:gd name="T80" fmla="*/ 166576 w 1104"/>
                      <a:gd name="T81" fmla="*/ 35793 h 233"/>
                      <a:gd name="T82" fmla="*/ 170639 w 1104"/>
                      <a:gd name="T83" fmla="*/ 36357 h 233"/>
                      <a:gd name="T84" fmla="*/ 174946 w 1104"/>
                      <a:gd name="T85" fmla="*/ 37091 h 233"/>
                      <a:gd name="T86" fmla="*/ 179004 w 1104"/>
                      <a:gd name="T87" fmla="*/ 37784 h 233"/>
                      <a:gd name="T88" fmla="*/ 183228 w 1104"/>
                      <a:gd name="T89" fmla="*/ 38333 h 233"/>
                      <a:gd name="T90" fmla="*/ 187267 w 1104"/>
                      <a:gd name="T91" fmla="*/ 38931 h 233"/>
                      <a:gd name="T92" fmla="*/ 191493 w 1104"/>
                      <a:gd name="T93" fmla="*/ 39785 h 233"/>
                      <a:gd name="T94" fmla="*/ 195862 w 1104"/>
                      <a:gd name="T95" fmla="*/ 40721 h 233"/>
                      <a:gd name="T96" fmla="*/ 199916 w 1104"/>
                      <a:gd name="T97" fmla="*/ 41623 h 233"/>
                      <a:gd name="T98" fmla="*/ 204111 w 1104"/>
                      <a:gd name="T99" fmla="*/ 42774 h 233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104"/>
                      <a:gd name="T151" fmla="*/ 0 h 233"/>
                      <a:gd name="T152" fmla="*/ 1104 w 1104"/>
                      <a:gd name="T153" fmla="*/ 233 h 233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104" h="233">
                        <a:moveTo>
                          <a:pt x="0" y="0"/>
                        </a:moveTo>
                        <a:lnTo>
                          <a:pt x="23" y="9"/>
                        </a:lnTo>
                        <a:lnTo>
                          <a:pt x="45" y="17"/>
                        </a:lnTo>
                        <a:lnTo>
                          <a:pt x="68" y="23"/>
                        </a:lnTo>
                        <a:lnTo>
                          <a:pt x="90" y="30"/>
                        </a:lnTo>
                        <a:lnTo>
                          <a:pt x="113" y="40"/>
                        </a:lnTo>
                        <a:lnTo>
                          <a:pt x="135" y="47"/>
                        </a:lnTo>
                        <a:lnTo>
                          <a:pt x="158" y="54"/>
                        </a:lnTo>
                        <a:lnTo>
                          <a:pt x="180" y="62"/>
                        </a:lnTo>
                        <a:lnTo>
                          <a:pt x="203" y="69"/>
                        </a:lnTo>
                        <a:lnTo>
                          <a:pt x="225" y="75"/>
                        </a:lnTo>
                        <a:lnTo>
                          <a:pt x="248" y="80"/>
                        </a:lnTo>
                        <a:lnTo>
                          <a:pt x="270" y="85"/>
                        </a:lnTo>
                        <a:lnTo>
                          <a:pt x="293" y="90"/>
                        </a:lnTo>
                        <a:lnTo>
                          <a:pt x="315" y="95"/>
                        </a:lnTo>
                        <a:lnTo>
                          <a:pt x="338" y="100"/>
                        </a:lnTo>
                        <a:lnTo>
                          <a:pt x="360" y="106"/>
                        </a:lnTo>
                        <a:lnTo>
                          <a:pt x="383" y="111"/>
                        </a:lnTo>
                        <a:lnTo>
                          <a:pt x="405" y="116"/>
                        </a:lnTo>
                        <a:lnTo>
                          <a:pt x="428" y="120"/>
                        </a:lnTo>
                        <a:lnTo>
                          <a:pt x="450" y="125"/>
                        </a:lnTo>
                        <a:lnTo>
                          <a:pt x="473" y="129"/>
                        </a:lnTo>
                        <a:lnTo>
                          <a:pt x="495" y="133"/>
                        </a:lnTo>
                        <a:lnTo>
                          <a:pt x="518" y="138"/>
                        </a:lnTo>
                        <a:lnTo>
                          <a:pt x="541" y="142"/>
                        </a:lnTo>
                        <a:lnTo>
                          <a:pt x="563" y="146"/>
                        </a:lnTo>
                        <a:lnTo>
                          <a:pt x="586" y="149"/>
                        </a:lnTo>
                        <a:lnTo>
                          <a:pt x="608" y="153"/>
                        </a:lnTo>
                        <a:lnTo>
                          <a:pt x="631" y="157"/>
                        </a:lnTo>
                        <a:lnTo>
                          <a:pt x="653" y="160"/>
                        </a:lnTo>
                        <a:lnTo>
                          <a:pt x="676" y="164"/>
                        </a:lnTo>
                        <a:lnTo>
                          <a:pt x="698" y="167"/>
                        </a:lnTo>
                        <a:lnTo>
                          <a:pt x="721" y="171"/>
                        </a:lnTo>
                        <a:lnTo>
                          <a:pt x="743" y="174"/>
                        </a:lnTo>
                        <a:lnTo>
                          <a:pt x="766" y="178"/>
                        </a:lnTo>
                        <a:lnTo>
                          <a:pt x="788" y="181"/>
                        </a:lnTo>
                        <a:lnTo>
                          <a:pt x="811" y="184"/>
                        </a:lnTo>
                        <a:lnTo>
                          <a:pt x="833" y="187"/>
                        </a:lnTo>
                        <a:lnTo>
                          <a:pt x="856" y="190"/>
                        </a:lnTo>
                        <a:lnTo>
                          <a:pt x="878" y="192"/>
                        </a:lnTo>
                        <a:lnTo>
                          <a:pt x="901" y="195"/>
                        </a:lnTo>
                        <a:lnTo>
                          <a:pt x="923" y="198"/>
                        </a:lnTo>
                        <a:lnTo>
                          <a:pt x="946" y="202"/>
                        </a:lnTo>
                        <a:lnTo>
                          <a:pt x="968" y="206"/>
                        </a:lnTo>
                        <a:lnTo>
                          <a:pt x="991" y="209"/>
                        </a:lnTo>
                        <a:lnTo>
                          <a:pt x="1013" y="212"/>
                        </a:lnTo>
                        <a:lnTo>
                          <a:pt x="1036" y="217"/>
                        </a:lnTo>
                        <a:lnTo>
                          <a:pt x="1059" y="222"/>
                        </a:lnTo>
                        <a:lnTo>
                          <a:pt x="1081" y="227"/>
                        </a:lnTo>
                        <a:lnTo>
                          <a:pt x="1104" y="233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kumimoji="1" lang="en-US" sz="1800" smtClean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405" name="Freeform 16"/>
                  <p:cNvSpPr>
                    <a:spLocks/>
                  </p:cNvSpPr>
                  <p:nvPr/>
                </p:nvSpPr>
                <p:spPr bwMode="auto">
                  <a:xfrm>
                    <a:off x="2160" y="1866"/>
                    <a:ext cx="2173" cy="504"/>
                  </a:xfrm>
                  <a:custGeom>
                    <a:avLst/>
                    <a:gdLst>
                      <a:gd name="T0" fmla="*/ 0 w 1132"/>
                      <a:gd name="T1" fmla="*/ 47832 h 263"/>
                      <a:gd name="T2" fmla="*/ 4194 w 1132"/>
                      <a:gd name="T3" fmla="*/ 47242 h 263"/>
                      <a:gd name="T4" fmla="*/ 8446 w 1132"/>
                      <a:gd name="T5" fmla="*/ 46816 h 263"/>
                      <a:gd name="T6" fmla="*/ 12669 w 1132"/>
                      <a:gd name="T7" fmla="*/ 46420 h 263"/>
                      <a:gd name="T8" fmla="*/ 17029 w 1132"/>
                      <a:gd name="T9" fmla="*/ 46004 h 263"/>
                      <a:gd name="T10" fmla="*/ 21221 w 1132"/>
                      <a:gd name="T11" fmla="*/ 45879 h 263"/>
                      <a:gd name="T12" fmla="*/ 25460 w 1132"/>
                      <a:gd name="T13" fmla="*/ 45274 h 263"/>
                      <a:gd name="T14" fmla="*/ 29668 w 1132"/>
                      <a:gd name="T15" fmla="*/ 44712 h 263"/>
                      <a:gd name="T16" fmla="*/ 34067 w 1132"/>
                      <a:gd name="T17" fmla="*/ 44224 h 263"/>
                      <a:gd name="T18" fmla="*/ 38319 w 1132"/>
                      <a:gd name="T19" fmla="*/ 43831 h 263"/>
                      <a:gd name="T20" fmla="*/ 42542 w 1132"/>
                      <a:gd name="T21" fmla="*/ 43287 h 263"/>
                      <a:gd name="T22" fmla="*/ 46883 w 1132"/>
                      <a:gd name="T23" fmla="*/ 42694 h 263"/>
                      <a:gd name="T24" fmla="*/ 51085 w 1132"/>
                      <a:gd name="T25" fmla="*/ 42049 h 263"/>
                      <a:gd name="T26" fmla="*/ 55329 w 1132"/>
                      <a:gd name="T27" fmla="*/ 41295 h 263"/>
                      <a:gd name="T28" fmla="*/ 59529 w 1132"/>
                      <a:gd name="T29" fmla="*/ 40529 h 263"/>
                      <a:gd name="T30" fmla="*/ 63804 w 1132"/>
                      <a:gd name="T31" fmla="*/ 39676 h 263"/>
                      <a:gd name="T32" fmla="*/ 67998 w 1132"/>
                      <a:gd name="T33" fmla="*/ 38923 h 263"/>
                      <a:gd name="T34" fmla="*/ 72250 w 1132"/>
                      <a:gd name="T35" fmla="*/ 38045 h 263"/>
                      <a:gd name="T36" fmla="*/ 76763 w 1132"/>
                      <a:gd name="T37" fmla="*/ 36911 h 263"/>
                      <a:gd name="T38" fmla="*/ 80958 w 1132"/>
                      <a:gd name="T39" fmla="*/ 35849 h 263"/>
                      <a:gd name="T40" fmla="*/ 85210 w 1132"/>
                      <a:gd name="T41" fmla="*/ 34715 h 263"/>
                      <a:gd name="T42" fmla="*/ 89404 w 1132"/>
                      <a:gd name="T43" fmla="*/ 33471 h 263"/>
                      <a:gd name="T44" fmla="*/ 93673 w 1132"/>
                      <a:gd name="T45" fmla="*/ 32325 h 263"/>
                      <a:gd name="T46" fmla="*/ 97879 w 1132"/>
                      <a:gd name="T47" fmla="*/ 31304 h 263"/>
                      <a:gd name="T48" fmla="*/ 102119 w 1132"/>
                      <a:gd name="T49" fmla="*/ 30158 h 263"/>
                      <a:gd name="T50" fmla="*/ 106427 w 1132"/>
                      <a:gd name="T51" fmla="*/ 28916 h 263"/>
                      <a:gd name="T52" fmla="*/ 110625 w 1132"/>
                      <a:gd name="T53" fmla="*/ 27785 h 263"/>
                      <a:gd name="T54" fmla="*/ 114873 w 1132"/>
                      <a:gd name="T55" fmla="*/ 26934 h 263"/>
                      <a:gd name="T56" fmla="*/ 119273 w 1132"/>
                      <a:gd name="T57" fmla="*/ 26005 h 263"/>
                      <a:gd name="T58" fmla="*/ 123556 w 1132"/>
                      <a:gd name="T59" fmla="*/ 25068 h 263"/>
                      <a:gd name="T60" fmla="*/ 127748 w 1132"/>
                      <a:gd name="T61" fmla="*/ 24430 h 263"/>
                      <a:gd name="T62" fmla="*/ 132000 w 1132"/>
                      <a:gd name="T63" fmla="*/ 23416 h 263"/>
                      <a:gd name="T64" fmla="*/ 136302 w 1132"/>
                      <a:gd name="T65" fmla="*/ 22588 h 263"/>
                      <a:gd name="T66" fmla="*/ 140494 w 1132"/>
                      <a:gd name="T67" fmla="*/ 21457 h 263"/>
                      <a:gd name="T68" fmla="*/ 144746 w 1132"/>
                      <a:gd name="T69" fmla="*/ 20415 h 263"/>
                      <a:gd name="T70" fmla="*/ 148970 w 1132"/>
                      <a:gd name="T71" fmla="*/ 19261 h 263"/>
                      <a:gd name="T72" fmla="*/ 153208 w 1132"/>
                      <a:gd name="T73" fmla="*/ 18424 h 263"/>
                      <a:gd name="T74" fmla="*/ 157416 w 1132"/>
                      <a:gd name="T75" fmla="*/ 17466 h 263"/>
                      <a:gd name="T76" fmla="*/ 161652 w 1132"/>
                      <a:gd name="T77" fmla="*/ 16335 h 263"/>
                      <a:gd name="T78" fmla="*/ 166175 w 1132"/>
                      <a:gd name="T79" fmla="*/ 15089 h 263"/>
                      <a:gd name="T80" fmla="*/ 170367 w 1132"/>
                      <a:gd name="T81" fmla="*/ 14055 h 263"/>
                      <a:gd name="T82" fmla="*/ 174606 w 1132"/>
                      <a:gd name="T83" fmla="*/ 12527 h 263"/>
                      <a:gd name="T84" fmla="*/ 178829 w 1132"/>
                      <a:gd name="T85" fmla="*/ 11289 h 263"/>
                      <a:gd name="T86" fmla="*/ 183077 w 1132"/>
                      <a:gd name="T87" fmla="*/ 9952 h 263"/>
                      <a:gd name="T88" fmla="*/ 187273 w 1132"/>
                      <a:gd name="T89" fmla="*/ 8524 h 263"/>
                      <a:gd name="T90" fmla="*/ 191523 w 1132"/>
                      <a:gd name="T91" fmla="*/ 6933 h 263"/>
                      <a:gd name="T92" fmla="*/ 195831 w 1132"/>
                      <a:gd name="T93" fmla="*/ 5299 h 263"/>
                      <a:gd name="T94" fmla="*/ 200106 w 1132"/>
                      <a:gd name="T95" fmla="*/ 3411 h 263"/>
                      <a:gd name="T96" fmla="*/ 204298 w 1132"/>
                      <a:gd name="T97" fmla="*/ 1635 h 263"/>
                      <a:gd name="T98" fmla="*/ 208698 w 1132"/>
                      <a:gd name="T99" fmla="*/ 0 h 263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132"/>
                      <a:gd name="T151" fmla="*/ 0 h 263"/>
                      <a:gd name="T152" fmla="*/ 1132 w 1132"/>
                      <a:gd name="T153" fmla="*/ 263 h 263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132" h="263">
                        <a:moveTo>
                          <a:pt x="0" y="263"/>
                        </a:moveTo>
                        <a:lnTo>
                          <a:pt x="23" y="260"/>
                        </a:lnTo>
                        <a:lnTo>
                          <a:pt x="46" y="257"/>
                        </a:lnTo>
                        <a:lnTo>
                          <a:pt x="69" y="255"/>
                        </a:lnTo>
                        <a:lnTo>
                          <a:pt x="92" y="253"/>
                        </a:lnTo>
                        <a:lnTo>
                          <a:pt x="115" y="252"/>
                        </a:lnTo>
                        <a:lnTo>
                          <a:pt x="138" y="249"/>
                        </a:lnTo>
                        <a:lnTo>
                          <a:pt x="161" y="246"/>
                        </a:lnTo>
                        <a:lnTo>
                          <a:pt x="185" y="243"/>
                        </a:lnTo>
                        <a:lnTo>
                          <a:pt x="208" y="241"/>
                        </a:lnTo>
                        <a:lnTo>
                          <a:pt x="231" y="238"/>
                        </a:lnTo>
                        <a:lnTo>
                          <a:pt x="254" y="235"/>
                        </a:lnTo>
                        <a:lnTo>
                          <a:pt x="277" y="231"/>
                        </a:lnTo>
                        <a:lnTo>
                          <a:pt x="300" y="227"/>
                        </a:lnTo>
                        <a:lnTo>
                          <a:pt x="323" y="223"/>
                        </a:lnTo>
                        <a:lnTo>
                          <a:pt x="346" y="218"/>
                        </a:lnTo>
                        <a:lnTo>
                          <a:pt x="369" y="214"/>
                        </a:lnTo>
                        <a:lnTo>
                          <a:pt x="392" y="209"/>
                        </a:lnTo>
                        <a:lnTo>
                          <a:pt x="416" y="203"/>
                        </a:lnTo>
                        <a:lnTo>
                          <a:pt x="439" y="197"/>
                        </a:lnTo>
                        <a:lnTo>
                          <a:pt x="462" y="191"/>
                        </a:lnTo>
                        <a:lnTo>
                          <a:pt x="485" y="184"/>
                        </a:lnTo>
                        <a:lnTo>
                          <a:pt x="508" y="178"/>
                        </a:lnTo>
                        <a:lnTo>
                          <a:pt x="531" y="172"/>
                        </a:lnTo>
                        <a:lnTo>
                          <a:pt x="554" y="166"/>
                        </a:lnTo>
                        <a:lnTo>
                          <a:pt x="577" y="159"/>
                        </a:lnTo>
                        <a:lnTo>
                          <a:pt x="600" y="153"/>
                        </a:lnTo>
                        <a:lnTo>
                          <a:pt x="623" y="148"/>
                        </a:lnTo>
                        <a:lnTo>
                          <a:pt x="647" y="143"/>
                        </a:lnTo>
                        <a:lnTo>
                          <a:pt x="670" y="138"/>
                        </a:lnTo>
                        <a:lnTo>
                          <a:pt x="693" y="134"/>
                        </a:lnTo>
                        <a:lnTo>
                          <a:pt x="716" y="129"/>
                        </a:lnTo>
                        <a:lnTo>
                          <a:pt x="739" y="124"/>
                        </a:lnTo>
                        <a:lnTo>
                          <a:pt x="762" y="118"/>
                        </a:lnTo>
                        <a:lnTo>
                          <a:pt x="785" y="112"/>
                        </a:lnTo>
                        <a:lnTo>
                          <a:pt x="808" y="106"/>
                        </a:lnTo>
                        <a:lnTo>
                          <a:pt x="831" y="101"/>
                        </a:lnTo>
                        <a:lnTo>
                          <a:pt x="854" y="96"/>
                        </a:lnTo>
                        <a:lnTo>
                          <a:pt x="877" y="90"/>
                        </a:lnTo>
                        <a:lnTo>
                          <a:pt x="901" y="83"/>
                        </a:lnTo>
                        <a:lnTo>
                          <a:pt x="924" y="77"/>
                        </a:lnTo>
                        <a:lnTo>
                          <a:pt x="947" y="69"/>
                        </a:lnTo>
                        <a:lnTo>
                          <a:pt x="970" y="62"/>
                        </a:lnTo>
                        <a:lnTo>
                          <a:pt x="993" y="55"/>
                        </a:lnTo>
                        <a:lnTo>
                          <a:pt x="1016" y="47"/>
                        </a:lnTo>
                        <a:lnTo>
                          <a:pt x="1039" y="38"/>
                        </a:lnTo>
                        <a:lnTo>
                          <a:pt x="1062" y="29"/>
                        </a:lnTo>
                        <a:lnTo>
                          <a:pt x="1085" y="19"/>
                        </a:lnTo>
                        <a:lnTo>
                          <a:pt x="1108" y="9"/>
                        </a:lnTo>
                        <a:lnTo>
                          <a:pt x="1132" y="0"/>
                        </a:lnTo>
                      </a:path>
                    </a:pathLst>
                  </a:custGeom>
                  <a:noFill/>
                  <a:ln w="28575">
                    <a:solidFill>
                      <a:srgbClr val="9C2F24"/>
                    </a:solidFill>
                    <a:prstDash val="lgDash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kumimoji="1" lang="en-US" sz="1800" smtClean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406" name="Freeform 17"/>
                  <p:cNvSpPr>
                    <a:spLocks/>
                  </p:cNvSpPr>
                  <p:nvPr/>
                </p:nvSpPr>
                <p:spPr bwMode="auto">
                  <a:xfrm>
                    <a:off x="2211" y="1626"/>
                    <a:ext cx="2120" cy="270"/>
                  </a:xfrm>
                  <a:custGeom>
                    <a:avLst/>
                    <a:gdLst>
                      <a:gd name="T0" fmla="*/ 0 w 1104"/>
                      <a:gd name="T1" fmla="*/ 25279 h 141"/>
                      <a:gd name="T2" fmla="*/ 4200 w 1104"/>
                      <a:gd name="T3" fmla="*/ 25495 h 141"/>
                      <a:gd name="T4" fmla="*/ 8278 w 1104"/>
                      <a:gd name="T5" fmla="*/ 25279 h 141"/>
                      <a:gd name="T6" fmla="*/ 12634 w 1104"/>
                      <a:gd name="T7" fmla="*/ 24737 h 141"/>
                      <a:gd name="T8" fmla="*/ 16657 w 1104"/>
                      <a:gd name="T9" fmla="*/ 23720 h 141"/>
                      <a:gd name="T10" fmla="*/ 20912 w 1104"/>
                      <a:gd name="T11" fmla="*/ 22734 h 141"/>
                      <a:gd name="T12" fmla="*/ 24912 w 1104"/>
                      <a:gd name="T13" fmla="*/ 21703 h 141"/>
                      <a:gd name="T14" fmla="*/ 29194 w 1104"/>
                      <a:gd name="T15" fmla="*/ 20424 h 141"/>
                      <a:gd name="T16" fmla="*/ 33286 w 1104"/>
                      <a:gd name="T17" fmla="*/ 19386 h 141"/>
                      <a:gd name="T18" fmla="*/ 37542 w 1104"/>
                      <a:gd name="T19" fmla="*/ 18044 h 141"/>
                      <a:gd name="T20" fmla="*/ 41620 w 1104"/>
                      <a:gd name="T21" fmla="*/ 17021 h 141"/>
                      <a:gd name="T22" fmla="*/ 45822 w 1104"/>
                      <a:gd name="T23" fmla="*/ 15786 h 141"/>
                      <a:gd name="T24" fmla="*/ 49899 w 1104"/>
                      <a:gd name="T25" fmla="*/ 14444 h 141"/>
                      <a:gd name="T26" fmla="*/ 54214 w 1104"/>
                      <a:gd name="T27" fmla="*/ 13623 h 141"/>
                      <a:gd name="T28" fmla="*/ 58256 w 1104"/>
                      <a:gd name="T29" fmla="*/ 12665 h 141"/>
                      <a:gd name="T30" fmla="*/ 62484 w 1104"/>
                      <a:gd name="T31" fmla="*/ 11872 h 141"/>
                      <a:gd name="T32" fmla="*/ 66534 w 1104"/>
                      <a:gd name="T33" fmla="*/ 10836 h 141"/>
                      <a:gd name="T34" fmla="*/ 70759 w 1104"/>
                      <a:gd name="T35" fmla="*/ 9908 h 141"/>
                      <a:gd name="T36" fmla="*/ 74912 w 1104"/>
                      <a:gd name="T37" fmla="*/ 9065 h 141"/>
                      <a:gd name="T38" fmla="*/ 79108 w 1104"/>
                      <a:gd name="T39" fmla="*/ 8336 h 141"/>
                      <a:gd name="T40" fmla="*/ 83191 w 1104"/>
                      <a:gd name="T41" fmla="*/ 7543 h 141"/>
                      <a:gd name="T42" fmla="*/ 87446 w 1104"/>
                      <a:gd name="T43" fmla="*/ 6894 h 141"/>
                      <a:gd name="T44" fmla="*/ 91550 w 1104"/>
                      <a:gd name="T45" fmla="*/ 6308 h 141"/>
                      <a:gd name="T46" fmla="*/ 95821 w 1104"/>
                      <a:gd name="T47" fmla="*/ 5764 h 141"/>
                      <a:gd name="T48" fmla="*/ 100041 w 1104"/>
                      <a:gd name="T49" fmla="*/ 5287 h 141"/>
                      <a:gd name="T50" fmla="*/ 104107 w 1104"/>
                      <a:gd name="T51" fmla="*/ 4921 h 141"/>
                      <a:gd name="T52" fmla="*/ 108306 w 1104"/>
                      <a:gd name="T53" fmla="*/ 4353 h 141"/>
                      <a:gd name="T54" fmla="*/ 112469 w 1104"/>
                      <a:gd name="T55" fmla="*/ 3939 h 141"/>
                      <a:gd name="T56" fmla="*/ 116694 w 1104"/>
                      <a:gd name="T57" fmla="*/ 3600 h 141"/>
                      <a:gd name="T58" fmla="*/ 120732 w 1104"/>
                      <a:gd name="T59" fmla="*/ 3186 h 141"/>
                      <a:gd name="T60" fmla="*/ 124988 w 1104"/>
                      <a:gd name="T61" fmla="*/ 2909 h 141"/>
                      <a:gd name="T62" fmla="*/ 129019 w 1104"/>
                      <a:gd name="T63" fmla="*/ 2570 h 141"/>
                      <a:gd name="T64" fmla="*/ 133381 w 1104"/>
                      <a:gd name="T65" fmla="*/ 2365 h 141"/>
                      <a:gd name="T66" fmla="*/ 137408 w 1104"/>
                      <a:gd name="T67" fmla="*/ 1972 h 141"/>
                      <a:gd name="T68" fmla="*/ 141664 w 1104"/>
                      <a:gd name="T69" fmla="*/ 1775 h 141"/>
                      <a:gd name="T70" fmla="*/ 145646 w 1104"/>
                      <a:gd name="T71" fmla="*/ 1442 h 141"/>
                      <a:gd name="T72" fmla="*/ 149927 w 1104"/>
                      <a:gd name="T73" fmla="*/ 1030 h 141"/>
                      <a:gd name="T74" fmla="*/ 154034 w 1104"/>
                      <a:gd name="T75" fmla="*/ 927 h 141"/>
                      <a:gd name="T76" fmla="*/ 158289 w 1104"/>
                      <a:gd name="T77" fmla="*/ 538 h 141"/>
                      <a:gd name="T78" fmla="*/ 162355 w 1104"/>
                      <a:gd name="T79" fmla="*/ 393 h 141"/>
                      <a:gd name="T80" fmla="*/ 166576 w 1104"/>
                      <a:gd name="T81" fmla="*/ 205 h 141"/>
                      <a:gd name="T82" fmla="*/ 170639 w 1104"/>
                      <a:gd name="T83" fmla="*/ 0 h 141"/>
                      <a:gd name="T84" fmla="*/ 174946 w 1104"/>
                      <a:gd name="T85" fmla="*/ 0 h 141"/>
                      <a:gd name="T86" fmla="*/ 179004 w 1104"/>
                      <a:gd name="T87" fmla="*/ 0 h 141"/>
                      <a:gd name="T88" fmla="*/ 183228 w 1104"/>
                      <a:gd name="T89" fmla="*/ 0 h 141"/>
                      <a:gd name="T90" fmla="*/ 187267 w 1104"/>
                      <a:gd name="T91" fmla="*/ 205 h 141"/>
                      <a:gd name="T92" fmla="*/ 191493 w 1104"/>
                      <a:gd name="T93" fmla="*/ 393 h 141"/>
                      <a:gd name="T94" fmla="*/ 195862 w 1104"/>
                      <a:gd name="T95" fmla="*/ 538 h 141"/>
                      <a:gd name="T96" fmla="*/ 199916 w 1104"/>
                      <a:gd name="T97" fmla="*/ 927 h 141"/>
                      <a:gd name="T98" fmla="*/ 204111 w 1104"/>
                      <a:gd name="T99" fmla="*/ 1030 h 14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104"/>
                      <a:gd name="T151" fmla="*/ 0 h 141"/>
                      <a:gd name="T152" fmla="*/ 1104 w 1104"/>
                      <a:gd name="T153" fmla="*/ 141 h 14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104" h="141">
                        <a:moveTo>
                          <a:pt x="0" y="140"/>
                        </a:moveTo>
                        <a:lnTo>
                          <a:pt x="23" y="141"/>
                        </a:lnTo>
                        <a:lnTo>
                          <a:pt x="45" y="140"/>
                        </a:lnTo>
                        <a:lnTo>
                          <a:pt x="68" y="137"/>
                        </a:lnTo>
                        <a:lnTo>
                          <a:pt x="90" y="131"/>
                        </a:lnTo>
                        <a:lnTo>
                          <a:pt x="113" y="126"/>
                        </a:lnTo>
                        <a:lnTo>
                          <a:pt x="135" y="120"/>
                        </a:lnTo>
                        <a:lnTo>
                          <a:pt x="158" y="113"/>
                        </a:lnTo>
                        <a:lnTo>
                          <a:pt x="180" y="107"/>
                        </a:lnTo>
                        <a:lnTo>
                          <a:pt x="203" y="100"/>
                        </a:lnTo>
                        <a:lnTo>
                          <a:pt x="225" y="94"/>
                        </a:lnTo>
                        <a:lnTo>
                          <a:pt x="248" y="87"/>
                        </a:lnTo>
                        <a:lnTo>
                          <a:pt x="270" y="80"/>
                        </a:lnTo>
                        <a:lnTo>
                          <a:pt x="293" y="75"/>
                        </a:lnTo>
                        <a:lnTo>
                          <a:pt x="315" y="70"/>
                        </a:lnTo>
                        <a:lnTo>
                          <a:pt x="338" y="66"/>
                        </a:lnTo>
                        <a:lnTo>
                          <a:pt x="360" y="60"/>
                        </a:lnTo>
                        <a:lnTo>
                          <a:pt x="383" y="55"/>
                        </a:lnTo>
                        <a:lnTo>
                          <a:pt x="405" y="50"/>
                        </a:lnTo>
                        <a:lnTo>
                          <a:pt x="428" y="46"/>
                        </a:lnTo>
                        <a:lnTo>
                          <a:pt x="450" y="42"/>
                        </a:lnTo>
                        <a:lnTo>
                          <a:pt x="473" y="38"/>
                        </a:lnTo>
                        <a:lnTo>
                          <a:pt x="495" y="35"/>
                        </a:lnTo>
                        <a:lnTo>
                          <a:pt x="518" y="32"/>
                        </a:lnTo>
                        <a:lnTo>
                          <a:pt x="541" y="29"/>
                        </a:lnTo>
                        <a:lnTo>
                          <a:pt x="563" y="27"/>
                        </a:lnTo>
                        <a:lnTo>
                          <a:pt x="586" y="24"/>
                        </a:lnTo>
                        <a:lnTo>
                          <a:pt x="608" y="22"/>
                        </a:lnTo>
                        <a:lnTo>
                          <a:pt x="631" y="20"/>
                        </a:lnTo>
                        <a:lnTo>
                          <a:pt x="653" y="18"/>
                        </a:lnTo>
                        <a:lnTo>
                          <a:pt x="676" y="16"/>
                        </a:lnTo>
                        <a:lnTo>
                          <a:pt x="698" y="14"/>
                        </a:lnTo>
                        <a:lnTo>
                          <a:pt x="721" y="13"/>
                        </a:lnTo>
                        <a:lnTo>
                          <a:pt x="743" y="11"/>
                        </a:lnTo>
                        <a:lnTo>
                          <a:pt x="766" y="10"/>
                        </a:lnTo>
                        <a:lnTo>
                          <a:pt x="788" y="8"/>
                        </a:lnTo>
                        <a:lnTo>
                          <a:pt x="811" y="6"/>
                        </a:lnTo>
                        <a:lnTo>
                          <a:pt x="833" y="5"/>
                        </a:lnTo>
                        <a:lnTo>
                          <a:pt x="856" y="3"/>
                        </a:lnTo>
                        <a:lnTo>
                          <a:pt x="878" y="2"/>
                        </a:lnTo>
                        <a:lnTo>
                          <a:pt x="901" y="1"/>
                        </a:lnTo>
                        <a:lnTo>
                          <a:pt x="923" y="0"/>
                        </a:lnTo>
                        <a:lnTo>
                          <a:pt x="946" y="0"/>
                        </a:lnTo>
                        <a:lnTo>
                          <a:pt x="968" y="0"/>
                        </a:lnTo>
                        <a:lnTo>
                          <a:pt x="991" y="0"/>
                        </a:lnTo>
                        <a:lnTo>
                          <a:pt x="1013" y="1"/>
                        </a:lnTo>
                        <a:lnTo>
                          <a:pt x="1036" y="2"/>
                        </a:lnTo>
                        <a:lnTo>
                          <a:pt x="1059" y="3"/>
                        </a:lnTo>
                        <a:lnTo>
                          <a:pt x="1081" y="5"/>
                        </a:lnTo>
                        <a:lnTo>
                          <a:pt x="1104" y="6"/>
                        </a:lnTo>
                      </a:path>
                    </a:pathLst>
                  </a:custGeom>
                  <a:noFill/>
                  <a:ln w="38100">
                    <a:solidFill>
                      <a:srgbClr val="9C2F2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kumimoji="1" lang="en-US" sz="1800" smtClean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2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9" y="1155"/>
                    <a:ext cx="0" cy="1594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3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8" y="2697"/>
                    <a:ext cx="31" cy="1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0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563" y="2591"/>
                    <a:ext cx="205" cy="1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-0.6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5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8" y="2450"/>
                    <a:ext cx="31" cy="0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1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563" y="2343"/>
                    <a:ext cx="205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-0.4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7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8" y="2201"/>
                    <a:ext cx="31" cy="0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1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563" y="2093"/>
                    <a:ext cx="205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-0.2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09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8" y="1952"/>
                    <a:ext cx="31" cy="0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15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686" y="1846"/>
                    <a:ext cx="63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0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1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8" y="1702"/>
                    <a:ext cx="31" cy="1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17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592" y="1596"/>
                    <a:ext cx="166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0.2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3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8" y="1455"/>
                    <a:ext cx="31" cy="0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19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592" y="1347"/>
                    <a:ext cx="166" cy="1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0.4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5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8" y="1206"/>
                    <a:ext cx="31" cy="0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21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592" y="1099"/>
                    <a:ext cx="166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0.6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1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889" y="2750"/>
                    <a:ext cx="2494" cy="0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943" y="2750"/>
                    <a:ext cx="1" cy="29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24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2797"/>
                    <a:ext cx="127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40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2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486" y="2750"/>
                    <a:ext cx="1" cy="29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26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424" y="2797"/>
                    <a:ext cx="127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50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2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027" y="2750"/>
                    <a:ext cx="0" cy="29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2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2966" y="2797"/>
                    <a:ext cx="126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60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2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571" y="2750"/>
                    <a:ext cx="0" cy="29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30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509" y="2797"/>
                    <a:ext cx="127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70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2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115" y="2750"/>
                    <a:ext cx="0" cy="29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32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062" y="2797"/>
                    <a:ext cx="127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80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433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2947"/>
                    <a:ext cx="543" cy="1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Age, years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13402" name="Rectangle 8190"/>
                <p:cNvSpPr>
                  <a:spLocks noChangeArrowheads="1"/>
                </p:cNvSpPr>
                <p:nvPr/>
              </p:nvSpPr>
              <p:spPr bwMode="auto">
                <a:xfrm rot="-5400000">
                  <a:off x="-1183549" y="1181060"/>
                  <a:ext cx="2428028" cy="2846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Standardized values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13395" name="TextBox 1"/>
            <p:cNvSpPr txBox="1">
              <a:spLocks noChangeArrowheads="1"/>
            </p:cNvSpPr>
            <p:nvPr/>
          </p:nvSpPr>
          <p:spPr bwMode="auto">
            <a:xfrm>
              <a:off x="674690" y="417182"/>
              <a:ext cx="2008186" cy="325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kumimoji="1" lang="en-US" altLang="ja-JP" sz="14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LVMI-HT</a:t>
              </a:r>
            </a:p>
          </p:txBody>
        </p:sp>
        <p:sp>
          <p:nvSpPr>
            <p:cNvPr id="13396" name="TextBox 1"/>
            <p:cNvSpPr txBox="1">
              <a:spLocks noChangeArrowheads="1"/>
            </p:cNvSpPr>
            <p:nvPr/>
          </p:nvSpPr>
          <p:spPr bwMode="auto">
            <a:xfrm>
              <a:off x="2971800" y="2093025"/>
              <a:ext cx="1447800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kumimoji="1" lang="en-US" altLang="ja-JP" sz="14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LVMI-non HT</a:t>
              </a:r>
            </a:p>
          </p:txBody>
        </p:sp>
        <p:sp>
          <p:nvSpPr>
            <p:cNvPr id="13397" name="TextBox 1"/>
            <p:cNvSpPr txBox="1">
              <a:spLocks noChangeArrowheads="1"/>
            </p:cNvSpPr>
            <p:nvPr/>
          </p:nvSpPr>
          <p:spPr bwMode="auto">
            <a:xfrm>
              <a:off x="2958014" y="648520"/>
              <a:ext cx="1219200" cy="323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kumimoji="1" lang="en-US" altLang="ja-JP" sz="14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M/V ratio-HT</a:t>
              </a:r>
            </a:p>
          </p:txBody>
        </p:sp>
        <p:sp>
          <p:nvSpPr>
            <p:cNvPr id="13398" name="TextBox 1"/>
            <p:cNvSpPr txBox="1">
              <a:spLocks noChangeArrowheads="1"/>
            </p:cNvSpPr>
            <p:nvPr/>
          </p:nvSpPr>
          <p:spPr bwMode="auto">
            <a:xfrm>
              <a:off x="722125" y="2212912"/>
              <a:ext cx="1447800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kumimoji="1" lang="en-US" altLang="ja-JP" sz="14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M/V ratio-non HT</a:t>
              </a:r>
            </a:p>
          </p:txBody>
        </p:sp>
      </p:grpSp>
      <p:grpSp>
        <p:nvGrpSpPr>
          <p:cNvPr id="12" name="Group 160"/>
          <p:cNvGrpSpPr>
            <a:grpSpLocks/>
          </p:cNvGrpSpPr>
          <p:nvPr/>
        </p:nvGrpSpPr>
        <p:grpSpPr bwMode="auto">
          <a:xfrm>
            <a:off x="4511675" y="2162175"/>
            <a:ext cx="4329113" cy="2355850"/>
            <a:chOff x="3515918" y="126365"/>
            <a:chExt cx="5644908" cy="3354621"/>
          </a:xfrm>
        </p:grpSpPr>
        <p:sp>
          <p:nvSpPr>
            <p:cNvPr id="13358" name="TextBox 4"/>
            <p:cNvSpPr txBox="1">
              <a:spLocks noChangeArrowheads="1"/>
            </p:cNvSpPr>
            <p:nvPr/>
          </p:nvSpPr>
          <p:spPr bwMode="auto">
            <a:xfrm>
              <a:off x="3515918" y="126365"/>
              <a:ext cx="533284" cy="607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 sz="20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D</a:t>
              </a:r>
            </a:p>
          </p:txBody>
        </p:sp>
        <p:grpSp>
          <p:nvGrpSpPr>
            <p:cNvPr id="13" name="Group 153"/>
            <p:cNvGrpSpPr>
              <a:grpSpLocks/>
            </p:cNvGrpSpPr>
            <p:nvPr/>
          </p:nvGrpSpPr>
          <p:grpSpPr bwMode="auto">
            <a:xfrm>
              <a:off x="4236789" y="288680"/>
              <a:ext cx="4924037" cy="3192306"/>
              <a:chOff x="4458458" y="288680"/>
              <a:chExt cx="4924037" cy="3192306"/>
            </a:xfrm>
          </p:grpSpPr>
          <p:grpSp>
            <p:nvGrpSpPr>
              <p:cNvPr id="14" name="Group 140"/>
              <p:cNvGrpSpPr>
                <a:grpSpLocks/>
              </p:cNvGrpSpPr>
              <p:nvPr/>
            </p:nvGrpSpPr>
            <p:grpSpPr bwMode="auto">
              <a:xfrm>
                <a:off x="4458458" y="288680"/>
                <a:ext cx="4533144" cy="3192306"/>
                <a:chOff x="4372364" y="288680"/>
                <a:chExt cx="4533144" cy="3192306"/>
              </a:xfrm>
            </p:grpSpPr>
            <p:grpSp>
              <p:nvGrpSpPr>
                <p:cNvPr id="15" name="Group 57"/>
                <p:cNvGrpSpPr>
                  <a:grpSpLocks noChangeAspect="1"/>
                </p:cNvGrpSpPr>
                <p:nvPr/>
              </p:nvGrpSpPr>
              <p:grpSpPr bwMode="auto">
                <a:xfrm>
                  <a:off x="4698727" y="410976"/>
                  <a:ext cx="4206781" cy="3070010"/>
                  <a:chOff x="1242" y="733"/>
                  <a:chExt cx="3133" cy="1988"/>
                </a:xfrm>
              </p:grpSpPr>
              <p:sp>
                <p:nvSpPr>
                  <p:cNvPr id="13367" name="Freeform 61"/>
                  <p:cNvSpPr>
                    <a:spLocks/>
                  </p:cNvSpPr>
                  <p:nvPr/>
                </p:nvSpPr>
                <p:spPr bwMode="auto">
                  <a:xfrm>
                    <a:off x="1871" y="1467"/>
                    <a:ext cx="2455" cy="672"/>
                  </a:xfrm>
                  <a:custGeom>
                    <a:avLst/>
                    <a:gdLst>
                      <a:gd name="T0" fmla="*/ 0 w 1278"/>
                      <a:gd name="T1" fmla="*/ 63375 h 351"/>
                      <a:gd name="T2" fmla="*/ 4804 w 1278"/>
                      <a:gd name="T3" fmla="*/ 63174 h 351"/>
                      <a:gd name="T4" fmla="*/ 9653 w 1278"/>
                      <a:gd name="T5" fmla="*/ 62785 h 351"/>
                      <a:gd name="T6" fmla="*/ 14461 w 1278"/>
                      <a:gd name="T7" fmla="*/ 62408 h 351"/>
                      <a:gd name="T8" fmla="*/ 19310 w 1278"/>
                      <a:gd name="T9" fmla="*/ 62155 h 351"/>
                      <a:gd name="T10" fmla="*/ 24116 w 1278"/>
                      <a:gd name="T11" fmla="*/ 61543 h 351"/>
                      <a:gd name="T12" fmla="*/ 28934 w 1278"/>
                      <a:gd name="T13" fmla="*/ 60421 h 351"/>
                      <a:gd name="T14" fmla="*/ 33974 w 1278"/>
                      <a:gd name="T15" fmla="*/ 59186 h 351"/>
                      <a:gd name="T16" fmla="*/ 38684 w 1278"/>
                      <a:gd name="T17" fmla="*/ 57620 h 351"/>
                      <a:gd name="T18" fmla="*/ 43518 w 1278"/>
                      <a:gd name="T19" fmla="*/ 56000 h 351"/>
                      <a:gd name="T20" fmla="*/ 48337 w 1278"/>
                      <a:gd name="T21" fmla="*/ 54120 h 351"/>
                      <a:gd name="T22" fmla="*/ 53149 w 1278"/>
                      <a:gd name="T23" fmla="*/ 52341 h 351"/>
                      <a:gd name="T24" fmla="*/ 58050 w 1278"/>
                      <a:gd name="T25" fmla="*/ 50344 h 351"/>
                      <a:gd name="T26" fmla="*/ 62854 w 1278"/>
                      <a:gd name="T27" fmla="*/ 48568 h 351"/>
                      <a:gd name="T28" fmla="*/ 67687 w 1278"/>
                      <a:gd name="T29" fmla="*/ 46584 h 351"/>
                      <a:gd name="T30" fmla="*/ 72511 w 1278"/>
                      <a:gd name="T31" fmla="*/ 44750 h 351"/>
                      <a:gd name="T32" fmla="*/ 77315 w 1278"/>
                      <a:gd name="T33" fmla="*/ 43178 h 351"/>
                      <a:gd name="T34" fmla="*/ 82164 w 1278"/>
                      <a:gd name="T35" fmla="*/ 41459 h 351"/>
                      <a:gd name="T36" fmla="*/ 86968 w 1278"/>
                      <a:gd name="T37" fmla="*/ 39692 h 351"/>
                      <a:gd name="T38" fmla="*/ 91819 w 1278"/>
                      <a:gd name="T39" fmla="*/ 37915 h 351"/>
                      <a:gd name="T40" fmla="*/ 96627 w 1278"/>
                      <a:gd name="T41" fmla="*/ 36087 h 351"/>
                      <a:gd name="T42" fmla="*/ 101652 w 1278"/>
                      <a:gd name="T43" fmla="*/ 34316 h 351"/>
                      <a:gd name="T44" fmla="*/ 106485 w 1278"/>
                      <a:gd name="T45" fmla="*/ 32568 h 351"/>
                      <a:gd name="T46" fmla="*/ 111305 w 1278"/>
                      <a:gd name="T47" fmla="*/ 30632 h 351"/>
                      <a:gd name="T48" fmla="*/ 116109 w 1278"/>
                      <a:gd name="T49" fmla="*/ 28858 h 351"/>
                      <a:gd name="T50" fmla="*/ 120856 w 1278"/>
                      <a:gd name="T51" fmla="*/ 27033 h 351"/>
                      <a:gd name="T52" fmla="*/ 125660 w 1278"/>
                      <a:gd name="T53" fmla="*/ 25459 h 351"/>
                      <a:gd name="T54" fmla="*/ 130509 w 1278"/>
                      <a:gd name="T55" fmla="*/ 23847 h 351"/>
                      <a:gd name="T56" fmla="*/ 135313 w 1278"/>
                      <a:gd name="T57" fmla="*/ 22168 h 351"/>
                      <a:gd name="T58" fmla="*/ 140162 w 1278"/>
                      <a:gd name="T59" fmla="*/ 20732 h 351"/>
                      <a:gd name="T60" fmla="*/ 144970 w 1278"/>
                      <a:gd name="T61" fmla="*/ 19159 h 351"/>
                      <a:gd name="T62" fmla="*/ 149774 w 1278"/>
                      <a:gd name="T63" fmla="*/ 17543 h 351"/>
                      <a:gd name="T64" fmla="*/ 154623 w 1278"/>
                      <a:gd name="T65" fmla="*/ 15839 h 351"/>
                      <a:gd name="T66" fmla="*/ 159433 w 1278"/>
                      <a:gd name="T67" fmla="*/ 14225 h 351"/>
                      <a:gd name="T68" fmla="*/ 164278 w 1278"/>
                      <a:gd name="T69" fmla="*/ 12653 h 351"/>
                      <a:gd name="T70" fmla="*/ 169299 w 1278"/>
                      <a:gd name="T71" fmla="*/ 11242 h 351"/>
                      <a:gd name="T72" fmla="*/ 174111 w 1278"/>
                      <a:gd name="T73" fmla="*/ 9699 h 351"/>
                      <a:gd name="T74" fmla="*/ 178938 w 1278"/>
                      <a:gd name="T75" fmla="*/ 8665 h 351"/>
                      <a:gd name="T76" fmla="*/ 183816 w 1278"/>
                      <a:gd name="T77" fmla="*/ 7335 h 351"/>
                      <a:gd name="T78" fmla="*/ 188620 w 1278"/>
                      <a:gd name="T79" fmla="*/ 6301 h 351"/>
                      <a:gd name="T80" fmla="*/ 193455 w 1278"/>
                      <a:gd name="T81" fmla="*/ 5263 h 351"/>
                      <a:gd name="T82" fmla="*/ 198275 w 1278"/>
                      <a:gd name="T83" fmla="*/ 4141 h 351"/>
                      <a:gd name="T84" fmla="*/ 203020 w 1278"/>
                      <a:gd name="T85" fmla="*/ 3115 h 351"/>
                      <a:gd name="T86" fmla="*/ 207824 w 1278"/>
                      <a:gd name="T87" fmla="*/ 2364 h 351"/>
                      <a:gd name="T88" fmla="*/ 212659 w 1278"/>
                      <a:gd name="T89" fmla="*/ 1235 h 351"/>
                      <a:gd name="T90" fmla="*/ 217477 w 1278"/>
                      <a:gd name="T91" fmla="*/ 927 h 351"/>
                      <a:gd name="T92" fmla="*/ 222285 w 1278"/>
                      <a:gd name="T93" fmla="*/ 205 h 351"/>
                      <a:gd name="T94" fmla="*/ 227135 w 1278"/>
                      <a:gd name="T95" fmla="*/ 0 h 351"/>
                      <a:gd name="T96" fmla="*/ 231940 w 1278"/>
                      <a:gd name="T97" fmla="*/ 392 h 351"/>
                      <a:gd name="T98" fmla="*/ 236965 w 1278"/>
                      <a:gd name="T99" fmla="*/ 1235 h 35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278"/>
                      <a:gd name="T151" fmla="*/ 0 h 351"/>
                      <a:gd name="T152" fmla="*/ 1278 w 1278"/>
                      <a:gd name="T153" fmla="*/ 351 h 35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278" h="351">
                        <a:moveTo>
                          <a:pt x="0" y="351"/>
                        </a:moveTo>
                        <a:lnTo>
                          <a:pt x="26" y="350"/>
                        </a:lnTo>
                        <a:lnTo>
                          <a:pt x="52" y="348"/>
                        </a:lnTo>
                        <a:lnTo>
                          <a:pt x="78" y="346"/>
                        </a:lnTo>
                        <a:lnTo>
                          <a:pt x="104" y="344"/>
                        </a:lnTo>
                        <a:lnTo>
                          <a:pt x="130" y="341"/>
                        </a:lnTo>
                        <a:lnTo>
                          <a:pt x="156" y="335"/>
                        </a:lnTo>
                        <a:lnTo>
                          <a:pt x="183" y="328"/>
                        </a:lnTo>
                        <a:lnTo>
                          <a:pt x="209" y="319"/>
                        </a:lnTo>
                        <a:lnTo>
                          <a:pt x="235" y="310"/>
                        </a:lnTo>
                        <a:lnTo>
                          <a:pt x="261" y="300"/>
                        </a:lnTo>
                        <a:lnTo>
                          <a:pt x="287" y="290"/>
                        </a:lnTo>
                        <a:lnTo>
                          <a:pt x="313" y="279"/>
                        </a:lnTo>
                        <a:lnTo>
                          <a:pt x="339" y="269"/>
                        </a:lnTo>
                        <a:lnTo>
                          <a:pt x="365" y="258"/>
                        </a:lnTo>
                        <a:lnTo>
                          <a:pt x="391" y="248"/>
                        </a:lnTo>
                        <a:lnTo>
                          <a:pt x="417" y="239"/>
                        </a:lnTo>
                        <a:lnTo>
                          <a:pt x="443" y="230"/>
                        </a:lnTo>
                        <a:lnTo>
                          <a:pt x="469" y="220"/>
                        </a:lnTo>
                        <a:lnTo>
                          <a:pt x="495" y="210"/>
                        </a:lnTo>
                        <a:lnTo>
                          <a:pt x="521" y="200"/>
                        </a:lnTo>
                        <a:lnTo>
                          <a:pt x="548" y="190"/>
                        </a:lnTo>
                        <a:lnTo>
                          <a:pt x="574" y="180"/>
                        </a:lnTo>
                        <a:lnTo>
                          <a:pt x="600" y="170"/>
                        </a:lnTo>
                        <a:lnTo>
                          <a:pt x="626" y="160"/>
                        </a:lnTo>
                        <a:lnTo>
                          <a:pt x="652" y="150"/>
                        </a:lnTo>
                        <a:lnTo>
                          <a:pt x="678" y="141"/>
                        </a:lnTo>
                        <a:lnTo>
                          <a:pt x="704" y="132"/>
                        </a:lnTo>
                        <a:lnTo>
                          <a:pt x="730" y="123"/>
                        </a:lnTo>
                        <a:lnTo>
                          <a:pt x="756" y="115"/>
                        </a:lnTo>
                        <a:lnTo>
                          <a:pt x="782" y="106"/>
                        </a:lnTo>
                        <a:lnTo>
                          <a:pt x="808" y="97"/>
                        </a:lnTo>
                        <a:lnTo>
                          <a:pt x="834" y="88"/>
                        </a:lnTo>
                        <a:lnTo>
                          <a:pt x="860" y="79"/>
                        </a:lnTo>
                        <a:lnTo>
                          <a:pt x="886" y="70"/>
                        </a:lnTo>
                        <a:lnTo>
                          <a:pt x="913" y="62"/>
                        </a:lnTo>
                        <a:lnTo>
                          <a:pt x="939" y="54"/>
                        </a:lnTo>
                        <a:lnTo>
                          <a:pt x="965" y="48"/>
                        </a:lnTo>
                        <a:lnTo>
                          <a:pt x="991" y="41"/>
                        </a:lnTo>
                        <a:lnTo>
                          <a:pt x="1017" y="35"/>
                        </a:lnTo>
                        <a:lnTo>
                          <a:pt x="1043" y="29"/>
                        </a:lnTo>
                        <a:lnTo>
                          <a:pt x="1069" y="23"/>
                        </a:lnTo>
                        <a:lnTo>
                          <a:pt x="1095" y="17"/>
                        </a:lnTo>
                        <a:lnTo>
                          <a:pt x="1121" y="13"/>
                        </a:lnTo>
                        <a:lnTo>
                          <a:pt x="1147" y="7"/>
                        </a:lnTo>
                        <a:lnTo>
                          <a:pt x="1173" y="5"/>
                        </a:lnTo>
                        <a:lnTo>
                          <a:pt x="1199" y="1"/>
                        </a:lnTo>
                        <a:lnTo>
                          <a:pt x="1225" y="0"/>
                        </a:lnTo>
                        <a:lnTo>
                          <a:pt x="1251" y="2"/>
                        </a:lnTo>
                        <a:lnTo>
                          <a:pt x="1278" y="7"/>
                        </a:lnTo>
                      </a:path>
                    </a:pathLst>
                  </a:custGeom>
                  <a:noFill/>
                  <a:ln w="28575">
                    <a:solidFill>
                      <a:srgbClr val="9C2F24"/>
                    </a:solidFill>
                    <a:prstDash val="lgDash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kumimoji="1" lang="en-US" sz="1800" smtClean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368" name="Freeform 62"/>
                  <p:cNvSpPr>
                    <a:spLocks/>
                  </p:cNvSpPr>
                  <p:nvPr/>
                </p:nvSpPr>
                <p:spPr bwMode="auto">
                  <a:xfrm>
                    <a:off x="1932" y="1043"/>
                    <a:ext cx="2395" cy="679"/>
                  </a:xfrm>
                  <a:custGeom>
                    <a:avLst/>
                    <a:gdLst>
                      <a:gd name="T0" fmla="*/ 0 w 1246"/>
                      <a:gd name="T1" fmla="*/ 64821 h 354"/>
                      <a:gd name="T2" fmla="*/ 4644 w 1246"/>
                      <a:gd name="T3" fmla="*/ 63573 h 354"/>
                      <a:gd name="T4" fmla="*/ 9472 w 1246"/>
                      <a:gd name="T5" fmla="*/ 62305 h 354"/>
                      <a:gd name="T6" fmla="*/ 14168 w 1246"/>
                      <a:gd name="T7" fmla="*/ 61054 h 354"/>
                      <a:gd name="T8" fmla="*/ 19024 w 1246"/>
                      <a:gd name="T9" fmla="*/ 59721 h 354"/>
                      <a:gd name="T10" fmla="*/ 23642 w 1246"/>
                      <a:gd name="T11" fmla="*/ 58854 h 354"/>
                      <a:gd name="T12" fmla="*/ 28286 w 1246"/>
                      <a:gd name="T13" fmla="*/ 58054 h 354"/>
                      <a:gd name="T14" fmla="*/ 33146 w 1246"/>
                      <a:gd name="T15" fmla="*/ 57117 h 354"/>
                      <a:gd name="T16" fmla="*/ 37838 w 1246"/>
                      <a:gd name="T17" fmla="*/ 56255 h 354"/>
                      <a:gd name="T18" fmla="*/ 42658 w 1246"/>
                      <a:gd name="T19" fmla="*/ 55657 h 354"/>
                      <a:gd name="T20" fmla="*/ 47310 w 1246"/>
                      <a:gd name="T21" fmla="*/ 54627 h 354"/>
                      <a:gd name="T22" fmla="*/ 52161 w 1246"/>
                      <a:gd name="T23" fmla="*/ 53089 h 354"/>
                      <a:gd name="T24" fmla="*/ 56786 w 1246"/>
                      <a:gd name="T25" fmla="*/ 51485 h 354"/>
                      <a:gd name="T26" fmla="*/ 61480 w 1246"/>
                      <a:gd name="T27" fmla="*/ 49847 h 354"/>
                      <a:gd name="T28" fmla="*/ 66330 w 1246"/>
                      <a:gd name="T29" fmla="*/ 48163 h 354"/>
                      <a:gd name="T30" fmla="*/ 70937 w 1246"/>
                      <a:gd name="T31" fmla="*/ 46496 h 354"/>
                      <a:gd name="T32" fmla="*/ 75804 w 1246"/>
                      <a:gd name="T33" fmla="*/ 44858 h 354"/>
                      <a:gd name="T34" fmla="*/ 80440 w 1246"/>
                      <a:gd name="T35" fmla="*/ 43272 h 354"/>
                      <a:gd name="T36" fmla="*/ 85276 w 1246"/>
                      <a:gd name="T37" fmla="*/ 41544 h 354"/>
                      <a:gd name="T38" fmla="*/ 89972 w 1246"/>
                      <a:gd name="T39" fmla="*/ 40293 h 354"/>
                      <a:gd name="T40" fmla="*/ 94610 w 1246"/>
                      <a:gd name="T41" fmla="*/ 38891 h 354"/>
                      <a:gd name="T42" fmla="*/ 99446 w 1246"/>
                      <a:gd name="T43" fmla="*/ 37548 h 354"/>
                      <a:gd name="T44" fmla="*/ 104083 w 1246"/>
                      <a:gd name="T45" fmla="*/ 36286 h 354"/>
                      <a:gd name="T46" fmla="*/ 108947 w 1246"/>
                      <a:gd name="T47" fmla="*/ 34759 h 354"/>
                      <a:gd name="T48" fmla="*/ 113718 w 1246"/>
                      <a:gd name="T49" fmla="*/ 33513 h 354"/>
                      <a:gd name="T50" fmla="*/ 118362 w 1246"/>
                      <a:gd name="T51" fmla="*/ 32066 h 354"/>
                      <a:gd name="T52" fmla="*/ 123206 w 1246"/>
                      <a:gd name="T53" fmla="*/ 30768 h 354"/>
                      <a:gd name="T54" fmla="*/ 127865 w 1246"/>
                      <a:gd name="T55" fmla="*/ 29329 h 354"/>
                      <a:gd name="T56" fmla="*/ 132682 w 1246"/>
                      <a:gd name="T57" fmla="*/ 27994 h 354"/>
                      <a:gd name="T58" fmla="*/ 137382 w 1246"/>
                      <a:gd name="T59" fmla="*/ 26746 h 354"/>
                      <a:gd name="T60" fmla="*/ 142212 w 1246"/>
                      <a:gd name="T61" fmla="*/ 25503 h 354"/>
                      <a:gd name="T62" fmla="*/ 146848 w 1246"/>
                      <a:gd name="T63" fmla="*/ 24352 h 354"/>
                      <a:gd name="T64" fmla="*/ 151492 w 1246"/>
                      <a:gd name="T65" fmla="*/ 23105 h 354"/>
                      <a:gd name="T66" fmla="*/ 156352 w 1246"/>
                      <a:gd name="T67" fmla="*/ 21968 h 354"/>
                      <a:gd name="T68" fmla="*/ 161024 w 1246"/>
                      <a:gd name="T69" fmla="*/ 20922 h 354"/>
                      <a:gd name="T70" fmla="*/ 165884 w 1246"/>
                      <a:gd name="T71" fmla="*/ 19760 h 354"/>
                      <a:gd name="T72" fmla="*/ 170527 w 1246"/>
                      <a:gd name="T73" fmla="*/ 18722 h 354"/>
                      <a:gd name="T74" fmla="*/ 175356 w 1246"/>
                      <a:gd name="T75" fmla="*/ 17784 h 354"/>
                      <a:gd name="T76" fmla="*/ 179992 w 1246"/>
                      <a:gd name="T77" fmla="*/ 16542 h 354"/>
                      <a:gd name="T78" fmla="*/ 184692 w 1246"/>
                      <a:gd name="T79" fmla="*/ 15389 h 354"/>
                      <a:gd name="T80" fmla="*/ 189522 w 1246"/>
                      <a:gd name="T81" fmla="*/ 14142 h 354"/>
                      <a:gd name="T82" fmla="*/ 194170 w 1246"/>
                      <a:gd name="T83" fmla="*/ 13005 h 354"/>
                      <a:gd name="T84" fmla="*/ 199023 w 1246"/>
                      <a:gd name="T85" fmla="*/ 11938 h 354"/>
                      <a:gd name="T86" fmla="*/ 203661 w 1246"/>
                      <a:gd name="T87" fmla="*/ 10805 h 354"/>
                      <a:gd name="T88" fmla="*/ 208334 w 1246"/>
                      <a:gd name="T89" fmla="*/ 9554 h 354"/>
                      <a:gd name="T90" fmla="*/ 213178 w 1246"/>
                      <a:gd name="T91" fmla="*/ 8023 h 354"/>
                      <a:gd name="T92" fmla="*/ 217837 w 1246"/>
                      <a:gd name="T93" fmla="*/ 6224 h 354"/>
                      <a:gd name="T94" fmla="*/ 222652 w 1246"/>
                      <a:gd name="T95" fmla="*/ 4381 h 354"/>
                      <a:gd name="T96" fmla="*/ 227310 w 1246"/>
                      <a:gd name="T97" fmla="*/ 2181 h 354"/>
                      <a:gd name="T98" fmla="*/ 232209 w 1246"/>
                      <a:gd name="T99" fmla="*/ 0 h 354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246"/>
                      <a:gd name="T151" fmla="*/ 0 h 354"/>
                      <a:gd name="T152" fmla="*/ 1246 w 1246"/>
                      <a:gd name="T153" fmla="*/ 354 h 354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246" h="354">
                        <a:moveTo>
                          <a:pt x="0" y="354"/>
                        </a:moveTo>
                        <a:lnTo>
                          <a:pt x="25" y="347"/>
                        </a:lnTo>
                        <a:lnTo>
                          <a:pt x="51" y="340"/>
                        </a:lnTo>
                        <a:lnTo>
                          <a:pt x="76" y="333"/>
                        </a:lnTo>
                        <a:lnTo>
                          <a:pt x="102" y="326"/>
                        </a:lnTo>
                        <a:lnTo>
                          <a:pt x="127" y="321"/>
                        </a:lnTo>
                        <a:lnTo>
                          <a:pt x="152" y="317"/>
                        </a:lnTo>
                        <a:lnTo>
                          <a:pt x="178" y="312"/>
                        </a:lnTo>
                        <a:lnTo>
                          <a:pt x="203" y="307"/>
                        </a:lnTo>
                        <a:lnTo>
                          <a:pt x="229" y="304"/>
                        </a:lnTo>
                        <a:lnTo>
                          <a:pt x="254" y="298"/>
                        </a:lnTo>
                        <a:lnTo>
                          <a:pt x="280" y="290"/>
                        </a:lnTo>
                        <a:lnTo>
                          <a:pt x="305" y="281"/>
                        </a:lnTo>
                        <a:lnTo>
                          <a:pt x="330" y="272"/>
                        </a:lnTo>
                        <a:lnTo>
                          <a:pt x="356" y="263"/>
                        </a:lnTo>
                        <a:lnTo>
                          <a:pt x="381" y="254"/>
                        </a:lnTo>
                        <a:lnTo>
                          <a:pt x="407" y="245"/>
                        </a:lnTo>
                        <a:lnTo>
                          <a:pt x="432" y="236"/>
                        </a:lnTo>
                        <a:lnTo>
                          <a:pt x="458" y="227"/>
                        </a:lnTo>
                        <a:lnTo>
                          <a:pt x="483" y="220"/>
                        </a:lnTo>
                        <a:lnTo>
                          <a:pt x="508" y="212"/>
                        </a:lnTo>
                        <a:lnTo>
                          <a:pt x="534" y="205"/>
                        </a:lnTo>
                        <a:lnTo>
                          <a:pt x="559" y="198"/>
                        </a:lnTo>
                        <a:lnTo>
                          <a:pt x="585" y="190"/>
                        </a:lnTo>
                        <a:lnTo>
                          <a:pt x="610" y="183"/>
                        </a:lnTo>
                        <a:lnTo>
                          <a:pt x="635" y="175"/>
                        </a:lnTo>
                        <a:lnTo>
                          <a:pt x="661" y="168"/>
                        </a:lnTo>
                        <a:lnTo>
                          <a:pt x="686" y="160"/>
                        </a:lnTo>
                        <a:lnTo>
                          <a:pt x="712" y="153"/>
                        </a:lnTo>
                        <a:lnTo>
                          <a:pt x="737" y="146"/>
                        </a:lnTo>
                        <a:lnTo>
                          <a:pt x="763" y="139"/>
                        </a:lnTo>
                        <a:lnTo>
                          <a:pt x="788" y="133"/>
                        </a:lnTo>
                        <a:lnTo>
                          <a:pt x="813" y="126"/>
                        </a:lnTo>
                        <a:lnTo>
                          <a:pt x="839" y="120"/>
                        </a:lnTo>
                        <a:lnTo>
                          <a:pt x="864" y="114"/>
                        </a:lnTo>
                        <a:lnTo>
                          <a:pt x="890" y="108"/>
                        </a:lnTo>
                        <a:lnTo>
                          <a:pt x="915" y="102"/>
                        </a:lnTo>
                        <a:lnTo>
                          <a:pt x="941" y="97"/>
                        </a:lnTo>
                        <a:lnTo>
                          <a:pt x="966" y="90"/>
                        </a:lnTo>
                        <a:lnTo>
                          <a:pt x="991" y="84"/>
                        </a:lnTo>
                        <a:lnTo>
                          <a:pt x="1017" y="77"/>
                        </a:lnTo>
                        <a:lnTo>
                          <a:pt x="1042" y="71"/>
                        </a:lnTo>
                        <a:lnTo>
                          <a:pt x="1068" y="65"/>
                        </a:lnTo>
                        <a:lnTo>
                          <a:pt x="1093" y="59"/>
                        </a:lnTo>
                        <a:lnTo>
                          <a:pt x="1118" y="52"/>
                        </a:lnTo>
                        <a:lnTo>
                          <a:pt x="1144" y="44"/>
                        </a:lnTo>
                        <a:lnTo>
                          <a:pt x="1169" y="34"/>
                        </a:lnTo>
                        <a:lnTo>
                          <a:pt x="1195" y="24"/>
                        </a:lnTo>
                        <a:lnTo>
                          <a:pt x="1220" y="12"/>
                        </a:lnTo>
                        <a:lnTo>
                          <a:pt x="1246" y="0"/>
                        </a:lnTo>
                      </a:path>
                    </a:pathLst>
                  </a:custGeom>
                  <a:noFill/>
                  <a:ln w="38100">
                    <a:solidFill>
                      <a:srgbClr val="9C2F2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kumimoji="1" lang="en-US" sz="1800" smtClean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369" name="Freeform 63"/>
                  <p:cNvSpPr>
                    <a:spLocks/>
                  </p:cNvSpPr>
                  <p:nvPr/>
                </p:nvSpPr>
                <p:spPr bwMode="auto">
                  <a:xfrm>
                    <a:off x="1871" y="1248"/>
                    <a:ext cx="2455" cy="424"/>
                  </a:xfrm>
                  <a:custGeom>
                    <a:avLst/>
                    <a:gdLst>
                      <a:gd name="T0" fmla="*/ 0 w 1278"/>
                      <a:gd name="T1" fmla="*/ 0 h 221"/>
                      <a:gd name="T2" fmla="*/ 4804 w 1278"/>
                      <a:gd name="T3" fmla="*/ 393 h 221"/>
                      <a:gd name="T4" fmla="*/ 9653 w 1278"/>
                      <a:gd name="T5" fmla="*/ 393 h 221"/>
                      <a:gd name="T6" fmla="*/ 14461 w 1278"/>
                      <a:gd name="T7" fmla="*/ 593 h 221"/>
                      <a:gd name="T8" fmla="*/ 19310 w 1278"/>
                      <a:gd name="T9" fmla="*/ 593 h 221"/>
                      <a:gd name="T10" fmla="*/ 24116 w 1278"/>
                      <a:gd name="T11" fmla="*/ 754 h 221"/>
                      <a:gd name="T12" fmla="*/ 28934 w 1278"/>
                      <a:gd name="T13" fmla="*/ 754 h 221"/>
                      <a:gd name="T14" fmla="*/ 33974 w 1278"/>
                      <a:gd name="T15" fmla="*/ 1138 h 221"/>
                      <a:gd name="T16" fmla="*/ 38684 w 1278"/>
                      <a:gd name="T17" fmla="*/ 1138 h 221"/>
                      <a:gd name="T18" fmla="*/ 43518 w 1278"/>
                      <a:gd name="T19" fmla="*/ 930 h 221"/>
                      <a:gd name="T20" fmla="*/ 48337 w 1278"/>
                      <a:gd name="T21" fmla="*/ 593 h 221"/>
                      <a:gd name="T22" fmla="*/ 53149 w 1278"/>
                      <a:gd name="T23" fmla="*/ 593 h 221"/>
                      <a:gd name="T24" fmla="*/ 58050 w 1278"/>
                      <a:gd name="T25" fmla="*/ 393 h 221"/>
                      <a:gd name="T26" fmla="*/ 62854 w 1278"/>
                      <a:gd name="T27" fmla="*/ 393 h 221"/>
                      <a:gd name="T28" fmla="*/ 67687 w 1278"/>
                      <a:gd name="T29" fmla="*/ 393 h 221"/>
                      <a:gd name="T30" fmla="*/ 72511 w 1278"/>
                      <a:gd name="T31" fmla="*/ 593 h 221"/>
                      <a:gd name="T32" fmla="*/ 77315 w 1278"/>
                      <a:gd name="T33" fmla="*/ 754 h 221"/>
                      <a:gd name="T34" fmla="*/ 82164 w 1278"/>
                      <a:gd name="T35" fmla="*/ 1251 h 221"/>
                      <a:gd name="T36" fmla="*/ 86968 w 1278"/>
                      <a:gd name="T37" fmla="*/ 1784 h 221"/>
                      <a:gd name="T38" fmla="*/ 91819 w 1278"/>
                      <a:gd name="T39" fmla="*/ 2776 h 221"/>
                      <a:gd name="T40" fmla="*/ 96627 w 1278"/>
                      <a:gd name="T41" fmla="*/ 3423 h 221"/>
                      <a:gd name="T42" fmla="*/ 101652 w 1278"/>
                      <a:gd name="T43" fmla="*/ 4188 h 221"/>
                      <a:gd name="T44" fmla="*/ 106485 w 1278"/>
                      <a:gd name="T45" fmla="*/ 5326 h 221"/>
                      <a:gd name="T46" fmla="*/ 111305 w 1278"/>
                      <a:gd name="T47" fmla="*/ 6235 h 221"/>
                      <a:gd name="T48" fmla="*/ 116109 w 1278"/>
                      <a:gd name="T49" fmla="*/ 7181 h 221"/>
                      <a:gd name="T50" fmla="*/ 120856 w 1278"/>
                      <a:gd name="T51" fmla="*/ 8035 h 221"/>
                      <a:gd name="T52" fmla="*/ 125660 w 1278"/>
                      <a:gd name="T53" fmla="*/ 8835 h 221"/>
                      <a:gd name="T54" fmla="*/ 130509 w 1278"/>
                      <a:gd name="T55" fmla="*/ 9562 h 221"/>
                      <a:gd name="T56" fmla="*/ 135313 w 1278"/>
                      <a:gd name="T57" fmla="*/ 10218 h 221"/>
                      <a:gd name="T58" fmla="*/ 140162 w 1278"/>
                      <a:gd name="T59" fmla="*/ 11016 h 221"/>
                      <a:gd name="T60" fmla="*/ 144970 w 1278"/>
                      <a:gd name="T61" fmla="*/ 11569 h 221"/>
                      <a:gd name="T62" fmla="*/ 149774 w 1278"/>
                      <a:gd name="T63" fmla="*/ 12169 h 221"/>
                      <a:gd name="T64" fmla="*/ 154623 w 1278"/>
                      <a:gd name="T65" fmla="*/ 12599 h 221"/>
                      <a:gd name="T66" fmla="*/ 159433 w 1278"/>
                      <a:gd name="T67" fmla="*/ 13215 h 221"/>
                      <a:gd name="T68" fmla="*/ 164278 w 1278"/>
                      <a:gd name="T69" fmla="*/ 13954 h 221"/>
                      <a:gd name="T70" fmla="*/ 169299 w 1278"/>
                      <a:gd name="T71" fmla="*/ 14823 h 221"/>
                      <a:gd name="T72" fmla="*/ 174111 w 1278"/>
                      <a:gd name="T73" fmla="*/ 15797 h 221"/>
                      <a:gd name="T74" fmla="*/ 178938 w 1278"/>
                      <a:gd name="T75" fmla="*/ 17054 h 221"/>
                      <a:gd name="T76" fmla="*/ 183816 w 1278"/>
                      <a:gd name="T77" fmla="*/ 18558 h 221"/>
                      <a:gd name="T78" fmla="*/ 188620 w 1278"/>
                      <a:gd name="T79" fmla="*/ 20204 h 221"/>
                      <a:gd name="T80" fmla="*/ 193455 w 1278"/>
                      <a:gd name="T81" fmla="*/ 21989 h 221"/>
                      <a:gd name="T82" fmla="*/ 198275 w 1278"/>
                      <a:gd name="T83" fmla="*/ 23543 h 221"/>
                      <a:gd name="T84" fmla="*/ 203020 w 1278"/>
                      <a:gd name="T85" fmla="*/ 24985 h 221"/>
                      <a:gd name="T86" fmla="*/ 207824 w 1278"/>
                      <a:gd name="T87" fmla="*/ 26432 h 221"/>
                      <a:gd name="T88" fmla="*/ 212659 w 1278"/>
                      <a:gd name="T89" fmla="*/ 28231 h 221"/>
                      <a:gd name="T90" fmla="*/ 217477 w 1278"/>
                      <a:gd name="T91" fmla="*/ 30307 h 221"/>
                      <a:gd name="T92" fmla="*/ 222285 w 1278"/>
                      <a:gd name="T93" fmla="*/ 32519 h 221"/>
                      <a:gd name="T94" fmla="*/ 227135 w 1278"/>
                      <a:gd name="T95" fmla="*/ 34912 h 221"/>
                      <a:gd name="T96" fmla="*/ 231940 w 1278"/>
                      <a:gd name="T97" fmla="*/ 37611 h 221"/>
                      <a:gd name="T98" fmla="*/ 236965 w 1278"/>
                      <a:gd name="T99" fmla="*/ 40549 h 22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278"/>
                      <a:gd name="T151" fmla="*/ 0 h 221"/>
                      <a:gd name="T152" fmla="*/ 1278 w 1278"/>
                      <a:gd name="T153" fmla="*/ 221 h 22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278" h="221">
                        <a:moveTo>
                          <a:pt x="0" y="0"/>
                        </a:moveTo>
                        <a:lnTo>
                          <a:pt x="26" y="2"/>
                        </a:lnTo>
                        <a:lnTo>
                          <a:pt x="52" y="2"/>
                        </a:lnTo>
                        <a:lnTo>
                          <a:pt x="78" y="3"/>
                        </a:lnTo>
                        <a:lnTo>
                          <a:pt x="104" y="3"/>
                        </a:lnTo>
                        <a:lnTo>
                          <a:pt x="130" y="4"/>
                        </a:lnTo>
                        <a:lnTo>
                          <a:pt x="156" y="4"/>
                        </a:lnTo>
                        <a:lnTo>
                          <a:pt x="183" y="6"/>
                        </a:lnTo>
                        <a:lnTo>
                          <a:pt x="209" y="6"/>
                        </a:lnTo>
                        <a:lnTo>
                          <a:pt x="235" y="5"/>
                        </a:lnTo>
                        <a:lnTo>
                          <a:pt x="261" y="3"/>
                        </a:lnTo>
                        <a:lnTo>
                          <a:pt x="287" y="3"/>
                        </a:lnTo>
                        <a:lnTo>
                          <a:pt x="313" y="2"/>
                        </a:lnTo>
                        <a:lnTo>
                          <a:pt x="339" y="2"/>
                        </a:lnTo>
                        <a:lnTo>
                          <a:pt x="365" y="2"/>
                        </a:lnTo>
                        <a:lnTo>
                          <a:pt x="391" y="3"/>
                        </a:lnTo>
                        <a:lnTo>
                          <a:pt x="417" y="4"/>
                        </a:lnTo>
                        <a:lnTo>
                          <a:pt x="443" y="7"/>
                        </a:lnTo>
                        <a:lnTo>
                          <a:pt x="469" y="10"/>
                        </a:lnTo>
                        <a:lnTo>
                          <a:pt x="495" y="15"/>
                        </a:lnTo>
                        <a:lnTo>
                          <a:pt x="521" y="19"/>
                        </a:lnTo>
                        <a:lnTo>
                          <a:pt x="548" y="23"/>
                        </a:lnTo>
                        <a:lnTo>
                          <a:pt x="574" y="29"/>
                        </a:lnTo>
                        <a:lnTo>
                          <a:pt x="600" y="34"/>
                        </a:lnTo>
                        <a:lnTo>
                          <a:pt x="626" y="39"/>
                        </a:lnTo>
                        <a:lnTo>
                          <a:pt x="652" y="44"/>
                        </a:lnTo>
                        <a:lnTo>
                          <a:pt x="678" y="48"/>
                        </a:lnTo>
                        <a:lnTo>
                          <a:pt x="704" y="52"/>
                        </a:lnTo>
                        <a:lnTo>
                          <a:pt x="730" y="56"/>
                        </a:lnTo>
                        <a:lnTo>
                          <a:pt x="756" y="60"/>
                        </a:lnTo>
                        <a:lnTo>
                          <a:pt x="782" y="63"/>
                        </a:lnTo>
                        <a:lnTo>
                          <a:pt x="808" y="66"/>
                        </a:lnTo>
                        <a:lnTo>
                          <a:pt x="834" y="69"/>
                        </a:lnTo>
                        <a:lnTo>
                          <a:pt x="860" y="72"/>
                        </a:lnTo>
                        <a:lnTo>
                          <a:pt x="886" y="76"/>
                        </a:lnTo>
                        <a:lnTo>
                          <a:pt x="913" y="81"/>
                        </a:lnTo>
                        <a:lnTo>
                          <a:pt x="939" y="86"/>
                        </a:lnTo>
                        <a:lnTo>
                          <a:pt x="965" y="93"/>
                        </a:lnTo>
                        <a:lnTo>
                          <a:pt x="991" y="101"/>
                        </a:lnTo>
                        <a:lnTo>
                          <a:pt x="1017" y="110"/>
                        </a:lnTo>
                        <a:lnTo>
                          <a:pt x="1043" y="120"/>
                        </a:lnTo>
                        <a:lnTo>
                          <a:pt x="1069" y="128"/>
                        </a:lnTo>
                        <a:lnTo>
                          <a:pt x="1095" y="136"/>
                        </a:lnTo>
                        <a:lnTo>
                          <a:pt x="1121" y="144"/>
                        </a:lnTo>
                        <a:lnTo>
                          <a:pt x="1147" y="154"/>
                        </a:lnTo>
                        <a:lnTo>
                          <a:pt x="1173" y="165"/>
                        </a:lnTo>
                        <a:lnTo>
                          <a:pt x="1199" y="177"/>
                        </a:lnTo>
                        <a:lnTo>
                          <a:pt x="1225" y="190"/>
                        </a:lnTo>
                        <a:lnTo>
                          <a:pt x="1251" y="205"/>
                        </a:lnTo>
                        <a:lnTo>
                          <a:pt x="1278" y="221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kumimoji="1" lang="en-US" sz="1800" smtClean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370" name="Freeform 64"/>
                  <p:cNvSpPr>
                    <a:spLocks/>
                  </p:cNvSpPr>
                  <p:nvPr/>
                </p:nvSpPr>
                <p:spPr bwMode="auto">
                  <a:xfrm>
                    <a:off x="1932" y="1628"/>
                    <a:ext cx="2395" cy="244"/>
                  </a:xfrm>
                  <a:custGeom>
                    <a:avLst/>
                    <a:gdLst>
                      <a:gd name="T0" fmla="*/ 0 w 1246"/>
                      <a:gd name="T1" fmla="*/ 0 h 127"/>
                      <a:gd name="T2" fmla="*/ 4644 w 1246"/>
                      <a:gd name="T3" fmla="*/ 601 h 127"/>
                      <a:gd name="T4" fmla="*/ 9472 w 1246"/>
                      <a:gd name="T5" fmla="*/ 1470 h 127"/>
                      <a:gd name="T6" fmla="*/ 14168 w 1246"/>
                      <a:gd name="T7" fmla="*/ 3016 h 127"/>
                      <a:gd name="T8" fmla="*/ 19024 w 1246"/>
                      <a:gd name="T9" fmla="*/ 4632 h 127"/>
                      <a:gd name="T10" fmla="*/ 23642 w 1246"/>
                      <a:gd name="T11" fmla="*/ 7043 h 127"/>
                      <a:gd name="T12" fmla="*/ 28286 w 1246"/>
                      <a:gd name="T13" fmla="*/ 9660 h 127"/>
                      <a:gd name="T14" fmla="*/ 33146 w 1246"/>
                      <a:gd name="T15" fmla="*/ 12071 h 127"/>
                      <a:gd name="T16" fmla="*/ 37838 w 1246"/>
                      <a:gd name="T17" fmla="*/ 14288 h 127"/>
                      <a:gd name="T18" fmla="*/ 42658 w 1246"/>
                      <a:gd name="T19" fmla="*/ 15943 h 127"/>
                      <a:gd name="T20" fmla="*/ 47310 w 1246"/>
                      <a:gd name="T21" fmla="*/ 17510 h 127"/>
                      <a:gd name="T22" fmla="*/ 52161 w 1246"/>
                      <a:gd name="T23" fmla="*/ 18354 h 127"/>
                      <a:gd name="T24" fmla="*/ 56786 w 1246"/>
                      <a:gd name="T25" fmla="*/ 18951 h 127"/>
                      <a:gd name="T26" fmla="*/ 61480 w 1246"/>
                      <a:gd name="T27" fmla="*/ 19320 h 127"/>
                      <a:gd name="T28" fmla="*/ 66330 w 1246"/>
                      <a:gd name="T29" fmla="*/ 19922 h 127"/>
                      <a:gd name="T30" fmla="*/ 70937 w 1246"/>
                      <a:gd name="T31" fmla="*/ 20206 h 127"/>
                      <a:gd name="T32" fmla="*/ 75804 w 1246"/>
                      <a:gd name="T33" fmla="*/ 20575 h 127"/>
                      <a:gd name="T34" fmla="*/ 80440 w 1246"/>
                      <a:gd name="T35" fmla="*/ 20763 h 127"/>
                      <a:gd name="T36" fmla="*/ 85276 w 1246"/>
                      <a:gd name="T37" fmla="*/ 20971 h 127"/>
                      <a:gd name="T38" fmla="*/ 89972 w 1246"/>
                      <a:gd name="T39" fmla="*/ 20971 h 127"/>
                      <a:gd name="T40" fmla="*/ 94610 w 1246"/>
                      <a:gd name="T41" fmla="*/ 21176 h 127"/>
                      <a:gd name="T42" fmla="*/ 99446 w 1246"/>
                      <a:gd name="T43" fmla="*/ 21516 h 127"/>
                      <a:gd name="T44" fmla="*/ 104083 w 1246"/>
                      <a:gd name="T45" fmla="*/ 21729 h 127"/>
                      <a:gd name="T46" fmla="*/ 108947 w 1246"/>
                      <a:gd name="T47" fmla="*/ 22110 h 127"/>
                      <a:gd name="T48" fmla="*/ 113718 w 1246"/>
                      <a:gd name="T49" fmla="*/ 22333 h 127"/>
                      <a:gd name="T50" fmla="*/ 118362 w 1246"/>
                      <a:gd name="T51" fmla="*/ 22438 h 127"/>
                      <a:gd name="T52" fmla="*/ 123206 w 1246"/>
                      <a:gd name="T53" fmla="*/ 22763 h 127"/>
                      <a:gd name="T54" fmla="*/ 127865 w 1246"/>
                      <a:gd name="T55" fmla="*/ 22986 h 127"/>
                      <a:gd name="T56" fmla="*/ 132682 w 1246"/>
                      <a:gd name="T57" fmla="*/ 23192 h 127"/>
                      <a:gd name="T58" fmla="*/ 137382 w 1246"/>
                      <a:gd name="T59" fmla="*/ 23380 h 127"/>
                      <a:gd name="T60" fmla="*/ 142212 w 1246"/>
                      <a:gd name="T61" fmla="*/ 23380 h 127"/>
                      <a:gd name="T62" fmla="*/ 146848 w 1246"/>
                      <a:gd name="T63" fmla="*/ 23587 h 127"/>
                      <a:gd name="T64" fmla="*/ 151492 w 1246"/>
                      <a:gd name="T65" fmla="*/ 23587 h 127"/>
                      <a:gd name="T66" fmla="*/ 156352 w 1246"/>
                      <a:gd name="T67" fmla="*/ 23587 h 127"/>
                      <a:gd name="T68" fmla="*/ 161024 w 1246"/>
                      <a:gd name="T69" fmla="*/ 23587 h 127"/>
                      <a:gd name="T70" fmla="*/ 165884 w 1246"/>
                      <a:gd name="T71" fmla="*/ 23587 h 127"/>
                      <a:gd name="T72" fmla="*/ 170527 w 1246"/>
                      <a:gd name="T73" fmla="*/ 23587 h 127"/>
                      <a:gd name="T74" fmla="*/ 175356 w 1246"/>
                      <a:gd name="T75" fmla="*/ 23587 h 127"/>
                      <a:gd name="T76" fmla="*/ 179992 w 1246"/>
                      <a:gd name="T77" fmla="*/ 23587 h 127"/>
                      <a:gd name="T78" fmla="*/ 184692 w 1246"/>
                      <a:gd name="T79" fmla="*/ 23587 h 127"/>
                      <a:gd name="T80" fmla="*/ 189522 w 1246"/>
                      <a:gd name="T81" fmla="*/ 23587 h 127"/>
                      <a:gd name="T82" fmla="*/ 194170 w 1246"/>
                      <a:gd name="T83" fmla="*/ 23380 h 127"/>
                      <a:gd name="T84" fmla="*/ 199023 w 1246"/>
                      <a:gd name="T85" fmla="*/ 23192 h 127"/>
                      <a:gd name="T86" fmla="*/ 203661 w 1246"/>
                      <a:gd name="T87" fmla="*/ 22763 h 127"/>
                      <a:gd name="T88" fmla="*/ 208334 w 1246"/>
                      <a:gd name="T89" fmla="*/ 22438 h 127"/>
                      <a:gd name="T90" fmla="*/ 213178 w 1246"/>
                      <a:gd name="T91" fmla="*/ 21933 h 127"/>
                      <a:gd name="T92" fmla="*/ 217837 w 1246"/>
                      <a:gd name="T93" fmla="*/ 21176 h 127"/>
                      <a:gd name="T94" fmla="*/ 222652 w 1246"/>
                      <a:gd name="T95" fmla="*/ 20369 h 127"/>
                      <a:gd name="T96" fmla="*/ 227310 w 1246"/>
                      <a:gd name="T97" fmla="*/ 19922 h 127"/>
                      <a:gd name="T98" fmla="*/ 232209 w 1246"/>
                      <a:gd name="T99" fmla="*/ 19320 h 12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246"/>
                      <a:gd name="T151" fmla="*/ 0 h 127"/>
                      <a:gd name="T152" fmla="*/ 1246 w 1246"/>
                      <a:gd name="T153" fmla="*/ 127 h 12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246" h="127">
                        <a:moveTo>
                          <a:pt x="0" y="0"/>
                        </a:moveTo>
                        <a:lnTo>
                          <a:pt x="25" y="3"/>
                        </a:lnTo>
                        <a:lnTo>
                          <a:pt x="51" y="8"/>
                        </a:lnTo>
                        <a:lnTo>
                          <a:pt x="76" y="16"/>
                        </a:lnTo>
                        <a:lnTo>
                          <a:pt x="102" y="25"/>
                        </a:lnTo>
                        <a:lnTo>
                          <a:pt x="127" y="38"/>
                        </a:lnTo>
                        <a:lnTo>
                          <a:pt x="152" y="52"/>
                        </a:lnTo>
                        <a:lnTo>
                          <a:pt x="178" y="65"/>
                        </a:lnTo>
                        <a:lnTo>
                          <a:pt x="203" y="77"/>
                        </a:lnTo>
                        <a:lnTo>
                          <a:pt x="229" y="86"/>
                        </a:lnTo>
                        <a:lnTo>
                          <a:pt x="254" y="94"/>
                        </a:lnTo>
                        <a:lnTo>
                          <a:pt x="280" y="99"/>
                        </a:lnTo>
                        <a:lnTo>
                          <a:pt x="305" y="102"/>
                        </a:lnTo>
                        <a:lnTo>
                          <a:pt x="330" y="104"/>
                        </a:lnTo>
                        <a:lnTo>
                          <a:pt x="356" y="107"/>
                        </a:lnTo>
                        <a:lnTo>
                          <a:pt x="381" y="109"/>
                        </a:lnTo>
                        <a:lnTo>
                          <a:pt x="407" y="111"/>
                        </a:lnTo>
                        <a:lnTo>
                          <a:pt x="432" y="112"/>
                        </a:lnTo>
                        <a:lnTo>
                          <a:pt x="458" y="113"/>
                        </a:lnTo>
                        <a:lnTo>
                          <a:pt x="483" y="113"/>
                        </a:lnTo>
                        <a:lnTo>
                          <a:pt x="508" y="114"/>
                        </a:lnTo>
                        <a:lnTo>
                          <a:pt x="534" y="116"/>
                        </a:lnTo>
                        <a:lnTo>
                          <a:pt x="559" y="117"/>
                        </a:lnTo>
                        <a:lnTo>
                          <a:pt x="585" y="119"/>
                        </a:lnTo>
                        <a:lnTo>
                          <a:pt x="610" y="120"/>
                        </a:lnTo>
                        <a:lnTo>
                          <a:pt x="635" y="121"/>
                        </a:lnTo>
                        <a:lnTo>
                          <a:pt x="661" y="123"/>
                        </a:lnTo>
                        <a:lnTo>
                          <a:pt x="686" y="124"/>
                        </a:lnTo>
                        <a:lnTo>
                          <a:pt x="712" y="125"/>
                        </a:lnTo>
                        <a:lnTo>
                          <a:pt x="737" y="126"/>
                        </a:lnTo>
                        <a:lnTo>
                          <a:pt x="763" y="126"/>
                        </a:lnTo>
                        <a:lnTo>
                          <a:pt x="788" y="127"/>
                        </a:lnTo>
                        <a:lnTo>
                          <a:pt x="813" y="127"/>
                        </a:lnTo>
                        <a:lnTo>
                          <a:pt x="839" y="127"/>
                        </a:lnTo>
                        <a:lnTo>
                          <a:pt x="864" y="127"/>
                        </a:lnTo>
                        <a:lnTo>
                          <a:pt x="890" y="127"/>
                        </a:lnTo>
                        <a:lnTo>
                          <a:pt x="915" y="127"/>
                        </a:lnTo>
                        <a:lnTo>
                          <a:pt x="941" y="127"/>
                        </a:lnTo>
                        <a:lnTo>
                          <a:pt x="966" y="127"/>
                        </a:lnTo>
                        <a:lnTo>
                          <a:pt x="991" y="127"/>
                        </a:lnTo>
                        <a:lnTo>
                          <a:pt x="1017" y="127"/>
                        </a:lnTo>
                        <a:lnTo>
                          <a:pt x="1042" y="126"/>
                        </a:lnTo>
                        <a:lnTo>
                          <a:pt x="1068" y="125"/>
                        </a:lnTo>
                        <a:lnTo>
                          <a:pt x="1093" y="123"/>
                        </a:lnTo>
                        <a:lnTo>
                          <a:pt x="1118" y="121"/>
                        </a:lnTo>
                        <a:lnTo>
                          <a:pt x="1144" y="118"/>
                        </a:lnTo>
                        <a:lnTo>
                          <a:pt x="1169" y="114"/>
                        </a:lnTo>
                        <a:lnTo>
                          <a:pt x="1195" y="110"/>
                        </a:lnTo>
                        <a:lnTo>
                          <a:pt x="1220" y="107"/>
                        </a:lnTo>
                        <a:lnTo>
                          <a:pt x="1246" y="104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kumimoji="1" lang="en-US" sz="1800" smtClean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4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75" y="786"/>
                    <a:ext cx="2" cy="1591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5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" y="2326"/>
                    <a:ext cx="32" cy="0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7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242" y="2225"/>
                    <a:ext cx="212" cy="1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-0.4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7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" y="1954"/>
                    <a:ext cx="32" cy="0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75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242" y="1852"/>
                    <a:ext cx="212" cy="1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-0.2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9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" y="1581"/>
                    <a:ext cx="32" cy="0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7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367" y="1480"/>
                    <a:ext cx="63" cy="1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0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1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" y="1212"/>
                    <a:ext cx="32" cy="0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79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1271" y="1110"/>
                    <a:ext cx="173" cy="1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0.2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3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3" y="837"/>
                    <a:ext cx="32" cy="0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81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1271" y="733"/>
                    <a:ext cx="173" cy="1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0.4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5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575" y="2378"/>
                    <a:ext cx="2800" cy="1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6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26" y="2378"/>
                    <a:ext cx="0" cy="34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8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1563" y="2427"/>
                    <a:ext cx="125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40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8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2240" y="2378"/>
                    <a:ext cx="0" cy="34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86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178" y="2427"/>
                    <a:ext cx="125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50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0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2853" y="2378"/>
                    <a:ext cx="0" cy="34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8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2427"/>
                    <a:ext cx="125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60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2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465" y="2378"/>
                    <a:ext cx="0" cy="34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9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403" y="2427"/>
                    <a:ext cx="125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70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4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378"/>
                    <a:ext cx="0" cy="34"/>
                  </a:xfrm>
                  <a:prstGeom prst="line">
                    <a:avLst/>
                  </a:prstGeom>
                  <a:noFill/>
                  <a:ln w="4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kumimoji="1" lang="en-US" sz="14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392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017" y="2427"/>
                    <a:ext cx="126" cy="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80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3393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731" y="2581"/>
                    <a:ext cx="570" cy="1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kumimoji="1" lang="en-US" altLang="ja-JP" sz="1400" b="1" smtClean="0">
                        <a:solidFill>
                          <a:srgbClr val="000000"/>
                        </a:solidFill>
                        <a:latin typeface="Calibri" pitchFamily="34" charset="0"/>
                        <a:ea typeface="ＭＳ Ｐゴシック" pitchFamily="34" charset="-128"/>
                      </a:rPr>
                      <a:t>Age, years</a:t>
                    </a:r>
                    <a:endParaRPr kumimoji="1" lang="en-US" altLang="ja-JP" sz="1400" b="1" smtClean="0">
                      <a:solidFill>
                        <a:prstClr val="black"/>
                      </a:solidFill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13366" name="Rectangle 8190"/>
                <p:cNvSpPr>
                  <a:spLocks noChangeArrowheads="1"/>
                </p:cNvSpPr>
                <p:nvPr/>
              </p:nvSpPr>
              <p:spPr bwMode="auto">
                <a:xfrm rot="-5400000">
                  <a:off x="3403942" y="1257102"/>
                  <a:ext cx="2217797" cy="280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Standardized values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3361" name="TextBox 1"/>
              <p:cNvSpPr txBox="1">
                <a:spLocks noChangeArrowheads="1"/>
              </p:cNvSpPr>
              <p:nvPr/>
            </p:nvSpPr>
            <p:spPr bwMode="auto">
              <a:xfrm>
                <a:off x="7989926" y="401098"/>
                <a:ext cx="1381538" cy="335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rPr>
                  <a:t>Torsion - HT</a:t>
                </a:r>
              </a:p>
            </p:txBody>
          </p:sp>
          <p:sp>
            <p:nvSpPr>
              <p:cNvPr id="13362" name="TextBox 2"/>
              <p:cNvSpPr txBox="1">
                <a:spLocks noChangeArrowheads="1"/>
              </p:cNvSpPr>
              <p:nvPr/>
            </p:nvSpPr>
            <p:spPr bwMode="auto">
              <a:xfrm>
                <a:off x="8089756" y="1146902"/>
                <a:ext cx="1292739" cy="324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rPr>
                  <a:t>Torsion-non HT</a:t>
                </a:r>
              </a:p>
            </p:txBody>
          </p:sp>
          <p:sp>
            <p:nvSpPr>
              <p:cNvPr id="13363" name="TextBox 3"/>
              <p:cNvSpPr txBox="1">
                <a:spLocks noChangeArrowheads="1"/>
              </p:cNvSpPr>
              <p:nvPr/>
            </p:nvSpPr>
            <p:spPr bwMode="auto">
              <a:xfrm>
                <a:off x="5257799" y="1297591"/>
                <a:ext cx="921042" cy="346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rPr>
                  <a:t>CS-HT</a:t>
                </a:r>
              </a:p>
            </p:txBody>
          </p:sp>
          <p:sp>
            <p:nvSpPr>
              <p:cNvPr id="13364" name="TextBox 1"/>
              <p:cNvSpPr txBox="1">
                <a:spLocks noChangeArrowheads="1"/>
              </p:cNvSpPr>
              <p:nvPr/>
            </p:nvSpPr>
            <p:spPr bwMode="auto">
              <a:xfrm>
                <a:off x="5257593" y="704748"/>
                <a:ext cx="1197330" cy="346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rPr>
                  <a:t>CS-non HT</a:t>
                </a:r>
              </a:p>
            </p:txBody>
          </p:sp>
        </p:grpSp>
      </p:grpSp>
      <p:grpSp>
        <p:nvGrpSpPr>
          <p:cNvPr id="16" name="Group 158"/>
          <p:cNvGrpSpPr>
            <a:grpSpLocks/>
          </p:cNvGrpSpPr>
          <p:nvPr/>
        </p:nvGrpSpPr>
        <p:grpSpPr bwMode="auto">
          <a:xfrm>
            <a:off x="314325" y="4362450"/>
            <a:ext cx="4267200" cy="2362200"/>
            <a:chOff x="-500889" y="3338640"/>
            <a:chExt cx="5183408" cy="3432181"/>
          </a:xfrm>
        </p:grpSpPr>
        <p:sp>
          <p:nvSpPr>
            <p:cNvPr id="13323" name="TextBox 4"/>
            <p:cNvSpPr txBox="1">
              <a:spLocks noChangeArrowheads="1"/>
            </p:cNvSpPr>
            <p:nvPr/>
          </p:nvSpPr>
          <p:spPr bwMode="auto">
            <a:xfrm>
              <a:off x="-500889" y="3338640"/>
              <a:ext cx="533562" cy="58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 sz="20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E</a:t>
              </a:r>
            </a:p>
          </p:txBody>
        </p:sp>
        <p:grpSp>
          <p:nvGrpSpPr>
            <p:cNvPr id="17" name="Group 144"/>
            <p:cNvGrpSpPr>
              <a:grpSpLocks/>
            </p:cNvGrpSpPr>
            <p:nvPr/>
          </p:nvGrpSpPr>
          <p:grpSpPr bwMode="auto">
            <a:xfrm>
              <a:off x="-76386" y="3540241"/>
              <a:ext cx="4267389" cy="3230580"/>
              <a:chOff x="-76386" y="3540241"/>
              <a:chExt cx="4267389" cy="3230580"/>
            </a:xfrm>
          </p:grpSpPr>
          <p:grpSp>
            <p:nvGrpSpPr>
              <p:cNvPr id="18" name="Group 100"/>
              <p:cNvGrpSpPr>
                <a:grpSpLocks noChangeAspect="1"/>
              </p:cNvGrpSpPr>
              <p:nvPr/>
            </p:nvGrpSpPr>
            <p:grpSpPr bwMode="auto">
              <a:xfrm>
                <a:off x="220579" y="3700984"/>
                <a:ext cx="3970424" cy="3069837"/>
                <a:chOff x="1623" y="741"/>
                <a:chExt cx="2752" cy="1936"/>
              </a:xfrm>
            </p:grpSpPr>
            <p:sp>
              <p:nvSpPr>
                <p:cNvPr id="13331" name="Freeform 104"/>
                <p:cNvSpPr>
                  <a:spLocks/>
                </p:cNvSpPr>
                <p:nvPr/>
              </p:nvSpPr>
              <p:spPr bwMode="auto">
                <a:xfrm>
                  <a:off x="2179" y="1033"/>
                  <a:ext cx="2147" cy="1104"/>
                </a:xfrm>
                <a:custGeom>
                  <a:avLst/>
                  <a:gdLst>
                    <a:gd name="T0" fmla="*/ 0 w 1118"/>
                    <a:gd name="T1" fmla="*/ 0 h 575"/>
                    <a:gd name="T2" fmla="*/ 4200 w 1118"/>
                    <a:gd name="T3" fmla="*/ 1791 h 575"/>
                    <a:gd name="T4" fmla="*/ 8486 w 1118"/>
                    <a:gd name="T5" fmla="*/ 3439 h 575"/>
                    <a:gd name="T6" fmla="*/ 12798 w 1118"/>
                    <a:gd name="T7" fmla="*/ 5555 h 575"/>
                    <a:gd name="T8" fmla="*/ 17053 w 1118"/>
                    <a:gd name="T9" fmla="*/ 7830 h 575"/>
                    <a:gd name="T10" fmla="*/ 21105 w 1118"/>
                    <a:gd name="T11" fmla="*/ 10462 h 575"/>
                    <a:gd name="T12" fmla="*/ 25340 w 1118"/>
                    <a:gd name="T13" fmla="*/ 14033 h 575"/>
                    <a:gd name="T14" fmla="*/ 29595 w 1118"/>
                    <a:gd name="T15" fmla="*/ 17474 h 575"/>
                    <a:gd name="T16" fmla="*/ 33795 w 1118"/>
                    <a:gd name="T17" fmla="*/ 20479 h 575"/>
                    <a:gd name="T18" fmla="*/ 38110 w 1118"/>
                    <a:gd name="T19" fmla="*/ 23457 h 575"/>
                    <a:gd name="T20" fmla="*/ 42176 w 1118"/>
                    <a:gd name="T21" fmla="*/ 26250 h 575"/>
                    <a:gd name="T22" fmla="*/ 46431 w 1118"/>
                    <a:gd name="T23" fmla="*/ 28865 h 575"/>
                    <a:gd name="T24" fmla="*/ 50671 w 1118"/>
                    <a:gd name="T25" fmla="*/ 31759 h 575"/>
                    <a:gd name="T26" fmla="*/ 54931 w 1118"/>
                    <a:gd name="T27" fmla="*/ 34312 h 575"/>
                    <a:gd name="T28" fmla="*/ 59229 w 1118"/>
                    <a:gd name="T29" fmla="*/ 37121 h 575"/>
                    <a:gd name="T30" fmla="*/ 63306 w 1118"/>
                    <a:gd name="T31" fmla="*/ 39736 h 575"/>
                    <a:gd name="T32" fmla="*/ 67515 w 1118"/>
                    <a:gd name="T33" fmla="*/ 42321 h 575"/>
                    <a:gd name="T34" fmla="*/ 71771 w 1118"/>
                    <a:gd name="T35" fmla="*/ 45037 h 575"/>
                    <a:gd name="T36" fmla="*/ 75971 w 1118"/>
                    <a:gd name="T37" fmla="*/ 47798 h 575"/>
                    <a:gd name="T38" fmla="*/ 80257 w 1118"/>
                    <a:gd name="T39" fmla="*/ 50592 h 575"/>
                    <a:gd name="T40" fmla="*/ 84365 w 1118"/>
                    <a:gd name="T41" fmla="*/ 53545 h 575"/>
                    <a:gd name="T42" fmla="*/ 88620 w 1118"/>
                    <a:gd name="T43" fmla="*/ 56575 h 575"/>
                    <a:gd name="T44" fmla="*/ 92855 w 1118"/>
                    <a:gd name="T45" fmla="*/ 59468 h 575"/>
                    <a:gd name="T46" fmla="*/ 97110 w 1118"/>
                    <a:gd name="T47" fmla="*/ 62617 h 575"/>
                    <a:gd name="T48" fmla="*/ 101310 w 1118"/>
                    <a:gd name="T49" fmla="*/ 65570 h 575"/>
                    <a:gd name="T50" fmla="*/ 105489 w 1118"/>
                    <a:gd name="T51" fmla="*/ 68494 h 575"/>
                    <a:gd name="T52" fmla="*/ 109704 w 1118"/>
                    <a:gd name="T53" fmla="*/ 71493 h 575"/>
                    <a:gd name="T54" fmla="*/ 113960 w 1118"/>
                    <a:gd name="T55" fmla="*/ 74225 h 575"/>
                    <a:gd name="T56" fmla="*/ 118160 w 1118"/>
                    <a:gd name="T57" fmla="*/ 76838 h 575"/>
                    <a:gd name="T58" fmla="*/ 122446 w 1118"/>
                    <a:gd name="T59" fmla="*/ 79242 h 575"/>
                    <a:gd name="T60" fmla="*/ 126540 w 1118"/>
                    <a:gd name="T61" fmla="*/ 81850 h 575"/>
                    <a:gd name="T62" fmla="*/ 130796 w 1118"/>
                    <a:gd name="T63" fmla="*/ 84257 h 575"/>
                    <a:gd name="T64" fmla="*/ 135029 w 1118"/>
                    <a:gd name="T65" fmla="*/ 86471 h 575"/>
                    <a:gd name="T66" fmla="*/ 139284 w 1118"/>
                    <a:gd name="T67" fmla="*/ 88875 h 575"/>
                    <a:gd name="T68" fmla="*/ 143499 w 1118"/>
                    <a:gd name="T69" fmla="*/ 90726 h 575"/>
                    <a:gd name="T70" fmla="*/ 147565 w 1118"/>
                    <a:gd name="T71" fmla="*/ 92141 h 575"/>
                    <a:gd name="T72" fmla="*/ 151880 w 1118"/>
                    <a:gd name="T73" fmla="*/ 93483 h 575"/>
                    <a:gd name="T74" fmla="*/ 156136 w 1118"/>
                    <a:gd name="T75" fmla="*/ 94533 h 575"/>
                    <a:gd name="T76" fmla="*/ 160343 w 1118"/>
                    <a:gd name="T77" fmla="*/ 95777 h 575"/>
                    <a:gd name="T78" fmla="*/ 164622 w 1118"/>
                    <a:gd name="T79" fmla="*/ 96929 h 575"/>
                    <a:gd name="T80" fmla="*/ 168678 w 1118"/>
                    <a:gd name="T81" fmla="*/ 98077 h 575"/>
                    <a:gd name="T82" fmla="*/ 172985 w 1118"/>
                    <a:gd name="T83" fmla="*/ 99204 h 575"/>
                    <a:gd name="T84" fmla="*/ 177268 w 1118"/>
                    <a:gd name="T85" fmla="*/ 100343 h 575"/>
                    <a:gd name="T86" fmla="*/ 181475 w 1118"/>
                    <a:gd name="T87" fmla="*/ 101391 h 575"/>
                    <a:gd name="T88" fmla="*/ 185731 w 1118"/>
                    <a:gd name="T89" fmla="*/ 102353 h 575"/>
                    <a:gd name="T90" fmla="*/ 189754 w 1118"/>
                    <a:gd name="T91" fmla="*/ 102806 h 575"/>
                    <a:gd name="T92" fmla="*/ 194010 w 1118"/>
                    <a:gd name="T93" fmla="*/ 103607 h 575"/>
                    <a:gd name="T94" fmla="*/ 198325 w 1118"/>
                    <a:gd name="T95" fmla="*/ 104344 h 575"/>
                    <a:gd name="T96" fmla="*/ 202580 w 1118"/>
                    <a:gd name="T97" fmla="*/ 105051 h 575"/>
                    <a:gd name="T98" fmla="*/ 206807 w 1118"/>
                    <a:gd name="T99" fmla="*/ 106191 h 57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18"/>
                    <a:gd name="T151" fmla="*/ 0 h 575"/>
                    <a:gd name="T152" fmla="*/ 1118 w 1118"/>
                    <a:gd name="T153" fmla="*/ 575 h 57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18" h="575">
                      <a:moveTo>
                        <a:pt x="0" y="0"/>
                      </a:moveTo>
                      <a:lnTo>
                        <a:pt x="23" y="10"/>
                      </a:lnTo>
                      <a:lnTo>
                        <a:pt x="46" y="19"/>
                      </a:lnTo>
                      <a:lnTo>
                        <a:pt x="69" y="30"/>
                      </a:lnTo>
                      <a:lnTo>
                        <a:pt x="92" y="42"/>
                      </a:lnTo>
                      <a:lnTo>
                        <a:pt x="114" y="57"/>
                      </a:lnTo>
                      <a:lnTo>
                        <a:pt x="137" y="76"/>
                      </a:lnTo>
                      <a:lnTo>
                        <a:pt x="160" y="95"/>
                      </a:lnTo>
                      <a:lnTo>
                        <a:pt x="183" y="111"/>
                      </a:lnTo>
                      <a:lnTo>
                        <a:pt x="206" y="127"/>
                      </a:lnTo>
                      <a:lnTo>
                        <a:pt x="228" y="142"/>
                      </a:lnTo>
                      <a:lnTo>
                        <a:pt x="251" y="156"/>
                      </a:lnTo>
                      <a:lnTo>
                        <a:pt x="274" y="172"/>
                      </a:lnTo>
                      <a:lnTo>
                        <a:pt x="297" y="186"/>
                      </a:lnTo>
                      <a:lnTo>
                        <a:pt x="320" y="201"/>
                      </a:lnTo>
                      <a:lnTo>
                        <a:pt x="342" y="215"/>
                      </a:lnTo>
                      <a:lnTo>
                        <a:pt x="365" y="229"/>
                      </a:lnTo>
                      <a:lnTo>
                        <a:pt x="388" y="244"/>
                      </a:lnTo>
                      <a:lnTo>
                        <a:pt x="411" y="259"/>
                      </a:lnTo>
                      <a:lnTo>
                        <a:pt x="434" y="274"/>
                      </a:lnTo>
                      <a:lnTo>
                        <a:pt x="456" y="290"/>
                      </a:lnTo>
                      <a:lnTo>
                        <a:pt x="479" y="306"/>
                      </a:lnTo>
                      <a:lnTo>
                        <a:pt x="502" y="322"/>
                      </a:lnTo>
                      <a:lnTo>
                        <a:pt x="525" y="339"/>
                      </a:lnTo>
                      <a:lnTo>
                        <a:pt x="548" y="355"/>
                      </a:lnTo>
                      <a:lnTo>
                        <a:pt x="570" y="371"/>
                      </a:lnTo>
                      <a:lnTo>
                        <a:pt x="593" y="387"/>
                      </a:lnTo>
                      <a:lnTo>
                        <a:pt x="616" y="402"/>
                      </a:lnTo>
                      <a:lnTo>
                        <a:pt x="639" y="416"/>
                      </a:lnTo>
                      <a:lnTo>
                        <a:pt x="662" y="429"/>
                      </a:lnTo>
                      <a:lnTo>
                        <a:pt x="684" y="443"/>
                      </a:lnTo>
                      <a:lnTo>
                        <a:pt x="707" y="456"/>
                      </a:lnTo>
                      <a:lnTo>
                        <a:pt x="730" y="468"/>
                      </a:lnTo>
                      <a:lnTo>
                        <a:pt x="753" y="481"/>
                      </a:lnTo>
                      <a:lnTo>
                        <a:pt x="776" y="491"/>
                      </a:lnTo>
                      <a:lnTo>
                        <a:pt x="798" y="499"/>
                      </a:lnTo>
                      <a:lnTo>
                        <a:pt x="821" y="506"/>
                      </a:lnTo>
                      <a:lnTo>
                        <a:pt x="844" y="512"/>
                      </a:lnTo>
                      <a:lnTo>
                        <a:pt x="867" y="519"/>
                      </a:lnTo>
                      <a:lnTo>
                        <a:pt x="890" y="525"/>
                      </a:lnTo>
                      <a:lnTo>
                        <a:pt x="912" y="531"/>
                      </a:lnTo>
                      <a:lnTo>
                        <a:pt x="935" y="537"/>
                      </a:lnTo>
                      <a:lnTo>
                        <a:pt x="958" y="543"/>
                      </a:lnTo>
                      <a:lnTo>
                        <a:pt x="981" y="549"/>
                      </a:lnTo>
                      <a:lnTo>
                        <a:pt x="1004" y="554"/>
                      </a:lnTo>
                      <a:lnTo>
                        <a:pt x="1026" y="557"/>
                      </a:lnTo>
                      <a:lnTo>
                        <a:pt x="1049" y="561"/>
                      </a:lnTo>
                      <a:lnTo>
                        <a:pt x="1072" y="565"/>
                      </a:lnTo>
                      <a:lnTo>
                        <a:pt x="1095" y="569"/>
                      </a:lnTo>
                      <a:lnTo>
                        <a:pt x="1118" y="575"/>
                      </a:lnTo>
                    </a:path>
                  </a:pathLst>
                </a:custGeom>
                <a:noFill/>
                <a:ln w="28575">
                  <a:solidFill>
                    <a:srgbClr val="9C2F24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1" lang="en-US" sz="1800" smtClean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332" name="Freeform 105"/>
                <p:cNvSpPr>
                  <a:spLocks/>
                </p:cNvSpPr>
                <p:nvPr/>
              </p:nvSpPr>
              <p:spPr bwMode="auto">
                <a:xfrm>
                  <a:off x="2231" y="966"/>
                  <a:ext cx="2095" cy="775"/>
                </a:xfrm>
                <a:custGeom>
                  <a:avLst/>
                  <a:gdLst>
                    <a:gd name="T0" fmla="*/ 0 w 1090"/>
                    <a:gd name="T1" fmla="*/ 0 h 404"/>
                    <a:gd name="T2" fmla="*/ 4275 w 1090"/>
                    <a:gd name="T3" fmla="*/ 1138 h 404"/>
                    <a:gd name="T4" fmla="*/ 8315 w 1090"/>
                    <a:gd name="T5" fmla="*/ 2384 h 404"/>
                    <a:gd name="T6" fmla="*/ 12512 w 1090"/>
                    <a:gd name="T7" fmla="*/ 4391 h 404"/>
                    <a:gd name="T8" fmla="*/ 16579 w 1090"/>
                    <a:gd name="T9" fmla="*/ 7165 h 404"/>
                    <a:gd name="T10" fmla="*/ 20621 w 1090"/>
                    <a:gd name="T11" fmla="*/ 10631 h 404"/>
                    <a:gd name="T12" fmla="*/ 24998 w 1090"/>
                    <a:gd name="T13" fmla="*/ 13950 h 404"/>
                    <a:gd name="T14" fmla="*/ 29096 w 1090"/>
                    <a:gd name="T15" fmla="*/ 17372 h 404"/>
                    <a:gd name="T16" fmla="*/ 33138 w 1090"/>
                    <a:gd name="T17" fmla="*/ 20733 h 404"/>
                    <a:gd name="T18" fmla="*/ 37185 w 1090"/>
                    <a:gd name="T19" fmla="*/ 23622 h 404"/>
                    <a:gd name="T20" fmla="*/ 41592 w 1090"/>
                    <a:gd name="T21" fmla="*/ 26367 h 404"/>
                    <a:gd name="T22" fmla="*/ 45604 w 1090"/>
                    <a:gd name="T23" fmla="*/ 28765 h 404"/>
                    <a:gd name="T24" fmla="*/ 49701 w 1090"/>
                    <a:gd name="T25" fmla="*/ 31148 h 404"/>
                    <a:gd name="T26" fmla="*/ 53797 w 1090"/>
                    <a:gd name="T27" fmla="*/ 33325 h 404"/>
                    <a:gd name="T28" fmla="*/ 57916 w 1090"/>
                    <a:gd name="T29" fmla="*/ 35585 h 404"/>
                    <a:gd name="T30" fmla="*/ 62214 w 1090"/>
                    <a:gd name="T31" fmla="*/ 37561 h 404"/>
                    <a:gd name="T32" fmla="*/ 66281 w 1090"/>
                    <a:gd name="T33" fmla="*/ 39772 h 404"/>
                    <a:gd name="T34" fmla="*/ 70432 w 1090"/>
                    <a:gd name="T35" fmla="*/ 41779 h 404"/>
                    <a:gd name="T36" fmla="*/ 74511 w 1090"/>
                    <a:gd name="T37" fmla="*/ 43795 h 404"/>
                    <a:gd name="T38" fmla="*/ 78801 w 1090"/>
                    <a:gd name="T39" fmla="*/ 45491 h 404"/>
                    <a:gd name="T40" fmla="*/ 82837 w 1090"/>
                    <a:gd name="T41" fmla="*/ 47331 h 404"/>
                    <a:gd name="T42" fmla="*/ 86998 w 1090"/>
                    <a:gd name="T43" fmla="*/ 48944 h 404"/>
                    <a:gd name="T44" fmla="*/ 91090 w 1090"/>
                    <a:gd name="T45" fmla="*/ 50475 h 404"/>
                    <a:gd name="T46" fmla="*/ 95349 w 1090"/>
                    <a:gd name="T47" fmla="*/ 51935 h 404"/>
                    <a:gd name="T48" fmla="*/ 99403 w 1090"/>
                    <a:gd name="T49" fmla="*/ 53325 h 404"/>
                    <a:gd name="T50" fmla="*/ 103606 w 1090"/>
                    <a:gd name="T51" fmla="*/ 54478 h 404"/>
                    <a:gd name="T52" fmla="*/ 107648 w 1090"/>
                    <a:gd name="T53" fmla="*/ 55725 h 404"/>
                    <a:gd name="T54" fmla="*/ 111715 w 1090"/>
                    <a:gd name="T55" fmla="*/ 56863 h 404"/>
                    <a:gd name="T56" fmla="*/ 116011 w 1090"/>
                    <a:gd name="T57" fmla="*/ 57956 h 404"/>
                    <a:gd name="T58" fmla="*/ 120138 w 1090"/>
                    <a:gd name="T59" fmla="*/ 59100 h 404"/>
                    <a:gd name="T60" fmla="*/ 124228 w 1090"/>
                    <a:gd name="T61" fmla="*/ 60285 h 404"/>
                    <a:gd name="T62" fmla="*/ 128324 w 1090"/>
                    <a:gd name="T63" fmla="*/ 61304 h 404"/>
                    <a:gd name="T64" fmla="*/ 132539 w 1090"/>
                    <a:gd name="T65" fmla="*/ 62349 h 404"/>
                    <a:gd name="T66" fmla="*/ 136729 w 1090"/>
                    <a:gd name="T67" fmla="*/ 63483 h 404"/>
                    <a:gd name="T68" fmla="*/ 140792 w 1090"/>
                    <a:gd name="T69" fmla="*/ 64528 h 404"/>
                    <a:gd name="T70" fmla="*/ 144830 w 1090"/>
                    <a:gd name="T71" fmla="*/ 65679 h 404"/>
                    <a:gd name="T72" fmla="*/ 149210 w 1090"/>
                    <a:gd name="T73" fmla="*/ 66533 h 404"/>
                    <a:gd name="T74" fmla="*/ 153308 w 1090"/>
                    <a:gd name="T75" fmla="*/ 67465 h 404"/>
                    <a:gd name="T76" fmla="*/ 157348 w 1090"/>
                    <a:gd name="T77" fmla="*/ 68484 h 404"/>
                    <a:gd name="T78" fmla="*/ 161417 w 1090"/>
                    <a:gd name="T79" fmla="*/ 69132 h 404"/>
                    <a:gd name="T80" fmla="*/ 165620 w 1090"/>
                    <a:gd name="T81" fmla="*/ 69675 h 404"/>
                    <a:gd name="T82" fmla="*/ 169839 w 1090"/>
                    <a:gd name="T83" fmla="*/ 70475 h 404"/>
                    <a:gd name="T84" fmla="*/ 173927 w 1090"/>
                    <a:gd name="T85" fmla="*/ 71093 h 404"/>
                    <a:gd name="T86" fmla="*/ 178025 w 1090"/>
                    <a:gd name="T87" fmla="*/ 71699 h 404"/>
                    <a:gd name="T88" fmla="*/ 182129 w 1090"/>
                    <a:gd name="T89" fmla="*/ 72275 h 404"/>
                    <a:gd name="T90" fmla="*/ 186443 w 1090"/>
                    <a:gd name="T91" fmla="*/ 72451 h 404"/>
                    <a:gd name="T92" fmla="*/ 190507 w 1090"/>
                    <a:gd name="T93" fmla="*/ 72867 h 404"/>
                    <a:gd name="T94" fmla="*/ 194645 w 1090"/>
                    <a:gd name="T95" fmla="*/ 72952 h 404"/>
                    <a:gd name="T96" fmla="*/ 198735 w 1090"/>
                    <a:gd name="T97" fmla="*/ 73521 h 404"/>
                    <a:gd name="T98" fmla="*/ 203009 w 1090"/>
                    <a:gd name="T99" fmla="*/ 74114 h 40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90"/>
                    <a:gd name="T151" fmla="*/ 0 h 404"/>
                    <a:gd name="T152" fmla="*/ 1090 w 1090"/>
                    <a:gd name="T153" fmla="*/ 404 h 40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90" h="404">
                      <a:moveTo>
                        <a:pt x="0" y="0"/>
                      </a:moveTo>
                      <a:lnTo>
                        <a:pt x="23" y="6"/>
                      </a:lnTo>
                      <a:lnTo>
                        <a:pt x="45" y="13"/>
                      </a:lnTo>
                      <a:lnTo>
                        <a:pt x="67" y="24"/>
                      </a:lnTo>
                      <a:lnTo>
                        <a:pt x="89" y="39"/>
                      </a:lnTo>
                      <a:lnTo>
                        <a:pt x="111" y="58"/>
                      </a:lnTo>
                      <a:lnTo>
                        <a:pt x="134" y="76"/>
                      </a:lnTo>
                      <a:lnTo>
                        <a:pt x="156" y="95"/>
                      </a:lnTo>
                      <a:lnTo>
                        <a:pt x="178" y="113"/>
                      </a:lnTo>
                      <a:lnTo>
                        <a:pt x="200" y="129"/>
                      </a:lnTo>
                      <a:lnTo>
                        <a:pt x="223" y="144"/>
                      </a:lnTo>
                      <a:lnTo>
                        <a:pt x="245" y="157"/>
                      </a:lnTo>
                      <a:lnTo>
                        <a:pt x="267" y="170"/>
                      </a:lnTo>
                      <a:lnTo>
                        <a:pt x="289" y="182"/>
                      </a:lnTo>
                      <a:lnTo>
                        <a:pt x="311" y="194"/>
                      </a:lnTo>
                      <a:lnTo>
                        <a:pt x="334" y="205"/>
                      </a:lnTo>
                      <a:lnTo>
                        <a:pt x="356" y="217"/>
                      </a:lnTo>
                      <a:lnTo>
                        <a:pt x="378" y="228"/>
                      </a:lnTo>
                      <a:lnTo>
                        <a:pt x="400" y="239"/>
                      </a:lnTo>
                      <a:lnTo>
                        <a:pt x="423" y="248"/>
                      </a:lnTo>
                      <a:lnTo>
                        <a:pt x="445" y="258"/>
                      </a:lnTo>
                      <a:lnTo>
                        <a:pt x="467" y="267"/>
                      </a:lnTo>
                      <a:lnTo>
                        <a:pt x="489" y="275"/>
                      </a:lnTo>
                      <a:lnTo>
                        <a:pt x="512" y="283"/>
                      </a:lnTo>
                      <a:lnTo>
                        <a:pt x="534" y="291"/>
                      </a:lnTo>
                      <a:lnTo>
                        <a:pt x="556" y="297"/>
                      </a:lnTo>
                      <a:lnTo>
                        <a:pt x="578" y="304"/>
                      </a:lnTo>
                      <a:lnTo>
                        <a:pt x="600" y="310"/>
                      </a:lnTo>
                      <a:lnTo>
                        <a:pt x="623" y="316"/>
                      </a:lnTo>
                      <a:lnTo>
                        <a:pt x="645" y="322"/>
                      </a:lnTo>
                      <a:lnTo>
                        <a:pt x="667" y="329"/>
                      </a:lnTo>
                      <a:lnTo>
                        <a:pt x="689" y="334"/>
                      </a:lnTo>
                      <a:lnTo>
                        <a:pt x="712" y="340"/>
                      </a:lnTo>
                      <a:lnTo>
                        <a:pt x="734" y="346"/>
                      </a:lnTo>
                      <a:lnTo>
                        <a:pt x="756" y="352"/>
                      </a:lnTo>
                      <a:lnTo>
                        <a:pt x="778" y="358"/>
                      </a:lnTo>
                      <a:lnTo>
                        <a:pt x="801" y="363"/>
                      </a:lnTo>
                      <a:lnTo>
                        <a:pt x="823" y="368"/>
                      </a:lnTo>
                      <a:lnTo>
                        <a:pt x="845" y="373"/>
                      </a:lnTo>
                      <a:lnTo>
                        <a:pt x="867" y="377"/>
                      </a:lnTo>
                      <a:lnTo>
                        <a:pt x="889" y="380"/>
                      </a:lnTo>
                      <a:lnTo>
                        <a:pt x="912" y="384"/>
                      </a:lnTo>
                      <a:lnTo>
                        <a:pt x="934" y="388"/>
                      </a:lnTo>
                      <a:lnTo>
                        <a:pt x="956" y="391"/>
                      </a:lnTo>
                      <a:lnTo>
                        <a:pt x="978" y="394"/>
                      </a:lnTo>
                      <a:lnTo>
                        <a:pt x="1001" y="395"/>
                      </a:lnTo>
                      <a:lnTo>
                        <a:pt x="1023" y="397"/>
                      </a:lnTo>
                      <a:lnTo>
                        <a:pt x="1045" y="398"/>
                      </a:lnTo>
                      <a:lnTo>
                        <a:pt x="1067" y="401"/>
                      </a:lnTo>
                      <a:lnTo>
                        <a:pt x="1090" y="404"/>
                      </a:lnTo>
                    </a:path>
                  </a:pathLst>
                </a:custGeom>
                <a:noFill/>
                <a:ln w="38100">
                  <a:solidFill>
                    <a:srgbClr val="9C2F2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1" lang="en-US" sz="1800" smtClean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333" name="Freeform 106"/>
                <p:cNvSpPr>
                  <a:spLocks/>
                </p:cNvSpPr>
                <p:nvPr/>
              </p:nvSpPr>
              <p:spPr bwMode="auto">
                <a:xfrm>
                  <a:off x="2179" y="1452"/>
                  <a:ext cx="2147" cy="499"/>
                </a:xfrm>
                <a:custGeom>
                  <a:avLst/>
                  <a:gdLst>
                    <a:gd name="T0" fmla="*/ 0 w 1118"/>
                    <a:gd name="T1" fmla="*/ 49160 h 259"/>
                    <a:gd name="T2" fmla="*/ 4200 w 1118"/>
                    <a:gd name="T3" fmla="*/ 48390 h 259"/>
                    <a:gd name="T4" fmla="*/ 8486 w 1118"/>
                    <a:gd name="T5" fmla="*/ 47865 h 259"/>
                    <a:gd name="T6" fmla="*/ 12798 w 1118"/>
                    <a:gd name="T7" fmla="*/ 47301 h 259"/>
                    <a:gd name="T8" fmla="*/ 17053 w 1118"/>
                    <a:gd name="T9" fmla="*/ 46692 h 259"/>
                    <a:gd name="T10" fmla="*/ 21105 w 1118"/>
                    <a:gd name="T11" fmla="*/ 46143 h 259"/>
                    <a:gd name="T12" fmla="*/ 25340 w 1118"/>
                    <a:gd name="T13" fmla="*/ 45318 h 259"/>
                    <a:gd name="T14" fmla="*/ 29595 w 1118"/>
                    <a:gd name="T15" fmla="*/ 44654 h 259"/>
                    <a:gd name="T16" fmla="*/ 33795 w 1118"/>
                    <a:gd name="T17" fmla="*/ 43482 h 259"/>
                    <a:gd name="T18" fmla="*/ 38110 w 1118"/>
                    <a:gd name="T19" fmla="*/ 41993 h 259"/>
                    <a:gd name="T20" fmla="*/ 42176 w 1118"/>
                    <a:gd name="T21" fmla="*/ 40086 h 259"/>
                    <a:gd name="T22" fmla="*/ 46431 w 1118"/>
                    <a:gd name="T23" fmla="*/ 38155 h 259"/>
                    <a:gd name="T24" fmla="*/ 50671 w 1118"/>
                    <a:gd name="T25" fmla="*/ 36265 h 259"/>
                    <a:gd name="T26" fmla="*/ 54931 w 1118"/>
                    <a:gd name="T27" fmla="*/ 34558 h 259"/>
                    <a:gd name="T28" fmla="*/ 59229 w 1118"/>
                    <a:gd name="T29" fmla="*/ 33000 h 259"/>
                    <a:gd name="T30" fmla="*/ 63306 w 1118"/>
                    <a:gd name="T31" fmla="*/ 31566 h 259"/>
                    <a:gd name="T32" fmla="*/ 67515 w 1118"/>
                    <a:gd name="T33" fmla="*/ 29967 h 259"/>
                    <a:gd name="T34" fmla="*/ 71771 w 1118"/>
                    <a:gd name="T35" fmla="*/ 28905 h 259"/>
                    <a:gd name="T36" fmla="*/ 75971 w 1118"/>
                    <a:gd name="T37" fmla="*/ 27528 h 259"/>
                    <a:gd name="T38" fmla="*/ 80257 w 1118"/>
                    <a:gd name="T39" fmla="*/ 26387 h 259"/>
                    <a:gd name="T40" fmla="*/ 84365 w 1118"/>
                    <a:gd name="T41" fmla="*/ 25008 h 259"/>
                    <a:gd name="T42" fmla="*/ 88620 w 1118"/>
                    <a:gd name="T43" fmla="*/ 23730 h 259"/>
                    <a:gd name="T44" fmla="*/ 92855 w 1118"/>
                    <a:gd name="T45" fmla="*/ 22141 h 259"/>
                    <a:gd name="T46" fmla="*/ 97110 w 1118"/>
                    <a:gd name="T47" fmla="*/ 20713 h 259"/>
                    <a:gd name="T48" fmla="*/ 101310 w 1118"/>
                    <a:gd name="T49" fmla="*/ 19432 h 259"/>
                    <a:gd name="T50" fmla="*/ 105489 w 1118"/>
                    <a:gd name="T51" fmla="*/ 18051 h 259"/>
                    <a:gd name="T52" fmla="*/ 109704 w 1118"/>
                    <a:gd name="T53" fmla="*/ 16785 h 259"/>
                    <a:gd name="T54" fmla="*/ 113960 w 1118"/>
                    <a:gd name="T55" fmla="*/ 15554 h 259"/>
                    <a:gd name="T56" fmla="*/ 118160 w 1118"/>
                    <a:gd name="T57" fmla="*/ 14573 h 259"/>
                    <a:gd name="T58" fmla="*/ 122446 w 1118"/>
                    <a:gd name="T59" fmla="*/ 13696 h 259"/>
                    <a:gd name="T60" fmla="*/ 126540 w 1118"/>
                    <a:gd name="T61" fmla="*/ 12523 h 259"/>
                    <a:gd name="T62" fmla="*/ 130796 w 1118"/>
                    <a:gd name="T63" fmla="*/ 11600 h 259"/>
                    <a:gd name="T64" fmla="*/ 135029 w 1118"/>
                    <a:gd name="T65" fmla="*/ 10650 h 259"/>
                    <a:gd name="T66" fmla="*/ 139284 w 1118"/>
                    <a:gd name="T67" fmla="*/ 10086 h 259"/>
                    <a:gd name="T68" fmla="*/ 143499 w 1118"/>
                    <a:gd name="T69" fmla="*/ 9261 h 259"/>
                    <a:gd name="T70" fmla="*/ 147565 w 1118"/>
                    <a:gd name="T71" fmla="*/ 8389 h 259"/>
                    <a:gd name="T72" fmla="*/ 151880 w 1118"/>
                    <a:gd name="T73" fmla="*/ 7223 h 259"/>
                    <a:gd name="T74" fmla="*/ 156136 w 1118"/>
                    <a:gd name="T75" fmla="*/ 6500 h 259"/>
                    <a:gd name="T76" fmla="*/ 160343 w 1118"/>
                    <a:gd name="T77" fmla="*/ 5728 h 259"/>
                    <a:gd name="T78" fmla="*/ 164622 w 1118"/>
                    <a:gd name="T79" fmla="*/ 4907 h 259"/>
                    <a:gd name="T80" fmla="*/ 168678 w 1118"/>
                    <a:gd name="T81" fmla="*/ 4146 h 259"/>
                    <a:gd name="T82" fmla="*/ 172985 w 1118"/>
                    <a:gd name="T83" fmla="*/ 3433 h 259"/>
                    <a:gd name="T84" fmla="*/ 177268 w 1118"/>
                    <a:gd name="T85" fmla="*/ 2661 h 259"/>
                    <a:gd name="T86" fmla="*/ 181475 w 1118"/>
                    <a:gd name="T87" fmla="*/ 1695 h 259"/>
                    <a:gd name="T88" fmla="*/ 185731 w 1118"/>
                    <a:gd name="T89" fmla="*/ 1173 h 259"/>
                    <a:gd name="T90" fmla="*/ 189754 w 1118"/>
                    <a:gd name="T91" fmla="*/ 609 h 259"/>
                    <a:gd name="T92" fmla="*/ 194010 w 1118"/>
                    <a:gd name="T93" fmla="*/ 401 h 259"/>
                    <a:gd name="T94" fmla="*/ 198325 w 1118"/>
                    <a:gd name="T95" fmla="*/ 0 h 259"/>
                    <a:gd name="T96" fmla="*/ 202580 w 1118"/>
                    <a:gd name="T97" fmla="*/ 208 h 259"/>
                    <a:gd name="T98" fmla="*/ 206807 w 1118"/>
                    <a:gd name="T99" fmla="*/ 1173 h 25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18"/>
                    <a:gd name="T151" fmla="*/ 0 h 259"/>
                    <a:gd name="T152" fmla="*/ 1118 w 1118"/>
                    <a:gd name="T153" fmla="*/ 259 h 25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18" h="259">
                      <a:moveTo>
                        <a:pt x="0" y="259"/>
                      </a:moveTo>
                      <a:lnTo>
                        <a:pt x="23" y="255"/>
                      </a:lnTo>
                      <a:lnTo>
                        <a:pt x="46" y="252"/>
                      </a:lnTo>
                      <a:lnTo>
                        <a:pt x="69" y="249"/>
                      </a:lnTo>
                      <a:lnTo>
                        <a:pt x="92" y="246"/>
                      </a:lnTo>
                      <a:lnTo>
                        <a:pt x="114" y="243"/>
                      </a:lnTo>
                      <a:lnTo>
                        <a:pt x="137" y="239"/>
                      </a:lnTo>
                      <a:lnTo>
                        <a:pt x="160" y="235"/>
                      </a:lnTo>
                      <a:lnTo>
                        <a:pt x="183" y="229"/>
                      </a:lnTo>
                      <a:lnTo>
                        <a:pt x="206" y="221"/>
                      </a:lnTo>
                      <a:lnTo>
                        <a:pt x="228" y="211"/>
                      </a:lnTo>
                      <a:lnTo>
                        <a:pt x="251" y="201"/>
                      </a:lnTo>
                      <a:lnTo>
                        <a:pt x="274" y="191"/>
                      </a:lnTo>
                      <a:lnTo>
                        <a:pt x="297" y="182"/>
                      </a:lnTo>
                      <a:lnTo>
                        <a:pt x="320" y="174"/>
                      </a:lnTo>
                      <a:lnTo>
                        <a:pt x="342" y="166"/>
                      </a:lnTo>
                      <a:lnTo>
                        <a:pt x="365" y="158"/>
                      </a:lnTo>
                      <a:lnTo>
                        <a:pt x="388" y="152"/>
                      </a:lnTo>
                      <a:lnTo>
                        <a:pt x="411" y="145"/>
                      </a:lnTo>
                      <a:lnTo>
                        <a:pt x="434" y="139"/>
                      </a:lnTo>
                      <a:lnTo>
                        <a:pt x="456" y="132"/>
                      </a:lnTo>
                      <a:lnTo>
                        <a:pt x="479" y="125"/>
                      </a:lnTo>
                      <a:lnTo>
                        <a:pt x="502" y="117"/>
                      </a:lnTo>
                      <a:lnTo>
                        <a:pt x="525" y="109"/>
                      </a:lnTo>
                      <a:lnTo>
                        <a:pt x="548" y="102"/>
                      </a:lnTo>
                      <a:lnTo>
                        <a:pt x="570" y="95"/>
                      </a:lnTo>
                      <a:lnTo>
                        <a:pt x="593" y="88"/>
                      </a:lnTo>
                      <a:lnTo>
                        <a:pt x="616" y="82"/>
                      </a:lnTo>
                      <a:lnTo>
                        <a:pt x="639" y="77"/>
                      </a:lnTo>
                      <a:lnTo>
                        <a:pt x="662" y="72"/>
                      </a:lnTo>
                      <a:lnTo>
                        <a:pt x="684" y="66"/>
                      </a:lnTo>
                      <a:lnTo>
                        <a:pt x="707" y="61"/>
                      </a:lnTo>
                      <a:lnTo>
                        <a:pt x="730" y="56"/>
                      </a:lnTo>
                      <a:lnTo>
                        <a:pt x="753" y="53"/>
                      </a:lnTo>
                      <a:lnTo>
                        <a:pt x="776" y="49"/>
                      </a:lnTo>
                      <a:lnTo>
                        <a:pt x="798" y="44"/>
                      </a:lnTo>
                      <a:lnTo>
                        <a:pt x="821" y="38"/>
                      </a:lnTo>
                      <a:lnTo>
                        <a:pt x="844" y="34"/>
                      </a:lnTo>
                      <a:lnTo>
                        <a:pt x="867" y="30"/>
                      </a:lnTo>
                      <a:lnTo>
                        <a:pt x="890" y="26"/>
                      </a:lnTo>
                      <a:lnTo>
                        <a:pt x="912" y="22"/>
                      </a:lnTo>
                      <a:lnTo>
                        <a:pt x="935" y="18"/>
                      </a:lnTo>
                      <a:lnTo>
                        <a:pt x="958" y="14"/>
                      </a:lnTo>
                      <a:lnTo>
                        <a:pt x="981" y="9"/>
                      </a:lnTo>
                      <a:lnTo>
                        <a:pt x="1004" y="6"/>
                      </a:lnTo>
                      <a:lnTo>
                        <a:pt x="1026" y="3"/>
                      </a:lnTo>
                      <a:lnTo>
                        <a:pt x="1049" y="2"/>
                      </a:lnTo>
                      <a:lnTo>
                        <a:pt x="1072" y="0"/>
                      </a:lnTo>
                      <a:lnTo>
                        <a:pt x="1095" y="1"/>
                      </a:lnTo>
                      <a:lnTo>
                        <a:pt x="1118" y="6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1" lang="en-US" sz="1800" smtClean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334" name="Freeform 107"/>
                <p:cNvSpPr>
                  <a:spLocks/>
                </p:cNvSpPr>
                <p:nvPr/>
              </p:nvSpPr>
              <p:spPr bwMode="auto">
                <a:xfrm>
                  <a:off x="2231" y="1212"/>
                  <a:ext cx="2095" cy="595"/>
                </a:xfrm>
                <a:custGeom>
                  <a:avLst/>
                  <a:gdLst>
                    <a:gd name="T0" fmla="*/ 0 w 1090"/>
                    <a:gd name="T1" fmla="*/ 57097 h 310"/>
                    <a:gd name="T2" fmla="*/ 4275 w 1090"/>
                    <a:gd name="T3" fmla="*/ 54705 h 310"/>
                    <a:gd name="T4" fmla="*/ 8315 w 1090"/>
                    <a:gd name="T5" fmla="*/ 52477 h 310"/>
                    <a:gd name="T6" fmla="*/ 12512 w 1090"/>
                    <a:gd name="T7" fmla="*/ 51059 h 310"/>
                    <a:gd name="T8" fmla="*/ 16579 w 1090"/>
                    <a:gd name="T9" fmla="*/ 50514 h 310"/>
                    <a:gd name="T10" fmla="*/ 20621 w 1090"/>
                    <a:gd name="T11" fmla="*/ 49331 h 310"/>
                    <a:gd name="T12" fmla="*/ 24998 w 1090"/>
                    <a:gd name="T13" fmla="*/ 48446 h 310"/>
                    <a:gd name="T14" fmla="*/ 29096 w 1090"/>
                    <a:gd name="T15" fmla="*/ 47308 h 310"/>
                    <a:gd name="T16" fmla="*/ 33138 w 1090"/>
                    <a:gd name="T17" fmla="*/ 46439 h 310"/>
                    <a:gd name="T18" fmla="*/ 37185 w 1090"/>
                    <a:gd name="T19" fmla="*/ 45084 h 310"/>
                    <a:gd name="T20" fmla="*/ 41592 w 1090"/>
                    <a:gd name="T21" fmla="*/ 44053 h 310"/>
                    <a:gd name="T22" fmla="*/ 45604 w 1090"/>
                    <a:gd name="T23" fmla="*/ 42479 h 310"/>
                    <a:gd name="T24" fmla="*/ 49701 w 1090"/>
                    <a:gd name="T25" fmla="*/ 41230 h 310"/>
                    <a:gd name="T26" fmla="*/ 53797 w 1090"/>
                    <a:gd name="T27" fmla="*/ 39855 h 310"/>
                    <a:gd name="T28" fmla="*/ 57916 w 1090"/>
                    <a:gd name="T29" fmla="*/ 38840 h 310"/>
                    <a:gd name="T30" fmla="*/ 62214 w 1090"/>
                    <a:gd name="T31" fmla="*/ 37687 h 310"/>
                    <a:gd name="T32" fmla="*/ 66281 w 1090"/>
                    <a:gd name="T33" fmla="*/ 36433 h 310"/>
                    <a:gd name="T34" fmla="*/ 70432 w 1090"/>
                    <a:gd name="T35" fmla="*/ 35395 h 310"/>
                    <a:gd name="T36" fmla="*/ 74511 w 1090"/>
                    <a:gd name="T37" fmla="*/ 34055 h 310"/>
                    <a:gd name="T38" fmla="*/ 78801 w 1090"/>
                    <a:gd name="T39" fmla="*/ 33099 h 310"/>
                    <a:gd name="T40" fmla="*/ 82837 w 1090"/>
                    <a:gd name="T41" fmla="*/ 32462 h 310"/>
                    <a:gd name="T42" fmla="*/ 86998 w 1090"/>
                    <a:gd name="T43" fmla="*/ 31310 h 310"/>
                    <a:gd name="T44" fmla="*/ 91090 w 1090"/>
                    <a:gd name="T45" fmla="*/ 30234 h 310"/>
                    <a:gd name="T46" fmla="*/ 95349 w 1090"/>
                    <a:gd name="T47" fmla="*/ 29095 h 310"/>
                    <a:gd name="T48" fmla="*/ 99403 w 1090"/>
                    <a:gd name="T49" fmla="*/ 28211 h 310"/>
                    <a:gd name="T50" fmla="*/ 103606 w 1090"/>
                    <a:gd name="T51" fmla="*/ 26856 h 310"/>
                    <a:gd name="T52" fmla="*/ 107648 w 1090"/>
                    <a:gd name="T53" fmla="*/ 25787 h 310"/>
                    <a:gd name="T54" fmla="*/ 111715 w 1090"/>
                    <a:gd name="T55" fmla="*/ 24458 h 310"/>
                    <a:gd name="T56" fmla="*/ 116011 w 1090"/>
                    <a:gd name="T57" fmla="*/ 23397 h 310"/>
                    <a:gd name="T58" fmla="*/ 120138 w 1090"/>
                    <a:gd name="T59" fmla="*/ 22243 h 310"/>
                    <a:gd name="T60" fmla="*/ 124228 w 1090"/>
                    <a:gd name="T61" fmla="*/ 21389 h 310"/>
                    <a:gd name="T62" fmla="*/ 128324 w 1090"/>
                    <a:gd name="T63" fmla="*/ 20652 h 310"/>
                    <a:gd name="T64" fmla="*/ 132539 w 1090"/>
                    <a:gd name="T65" fmla="*/ 19635 h 310"/>
                    <a:gd name="T66" fmla="*/ 136729 w 1090"/>
                    <a:gd name="T67" fmla="*/ 18982 h 310"/>
                    <a:gd name="T68" fmla="*/ 140792 w 1090"/>
                    <a:gd name="T69" fmla="*/ 18257 h 310"/>
                    <a:gd name="T70" fmla="*/ 144830 w 1090"/>
                    <a:gd name="T71" fmla="*/ 17451 h 310"/>
                    <a:gd name="T72" fmla="*/ 149210 w 1090"/>
                    <a:gd name="T73" fmla="*/ 16798 h 310"/>
                    <a:gd name="T74" fmla="*/ 153308 w 1090"/>
                    <a:gd name="T75" fmla="*/ 15837 h 310"/>
                    <a:gd name="T76" fmla="*/ 157348 w 1090"/>
                    <a:gd name="T77" fmla="*/ 14898 h 310"/>
                    <a:gd name="T78" fmla="*/ 161417 w 1090"/>
                    <a:gd name="T79" fmla="*/ 13992 h 310"/>
                    <a:gd name="T80" fmla="*/ 165620 w 1090"/>
                    <a:gd name="T81" fmla="*/ 13052 h 310"/>
                    <a:gd name="T82" fmla="*/ 169839 w 1090"/>
                    <a:gd name="T83" fmla="*/ 12190 h 310"/>
                    <a:gd name="T84" fmla="*/ 173927 w 1090"/>
                    <a:gd name="T85" fmla="*/ 11044 h 310"/>
                    <a:gd name="T86" fmla="*/ 178025 w 1090"/>
                    <a:gd name="T87" fmla="*/ 9798 h 310"/>
                    <a:gd name="T88" fmla="*/ 182129 w 1090"/>
                    <a:gd name="T89" fmla="*/ 8647 h 310"/>
                    <a:gd name="T90" fmla="*/ 186443 w 1090"/>
                    <a:gd name="T91" fmla="*/ 7397 h 310"/>
                    <a:gd name="T92" fmla="*/ 190507 w 1090"/>
                    <a:gd name="T93" fmla="*/ 5551 h 310"/>
                    <a:gd name="T94" fmla="*/ 194645 w 1090"/>
                    <a:gd name="T95" fmla="*/ 3647 h 310"/>
                    <a:gd name="T96" fmla="*/ 198735 w 1090"/>
                    <a:gd name="T97" fmla="*/ 1639 h 310"/>
                    <a:gd name="T98" fmla="*/ 203009 w 1090"/>
                    <a:gd name="T99" fmla="*/ 0 h 31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90"/>
                    <a:gd name="T151" fmla="*/ 0 h 310"/>
                    <a:gd name="T152" fmla="*/ 1090 w 1090"/>
                    <a:gd name="T153" fmla="*/ 310 h 31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90" h="310">
                      <a:moveTo>
                        <a:pt x="0" y="310"/>
                      </a:moveTo>
                      <a:lnTo>
                        <a:pt x="23" y="297"/>
                      </a:lnTo>
                      <a:lnTo>
                        <a:pt x="45" y="285"/>
                      </a:lnTo>
                      <a:lnTo>
                        <a:pt x="67" y="277"/>
                      </a:lnTo>
                      <a:lnTo>
                        <a:pt x="89" y="274"/>
                      </a:lnTo>
                      <a:lnTo>
                        <a:pt x="111" y="268"/>
                      </a:lnTo>
                      <a:lnTo>
                        <a:pt x="134" y="263"/>
                      </a:lnTo>
                      <a:lnTo>
                        <a:pt x="156" y="257"/>
                      </a:lnTo>
                      <a:lnTo>
                        <a:pt x="178" y="252"/>
                      </a:lnTo>
                      <a:lnTo>
                        <a:pt x="200" y="245"/>
                      </a:lnTo>
                      <a:lnTo>
                        <a:pt x="223" y="239"/>
                      </a:lnTo>
                      <a:lnTo>
                        <a:pt x="245" y="231"/>
                      </a:lnTo>
                      <a:lnTo>
                        <a:pt x="267" y="224"/>
                      </a:lnTo>
                      <a:lnTo>
                        <a:pt x="289" y="216"/>
                      </a:lnTo>
                      <a:lnTo>
                        <a:pt x="311" y="211"/>
                      </a:lnTo>
                      <a:lnTo>
                        <a:pt x="334" y="205"/>
                      </a:lnTo>
                      <a:lnTo>
                        <a:pt x="356" y="198"/>
                      </a:lnTo>
                      <a:lnTo>
                        <a:pt x="378" y="192"/>
                      </a:lnTo>
                      <a:lnTo>
                        <a:pt x="400" y="185"/>
                      </a:lnTo>
                      <a:lnTo>
                        <a:pt x="423" y="180"/>
                      </a:lnTo>
                      <a:lnTo>
                        <a:pt x="445" y="176"/>
                      </a:lnTo>
                      <a:lnTo>
                        <a:pt x="467" y="170"/>
                      </a:lnTo>
                      <a:lnTo>
                        <a:pt x="489" y="164"/>
                      </a:lnTo>
                      <a:lnTo>
                        <a:pt x="512" y="158"/>
                      </a:lnTo>
                      <a:lnTo>
                        <a:pt x="534" y="153"/>
                      </a:lnTo>
                      <a:lnTo>
                        <a:pt x="556" y="146"/>
                      </a:lnTo>
                      <a:lnTo>
                        <a:pt x="578" y="140"/>
                      </a:lnTo>
                      <a:lnTo>
                        <a:pt x="600" y="133"/>
                      </a:lnTo>
                      <a:lnTo>
                        <a:pt x="623" y="127"/>
                      </a:lnTo>
                      <a:lnTo>
                        <a:pt x="645" y="121"/>
                      </a:lnTo>
                      <a:lnTo>
                        <a:pt x="667" y="116"/>
                      </a:lnTo>
                      <a:lnTo>
                        <a:pt x="689" y="112"/>
                      </a:lnTo>
                      <a:lnTo>
                        <a:pt x="712" y="107"/>
                      </a:lnTo>
                      <a:lnTo>
                        <a:pt x="734" y="103"/>
                      </a:lnTo>
                      <a:lnTo>
                        <a:pt x="756" y="99"/>
                      </a:lnTo>
                      <a:lnTo>
                        <a:pt x="778" y="95"/>
                      </a:lnTo>
                      <a:lnTo>
                        <a:pt x="801" y="91"/>
                      </a:lnTo>
                      <a:lnTo>
                        <a:pt x="823" y="86"/>
                      </a:lnTo>
                      <a:lnTo>
                        <a:pt x="845" y="81"/>
                      </a:lnTo>
                      <a:lnTo>
                        <a:pt x="867" y="76"/>
                      </a:lnTo>
                      <a:lnTo>
                        <a:pt x="889" y="71"/>
                      </a:lnTo>
                      <a:lnTo>
                        <a:pt x="912" y="66"/>
                      </a:lnTo>
                      <a:lnTo>
                        <a:pt x="934" y="60"/>
                      </a:lnTo>
                      <a:lnTo>
                        <a:pt x="956" y="53"/>
                      </a:lnTo>
                      <a:lnTo>
                        <a:pt x="978" y="47"/>
                      </a:lnTo>
                      <a:lnTo>
                        <a:pt x="1001" y="40"/>
                      </a:lnTo>
                      <a:lnTo>
                        <a:pt x="1023" y="30"/>
                      </a:lnTo>
                      <a:lnTo>
                        <a:pt x="1045" y="20"/>
                      </a:lnTo>
                      <a:lnTo>
                        <a:pt x="1067" y="9"/>
                      </a:lnTo>
                      <a:lnTo>
                        <a:pt x="109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kumimoji="1" lang="en-US" sz="1800" smtClean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81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913" y="786"/>
                  <a:ext cx="1" cy="1593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1883" y="2326"/>
                  <a:ext cx="31" cy="0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37" name="Rectangle 110"/>
                <p:cNvSpPr>
                  <a:spLocks noChangeArrowheads="1"/>
                </p:cNvSpPr>
                <p:nvPr/>
              </p:nvSpPr>
              <p:spPr bwMode="auto">
                <a:xfrm>
                  <a:off x="1623" y="2233"/>
                  <a:ext cx="198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-0.4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84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1883" y="1954"/>
                  <a:ext cx="31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39" name="Rectangle 112"/>
                <p:cNvSpPr>
                  <a:spLocks noChangeArrowheads="1"/>
                </p:cNvSpPr>
                <p:nvPr/>
              </p:nvSpPr>
              <p:spPr bwMode="auto">
                <a:xfrm>
                  <a:off x="1623" y="1860"/>
                  <a:ext cx="198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-0.2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86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1883" y="1582"/>
                  <a:ext cx="31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41" name="Rectangle 114"/>
                <p:cNvSpPr>
                  <a:spLocks noChangeArrowheads="1"/>
                </p:cNvSpPr>
                <p:nvPr/>
              </p:nvSpPr>
              <p:spPr bwMode="auto">
                <a:xfrm>
                  <a:off x="1745" y="1488"/>
                  <a:ext cx="62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88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1883" y="1209"/>
                  <a:ext cx="31" cy="0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43" name="Rectangle 116"/>
                <p:cNvSpPr>
                  <a:spLocks noChangeArrowheads="1"/>
                </p:cNvSpPr>
                <p:nvPr/>
              </p:nvSpPr>
              <p:spPr bwMode="auto">
                <a:xfrm>
                  <a:off x="1651" y="1116"/>
                  <a:ext cx="161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0.2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90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1883" y="835"/>
                  <a:ext cx="31" cy="0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45" name="Rectangle 118"/>
                <p:cNvSpPr>
                  <a:spLocks noChangeArrowheads="1"/>
                </p:cNvSpPr>
                <p:nvPr/>
              </p:nvSpPr>
              <p:spPr bwMode="auto">
                <a:xfrm>
                  <a:off x="1651" y="741"/>
                  <a:ext cx="161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0.4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92" name="Line 119"/>
                <p:cNvSpPr>
                  <a:spLocks noChangeShapeType="1"/>
                </p:cNvSpPr>
                <p:nvPr/>
              </p:nvSpPr>
              <p:spPr bwMode="auto">
                <a:xfrm>
                  <a:off x="1913" y="2379"/>
                  <a:ext cx="2462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3" name="Line 120"/>
                <p:cNvSpPr>
                  <a:spLocks noChangeShapeType="1"/>
                </p:cNvSpPr>
                <p:nvPr/>
              </p:nvSpPr>
              <p:spPr bwMode="auto">
                <a:xfrm>
                  <a:off x="1966" y="2379"/>
                  <a:ext cx="0" cy="3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48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05" y="2420"/>
                  <a:ext cx="12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40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95" name="Line 122"/>
                <p:cNvSpPr>
                  <a:spLocks noChangeShapeType="1"/>
                </p:cNvSpPr>
                <p:nvPr/>
              </p:nvSpPr>
              <p:spPr bwMode="auto">
                <a:xfrm>
                  <a:off x="2501" y="2379"/>
                  <a:ext cx="0" cy="3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50" name="Rectangle 123"/>
                <p:cNvSpPr>
                  <a:spLocks noChangeArrowheads="1"/>
                </p:cNvSpPr>
                <p:nvPr/>
              </p:nvSpPr>
              <p:spPr bwMode="auto">
                <a:xfrm>
                  <a:off x="2441" y="2420"/>
                  <a:ext cx="123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50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97" name="Line 124"/>
                <p:cNvSpPr>
                  <a:spLocks noChangeShapeType="1"/>
                </p:cNvSpPr>
                <p:nvPr/>
              </p:nvSpPr>
              <p:spPr bwMode="auto">
                <a:xfrm>
                  <a:off x="3037" y="2379"/>
                  <a:ext cx="0" cy="3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52" name="Rectangle 125"/>
                <p:cNvSpPr>
                  <a:spLocks noChangeArrowheads="1"/>
                </p:cNvSpPr>
                <p:nvPr/>
              </p:nvSpPr>
              <p:spPr bwMode="auto">
                <a:xfrm>
                  <a:off x="2977" y="2420"/>
                  <a:ext cx="122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60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99" name="Line 126"/>
                <p:cNvSpPr>
                  <a:spLocks noChangeShapeType="1"/>
                </p:cNvSpPr>
                <p:nvPr/>
              </p:nvSpPr>
              <p:spPr bwMode="auto">
                <a:xfrm>
                  <a:off x="3573" y="2379"/>
                  <a:ext cx="1" cy="3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54" name="Rectangle 127"/>
                <p:cNvSpPr>
                  <a:spLocks noChangeArrowheads="1"/>
                </p:cNvSpPr>
                <p:nvPr/>
              </p:nvSpPr>
              <p:spPr bwMode="auto">
                <a:xfrm>
                  <a:off x="3515" y="2420"/>
                  <a:ext cx="122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70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01" name="Line 128"/>
                <p:cNvSpPr>
                  <a:spLocks noChangeShapeType="1"/>
                </p:cNvSpPr>
                <p:nvPr/>
              </p:nvSpPr>
              <p:spPr bwMode="auto">
                <a:xfrm>
                  <a:off x="4109" y="2379"/>
                  <a:ext cx="1" cy="3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kumimoji="1" lang="en-US" sz="14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56" name="Rectangle 129"/>
                <p:cNvSpPr>
                  <a:spLocks noChangeArrowheads="1"/>
                </p:cNvSpPr>
                <p:nvPr/>
              </p:nvSpPr>
              <p:spPr bwMode="auto">
                <a:xfrm>
                  <a:off x="4051" y="2420"/>
                  <a:ext cx="122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80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357" name="Rectangle 130"/>
                <p:cNvSpPr>
                  <a:spLocks noChangeArrowheads="1"/>
                </p:cNvSpPr>
                <p:nvPr/>
              </p:nvSpPr>
              <p:spPr bwMode="auto">
                <a:xfrm>
                  <a:off x="2859" y="2541"/>
                  <a:ext cx="528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1" lang="en-US" altLang="ja-JP" sz="1400" b="1" smtClean="0">
                      <a:solidFill>
                        <a:srgbClr val="000000"/>
                      </a:solidFill>
                      <a:latin typeface="Calibri" pitchFamily="34" charset="0"/>
                      <a:ea typeface="ＭＳ Ｐゴシック" pitchFamily="34" charset="-128"/>
                    </a:rPr>
                    <a:t>Age, years</a:t>
                  </a:r>
                  <a:endParaRPr kumimoji="1" lang="en-US" altLang="ja-JP" sz="1400" b="1" smtClean="0">
                    <a:solidFill>
                      <a:prstClr val="black"/>
                    </a:solidFill>
                    <a:latin typeface="Calibri" pitchFamily="34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3330" name="Rectangle 8190"/>
              <p:cNvSpPr>
                <a:spLocks noChangeArrowheads="1"/>
              </p:cNvSpPr>
              <p:nvPr/>
            </p:nvSpPr>
            <p:spPr bwMode="auto">
              <a:xfrm rot="-5400000">
                <a:off x="-1114730" y="4578585"/>
                <a:ext cx="2338389" cy="261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kumimoji="1" lang="en-US" altLang="ja-JP" sz="1400" b="1" smtClean="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</a:rPr>
                  <a:t>Standardized values</a:t>
                </a:r>
                <a:endParaRPr kumimoji="1" lang="en-US" altLang="ja-JP" sz="14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13325" name="TextBox 1"/>
            <p:cNvSpPr txBox="1">
              <a:spLocks noChangeArrowheads="1"/>
            </p:cNvSpPr>
            <p:nvPr/>
          </p:nvSpPr>
          <p:spPr bwMode="auto">
            <a:xfrm>
              <a:off x="3479227" y="4113649"/>
              <a:ext cx="814571" cy="31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kumimoji="1" lang="en-US" altLang="ja-JP" sz="14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LVEF-HT</a:t>
              </a:r>
            </a:p>
          </p:txBody>
        </p:sp>
        <p:sp>
          <p:nvSpPr>
            <p:cNvPr id="13326" name="TextBox 2"/>
            <p:cNvSpPr txBox="1">
              <a:spLocks noChangeArrowheads="1"/>
            </p:cNvSpPr>
            <p:nvPr/>
          </p:nvSpPr>
          <p:spPr bwMode="auto">
            <a:xfrm>
              <a:off x="3539515" y="4807042"/>
              <a:ext cx="1143004" cy="303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kumimoji="1" lang="en-US" altLang="ja-JP" sz="14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LVEF -non HT</a:t>
              </a:r>
            </a:p>
          </p:txBody>
        </p:sp>
        <p:sp>
          <p:nvSpPr>
            <p:cNvPr id="13327" name="TextBox 3"/>
            <p:cNvSpPr txBox="1">
              <a:spLocks noChangeArrowheads="1"/>
            </p:cNvSpPr>
            <p:nvPr/>
          </p:nvSpPr>
          <p:spPr bwMode="auto">
            <a:xfrm>
              <a:off x="1034779" y="3670787"/>
              <a:ext cx="685792" cy="323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kumimoji="1" lang="en-US" altLang="ja-JP" sz="14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SV-HT</a:t>
              </a:r>
            </a:p>
          </p:txBody>
        </p:sp>
        <p:sp>
          <p:nvSpPr>
            <p:cNvPr id="13328" name="TextBox 1"/>
            <p:cNvSpPr txBox="1">
              <a:spLocks noChangeArrowheads="1"/>
            </p:cNvSpPr>
            <p:nvPr/>
          </p:nvSpPr>
          <p:spPr bwMode="auto">
            <a:xfrm>
              <a:off x="609841" y="4565384"/>
              <a:ext cx="1228890" cy="323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kumimoji="1" lang="en-US" altLang="ja-JP" sz="1400" b="1" smtClean="0">
                  <a:solidFill>
                    <a:prstClr val="black"/>
                  </a:solidFill>
                  <a:latin typeface="Calibri" pitchFamily="34" charset="0"/>
                  <a:ea typeface="ＭＳ Ｐゴシック" pitchFamily="34" charset="-128"/>
                </a:rPr>
                <a:t>SV-non HT</a:t>
              </a:r>
            </a:p>
          </p:txBody>
        </p:sp>
      </p:grpSp>
      <p:sp>
        <p:nvSpPr>
          <p:cNvPr id="204" name="TextBox 5"/>
          <p:cNvSpPr txBox="1">
            <a:spLocks noChangeArrowheads="1"/>
          </p:cNvSpPr>
          <p:nvPr/>
        </p:nvSpPr>
        <p:spPr bwMode="auto">
          <a:xfrm>
            <a:off x="-14288" y="9207500"/>
            <a:ext cx="744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800" dirty="0">
                <a:solidFill>
                  <a:prstClr val="black"/>
                </a:solidFill>
                <a:latin typeface="Calibri"/>
              </a:rPr>
              <a:t>Fig. 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Retional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 dysfunction and Events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/>
            </a:r>
            <a:br>
              <a:rPr lang="en-US" sz="3600" dirty="0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(Yan R et al JACC 2011)</a:t>
            </a:r>
            <a:endParaRPr lang="en-US" sz="3600" dirty="0">
              <a:solidFill>
                <a:schemeClr val="tx1">
                  <a:lumMod val="9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337922" name="Picture 2" descr="PanelFig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700405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Line 2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2562" name="Line 3"/>
          <p:cNvSpPr>
            <a:spLocks noChangeShapeType="1"/>
          </p:cNvSpPr>
          <p:nvPr/>
        </p:nvSpPr>
        <p:spPr bwMode="auto">
          <a:xfrm>
            <a:off x="1143000" y="57912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2563" name="Text Box 4"/>
          <p:cNvSpPr txBox="1">
            <a:spLocks noChangeArrowheads="1"/>
          </p:cNvSpPr>
          <p:nvPr/>
        </p:nvSpPr>
        <p:spPr bwMode="auto">
          <a:xfrm>
            <a:off x="5084763" y="6324600"/>
            <a:ext cx="4059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>
                <a:solidFill>
                  <a:srgbClr val="FFFF00"/>
                </a:solidFill>
                <a:latin typeface="Times New Roman" pitchFamily="18" charset="0"/>
              </a:rPr>
              <a:t>Laboratory for Clinical Biochemistry Research</a:t>
            </a:r>
          </a:p>
          <a:p>
            <a:pPr algn="r"/>
            <a:r>
              <a:rPr lang="en-US" sz="1600">
                <a:solidFill>
                  <a:srgbClr val="FFFF00"/>
                </a:solidFill>
                <a:latin typeface="Times New Roman" pitchFamily="18" charset="0"/>
              </a:rPr>
              <a:t>University of Vermont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pPr algn="l" eaLnBrk="1" hangingPunct="1"/>
            <a:r>
              <a:rPr 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Biomarkers for Fibrosis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6525" y="762000"/>
            <a:ext cx="8778875" cy="5280025"/>
          </a:xfrm>
        </p:spPr>
        <p:txBody>
          <a:bodyPr/>
          <a:lstStyle/>
          <a:p>
            <a:pPr eaLnBrk="1" hangingPunct="1"/>
            <a:r>
              <a:rPr 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Related to collagen turnover (synthesis and degradation); a number of options first developed in bone disease research; two particularly useful in heart failure (1)</a:t>
            </a:r>
          </a:p>
          <a:p>
            <a:pPr lvl="1" eaLnBrk="1" hangingPunct="1"/>
            <a:r>
              <a:rPr lang="en-US" sz="20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CITP</a:t>
            </a: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: Collagen type I c-terminal telopeptide – collagen resorption</a:t>
            </a:r>
          </a:p>
          <a:p>
            <a:pPr lvl="1" eaLnBrk="1" hangingPunct="1"/>
            <a:r>
              <a:rPr lang="en-US" sz="20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PIIINP</a:t>
            </a: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: Collagen type III n-terminal propeptide – collagen synthesis</a:t>
            </a:r>
          </a:p>
          <a:p>
            <a:pPr eaLnBrk="1" hangingPunct="1"/>
            <a:r>
              <a:rPr 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Related to cartilage turnover, some evidence for usefulness in heart failure (2)</a:t>
            </a:r>
          </a:p>
          <a:p>
            <a:pPr lvl="1" eaLnBrk="1" hangingPunct="1"/>
            <a:r>
              <a:rPr lang="en-US" sz="20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YKL-40</a:t>
            </a: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 – chondrocytes but also macrophage, neutrophils, SMCs</a:t>
            </a:r>
          </a:p>
          <a:p>
            <a:pPr eaLnBrk="1" hangingPunct="1"/>
            <a:r>
              <a:rPr 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Related to functional changes: especially popular in liver research (and clinically), uncertain use in heart failure</a:t>
            </a:r>
          </a:p>
          <a:p>
            <a:pPr lvl="1" eaLnBrk="1" hangingPunct="1"/>
            <a:r>
              <a:rPr lang="en-US" sz="20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Fib-4</a:t>
            </a: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, </a:t>
            </a:r>
            <a:r>
              <a:rPr lang="en-US" sz="20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FibroScan</a:t>
            </a: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, etc: multi-marker panels (3)</a:t>
            </a:r>
          </a:p>
          <a:p>
            <a:pPr lvl="1" eaLnBrk="1" hangingPunct="1"/>
            <a:r>
              <a:rPr lang="en-US" sz="20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Hyaluronic acid </a:t>
            </a: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(4)</a:t>
            </a:r>
          </a:p>
          <a:p>
            <a:pPr eaLnBrk="1" hangingPunct="1"/>
            <a:r>
              <a:rPr lang="en-US" sz="24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Others…..</a:t>
            </a:r>
          </a:p>
        </p:txBody>
      </p:sp>
      <p:sp>
        <p:nvSpPr>
          <p:cNvPr id="322566" name="TextBox 6"/>
          <p:cNvSpPr txBox="1">
            <a:spLocks noChangeArrowheads="1"/>
          </p:cNvSpPr>
          <p:nvPr/>
        </p:nvSpPr>
        <p:spPr bwMode="auto">
          <a:xfrm>
            <a:off x="0" y="5791200"/>
            <a:ext cx="6881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600">
                <a:solidFill>
                  <a:srgbClr val="FFFF00"/>
                </a:solidFill>
                <a:latin typeface="Times New Roman" pitchFamily="18" charset="0"/>
              </a:rPr>
              <a:t>Barasch et al., Circ Heart Failure 2:303-10, 2009; Circ Heart Failure, in press. </a:t>
            </a:r>
          </a:p>
          <a:p>
            <a:pPr marL="228600" indent="-228600">
              <a:buFontTx/>
              <a:buAutoNum type="arabicPeriod"/>
            </a:pPr>
            <a:r>
              <a:rPr lang="en-US" sz="1600">
                <a:solidFill>
                  <a:srgbClr val="FFFFFF"/>
                </a:solidFill>
                <a:latin typeface="Times New Roman" pitchFamily="18" charset="0"/>
              </a:rPr>
              <a:t>Bilim et al., J Cardiac Fail. 16:873-9, 2010</a:t>
            </a:r>
          </a:p>
          <a:p>
            <a:pPr marL="228600" indent="-228600">
              <a:buFontTx/>
              <a:buAutoNum type="arabicPeriod"/>
            </a:pPr>
            <a:r>
              <a:rPr lang="en-US" sz="1600">
                <a:solidFill>
                  <a:srgbClr val="FFFFFF"/>
                </a:solidFill>
                <a:latin typeface="Times New Roman" pitchFamily="18" charset="0"/>
              </a:rPr>
              <a:t>Bottero et al., J Hepatol 50:1074-83, 2009</a:t>
            </a:r>
          </a:p>
          <a:p>
            <a:pPr marL="228600" indent="-228600">
              <a:buFontTx/>
              <a:buAutoNum type="arabicPeriod"/>
            </a:pPr>
            <a:r>
              <a:rPr lang="en-US" sz="1600">
                <a:solidFill>
                  <a:srgbClr val="FFFFFF"/>
                </a:solidFill>
                <a:latin typeface="Times New Roman" pitchFamily="18" charset="0"/>
              </a:rPr>
              <a:t>Boulware et al., J Infect Dis. 203:1637-46, 2011</a:t>
            </a:r>
          </a:p>
          <a:p>
            <a:pPr marL="228600" indent="-228600">
              <a:buFontTx/>
              <a:buAutoNum type="arabicPeriod"/>
            </a:pPr>
            <a:endParaRPr lang="en-US" sz="8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99"/>
                </a:solidFill>
              </a:rPr>
              <a:t>Conclusions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37211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Established Risk Factors underlie concentric LV remodeling, regional myocardial dysfunction and NT-</a:t>
            </a:r>
            <a:r>
              <a:rPr lang="en-US" sz="2800" dirty="0" err="1" smtClean="0"/>
              <a:t>ProBNP</a:t>
            </a:r>
            <a:r>
              <a:rPr lang="en-US" sz="2800" dirty="0" smtClean="0"/>
              <a:t> increase as precursors of Incident Heart Failure early in adulthood.</a:t>
            </a:r>
          </a:p>
          <a:p>
            <a:pPr eaLnBrk="1" hangingPunct="1"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In a population of individuals selected based on the absence of previous CV diseases LV mass increases longitudinally in men but not in women.</a:t>
            </a:r>
          </a:p>
          <a:p>
            <a:pPr eaLnBrk="1" hangingPunct="1"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Left ventricular remodeling decreases with age and so does the left ventricular stroke volume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85945" y="320986"/>
            <a:ext cx="8172111" cy="999504"/>
          </a:xfrm>
        </p:spPr>
        <p:txBody>
          <a:bodyPr/>
          <a:lstStyle/>
          <a:p>
            <a:r>
              <a:rPr lang="en-US" sz="3600" dirty="0" smtClean="0"/>
              <a:t>Age, Sex and Race Related </a:t>
            </a:r>
            <a:br>
              <a:rPr lang="en-US" sz="3600" dirty="0" smtClean="0"/>
            </a:br>
            <a:r>
              <a:rPr lang="en-US" sz="3600" dirty="0" smtClean="0"/>
              <a:t>LV remodeling  in the CARDIA Study</a:t>
            </a:r>
            <a:endParaRPr lang="pt-BR" sz="3600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 l="20997" t="52620" r="47130"/>
          <a:stretch>
            <a:fillRect/>
          </a:stretch>
        </p:blipFill>
        <p:spPr bwMode="auto">
          <a:xfrm>
            <a:off x="5334000" y="2057400"/>
            <a:ext cx="18573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20997" t="3567" b="49164"/>
          <a:stretch>
            <a:fillRect/>
          </a:stretch>
        </p:blipFill>
        <p:spPr bwMode="auto">
          <a:xfrm>
            <a:off x="1" y="2133600"/>
            <a:ext cx="464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69335" t="52620"/>
          <a:stretch>
            <a:fillRect/>
          </a:stretch>
        </p:blipFill>
        <p:spPr bwMode="auto">
          <a:xfrm>
            <a:off x="7162800" y="2057400"/>
            <a:ext cx="18288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52400" y="1600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Y5</a:t>
            </a:r>
            <a:endParaRPr lang="pt-B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971800" y="1600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Y25</a:t>
            </a:r>
            <a:endParaRPr lang="pt-B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09600" y="2514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BM</a:t>
            </a:r>
            <a:endParaRPr lang="pt-B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76600" y="2495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BM</a:t>
            </a:r>
            <a:endParaRPr lang="pt-B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3400" y="46290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WM</a:t>
            </a:r>
            <a:endParaRPr lang="pt-B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352800" y="4648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WM</a:t>
            </a:r>
            <a:endParaRPr lang="pt-B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715000" y="2495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BW</a:t>
            </a:r>
            <a:endParaRPr lang="pt-B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772400" y="2514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BW</a:t>
            </a:r>
            <a:endParaRPr lang="pt-B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715000" y="4705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WW</a:t>
            </a:r>
            <a:endParaRPr lang="pt-B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772400" y="4724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WW</a:t>
            </a:r>
            <a:endParaRPr lang="pt-B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410200" y="1600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Y5</a:t>
            </a:r>
            <a:endParaRPr lang="pt-B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315200" y="1600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Y25</a:t>
            </a:r>
            <a:endParaRPr lang="pt-B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048000" y="6324600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 smtClean="0">
                <a:solidFill>
                  <a:prstClr val="white"/>
                </a:solidFill>
                <a:latin typeface="Helvetica" charset="0"/>
                <a:ea typeface="+mn-ea"/>
              </a:rPr>
              <a:t>Gidding S, Lima J, Liu K, Jacobs D et al. Under Review</a:t>
            </a:r>
            <a:endParaRPr lang="pt-BR" sz="1800" i="1" dirty="0">
              <a:solidFill>
                <a:prstClr val="white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99"/>
                </a:solidFill>
              </a:rPr>
              <a:t>Conclusions (cont.)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37211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Nt-proBNP</a:t>
            </a:r>
            <a:r>
              <a:rPr lang="en-US" sz="2800" dirty="0" smtClean="0"/>
              <a:t> and regional myocardial dysfunction are also predictors of HF in MESA.</a:t>
            </a:r>
          </a:p>
          <a:p>
            <a:pPr eaLnBrk="1" hangingPunct="1"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Based on cross-sectional analyses, age related mechanical function also differs between women and men.</a:t>
            </a:r>
          </a:p>
          <a:p>
            <a:pPr eaLnBrk="1" hangingPunct="1">
              <a:buNone/>
              <a:defRPr/>
            </a:pP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Left ventricular torque is greater in women than in men, and greater in MESA participants with hypertension than in those without hypertension.  </a:t>
            </a:r>
          </a:p>
          <a:p>
            <a:pPr eaLnBrk="1" hangingPunct="1"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ChangeArrowheads="1"/>
          </p:cNvSpPr>
          <p:nvPr/>
        </p:nvSpPr>
        <p:spPr bwMode="auto">
          <a:xfrm>
            <a:off x="914400" y="685800"/>
            <a:ext cx="8458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Collaborators: </a:t>
            </a:r>
            <a:br>
              <a:rPr lang="en-US" sz="4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en-US" sz="4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JONHS HOPKINS MESA  </a:t>
            </a:r>
          </a:p>
        </p:txBody>
      </p:sp>
      <p:sp>
        <p:nvSpPr>
          <p:cNvPr id="1403907" name="Rectangle 3"/>
          <p:cNvSpPr>
            <a:spLocks noChangeArrowheads="1"/>
          </p:cNvSpPr>
          <p:nvPr/>
        </p:nvSpPr>
        <p:spPr bwMode="auto">
          <a:xfrm>
            <a:off x="0" y="1066800"/>
            <a:ext cx="8886825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Bluemke, MD,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John Eng, MD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Colin Wu, Ph D, Moyses Szklo, MD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Wendy Post, MD Pamela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Ouiang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MD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Boas Rosen, MD, Veronica Fernandes, MD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Susan Chen, MD, Khurram Nasir, MD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Thor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Edvardsen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MD, Hossein Bahrami, MD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Marcelo Nacif,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MD,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Raymond Yan, MD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Sirisha Donekal,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MD,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Eui Young Choi, MD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Gustavo Volpe,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MD,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Kihey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Yoneyama, MD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Anderson Armstrong,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MD, Harjit Chahal, MD</a:t>
            </a:r>
          </a:p>
        </p:txBody>
      </p:sp>
      <p:pic>
        <p:nvPicPr>
          <p:cNvPr id="3461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228600"/>
            <a:ext cx="12461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/>
          <p:cNvSpPr>
            <a:spLocks noChangeArrowheads="1" noChangeShapeType="1" noTextEdit="1"/>
          </p:cNvSpPr>
          <p:nvPr/>
        </p:nvSpPr>
        <p:spPr bwMode="auto">
          <a:xfrm rot="-962875">
            <a:off x="990600" y="2209800"/>
            <a:ext cx="7010400" cy="219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181"/>
              </a:avLst>
            </a:prstTxWarp>
          </a:bodyPr>
          <a:lstStyle/>
          <a:p>
            <a:pPr algn="ctr" eaLnBrk="0" hangingPunct="0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Thank you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Results for LVM/BSA using FRS covariates </a:t>
            </a:r>
            <a:br>
              <a:rPr lang="en-US" sz="2800" dirty="0" smtClean="0"/>
            </a:br>
            <a:r>
              <a:rPr lang="en-US" sz="2800" dirty="0" smtClean="0"/>
              <a:t>(n = 3,959</a:t>
            </a:r>
            <a:r>
              <a:rPr lang="en-US" sz="2800" b="0" dirty="0" smtClean="0"/>
              <a:t>, </a:t>
            </a:r>
            <a:r>
              <a:rPr lang="en-US" sz="2800" dirty="0" smtClean="0"/>
              <a:t>adjusted for race)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948563"/>
          <a:ext cx="7772400" cy="2775837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n-lt"/>
                          <a:ea typeface="Calibri"/>
                          <a:cs typeface="Times New Roman"/>
                        </a:rPr>
                        <a:t>HR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n-lt"/>
                          <a:ea typeface="Calibri"/>
                          <a:cs typeface="Times New Roman"/>
                        </a:rPr>
                        <a:t>(95% CI)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+mn-lt"/>
                          <a:ea typeface="Calibri"/>
                          <a:cs typeface="Times New Roman"/>
                        </a:rPr>
                        <a:t>AUC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CA" sz="3200" b="1" dirty="0" smtClean="0">
                          <a:latin typeface="+mn-lt"/>
                        </a:rPr>
                        <a:t>p-value)</a:t>
                      </a:r>
                      <a:r>
                        <a:rPr lang="en-CA" sz="3200" b="1" baseline="30000" dirty="0" smtClean="0">
                          <a:latin typeface="+mn-lt"/>
                        </a:rPr>
                        <a:t>†</a:t>
                      </a:r>
                      <a:endParaRPr lang="en-US" sz="3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+mn-lt"/>
                          <a:ea typeface="Calibri"/>
                          <a:cs typeface="Times New Roman"/>
                        </a:rPr>
                        <a:t>NRI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+mn-lt"/>
                          <a:ea typeface="Calibri"/>
                          <a:cs typeface="Times New Roman"/>
                        </a:rPr>
                        <a:t>(p </a:t>
                      </a:r>
                      <a:r>
                        <a:rPr lang="pt-BR" sz="3200" b="1" dirty="0" err="1" smtClean="0">
                          <a:latin typeface="+mn-lt"/>
                          <a:ea typeface="Calibri"/>
                          <a:cs typeface="Times New Roman"/>
                        </a:rPr>
                        <a:t>value</a:t>
                      </a:r>
                      <a:r>
                        <a:rPr lang="pt-BR" sz="3200" b="1" dirty="0" smtClean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3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2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n-lt"/>
                          <a:ea typeface="Calibri"/>
                          <a:cs typeface="Times New Roman"/>
                        </a:rPr>
                        <a:t>1.18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n-lt"/>
                          <a:ea typeface="Calibri"/>
                          <a:cs typeface="Times New Roman"/>
                        </a:rPr>
                        <a:t>(1.01, 1.38)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+mn-lt"/>
                          <a:ea typeface="Calibri"/>
                          <a:cs typeface="Times New Roman"/>
                        </a:rPr>
                        <a:t>0.80</a:t>
                      </a:r>
                      <a:endParaRPr lang="en-CA" sz="3200" baseline="30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200" baseline="0" dirty="0" smtClean="0">
                          <a:latin typeface="+mn-lt"/>
                          <a:ea typeface="Calibri"/>
                          <a:cs typeface="Times New Roman"/>
                        </a:rPr>
                        <a:t>(&lt; 0.05)</a:t>
                      </a:r>
                      <a:endParaRPr lang="en-US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+mn-lt"/>
                          <a:ea typeface="Calibri"/>
                          <a:cs typeface="Times New Roman"/>
                        </a:rPr>
                        <a:t>0.11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+mn-lt"/>
                          <a:ea typeface="Calibri"/>
                          <a:cs typeface="Times New Roman"/>
                        </a:rPr>
                        <a:t>(0.02)</a:t>
                      </a:r>
                      <a:endParaRPr lang="en-US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5388114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CA" dirty="0" smtClean="0">
                <a:solidFill>
                  <a:prstClr val="white"/>
                </a:solidFill>
                <a:ea typeface="+mn-ea"/>
              </a:rPr>
              <a:t>AUC for FRS covariates alone = 0.78. </a:t>
            </a:r>
            <a:r>
              <a:rPr lang="en-CA" baseline="30000" dirty="0" smtClean="0">
                <a:solidFill>
                  <a:prstClr val="white"/>
                </a:solidFill>
                <a:ea typeface="+mn-ea"/>
              </a:rPr>
              <a:t>†</a:t>
            </a:r>
            <a:r>
              <a:rPr lang="en-CA" dirty="0" smtClean="0">
                <a:solidFill>
                  <a:prstClr val="white"/>
                </a:solidFill>
                <a:ea typeface="+mn-ea"/>
              </a:rPr>
              <a:t>p-value &lt; 0.05 when comparing AUC between FRS alone and adding LVM index</a:t>
            </a:r>
            <a:endParaRPr lang="en-US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38400" y="6324600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en-US" sz="1600" i="1" dirty="0" smtClean="0">
                <a:solidFill>
                  <a:prstClr val="white"/>
                </a:solidFill>
                <a:latin typeface="Helvetica" charset="0"/>
                <a:ea typeface="+mn-ea"/>
              </a:rPr>
              <a:t>Armstrong, Jacobs, Liu , Gidding, Lima et al., Under Review</a:t>
            </a:r>
            <a:endParaRPr lang="pt-BR" sz="1600" i="1" dirty="0">
              <a:solidFill>
                <a:prstClr val="white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5" name="3019950.m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88" y="823913"/>
            <a:ext cx="54356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15" name="Rectangle 4"/>
          <p:cNvSpPr>
            <a:spLocks noChangeArrowheads="1"/>
          </p:cNvSpPr>
          <p:nvPr/>
        </p:nvSpPr>
        <p:spPr bwMode="auto">
          <a:xfrm>
            <a:off x="6111875" y="1962150"/>
            <a:ext cx="2581275" cy="321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1438" tIns="28575" rIns="71438" bIns="28575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3600">
                <a:solidFill>
                  <a:srgbClr val="F6F6FF"/>
                </a:solidFill>
                <a:latin typeface="Calibri" pitchFamily="34" charset="0"/>
              </a:rPr>
              <a:t>LV mass by MRI measured in 5004 participants in MESA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1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115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661400" cy="2787650"/>
          </a:xfrm>
        </p:spPr>
        <p:txBody>
          <a:bodyPr lIns="71438" tIns="28575" rIns="71438" bIns="28575" anchor="t" anchorCtr="0"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dirty="0" smtClean="0"/>
              <a:t>Age-Related Differences </a:t>
            </a:r>
            <a:br>
              <a:rPr lang="en-US" altLang="en-US" dirty="0" smtClean="0"/>
            </a:br>
            <a:r>
              <a:rPr lang="en-US" altLang="en-US" dirty="0" smtClean="0"/>
              <a:t>in Left-Ventricular </a:t>
            </a:r>
            <a:br>
              <a:rPr lang="en-US" altLang="en-US" dirty="0" smtClean="0"/>
            </a:br>
            <a:r>
              <a:rPr lang="en-US" altLang="en-US" dirty="0" smtClean="0"/>
              <a:t>Structure and Function </a:t>
            </a:r>
            <a:br>
              <a:rPr lang="en-US" altLang="en-US" dirty="0" smtClean="0"/>
            </a:br>
            <a:r>
              <a:rPr lang="en-US" altLang="en-US" sz="3100" b="1" dirty="0" smtClean="0">
                <a:solidFill>
                  <a:schemeClr val="tx1"/>
                </a:solidFill>
              </a:rPr>
              <a:t>The Multi-Ethnic Study of Atherosclerosis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609600" y="3124200"/>
            <a:ext cx="7834313" cy="23968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1438" tIns="28575" rIns="71438" bIns="28575">
            <a:spAutoFit/>
          </a:bodyPr>
          <a:lstStyle/>
          <a:p>
            <a:pPr algn="ctr"/>
            <a:r>
              <a:rPr lang="en-US" altLang="en-US" b="1" dirty="0">
                <a:solidFill>
                  <a:srgbClr val="FFFF00"/>
                </a:solidFill>
                <a:cs typeface="Times New Roman" pitchFamily="18" charset="0"/>
              </a:rPr>
              <a:t>Susan Cheng MD,</a:t>
            </a:r>
            <a:r>
              <a:rPr lang="en-US" altLang="en-US" b="1" baseline="30000" dirty="0">
                <a:solidFill>
                  <a:srgbClr val="FFFF00"/>
                </a:solidFill>
                <a:cs typeface="Times New Roman" pitchFamily="18" charset="0"/>
              </a:rPr>
              <a:t>1,2</a:t>
            </a:r>
            <a:r>
              <a:rPr lang="en-US" altLang="en-US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Verônica</a:t>
            </a:r>
            <a:r>
              <a:rPr lang="en-US" altLang="en-US" dirty="0">
                <a:cs typeface="Times New Roman" pitchFamily="18" charset="0"/>
              </a:rPr>
              <a:t> RS </a:t>
            </a:r>
            <a:r>
              <a:rPr lang="en-US" altLang="en-US" dirty="0" err="1">
                <a:cs typeface="Times New Roman" pitchFamily="18" charset="0"/>
              </a:rPr>
              <a:t>Fernandes</a:t>
            </a:r>
            <a:r>
              <a:rPr lang="en-US" altLang="en-US" dirty="0">
                <a:cs typeface="Times New Roman" pitchFamily="18" charset="0"/>
              </a:rPr>
              <a:t> MD PhD,</a:t>
            </a:r>
            <a:r>
              <a:rPr lang="en-US" altLang="en-US" baseline="30000" dirty="0">
                <a:cs typeface="Times New Roman" pitchFamily="18" charset="0"/>
              </a:rPr>
              <a:t>2</a:t>
            </a:r>
            <a:r>
              <a:rPr lang="en-US" altLang="en-US" dirty="0">
                <a:cs typeface="Times New Roman" pitchFamily="18" charset="0"/>
              </a:rPr>
              <a:t> </a:t>
            </a:r>
            <a:br>
              <a:rPr lang="en-US" altLang="en-US" dirty="0">
                <a:cs typeface="Times New Roman" pitchFamily="18" charset="0"/>
              </a:rPr>
            </a:br>
            <a:r>
              <a:rPr lang="en-US" altLang="en-US" dirty="0" smtClean="0">
                <a:cs typeface="Times New Roman" pitchFamily="18" charset="0"/>
              </a:rPr>
              <a:t>Robyn McClelland, PhD, David </a:t>
            </a:r>
            <a:r>
              <a:rPr lang="en-US" altLang="en-US" dirty="0">
                <a:cs typeface="Times New Roman" pitchFamily="18" charset="0"/>
              </a:rPr>
              <a:t>A </a:t>
            </a:r>
            <a:r>
              <a:rPr lang="en-US" altLang="en-US" dirty="0" err="1">
                <a:cs typeface="Times New Roman" pitchFamily="18" charset="0"/>
              </a:rPr>
              <a:t>Bluemke</a:t>
            </a:r>
            <a:r>
              <a:rPr lang="en-US" altLang="en-US" dirty="0">
                <a:cs typeface="Times New Roman" pitchFamily="18" charset="0"/>
              </a:rPr>
              <a:t> MD PhD,</a:t>
            </a:r>
            <a:r>
              <a:rPr lang="en-US" altLang="en-US" baseline="30000" dirty="0">
                <a:cs typeface="Times New Roman" pitchFamily="18" charset="0"/>
              </a:rPr>
              <a:t>2</a:t>
            </a:r>
            <a:r>
              <a:rPr lang="en-US" altLang="en-US" dirty="0">
                <a:cs typeface="Times New Roman" pitchFamily="18" charset="0"/>
              </a:rPr>
              <a:t> </a:t>
            </a:r>
            <a:endParaRPr lang="en-US" altLang="en-US" dirty="0" smtClean="0">
              <a:cs typeface="Times New Roman" pitchFamily="18" charset="0"/>
            </a:endParaRPr>
          </a:p>
          <a:p>
            <a:pPr algn="ctr"/>
            <a:r>
              <a:rPr lang="en-US" altLang="en-US" dirty="0" err="1" smtClean="0">
                <a:cs typeface="Times New Roman" pitchFamily="18" charset="0"/>
              </a:rPr>
              <a:t>João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AC Lima MD</a:t>
            </a:r>
            <a:r>
              <a:rPr lang="en-US" altLang="en-US" baseline="30000" dirty="0">
                <a:cs typeface="Times New Roman" pitchFamily="18" charset="0"/>
              </a:rPr>
              <a:t>2</a:t>
            </a:r>
          </a:p>
          <a:p>
            <a:pPr algn="ctr"/>
            <a:endParaRPr lang="en-US" altLang="en-US" sz="1200" baseline="30000" dirty="0">
              <a:cs typeface="Times New Roman" pitchFamily="18" charset="0"/>
            </a:endParaRPr>
          </a:p>
          <a:p>
            <a:pPr algn="ctr"/>
            <a:r>
              <a:rPr lang="en-US" altLang="en-US" baseline="30000" dirty="0">
                <a:cs typeface="Times New Roman" pitchFamily="18" charset="0"/>
              </a:rPr>
              <a:t>1</a:t>
            </a:r>
            <a:r>
              <a:rPr lang="en-US" altLang="en-US" dirty="0"/>
              <a:t>Brigham and Women’s Hospital, Harvard University</a:t>
            </a:r>
          </a:p>
          <a:p>
            <a:pPr algn="ctr"/>
            <a:r>
              <a:rPr lang="en-US" altLang="en-US" baseline="30000" dirty="0">
                <a:cs typeface="Times New Roman" pitchFamily="18" charset="0"/>
              </a:rPr>
              <a:t>2</a:t>
            </a:r>
            <a:r>
              <a:rPr lang="en-US" altLang="en-US" dirty="0"/>
              <a:t>The Johns Hopkins Hospital, Johns Hopkins </a:t>
            </a:r>
            <a:r>
              <a:rPr lang="en-US" altLang="en-US" dirty="0" smtClean="0"/>
              <a:t>University</a:t>
            </a:r>
          </a:p>
          <a:p>
            <a:pPr algn="ctr"/>
            <a:r>
              <a:rPr lang="en-US" altLang="en-US" b="1" dirty="0" smtClean="0">
                <a:solidFill>
                  <a:srgbClr val="FFFF00"/>
                </a:solidFill>
              </a:rPr>
              <a:t>Circulation CV Imaging, May 15, 2009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066800" y="5745570"/>
          <a:ext cx="7086600" cy="1007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060" name="Image" r:id="rId4" imgW="7838095" imgH="1114581" progId="">
                  <p:embed/>
                </p:oleObj>
              </mc:Choice>
              <mc:Fallback>
                <p:oleObj name="Image" r:id="rId4" imgW="7838095" imgH="111458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45570"/>
                        <a:ext cx="7086600" cy="1007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385" name="Object 2"/>
          <p:cNvGraphicFramePr>
            <a:graphicFrameLocks noChangeAspect="1"/>
          </p:cNvGraphicFramePr>
          <p:nvPr/>
        </p:nvGraphicFramePr>
        <p:xfrm>
          <a:off x="5411788" y="1809750"/>
          <a:ext cx="345757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086" name="Image" r:id="rId3" imgW="3362794" imgH="3161905" progId="">
                  <p:embed/>
                </p:oleObj>
              </mc:Choice>
              <mc:Fallback>
                <p:oleObj name="Image" r:id="rId3" imgW="3362794" imgH="316190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1809750"/>
                        <a:ext cx="3457575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86" name="Object 3"/>
          <p:cNvGraphicFramePr>
            <a:graphicFrameLocks noChangeAspect="1"/>
          </p:cNvGraphicFramePr>
          <p:nvPr/>
        </p:nvGraphicFramePr>
        <p:xfrm>
          <a:off x="954088" y="1809750"/>
          <a:ext cx="3462337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087" name="Image" r:id="rId5" imgW="3362794" imgH="3161905" progId="">
                  <p:embed/>
                </p:oleObj>
              </mc:Choice>
              <mc:Fallback>
                <p:oleObj name="Image" r:id="rId5" imgW="3362794" imgH="316190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1809750"/>
                        <a:ext cx="3462337" cy="325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  <a:ea typeface="ＭＳ Ｐゴシック" charset="-128"/>
              </a:rPr>
              <a:t>LV Mass and Age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2400" dirty="0" smtClean="0">
                <a:solidFill>
                  <a:srgbClr val="FFFFFF"/>
                </a:solidFill>
              </a:rPr>
              <a:t>Cheng, S., et al. Circ. CV Imaging, 2009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72388" name="Text Box 5"/>
          <p:cNvSpPr txBox="1">
            <a:spLocks noChangeArrowheads="1"/>
          </p:cNvSpPr>
          <p:nvPr/>
        </p:nvSpPr>
        <p:spPr bwMode="auto">
          <a:xfrm rot="10800000">
            <a:off x="241300" y="2246313"/>
            <a:ext cx="4889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320675" indent="-320675" algn="ctr" defTabSz="1023938">
              <a:tabLst>
                <a:tab pos="971550" algn="l"/>
              </a:tabLst>
            </a:pPr>
            <a:r>
              <a:rPr lang="en-US" sz="2000" b="1">
                <a:cs typeface="Times New Roman" pitchFamily="18" charset="0"/>
              </a:rPr>
              <a:t>Mass</a:t>
            </a:r>
          </a:p>
        </p:txBody>
      </p:sp>
      <p:sp>
        <p:nvSpPr>
          <p:cNvPr id="272389" name="Text Box 6"/>
          <p:cNvSpPr txBox="1">
            <a:spLocks noChangeArrowheads="1"/>
          </p:cNvSpPr>
          <p:nvPr/>
        </p:nvSpPr>
        <p:spPr bwMode="auto">
          <a:xfrm>
            <a:off x="1895475" y="5492750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2000" b="1">
                <a:cs typeface="Times New Roman" pitchFamily="18" charset="0"/>
              </a:rPr>
              <a:t>Age Group</a:t>
            </a:r>
          </a:p>
        </p:txBody>
      </p:sp>
      <p:sp>
        <p:nvSpPr>
          <p:cNvPr id="272390" name="Text Box 7"/>
          <p:cNvSpPr txBox="1">
            <a:spLocks noChangeArrowheads="1"/>
          </p:cNvSpPr>
          <p:nvPr/>
        </p:nvSpPr>
        <p:spPr bwMode="auto">
          <a:xfrm rot="10800000">
            <a:off x="4738688" y="2260600"/>
            <a:ext cx="4889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marL="320675" indent="-320675" algn="ctr" defTabSz="1023938">
              <a:tabLst>
                <a:tab pos="971550" algn="l"/>
              </a:tabLst>
            </a:pPr>
            <a:r>
              <a:rPr lang="en-US" sz="2000" b="1">
                <a:cs typeface="Times New Roman" pitchFamily="18" charset="0"/>
              </a:rPr>
              <a:t>Mass Index</a:t>
            </a:r>
          </a:p>
        </p:txBody>
      </p:sp>
      <p:sp>
        <p:nvSpPr>
          <p:cNvPr id="272391" name="Text Box 8"/>
          <p:cNvSpPr txBox="1">
            <a:spLocks noChangeArrowheads="1"/>
          </p:cNvSpPr>
          <p:nvPr/>
        </p:nvSpPr>
        <p:spPr bwMode="auto">
          <a:xfrm>
            <a:off x="6384925" y="5499100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2000" b="1">
                <a:cs typeface="Times New Roman" pitchFamily="18" charset="0"/>
              </a:rPr>
              <a:t>Age Group</a:t>
            </a:r>
          </a:p>
        </p:txBody>
      </p:sp>
      <p:sp>
        <p:nvSpPr>
          <p:cNvPr id="272392" name="Text Box 9"/>
          <p:cNvSpPr txBox="1">
            <a:spLocks noChangeArrowheads="1"/>
          </p:cNvSpPr>
          <p:nvPr/>
        </p:nvSpPr>
        <p:spPr bwMode="auto">
          <a:xfrm>
            <a:off x="4095750" y="6143625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600" b="1">
                <a:solidFill>
                  <a:srgbClr val="00FF00"/>
                </a:solidFill>
                <a:cs typeface="Times New Roman" pitchFamily="18" charset="0"/>
              </a:rPr>
              <a:t>Men</a:t>
            </a:r>
          </a:p>
        </p:txBody>
      </p:sp>
      <p:sp>
        <p:nvSpPr>
          <p:cNvPr id="272393" name="Text Box 10"/>
          <p:cNvSpPr txBox="1">
            <a:spLocks noChangeArrowheads="1"/>
          </p:cNvSpPr>
          <p:nvPr/>
        </p:nvSpPr>
        <p:spPr bwMode="auto">
          <a:xfrm>
            <a:off x="4851400" y="6143625"/>
            <a:ext cx="1046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600" b="1">
                <a:solidFill>
                  <a:srgbClr val="FF6600"/>
                </a:solidFill>
                <a:cs typeface="Times New Roman" pitchFamily="18" charset="0"/>
              </a:rPr>
              <a:t>Women</a:t>
            </a:r>
          </a:p>
        </p:txBody>
      </p:sp>
      <p:sp>
        <p:nvSpPr>
          <p:cNvPr id="272394" name="Rectangle 11"/>
          <p:cNvSpPr>
            <a:spLocks noChangeArrowheads="1"/>
          </p:cNvSpPr>
          <p:nvPr/>
        </p:nvSpPr>
        <p:spPr bwMode="auto">
          <a:xfrm rot="-3600000">
            <a:off x="5550695" y="5161756"/>
            <a:ext cx="3349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400" b="1">
                <a:latin typeface="Arial Narrow" pitchFamily="34" charset="0"/>
                <a:cs typeface="Times New Roman" pitchFamily="18" charset="0"/>
              </a:rPr>
              <a:t>49</a:t>
            </a:r>
          </a:p>
        </p:txBody>
      </p:sp>
      <p:sp>
        <p:nvSpPr>
          <p:cNvPr id="272395" name="Rectangle 12"/>
          <p:cNvSpPr>
            <a:spLocks noChangeArrowheads="1"/>
          </p:cNvSpPr>
          <p:nvPr/>
        </p:nvSpPr>
        <p:spPr bwMode="auto">
          <a:xfrm rot="-3600000">
            <a:off x="6236495" y="5250656"/>
            <a:ext cx="481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54-57</a:t>
            </a:r>
          </a:p>
        </p:txBody>
      </p:sp>
      <p:sp>
        <p:nvSpPr>
          <p:cNvPr id="272396" name="Rectangle 13"/>
          <p:cNvSpPr>
            <a:spLocks noChangeArrowheads="1"/>
          </p:cNvSpPr>
          <p:nvPr/>
        </p:nvSpPr>
        <p:spPr bwMode="auto">
          <a:xfrm rot="-3600000">
            <a:off x="7050882" y="5237956"/>
            <a:ext cx="481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62-66</a:t>
            </a:r>
          </a:p>
        </p:txBody>
      </p:sp>
      <p:sp>
        <p:nvSpPr>
          <p:cNvPr id="272397" name="Rectangle 14"/>
          <p:cNvSpPr>
            <a:spLocks noChangeArrowheads="1"/>
          </p:cNvSpPr>
          <p:nvPr/>
        </p:nvSpPr>
        <p:spPr bwMode="auto">
          <a:xfrm rot="-3600000">
            <a:off x="7839870" y="5237956"/>
            <a:ext cx="481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70-74</a:t>
            </a:r>
          </a:p>
        </p:txBody>
      </p:sp>
      <p:sp>
        <p:nvSpPr>
          <p:cNvPr id="272398" name="Rectangle 15"/>
          <p:cNvSpPr>
            <a:spLocks noChangeArrowheads="1"/>
          </p:cNvSpPr>
          <p:nvPr/>
        </p:nvSpPr>
        <p:spPr bwMode="auto">
          <a:xfrm rot="-3600000">
            <a:off x="5830095" y="5237956"/>
            <a:ext cx="481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50-53</a:t>
            </a:r>
          </a:p>
        </p:txBody>
      </p:sp>
      <p:sp>
        <p:nvSpPr>
          <p:cNvPr id="272399" name="Rectangle 16"/>
          <p:cNvSpPr>
            <a:spLocks noChangeArrowheads="1"/>
          </p:cNvSpPr>
          <p:nvPr/>
        </p:nvSpPr>
        <p:spPr bwMode="auto">
          <a:xfrm rot="-3600000">
            <a:off x="6642895" y="5237956"/>
            <a:ext cx="481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58-61</a:t>
            </a:r>
          </a:p>
        </p:txBody>
      </p:sp>
      <p:sp>
        <p:nvSpPr>
          <p:cNvPr id="272400" name="Rectangle 17"/>
          <p:cNvSpPr>
            <a:spLocks noChangeArrowheads="1"/>
          </p:cNvSpPr>
          <p:nvPr/>
        </p:nvSpPr>
        <p:spPr bwMode="auto">
          <a:xfrm rot="-3600000">
            <a:off x="7444582" y="5237956"/>
            <a:ext cx="481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67-69</a:t>
            </a:r>
          </a:p>
        </p:txBody>
      </p:sp>
      <p:sp>
        <p:nvSpPr>
          <p:cNvPr id="272401" name="Rectangle 18"/>
          <p:cNvSpPr>
            <a:spLocks noChangeArrowheads="1"/>
          </p:cNvSpPr>
          <p:nvPr/>
        </p:nvSpPr>
        <p:spPr bwMode="auto">
          <a:xfrm rot="-3600000">
            <a:off x="8346282" y="5136356"/>
            <a:ext cx="319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75+</a:t>
            </a:r>
          </a:p>
        </p:txBody>
      </p:sp>
      <p:sp>
        <p:nvSpPr>
          <p:cNvPr id="272402" name="Rectangle 19"/>
          <p:cNvSpPr>
            <a:spLocks noChangeArrowheads="1"/>
          </p:cNvSpPr>
          <p:nvPr/>
        </p:nvSpPr>
        <p:spPr bwMode="auto">
          <a:xfrm>
            <a:off x="5665788" y="469423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369</a:t>
            </a:r>
            <a:endParaRPr lang="en-US" sz="1000">
              <a:solidFill>
                <a:srgbClr val="FF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2403" name="Rectangle 20"/>
          <p:cNvSpPr>
            <a:spLocks noChangeArrowheads="1"/>
          </p:cNvSpPr>
          <p:nvPr/>
        </p:nvSpPr>
        <p:spPr bwMode="auto">
          <a:xfrm>
            <a:off x="6053138" y="468788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337</a:t>
            </a:r>
          </a:p>
        </p:txBody>
      </p:sp>
      <p:sp>
        <p:nvSpPr>
          <p:cNvPr id="272404" name="Rectangle 21"/>
          <p:cNvSpPr>
            <a:spLocks noChangeArrowheads="1"/>
          </p:cNvSpPr>
          <p:nvPr/>
        </p:nvSpPr>
        <p:spPr bwMode="auto">
          <a:xfrm>
            <a:off x="6854825" y="484028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260</a:t>
            </a:r>
          </a:p>
        </p:txBody>
      </p:sp>
      <p:sp>
        <p:nvSpPr>
          <p:cNvPr id="272405" name="Rectangle 22"/>
          <p:cNvSpPr>
            <a:spLocks noChangeArrowheads="1"/>
          </p:cNvSpPr>
          <p:nvPr/>
        </p:nvSpPr>
        <p:spPr bwMode="auto">
          <a:xfrm>
            <a:off x="8035925" y="468153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302</a:t>
            </a:r>
          </a:p>
        </p:txBody>
      </p:sp>
      <p:sp>
        <p:nvSpPr>
          <p:cNvPr id="272406" name="Rectangle 23"/>
          <p:cNvSpPr>
            <a:spLocks noChangeArrowheads="1"/>
          </p:cNvSpPr>
          <p:nvPr/>
        </p:nvSpPr>
        <p:spPr bwMode="auto">
          <a:xfrm>
            <a:off x="5665788" y="484663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328</a:t>
            </a:r>
          </a:p>
        </p:txBody>
      </p:sp>
      <p:sp>
        <p:nvSpPr>
          <p:cNvPr id="272407" name="Rectangle 24"/>
          <p:cNvSpPr>
            <a:spLocks noChangeArrowheads="1"/>
          </p:cNvSpPr>
          <p:nvPr/>
        </p:nvSpPr>
        <p:spPr bwMode="auto">
          <a:xfrm>
            <a:off x="6459538" y="484028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288</a:t>
            </a:r>
          </a:p>
        </p:txBody>
      </p:sp>
      <p:sp>
        <p:nvSpPr>
          <p:cNvPr id="272408" name="Rectangle 25"/>
          <p:cNvSpPr>
            <a:spLocks noChangeArrowheads="1"/>
          </p:cNvSpPr>
          <p:nvPr/>
        </p:nvSpPr>
        <p:spPr bwMode="auto">
          <a:xfrm>
            <a:off x="7248525" y="484028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366</a:t>
            </a:r>
          </a:p>
        </p:txBody>
      </p:sp>
      <p:sp>
        <p:nvSpPr>
          <p:cNvPr id="272409" name="Rectangle 26"/>
          <p:cNvSpPr>
            <a:spLocks noChangeArrowheads="1"/>
          </p:cNvSpPr>
          <p:nvPr/>
        </p:nvSpPr>
        <p:spPr bwMode="auto">
          <a:xfrm>
            <a:off x="8035925" y="484028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287</a:t>
            </a:r>
          </a:p>
        </p:txBody>
      </p:sp>
      <p:sp>
        <p:nvSpPr>
          <p:cNvPr id="272410" name="Rectangle 27"/>
          <p:cNvSpPr>
            <a:spLocks noChangeArrowheads="1"/>
          </p:cNvSpPr>
          <p:nvPr/>
        </p:nvSpPr>
        <p:spPr bwMode="auto">
          <a:xfrm>
            <a:off x="6053138" y="484663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316</a:t>
            </a:r>
            <a:endParaRPr lang="en-US" sz="1000">
              <a:solidFill>
                <a:srgbClr val="00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2411" name="Rectangle 28"/>
          <p:cNvSpPr>
            <a:spLocks noChangeArrowheads="1"/>
          </p:cNvSpPr>
          <p:nvPr/>
        </p:nvSpPr>
        <p:spPr bwMode="auto">
          <a:xfrm>
            <a:off x="6853238" y="468153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288</a:t>
            </a:r>
          </a:p>
        </p:txBody>
      </p:sp>
      <p:sp>
        <p:nvSpPr>
          <p:cNvPr id="272412" name="Rectangle 29"/>
          <p:cNvSpPr>
            <a:spLocks noChangeArrowheads="1"/>
          </p:cNvSpPr>
          <p:nvPr/>
        </p:nvSpPr>
        <p:spPr bwMode="auto">
          <a:xfrm>
            <a:off x="7642225" y="468153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247</a:t>
            </a:r>
          </a:p>
        </p:txBody>
      </p:sp>
      <p:sp>
        <p:nvSpPr>
          <p:cNvPr id="272413" name="Rectangle 30"/>
          <p:cNvSpPr>
            <a:spLocks noChangeArrowheads="1"/>
          </p:cNvSpPr>
          <p:nvPr/>
        </p:nvSpPr>
        <p:spPr bwMode="auto">
          <a:xfrm>
            <a:off x="8435975" y="468153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320</a:t>
            </a:r>
          </a:p>
        </p:txBody>
      </p:sp>
      <p:sp>
        <p:nvSpPr>
          <p:cNvPr id="272414" name="Rectangle 31"/>
          <p:cNvSpPr>
            <a:spLocks noChangeArrowheads="1"/>
          </p:cNvSpPr>
          <p:nvPr/>
        </p:nvSpPr>
        <p:spPr bwMode="auto">
          <a:xfrm>
            <a:off x="6459538" y="468153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333</a:t>
            </a:r>
          </a:p>
        </p:txBody>
      </p:sp>
      <p:sp>
        <p:nvSpPr>
          <p:cNvPr id="272415" name="Rectangle 32"/>
          <p:cNvSpPr>
            <a:spLocks noChangeArrowheads="1"/>
          </p:cNvSpPr>
          <p:nvPr/>
        </p:nvSpPr>
        <p:spPr bwMode="auto">
          <a:xfrm>
            <a:off x="7246938" y="4681538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426</a:t>
            </a:r>
          </a:p>
        </p:txBody>
      </p:sp>
      <p:sp>
        <p:nvSpPr>
          <p:cNvPr id="272416" name="Rectangle 33"/>
          <p:cNvSpPr>
            <a:spLocks noChangeArrowheads="1"/>
          </p:cNvSpPr>
          <p:nvPr/>
        </p:nvSpPr>
        <p:spPr bwMode="auto">
          <a:xfrm>
            <a:off x="7642225" y="484028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232</a:t>
            </a:r>
          </a:p>
        </p:txBody>
      </p:sp>
      <p:sp>
        <p:nvSpPr>
          <p:cNvPr id="272417" name="Rectangle 34"/>
          <p:cNvSpPr>
            <a:spLocks noChangeArrowheads="1"/>
          </p:cNvSpPr>
          <p:nvPr/>
        </p:nvSpPr>
        <p:spPr bwMode="auto">
          <a:xfrm>
            <a:off x="8435975" y="4840288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305</a:t>
            </a:r>
          </a:p>
        </p:txBody>
      </p:sp>
      <p:sp>
        <p:nvSpPr>
          <p:cNvPr id="272418" name="Rectangle 35"/>
          <p:cNvSpPr>
            <a:spLocks noChangeArrowheads="1"/>
          </p:cNvSpPr>
          <p:nvPr/>
        </p:nvSpPr>
        <p:spPr bwMode="auto">
          <a:xfrm>
            <a:off x="4054475" y="6289675"/>
            <a:ext cx="88900" cy="889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vert="eaVert" wrap="none" lIns="0" tIns="0" rIns="0" bIns="0" anchor="ctr"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272419" name="Oval 36"/>
          <p:cNvSpPr>
            <a:spLocks noChangeArrowheads="1"/>
          </p:cNvSpPr>
          <p:nvPr/>
        </p:nvSpPr>
        <p:spPr bwMode="auto">
          <a:xfrm>
            <a:off x="4791075" y="6273800"/>
            <a:ext cx="114300" cy="1143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vert="eaVert" lIns="0" tIns="0" rIns="0" bIns="0" anchor="ctr">
            <a:spAutoFit/>
          </a:bodyPr>
          <a:lstStyle/>
          <a:p>
            <a:pPr eaLnBrk="0" hangingPunct="0"/>
            <a:endParaRPr lang="en-US" sz="1800"/>
          </a:p>
        </p:txBody>
      </p:sp>
      <p:sp>
        <p:nvSpPr>
          <p:cNvPr id="272420" name="Rectangle 37"/>
          <p:cNvSpPr>
            <a:spLocks noChangeArrowheads="1"/>
          </p:cNvSpPr>
          <p:nvPr/>
        </p:nvSpPr>
        <p:spPr bwMode="auto">
          <a:xfrm rot="-5400000">
            <a:off x="5191125" y="2551113"/>
            <a:ext cx="2127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90</a:t>
            </a:r>
          </a:p>
        </p:txBody>
      </p:sp>
      <p:sp>
        <p:nvSpPr>
          <p:cNvPr id="272421" name="Rectangle 38"/>
          <p:cNvSpPr>
            <a:spLocks noChangeArrowheads="1"/>
          </p:cNvSpPr>
          <p:nvPr/>
        </p:nvSpPr>
        <p:spPr bwMode="auto">
          <a:xfrm rot="-5400000">
            <a:off x="5145881" y="1708944"/>
            <a:ext cx="2127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100</a:t>
            </a:r>
          </a:p>
        </p:txBody>
      </p:sp>
      <p:sp>
        <p:nvSpPr>
          <p:cNvPr id="272422" name="Rectangle 39"/>
          <p:cNvSpPr>
            <a:spLocks noChangeArrowheads="1"/>
          </p:cNvSpPr>
          <p:nvPr/>
        </p:nvSpPr>
        <p:spPr bwMode="auto">
          <a:xfrm rot="-5400000">
            <a:off x="5200650" y="4935538"/>
            <a:ext cx="2127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60</a:t>
            </a:r>
          </a:p>
        </p:txBody>
      </p:sp>
      <p:sp>
        <p:nvSpPr>
          <p:cNvPr id="272423" name="Rectangle 40"/>
          <p:cNvSpPr>
            <a:spLocks noChangeArrowheads="1"/>
          </p:cNvSpPr>
          <p:nvPr/>
        </p:nvSpPr>
        <p:spPr bwMode="auto">
          <a:xfrm rot="-5400000">
            <a:off x="5195888" y="4133850"/>
            <a:ext cx="2127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70</a:t>
            </a:r>
          </a:p>
        </p:txBody>
      </p:sp>
      <p:sp>
        <p:nvSpPr>
          <p:cNvPr id="272424" name="Rectangle 41"/>
          <p:cNvSpPr>
            <a:spLocks noChangeArrowheads="1"/>
          </p:cNvSpPr>
          <p:nvPr/>
        </p:nvSpPr>
        <p:spPr bwMode="auto">
          <a:xfrm rot="-5400000">
            <a:off x="5199063" y="3343275"/>
            <a:ext cx="2127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80</a:t>
            </a:r>
          </a:p>
        </p:txBody>
      </p:sp>
      <p:sp>
        <p:nvSpPr>
          <p:cNvPr id="272425" name="Rectangle 42"/>
          <p:cNvSpPr>
            <a:spLocks noChangeArrowheads="1"/>
          </p:cNvSpPr>
          <p:nvPr/>
        </p:nvSpPr>
        <p:spPr bwMode="auto">
          <a:xfrm rot="-5400000">
            <a:off x="692944" y="4107657"/>
            <a:ext cx="2127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130</a:t>
            </a:r>
          </a:p>
        </p:txBody>
      </p:sp>
      <p:sp>
        <p:nvSpPr>
          <p:cNvPr id="272426" name="Rectangle 43"/>
          <p:cNvSpPr>
            <a:spLocks noChangeArrowheads="1"/>
          </p:cNvSpPr>
          <p:nvPr/>
        </p:nvSpPr>
        <p:spPr bwMode="auto">
          <a:xfrm rot="-5400000">
            <a:off x="697706" y="2486819"/>
            <a:ext cx="2127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170</a:t>
            </a:r>
          </a:p>
        </p:txBody>
      </p:sp>
      <p:sp>
        <p:nvSpPr>
          <p:cNvPr id="272427" name="Rectangle 44"/>
          <p:cNvSpPr>
            <a:spLocks noChangeArrowheads="1"/>
          </p:cNvSpPr>
          <p:nvPr/>
        </p:nvSpPr>
        <p:spPr bwMode="auto">
          <a:xfrm rot="-5400000">
            <a:off x="705644" y="1693069"/>
            <a:ext cx="2127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190</a:t>
            </a:r>
          </a:p>
        </p:txBody>
      </p:sp>
      <p:sp>
        <p:nvSpPr>
          <p:cNvPr id="272428" name="Rectangle 45"/>
          <p:cNvSpPr>
            <a:spLocks noChangeArrowheads="1"/>
          </p:cNvSpPr>
          <p:nvPr/>
        </p:nvSpPr>
        <p:spPr bwMode="auto">
          <a:xfrm rot="-5400000">
            <a:off x="697706" y="4907757"/>
            <a:ext cx="2127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110</a:t>
            </a:r>
          </a:p>
        </p:txBody>
      </p:sp>
      <p:sp>
        <p:nvSpPr>
          <p:cNvPr id="272429" name="Rectangle 46"/>
          <p:cNvSpPr>
            <a:spLocks noChangeArrowheads="1"/>
          </p:cNvSpPr>
          <p:nvPr/>
        </p:nvSpPr>
        <p:spPr bwMode="auto">
          <a:xfrm rot="-5400000">
            <a:off x="702469" y="3304382"/>
            <a:ext cx="2127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150</a:t>
            </a:r>
          </a:p>
        </p:txBody>
      </p:sp>
      <p:sp>
        <p:nvSpPr>
          <p:cNvPr id="272430" name="Rectangle 47"/>
          <p:cNvSpPr>
            <a:spLocks noChangeArrowheads="1"/>
          </p:cNvSpPr>
          <p:nvPr/>
        </p:nvSpPr>
        <p:spPr bwMode="auto">
          <a:xfrm rot="-5400000">
            <a:off x="722313" y="1473200"/>
            <a:ext cx="212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(g)</a:t>
            </a:r>
          </a:p>
        </p:txBody>
      </p:sp>
      <p:sp>
        <p:nvSpPr>
          <p:cNvPr id="272431" name="Rectangle 48"/>
          <p:cNvSpPr>
            <a:spLocks noChangeArrowheads="1"/>
          </p:cNvSpPr>
          <p:nvPr/>
        </p:nvSpPr>
        <p:spPr bwMode="auto">
          <a:xfrm>
            <a:off x="1208088" y="47037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369</a:t>
            </a:r>
            <a:endParaRPr lang="en-US" sz="1000">
              <a:solidFill>
                <a:srgbClr val="FF66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2432" name="Rectangle 49"/>
          <p:cNvSpPr>
            <a:spLocks noChangeArrowheads="1"/>
          </p:cNvSpPr>
          <p:nvPr/>
        </p:nvSpPr>
        <p:spPr bwMode="auto">
          <a:xfrm>
            <a:off x="1595438" y="469741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337</a:t>
            </a:r>
          </a:p>
        </p:txBody>
      </p:sp>
      <p:sp>
        <p:nvSpPr>
          <p:cNvPr id="272433" name="Rectangle 50"/>
          <p:cNvSpPr>
            <a:spLocks noChangeArrowheads="1"/>
          </p:cNvSpPr>
          <p:nvPr/>
        </p:nvSpPr>
        <p:spPr bwMode="auto">
          <a:xfrm>
            <a:off x="2397125" y="48498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260</a:t>
            </a:r>
          </a:p>
        </p:txBody>
      </p:sp>
      <p:sp>
        <p:nvSpPr>
          <p:cNvPr id="272434" name="Rectangle 51"/>
          <p:cNvSpPr>
            <a:spLocks noChangeArrowheads="1"/>
          </p:cNvSpPr>
          <p:nvPr/>
        </p:nvSpPr>
        <p:spPr bwMode="auto">
          <a:xfrm>
            <a:off x="3578225" y="469106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302</a:t>
            </a:r>
          </a:p>
        </p:txBody>
      </p:sp>
      <p:sp>
        <p:nvSpPr>
          <p:cNvPr id="272435" name="Rectangle 52"/>
          <p:cNvSpPr>
            <a:spLocks noChangeArrowheads="1"/>
          </p:cNvSpPr>
          <p:nvPr/>
        </p:nvSpPr>
        <p:spPr bwMode="auto">
          <a:xfrm>
            <a:off x="1208088" y="48561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328</a:t>
            </a:r>
          </a:p>
        </p:txBody>
      </p:sp>
      <p:sp>
        <p:nvSpPr>
          <p:cNvPr id="272436" name="Rectangle 53"/>
          <p:cNvSpPr>
            <a:spLocks noChangeArrowheads="1"/>
          </p:cNvSpPr>
          <p:nvPr/>
        </p:nvSpPr>
        <p:spPr bwMode="auto">
          <a:xfrm>
            <a:off x="2001838" y="484981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288</a:t>
            </a:r>
          </a:p>
        </p:txBody>
      </p:sp>
      <p:sp>
        <p:nvSpPr>
          <p:cNvPr id="272437" name="Rectangle 54"/>
          <p:cNvSpPr>
            <a:spLocks noChangeArrowheads="1"/>
          </p:cNvSpPr>
          <p:nvPr/>
        </p:nvSpPr>
        <p:spPr bwMode="auto">
          <a:xfrm>
            <a:off x="2790825" y="48498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366</a:t>
            </a:r>
          </a:p>
        </p:txBody>
      </p:sp>
      <p:sp>
        <p:nvSpPr>
          <p:cNvPr id="272438" name="Rectangle 55"/>
          <p:cNvSpPr>
            <a:spLocks noChangeArrowheads="1"/>
          </p:cNvSpPr>
          <p:nvPr/>
        </p:nvSpPr>
        <p:spPr bwMode="auto">
          <a:xfrm>
            <a:off x="3578225" y="48498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287</a:t>
            </a:r>
          </a:p>
        </p:txBody>
      </p:sp>
      <p:sp>
        <p:nvSpPr>
          <p:cNvPr id="272439" name="Rectangle 56"/>
          <p:cNvSpPr>
            <a:spLocks noChangeArrowheads="1"/>
          </p:cNvSpPr>
          <p:nvPr/>
        </p:nvSpPr>
        <p:spPr bwMode="auto">
          <a:xfrm>
            <a:off x="1595438" y="48561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  <a:sym typeface="Symbol" pitchFamily="18" charset="2"/>
              </a:rPr>
              <a:t>316</a:t>
            </a:r>
            <a:endParaRPr lang="en-US" sz="1000">
              <a:solidFill>
                <a:srgbClr val="00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2440" name="Rectangle 57"/>
          <p:cNvSpPr>
            <a:spLocks noChangeArrowheads="1"/>
          </p:cNvSpPr>
          <p:nvPr/>
        </p:nvSpPr>
        <p:spPr bwMode="auto">
          <a:xfrm>
            <a:off x="2395538" y="46910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288</a:t>
            </a:r>
          </a:p>
        </p:txBody>
      </p:sp>
      <p:sp>
        <p:nvSpPr>
          <p:cNvPr id="272441" name="Rectangle 58"/>
          <p:cNvSpPr>
            <a:spLocks noChangeArrowheads="1"/>
          </p:cNvSpPr>
          <p:nvPr/>
        </p:nvSpPr>
        <p:spPr bwMode="auto">
          <a:xfrm>
            <a:off x="3184525" y="469106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247</a:t>
            </a:r>
          </a:p>
        </p:txBody>
      </p:sp>
      <p:sp>
        <p:nvSpPr>
          <p:cNvPr id="272442" name="Rectangle 59"/>
          <p:cNvSpPr>
            <a:spLocks noChangeArrowheads="1"/>
          </p:cNvSpPr>
          <p:nvPr/>
        </p:nvSpPr>
        <p:spPr bwMode="auto">
          <a:xfrm>
            <a:off x="3978275" y="469106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320</a:t>
            </a:r>
          </a:p>
        </p:txBody>
      </p:sp>
      <p:sp>
        <p:nvSpPr>
          <p:cNvPr id="272443" name="Rectangle 60"/>
          <p:cNvSpPr>
            <a:spLocks noChangeArrowheads="1"/>
          </p:cNvSpPr>
          <p:nvPr/>
        </p:nvSpPr>
        <p:spPr bwMode="auto">
          <a:xfrm>
            <a:off x="2001838" y="46910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333</a:t>
            </a:r>
          </a:p>
        </p:txBody>
      </p:sp>
      <p:sp>
        <p:nvSpPr>
          <p:cNvPr id="272444" name="Rectangle 61"/>
          <p:cNvSpPr>
            <a:spLocks noChangeArrowheads="1"/>
          </p:cNvSpPr>
          <p:nvPr/>
        </p:nvSpPr>
        <p:spPr bwMode="auto">
          <a:xfrm>
            <a:off x="2789238" y="4691063"/>
            <a:ext cx="242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FF6600"/>
                </a:solidFill>
                <a:latin typeface="Arial Narrow" pitchFamily="34" charset="0"/>
                <a:cs typeface="Times New Roman" pitchFamily="18" charset="0"/>
              </a:rPr>
              <a:t>426</a:t>
            </a:r>
          </a:p>
        </p:txBody>
      </p:sp>
      <p:sp>
        <p:nvSpPr>
          <p:cNvPr id="272445" name="Rectangle 62"/>
          <p:cNvSpPr>
            <a:spLocks noChangeArrowheads="1"/>
          </p:cNvSpPr>
          <p:nvPr/>
        </p:nvSpPr>
        <p:spPr bwMode="auto">
          <a:xfrm>
            <a:off x="3184525" y="48498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232</a:t>
            </a:r>
          </a:p>
        </p:txBody>
      </p:sp>
      <p:sp>
        <p:nvSpPr>
          <p:cNvPr id="272446" name="Rectangle 63"/>
          <p:cNvSpPr>
            <a:spLocks noChangeArrowheads="1"/>
          </p:cNvSpPr>
          <p:nvPr/>
        </p:nvSpPr>
        <p:spPr bwMode="auto">
          <a:xfrm>
            <a:off x="3978275" y="4849813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000">
                <a:solidFill>
                  <a:srgbClr val="00FF00"/>
                </a:solidFill>
                <a:latin typeface="Arial Narrow" pitchFamily="34" charset="0"/>
                <a:cs typeface="Times New Roman" pitchFamily="18" charset="0"/>
              </a:rPr>
              <a:t>305</a:t>
            </a:r>
          </a:p>
        </p:txBody>
      </p:sp>
      <p:sp>
        <p:nvSpPr>
          <p:cNvPr id="272447" name="Rectangle 64"/>
          <p:cNvSpPr>
            <a:spLocks noChangeArrowheads="1"/>
          </p:cNvSpPr>
          <p:nvPr/>
        </p:nvSpPr>
        <p:spPr bwMode="auto">
          <a:xfrm rot="-5400000">
            <a:off x="5250656" y="1353345"/>
            <a:ext cx="2127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sz="1400" b="1">
                <a:latin typeface="Arial Narrow" pitchFamily="34" charset="0"/>
                <a:cs typeface="Times New Roman" pitchFamily="18" charset="0"/>
              </a:rPr>
              <a:t>g/m</a:t>
            </a:r>
            <a:r>
              <a:rPr lang="en-US" sz="1400" b="1" baseline="30000">
                <a:latin typeface="Arial Narrow" pitchFamily="34" charset="0"/>
                <a:cs typeface="Times New Roman" pitchFamily="18" charset="0"/>
              </a:rPr>
              <a:t>2</a:t>
            </a:r>
            <a:r>
              <a:rPr lang="en-US" sz="1400" b="1">
                <a:latin typeface="Arial 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72448" name="Rectangle 65"/>
          <p:cNvSpPr>
            <a:spLocks noChangeArrowheads="1"/>
          </p:cNvSpPr>
          <p:nvPr/>
        </p:nvSpPr>
        <p:spPr bwMode="auto">
          <a:xfrm rot="-3600000">
            <a:off x="1081881" y="5153819"/>
            <a:ext cx="334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400" b="1">
                <a:latin typeface="Arial Narrow" pitchFamily="34" charset="0"/>
                <a:cs typeface="Times New Roman" pitchFamily="18" charset="0"/>
              </a:rPr>
              <a:t>49</a:t>
            </a:r>
          </a:p>
        </p:txBody>
      </p:sp>
      <p:sp>
        <p:nvSpPr>
          <p:cNvPr id="272449" name="Rectangle 66"/>
          <p:cNvSpPr>
            <a:spLocks noChangeArrowheads="1"/>
          </p:cNvSpPr>
          <p:nvPr/>
        </p:nvSpPr>
        <p:spPr bwMode="auto">
          <a:xfrm rot="-3600000">
            <a:off x="1767681" y="52427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54-57</a:t>
            </a:r>
          </a:p>
        </p:txBody>
      </p:sp>
      <p:sp>
        <p:nvSpPr>
          <p:cNvPr id="272450" name="Rectangle 67"/>
          <p:cNvSpPr>
            <a:spLocks noChangeArrowheads="1"/>
          </p:cNvSpPr>
          <p:nvPr/>
        </p:nvSpPr>
        <p:spPr bwMode="auto">
          <a:xfrm rot="-3600000">
            <a:off x="2582069" y="52300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62-66</a:t>
            </a:r>
          </a:p>
        </p:txBody>
      </p:sp>
      <p:sp>
        <p:nvSpPr>
          <p:cNvPr id="272451" name="Rectangle 68"/>
          <p:cNvSpPr>
            <a:spLocks noChangeArrowheads="1"/>
          </p:cNvSpPr>
          <p:nvPr/>
        </p:nvSpPr>
        <p:spPr bwMode="auto">
          <a:xfrm rot="-3600000">
            <a:off x="3369469" y="52300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70-74</a:t>
            </a:r>
          </a:p>
        </p:txBody>
      </p:sp>
      <p:sp>
        <p:nvSpPr>
          <p:cNvPr id="272452" name="Rectangle 69"/>
          <p:cNvSpPr>
            <a:spLocks noChangeArrowheads="1"/>
          </p:cNvSpPr>
          <p:nvPr/>
        </p:nvSpPr>
        <p:spPr bwMode="auto">
          <a:xfrm rot="-3600000">
            <a:off x="1361281" y="52300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50-53</a:t>
            </a:r>
          </a:p>
        </p:txBody>
      </p:sp>
      <p:sp>
        <p:nvSpPr>
          <p:cNvPr id="272453" name="Rectangle 70"/>
          <p:cNvSpPr>
            <a:spLocks noChangeArrowheads="1"/>
          </p:cNvSpPr>
          <p:nvPr/>
        </p:nvSpPr>
        <p:spPr bwMode="auto">
          <a:xfrm rot="-3600000">
            <a:off x="2174081" y="52300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58-61</a:t>
            </a:r>
          </a:p>
        </p:txBody>
      </p:sp>
      <p:sp>
        <p:nvSpPr>
          <p:cNvPr id="272454" name="Rectangle 71"/>
          <p:cNvSpPr>
            <a:spLocks noChangeArrowheads="1"/>
          </p:cNvSpPr>
          <p:nvPr/>
        </p:nvSpPr>
        <p:spPr bwMode="auto">
          <a:xfrm rot="-3600000">
            <a:off x="2975769" y="5230019"/>
            <a:ext cx="481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67-69</a:t>
            </a:r>
          </a:p>
        </p:txBody>
      </p:sp>
      <p:sp>
        <p:nvSpPr>
          <p:cNvPr id="272455" name="Rectangle 72"/>
          <p:cNvSpPr>
            <a:spLocks noChangeArrowheads="1"/>
          </p:cNvSpPr>
          <p:nvPr/>
        </p:nvSpPr>
        <p:spPr bwMode="auto">
          <a:xfrm rot="-3600000">
            <a:off x="3877469" y="5128419"/>
            <a:ext cx="319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20675" indent="-320675" algn="r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75+</a:t>
            </a:r>
          </a:p>
        </p:txBody>
      </p:sp>
      <p:sp>
        <p:nvSpPr>
          <p:cNvPr id="272456" name="Rectangle 73"/>
          <p:cNvSpPr>
            <a:spLocks noChangeArrowheads="1"/>
          </p:cNvSpPr>
          <p:nvPr/>
        </p:nvSpPr>
        <p:spPr bwMode="auto">
          <a:xfrm rot="-5400000">
            <a:off x="4258469" y="5106194"/>
            <a:ext cx="212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(yr)</a:t>
            </a:r>
          </a:p>
        </p:txBody>
      </p:sp>
      <p:sp>
        <p:nvSpPr>
          <p:cNvPr id="272457" name="Rectangle 74"/>
          <p:cNvSpPr>
            <a:spLocks noChangeArrowheads="1"/>
          </p:cNvSpPr>
          <p:nvPr/>
        </p:nvSpPr>
        <p:spPr bwMode="auto">
          <a:xfrm rot="-5400000">
            <a:off x="8716169" y="5088732"/>
            <a:ext cx="21272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pPr marL="320675" indent="-320675" defTabSz="1023938">
              <a:tabLst>
                <a:tab pos="971550" algn="l"/>
              </a:tabLst>
            </a:pPr>
            <a:r>
              <a:rPr lang="en-US" sz="1400" b="1">
                <a:latin typeface="Arial Narrow" pitchFamily="34" charset="0"/>
                <a:cs typeface="Times New Roman" pitchFamily="18" charset="0"/>
              </a:rPr>
              <a:t>(yr)</a:t>
            </a:r>
          </a:p>
        </p:txBody>
      </p:sp>
      <p:sp>
        <p:nvSpPr>
          <p:cNvPr id="272458" name="Line 75"/>
          <p:cNvSpPr>
            <a:spLocks noChangeShapeType="1"/>
          </p:cNvSpPr>
          <p:nvPr/>
        </p:nvSpPr>
        <p:spPr bwMode="auto">
          <a:xfrm>
            <a:off x="1384300" y="2470150"/>
            <a:ext cx="400050" cy="190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59" name="Line 76"/>
          <p:cNvSpPr>
            <a:spLocks noChangeShapeType="1"/>
          </p:cNvSpPr>
          <p:nvPr/>
        </p:nvSpPr>
        <p:spPr bwMode="auto">
          <a:xfrm>
            <a:off x="1778000" y="2482850"/>
            <a:ext cx="400050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60" name="Line 77"/>
          <p:cNvSpPr>
            <a:spLocks noChangeShapeType="1"/>
          </p:cNvSpPr>
          <p:nvPr/>
        </p:nvSpPr>
        <p:spPr bwMode="auto">
          <a:xfrm>
            <a:off x="2178050" y="2520950"/>
            <a:ext cx="393700" cy="1079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61" name="Line 78"/>
          <p:cNvSpPr>
            <a:spLocks noChangeShapeType="1"/>
          </p:cNvSpPr>
          <p:nvPr/>
        </p:nvSpPr>
        <p:spPr bwMode="auto">
          <a:xfrm>
            <a:off x="2565400" y="2628900"/>
            <a:ext cx="400050" cy="635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62" name="Line 79"/>
          <p:cNvSpPr>
            <a:spLocks noChangeShapeType="1"/>
          </p:cNvSpPr>
          <p:nvPr/>
        </p:nvSpPr>
        <p:spPr bwMode="auto">
          <a:xfrm>
            <a:off x="2965450" y="2692400"/>
            <a:ext cx="393700" cy="381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63" name="Line 80"/>
          <p:cNvSpPr>
            <a:spLocks noChangeShapeType="1"/>
          </p:cNvSpPr>
          <p:nvPr/>
        </p:nvSpPr>
        <p:spPr bwMode="auto">
          <a:xfrm>
            <a:off x="3359150" y="2730500"/>
            <a:ext cx="400050" cy="1206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64" name="Line 81"/>
          <p:cNvSpPr>
            <a:spLocks noChangeShapeType="1"/>
          </p:cNvSpPr>
          <p:nvPr/>
        </p:nvSpPr>
        <p:spPr bwMode="auto">
          <a:xfrm>
            <a:off x="3752850" y="2844800"/>
            <a:ext cx="400050" cy="1333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65" name="Line 82"/>
          <p:cNvSpPr>
            <a:spLocks noChangeShapeType="1"/>
          </p:cNvSpPr>
          <p:nvPr/>
        </p:nvSpPr>
        <p:spPr bwMode="auto">
          <a:xfrm flipV="1">
            <a:off x="1225550" y="4406900"/>
            <a:ext cx="387350" cy="762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66" name="Line 83"/>
          <p:cNvSpPr>
            <a:spLocks noChangeShapeType="1"/>
          </p:cNvSpPr>
          <p:nvPr/>
        </p:nvSpPr>
        <p:spPr bwMode="auto">
          <a:xfrm flipV="1">
            <a:off x="1619250" y="4400550"/>
            <a:ext cx="393700" cy="127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67" name="Line 84"/>
          <p:cNvSpPr>
            <a:spLocks noChangeShapeType="1"/>
          </p:cNvSpPr>
          <p:nvPr/>
        </p:nvSpPr>
        <p:spPr bwMode="auto">
          <a:xfrm>
            <a:off x="2012950" y="4400550"/>
            <a:ext cx="400050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68" name="Line 85"/>
          <p:cNvSpPr>
            <a:spLocks noChangeShapeType="1"/>
          </p:cNvSpPr>
          <p:nvPr/>
        </p:nvSpPr>
        <p:spPr bwMode="auto">
          <a:xfrm>
            <a:off x="2413000" y="4400550"/>
            <a:ext cx="393700" cy="508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69" name="Line 86"/>
          <p:cNvSpPr>
            <a:spLocks noChangeShapeType="1"/>
          </p:cNvSpPr>
          <p:nvPr/>
        </p:nvSpPr>
        <p:spPr bwMode="auto">
          <a:xfrm>
            <a:off x="2800350" y="4464050"/>
            <a:ext cx="406400" cy="317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70" name="Line 87"/>
          <p:cNvSpPr>
            <a:spLocks noChangeShapeType="1"/>
          </p:cNvSpPr>
          <p:nvPr/>
        </p:nvSpPr>
        <p:spPr bwMode="auto">
          <a:xfrm>
            <a:off x="3206750" y="4495800"/>
            <a:ext cx="387350" cy="254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71" name="Line 88"/>
          <p:cNvSpPr>
            <a:spLocks noChangeShapeType="1"/>
          </p:cNvSpPr>
          <p:nvPr/>
        </p:nvSpPr>
        <p:spPr bwMode="auto">
          <a:xfrm>
            <a:off x="3594100" y="4521200"/>
            <a:ext cx="412750" cy="1079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72" name="Line 89"/>
          <p:cNvSpPr>
            <a:spLocks noChangeShapeType="1"/>
          </p:cNvSpPr>
          <p:nvPr/>
        </p:nvSpPr>
        <p:spPr bwMode="auto">
          <a:xfrm>
            <a:off x="5835650" y="2863850"/>
            <a:ext cx="400050" cy="889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73" name="Line 90"/>
          <p:cNvSpPr>
            <a:spLocks noChangeShapeType="1"/>
          </p:cNvSpPr>
          <p:nvPr/>
        </p:nvSpPr>
        <p:spPr bwMode="auto">
          <a:xfrm flipV="1">
            <a:off x="6235700" y="2933700"/>
            <a:ext cx="393700" cy="190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74" name="Line 91"/>
          <p:cNvSpPr>
            <a:spLocks noChangeShapeType="1"/>
          </p:cNvSpPr>
          <p:nvPr/>
        </p:nvSpPr>
        <p:spPr bwMode="auto">
          <a:xfrm>
            <a:off x="6629400" y="2927350"/>
            <a:ext cx="400050" cy="444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75" name="Line 92"/>
          <p:cNvSpPr>
            <a:spLocks noChangeShapeType="1"/>
          </p:cNvSpPr>
          <p:nvPr/>
        </p:nvSpPr>
        <p:spPr bwMode="auto">
          <a:xfrm flipV="1">
            <a:off x="7023100" y="2946400"/>
            <a:ext cx="406400" cy="190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76" name="Line 93"/>
          <p:cNvSpPr>
            <a:spLocks noChangeShapeType="1"/>
          </p:cNvSpPr>
          <p:nvPr/>
        </p:nvSpPr>
        <p:spPr bwMode="auto">
          <a:xfrm>
            <a:off x="7423150" y="2940050"/>
            <a:ext cx="400050" cy="6985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77" name="Line 94"/>
          <p:cNvSpPr>
            <a:spLocks noChangeShapeType="1"/>
          </p:cNvSpPr>
          <p:nvPr/>
        </p:nvSpPr>
        <p:spPr bwMode="auto">
          <a:xfrm>
            <a:off x="7823200" y="3009900"/>
            <a:ext cx="40005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78" name="Line 95"/>
          <p:cNvSpPr>
            <a:spLocks noChangeShapeType="1"/>
          </p:cNvSpPr>
          <p:nvPr/>
        </p:nvSpPr>
        <p:spPr bwMode="auto">
          <a:xfrm flipV="1">
            <a:off x="8216900" y="3009900"/>
            <a:ext cx="3937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79" name="Line 96"/>
          <p:cNvSpPr>
            <a:spLocks noChangeShapeType="1"/>
          </p:cNvSpPr>
          <p:nvPr/>
        </p:nvSpPr>
        <p:spPr bwMode="auto">
          <a:xfrm flipV="1">
            <a:off x="5664200" y="4127500"/>
            <a:ext cx="419100" cy="1524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80" name="Line 97"/>
          <p:cNvSpPr>
            <a:spLocks noChangeShapeType="1"/>
          </p:cNvSpPr>
          <p:nvPr/>
        </p:nvSpPr>
        <p:spPr bwMode="auto">
          <a:xfrm>
            <a:off x="6076950" y="4121150"/>
            <a:ext cx="387350" cy="1079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81" name="Line 98"/>
          <p:cNvSpPr>
            <a:spLocks noChangeShapeType="1"/>
          </p:cNvSpPr>
          <p:nvPr/>
        </p:nvSpPr>
        <p:spPr bwMode="auto">
          <a:xfrm flipV="1">
            <a:off x="6470650" y="4159250"/>
            <a:ext cx="400050" cy="635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82" name="Line 99"/>
          <p:cNvSpPr>
            <a:spLocks noChangeShapeType="1"/>
          </p:cNvSpPr>
          <p:nvPr/>
        </p:nvSpPr>
        <p:spPr bwMode="auto">
          <a:xfrm>
            <a:off x="6870700" y="4159250"/>
            <a:ext cx="387350" cy="63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83" name="Line 100"/>
          <p:cNvSpPr>
            <a:spLocks noChangeShapeType="1"/>
          </p:cNvSpPr>
          <p:nvPr/>
        </p:nvSpPr>
        <p:spPr bwMode="auto">
          <a:xfrm>
            <a:off x="7270750" y="4165600"/>
            <a:ext cx="393700" cy="190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84" name="Line 101"/>
          <p:cNvSpPr>
            <a:spLocks noChangeShapeType="1"/>
          </p:cNvSpPr>
          <p:nvPr/>
        </p:nvSpPr>
        <p:spPr bwMode="auto">
          <a:xfrm flipV="1">
            <a:off x="7664450" y="4070350"/>
            <a:ext cx="400050" cy="1079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85" name="Line 102"/>
          <p:cNvSpPr>
            <a:spLocks noChangeShapeType="1"/>
          </p:cNvSpPr>
          <p:nvPr/>
        </p:nvSpPr>
        <p:spPr bwMode="auto">
          <a:xfrm flipV="1">
            <a:off x="8064500" y="4057650"/>
            <a:ext cx="400050" cy="635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endParaRPr lang="en-US"/>
          </a:p>
        </p:txBody>
      </p:sp>
      <p:sp>
        <p:nvSpPr>
          <p:cNvPr id="272486" name="Rectangle 103"/>
          <p:cNvSpPr>
            <a:spLocks noChangeArrowheads="1"/>
          </p:cNvSpPr>
          <p:nvPr/>
        </p:nvSpPr>
        <p:spPr bwMode="auto">
          <a:xfrm>
            <a:off x="3943350" y="6124575"/>
            <a:ext cx="1924050" cy="38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0" tIns="0" rIns="0" bIns="0" anchor="ctr">
            <a:spAutoFit/>
          </a:bodyPr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068" y="1295400"/>
            <a:ext cx="8611333" cy="1313436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cs typeface="ＭＳ Ｐゴシック" charset="0"/>
              </a:rPr>
              <a:t>Calibration f</a:t>
            </a:r>
            <a:r>
              <a:rPr lang="en-US" sz="3200" dirty="0" smtClean="0">
                <a:latin typeface="Arial" charset="0"/>
                <a:cs typeface="ＭＳ Ｐゴシック" charset="0"/>
              </a:rPr>
              <a:t>or </a:t>
            </a:r>
            <a:r>
              <a:rPr lang="en-US" sz="3200" dirty="0">
                <a:latin typeface="Arial" charset="0"/>
                <a:cs typeface="ＭＳ Ｐゴシック" charset="0"/>
              </a:rPr>
              <a:t>Longitudinal Measurements </a:t>
            </a:r>
            <a:r>
              <a:rPr lang="en-US" sz="3200" dirty="0" smtClean="0">
                <a:latin typeface="Arial" charset="0"/>
                <a:cs typeface="ＭＳ Ｐゴシック" charset="0"/>
              </a:rPr>
              <a:t/>
            </a:r>
            <a:br>
              <a:rPr lang="en-US" sz="3200" dirty="0" smtClean="0">
                <a:latin typeface="Arial" charset="0"/>
                <a:cs typeface="ＭＳ Ｐゴシック" charset="0"/>
              </a:rPr>
            </a:br>
            <a:r>
              <a:rPr lang="en-US" sz="3200" dirty="0" smtClean="0">
                <a:latin typeface="Arial" charset="0"/>
                <a:cs typeface="ＭＳ Ｐゴシック" charset="0"/>
              </a:rPr>
              <a:t>of Cardiac </a:t>
            </a:r>
            <a:r>
              <a:rPr lang="en-US" sz="3200" dirty="0">
                <a:latin typeface="Arial" charset="0"/>
                <a:cs typeface="ＭＳ Ｐゴシック" charset="0"/>
              </a:rPr>
              <a:t>Anatomy and Function</a:t>
            </a:r>
            <a:br>
              <a:rPr lang="en-US" sz="3200" dirty="0">
                <a:latin typeface="Arial" charset="0"/>
                <a:cs typeface="ＭＳ Ｐゴシック" charset="0"/>
              </a:rPr>
            </a:br>
            <a:r>
              <a:rPr lang="en-US" sz="3200" dirty="0">
                <a:latin typeface="Arial" charset="0"/>
                <a:cs typeface="ＭＳ Ｐゴシック" charset="0"/>
              </a:rPr>
              <a:t>in MESA Exam </a:t>
            </a:r>
            <a:r>
              <a:rPr lang="en-US" sz="3200" dirty="0" smtClean="0">
                <a:latin typeface="Arial" charset="0"/>
                <a:cs typeface="ＭＳ Ｐゴシック" charset="0"/>
              </a:rPr>
              <a:t>5</a:t>
            </a:r>
            <a:endParaRPr lang="en-US" sz="3200" dirty="0">
              <a:latin typeface="Arial" charset="0"/>
              <a:cs typeface="ＭＳ Ｐゴシック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John Eng, M.D.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MESA MRI Reading Center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Johns Hopkins </a:t>
            </a:r>
            <a:r>
              <a:rPr lang="en-US" sz="2400" dirty="0" smtClean="0">
                <a:latin typeface="Arial" charset="0"/>
              </a:rPr>
              <a:t>University School of Medicine</a:t>
            </a:r>
            <a:endParaRPr lang="en-US" sz="2400" dirty="0">
              <a:latin typeface="Arial" charset="0"/>
            </a:endParaRPr>
          </a:p>
        </p:txBody>
      </p:sp>
      <p:pic>
        <p:nvPicPr>
          <p:cNvPr id="3075" name="Picture 9" descr="ju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1295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JHM_2C_P_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32766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sng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sng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1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" pitchFamily="18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1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" pitchFamily="18" charset="0"/>
            <a:ea typeface="HGPｺﾞｼｯｸE" pitchFamily="50" charset="-128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">
      <a:dk1>
        <a:srgbClr val="00279F"/>
      </a:dk1>
      <a:lt1>
        <a:srgbClr val="F6F6FF"/>
      </a:lt1>
      <a:dk2>
        <a:srgbClr val="3365FB"/>
      </a:dk2>
      <a:lt2>
        <a:srgbClr val="FCFF90"/>
      </a:lt2>
      <a:accent1>
        <a:srgbClr val="B760F9"/>
      </a:accent1>
      <a:accent2>
        <a:srgbClr val="F57B49"/>
      </a:accent2>
      <a:accent3>
        <a:srgbClr val="ADB8FD"/>
      </a:accent3>
      <a:accent4>
        <a:srgbClr val="D2D2DA"/>
      </a:accent4>
      <a:accent5>
        <a:srgbClr val="D8B6FB"/>
      </a:accent5>
      <a:accent6>
        <a:srgbClr val="DE6F41"/>
      </a:accent6>
      <a:hlink>
        <a:srgbClr val="009688"/>
      </a:hlink>
      <a:folHlink>
        <a:srgbClr val="3365FB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5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5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14202</TotalTime>
  <Words>1749</Words>
  <Application>Microsoft Office PowerPoint</Application>
  <PresentationFormat>On-screen Show (4:3)</PresentationFormat>
  <Paragraphs>579</Paragraphs>
  <Slides>42</Slides>
  <Notes>14</Notes>
  <HiddenSlides>0</HiddenSlides>
  <MMClips>2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Stream</vt:lpstr>
      <vt:lpstr>Default Design</vt:lpstr>
      <vt:lpstr>1_Default Design</vt:lpstr>
      <vt:lpstr>2_Default Design</vt:lpstr>
      <vt:lpstr>4_Default Design</vt:lpstr>
      <vt:lpstr>3_Default Design</vt:lpstr>
      <vt:lpstr>Orbit</vt:lpstr>
      <vt:lpstr>1_Stream</vt:lpstr>
      <vt:lpstr>5_Default Design</vt:lpstr>
      <vt:lpstr>7_Default Design</vt:lpstr>
      <vt:lpstr>8_Default Design</vt:lpstr>
      <vt:lpstr>9_Default Design</vt:lpstr>
      <vt:lpstr>Blank Presentation</vt:lpstr>
      <vt:lpstr>10_Default Design</vt:lpstr>
      <vt:lpstr>Office Theme</vt:lpstr>
      <vt:lpstr>Image</vt:lpstr>
      <vt:lpstr>Age and Sex Related LV Remodeling in MESA: Longitudinal Changes.</vt:lpstr>
      <vt:lpstr>PowerPoint Presentation</vt:lpstr>
      <vt:lpstr>Heart Failure Increases with Age</vt:lpstr>
      <vt:lpstr>Age, Sex and Race Related  LV remodeling  in the CARDIA Study</vt:lpstr>
      <vt:lpstr>Results for LVM/BSA using FRS covariates  (n = 3,959, adjusted for race)</vt:lpstr>
      <vt:lpstr>PowerPoint Presentation</vt:lpstr>
      <vt:lpstr>Age-Related Differences  in Left-Ventricular  Structure and Function  The Multi-Ethnic Study of Atherosclerosis</vt:lpstr>
      <vt:lpstr>LV Mass and Age Cheng, S., et al. Circ. CV Imaging, 2009. </vt:lpstr>
      <vt:lpstr>Calibration for Longitudinal Measurements  of Cardiac Anatomy and Function in MESA Exam 5</vt:lpstr>
      <vt:lpstr>Total calibration bias</vt:lpstr>
      <vt:lpstr>Calibration function</vt:lpstr>
      <vt:lpstr>Calibration:  FGRE to SSFP</vt:lpstr>
      <vt:lpstr>Age-related remodeling (corrected EDM)</vt:lpstr>
      <vt:lpstr>Age and cohort effects, mass</vt:lpstr>
      <vt:lpstr>Results: LV Volumes</vt:lpstr>
      <vt:lpstr>Calibration:  FGRE to SSFP</vt:lpstr>
      <vt:lpstr>Age and cohort effects, volume</vt:lpstr>
      <vt:lpstr>Results: Mass-to-Volume Ratio</vt:lpstr>
      <vt:lpstr>Age and cohort effects, M/V ratio</vt:lpstr>
      <vt:lpstr>Concentric Remodeling</vt:lpstr>
      <vt:lpstr>Concentric Remodeling Physiology Cheng, S., et al. Circ. CV Imaging, 2009.</vt:lpstr>
      <vt:lpstr>Cardiovascular disease risk in relationship to concentric hypertrophy in MESA</vt:lpstr>
      <vt:lpstr>Calibration function applied</vt:lpstr>
      <vt:lpstr>Summary Eng J. et al. Unpublished Data</vt:lpstr>
      <vt:lpstr>N-terminal Pro-B-type Natriuretic Peptide, Left Ventricular Mass, and Incident Heart Failure:  the Multi-Ethnic Study of Atherosclerosis  </vt:lpstr>
      <vt:lpstr>PowerPoint Presentation</vt:lpstr>
      <vt:lpstr>PowerPoint Presentation</vt:lpstr>
      <vt:lpstr>PowerPoint Presentation</vt:lpstr>
      <vt:lpstr>PowerPoint Presentation</vt:lpstr>
      <vt:lpstr>Atherosclerosis (Coronary Calcification) and Local Myocardial Function</vt:lpstr>
      <vt:lpstr> Regional dysfunction in the MESA baseline examination</vt:lpstr>
      <vt:lpstr>Regional Dysfunction and CHF Yan R. et al JACC 2011</vt:lpstr>
      <vt:lpstr> Hypertension, Age and Gender-related Remodeling Influences Left Ventricular Torsion Assessed by  Tagged Cardiac Magnetic Resonance in Asymptomatic Individuals: the Multi-Ethnic Study of Atherosclerosis  </vt:lpstr>
      <vt:lpstr>PowerPoint Presentation</vt:lpstr>
      <vt:lpstr>PowerPoint Presentation</vt:lpstr>
      <vt:lpstr>PowerPoint Presentation</vt:lpstr>
      <vt:lpstr>Retional dysfunction and Events  (Yan R et al JACC 2011)</vt:lpstr>
      <vt:lpstr>Biomarkers for Fibrosis</vt:lpstr>
      <vt:lpstr>Conclusions</vt:lpstr>
      <vt:lpstr>Conclusions (cont.)</vt:lpstr>
      <vt:lpstr>PowerPoint Presentation</vt:lpstr>
      <vt:lpstr>PowerPoint Presentation</vt:lpstr>
    </vt:vector>
  </TitlesOfParts>
  <Company>jhh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veronica</dc:creator>
  <cp:lastModifiedBy>chscc</cp:lastModifiedBy>
  <cp:revision>304</cp:revision>
  <dcterms:created xsi:type="dcterms:W3CDTF">2005-09-09T13:59:48Z</dcterms:created>
  <dcterms:modified xsi:type="dcterms:W3CDTF">2013-04-25T19:07:54Z</dcterms:modified>
</cp:coreProperties>
</file>