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9" r:id="rId2"/>
    <p:sldMasterId id="2147483721" r:id="rId3"/>
    <p:sldMasterId id="2147483756" r:id="rId4"/>
  </p:sldMasterIdLst>
  <p:notesMasterIdLst>
    <p:notesMasterId r:id="rId45"/>
  </p:notesMasterIdLst>
  <p:sldIdLst>
    <p:sldId id="256" r:id="rId5"/>
    <p:sldId id="368" r:id="rId6"/>
    <p:sldId id="319" r:id="rId7"/>
    <p:sldId id="314" r:id="rId8"/>
    <p:sldId id="349" r:id="rId9"/>
    <p:sldId id="315" r:id="rId10"/>
    <p:sldId id="350" r:id="rId11"/>
    <p:sldId id="316" r:id="rId12"/>
    <p:sldId id="317" r:id="rId13"/>
    <p:sldId id="351" r:id="rId14"/>
    <p:sldId id="352" r:id="rId15"/>
    <p:sldId id="299" r:id="rId16"/>
    <p:sldId id="320" r:id="rId17"/>
    <p:sldId id="321" r:id="rId18"/>
    <p:sldId id="353" r:id="rId19"/>
    <p:sldId id="354" r:id="rId20"/>
    <p:sldId id="324" r:id="rId21"/>
    <p:sldId id="325" r:id="rId22"/>
    <p:sldId id="326" r:id="rId23"/>
    <p:sldId id="327" r:id="rId24"/>
    <p:sldId id="328" r:id="rId25"/>
    <p:sldId id="369" r:id="rId26"/>
    <p:sldId id="342" r:id="rId27"/>
    <p:sldId id="356" r:id="rId28"/>
    <p:sldId id="346" r:id="rId29"/>
    <p:sldId id="335" r:id="rId30"/>
    <p:sldId id="336" r:id="rId31"/>
    <p:sldId id="357" r:id="rId32"/>
    <p:sldId id="358" r:id="rId33"/>
    <p:sldId id="359" r:id="rId34"/>
    <p:sldId id="360" r:id="rId35"/>
    <p:sldId id="361" r:id="rId36"/>
    <p:sldId id="362" r:id="rId37"/>
    <p:sldId id="363" r:id="rId38"/>
    <p:sldId id="367" r:id="rId39"/>
    <p:sldId id="366" r:id="rId40"/>
    <p:sldId id="364" r:id="rId41"/>
    <p:sldId id="365" r:id="rId42"/>
    <p:sldId id="355" r:id="rId43"/>
    <p:sldId id="370"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4957B47D-6B69-4D44-9AE0-B03FEC6280F1}">
          <p14:sldIdLst>
            <p14:sldId id="256"/>
            <p14:sldId id="368"/>
            <p14:sldId id="319"/>
            <p14:sldId id="314"/>
            <p14:sldId id="349"/>
            <p14:sldId id="315"/>
            <p14:sldId id="350"/>
            <p14:sldId id="316"/>
            <p14:sldId id="317"/>
            <p14:sldId id="351"/>
            <p14:sldId id="352"/>
            <p14:sldId id="299"/>
            <p14:sldId id="320"/>
            <p14:sldId id="321"/>
            <p14:sldId id="353"/>
            <p14:sldId id="354"/>
            <p14:sldId id="324"/>
            <p14:sldId id="325"/>
            <p14:sldId id="326"/>
            <p14:sldId id="327"/>
            <p14:sldId id="328"/>
            <p14:sldId id="369"/>
            <p14:sldId id="342"/>
            <p14:sldId id="356"/>
            <p14:sldId id="346"/>
            <p14:sldId id="335"/>
            <p14:sldId id="336"/>
          </p14:sldIdLst>
        </p14:section>
        <p14:section name="Untitled Section" id="{9D976B18-D622-C943-8830-90446CD94E36}">
          <p14:sldIdLst>
            <p14:sldId id="357"/>
            <p14:sldId id="358"/>
            <p14:sldId id="359"/>
            <p14:sldId id="360"/>
            <p14:sldId id="361"/>
            <p14:sldId id="362"/>
            <p14:sldId id="363"/>
            <p14:sldId id="367"/>
            <p14:sldId id="366"/>
            <p14:sldId id="364"/>
            <p14:sldId id="365"/>
            <p14:sldId id="355"/>
            <p14:sldId id="3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FB6"/>
    <a:srgbClr val="FFFF99"/>
    <a:srgbClr val="BEC2CD"/>
    <a:srgbClr val="B5B8C2"/>
    <a:srgbClr val="A9ACB5"/>
    <a:srgbClr val="9DA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6" autoAdjust="0"/>
  </p:normalViewPr>
  <p:slideViewPr>
    <p:cSldViewPr snapToGrid="0" snapToObjects="1">
      <p:cViewPr>
        <p:scale>
          <a:sx n="90" d="100"/>
          <a:sy n="90" d="100"/>
        </p:scale>
        <p:origin x="-1344" y="-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pjleary42:Desktop:Tables%20AIR_RV_Apr1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spPr>
            <a:ln>
              <a:solidFill>
                <a:schemeClr val="accent4">
                  <a:lumMod val="10000"/>
                </a:schemeClr>
              </a:solidFill>
            </a:ln>
          </c:spPr>
          <c:marker>
            <c:symbol val="square"/>
            <c:size val="6"/>
            <c:spPr>
              <a:solidFill>
                <a:schemeClr val="accent4">
                  <a:lumMod val="10000"/>
                </a:schemeClr>
              </a:solidFill>
              <a:ln>
                <a:solidFill>
                  <a:schemeClr val="accent4">
                    <a:lumMod val="10000"/>
                  </a:schemeClr>
                </a:solidFill>
              </a:ln>
            </c:spPr>
          </c:marker>
          <c:errBars>
            <c:errDir val="y"/>
            <c:errBarType val="both"/>
            <c:errValType val="cust"/>
            <c:noEndCap val="0"/>
            <c:plus>
              <c:numRef>
                <c:f>Sheet1!$I$1:$I$10</c:f>
                <c:numCache>
                  <c:formatCode>General</c:formatCode>
                  <c:ptCount val="10"/>
                  <c:pt idx="0">
                    <c:v>0.8</c:v>
                  </c:pt>
                  <c:pt idx="1">
                    <c:v>0.8</c:v>
                  </c:pt>
                  <c:pt idx="2">
                    <c:v>0.7</c:v>
                  </c:pt>
                  <c:pt idx="3">
                    <c:v>0.9</c:v>
                  </c:pt>
                  <c:pt idx="4">
                    <c:v>0.8</c:v>
                  </c:pt>
                  <c:pt idx="5">
                    <c:v>0.9</c:v>
                  </c:pt>
                  <c:pt idx="6">
                    <c:v>0.8</c:v>
                  </c:pt>
                  <c:pt idx="7">
                    <c:v>0.8</c:v>
                  </c:pt>
                  <c:pt idx="8">
                    <c:v>0.8</c:v>
                  </c:pt>
                  <c:pt idx="9">
                    <c:v>0.9</c:v>
                  </c:pt>
                </c:numCache>
              </c:numRef>
            </c:plus>
            <c:minus>
              <c:numRef>
                <c:f>Sheet1!$H$1:$H$10</c:f>
                <c:numCache>
                  <c:formatCode>General</c:formatCode>
                  <c:ptCount val="10"/>
                  <c:pt idx="0">
                    <c:v>0.7</c:v>
                  </c:pt>
                  <c:pt idx="1">
                    <c:v>0.8</c:v>
                  </c:pt>
                  <c:pt idx="2">
                    <c:v>0.8</c:v>
                  </c:pt>
                  <c:pt idx="3">
                    <c:v>0.8</c:v>
                  </c:pt>
                  <c:pt idx="4">
                    <c:v>0.8</c:v>
                  </c:pt>
                  <c:pt idx="5">
                    <c:v>0.8</c:v>
                  </c:pt>
                  <c:pt idx="6">
                    <c:v>0.8</c:v>
                  </c:pt>
                  <c:pt idx="7">
                    <c:v>0.8</c:v>
                  </c:pt>
                  <c:pt idx="8">
                    <c:v>0.9</c:v>
                  </c:pt>
                  <c:pt idx="9">
                    <c:v>0.8</c:v>
                  </c:pt>
                </c:numCache>
              </c:numRef>
            </c:minus>
            <c:spPr>
              <a:ln>
                <a:solidFill>
                  <a:schemeClr val="accent4">
                    <a:lumMod val="10000"/>
                  </a:schemeClr>
                </a:solidFill>
              </a:ln>
            </c:spPr>
          </c:errBars>
          <c:val>
            <c:numRef>
              <c:f>Sheet1!$C$1:$C$10</c:f>
              <c:numCache>
                <c:formatCode>General</c:formatCode>
                <c:ptCount val="10"/>
                <c:pt idx="0">
                  <c:v>0.2</c:v>
                </c:pt>
                <c:pt idx="1">
                  <c:v>0.4</c:v>
                </c:pt>
                <c:pt idx="2">
                  <c:v>0.7</c:v>
                </c:pt>
                <c:pt idx="3">
                  <c:v>0.9</c:v>
                </c:pt>
                <c:pt idx="4">
                  <c:v>1.0</c:v>
                </c:pt>
                <c:pt idx="5">
                  <c:v>1.1</c:v>
                </c:pt>
                <c:pt idx="6">
                  <c:v>1.0</c:v>
                </c:pt>
                <c:pt idx="7">
                  <c:v>0.9</c:v>
                </c:pt>
                <c:pt idx="8">
                  <c:v>0.8</c:v>
                </c:pt>
                <c:pt idx="9">
                  <c:v>0.7</c:v>
                </c:pt>
              </c:numCache>
            </c:numRef>
          </c:val>
          <c:smooth val="0"/>
        </c:ser>
        <c:dLbls>
          <c:showLegendKey val="0"/>
          <c:showVal val="0"/>
          <c:showCatName val="0"/>
          <c:showSerName val="0"/>
          <c:showPercent val="0"/>
          <c:showBubbleSize val="0"/>
        </c:dLbls>
        <c:marker val="1"/>
        <c:smooth val="0"/>
        <c:axId val="36288472"/>
        <c:axId val="36291448"/>
      </c:lineChart>
      <c:catAx>
        <c:axId val="36288472"/>
        <c:scaling>
          <c:orientation val="minMax"/>
        </c:scaling>
        <c:delete val="0"/>
        <c:axPos val="b"/>
        <c:majorTickMark val="out"/>
        <c:minorTickMark val="none"/>
        <c:tickLblPos val="nextTo"/>
        <c:crossAx val="36291448"/>
        <c:crosses val="autoZero"/>
        <c:auto val="0"/>
        <c:lblAlgn val="ctr"/>
        <c:lblOffset val="100"/>
        <c:noMultiLvlLbl val="0"/>
      </c:catAx>
      <c:valAx>
        <c:axId val="36291448"/>
        <c:scaling>
          <c:orientation val="minMax"/>
        </c:scaling>
        <c:delete val="0"/>
        <c:axPos val="l"/>
        <c:majorGridlines/>
        <c:numFmt formatCode="General" sourceLinked="1"/>
        <c:majorTickMark val="out"/>
        <c:minorTickMark val="none"/>
        <c:tickLblPos val="nextTo"/>
        <c:spPr>
          <a:ln>
            <a:solidFill>
              <a:schemeClr val="accent4">
                <a:lumMod val="10000"/>
              </a:schemeClr>
            </a:solidFill>
          </a:ln>
        </c:spPr>
        <c:txPr>
          <a:bodyPr/>
          <a:lstStyle/>
          <a:p>
            <a:pPr>
              <a:defRPr>
                <a:solidFill>
                  <a:schemeClr val="accent4">
                    <a:lumMod val="10000"/>
                  </a:schemeClr>
                </a:solidFill>
              </a:defRPr>
            </a:pPr>
            <a:endParaRPr lang="en-US"/>
          </a:p>
        </c:txPr>
        <c:crossAx val="36288472"/>
        <c:crosses val="autoZero"/>
        <c:crossBetween val="between"/>
      </c:valAx>
      <c:spPr>
        <a:solidFill>
          <a:schemeClr val="tx1"/>
        </a:solidFill>
        <a:ln>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marker>
            <c:spPr>
              <a:solidFill>
                <a:schemeClr val="tx1"/>
              </a:solidFill>
              <a:ln>
                <a:solidFill>
                  <a:schemeClr val="tx1"/>
                </a:solidFill>
              </a:ln>
            </c:spPr>
          </c:marker>
          <c:errBars>
            <c:errDir val="y"/>
            <c:errBarType val="both"/>
            <c:errValType val="cust"/>
            <c:noEndCap val="0"/>
            <c:plus>
              <c:numRef>
                <c:f>Sheet1!$I$13:$I$19</c:f>
                <c:numCache>
                  <c:formatCode>General</c:formatCode>
                  <c:ptCount val="7"/>
                  <c:pt idx="0">
                    <c:v>0.35</c:v>
                  </c:pt>
                  <c:pt idx="1">
                    <c:v>1.58</c:v>
                  </c:pt>
                  <c:pt idx="2">
                    <c:v>0.833</c:v>
                  </c:pt>
                  <c:pt idx="3">
                    <c:v>0.82</c:v>
                  </c:pt>
                  <c:pt idx="4">
                    <c:v>0.776</c:v>
                  </c:pt>
                  <c:pt idx="5">
                    <c:v>1.193</c:v>
                  </c:pt>
                  <c:pt idx="6">
                    <c:v>0.773</c:v>
                  </c:pt>
                </c:numCache>
              </c:numRef>
            </c:plus>
            <c:minus>
              <c:numRef>
                <c:f>Sheet1!$H$13:$H$19</c:f>
                <c:numCache>
                  <c:formatCode>General</c:formatCode>
                  <c:ptCount val="7"/>
                  <c:pt idx="0">
                    <c:v>0.35</c:v>
                  </c:pt>
                  <c:pt idx="1">
                    <c:v>1.57</c:v>
                  </c:pt>
                  <c:pt idx="2">
                    <c:v>0.834</c:v>
                  </c:pt>
                  <c:pt idx="3">
                    <c:v>0.919</c:v>
                  </c:pt>
                  <c:pt idx="4">
                    <c:v>0.775</c:v>
                  </c:pt>
                  <c:pt idx="5">
                    <c:v>1.197</c:v>
                  </c:pt>
                  <c:pt idx="6">
                    <c:v>0.776</c:v>
                  </c:pt>
                </c:numCache>
              </c:numRef>
            </c:minus>
          </c:errBars>
          <c:xVal>
            <c:strRef>
              <c:f>Sheet1!$B$13:$B$19</c:f>
              <c:strCache>
                <c:ptCount val="7"/>
                <c:pt idx="0">
                  <c:v>full</c:v>
                </c:pt>
                <c:pt idx="1">
                  <c:v>st paul</c:v>
                </c:pt>
                <c:pt idx="2">
                  <c:v>la</c:v>
                </c:pt>
                <c:pt idx="3">
                  <c:v>balt county</c:v>
                </c:pt>
                <c:pt idx="4">
                  <c:v>Chicago</c:v>
                </c:pt>
                <c:pt idx="5">
                  <c:v>ws</c:v>
                </c:pt>
                <c:pt idx="6">
                  <c:v>nyc</c:v>
                </c:pt>
              </c:strCache>
            </c:strRef>
          </c:xVal>
          <c:yVal>
            <c:numRef>
              <c:f>Sheet1!$C$13:$C$19</c:f>
              <c:numCache>
                <c:formatCode>General</c:formatCode>
                <c:ptCount val="7"/>
                <c:pt idx="0">
                  <c:v>0.492</c:v>
                </c:pt>
                <c:pt idx="1">
                  <c:v>4.01</c:v>
                </c:pt>
                <c:pt idx="2">
                  <c:v>0.417</c:v>
                </c:pt>
                <c:pt idx="3">
                  <c:v>0.2</c:v>
                </c:pt>
                <c:pt idx="4">
                  <c:v>0.061</c:v>
                </c:pt>
                <c:pt idx="5">
                  <c:v>-0.093</c:v>
                </c:pt>
                <c:pt idx="6">
                  <c:v>-0.234</c:v>
                </c:pt>
              </c:numCache>
            </c:numRef>
          </c:yVal>
          <c:smooth val="0"/>
        </c:ser>
        <c:dLbls>
          <c:showLegendKey val="0"/>
          <c:showVal val="0"/>
          <c:showCatName val="0"/>
          <c:showSerName val="0"/>
          <c:showPercent val="0"/>
          <c:showBubbleSize val="0"/>
        </c:dLbls>
        <c:axId val="36447624"/>
        <c:axId val="36450616"/>
      </c:scatterChart>
      <c:valAx>
        <c:axId val="36447624"/>
        <c:scaling>
          <c:orientation val="minMax"/>
        </c:scaling>
        <c:delete val="1"/>
        <c:axPos val="b"/>
        <c:majorTickMark val="out"/>
        <c:minorTickMark val="none"/>
        <c:tickLblPos val="nextTo"/>
        <c:crossAx val="36450616"/>
        <c:crosses val="autoZero"/>
        <c:crossBetween val="midCat"/>
      </c:valAx>
      <c:valAx>
        <c:axId val="36450616"/>
        <c:scaling>
          <c:orientation val="minMax"/>
        </c:scaling>
        <c:delete val="0"/>
        <c:axPos val="l"/>
        <c:majorGridlines/>
        <c:numFmt formatCode="General" sourceLinked="1"/>
        <c:majorTickMark val="out"/>
        <c:minorTickMark val="none"/>
        <c:tickLblPos val="nextTo"/>
        <c:crossAx val="36447624"/>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47625">
              <a:noFill/>
            </a:ln>
          </c:spPr>
          <c:marker>
            <c:spPr>
              <a:solidFill>
                <a:schemeClr val="tx1"/>
              </a:solidFill>
              <a:ln>
                <a:solidFill>
                  <a:schemeClr val="tx1"/>
                </a:solidFill>
              </a:ln>
            </c:spPr>
          </c:marker>
          <c:errBars>
            <c:errDir val="y"/>
            <c:errBarType val="both"/>
            <c:errValType val="cust"/>
            <c:noEndCap val="0"/>
            <c:plus>
              <c:numRef>
                <c:f>Sheet1!$I$36:$I$42</c:f>
                <c:numCache>
                  <c:formatCode>General</c:formatCode>
                  <c:ptCount val="7"/>
                  <c:pt idx="0">
                    <c:v>0.3</c:v>
                  </c:pt>
                  <c:pt idx="1">
                    <c:v>1.75</c:v>
                  </c:pt>
                  <c:pt idx="2">
                    <c:v>0.98</c:v>
                  </c:pt>
                  <c:pt idx="3">
                    <c:v>2.151</c:v>
                  </c:pt>
                  <c:pt idx="4">
                    <c:v>0.868</c:v>
                  </c:pt>
                  <c:pt idx="5">
                    <c:v>1.38</c:v>
                  </c:pt>
                  <c:pt idx="6">
                    <c:v>0.608</c:v>
                  </c:pt>
                </c:numCache>
              </c:numRef>
            </c:plus>
            <c:minus>
              <c:numRef>
                <c:f>Sheet1!$H$36:$H$42</c:f>
                <c:numCache>
                  <c:formatCode>General</c:formatCode>
                  <c:ptCount val="7"/>
                  <c:pt idx="0">
                    <c:v>0.4</c:v>
                  </c:pt>
                  <c:pt idx="1">
                    <c:v>1.76</c:v>
                  </c:pt>
                  <c:pt idx="2">
                    <c:v>0.99</c:v>
                  </c:pt>
                  <c:pt idx="3">
                    <c:v>2.149</c:v>
                  </c:pt>
                  <c:pt idx="4">
                    <c:v>0.863</c:v>
                  </c:pt>
                  <c:pt idx="5">
                    <c:v>1.38</c:v>
                  </c:pt>
                  <c:pt idx="6">
                    <c:v>0.988</c:v>
                  </c:pt>
                </c:numCache>
              </c:numRef>
            </c:minus>
          </c:errBars>
          <c:yVal>
            <c:numRef>
              <c:f>Sheet1!$C$36:$C$42</c:f>
              <c:numCache>
                <c:formatCode>General</c:formatCode>
                <c:ptCount val="7"/>
                <c:pt idx="0">
                  <c:v>0.5</c:v>
                </c:pt>
                <c:pt idx="1">
                  <c:v>4.319999999999998</c:v>
                </c:pt>
                <c:pt idx="2">
                  <c:v>0.99</c:v>
                </c:pt>
                <c:pt idx="3">
                  <c:v>0.859</c:v>
                </c:pt>
                <c:pt idx="4">
                  <c:v>0.172</c:v>
                </c:pt>
                <c:pt idx="5">
                  <c:v>-0.17</c:v>
                </c:pt>
                <c:pt idx="6">
                  <c:v>0.095</c:v>
                </c:pt>
              </c:numCache>
            </c:numRef>
          </c:yVal>
          <c:smooth val="0"/>
        </c:ser>
        <c:dLbls>
          <c:showLegendKey val="0"/>
          <c:showVal val="0"/>
          <c:showCatName val="0"/>
          <c:showSerName val="0"/>
          <c:showPercent val="0"/>
          <c:showBubbleSize val="0"/>
        </c:dLbls>
        <c:axId val="36514280"/>
        <c:axId val="36517272"/>
      </c:scatterChart>
      <c:valAx>
        <c:axId val="36514280"/>
        <c:scaling>
          <c:orientation val="minMax"/>
        </c:scaling>
        <c:delete val="1"/>
        <c:axPos val="b"/>
        <c:majorTickMark val="out"/>
        <c:minorTickMark val="none"/>
        <c:tickLblPos val="nextTo"/>
        <c:crossAx val="36517272"/>
        <c:crosses val="autoZero"/>
        <c:crossBetween val="midCat"/>
      </c:valAx>
      <c:valAx>
        <c:axId val="36517272"/>
        <c:scaling>
          <c:orientation val="minMax"/>
          <c:max val="6.0"/>
        </c:scaling>
        <c:delete val="0"/>
        <c:axPos val="l"/>
        <c:majorGridlines/>
        <c:numFmt formatCode="General" sourceLinked="1"/>
        <c:majorTickMark val="out"/>
        <c:minorTickMark val="none"/>
        <c:tickLblPos val="nextTo"/>
        <c:crossAx val="36514280"/>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825337FA-51AF-42FA-93CB-DD0785E2EA09}" type="datetimeFigureOut">
              <a:rPr lang="en-US"/>
              <a:pPr>
                <a:defRPr/>
              </a:pPr>
              <a:t>4/24/13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79773C66-59ED-418D-9300-26A38C015D15}" type="slidenum">
              <a:rPr lang="en-US"/>
              <a:pPr>
                <a:defRPr/>
              </a:pPr>
              <a:t>‹#›</a:t>
            </a:fld>
            <a:endParaRPr lang="en-US"/>
          </a:p>
        </p:txBody>
      </p:sp>
    </p:spTree>
    <p:extLst>
      <p:ext uri="{BB962C8B-B14F-4D97-AF65-F5344CB8AC3E}">
        <p14:creationId xmlns:p14="http://schemas.microsoft.com/office/powerpoint/2010/main" val="38135397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099554F-20DB-48BD-8F99-E32A401ABF02}" type="slidenum">
              <a:rPr lang="en-US" smtClean="0">
                <a:latin typeface="Calibri" pitchFamily="34" charset="0"/>
              </a:rPr>
              <a:pPr eaLnBrk="1" hangingPunct="1"/>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NO2 estimates for the true exposure of interest: air pollution or</a:t>
            </a:r>
            <a:r>
              <a:rPr lang="en-US" baseline="0" dirty="0" smtClean="0">
                <a:ea typeface="ＭＳ Ｐゴシック" pitchFamily="34" charset="-128"/>
              </a:rPr>
              <a:t> traffic related air pollution. This exposure represents a strength of the study and we believe an improvement over simpler “distance to roadway” analysis which fails to take into account the complex features of geographic distribution of TRAP and the variation in “major” roadway by region. </a:t>
            </a:r>
            <a:endParaRPr lang="en-US"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DE7305-7304-4254-B358-BC9A2FD53C00}" type="slidenum">
              <a:rPr lang="en-US" smtClean="0">
                <a:latin typeface="Calibri" pitchFamily="34" charset="0"/>
              </a:rPr>
              <a:pPr eaLnBrk="1" hangingPunct="1"/>
              <a:t>15</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Broad inter and relatively</a:t>
            </a:r>
            <a:r>
              <a:rPr lang="en-US" baseline="0" dirty="0" smtClean="0"/>
              <a:t> broad intra. </a:t>
            </a:r>
            <a:r>
              <a:rPr lang="en-US" baseline="0" dirty="0" err="1" smtClean="0"/>
              <a:t>Intracity</a:t>
            </a:r>
            <a:r>
              <a:rPr lang="en-US" baseline="0" dirty="0" smtClean="0"/>
              <a:t> range from ~10-20. 10ppb chosen to describe the gradient across all </a:t>
            </a:r>
            <a:r>
              <a:rPr lang="en-US" baseline="0" dirty="0" smtClean="0"/>
              <a:t>cities. Could mention that NC is not well correlated. </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19</a:t>
            </a:fld>
            <a:endParaRPr lang="en-US"/>
          </a:p>
        </p:txBody>
      </p:sp>
    </p:spTree>
    <p:extLst>
      <p:ext uri="{BB962C8B-B14F-4D97-AF65-F5344CB8AC3E}">
        <p14:creationId xmlns:p14="http://schemas.microsoft.com/office/powerpoint/2010/main" val="1379420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Association</a:t>
            </a:r>
            <a:r>
              <a:rPr lang="en-US" baseline="0" dirty="0" smtClean="0"/>
              <a:t> was present before and after extensive adjustment. The model was relatively insensitive to most of the additions with the exception of adjusting for study site which led to magnified effect estimates. </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20</a:t>
            </a:fld>
            <a:endParaRPr lang="en-US"/>
          </a:p>
        </p:txBody>
      </p:sp>
    </p:spTree>
    <p:extLst>
      <p:ext uri="{BB962C8B-B14F-4D97-AF65-F5344CB8AC3E}">
        <p14:creationId xmlns:p14="http://schemas.microsoft.com/office/powerpoint/2010/main" val="3975385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is in context... Let’s focus on mass....</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21</a:t>
            </a:fld>
            <a:endParaRPr lang="en-US"/>
          </a:p>
        </p:txBody>
      </p:sp>
    </p:spTree>
    <p:extLst>
      <p:ext uri="{BB962C8B-B14F-4D97-AF65-F5344CB8AC3E}">
        <p14:creationId xmlns:p14="http://schemas.microsoft.com/office/powerpoint/2010/main" val="342572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is also adjusted for total duration of time in a neighborhood. </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23</a:t>
            </a:fld>
            <a:endParaRPr lang="en-US"/>
          </a:p>
        </p:txBody>
      </p:sp>
    </p:spTree>
    <p:extLst>
      <p:ext uri="{BB962C8B-B14F-4D97-AF65-F5344CB8AC3E}">
        <p14:creationId xmlns:p14="http://schemas.microsoft.com/office/powerpoint/2010/main" val="105958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Worth noting that</a:t>
            </a:r>
            <a:r>
              <a:rPr lang="en-US" baseline="0" dirty="0" smtClean="0"/>
              <a:t> that Chicago and Winston-Salem have the lowest correlation between models and measurements at AQS stations in the subset of participants who lived very closely. </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24</a:t>
            </a:fld>
            <a:endParaRPr lang="en-US"/>
          </a:p>
        </p:txBody>
      </p:sp>
    </p:spTree>
    <p:extLst>
      <p:ext uri="{BB962C8B-B14F-4D97-AF65-F5344CB8AC3E}">
        <p14:creationId xmlns:p14="http://schemas.microsoft.com/office/powerpoint/2010/main" val="41048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%ages are retention (e.g. 95.6% of the inhaled labelled carbon particles “technegas” remain in the lungs at 6 hours… there is very little in the bladder or upper quadrants of the abdomen</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8901ED9-DDFD-41D2-B07F-2E4C8F14C563}" type="slidenum">
              <a:rPr lang="en-US" smtClean="0">
                <a:solidFill>
                  <a:prstClr val="black"/>
                </a:solidFill>
                <a:latin typeface="Calibri" pitchFamily="34" charset="0"/>
              </a:rPr>
              <a:pPr eaLnBrk="1" hangingPunct="1"/>
              <a:t>32</a:t>
            </a:fld>
            <a:endParaRPr lang="en-US" smtClean="0">
              <a:solidFill>
                <a:prstClr val="black"/>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Theory</a:t>
            </a:r>
            <a:r>
              <a:rPr lang="en-US" baseline="0" dirty="0" smtClean="0">
                <a:ea typeface="ＭＳ Ｐゴシック" pitchFamily="34" charset="-128"/>
              </a:rPr>
              <a:t> seems to match reality... At least in rats</a:t>
            </a:r>
            <a:endParaRPr 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B5BB393-5F13-481A-B44A-59A32383AD92}" type="slidenum">
              <a:rPr lang="en-US" smtClean="0">
                <a:solidFill>
                  <a:prstClr val="black"/>
                </a:solidFill>
                <a:latin typeface="Calibri" pitchFamily="34" charset="0"/>
              </a:rPr>
              <a:pPr eaLnBrk="1" hangingPunct="1"/>
              <a:t>34</a:t>
            </a:fld>
            <a:endParaRPr lang="en-US" smtClean="0">
              <a:solidFill>
                <a:prstClr val="black"/>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(4/22/13 14:31) -----</a:t>
            </a:r>
          </a:p>
          <a:p>
            <a:r>
              <a:rPr lang="en-US"/>
              <a:t>Ditch slide. Appendix </a:t>
            </a:r>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13359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(4/22/13 14:31) -----</a:t>
            </a:r>
          </a:p>
          <a:p>
            <a:r>
              <a:rPr lang="en-US"/>
              <a:t>Color divide (ditch it) </a:t>
            </a:r>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144375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Kawut is not here</a:t>
            </a:r>
            <a:r>
              <a:rPr lang="en-US" baseline="0" dirty="0" smtClean="0"/>
              <a:t> so I’ll carry the torch. </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2</a:t>
            </a:fld>
            <a:endParaRPr lang="en-US"/>
          </a:p>
        </p:txBody>
      </p:sp>
    </p:spTree>
    <p:extLst>
      <p:ext uri="{BB962C8B-B14F-4D97-AF65-F5344CB8AC3E}">
        <p14:creationId xmlns:p14="http://schemas.microsoft.com/office/powerpoint/2010/main" val="559102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data</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39</a:t>
            </a:fld>
            <a:endParaRPr lang="en-US"/>
          </a:p>
        </p:txBody>
      </p:sp>
    </p:spTree>
    <p:extLst>
      <p:ext uri="{BB962C8B-B14F-4D97-AF65-F5344CB8AC3E}">
        <p14:creationId xmlns:p14="http://schemas.microsoft.com/office/powerpoint/2010/main" val="397538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Kawut is not here</a:t>
            </a:r>
            <a:r>
              <a:rPr lang="en-US" baseline="0" dirty="0" smtClean="0"/>
              <a:t> so I’ll carry the torch. </a:t>
            </a:r>
            <a:r>
              <a:rPr lang="en-US" baseline="0" dirty="0" smtClean="0"/>
              <a:t>RV metrics also predict morbidity in COPD and death in left heart failure. </a:t>
            </a:r>
          </a:p>
          <a:p>
            <a:endParaRPr lang="en-US" baseline="0" dirty="0" smtClean="0"/>
          </a:p>
          <a:p>
            <a:r>
              <a:rPr lang="en-US" baseline="0" dirty="0" smtClean="0"/>
              <a:t>Is it a reflection of disease severity or a contributor to the burden of disease</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4</a:t>
            </a:fld>
            <a:endParaRPr lang="en-US"/>
          </a:p>
        </p:txBody>
      </p:sp>
    </p:spTree>
    <p:extLst>
      <p:ext uri="{BB962C8B-B14F-4D97-AF65-F5344CB8AC3E}">
        <p14:creationId xmlns:p14="http://schemas.microsoft.com/office/powerpoint/2010/main" val="55910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RV may</a:t>
            </a:r>
            <a:r>
              <a:rPr lang="en-US" baseline="0" dirty="0" smtClean="0"/>
              <a:t> be more than just a marker of disease but also influence disease</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5</a:t>
            </a:fld>
            <a:endParaRPr lang="en-US"/>
          </a:p>
        </p:txBody>
      </p:sp>
    </p:spTree>
    <p:extLst>
      <p:ext uri="{BB962C8B-B14F-4D97-AF65-F5344CB8AC3E}">
        <p14:creationId xmlns:p14="http://schemas.microsoft.com/office/powerpoint/2010/main" val="1976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The cardiac output of the RV goes though the lungs. PVR=well established. local</a:t>
            </a:r>
            <a:r>
              <a:rPr lang="en-US" baseline="0" dirty="0" smtClean="0">
                <a:ea typeface="ＭＳ Ｐゴシック" pitchFamily="34" charset="-128"/>
              </a:rPr>
              <a:t> </a:t>
            </a:r>
            <a:r>
              <a:rPr lang="en-US" baseline="0" dirty="0" err="1" smtClean="0">
                <a:ea typeface="ＭＳ Ｐゴシック" pitchFamily="34" charset="-128"/>
              </a:rPr>
              <a:t>intercation</a:t>
            </a:r>
            <a:r>
              <a:rPr lang="en-US" dirty="0" smtClean="0">
                <a:ea typeface="ＭＳ Ｐゴシック" pitchFamily="34" charset="-128"/>
              </a:rPr>
              <a:t>=less well established</a:t>
            </a:r>
            <a:r>
              <a:rPr lang="en-US" baseline="0" dirty="0" smtClean="0">
                <a:ea typeface="ＭＳ Ｐゴシック" pitchFamily="34" charset="-128"/>
              </a:rPr>
              <a:t> but widely speculated upon. </a:t>
            </a:r>
            <a:endParaRPr lang="en-US" dirty="0" smtClean="0">
              <a:ea typeface="ＭＳ Ｐゴシック" pitchFamily="34"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8901ED9-DDFD-41D2-B07F-2E4C8F14C563}" type="slidenum">
              <a:rPr lang="en-US" smtClean="0">
                <a:latin typeface="Calibri" pitchFamily="34" charset="0"/>
              </a:rPr>
              <a:pPr eaLnBrk="1" hangingPunct="1"/>
              <a:t>9</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NO2 estimates for the true exposure of interest: air pollution or</a:t>
            </a:r>
            <a:r>
              <a:rPr lang="en-US" baseline="0" dirty="0" smtClean="0">
                <a:ea typeface="ＭＳ Ｐゴシック" pitchFamily="34" charset="-128"/>
              </a:rPr>
              <a:t> traffic related air pollution. This exposure represents a strength of the study and we believe an improvement over simpler “distance to roadway” analysis which fails to take into account the complex features of geographic distribution of TRAP and the variation in “major” roadway by region</a:t>
            </a:r>
            <a:r>
              <a:rPr lang="en-US" baseline="0" dirty="0" smtClean="0">
                <a:ea typeface="ＭＳ Ｐゴシック" pitchFamily="34" charset="-128"/>
              </a:rPr>
              <a:t>.</a:t>
            </a:r>
          </a:p>
          <a:p>
            <a:endParaRPr lang="en-US" baseline="0" dirty="0" smtClean="0">
              <a:ea typeface="ＭＳ Ｐゴシック" pitchFamily="34" charset="-128"/>
            </a:endParaRPr>
          </a:p>
          <a:p>
            <a:r>
              <a:rPr lang="en-US" baseline="0" dirty="0" smtClean="0">
                <a:ea typeface="ＭＳ Ｐゴシック" pitchFamily="34" charset="-128"/>
              </a:rPr>
              <a:t>NO2 is one metric of spatial decay from the true exposure of traffic related air pollution </a:t>
            </a:r>
            <a:endParaRPr lang="en-US"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DE7305-7304-4254-B358-BC9A2FD53C00}"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Sophisticated spatio-temporal models maximized via maximum likelihood and including....</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DE7305-7304-4254-B358-BC9A2FD53C00}" type="slidenum">
              <a:rPr lang="en-US" smtClean="0">
                <a:latin typeface="Calibri" pitchFamily="34" charset="0"/>
              </a:rPr>
              <a:pPr eaLnBrk="1" hangingPunct="1"/>
              <a:t>12</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This</a:t>
            </a:r>
            <a:r>
              <a:rPr lang="en-US" baseline="0" dirty="0" smtClean="0">
                <a:ea typeface="ＭＳ Ｐゴシック" pitchFamily="34" charset="-128"/>
              </a:rPr>
              <a:t> is the end product of the exposure modeling. Each black dot is a MESA participant jittered to protect confidentiality. The map includes some features of the analysis including roadways, AQS monitoring sites, home monitoring sites, Snapshot campaigns, etc. </a:t>
            </a:r>
            <a:endParaRPr lang="en-US"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CDE7305-7304-4254-B358-BC9A2FD53C00}" type="slidenum">
              <a:rPr lang="en-US" smtClean="0">
                <a:latin typeface="Calibri" pitchFamily="34" charset="0"/>
              </a:rPr>
              <a:pPr eaLnBrk="1" hangingPunct="1"/>
              <a:t>13</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cMRI</a:t>
            </a:r>
            <a:r>
              <a:rPr lang="en-US" dirty="0" smtClean="0"/>
              <a:t> at exam</a:t>
            </a:r>
            <a:r>
              <a:rPr lang="en-US" baseline="0" dirty="0" smtClean="0"/>
              <a:t> 1</a:t>
            </a:r>
            <a:endParaRPr lang="en-US" dirty="0"/>
          </a:p>
        </p:txBody>
      </p:sp>
      <p:sp>
        <p:nvSpPr>
          <p:cNvPr id="4" name="Slide Number Placeholder 3"/>
          <p:cNvSpPr>
            <a:spLocks noGrp="1"/>
          </p:cNvSpPr>
          <p:nvPr>
            <p:ph type="sldNum" sz="quarter" idx="10"/>
          </p:nvPr>
        </p:nvSpPr>
        <p:spPr/>
        <p:txBody>
          <a:bodyPr/>
          <a:lstStyle/>
          <a:p>
            <a:pPr>
              <a:defRPr/>
            </a:pPr>
            <a:fld id="{79773C66-59ED-418D-9300-26A38C015D15}" type="slidenum">
              <a:rPr lang="en-US" smtClean="0"/>
              <a:pPr>
                <a:defRPr/>
              </a:pPr>
              <a:t>14</a:t>
            </a:fld>
            <a:endParaRPr lang="en-US"/>
          </a:p>
        </p:txBody>
      </p:sp>
    </p:spTree>
    <p:extLst>
      <p:ext uri="{BB962C8B-B14F-4D97-AF65-F5344CB8AC3E}">
        <p14:creationId xmlns:p14="http://schemas.microsoft.com/office/powerpoint/2010/main" val="104314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130425"/>
            <a:ext cx="7772400" cy="585788"/>
          </a:xfrm>
        </p:spPr>
        <p:txBody>
          <a:bodyPr/>
          <a:lstStyle>
            <a:lvl1pPr>
              <a:defRPr/>
            </a:lvl1pPr>
          </a:lstStyle>
          <a:p>
            <a:r>
              <a:rPr lang="en-US" smtClean="0"/>
              <a:t>Click to edit Master title style</a:t>
            </a:r>
            <a:endParaRPr lang="en-US"/>
          </a:p>
        </p:txBody>
      </p:sp>
      <p:sp>
        <p:nvSpPr>
          <p:cNvPr id="81923" name="Rectangle 3"/>
          <p:cNvSpPr>
            <a:spLocks noGrp="1" noChangeArrowheads="1"/>
          </p:cNvSpPr>
          <p:nvPr>
            <p:ph type="subTitle" idx="1"/>
          </p:nvPr>
        </p:nvSpPr>
        <p:spPr>
          <a:xfrm>
            <a:off x="685800" y="2987675"/>
            <a:ext cx="6400800" cy="1752600"/>
          </a:xfrm>
        </p:spPr>
        <p:txBody>
          <a:bodyPr/>
          <a:lstStyle>
            <a:lvl1pPr marL="0" indent="0">
              <a:buFont typeface="Arial" pitchFamily="100" charset="0"/>
              <a:buNone/>
              <a:defRPr sz="3200"/>
            </a:lvl1pPr>
          </a:lstStyle>
          <a:p>
            <a:r>
              <a:rPr lang="en-US" smtClean="0"/>
              <a:t>Click to edit Master subtitle style</a:t>
            </a:r>
            <a:endParaRPr lang="en-US"/>
          </a:p>
        </p:txBody>
      </p:sp>
    </p:spTree>
    <p:extLst>
      <p:ext uri="{BB962C8B-B14F-4D97-AF65-F5344CB8AC3E}">
        <p14:creationId xmlns:p14="http://schemas.microsoft.com/office/powerpoint/2010/main" val="1357710189"/>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9346896"/>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261938"/>
            <a:ext cx="2217737"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261938"/>
            <a:ext cx="65024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8326733"/>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1463" y="261938"/>
            <a:ext cx="8872537" cy="620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730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46914" name="Rectangle 1026"/>
          <p:cNvSpPr>
            <a:spLocks noGrp="1" noChangeArrowheads="1"/>
          </p:cNvSpPr>
          <p:nvPr>
            <p:ph type="ctrTitle"/>
          </p:nvPr>
        </p:nvSpPr>
        <p:spPr>
          <a:xfrm>
            <a:off x="685800" y="2544763"/>
            <a:ext cx="7772400" cy="641350"/>
          </a:xfrm>
        </p:spPr>
        <p:txBody>
          <a:bodyPr/>
          <a:lstStyle>
            <a:lvl1pPr>
              <a:defRPr/>
            </a:lvl1pPr>
          </a:lstStyle>
          <a:p>
            <a:r>
              <a:rPr lang="en-US" smtClean="0"/>
              <a:t>Click to edit Master title style</a:t>
            </a:r>
            <a:endParaRPr lang="en-US"/>
          </a:p>
        </p:txBody>
      </p:sp>
      <p:sp>
        <p:nvSpPr>
          <p:cNvPr id="1446915" name="Rectangle 1027"/>
          <p:cNvSpPr>
            <a:spLocks noGrp="1" noChangeArrowheads="1"/>
          </p:cNvSpPr>
          <p:nvPr>
            <p:ph type="subTitle" idx="1"/>
          </p:nvPr>
        </p:nvSpPr>
        <p:spPr>
          <a:xfrm>
            <a:off x="1371600" y="3886200"/>
            <a:ext cx="6400800" cy="519113"/>
          </a:xfrm>
        </p:spPr>
        <p:txBody>
          <a:bodyPr/>
          <a:lstStyle>
            <a:lvl1pPr marL="0" indent="0" algn="ctr">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2193122257"/>
      </p:ext>
    </p:extLst>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391551"/>
      </p:ext>
    </p:extLst>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22304408"/>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2613" y="1473200"/>
            <a:ext cx="4067175" cy="308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2188" y="1473200"/>
            <a:ext cx="4067175" cy="3084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624728"/>
      </p:ext>
    </p:extLst>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268688"/>
      </p:ext>
    </p:extLst>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8941064"/>
      </p:ext>
    </p:extLst>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968987"/>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33928"/>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0437831"/>
      </p:ext>
    </p:extLst>
  </p:cSld>
  <p:clrMapOvr>
    <a:masterClrMapping/>
  </p:clrMapOvr>
  <p:transition xmlns:p14="http://schemas.microsoft.com/office/powerpoint/2010/mai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387796"/>
      </p:ext>
    </p:extLst>
  </p:cSld>
  <p:clrMapOvr>
    <a:masterClrMapping/>
  </p:clrMapOvr>
  <p:transition xmlns:p14="http://schemas.microsoft.com/office/powerpoint/2010/mai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6102069"/>
      </p:ext>
    </p:extLst>
  </p:cSld>
  <p:clrMapOvr>
    <a:masterClrMapping/>
  </p:clrMapOvr>
  <p:transition xmlns:p14="http://schemas.microsoft.com/office/powerpoint/2010/mai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365125"/>
            <a:ext cx="2225675" cy="4192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475" y="365125"/>
            <a:ext cx="6529388" cy="4192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0754933"/>
      </p:ext>
    </p:extLst>
  </p:cSld>
  <p:clrMapOvr>
    <a:masterClrMapping/>
  </p:clrMapOvr>
  <p:transition xmlns:p14="http://schemas.microsoft.com/office/powerpoint/2010/mai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8762055"/>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542504"/>
      </p:ext>
    </p:extLst>
  </p:cSld>
  <p:clrMapOvr>
    <a:masterClrMapping/>
  </p:clrMapOvr>
  <p:transition xmlns:p14="http://schemas.microsoft.com/office/powerpoint/2010/mai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35609614"/>
      </p:ext>
    </p:extLst>
  </p:cSld>
  <p:clrMapOvr>
    <a:masterClrMapping/>
  </p:clrMapOvr>
  <p:transition xmlns:p14="http://schemas.microsoft.com/office/powerpoint/2010/mai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1463" y="1225550"/>
            <a:ext cx="435927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225550"/>
            <a:ext cx="4360862"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8410641"/>
      </p:ext>
    </p:extLst>
  </p:cSld>
  <p:clrMapOvr>
    <a:masterClrMapping/>
  </p:clrMapOvr>
  <p:transition xmlns:p14="http://schemas.microsoft.com/office/powerpoint/2010/mai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060402"/>
      </p:ext>
    </p:extLst>
  </p:cSld>
  <p:clrMapOvr>
    <a:masterClrMapping/>
  </p:clrMapOvr>
  <p:transition xmlns:p14="http://schemas.microsoft.com/office/powerpoint/2010/mai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12064642"/>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71635930"/>
      </p:ext>
    </p:extLst>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98965"/>
      </p:ext>
    </p:extLst>
  </p:cSld>
  <p:clrMapOvr>
    <a:masterClrMapping/>
  </p:clrMapOvr>
  <p:transition xmlns:p14="http://schemas.microsoft.com/office/powerpoint/2010/mai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5618720"/>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02956718"/>
      </p:ext>
    </p:extLst>
  </p:cSld>
  <p:clrMapOvr>
    <a:masterClrMapping/>
  </p:clrMapOvr>
  <p:transition xmlns:p14="http://schemas.microsoft.com/office/powerpoint/2010/mai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272516"/>
      </p:ext>
    </p:extLst>
  </p:cSld>
  <p:clrMapOvr>
    <a:masterClrMapping/>
  </p:clrMapOvr>
  <p:transition xmlns:p14="http://schemas.microsoft.com/office/powerpoint/2010/mai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261938"/>
            <a:ext cx="2217737"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261938"/>
            <a:ext cx="65024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654797"/>
      </p:ext>
    </p:extLst>
  </p:cSld>
  <p:clrMapOvr>
    <a:masterClrMapping/>
  </p:clrMapOvr>
  <p:transition xmlns:p14="http://schemas.microsoft.com/office/powerpoint/2010/mai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130425"/>
            <a:ext cx="7772400" cy="585788"/>
          </a:xfrm>
        </p:spPr>
        <p:txBody>
          <a:bodyPr/>
          <a:lstStyle>
            <a:lvl1pPr>
              <a:defRPr/>
            </a:lvl1pPr>
          </a:lstStyle>
          <a:p>
            <a:r>
              <a:rPr lang="en-US" smtClean="0"/>
              <a:t>Click to edit Master title style</a:t>
            </a:r>
            <a:endParaRPr lang="en-US"/>
          </a:p>
        </p:txBody>
      </p:sp>
      <p:sp>
        <p:nvSpPr>
          <p:cNvPr id="81923" name="Rectangle 3"/>
          <p:cNvSpPr>
            <a:spLocks noGrp="1" noChangeArrowheads="1"/>
          </p:cNvSpPr>
          <p:nvPr>
            <p:ph type="subTitle" idx="1"/>
          </p:nvPr>
        </p:nvSpPr>
        <p:spPr>
          <a:xfrm>
            <a:off x="685800" y="2987675"/>
            <a:ext cx="6400800" cy="1752600"/>
          </a:xfrm>
        </p:spPr>
        <p:txBody>
          <a:bodyPr/>
          <a:lstStyle>
            <a:lvl1pPr marL="0" indent="0">
              <a:buFont typeface="Arial" pitchFamily="100" charset="0"/>
              <a:buNone/>
              <a:defRPr sz="3200"/>
            </a:lvl1pPr>
          </a:lstStyle>
          <a:p>
            <a:r>
              <a:rPr lang="en-US" smtClean="0"/>
              <a:t>Click to edit Master subtitle style</a:t>
            </a:r>
            <a:endParaRPr lang="en-US"/>
          </a:p>
        </p:txBody>
      </p:sp>
    </p:spTree>
    <p:extLst>
      <p:ext uri="{BB962C8B-B14F-4D97-AF65-F5344CB8AC3E}">
        <p14:creationId xmlns:p14="http://schemas.microsoft.com/office/powerpoint/2010/main" val="1959123848"/>
      </p:ext>
    </p:extLst>
  </p:cSld>
  <p:clrMapOvr>
    <a:masterClrMapping/>
  </p:clrMapOvr>
  <p:transition xmlns:p14="http://schemas.microsoft.com/office/powerpoint/2010/mai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1801444"/>
      </p:ext>
    </p:extLst>
  </p:cSld>
  <p:clrMapOvr>
    <a:masterClrMapping/>
  </p:clrMapOvr>
  <p:transition xmlns:p14="http://schemas.microsoft.com/office/powerpoint/2010/mai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6235499"/>
      </p:ext>
    </p:extLst>
  </p:cSld>
  <p:clrMapOvr>
    <a:masterClrMapping/>
  </p:clrMapOvr>
  <p:transition xmlns:p14="http://schemas.microsoft.com/office/powerpoint/2010/mai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1463" y="1225550"/>
            <a:ext cx="435927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225550"/>
            <a:ext cx="4360862"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085236"/>
      </p:ext>
    </p:extLst>
  </p:cSld>
  <p:clrMapOvr>
    <a:masterClrMapping/>
  </p:clrMapOvr>
  <p:transition xmlns:p14="http://schemas.microsoft.com/office/powerpoint/2010/mai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483642"/>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1463" y="1225550"/>
            <a:ext cx="4359275"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3138" y="1225550"/>
            <a:ext cx="4360862" cy="5237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7969758"/>
      </p:ext>
    </p:extLst>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1544185"/>
      </p:ext>
    </p:extLst>
  </p:cSld>
  <p:clrMapOvr>
    <a:masterClrMapping/>
  </p:clrMapOvr>
  <p:transition xmlns:p14="http://schemas.microsoft.com/office/powerpoint/2010/mai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11094"/>
      </p:ext>
    </p:extLst>
  </p:cSld>
  <p:clrMapOvr>
    <a:masterClrMapping/>
  </p:clrMapOvr>
  <p:transition xmlns:p14="http://schemas.microsoft.com/office/powerpoint/2010/mai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56934405"/>
      </p:ext>
    </p:extLst>
  </p:cSld>
  <p:clrMapOvr>
    <a:masterClrMapping/>
  </p:clrMapOvr>
  <p:transition xmlns:p14="http://schemas.microsoft.com/office/powerpoint/2010/mai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3101151"/>
      </p:ext>
    </p:extLst>
  </p:cSld>
  <p:clrMapOvr>
    <a:masterClrMapping/>
  </p:clrMapOvr>
  <p:transition xmlns:p14="http://schemas.microsoft.com/office/powerpoint/2010/mai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946133"/>
      </p:ext>
    </p:extLst>
  </p:cSld>
  <p:clrMapOvr>
    <a:masterClrMapping/>
  </p:clrMapOvr>
  <p:transition xmlns:p14="http://schemas.microsoft.com/office/powerpoint/2010/mai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261938"/>
            <a:ext cx="2217737"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261938"/>
            <a:ext cx="65024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0722151"/>
      </p:ext>
    </p:extLst>
  </p:cSld>
  <p:clrMapOvr>
    <a:masterClrMapping/>
  </p:clrMapOvr>
  <p:transition xmlns:p14="http://schemas.microsoft.com/office/powerpoint/2010/mai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1463" y="261938"/>
            <a:ext cx="8872537" cy="6200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222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5959105"/>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8849525"/>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9318"/>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8295878"/>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4914739"/>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1463" y="261938"/>
            <a:ext cx="8872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271463" y="1225550"/>
            <a:ext cx="8872537"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600" b="1">
          <a:solidFill>
            <a:srgbClr val="FFFF00"/>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2pPr>
      <a:lvl3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3pPr>
      <a:lvl4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4pPr>
      <a:lvl5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5pPr>
      <a:lvl6pPr marL="4572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6pPr>
      <a:lvl7pPr marL="9144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7pPr>
      <a:lvl8pPr marL="13716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8pPr>
      <a:lvl9pPr marL="18288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9pPr>
    </p:titleStyle>
    <p:bodyStyle>
      <a:lvl1pPr marL="230188" indent="-230188"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ＭＳ Ｐゴシック" charset="0"/>
          <a:cs typeface="+mn-cs"/>
        </a:defRPr>
      </a:lvl1pPr>
      <a:lvl2pPr marL="742950" indent="-28575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2pPr>
      <a:lvl3pPr marL="11430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3pPr>
      <a:lvl4pPr marL="16002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4pPr>
      <a:lvl5pPr marL="20574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5pPr>
      <a:lvl6pPr marL="25146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6pPr>
      <a:lvl7pPr marL="29718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7pPr>
      <a:lvl8pPr marL="34290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8pPr>
      <a:lvl9pPr marL="38862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45890" name="Rectangle 1026"/>
          <p:cNvSpPr>
            <a:spLocks noGrp="1" noChangeArrowheads="1"/>
          </p:cNvSpPr>
          <p:nvPr>
            <p:ph type="title"/>
          </p:nvPr>
        </p:nvSpPr>
        <p:spPr bwMode="auto">
          <a:xfrm>
            <a:off x="117475" y="365125"/>
            <a:ext cx="8907463" cy="641350"/>
          </a:xfrm>
          <a:prstGeom prst="rect">
            <a:avLst/>
          </a:prstGeom>
          <a:noFill/>
          <a:ln w="9525">
            <a:noFill/>
            <a:miter lim="800000"/>
            <a:headEnd/>
            <a:tailEnd/>
          </a:ln>
          <a:effectLst/>
        </p:spPr>
        <p:txBody>
          <a:bodyPr vert="horz" wrap="square" lIns="91430" tIns="45714" rIns="91430" bIns="45714" numCol="1" anchor="ctr" anchorCtr="0" compatLnSpc="1">
            <a:prstTxWarp prst="textNoShape">
              <a:avLst/>
            </a:prstTxWarp>
            <a:spAutoFit/>
          </a:bodyPr>
          <a:lstStyle/>
          <a:p>
            <a:pPr lvl="0"/>
            <a:r>
              <a:rPr lang="en-US" smtClean="0"/>
              <a:t>Click to edit Master title style</a:t>
            </a:r>
          </a:p>
        </p:txBody>
      </p:sp>
      <p:sp>
        <p:nvSpPr>
          <p:cNvPr id="2051" name="Rectangle 1027"/>
          <p:cNvSpPr>
            <a:spLocks noGrp="1" noChangeArrowheads="1"/>
          </p:cNvSpPr>
          <p:nvPr>
            <p:ph type="body" idx="1"/>
          </p:nvPr>
        </p:nvSpPr>
        <p:spPr bwMode="auto">
          <a:xfrm>
            <a:off x="582613" y="1473200"/>
            <a:ext cx="828675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4" rIns="91430" bIns="45714"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xmlns:p14="http://schemas.microsoft.com/office/powerpoint/2010/main" spd="med"/>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ＭＳ Ｐゴシック" pitchFamily="34" charset="-128"/>
          <a:cs typeface="ＭＳ Ｐゴシック" pitchFamily="-65" charset="-128"/>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pitchFamily="34" charset="-128"/>
          <a:cs typeface="ＭＳ Ｐゴシック" pitchFamily="-65" charset="-128"/>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pitchFamily="34" charset="-128"/>
          <a:cs typeface="ＭＳ Ｐゴシック" pitchFamily="-65" charset="-128"/>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pitchFamily="34" charset="-128"/>
          <a:cs typeface="ＭＳ Ｐゴシック" pitchFamily="-65" charset="-128"/>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Arial" charset="0"/>
          <a:ea typeface="ＭＳ Ｐゴシック" pitchFamily="34" charset="-128"/>
          <a:cs typeface="ＭＳ Ｐゴシック" pitchFamily="-65" charset="-128"/>
        </a:defRPr>
      </a:lvl5pPr>
      <a:lvl6pPr marL="4572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600" b="1">
          <a:solidFill>
            <a:srgbClr val="FFFF00"/>
          </a:solidFill>
          <a:effectLst>
            <a:outerShdw blurRad="38100" dist="38100" dir="2700000" algn="tl">
              <a:srgbClr val="000000"/>
            </a:outerShdw>
          </a:effectLst>
          <a:latin typeface="Arial" charset="0"/>
        </a:defRPr>
      </a:lvl9pPr>
    </p:titleStyle>
    <p:bodyStyle>
      <a:lvl1pPr marL="225425" indent="-225425" algn="l" rtl="0" eaLnBrk="0" fontAlgn="base" hangingPunct="0">
        <a:spcBef>
          <a:spcPct val="50000"/>
        </a:spcBef>
        <a:spcAft>
          <a:spcPct val="0"/>
        </a:spcAft>
        <a:buClr>
          <a:srgbClr val="FFFF00"/>
        </a:buClr>
        <a:buChar char="•"/>
        <a:defRPr sz="2800">
          <a:solidFill>
            <a:schemeClr val="tx1"/>
          </a:solidFill>
          <a:latin typeface="+mn-lt"/>
          <a:ea typeface="ＭＳ Ｐゴシック" pitchFamily="34" charset="-128"/>
          <a:cs typeface="ＭＳ Ｐゴシック" pitchFamily="-65" charset="-128"/>
        </a:defRPr>
      </a:lvl1pPr>
      <a:lvl2pPr marL="741363" indent="-284163" algn="l" rtl="0" eaLnBrk="0" fontAlgn="base" hangingPunct="0">
        <a:spcBef>
          <a:spcPct val="50000"/>
        </a:spcBef>
        <a:spcAft>
          <a:spcPct val="0"/>
        </a:spcAft>
        <a:buClr>
          <a:srgbClr val="FFFF00"/>
        </a:buClr>
        <a:buChar char="–"/>
        <a:defRPr sz="2800">
          <a:solidFill>
            <a:schemeClr val="tx1"/>
          </a:solidFill>
          <a:latin typeface="+mn-lt"/>
          <a:ea typeface="ＭＳ Ｐゴシック" pitchFamily="34" charset="-128"/>
          <a:cs typeface="ＭＳ Ｐゴシック" pitchFamily="-65" charset="-128"/>
        </a:defRPr>
      </a:lvl2pPr>
      <a:lvl3pPr marL="1143000" indent="-228600" algn="l" rtl="0" eaLnBrk="0" fontAlgn="base" hangingPunct="0">
        <a:spcBef>
          <a:spcPct val="50000"/>
        </a:spcBef>
        <a:spcAft>
          <a:spcPct val="0"/>
        </a:spcAft>
        <a:buClr>
          <a:srgbClr val="FFFF00"/>
        </a:buClr>
        <a:buChar char="•"/>
        <a:defRPr sz="2800">
          <a:solidFill>
            <a:schemeClr val="tx1"/>
          </a:solidFill>
          <a:latin typeface="+mn-lt"/>
          <a:ea typeface="ＭＳ Ｐゴシック" pitchFamily="34" charset="-128"/>
          <a:cs typeface="ＭＳ Ｐゴシック"/>
        </a:defRPr>
      </a:lvl3pPr>
      <a:lvl4pPr marL="1600200" indent="-228600" algn="l" rtl="0" eaLnBrk="0" fontAlgn="base" hangingPunct="0">
        <a:spcBef>
          <a:spcPct val="50000"/>
        </a:spcBef>
        <a:spcAft>
          <a:spcPct val="0"/>
        </a:spcAft>
        <a:buClr>
          <a:srgbClr val="FFFF00"/>
        </a:buClr>
        <a:buChar char="–"/>
        <a:defRPr sz="2800">
          <a:solidFill>
            <a:schemeClr val="tx1"/>
          </a:solidFill>
          <a:latin typeface="+mn-lt"/>
          <a:ea typeface="ＭＳ Ｐゴシック" pitchFamily="34" charset="-128"/>
          <a:cs typeface="ＭＳ Ｐゴシック"/>
        </a:defRPr>
      </a:lvl4pPr>
      <a:lvl5pPr marL="2057400" indent="-228600" algn="l" rtl="0" eaLnBrk="0" fontAlgn="base" hangingPunct="0">
        <a:spcBef>
          <a:spcPct val="50000"/>
        </a:spcBef>
        <a:spcAft>
          <a:spcPct val="0"/>
        </a:spcAft>
        <a:buClr>
          <a:srgbClr val="FFFF00"/>
        </a:buClr>
        <a:buChar char="»"/>
        <a:defRPr sz="2800">
          <a:solidFill>
            <a:schemeClr val="tx1"/>
          </a:solidFill>
          <a:latin typeface="+mn-lt"/>
          <a:ea typeface="ＭＳ Ｐゴシック" pitchFamily="34" charset="-128"/>
          <a:cs typeface="ＭＳ Ｐゴシック"/>
        </a:defRPr>
      </a:lvl5pPr>
      <a:lvl6pPr marL="2514600" indent="-228600" algn="l" rtl="0" eaLnBrk="1" fontAlgn="base" hangingPunct="1">
        <a:spcBef>
          <a:spcPct val="50000"/>
        </a:spcBef>
        <a:spcAft>
          <a:spcPct val="0"/>
        </a:spcAft>
        <a:buClr>
          <a:srgbClr val="FFFF00"/>
        </a:buClr>
        <a:buChar char="»"/>
        <a:defRPr sz="2800">
          <a:solidFill>
            <a:schemeClr val="tx1"/>
          </a:solidFill>
          <a:latin typeface="+mn-lt"/>
          <a:ea typeface="ＭＳ Ｐゴシック" charset="-128"/>
        </a:defRPr>
      </a:lvl6pPr>
      <a:lvl7pPr marL="2971800" indent="-228600" algn="l" rtl="0" eaLnBrk="1" fontAlgn="base" hangingPunct="1">
        <a:spcBef>
          <a:spcPct val="50000"/>
        </a:spcBef>
        <a:spcAft>
          <a:spcPct val="0"/>
        </a:spcAft>
        <a:buClr>
          <a:srgbClr val="FFFF00"/>
        </a:buClr>
        <a:buChar char="»"/>
        <a:defRPr sz="2800">
          <a:solidFill>
            <a:schemeClr val="tx1"/>
          </a:solidFill>
          <a:latin typeface="+mn-lt"/>
          <a:ea typeface="ＭＳ Ｐゴシック" charset="-128"/>
        </a:defRPr>
      </a:lvl7pPr>
      <a:lvl8pPr marL="3429000" indent="-228600" algn="l" rtl="0" eaLnBrk="1" fontAlgn="base" hangingPunct="1">
        <a:spcBef>
          <a:spcPct val="50000"/>
        </a:spcBef>
        <a:spcAft>
          <a:spcPct val="0"/>
        </a:spcAft>
        <a:buClr>
          <a:srgbClr val="FFFF00"/>
        </a:buClr>
        <a:buChar char="»"/>
        <a:defRPr sz="2800">
          <a:solidFill>
            <a:schemeClr val="tx1"/>
          </a:solidFill>
          <a:latin typeface="+mn-lt"/>
          <a:ea typeface="ＭＳ Ｐゴシック" charset="-128"/>
        </a:defRPr>
      </a:lvl8pPr>
      <a:lvl9pPr marL="3886200" indent="-228600" algn="l" rtl="0" eaLnBrk="1" fontAlgn="base" hangingPunct="1">
        <a:spcBef>
          <a:spcPct val="50000"/>
        </a:spcBef>
        <a:spcAft>
          <a:spcPct val="0"/>
        </a:spcAft>
        <a:buClr>
          <a:srgbClr val="FFFF00"/>
        </a:buClr>
        <a:buChar char="»"/>
        <a:defRPr sz="28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71463" y="261938"/>
            <a:ext cx="8872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3075" name="Rectangle 3"/>
          <p:cNvSpPr>
            <a:spLocks noGrp="1" noChangeArrowheads="1"/>
          </p:cNvSpPr>
          <p:nvPr>
            <p:ph type="body" idx="1"/>
          </p:nvPr>
        </p:nvSpPr>
        <p:spPr bwMode="auto">
          <a:xfrm>
            <a:off x="271463" y="1225550"/>
            <a:ext cx="8872537"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spd="med"/>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600" b="1">
          <a:solidFill>
            <a:srgbClr val="FFFF00"/>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2pPr>
      <a:lvl3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3pPr>
      <a:lvl4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4pPr>
      <a:lvl5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5pPr>
      <a:lvl6pPr marL="4572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6pPr>
      <a:lvl7pPr marL="9144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7pPr>
      <a:lvl8pPr marL="13716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8pPr>
      <a:lvl9pPr marL="18288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9pPr>
    </p:titleStyle>
    <p:bodyStyle>
      <a:lvl1pPr marL="230188" indent="-230188"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ＭＳ Ｐゴシック" charset="0"/>
          <a:cs typeface="+mn-cs"/>
        </a:defRPr>
      </a:lvl1pPr>
      <a:lvl2pPr marL="742950" indent="-28575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2pPr>
      <a:lvl3pPr marL="11430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3pPr>
      <a:lvl4pPr marL="16002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4pPr>
      <a:lvl5pPr marL="20574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5pPr>
      <a:lvl6pPr marL="25146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6pPr>
      <a:lvl7pPr marL="29718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7pPr>
      <a:lvl8pPr marL="34290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8pPr>
      <a:lvl9pPr marL="38862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2F"/>
            </a:gs>
            <a:gs pos="100000">
              <a:srgbClr val="000066"/>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1463" y="261938"/>
            <a:ext cx="88725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271463" y="1225550"/>
            <a:ext cx="8872537"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766052288"/>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l" rtl="0" eaLnBrk="0" fontAlgn="base" hangingPunct="0">
        <a:lnSpc>
          <a:spcPct val="90000"/>
        </a:lnSpc>
        <a:spcBef>
          <a:spcPct val="0"/>
        </a:spcBef>
        <a:spcAft>
          <a:spcPct val="0"/>
        </a:spcAft>
        <a:defRPr sz="3600" b="1">
          <a:solidFill>
            <a:srgbClr val="FFFF00"/>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2pPr>
      <a:lvl3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3pPr>
      <a:lvl4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4pPr>
      <a:lvl5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5pPr>
      <a:lvl6pPr marL="4572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6pPr>
      <a:lvl7pPr marL="9144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7pPr>
      <a:lvl8pPr marL="13716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8pPr>
      <a:lvl9pPr marL="18288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9pPr>
    </p:titleStyle>
    <p:bodyStyle>
      <a:lvl1pPr marL="230188" indent="-230188"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ＭＳ Ｐゴシック" charset="0"/>
          <a:cs typeface="+mn-cs"/>
        </a:defRPr>
      </a:lvl1pPr>
      <a:lvl2pPr marL="742950" indent="-28575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2pPr>
      <a:lvl3pPr marL="11430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3pPr>
      <a:lvl4pPr marL="16002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4pPr>
      <a:lvl5pPr marL="20574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5pPr>
      <a:lvl6pPr marL="25146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6pPr>
      <a:lvl7pPr marL="29718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7pPr>
      <a:lvl8pPr marL="34290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8pPr>
      <a:lvl9pPr marL="38862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5.emf"/><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471488" y="258763"/>
            <a:ext cx="8112495" cy="1926682"/>
          </a:xfrm>
        </p:spPr>
        <p:txBody>
          <a:bodyPr/>
          <a:lstStyle/>
          <a:p>
            <a:pPr algn="ctr" eaLnBrk="1" hangingPunct="1">
              <a:defRPr/>
            </a:pPr>
            <a:r>
              <a:rPr lang="en-US" b="0" u="sng" dirty="0" smtClean="0">
                <a:solidFill>
                  <a:schemeClr val="accent4">
                    <a:lumMod val="10000"/>
                  </a:schemeClr>
                </a:solidFill>
                <a:ea typeface="ＭＳ Ｐゴシック" pitchFamily="34" charset="-128"/>
              </a:rPr>
              <a:t>Traffic-related </a:t>
            </a:r>
            <a:r>
              <a:rPr lang="en-US" b="0" u="sng" dirty="0">
                <a:solidFill>
                  <a:schemeClr val="accent4">
                    <a:lumMod val="10000"/>
                  </a:schemeClr>
                </a:solidFill>
                <a:ea typeface="ＭＳ Ｐゴシック" pitchFamily="34" charset="-128"/>
              </a:rPr>
              <a:t>a</a:t>
            </a:r>
            <a:r>
              <a:rPr lang="en-US" b="0" u="sng" dirty="0" smtClean="0">
                <a:solidFill>
                  <a:schemeClr val="accent4">
                    <a:lumMod val="10000"/>
                  </a:schemeClr>
                </a:solidFill>
                <a:ea typeface="ＭＳ Ｐゴシック" pitchFamily="34" charset="-128"/>
              </a:rPr>
              <a:t>ir </a:t>
            </a:r>
            <a:r>
              <a:rPr lang="en-US" b="0" u="sng" dirty="0">
                <a:solidFill>
                  <a:schemeClr val="accent4">
                    <a:lumMod val="10000"/>
                  </a:schemeClr>
                </a:solidFill>
                <a:ea typeface="ＭＳ Ｐゴシック" pitchFamily="34" charset="-128"/>
              </a:rPr>
              <a:t>p</a:t>
            </a:r>
            <a:r>
              <a:rPr lang="en-US" b="0" u="sng" dirty="0" smtClean="0">
                <a:solidFill>
                  <a:schemeClr val="accent4">
                    <a:lumMod val="10000"/>
                  </a:schemeClr>
                </a:solidFill>
                <a:ea typeface="ＭＳ Ｐゴシック" pitchFamily="34" charset="-128"/>
              </a:rPr>
              <a:t>ollution and the right </a:t>
            </a:r>
            <a:r>
              <a:rPr lang="en-US" b="0" u="sng" dirty="0">
                <a:solidFill>
                  <a:schemeClr val="accent4">
                    <a:lumMod val="10000"/>
                  </a:schemeClr>
                </a:solidFill>
                <a:ea typeface="ＭＳ Ｐゴシック" pitchFamily="34" charset="-128"/>
              </a:rPr>
              <a:t>v</a:t>
            </a:r>
            <a:r>
              <a:rPr lang="en-US" b="0" u="sng" dirty="0" smtClean="0">
                <a:solidFill>
                  <a:schemeClr val="accent4">
                    <a:lumMod val="10000"/>
                  </a:schemeClr>
                </a:solidFill>
                <a:ea typeface="ＭＳ Ｐゴシック" pitchFamily="34" charset="-128"/>
              </a:rPr>
              <a:t>entricle</a:t>
            </a:r>
            <a:r>
              <a:rPr lang="en-US" b="0" dirty="0" smtClean="0">
                <a:solidFill>
                  <a:schemeClr val="accent4">
                    <a:lumMod val="10000"/>
                  </a:schemeClr>
                </a:solidFill>
                <a:ea typeface="ＭＳ Ｐゴシック" pitchFamily="34" charset="-128"/>
              </a:rPr>
              <a:t/>
            </a:r>
            <a:br>
              <a:rPr lang="en-US" b="0" dirty="0" smtClean="0">
                <a:solidFill>
                  <a:schemeClr val="accent4">
                    <a:lumMod val="10000"/>
                  </a:schemeClr>
                </a:solidFill>
                <a:ea typeface="ＭＳ Ｐゴシック" pitchFamily="34" charset="-128"/>
              </a:rPr>
            </a:br>
            <a:r>
              <a:rPr lang="en-US" b="0" dirty="0" smtClean="0">
                <a:solidFill>
                  <a:schemeClr val="accent4">
                    <a:lumMod val="10000"/>
                  </a:schemeClr>
                </a:solidFill>
                <a:ea typeface="ＭＳ Ｐゴシック" pitchFamily="34" charset="-128"/>
              </a:rPr>
              <a:t/>
            </a:r>
            <a:br>
              <a:rPr lang="en-US" b="0" dirty="0" smtClean="0">
                <a:solidFill>
                  <a:schemeClr val="accent4">
                    <a:lumMod val="10000"/>
                  </a:schemeClr>
                </a:solidFill>
                <a:ea typeface="ＭＳ Ｐゴシック" pitchFamily="34" charset="-128"/>
              </a:rPr>
            </a:br>
            <a:r>
              <a:rPr lang="en-US" sz="2400" b="0" dirty="0" smtClean="0">
                <a:solidFill>
                  <a:schemeClr val="accent4">
                    <a:lumMod val="10000"/>
                  </a:schemeClr>
                </a:solidFill>
                <a:ea typeface="ＭＳ Ｐゴシック" pitchFamily="34" charset="-128"/>
              </a:rPr>
              <a:t>MESA Steering Committee: April 25, 2013</a:t>
            </a:r>
          </a:p>
        </p:txBody>
      </p:sp>
      <p:sp>
        <p:nvSpPr>
          <p:cNvPr id="4099" name="Rectangle 16"/>
          <p:cNvSpPr>
            <a:spLocks noChangeArrowheads="1"/>
          </p:cNvSpPr>
          <p:nvPr/>
        </p:nvSpPr>
        <p:spPr bwMode="auto">
          <a:xfrm>
            <a:off x="0" y="6318250"/>
            <a:ext cx="9144000" cy="552450"/>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p>
            <a:endParaRPr lang="en-US"/>
          </a:p>
        </p:txBody>
      </p:sp>
      <p:pic>
        <p:nvPicPr>
          <p:cNvPr id="4100" name="Picture 10" descr="UWMedCen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6334125"/>
            <a:ext cx="1371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3"/>
          <p:cNvSpPr txBox="1">
            <a:spLocks noChangeArrowheads="1"/>
          </p:cNvSpPr>
          <p:nvPr/>
        </p:nvSpPr>
        <p:spPr bwMode="auto">
          <a:xfrm>
            <a:off x="-4763" y="6376988"/>
            <a:ext cx="9144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sz="2000" dirty="0" smtClean="0">
                <a:solidFill>
                  <a:schemeClr val="accent4">
                    <a:lumMod val="10000"/>
                  </a:schemeClr>
                </a:solidFill>
                <a:latin typeface="+mn-lt"/>
              </a:rPr>
              <a:t>Peter Leary, MD</a:t>
            </a:r>
          </a:p>
        </p:txBody>
      </p:sp>
      <p:pic>
        <p:nvPicPr>
          <p:cNvPr id="8" name="Picture 7" descr="MESA Air Logo 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334125"/>
            <a:ext cx="144748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835824" y="2290627"/>
            <a:ext cx="3396384" cy="2337297"/>
          </a:xfrm>
          <a:prstGeom prst="rect">
            <a:avLst/>
          </a:prstGeom>
        </p:spPr>
      </p:pic>
      <p:sp>
        <p:nvSpPr>
          <p:cNvPr id="3" name="TextBox 2"/>
          <p:cNvSpPr txBox="1"/>
          <p:nvPr/>
        </p:nvSpPr>
        <p:spPr>
          <a:xfrm>
            <a:off x="471489" y="4844399"/>
            <a:ext cx="8229600" cy="646331"/>
          </a:xfrm>
          <a:prstGeom prst="rect">
            <a:avLst/>
          </a:prstGeom>
          <a:noFill/>
        </p:spPr>
        <p:txBody>
          <a:bodyPr wrap="square" rtlCol="0">
            <a:spAutoFit/>
          </a:bodyPr>
          <a:lstStyle/>
          <a:p>
            <a:pPr algn="ctr"/>
            <a:r>
              <a:rPr lang="en-US" dirty="0" smtClean="0">
                <a:solidFill>
                  <a:srgbClr val="161616"/>
                </a:solidFill>
              </a:rPr>
              <a:t>MESA Air PI: Joel Kaufman, MD MPH </a:t>
            </a:r>
          </a:p>
          <a:p>
            <a:pPr algn="ctr"/>
            <a:r>
              <a:rPr lang="en-US" dirty="0" smtClean="0">
                <a:solidFill>
                  <a:srgbClr val="161616"/>
                </a:solidFill>
              </a:rPr>
              <a:t>MESA RV PI: Steven Kawut, MD MS</a:t>
            </a:r>
            <a:endParaRPr lang="en-US" dirty="0">
              <a:solidFill>
                <a:srgbClr val="161616"/>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0" y="2784965"/>
            <a:ext cx="8936750" cy="713016"/>
          </a:xfrm>
        </p:spPr>
        <p:txBody>
          <a:bodyPr/>
          <a:lstStyle/>
          <a:p>
            <a:pPr algn="ctr"/>
            <a:r>
              <a:rPr lang="en-US" sz="4400" dirty="0" smtClean="0">
                <a:solidFill>
                  <a:srgbClr val="161616"/>
                </a:solidFill>
              </a:rPr>
              <a:t>Methods</a:t>
            </a:r>
            <a:endParaRPr lang="en-US" sz="4400" dirty="0">
              <a:solidFill>
                <a:srgbClr val="161616"/>
              </a:solidFill>
            </a:endParaRPr>
          </a:p>
        </p:txBody>
      </p:sp>
    </p:spTree>
    <p:extLst>
      <p:ext uri="{BB962C8B-B14F-4D97-AF65-F5344CB8AC3E}">
        <p14:creationId xmlns:p14="http://schemas.microsoft.com/office/powerpoint/2010/main" val="396679965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1464" y="261938"/>
            <a:ext cx="8582973" cy="543739"/>
          </a:xfrm>
        </p:spPr>
        <p:txBody>
          <a:bodyPr/>
          <a:lstStyle/>
          <a:p>
            <a:r>
              <a:rPr lang="en-US" sz="3200" dirty="0" smtClean="0">
                <a:solidFill>
                  <a:srgbClr val="161616"/>
                </a:solidFill>
                <a:ea typeface="ＭＳ Ｐゴシック" pitchFamily="34" charset="-128"/>
              </a:rPr>
              <a:t>Study Design</a:t>
            </a:r>
          </a:p>
        </p:txBody>
      </p:sp>
      <p:cxnSp>
        <p:nvCxnSpPr>
          <p:cNvPr id="5" name="Straight Connector 4"/>
          <p:cNvCxnSpPr/>
          <p:nvPr/>
        </p:nvCxnSpPr>
        <p:spPr bwMode="auto">
          <a:xfrm>
            <a:off x="271464" y="823225"/>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3" name="TextBox 2"/>
          <p:cNvSpPr txBox="1"/>
          <p:nvPr/>
        </p:nvSpPr>
        <p:spPr>
          <a:xfrm>
            <a:off x="271464" y="986319"/>
            <a:ext cx="8582973" cy="3785652"/>
          </a:xfrm>
          <a:prstGeom prst="rect">
            <a:avLst/>
          </a:prstGeom>
          <a:noFill/>
        </p:spPr>
        <p:txBody>
          <a:bodyPr wrap="square" rtlCol="0">
            <a:spAutoFit/>
          </a:bodyPr>
          <a:lstStyle/>
          <a:p>
            <a:r>
              <a:rPr lang="en-US" sz="2400" u="sng" dirty="0" smtClean="0">
                <a:solidFill>
                  <a:srgbClr val="161616"/>
                </a:solidFill>
              </a:rPr>
              <a:t>Study Population</a:t>
            </a:r>
            <a:r>
              <a:rPr lang="en-US" sz="2400" dirty="0" smtClean="0">
                <a:solidFill>
                  <a:srgbClr val="161616"/>
                </a:solidFill>
              </a:rPr>
              <a:t>: MESA participants from all 6 sites</a:t>
            </a:r>
          </a:p>
          <a:p>
            <a:endParaRPr lang="en-US" sz="2400" dirty="0">
              <a:solidFill>
                <a:srgbClr val="161616"/>
              </a:solidFill>
            </a:endParaRPr>
          </a:p>
          <a:p>
            <a:r>
              <a:rPr lang="en-US" sz="2400" u="sng" dirty="0" smtClean="0">
                <a:solidFill>
                  <a:srgbClr val="161616"/>
                </a:solidFill>
              </a:rPr>
              <a:t>Aim</a:t>
            </a:r>
            <a:r>
              <a:rPr lang="en-US" sz="2400" dirty="0" smtClean="0">
                <a:solidFill>
                  <a:srgbClr val="161616"/>
                </a:solidFill>
              </a:rPr>
              <a:t>: To determine whether traffic related air pollution is associated with differences in right ventricular structure and function in individuals without clinical cardiovascular disease</a:t>
            </a:r>
          </a:p>
          <a:p>
            <a:endParaRPr lang="en-US" sz="2400" u="sng" dirty="0">
              <a:solidFill>
                <a:srgbClr val="161616"/>
              </a:solidFill>
            </a:endParaRPr>
          </a:p>
          <a:p>
            <a:r>
              <a:rPr lang="en-US" sz="2400" u="sng" dirty="0" smtClean="0">
                <a:solidFill>
                  <a:srgbClr val="161616"/>
                </a:solidFill>
              </a:rPr>
              <a:t>Surrogate Exposure</a:t>
            </a:r>
            <a:r>
              <a:rPr lang="en-US" sz="2400" dirty="0" smtClean="0">
                <a:solidFill>
                  <a:srgbClr val="161616"/>
                </a:solidFill>
              </a:rPr>
              <a:t>: Estimate of mean daily exposure to outdoor residential NO</a:t>
            </a:r>
            <a:r>
              <a:rPr lang="en-US" sz="2400" baseline="-25000" dirty="0" smtClean="0">
                <a:solidFill>
                  <a:srgbClr val="161616"/>
                </a:solidFill>
              </a:rPr>
              <a:t>2</a:t>
            </a:r>
            <a:r>
              <a:rPr lang="en-US" sz="2400" dirty="0" smtClean="0">
                <a:solidFill>
                  <a:srgbClr val="161616"/>
                </a:solidFill>
              </a:rPr>
              <a:t> over the year prior to cardiac MRI</a:t>
            </a:r>
          </a:p>
          <a:p>
            <a:endParaRPr lang="en-US" sz="2400" u="sng" dirty="0">
              <a:solidFill>
                <a:srgbClr val="161616"/>
              </a:solidFill>
            </a:endParaRPr>
          </a:p>
          <a:p>
            <a:r>
              <a:rPr lang="en-US" sz="2400" u="sng" dirty="0" smtClean="0">
                <a:solidFill>
                  <a:srgbClr val="161616"/>
                </a:solidFill>
              </a:rPr>
              <a:t>Outcomes</a:t>
            </a:r>
            <a:r>
              <a:rPr lang="en-US" sz="2400" dirty="0" smtClean="0">
                <a:solidFill>
                  <a:srgbClr val="161616"/>
                </a:solidFill>
              </a:rPr>
              <a:t>: RV mass, End Diastolic Volume &amp; ejection fraction</a:t>
            </a:r>
          </a:p>
        </p:txBody>
      </p:sp>
      <p:grpSp>
        <p:nvGrpSpPr>
          <p:cNvPr id="18" name="Group 17"/>
          <p:cNvGrpSpPr/>
          <p:nvPr/>
        </p:nvGrpSpPr>
        <p:grpSpPr>
          <a:xfrm>
            <a:off x="926185" y="4924346"/>
            <a:ext cx="7373129" cy="1350384"/>
            <a:chOff x="2342689" y="5043298"/>
            <a:chExt cx="7373129" cy="1350384"/>
          </a:xfrm>
        </p:grpSpPr>
        <p:sp>
          <p:nvSpPr>
            <p:cNvPr id="6" name="TextBox 5"/>
            <p:cNvSpPr txBox="1"/>
            <p:nvPr/>
          </p:nvSpPr>
          <p:spPr>
            <a:xfrm>
              <a:off x="2342689" y="5521374"/>
              <a:ext cx="2083716" cy="400110"/>
            </a:xfrm>
            <a:prstGeom prst="rect">
              <a:avLst/>
            </a:prstGeom>
            <a:noFill/>
            <a:ln w="25400">
              <a:solidFill>
                <a:schemeClr val="bg1"/>
              </a:solidFill>
            </a:ln>
          </p:spPr>
          <p:txBody>
            <a:bodyPr wrap="square" rtlCol="0">
              <a:spAutoFit/>
            </a:bodyPr>
            <a:lstStyle/>
            <a:p>
              <a:pPr algn="ctr"/>
              <a:r>
                <a:rPr lang="en-US" sz="2000" dirty="0" smtClean="0">
                  <a:solidFill>
                    <a:srgbClr val="161616"/>
                  </a:solidFill>
                </a:rPr>
                <a:t>NO</a:t>
              </a:r>
              <a:r>
                <a:rPr lang="en-US" sz="2000" baseline="-25000" dirty="0" smtClean="0">
                  <a:solidFill>
                    <a:srgbClr val="161616"/>
                  </a:solidFill>
                </a:rPr>
                <a:t>2 </a:t>
              </a:r>
              <a:r>
                <a:rPr lang="en-US" sz="2000" dirty="0" smtClean="0">
                  <a:solidFill>
                    <a:srgbClr val="161616"/>
                  </a:solidFill>
                </a:rPr>
                <a:t>Estimates</a:t>
              </a:r>
              <a:r>
                <a:rPr lang="en-US" sz="2000" baseline="-25000" dirty="0" smtClean="0">
                  <a:solidFill>
                    <a:srgbClr val="161616"/>
                  </a:solidFill>
                </a:rPr>
                <a:t> </a:t>
              </a:r>
              <a:endParaRPr lang="en-US" sz="2000" dirty="0">
                <a:solidFill>
                  <a:srgbClr val="161616"/>
                </a:solidFill>
              </a:endParaRPr>
            </a:p>
          </p:txBody>
        </p:sp>
        <p:sp>
          <p:nvSpPr>
            <p:cNvPr id="8" name="TextBox 7"/>
            <p:cNvSpPr txBox="1"/>
            <p:nvPr/>
          </p:nvSpPr>
          <p:spPr>
            <a:xfrm>
              <a:off x="6275837" y="5043298"/>
              <a:ext cx="3439981" cy="400110"/>
            </a:xfrm>
            <a:prstGeom prst="rect">
              <a:avLst/>
            </a:prstGeom>
            <a:noFill/>
            <a:ln w="25400">
              <a:solidFill>
                <a:schemeClr val="bg1"/>
              </a:solidFill>
            </a:ln>
          </p:spPr>
          <p:txBody>
            <a:bodyPr wrap="square" rtlCol="0">
              <a:spAutoFit/>
            </a:bodyPr>
            <a:lstStyle/>
            <a:p>
              <a:pPr algn="ctr"/>
              <a:r>
                <a:rPr lang="en-US" sz="2000" dirty="0" smtClean="0">
                  <a:solidFill>
                    <a:srgbClr val="161616"/>
                  </a:solidFill>
                </a:rPr>
                <a:t>RV mass</a:t>
              </a:r>
              <a:endParaRPr lang="en-US" sz="2000" dirty="0">
                <a:solidFill>
                  <a:srgbClr val="161616"/>
                </a:solidFill>
              </a:endParaRPr>
            </a:p>
          </p:txBody>
        </p:sp>
        <p:sp>
          <p:nvSpPr>
            <p:cNvPr id="9" name="TextBox 8"/>
            <p:cNvSpPr txBox="1"/>
            <p:nvPr/>
          </p:nvSpPr>
          <p:spPr>
            <a:xfrm>
              <a:off x="6275837" y="5521988"/>
              <a:ext cx="3439981" cy="400110"/>
            </a:xfrm>
            <a:prstGeom prst="rect">
              <a:avLst/>
            </a:prstGeom>
            <a:noFill/>
            <a:ln w="25400">
              <a:solidFill>
                <a:schemeClr val="bg1"/>
              </a:solidFill>
            </a:ln>
          </p:spPr>
          <p:txBody>
            <a:bodyPr wrap="square" rtlCol="0">
              <a:spAutoFit/>
            </a:bodyPr>
            <a:lstStyle/>
            <a:p>
              <a:pPr algn="ctr"/>
              <a:r>
                <a:rPr lang="en-US" sz="2000" dirty="0" smtClean="0">
                  <a:solidFill>
                    <a:srgbClr val="161616"/>
                  </a:solidFill>
                </a:rPr>
                <a:t>RV End Diastolic Volume</a:t>
              </a:r>
              <a:endParaRPr lang="en-US" sz="2000" dirty="0">
                <a:solidFill>
                  <a:srgbClr val="161616"/>
                </a:solidFill>
              </a:endParaRPr>
            </a:p>
          </p:txBody>
        </p:sp>
        <p:sp>
          <p:nvSpPr>
            <p:cNvPr id="10" name="TextBox 9"/>
            <p:cNvSpPr txBox="1"/>
            <p:nvPr/>
          </p:nvSpPr>
          <p:spPr>
            <a:xfrm>
              <a:off x="6275837" y="5993572"/>
              <a:ext cx="3439981" cy="400110"/>
            </a:xfrm>
            <a:prstGeom prst="rect">
              <a:avLst/>
            </a:prstGeom>
            <a:noFill/>
            <a:ln w="25400">
              <a:solidFill>
                <a:schemeClr val="bg1"/>
              </a:solidFill>
            </a:ln>
          </p:spPr>
          <p:txBody>
            <a:bodyPr wrap="square" rtlCol="0">
              <a:spAutoFit/>
            </a:bodyPr>
            <a:lstStyle/>
            <a:p>
              <a:pPr algn="ctr"/>
              <a:r>
                <a:rPr lang="en-US" sz="2000" dirty="0" smtClean="0">
                  <a:solidFill>
                    <a:srgbClr val="161616"/>
                  </a:solidFill>
                </a:rPr>
                <a:t>RV Ejection Fraction</a:t>
              </a:r>
              <a:endParaRPr lang="en-US" sz="2000" dirty="0">
                <a:solidFill>
                  <a:srgbClr val="161616"/>
                </a:solidFill>
              </a:endParaRPr>
            </a:p>
          </p:txBody>
        </p:sp>
        <p:cxnSp>
          <p:nvCxnSpPr>
            <p:cNvPr id="11" name="Straight Connector 10"/>
            <p:cNvCxnSpPr>
              <a:stCxn id="6" idx="3"/>
              <a:endCxn id="9" idx="1"/>
            </p:cNvCxnSpPr>
            <p:nvPr/>
          </p:nvCxnSpPr>
          <p:spPr bwMode="auto">
            <a:xfrm>
              <a:off x="4426405" y="5721429"/>
              <a:ext cx="1849432" cy="614"/>
            </a:xfrm>
            <a:prstGeom prst="line">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14" name="Straight Connector 13"/>
            <p:cNvCxnSpPr>
              <a:endCxn id="10" idx="1"/>
            </p:cNvCxnSpPr>
            <p:nvPr/>
          </p:nvCxnSpPr>
          <p:spPr bwMode="auto">
            <a:xfrm>
              <a:off x="4426405" y="5806169"/>
              <a:ext cx="1849432" cy="387458"/>
            </a:xfrm>
            <a:prstGeom prst="bentConnector3">
              <a:avLst>
                <a:gd name="adj1" fmla="val 50000"/>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cxnSp>
          <p:nvCxnSpPr>
            <p:cNvPr id="17" name="Straight Connector 13"/>
            <p:cNvCxnSpPr>
              <a:endCxn id="8" idx="1"/>
            </p:cNvCxnSpPr>
            <p:nvPr/>
          </p:nvCxnSpPr>
          <p:spPr bwMode="auto">
            <a:xfrm flipV="1">
              <a:off x="4426405" y="5243353"/>
              <a:ext cx="1849432" cy="365552"/>
            </a:xfrm>
            <a:prstGeom prst="bentConnector3">
              <a:avLst>
                <a:gd name="adj1" fmla="val 50000"/>
              </a:avLst>
            </a:prstGeom>
            <a:solidFill>
              <a:schemeClr val="accent1"/>
            </a:solidFill>
            <a:ln w="25400" cap="flat" cmpd="sng" algn="ctr">
              <a:solidFill>
                <a:schemeClr val="accent4">
                  <a:lumMod val="10000"/>
                </a:schemeClr>
              </a:solidFill>
              <a:prstDash val="solid"/>
              <a:round/>
              <a:headEnd type="none" w="med" len="med"/>
              <a:tailEnd type="none" w="med" len="med"/>
            </a:ln>
            <a:effectLst/>
          </p:spPr>
        </p:cxnSp>
      </p:grpSp>
    </p:spTree>
    <p:extLst>
      <p:ext uri="{BB962C8B-B14F-4D97-AF65-F5344CB8AC3E}">
        <p14:creationId xmlns:p14="http://schemas.microsoft.com/office/powerpoint/2010/main" val="16491693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1464" y="138648"/>
            <a:ext cx="8438513" cy="985911"/>
          </a:xfrm>
        </p:spPr>
        <p:txBody>
          <a:bodyPr/>
          <a:lstStyle/>
          <a:p>
            <a:r>
              <a:rPr lang="en-US" dirty="0" smtClean="0">
                <a:solidFill>
                  <a:srgbClr val="161616"/>
                </a:solidFill>
                <a:ea typeface="ＭＳ Ｐゴシック" pitchFamily="34" charset="-128"/>
              </a:rPr>
              <a:t>Exposure: NO</a:t>
            </a:r>
            <a:r>
              <a:rPr lang="en-US" baseline="-25000" dirty="0" smtClean="0">
                <a:solidFill>
                  <a:srgbClr val="161616"/>
                </a:solidFill>
                <a:ea typeface="ＭＳ Ｐゴシック" pitchFamily="34" charset="-128"/>
              </a:rPr>
              <a:t>2 </a:t>
            </a:r>
            <a:r>
              <a:rPr lang="en-US" dirty="0" smtClean="0">
                <a:solidFill>
                  <a:srgbClr val="161616"/>
                </a:solidFill>
                <a:ea typeface="ＭＳ Ｐゴシック" pitchFamily="34" charset="-128"/>
              </a:rPr>
              <a:t>Models</a:t>
            </a:r>
            <a:br>
              <a:rPr lang="en-US" dirty="0" smtClean="0">
                <a:solidFill>
                  <a:srgbClr val="161616"/>
                </a:solidFill>
                <a:ea typeface="ＭＳ Ｐゴシック" pitchFamily="34" charset="-128"/>
              </a:rPr>
            </a:br>
            <a:r>
              <a:rPr lang="en-US" sz="2800" dirty="0" smtClean="0">
                <a:solidFill>
                  <a:srgbClr val="161616"/>
                </a:solidFill>
                <a:ea typeface="ＭＳ Ｐゴシック" pitchFamily="34" charset="-128"/>
              </a:rPr>
              <a:t>A surrogate for traffic-related air pollution</a:t>
            </a:r>
          </a:p>
        </p:txBody>
      </p:sp>
      <p:sp>
        <p:nvSpPr>
          <p:cNvPr id="4" name="TextBox 1"/>
          <p:cNvSpPr txBox="1"/>
          <p:nvPr/>
        </p:nvSpPr>
        <p:spPr>
          <a:xfrm>
            <a:off x="320784" y="3551037"/>
            <a:ext cx="8294688" cy="1876554"/>
          </a:xfrm>
          <a:prstGeom prst="rect">
            <a:avLst/>
          </a:prstGeom>
          <a:noFill/>
        </p:spPr>
        <p:txBody>
          <a:bodyPr wrap="square" numCol="2" rtlCol="0">
            <a:spAutoFit/>
          </a:bodyPr>
          <a:lstStyle>
            <a:defPPr>
              <a:defRPr lang="en-US"/>
            </a:defPPr>
            <a:lvl1pPr algn="l" rtl="0" fontAlgn="base">
              <a:spcBef>
                <a:spcPct val="0"/>
              </a:spcBef>
              <a:spcAft>
                <a:spcPct val="0"/>
              </a:spcAft>
              <a:defRPr sz="4000" kern="1200">
                <a:solidFill>
                  <a:schemeClr val="bg2"/>
                </a:solidFill>
                <a:latin typeface="Arial" pitchFamily="34" charset="0"/>
                <a:ea typeface="ＭＳ Ｐゴシック" pitchFamily="34" charset="-128"/>
                <a:cs typeface="+mn-cs"/>
              </a:defRPr>
            </a:lvl1pPr>
            <a:lvl2pPr marL="457200" algn="l" rtl="0" fontAlgn="base">
              <a:spcBef>
                <a:spcPct val="0"/>
              </a:spcBef>
              <a:spcAft>
                <a:spcPct val="0"/>
              </a:spcAft>
              <a:defRPr sz="4000" kern="1200">
                <a:solidFill>
                  <a:schemeClr val="bg2"/>
                </a:solidFill>
                <a:latin typeface="Arial" pitchFamily="34" charset="0"/>
                <a:ea typeface="ＭＳ Ｐゴシック" pitchFamily="34" charset="-128"/>
                <a:cs typeface="+mn-cs"/>
              </a:defRPr>
            </a:lvl2pPr>
            <a:lvl3pPr marL="914400" algn="l" rtl="0" fontAlgn="base">
              <a:spcBef>
                <a:spcPct val="0"/>
              </a:spcBef>
              <a:spcAft>
                <a:spcPct val="0"/>
              </a:spcAft>
              <a:defRPr sz="4000" kern="1200">
                <a:solidFill>
                  <a:schemeClr val="bg2"/>
                </a:solidFill>
                <a:latin typeface="Arial" pitchFamily="34" charset="0"/>
                <a:ea typeface="ＭＳ Ｐゴシック" pitchFamily="34" charset="-128"/>
                <a:cs typeface="+mn-cs"/>
              </a:defRPr>
            </a:lvl3pPr>
            <a:lvl4pPr marL="1371600" algn="l" rtl="0" fontAlgn="base">
              <a:spcBef>
                <a:spcPct val="0"/>
              </a:spcBef>
              <a:spcAft>
                <a:spcPct val="0"/>
              </a:spcAft>
              <a:defRPr sz="4000" kern="1200">
                <a:solidFill>
                  <a:schemeClr val="bg2"/>
                </a:solidFill>
                <a:latin typeface="Arial" pitchFamily="34" charset="0"/>
                <a:ea typeface="ＭＳ Ｐゴシック" pitchFamily="34" charset="-128"/>
                <a:cs typeface="+mn-cs"/>
              </a:defRPr>
            </a:lvl4pPr>
            <a:lvl5pPr marL="1828800" algn="l" rtl="0" fontAlgn="base">
              <a:spcBef>
                <a:spcPct val="0"/>
              </a:spcBef>
              <a:spcAft>
                <a:spcPct val="0"/>
              </a:spcAft>
              <a:defRPr sz="4000" kern="1200">
                <a:solidFill>
                  <a:schemeClr val="bg2"/>
                </a:solidFill>
                <a:latin typeface="Arial" pitchFamily="34" charset="0"/>
                <a:ea typeface="ＭＳ Ｐゴシック" pitchFamily="34" charset="-128"/>
                <a:cs typeface="+mn-cs"/>
              </a:defRPr>
            </a:lvl5pPr>
            <a:lvl6pPr marL="2286000" algn="l" defTabSz="914400" rtl="0" eaLnBrk="1" latinLnBrk="0" hangingPunct="1">
              <a:defRPr sz="4000" kern="1200">
                <a:solidFill>
                  <a:schemeClr val="bg2"/>
                </a:solidFill>
                <a:latin typeface="Arial" pitchFamily="34" charset="0"/>
                <a:ea typeface="ＭＳ Ｐゴシック" pitchFamily="34" charset="-128"/>
                <a:cs typeface="+mn-cs"/>
              </a:defRPr>
            </a:lvl6pPr>
            <a:lvl7pPr marL="2743200" algn="l" defTabSz="914400" rtl="0" eaLnBrk="1" latinLnBrk="0" hangingPunct="1">
              <a:defRPr sz="4000" kern="1200">
                <a:solidFill>
                  <a:schemeClr val="bg2"/>
                </a:solidFill>
                <a:latin typeface="Arial" pitchFamily="34" charset="0"/>
                <a:ea typeface="ＭＳ Ｐゴシック" pitchFamily="34" charset="-128"/>
                <a:cs typeface="+mn-cs"/>
              </a:defRPr>
            </a:lvl7pPr>
            <a:lvl8pPr marL="3200400" algn="l" defTabSz="914400" rtl="0" eaLnBrk="1" latinLnBrk="0" hangingPunct="1">
              <a:defRPr sz="4000" kern="1200">
                <a:solidFill>
                  <a:schemeClr val="bg2"/>
                </a:solidFill>
                <a:latin typeface="Arial" pitchFamily="34" charset="0"/>
                <a:ea typeface="ＭＳ Ｐゴシック" pitchFamily="34" charset="-128"/>
                <a:cs typeface="+mn-cs"/>
              </a:defRPr>
            </a:lvl8pPr>
            <a:lvl9pPr marL="3657600" algn="l" defTabSz="914400" rtl="0" eaLnBrk="1" latinLnBrk="0" hangingPunct="1">
              <a:defRPr sz="4000" kern="1200">
                <a:solidFill>
                  <a:schemeClr val="bg2"/>
                </a:solidFill>
                <a:latin typeface="Arial" pitchFamily="34" charset="0"/>
                <a:ea typeface="ＭＳ Ｐゴシック" pitchFamily="34" charset="-128"/>
                <a:cs typeface="+mn-cs"/>
              </a:defRPr>
            </a:lvl9pPr>
          </a:lstStyle>
          <a:p>
            <a:pPr marL="457200" indent="-457200">
              <a:buFont typeface="Arial"/>
              <a:buChar char="•"/>
            </a:pPr>
            <a:r>
              <a:rPr lang="en-US" sz="2400" dirty="0">
                <a:solidFill>
                  <a:srgbClr val="161616"/>
                </a:solidFill>
              </a:rPr>
              <a:t>p</a:t>
            </a:r>
            <a:r>
              <a:rPr lang="en-US" sz="2400" dirty="0" smtClean="0">
                <a:solidFill>
                  <a:srgbClr val="161616"/>
                </a:solidFill>
              </a:rPr>
              <a:t>recise residential location</a:t>
            </a:r>
          </a:p>
          <a:p>
            <a:pPr marL="457200" indent="-457200">
              <a:buFont typeface="Arial"/>
              <a:buChar char="•"/>
            </a:pPr>
            <a:r>
              <a:rPr lang="en-US" sz="2400" dirty="0" smtClean="0">
                <a:solidFill>
                  <a:srgbClr val="161616"/>
                </a:solidFill>
              </a:rPr>
              <a:t>land-use</a:t>
            </a:r>
          </a:p>
          <a:p>
            <a:pPr marL="457200" indent="-457200">
              <a:buFont typeface="Arial"/>
              <a:buChar char="•"/>
            </a:pPr>
            <a:r>
              <a:rPr lang="en-US" sz="2400" dirty="0" smtClean="0">
                <a:solidFill>
                  <a:srgbClr val="161616"/>
                </a:solidFill>
              </a:rPr>
              <a:t>vegetative index</a:t>
            </a:r>
          </a:p>
          <a:p>
            <a:pPr marL="457200" indent="-457200">
              <a:buFont typeface="Arial"/>
              <a:buChar char="•"/>
            </a:pPr>
            <a:r>
              <a:rPr lang="en-US" sz="2400" dirty="0" smtClean="0">
                <a:solidFill>
                  <a:srgbClr val="161616"/>
                </a:solidFill>
              </a:rPr>
              <a:t>urban topography</a:t>
            </a:r>
          </a:p>
          <a:p>
            <a:pPr marL="457200" indent="-457200">
              <a:buFont typeface="Arial"/>
              <a:buChar char="•"/>
            </a:pPr>
            <a:r>
              <a:rPr lang="en-US" sz="2400" dirty="0" smtClean="0">
                <a:solidFill>
                  <a:srgbClr val="161616"/>
                </a:solidFill>
              </a:rPr>
              <a:t>population density</a:t>
            </a:r>
          </a:p>
          <a:p>
            <a:pPr marL="914400" indent="-457200">
              <a:buFont typeface="Arial"/>
              <a:buChar char="•"/>
            </a:pPr>
            <a:r>
              <a:rPr lang="en-US" sz="2400" dirty="0" smtClean="0">
                <a:solidFill>
                  <a:srgbClr val="161616"/>
                </a:solidFill>
              </a:rPr>
              <a:t>distance to major features (airports, truck routes, coastline, </a:t>
            </a:r>
            <a:r>
              <a:rPr lang="en-US" sz="2400" dirty="0" err="1" smtClean="0">
                <a:solidFill>
                  <a:srgbClr val="161616"/>
                </a:solidFill>
              </a:rPr>
              <a:t>etc</a:t>
            </a:r>
            <a:r>
              <a:rPr lang="en-US" sz="2400" dirty="0" smtClean="0">
                <a:solidFill>
                  <a:srgbClr val="161616"/>
                </a:solidFill>
              </a:rPr>
              <a:t>)</a:t>
            </a:r>
          </a:p>
          <a:p>
            <a:pPr marL="914400" indent="-457200">
              <a:buFont typeface="Arial"/>
              <a:buChar char="•"/>
            </a:pPr>
            <a:r>
              <a:rPr lang="en-US" sz="2400" dirty="0" smtClean="0">
                <a:solidFill>
                  <a:srgbClr val="161616"/>
                </a:solidFill>
              </a:rPr>
              <a:t>emissions sources</a:t>
            </a:r>
          </a:p>
        </p:txBody>
      </p:sp>
      <p:sp>
        <p:nvSpPr>
          <p:cNvPr id="2" name="TextBox 1"/>
          <p:cNvSpPr txBox="1"/>
          <p:nvPr/>
        </p:nvSpPr>
        <p:spPr>
          <a:xfrm>
            <a:off x="271464" y="1158729"/>
            <a:ext cx="8439149" cy="5262979"/>
          </a:xfrm>
          <a:prstGeom prst="rect">
            <a:avLst/>
          </a:prstGeom>
          <a:noFill/>
        </p:spPr>
        <p:txBody>
          <a:bodyPr wrap="square" rtlCol="0">
            <a:spAutoFit/>
          </a:bodyPr>
          <a:lstStyle/>
          <a:p>
            <a:endParaRPr lang="en-US" sz="2400" dirty="0">
              <a:solidFill>
                <a:srgbClr val="161616"/>
              </a:solidFill>
            </a:endParaRPr>
          </a:p>
          <a:p>
            <a:r>
              <a:rPr lang="en-US" sz="2400" dirty="0" smtClean="0">
                <a:solidFill>
                  <a:srgbClr val="161616"/>
                </a:solidFill>
              </a:rPr>
              <a:t>Monitoring data from the EPA Air Quality System</a:t>
            </a:r>
          </a:p>
          <a:p>
            <a:r>
              <a:rPr lang="en-US" sz="2400" dirty="0" smtClean="0">
                <a:solidFill>
                  <a:srgbClr val="161616"/>
                </a:solidFill>
              </a:rPr>
              <a:t> </a:t>
            </a:r>
          </a:p>
          <a:p>
            <a:r>
              <a:rPr lang="en-US" sz="2400" dirty="0" smtClean="0">
                <a:solidFill>
                  <a:srgbClr val="161616"/>
                </a:solidFill>
              </a:rPr>
              <a:t>Cohort specific monitoring as part of MESA Air</a:t>
            </a:r>
          </a:p>
          <a:p>
            <a:endParaRPr lang="en-US" sz="2400" dirty="0" smtClean="0">
              <a:solidFill>
                <a:srgbClr val="161616"/>
              </a:solidFill>
            </a:endParaRPr>
          </a:p>
          <a:p>
            <a:r>
              <a:rPr lang="en-US" sz="2400" dirty="0" smtClean="0">
                <a:solidFill>
                  <a:srgbClr val="161616"/>
                </a:solidFill>
              </a:rPr>
              <a:t>Geographical variables, such as: </a:t>
            </a:r>
          </a:p>
          <a:p>
            <a:endParaRPr lang="en-US" sz="2400" dirty="0">
              <a:solidFill>
                <a:srgbClr val="161616"/>
              </a:solidFill>
            </a:endParaRPr>
          </a:p>
          <a:p>
            <a:endParaRPr lang="en-US" sz="2400" dirty="0" smtClean="0">
              <a:solidFill>
                <a:srgbClr val="161616"/>
              </a:solidFill>
            </a:endParaRPr>
          </a:p>
          <a:p>
            <a:endParaRPr lang="en-US" sz="2400" dirty="0">
              <a:solidFill>
                <a:srgbClr val="161616"/>
              </a:solidFill>
            </a:endParaRPr>
          </a:p>
          <a:p>
            <a:endParaRPr lang="en-US" sz="2400" dirty="0" smtClean="0">
              <a:solidFill>
                <a:srgbClr val="161616"/>
              </a:solidFill>
            </a:endParaRPr>
          </a:p>
          <a:p>
            <a:endParaRPr lang="en-US" sz="2400" dirty="0">
              <a:solidFill>
                <a:srgbClr val="161616"/>
              </a:solidFill>
            </a:endParaRPr>
          </a:p>
          <a:p>
            <a:endParaRPr lang="en-US" sz="2400" dirty="0" smtClean="0">
              <a:solidFill>
                <a:srgbClr val="161616"/>
              </a:solidFill>
            </a:endParaRPr>
          </a:p>
          <a:p>
            <a:r>
              <a:rPr lang="en-US" sz="2400" dirty="0" smtClean="0">
                <a:solidFill>
                  <a:srgbClr val="161616"/>
                </a:solidFill>
              </a:rPr>
              <a:t>Dispersion models integrating road position, traffic volume and patterns, meteorology</a:t>
            </a:r>
          </a:p>
        </p:txBody>
      </p:sp>
      <p:cxnSp>
        <p:nvCxnSpPr>
          <p:cNvPr id="5" name="Straight Connector 4"/>
          <p:cNvCxnSpPr/>
          <p:nvPr/>
        </p:nvCxnSpPr>
        <p:spPr bwMode="auto">
          <a:xfrm>
            <a:off x="271464" y="1158729"/>
            <a:ext cx="7212653"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1464" y="261938"/>
            <a:ext cx="8294688" cy="600164"/>
          </a:xfrm>
        </p:spPr>
        <p:txBody>
          <a:bodyPr/>
          <a:lstStyle/>
          <a:p>
            <a:r>
              <a:rPr lang="en-US" dirty="0" smtClean="0">
                <a:solidFill>
                  <a:srgbClr val="161616"/>
                </a:solidFill>
                <a:ea typeface="ＭＳ Ｐゴシック" pitchFamily="34" charset="-128"/>
              </a:rPr>
              <a:t>Exposure</a:t>
            </a:r>
          </a:p>
        </p:txBody>
      </p:sp>
      <p:pic>
        <p:nvPicPr>
          <p:cNvPr id="8" name="Picture 7" descr="\\gcrc\files\users\learyp\Desktop\Slide4.tiff"/>
          <p:cNvPicPr>
            <a:picLocks noChangeAspect="1" noChangeArrowheads="1"/>
          </p:cNvPicPr>
          <p:nvPr/>
        </p:nvPicPr>
        <p:blipFill rotWithShape="1">
          <a:blip r:embed="rId3">
            <a:extLst>
              <a:ext uri="{28A0092B-C50C-407E-A947-70E740481C1C}">
                <a14:useLocalDpi xmlns:a14="http://schemas.microsoft.com/office/drawing/2010/main" val="0"/>
              </a:ext>
            </a:extLst>
          </a:blip>
          <a:srcRect l="912" t="2779" r="922" b="1290"/>
          <a:stretch/>
        </p:blipFill>
        <p:spPr bwMode="auto">
          <a:xfrm>
            <a:off x="923926" y="1009072"/>
            <a:ext cx="7315200" cy="5486978"/>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5499038" y="3895960"/>
            <a:ext cx="283583" cy="308225"/>
          </a:xfrm>
          <a:prstGeom prst="ellipse">
            <a:avLst/>
          </a:prstGeom>
          <a:noFill/>
          <a:ln w="1270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5" name="Oval 4"/>
          <p:cNvSpPr/>
          <p:nvPr/>
        </p:nvSpPr>
        <p:spPr bwMode="auto">
          <a:xfrm>
            <a:off x="6415878" y="5552497"/>
            <a:ext cx="283583" cy="308225"/>
          </a:xfrm>
          <a:prstGeom prst="ellipse">
            <a:avLst/>
          </a:prstGeom>
          <a:noFill/>
          <a:ln w="1270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3" name="TextBox 2"/>
          <p:cNvSpPr txBox="1"/>
          <p:nvPr/>
        </p:nvSpPr>
        <p:spPr>
          <a:xfrm>
            <a:off x="5881258" y="3847182"/>
            <a:ext cx="1282287" cy="369332"/>
          </a:xfrm>
          <a:prstGeom prst="rect">
            <a:avLst/>
          </a:prstGeom>
          <a:solidFill>
            <a:srgbClr val="FFFFFF"/>
          </a:solidFill>
        </p:spPr>
        <p:txBody>
          <a:bodyPr wrap="square" rtlCol="0">
            <a:spAutoFit/>
          </a:bodyPr>
          <a:lstStyle/>
          <a:p>
            <a:r>
              <a:rPr lang="en-US" b="1" dirty="0" smtClean="0">
                <a:solidFill>
                  <a:srgbClr val="161616"/>
                </a:solidFill>
              </a:rPr>
              <a:t>~120ppb</a:t>
            </a:r>
            <a:endParaRPr lang="en-US" b="1" dirty="0">
              <a:solidFill>
                <a:srgbClr val="161616"/>
              </a:solidFill>
            </a:endParaRPr>
          </a:p>
        </p:txBody>
      </p:sp>
      <p:sp>
        <p:nvSpPr>
          <p:cNvPr id="7" name="TextBox 6"/>
          <p:cNvSpPr txBox="1"/>
          <p:nvPr/>
        </p:nvSpPr>
        <p:spPr>
          <a:xfrm>
            <a:off x="5223842" y="5491390"/>
            <a:ext cx="1117557" cy="369332"/>
          </a:xfrm>
          <a:prstGeom prst="rect">
            <a:avLst/>
          </a:prstGeom>
          <a:solidFill>
            <a:schemeClr val="tx1"/>
          </a:solidFill>
        </p:spPr>
        <p:txBody>
          <a:bodyPr wrap="square" rtlCol="0">
            <a:spAutoFit/>
          </a:bodyPr>
          <a:lstStyle/>
          <a:p>
            <a:r>
              <a:rPr lang="en-US" b="1" dirty="0" smtClean="0">
                <a:solidFill>
                  <a:schemeClr val="accent4">
                    <a:lumMod val="10000"/>
                  </a:schemeClr>
                </a:solidFill>
              </a:rPr>
              <a:t>~40ppb</a:t>
            </a:r>
            <a:endParaRPr lang="en-US" b="1" dirty="0">
              <a:solidFill>
                <a:schemeClr val="accent4">
                  <a:lumMod val="10000"/>
                </a:schemeClr>
              </a:solidFill>
            </a:endParaRPr>
          </a:p>
        </p:txBody>
      </p:sp>
      <p:cxnSp>
        <p:nvCxnSpPr>
          <p:cNvPr id="9" name="Straight Connector 8"/>
          <p:cNvCxnSpPr/>
          <p:nvPr/>
        </p:nvCxnSpPr>
        <p:spPr bwMode="auto">
          <a:xfrm>
            <a:off x="271464" y="810896"/>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195483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3761"/>
            <a:ext cx="8872537" cy="600164"/>
          </a:xfrm>
        </p:spPr>
        <p:txBody>
          <a:bodyPr/>
          <a:lstStyle/>
          <a:p>
            <a:r>
              <a:rPr lang="en-US" dirty="0" smtClean="0">
                <a:solidFill>
                  <a:srgbClr val="161616"/>
                </a:solidFill>
              </a:rPr>
              <a:t>Outcomes</a:t>
            </a:r>
            <a:endParaRPr lang="en-US" dirty="0">
              <a:solidFill>
                <a:srgbClr val="161616"/>
              </a:solidFill>
            </a:endParaRPr>
          </a:p>
        </p:txBody>
      </p:sp>
      <p:pic>
        <p:nvPicPr>
          <p:cNvPr id="43010" name="Picture 2" descr="http://www.theheart.org/displayItem.do?primaryKey=929283&amp;type=im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545263"/>
            <a:ext cx="4064425" cy="406442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bwMode="auto">
          <a:xfrm>
            <a:off x="271464" y="810896"/>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3" name="TextBox 2"/>
          <p:cNvSpPr txBox="1"/>
          <p:nvPr/>
        </p:nvSpPr>
        <p:spPr>
          <a:xfrm>
            <a:off x="4500334" y="1224709"/>
            <a:ext cx="4463343" cy="4893647"/>
          </a:xfrm>
          <a:prstGeom prst="rect">
            <a:avLst/>
          </a:prstGeom>
          <a:noFill/>
        </p:spPr>
        <p:txBody>
          <a:bodyPr wrap="square" rtlCol="0">
            <a:spAutoFit/>
          </a:bodyPr>
          <a:lstStyle/>
          <a:p>
            <a:r>
              <a:rPr lang="en-US" sz="2400" dirty="0" smtClean="0">
                <a:solidFill>
                  <a:srgbClr val="161616"/>
                </a:solidFill>
              </a:rPr>
              <a:t>RV mass: </a:t>
            </a:r>
          </a:p>
          <a:p>
            <a:r>
              <a:rPr lang="en-US" sz="2400" dirty="0" smtClean="0">
                <a:solidFill>
                  <a:srgbClr val="161616"/>
                </a:solidFill>
              </a:rPr>
              <a:t>difference between epicardial and endocardial volumes at end diastole</a:t>
            </a:r>
          </a:p>
          <a:p>
            <a:endParaRPr lang="en-US" sz="2400" dirty="0">
              <a:solidFill>
                <a:srgbClr val="161616"/>
              </a:solidFill>
            </a:endParaRPr>
          </a:p>
          <a:p>
            <a:r>
              <a:rPr lang="en-US" sz="2400" dirty="0" smtClean="0">
                <a:solidFill>
                  <a:srgbClr val="161616"/>
                </a:solidFill>
              </a:rPr>
              <a:t>RV end </a:t>
            </a:r>
            <a:r>
              <a:rPr lang="en-US" sz="2400" dirty="0">
                <a:solidFill>
                  <a:srgbClr val="161616"/>
                </a:solidFill>
              </a:rPr>
              <a:t>d</a:t>
            </a:r>
            <a:r>
              <a:rPr lang="en-US" sz="2400" dirty="0" smtClean="0">
                <a:solidFill>
                  <a:srgbClr val="161616"/>
                </a:solidFill>
              </a:rPr>
              <a:t>iastolic volume (EDV):</a:t>
            </a:r>
          </a:p>
          <a:p>
            <a:r>
              <a:rPr lang="en-US" sz="2400" dirty="0">
                <a:solidFill>
                  <a:srgbClr val="161616"/>
                </a:solidFill>
              </a:rPr>
              <a:t>s</a:t>
            </a:r>
            <a:r>
              <a:rPr lang="en-US" sz="2400" dirty="0" smtClean="0">
                <a:solidFill>
                  <a:srgbClr val="161616"/>
                </a:solidFill>
              </a:rPr>
              <a:t>ummation of areas on cross sectional slices</a:t>
            </a:r>
          </a:p>
          <a:p>
            <a:endParaRPr lang="en-US" sz="2400" dirty="0">
              <a:solidFill>
                <a:srgbClr val="161616"/>
              </a:solidFill>
            </a:endParaRPr>
          </a:p>
          <a:p>
            <a:r>
              <a:rPr lang="en-US" sz="2400" dirty="0" smtClean="0">
                <a:solidFill>
                  <a:srgbClr val="161616"/>
                </a:solidFill>
              </a:rPr>
              <a:t>RV ejection fraction (EF):</a:t>
            </a:r>
          </a:p>
          <a:p>
            <a:r>
              <a:rPr lang="en-US" sz="2400" dirty="0" smtClean="0">
                <a:solidFill>
                  <a:srgbClr val="161616"/>
                </a:solidFill>
              </a:rPr>
              <a:t>The difference between RV end systolic and EDV divided by EDV</a:t>
            </a:r>
            <a:endParaRPr lang="en-US" sz="2400" dirty="0">
              <a:solidFill>
                <a:srgbClr val="161616"/>
              </a:solidFill>
            </a:endParaRPr>
          </a:p>
        </p:txBody>
      </p:sp>
    </p:spTree>
    <p:extLst>
      <p:ext uri="{BB962C8B-B14F-4D97-AF65-F5344CB8AC3E}">
        <p14:creationId xmlns:p14="http://schemas.microsoft.com/office/powerpoint/2010/main" val="23439922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71464" y="261938"/>
            <a:ext cx="8582973" cy="543739"/>
          </a:xfrm>
        </p:spPr>
        <p:txBody>
          <a:bodyPr/>
          <a:lstStyle/>
          <a:p>
            <a:r>
              <a:rPr lang="en-US" sz="3200" dirty="0" smtClean="0">
                <a:solidFill>
                  <a:srgbClr val="161616"/>
                </a:solidFill>
                <a:ea typeface="ＭＳ Ｐゴシック" pitchFamily="34" charset="-128"/>
              </a:rPr>
              <a:t>Analysis</a:t>
            </a:r>
          </a:p>
        </p:txBody>
      </p:sp>
      <p:cxnSp>
        <p:nvCxnSpPr>
          <p:cNvPr id="5" name="Straight Connector 4"/>
          <p:cNvCxnSpPr/>
          <p:nvPr/>
        </p:nvCxnSpPr>
        <p:spPr bwMode="auto">
          <a:xfrm>
            <a:off x="271464" y="810896"/>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3" name="TextBox 2"/>
          <p:cNvSpPr txBox="1"/>
          <p:nvPr/>
        </p:nvSpPr>
        <p:spPr>
          <a:xfrm>
            <a:off x="271464" y="918003"/>
            <a:ext cx="8582973" cy="5632310"/>
          </a:xfrm>
          <a:prstGeom prst="rect">
            <a:avLst/>
          </a:prstGeom>
          <a:noFill/>
        </p:spPr>
        <p:txBody>
          <a:bodyPr wrap="square" rtlCol="0">
            <a:spAutoFit/>
          </a:bodyPr>
          <a:lstStyle/>
          <a:p>
            <a:r>
              <a:rPr lang="en-US" sz="2400" u="sng" dirty="0" smtClean="0">
                <a:solidFill>
                  <a:srgbClr val="161616"/>
                </a:solidFill>
              </a:rPr>
              <a:t>Statistical Approach</a:t>
            </a:r>
            <a:r>
              <a:rPr lang="en-US" sz="2400" dirty="0" smtClean="0">
                <a:solidFill>
                  <a:srgbClr val="161616"/>
                </a:solidFill>
              </a:rPr>
              <a:t>: Multivariable linear regression of the cross-sectional association between NO</a:t>
            </a:r>
            <a:r>
              <a:rPr lang="en-US" sz="2400" baseline="-25000" dirty="0" smtClean="0">
                <a:solidFill>
                  <a:srgbClr val="161616"/>
                </a:solidFill>
              </a:rPr>
              <a:t>2</a:t>
            </a:r>
            <a:r>
              <a:rPr lang="en-US" sz="2400" dirty="0" smtClean="0">
                <a:solidFill>
                  <a:srgbClr val="161616"/>
                </a:solidFill>
              </a:rPr>
              <a:t> and RV parameters</a:t>
            </a:r>
          </a:p>
          <a:p>
            <a:endParaRPr lang="en-US" sz="2400" dirty="0" smtClean="0">
              <a:solidFill>
                <a:srgbClr val="161616"/>
              </a:solidFill>
            </a:endParaRPr>
          </a:p>
          <a:p>
            <a:r>
              <a:rPr lang="en-US" sz="2400" u="sng" dirty="0" smtClean="0">
                <a:solidFill>
                  <a:srgbClr val="161616"/>
                </a:solidFill>
              </a:rPr>
              <a:t>Full model</a:t>
            </a:r>
            <a:r>
              <a:rPr lang="en-US" sz="2400" dirty="0" smtClean="0">
                <a:solidFill>
                  <a:srgbClr val="161616"/>
                </a:solidFill>
              </a:rPr>
              <a:t>: </a:t>
            </a:r>
            <a:r>
              <a:rPr lang="en-US" sz="2400" dirty="0" smtClean="0">
                <a:solidFill>
                  <a:srgbClr val="161616"/>
                </a:solidFill>
                <a:cs typeface="Tahoma" pitchFamily="34" charset="0"/>
              </a:rPr>
              <a:t>age</a:t>
            </a:r>
            <a:r>
              <a:rPr lang="en-US" sz="2400" dirty="0">
                <a:solidFill>
                  <a:srgbClr val="161616"/>
                </a:solidFill>
                <a:cs typeface="Tahoma" pitchFamily="34" charset="0"/>
              </a:rPr>
              <a:t>, gender, race/ethnicity, height, weight, study site, education, income, presence of diabetes or hypertension, smoking status and pack years, cholesterol and impaired glucose </a:t>
            </a:r>
            <a:r>
              <a:rPr lang="en-US" sz="2400" dirty="0" smtClean="0">
                <a:solidFill>
                  <a:srgbClr val="161616"/>
                </a:solidFill>
                <a:cs typeface="Tahoma" pitchFamily="34" charset="0"/>
              </a:rPr>
              <a:t>tolerance </a:t>
            </a:r>
          </a:p>
          <a:p>
            <a:endParaRPr lang="en-US" sz="2400" dirty="0">
              <a:solidFill>
                <a:srgbClr val="161616"/>
              </a:solidFill>
              <a:cs typeface="Tahoma" pitchFamily="34" charset="0"/>
            </a:endParaRPr>
          </a:p>
          <a:p>
            <a:r>
              <a:rPr lang="en-US" sz="2400" u="sng" dirty="0" smtClean="0">
                <a:solidFill>
                  <a:srgbClr val="161616"/>
                </a:solidFill>
                <a:cs typeface="Tahoma" pitchFamily="34" charset="0"/>
              </a:rPr>
              <a:t>Additional Models</a:t>
            </a:r>
            <a:r>
              <a:rPr lang="en-US" sz="2400" dirty="0" smtClean="0">
                <a:solidFill>
                  <a:srgbClr val="161616"/>
                </a:solidFill>
                <a:cs typeface="Tahoma" pitchFamily="34" charset="0"/>
              </a:rPr>
              <a:t>: </a:t>
            </a:r>
          </a:p>
          <a:p>
            <a:r>
              <a:rPr lang="en-US" sz="2400" dirty="0" smtClean="0">
                <a:solidFill>
                  <a:srgbClr val="161616"/>
                </a:solidFill>
                <a:cs typeface="Tahoma" pitchFamily="34" charset="0"/>
              </a:rPr>
              <a:t>Limited: age, gender, race/ethnicity, height, weight</a:t>
            </a:r>
            <a:endParaRPr lang="en-US" sz="2400" dirty="0">
              <a:solidFill>
                <a:srgbClr val="161616"/>
              </a:solidFill>
              <a:cs typeface="Tahoma" pitchFamily="34" charset="0"/>
            </a:endParaRPr>
          </a:p>
          <a:p>
            <a:r>
              <a:rPr lang="en-US" sz="2400" dirty="0" smtClean="0">
                <a:solidFill>
                  <a:srgbClr val="161616"/>
                </a:solidFill>
                <a:cs typeface="Tahoma" pitchFamily="34" charset="0"/>
              </a:rPr>
              <a:t>Full model + further adjustment for</a:t>
            </a:r>
          </a:p>
          <a:p>
            <a:pPr marL="404813" indent="-58738">
              <a:defRPr/>
            </a:pPr>
            <a:r>
              <a:rPr lang="en-US" sz="2400" dirty="0">
                <a:solidFill>
                  <a:srgbClr val="161616"/>
                </a:solidFill>
              </a:rPr>
              <a:t>1. Self reported roadway noise</a:t>
            </a:r>
          </a:p>
          <a:p>
            <a:pPr marL="404813" indent="-58738">
              <a:defRPr/>
            </a:pPr>
            <a:r>
              <a:rPr lang="en-US" sz="2400" dirty="0">
                <a:solidFill>
                  <a:srgbClr val="161616"/>
                </a:solidFill>
              </a:rPr>
              <a:t>2. LV pathology</a:t>
            </a:r>
          </a:p>
          <a:p>
            <a:pPr marL="404813" indent="-58738">
              <a:defRPr/>
            </a:pPr>
            <a:r>
              <a:rPr lang="en-US" sz="2400" dirty="0">
                <a:solidFill>
                  <a:srgbClr val="161616"/>
                </a:solidFill>
              </a:rPr>
              <a:t>3. Markers of inflammation </a:t>
            </a:r>
            <a:r>
              <a:rPr lang="en-US" sz="2400" dirty="0" smtClean="0">
                <a:solidFill>
                  <a:srgbClr val="161616"/>
                </a:solidFill>
              </a:rPr>
              <a:t>(CRP &amp; IL-6)</a:t>
            </a:r>
            <a:endParaRPr lang="en-US" sz="2400" dirty="0">
              <a:solidFill>
                <a:srgbClr val="161616"/>
              </a:solidFill>
            </a:endParaRPr>
          </a:p>
          <a:p>
            <a:pPr marL="690563" indent="-344488">
              <a:defRPr/>
            </a:pPr>
            <a:r>
              <a:rPr lang="en-US" sz="2400" dirty="0">
                <a:solidFill>
                  <a:srgbClr val="161616"/>
                </a:solidFill>
              </a:rPr>
              <a:t>4. Lung </a:t>
            </a:r>
            <a:r>
              <a:rPr lang="en-US" sz="2400" dirty="0" smtClean="0">
                <a:solidFill>
                  <a:srgbClr val="161616"/>
                </a:solidFill>
              </a:rPr>
              <a:t>disease (%emphysema CT/self reported disease)</a:t>
            </a:r>
            <a:endParaRPr lang="en-US" sz="2400" dirty="0">
              <a:solidFill>
                <a:srgbClr val="161616"/>
              </a:solidFill>
            </a:endParaRPr>
          </a:p>
        </p:txBody>
      </p:sp>
    </p:spTree>
    <p:extLst>
      <p:ext uri="{BB962C8B-B14F-4D97-AF65-F5344CB8AC3E}">
        <p14:creationId xmlns:p14="http://schemas.microsoft.com/office/powerpoint/2010/main" val="711898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0" y="2784965"/>
            <a:ext cx="8936750" cy="713016"/>
          </a:xfrm>
        </p:spPr>
        <p:txBody>
          <a:bodyPr/>
          <a:lstStyle/>
          <a:p>
            <a:pPr algn="ctr"/>
            <a:r>
              <a:rPr lang="en-US" sz="4400" dirty="0" smtClean="0">
                <a:solidFill>
                  <a:srgbClr val="161616"/>
                </a:solidFill>
              </a:rPr>
              <a:t>Results</a:t>
            </a:r>
            <a:endParaRPr lang="en-US" sz="4400" dirty="0">
              <a:solidFill>
                <a:srgbClr val="161616"/>
              </a:solidFill>
            </a:endParaRPr>
          </a:p>
        </p:txBody>
      </p:sp>
    </p:spTree>
    <p:extLst>
      <p:ext uri="{BB962C8B-B14F-4D97-AF65-F5344CB8AC3E}">
        <p14:creationId xmlns:p14="http://schemas.microsoft.com/office/powerpoint/2010/main" val="3786317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26" y="186074"/>
            <a:ext cx="8872537" cy="600164"/>
          </a:xfrm>
        </p:spPr>
        <p:txBody>
          <a:bodyPr/>
          <a:lstStyle/>
          <a:p>
            <a:r>
              <a:rPr lang="en-US" dirty="0" smtClean="0">
                <a:solidFill>
                  <a:srgbClr val="161616"/>
                </a:solidFill>
              </a:rPr>
              <a:t>Study Sample</a:t>
            </a:r>
            <a:endParaRPr lang="en-US" dirty="0">
              <a:solidFill>
                <a:srgbClr val="161616"/>
              </a:solidFill>
            </a:endParaRPr>
          </a:p>
        </p:txBody>
      </p:sp>
      <p:pic>
        <p:nvPicPr>
          <p:cNvPr id="47107" name="Picture 3" descr="\\gcrc\files\users\learyp\Desktop\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2101" t="8874" r="1377" b="1566"/>
          <a:stretch/>
        </p:blipFill>
        <p:spPr bwMode="auto">
          <a:xfrm>
            <a:off x="1197979" y="1097280"/>
            <a:ext cx="6797955" cy="5313794"/>
          </a:xfrm>
          <a:prstGeom prst="rect">
            <a:avLst/>
          </a:prstGeom>
          <a:solidFill>
            <a:schemeClr val="tx1"/>
          </a:solidFill>
        </p:spPr>
      </p:pic>
      <p:sp>
        <p:nvSpPr>
          <p:cNvPr id="3" name="Rectangle 2"/>
          <p:cNvSpPr/>
          <p:nvPr/>
        </p:nvSpPr>
        <p:spPr bwMode="auto">
          <a:xfrm>
            <a:off x="1197979" y="1010977"/>
            <a:ext cx="6797955" cy="5498729"/>
          </a:xfrm>
          <a:prstGeom prst="rect">
            <a:avLst/>
          </a:prstGeom>
          <a:noFill/>
          <a:ln w="1905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cxnSp>
        <p:nvCxnSpPr>
          <p:cNvPr id="6" name="Straight Connector 5"/>
          <p:cNvCxnSpPr/>
          <p:nvPr/>
        </p:nvCxnSpPr>
        <p:spPr bwMode="auto">
          <a:xfrm>
            <a:off x="271464" y="810896"/>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2556993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75829179"/>
              </p:ext>
            </p:extLst>
          </p:nvPr>
        </p:nvGraphicFramePr>
        <p:xfrm>
          <a:off x="493874" y="1213874"/>
          <a:ext cx="8278250" cy="4996063"/>
        </p:xfrm>
        <a:graphic>
          <a:graphicData uri="http://schemas.openxmlformats.org/drawingml/2006/table">
            <a:tbl>
              <a:tblPr/>
              <a:tblGrid>
                <a:gridCol w="3845153"/>
                <a:gridCol w="1740315"/>
                <a:gridCol w="2692782"/>
              </a:tblGrid>
              <a:tr h="159948">
                <a:tc>
                  <a:txBody>
                    <a:bodyPr/>
                    <a:lstStyle/>
                    <a:p>
                      <a:pPr algn="l" fontAlgn="b"/>
                      <a:r>
                        <a:rPr lang="en-US" sz="2000" b="0" i="0" u="none" strike="noStrike" dirty="0">
                          <a:solidFill>
                            <a:srgbClr val="000000"/>
                          </a:solidFill>
                          <a:effectLst/>
                          <a:latin typeface="Times New Roman"/>
                        </a:rPr>
                        <a:t> </a:t>
                      </a:r>
                    </a:p>
                  </a:txBody>
                  <a:tcPr marT="11264" marB="0" anchor="b">
                    <a:lnL w="12700" cap="flat" cmpd="sng" algn="ctr">
                      <a:solidFill>
                        <a:scrgbClr r="0" g="0" b="0"/>
                      </a:solidFill>
                      <a:prstDash val="solid"/>
                      <a:round/>
                      <a:headEnd type="none" w="med" len="med"/>
                      <a:tailEnd type="none" w="med" len="med"/>
                    </a:lnL>
                    <a:lnR>
                      <a:noFill/>
                    </a:lnR>
                    <a:lnT w="12700" cap="flat" cmpd="sng" algn="ctr">
                      <a:solidFill>
                        <a:scrgbClr r="0" g="0" b="0"/>
                      </a:solidFill>
                      <a:prstDash val="solid"/>
                      <a:round/>
                      <a:headEnd type="none" w="med" len="med"/>
                      <a:tailEnd type="none" w="med" len="med"/>
                    </a:lnT>
                    <a:lnB>
                      <a:noFill/>
                    </a:lnB>
                    <a:solidFill>
                      <a:schemeClr val="tx1">
                        <a:lumMod val="65000"/>
                      </a:schemeClr>
                    </a:solidFill>
                  </a:tcPr>
                </a:tc>
                <a:tc>
                  <a:txBody>
                    <a:bodyPr/>
                    <a:lstStyle/>
                    <a:p>
                      <a:pPr algn="r" fontAlgn="b"/>
                      <a:r>
                        <a:rPr lang="en-US" sz="2000" b="0" i="0" u="none" strike="noStrike">
                          <a:solidFill>
                            <a:srgbClr val="000000"/>
                          </a:solidFill>
                          <a:effectLst/>
                          <a:latin typeface="Times New Roman"/>
                        </a:rPr>
                        <a:t>Study Sample</a:t>
                      </a:r>
                    </a:p>
                  </a:txBody>
                  <a:tcPr marT="11264" marB="0" anchor="b">
                    <a:lnL>
                      <a:noFill/>
                    </a:lnL>
                    <a:lnR>
                      <a:noFill/>
                    </a:lnR>
                    <a:lnT w="12700" cap="flat" cmpd="sng" algn="ctr">
                      <a:solidFill>
                        <a:scrgbClr r="0" g="0" b="0"/>
                      </a:solidFill>
                      <a:prstDash val="solid"/>
                      <a:round/>
                      <a:headEnd type="none" w="med" len="med"/>
                      <a:tailEnd type="none" w="med" len="med"/>
                    </a:lnT>
                    <a:lnB>
                      <a:noFill/>
                    </a:lnB>
                    <a:solidFill>
                      <a:schemeClr val="tx1">
                        <a:lumMod val="65000"/>
                      </a:schemeClr>
                    </a:solidFill>
                  </a:tcPr>
                </a:tc>
                <a:tc>
                  <a:txBody>
                    <a:bodyPr/>
                    <a:lstStyle/>
                    <a:p>
                      <a:pPr algn="r" fontAlgn="b"/>
                      <a:r>
                        <a:rPr lang="en-US" sz="2000" b="0" i="0" u="none" strike="noStrike" dirty="0">
                          <a:solidFill>
                            <a:srgbClr val="000000"/>
                          </a:solidFill>
                          <a:effectLst/>
                          <a:latin typeface="Times New Roman"/>
                        </a:rPr>
                        <a:t>Non-Study Sample</a:t>
                      </a:r>
                    </a:p>
                  </a:txBody>
                  <a:tcPr marT="11264" marB="0" anchor="b">
                    <a:lnL>
                      <a:noFill/>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a:noFill/>
                    </a:lnB>
                    <a:solidFill>
                      <a:schemeClr val="tx1">
                        <a:lumMod val="65000"/>
                      </a:schemeClr>
                    </a:solidFill>
                  </a:tcPr>
                </a:tc>
              </a:tr>
              <a:tr h="168959">
                <a:tc>
                  <a:txBody>
                    <a:bodyPr/>
                    <a:lstStyle/>
                    <a:p>
                      <a:pPr algn="l" fontAlgn="b"/>
                      <a:r>
                        <a:rPr lang="en-US" sz="2000" b="0" i="0" u="none" strike="noStrike">
                          <a:solidFill>
                            <a:srgbClr val="000000"/>
                          </a:solidFill>
                          <a:effectLst/>
                          <a:latin typeface="Times New Roman"/>
                        </a:rPr>
                        <a:t> </a:t>
                      </a:r>
                    </a:p>
                  </a:txBody>
                  <a:tcPr marT="11264" marB="0" anchor="b">
                    <a:lnL w="12700" cap="flat" cmpd="sng" algn="ctr">
                      <a:solidFill>
                        <a:scrgbClr r="0" g="0" b="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2000" b="0" i="0" u="none" strike="noStrike">
                          <a:solidFill>
                            <a:srgbClr val="000000"/>
                          </a:solidFill>
                          <a:effectLst/>
                          <a:latin typeface="Times New Roman"/>
                        </a:rPr>
                        <a:t>(n=3110)</a:t>
                      </a:r>
                    </a:p>
                  </a:txBody>
                  <a:tcPr marT="11264" marB="0" anchor="b">
                    <a:lnL>
                      <a:noFill/>
                    </a:lnL>
                    <a:lnR>
                      <a:noFill/>
                    </a:lnR>
                    <a:lnT>
                      <a:noFill/>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2000" b="0" i="0" u="none" strike="noStrike" dirty="0">
                          <a:solidFill>
                            <a:srgbClr val="000000"/>
                          </a:solidFill>
                          <a:effectLst/>
                          <a:latin typeface="Times New Roman"/>
                        </a:rPr>
                        <a:t>(n=3704)</a:t>
                      </a:r>
                    </a:p>
                  </a:txBody>
                  <a:tcPr marT="11264" marB="0" anchor="b">
                    <a:lnL>
                      <a:noFill/>
                    </a:lnL>
                    <a:lnR w="12700" cap="flat" cmpd="sng" algn="ctr">
                      <a:solidFill>
                        <a:scrgbClr r="0" g="0" b="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65000"/>
                      </a:schemeClr>
                    </a:solidFill>
                  </a:tcPr>
                </a:tc>
              </a:tr>
              <a:tr h="168959">
                <a:tc>
                  <a:txBody>
                    <a:bodyPr/>
                    <a:lstStyle/>
                    <a:p>
                      <a:pPr algn="l" fontAlgn="ctr"/>
                      <a:r>
                        <a:rPr lang="en-US" sz="2000" b="0" i="0" u="none" strike="noStrike" dirty="0">
                          <a:solidFill>
                            <a:srgbClr val="000000"/>
                          </a:solidFill>
                          <a:effectLst/>
                          <a:latin typeface="Times New Roman"/>
                        </a:rPr>
                        <a:t>A</a:t>
                      </a:r>
                      <a:r>
                        <a:rPr lang="en-US" sz="2000" b="0" i="0" u="none" strike="noStrike" dirty="0" smtClean="0">
                          <a:solidFill>
                            <a:srgbClr val="000000"/>
                          </a:solidFill>
                          <a:effectLst/>
                          <a:latin typeface="Times New Roman"/>
                        </a:rPr>
                        <a:t>ge </a:t>
                      </a:r>
                      <a:r>
                        <a:rPr lang="en-US" sz="2000" b="0" i="0" u="none" strike="noStrike" dirty="0">
                          <a:solidFill>
                            <a:srgbClr val="000000"/>
                          </a:solidFill>
                          <a:effectLst/>
                          <a:latin typeface="Times New Roman"/>
                        </a:rPr>
                        <a:t>(years)</a:t>
                      </a:r>
                    </a:p>
                  </a:txBody>
                  <a:tcPr marT="11264" marB="0" anchor="ctr">
                    <a:lnL w="12700" cap="flat" cmpd="sng" algn="ctr">
                      <a:solidFill>
                        <a:scrgbClr r="0" g="0" b="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ctr"/>
                      <a:r>
                        <a:rPr lang="en-US" sz="2000" b="0" i="0" u="none" strike="noStrike">
                          <a:solidFill>
                            <a:srgbClr val="000000"/>
                          </a:solidFill>
                          <a:effectLst/>
                          <a:latin typeface="Times New Roman"/>
                        </a:rPr>
                        <a:t>61.1 ± 10.0</a:t>
                      </a:r>
                    </a:p>
                  </a:txBody>
                  <a:tcPr marT="11264"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ctr"/>
                      <a:r>
                        <a:rPr lang="en-US" sz="2000" b="0" i="0" u="none" strike="noStrike">
                          <a:solidFill>
                            <a:srgbClr val="000000"/>
                          </a:solidFill>
                          <a:effectLst/>
                          <a:latin typeface="Times New Roman"/>
                        </a:rPr>
                        <a:t>63.0 ± 10.4</a:t>
                      </a:r>
                    </a:p>
                  </a:txBody>
                  <a:tcPr marT="11264" marB="0" anchor="ctr">
                    <a:lnL>
                      <a:noFill/>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tx1"/>
                    </a:solidFill>
                  </a:tcPr>
                </a:tc>
              </a:tr>
              <a:tr h="168959">
                <a:tc>
                  <a:txBody>
                    <a:bodyPr/>
                    <a:lstStyle/>
                    <a:p>
                      <a:pPr algn="l" fontAlgn="ctr"/>
                      <a:r>
                        <a:rPr lang="en-US" sz="2000" b="0" i="0" u="none" strike="noStrike">
                          <a:solidFill>
                            <a:srgbClr val="000000"/>
                          </a:solidFill>
                          <a:effectLst/>
                          <a:latin typeface="Times New Roman"/>
                        </a:rPr>
                        <a:t>Female (%)</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52.8</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52.9</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algn="l" fontAlgn="ctr"/>
                      <a:r>
                        <a:rPr lang="en-US" sz="2000" b="0" i="0" u="none" strike="noStrike" dirty="0">
                          <a:solidFill>
                            <a:srgbClr val="000000"/>
                          </a:solidFill>
                          <a:effectLst/>
                          <a:latin typeface="Times New Roman"/>
                        </a:rPr>
                        <a:t>Race (%)</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endParaRPr lang="en-US" sz="2000" b="0" i="0" u="none" strike="noStrike">
                        <a:solidFill>
                          <a:srgbClr val="000000"/>
                        </a:solidFill>
                        <a:effectLst/>
                        <a:latin typeface="Times New Roman"/>
                      </a:endParaRPr>
                    </a:p>
                  </a:txBody>
                  <a:tcPr marT="11264" marB="0" anchor="ctr">
                    <a:lnL>
                      <a:noFill/>
                    </a:lnL>
                    <a:lnR>
                      <a:noFill/>
                    </a:lnR>
                    <a:lnT>
                      <a:noFill/>
                    </a:lnT>
                    <a:lnB>
                      <a:noFill/>
                    </a:lnB>
                    <a:solidFill>
                      <a:schemeClr val="tx1"/>
                    </a:solidFill>
                  </a:tcPr>
                </a:tc>
                <a:tc>
                  <a:txBody>
                    <a:bodyPr/>
                    <a:lstStyle/>
                    <a:p>
                      <a:pPr algn="r" fontAlgn="ctr"/>
                      <a:endParaRPr lang="en-US" sz="2000" b="0" i="0" u="none" strike="noStrike">
                        <a:solidFill>
                          <a:srgbClr val="000000"/>
                        </a:solidFill>
                        <a:effectLst/>
                        <a:latin typeface="Times New Roman"/>
                      </a:endParaRP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lvl="1" algn="l" fontAlgn="ctr"/>
                      <a:r>
                        <a:rPr lang="en-US" sz="2000" b="0" i="0" u="none" strike="noStrike" dirty="0">
                          <a:solidFill>
                            <a:srgbClr val="000000"/>
                          </a:solidFill>
                          <a:effectLst/>
                          <a:latin typeface="Times New Roman"/>
                        </a:rPr>
                        <a:t>White</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40.6</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36.7</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lvl="1" algn="l" fontAlgn="ctr"/>
                      <a:r>
                        <a:rPr lang="en-US" sz="2000" b="0" i="0" u="none" strike="noStrike" dirty="0">
                          <a:solidFill>
                            <a:srgbClr val="000000"/>
                          </a:solidFill>
                          <a:effectLst/>
                          <a:latin typeface="Times New Roman"/>
                        </a:rPr>
                        <a:t>Chinese</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dirty="0">
                          <a:solidFill>
                            <a:srgbClr val="000000"/>
                          </a:solidFill>
                          <a:effectLst/>
                          <a:latin typeface="Times New Roman"/>
                        </a:rPr>
                        <a:t>13.2</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10.6</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lvl="1" algn="l" fontAlgn="ctr"/>
                      <a:r>
                        <a:rPr lang="en-US" sz="2000" b="0" i="0" u="none" strike="noStrike" dirty="0">
                          <a:solidFill>
                            <a:srgbClr val="000000"/>
                          </a:solidFill>
                          <a:effectLst/>
                          <a:latin typeface="Times New Roman"/>
                        </a:rPr>
                        <a:t>African-American</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24.4</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30.6</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lvl="1" algn="l" fontAlgn="ctr"/>
                      <a:r>
                        <a:rPr lang="en-US" sz="2000" b="0" i="0" u="none" strike="noStrike" dirty="0">
                          <a:solidFill>
                            <a:srgbClr val="000000"/>
                          </a:solidFill>
                          <a:effectLst/>
                          <a:latin typeface="Times New Roman"/>
                        </a:rPr>
                        <a:t>Hispanic</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21.8</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22.1</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algn="l" fontAlgn="ctr"/>
                      <a:r>
                        <a:rPr lang="en-US" sz="2000" b="0" i="0" u="none" strike="noStrike" dirty="0">
                          <a:solidFill>
                            <a:srgbClr val="000000"/>
                          </a:solidFill>
                          <a:effectLst/>
                          <a:latin typeface="Times New Roman"/>
                        </a:rPr>
                        <a:t>Body mass index (kg/m</a:t>
                      </a:r>
                      <a:r>
                        <a:rPr lang="en-US" sz="2000" b="0" i="0" u="none" strike="noStrike" baseline="30000" dirty="0">
                          <a:solidFill>
                            <a:srgbClr val="000000"/>
                          </a:solidFill>
                          <a:effectLst/>
                          <a:latin typeface="Times New Roman"/>
                        </a:rPr>
                        <a:t>2</a:t>
                      </a:r>
                      <a:r>
                        <a:rPr lang="en-US" sz="2000" b="0" i="0" u="none" strike="noStrike" dirty="0">
                          <a:solidFill>
                            <a:srgbClr val="000000"/>
                          </a:solidFill>
                          <a:effectLst/>
                          <a:latin typeface="Times New Roman"/>
                        </a:rPr>
                        <a:t>)</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rgbClr val="FAFFB6"/>
                    </a:solidFill>
                  </a:tcPr>
                </a:tc>
                <a:tc>
                  <a:txBody>
                    <a:bodyPr/>
                    <a:lstStyle/>
                    <a:p>
                      <a:pPr algn="r" fontAlgn="ctr"/>
                      <a:r>
                        <a:rPr lang="en-US" sz="2000" b="0" i="0" u="none" strike="noStrike">
                          <a:solidFill>
                            <a:srgbClr val="000000"/>
                          </a:solidFill>
                          <a:effectLst/>
                          <a:latin typeface="Times New Roman"/>
                        </a:rPr>
                        <a:t>27.8 ± 5.0</a:t>
                      </a:r>
                    </a:p>
                  </a:txBody>
                  <a:tcPr marT="11264" marB="0" anchor="ctr">
                    <a:lnL>
                      <a:noFill/>
                    </a:lnL>
                    <a:lnR>
                      <a:noFill/>
                    </a:lnR>
                    <a:lnT>
                      <a:noFill/>
                    </a:lnT>
                    <a:lnB>
                      <a:noFill/>
                    </a:lnB>
                    <a:solidFill>
                      <a:srgbClr val="FAFFB6"/>
                    </a:solidFill>
                  </a:tcPr>
                </a:tc>
                <a:tc>
                  <a:txBody>
                    <a:bodyPr/>
                    <a:lstStyle/>
                    <a:p>
                      <a:pPr algn="r" fontAlgn="ctr"/>
                      <a:r>
                        <a:rPr lang="en-US" sz="2000" b="0" i="0" u="none" strike="noStrike" dirty="0">
                          <a:solidFill>
                            <a:srgbClr val="000000"/>
                          </a:solidFill>
                          <a:effectLst/>
                          <a:latin typeface="Times New Roman"/>
                        </a:rPr>
                        <a:t>28.8 ± 5.8</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rgbClr val="FAFFB6"/>
                    </a:solidFill>
                  </a:tcPr>
                </a:tc>
              </a:tr>
              <a:tr h="168959">
                <a:tc>
                  <a:txBody>
                    <a:bodyPr/>
                    <a:lstStyle/>
                    <a:p>
                      <a:pPr marL="0" indent="0" algn="l" fontAlgn="ctr"/>
                      <a:r>
                        <a:rPr lang="en-US" sz="2000" b="0" i="0" u="none" strike="noStrike" dirty="0">
                          <a:solidFill>
                            <a:srgbClr val="000000"/>
                          </a:solidFill>
                          <a:effectLst/>
                          <a:latin typeface="Times New Roman"/>
                        </a:rPr>
                        <a:t>High school </a:t>
                      </a:r>
                      <a:r>
                        <a:rPr lang="en-US" sz="2000" b="0" i="0" u="none" strike="noStrike" dirty="0" smtClean="0">
                          <a:solidFill>
                            <a:srgbClr val="000000"/>
                          </a:solidFill>
                          <a:effectLst/>
                          <a:latin typeface="Times New Roman"/>
                        </a:rPr>
                        <a:t>degree (%)</a:t>
                      </a:r>
                      <a:endParaRPr lang="en-US" sz="2000" b="0" i="0" u="none" strike="noStrike" dirty="0">
                        <a:solidFill>
                          <a:srgbClr val="000000"/>
                        </a:solidFill>
                        <a:effectLst/>
                        <a:latin typeface="Times New Roman"/>
                      </a:endParaRP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18.6</a:t>
                      </a:r>
                    </a:p>
                  </a:txBody>
                  <a:tcPr marT="11264" marB="0" anchor="ctr">
                    <a:lnL>
                      <a:noFill/>
                    </a:lnL>
                    <a:lnR>
                      <a:noFill/>
                    </a:lnR>
                    <a:lnT>
                      <a:noFill/>
                    </a:lnT>
                    <a:lnB>
                      <a:noFill/>
                    </a:lnB>
                    <a:solidFill>
                      <a:schemeClr val="tx1"/>
                    </a:solidFill>
                  </a:tcPr>
                </a:tc>
                <a:tc>
                  <a:txBody>
                    <a:bodyPr/>
                    <a:lstStyle/>
                    <a:p>
                      <a:pPr algn="r" fontAlgn="ctr"/>
                      <a:r>
                        <a:rPr lang="en-US" sz="2000" b="0" i="0" u="none" strike="noStrike">
                          <a:solidFill>
                            <a:srgbClr val="000000"/>
                          </a:solidFill>
                          <a:effectLst/>
                          <a:latin typeface="Times New Roman"/>
                        </a:rPr>
                        <a:t>17.9</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a:txBody>
                    <a:bodyPr/>
                    <a:lstStyle/>
                    <a:p>
                      <a:pPr algn="l" fontAlgn="ctr"/>
                      <a:r>
                        <a:rPr lang="en-US" sz="2000" b="0" i="0" u="none" strike="noStrike" dirty="0" smtClean="0">
                          <a:solidFill>
                            <a:srgbClr val="000000"/>
                          </a:solidFill>
                          <a:effectLst/>
                          <a:latin typeface="Times New Roman"/>
                        </a:rPr>
                        <a:t>Current cigarette</a:t>
                      </a:r>
                      <a:r>
                        <a:rPr lang="en-US" sz="2000" b="0" i="0" u="none" strike="noStrike" baseline="0" dirty="0" smtClean="0">
                          <a:solidFill>
                            <a:srgbClr val="000000"/>
                          </a:solidFill>
                          <a:effectLst/>
                          <a:latin typeface="Times New Roman"/>
                        </a:rPr>
                        <a:t> smoking (%)</a:t>
                      </a:r>
                      <a:endParaRPr lang="en-US" sz="2000" b="0" i="0" u="none" strike="noStrike" dirty="0">
                        <a:solidFill>
                          <a:srgbClr val="000000"/>
                        </a:solidFill>
                        <a:effectLst/>
                        <a:latin typeface="Times New Roman"/>
                      </a:endParaRP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rgbClr val="FAFFB6"/>
                    </a:solidFill>
                  </a:tcPr>
                </a:tc>
                <a:tc>
                  <a:txBody>
                    <a:bodyPr/>
                    <a:lstStyle/>
                    <a:p>
                      <a:pPr algn="r" fontAlgn="ctr"/>
                      <a:r>
                        <a:rPr lang="en-US" sz="2000" b="0" i="0" u="none" strike="noStrike">
                          <a:solidFill>
                            <a:srgbClr val="000000"/>
                          </a:solidFill>
                          <a:effectLst/>
                          <a:latin typeface="Times New Roman"/>
                        </a:rPr>
                        <a:t>11.8</a:t>
                      </a:r>
                    </a:p>
                  </a:txBody>
                  <a:tcPr marT="11264" marB="0" anchor="ctr">
                    <a:lnL>
                      <a:noFill/>
                    </a:lnL>
                    <a:lnR>
                      <a:noFill/>
                    </a:lnR>
                    <a:lnT>
                      <a:noFill/>
                    </a:lnT>
                    <a:lnB>
                      <a:noFill/>
                    </a:lnB>
                    <a:solidFill>
                      <a:srgbClr val="FAFFB6"/>
                    </a:solidFill>
                  </a:tcPr>
                </a:tc>
                <a:tc>
                  <a:txBody>
                    <a:bodyPr/>
                    <a:lstStyle/>
                    <a:p>
                      <a:pPr algn="r" fontAlgn="ctr"/>
                      <a:r>
                        <a:rPr lang="en-US" sz="2000" b="0" i="0" u="none" strike="noStrike" dirty="0">
                          <a:solidFill>
                            <a:srgbClr val="000000"/>
                          </a:solidFill>
                          <a:effectLst/>
                          <a:latin typeface="Times New Roman"/>
                        </a:rPr>
                        <a:t>14.1</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rgbClr val="FAFFB6"/>
                    </a:solidFill>
                  </a:tcPr>
                </a:tc>
              </a:tr>
              <a:tr h="168959">
                <a:tc>
                  <a:txBody>
                    <a:bodyPr/>
                    <a:lstStyle/>
                    <a:p>
                      <a:pPr algn="l" fontAlgn="ctr"/>
                      <a:r>
                        <a:rPr lang="en-US" sz="2000" b="0" i="0" u="none" strike="noStrike">
                          <a:solidFill>
                            <a:srgbClr val="000000"/>
                          </a:solidFill>
                          <a:effectLst/>
                          <a:latin typeface="Times New Roman"/>
                        </a:rPr>
                        <a:t>Hypertension (%)</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rgbClr val="FAFFB6"/>
                    </a:solidFill>
                  </a:tcPr>
                </a:tc>
                <a:tc>
                  <a:txBody>
                    <a:bodyPr/>
                    <a:lstStyle/>
                    <a:p>
                      <a:pPr algn="r" fontAlgn="ctr"/>
                      <a:r>
                        <a:rPr lang="en-US" sz="2000" b="0" i="0" u="none" strike="noStrike">
                          <a:solidFill>
                            <a:srgbClr val="000000"/>
                          </a:solidFill>
                          <a:effectLst/>
                          <a:latin typeface="Times New Roman"/>
                        </a:rPr>
                        <a:t>41.8</a:t>
                      </a:r>
                    </a:p>
                  </a:txBody>
                  <a:tcPr marT="11264" marB="0" anchor="ctr">
                    <a:lnL>
                      <a:noFill/>
                    </a:lnL>
                    <a:lnR>
                      <a:noFill/>
                    </a:lnR>
                    <a:lnT>
                      <a:noFill/>
                    </a:lnT>
                    <a:lnB>
                      <a:noFill/>
                    </a:lnB>
                    <a:solidFill>
                      <a:srgbClr val="FAFFB6"/>
                    </a:solidFill>
                  </a:tcPr>
                </a:tc>
                <a:tc>
                  <a:txBody>
                    <a:bodyPr/>
                    <a:lstStyle/>
                    <a:p>
                      <a:pPr algn="r" fontAlgn="ctr"/>
                      <a:r>
                        <a:rPr lang="en-US" sz="2000" b="0" i="0" u="none" strike="noStrike" dirty="0">
                          <a:solidFill>
                            <a:srgbClr val="000000"/>
                          </a:solidFill>
                          <a:effectLst/>
                          <a:latin typeface="Times New Roman"/>
                        </a:rPr>
                        <a:t>47.7</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rgbClr val="FAFFB6"/>
                    </a:solidFill>
                  </a:tcPr>
                </a:tc>
              </a:tr>
              <a:tr h="168959">
                <a:tc>
                  <a:txBody>
                    <a:bodyPr/>
                    <a:lstStyle/>
                    <a:p>
                      <a:pPr algn="l" fontAlgn="ctr"/>
                      <a:r>
                        <a:rPr lang="en-US" sz="2000" b="0" i="0" u="none" strike="noStrike" dirty="0">
                          <a:solidFill>
                            <a:srgbClr val="000000"/>
                          </a:solidFill>
                          <a:effectLst/>
                          <a:latin typeface="Times New Roman"/>
                        </a:rPr>
                        <a:t>Diabetes mellitus (%)</a:t>
                      </a:r>
                    </a:p>
                  </a:txBody>
                  <a:tcPr marT="11264" marB="0" anchor="ctr">
                    <a:lnL w="12700" cap="flat" cmpd="sng" algn="ctr">
                      <a:solidFill>
                        <a:scrgbClr r="0" g="0" b="0"/>
                      </a:solidFill>
                      <a:prstDash val="solid"/>
                      <a:round/>
                      <a:headEnd type="none" w="med" len="med"/>
                      <a:tailEnd type="none" w="med" len="med"/>
                    </a:lnL>
                    <a:lnR>
                      <a:noFill/>
                    </a:lnR>
                    <a:lnT>
                      <a:noFill/>
                    </a:lnT>
                    <a:lnB>
                      <a:noFill/>
                    </a:lnB>
                    <a:solidFill>
                      <a:srgbClr val="FAFFB6"/>
                    </a:solidFill>
                  </a:tcPr>
                </a:tc>
                <a:tc>
                  <a:txBody>
                    <a:bodyPr/>
                    <a:lstStyle/>
                    <a:p>
                      <a:pPr algn="r" fontAlgn="ctr"/>
                      <a:r>
                        <a:rPr lang="en-US" sz="2000" b="0" i="0" u="none" strike="noStrike">
                          <a:solidFill>
                            <a:srgbClr val="000000"/>
                          </a:solidFill>
                          <a:effectLst/>
                          <a:latin typeface="Times New Roman"/>
                        </a:rPr>
                        <a:t>11.6</a:t>
                      </a:r>
                    </a:p>
                  </a:txBody>
                  <a:tcPr marT="11264" marB="0" anchor="ctr">
                    <a:lnL>
                      <a:noFill/>
                    </a:lnL>
                    <a:lnR>
                      <a:noFill/>
                    </a:lnR>
                    <a:lnT>
                      <a:noFill/>
                    </a:lnT>
                    <a:lnB>
                      <a:noFill/>
                    </a:lnB>
                    <a:solidFill>
                      <a:srgbClr val="FAFFB6"/>
                    </a:solidFill>
                  </a:tcPr>
                </a:tc>
                <a:tc>
                  <a:txBody>
                    <a:bodyPr/>
                    <a:lstStyle/>
                    <a:p>
                      <a:pPr algn="r" fontAlgn="ctr"/>
                      <a:r>
                        <a:rPr lang="en-US" sz="2000" b="0" i="0" u="none" strike="noStrike" dirty="0">
                          <a:solidFill>
                            <a:srgbClr val="000000"/>
                          </a:solidFill>
                          <a:effectLst/>
                          <a:latin typeface="Times New Roman"/>
                        </a:rPr>
                        <a:t>15.2</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rgbClr val="FAFFB6"/>
                    </a:solidFill>
                  </a:tcPr>
                </a:tc>
              </a:tr>
              <a:tr h="168959">
                <a:tc>
                  <a:txBody>
                    <a:bodyPr/>
                    <a:lstStyle/>
                    <a:p>
                      <a:pPr algn="l" fontAlgn="ctr"/>
                      <a:r>
                        <a:rPr lang="en-US" sz="2000" b="0" i="0" u="none" strike="noStrike" dirty="0">
                          <a:solidFill>
                            <a:srgbClr val="000000"/>
                          </a:solidFill>
                          <a:effectLst/>
                          <a:latin typeface="Times New Roman"/>
                        </a:rPr>
                        <a:t>NO</a:t>
                      </a:r>
                      <a:r>
                        <a:rPr lang="en-US" sz="2000" b="0" i="0" u="none" strike="noStrike" baseline="-25000" dirty="0">
                          <a:solidFill>
                            <a:srgbClr val="000000"/>
                          </a:solidFill>
                          <a:effectLst/>
                          <a:latin typeface="Times New Roman"/>
                        </a:rPr>
                        <a:t>2</a:t>
                      </a:r>
                      <a:r>
                        <a:rPr lang="en-US" sz="2000" b="0" i="0" u="none" strike="noStrike" dirty="0">
                          <a:solidFill>
                            <a:srgbClr val="000000"/>
                          </a:solidFill>
                          <a:effectLst/>
                          <a:latin typeface="Times New Roman"/>
                        </a:rPr>
                        <a:t> (ppb)</a:t>
                      </a:r>
                    </a:p>
                  </a:txBody>
                  <a:tcPr marT="11264" marB="0" anchor="ctr">
                    <a:lnL w="12700" cap="flat" cmpd="sng" algn="ctr">
                      <a:solidFill>
                        <a:scrgbClr r="0" g="0" b="0"/>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tx1"/>
                    </a:solidFill>
                  </a:tcPr>
                </a:tc>
                <a:tc>
                  <a:txBody>
                    <a:bodyPr/>
                    <a:lstStyle/>
                    <a:p>
                      <a:pPr algn="r" fontAlgn="ctr"/>
                      <a:r>
                        <a:rPr lang="en-US" sz="2000" b="0" i="0" u="none" strike="noStrike">
                          <a:solidFill>
                            <a:srgbClr val="000000"/>
                          </a:solidFill>
                          <a:effectLst/>
                          <a:latin typeface="Times New Roman"/>
                        </a:rPr>
                        <a:t>22.1 ± 9.4</a:t>
                      </a:r>
                    </a:p>
                  </a:txBody>
                  <a:tcPr marT="11264" marB="0" anchor="ctr">
                    <a:lnL>
                      <a:noFill/>
                    </a:lnL>
                    <a:lnR>
                      <a:noFill/>
                    </a:lnR>
                    <a:lnT>
                      <a:noFill/>
                    </a:lnT>
                    <a:lnB>
                      <a:noFill/>
                    </a:lnB>
                    <a:solidFill>
                      <a:schemeClr val="tx1"/>
                    </a:solidFill>
                  </a:tcPr>
                </a:tc>
                <a:tc>
                  <a:txBody>
                    <a:bodyPr/>
                    <a:lstStyle/>
                    <a:p>
                      <a:pPr algn="r" fontAlgn="ctr"/>
                      <a:r>
                        <a:rPr lang="en-US" sz="2000" b="0" i="0" u="none" strike="noStrike" dirty="0">
                          <a:solidFill>
                            <a:srgbClr val="000000"/>
                          </a:solidFill>
                          <a:effectLst/>
                          <a:latin typeface="Times New Roman"/>
                        </a:rPr>
                        <a:t>21.9 ± 8.8*</a:t>
                      </a:r>
                    </a:p>
                  </a:txBody>
                  <a:tcPr marT="11264" marB="0" anchor="ctr">
                    <a:lnL>
                      <a:noFill/>
                    </a:lnL>
                    <a:lnR w="12700" cap="flat" cmpd="sng" algn="ctr">
                      <a:solidFill>
                        <a:scrgbClr r="0" g="0" b="0"/>
                      </a:solidFill>
                      <a:prstDash val="solid"/>
                      <a:round/>
                      <a:headEnd type="none" w="med" len="med"/>
                      <a:tailEnd type="none" w="med" len="med"/>
                    </a:lnR>
                    <a:lnT>
                      <a:noFill/>
                    </a:lnT>
                    <a:lnB>
                      <a:noFill/>
                    </a:lnB>
                    <a:solidFill>
                      <a:schemeClr val="tx1"/>
                    </a:solidFill>
                  </a:tcPr>
                </a:tc>
              </a:tr>
              <a:tr h="168959">
                <a:tc gridSpan="3">
                  <a:txBody>
                    <a:bodyPr/>
                    <a:lstStyle/>
                    <a:p>
                      <a:pPr algn="r" fontAlgn="ctr"/>
                      <a:r>
                        <a:rPr lang="en-US" sz="1600" b="0" i="1" u="none" strike="noStrike" dirty="0" smtClean="0">
                          <a:solidFill>
                            <a:srgbClr val="000000"/>
                          </a:solidFill>
                          <a:effectLst/>
                          <a:latin typeface="Times New Roman"/>
                        </a:rPr>
                        <a:t>* 777 participants with NO</a:t>
                      </a:r>
                      <a:r>
                        <a:rPr lang="en-US" sz="1600" b="0" i="1" u="none" strike="noStrike" baseline="-25000" dirty="0" smtClean="0">
                          <a:solidFill>
                            <a:srgbClr val="000000"/>
                          </a:solidFill>
                          <a:effectLst/>
                          <a:latin typeface="Times New Roman"/>
                        </a:rPr>
                        <a:t>2</a:t>
                      </a:r>
                      <a:r>
                        <a:rPr lang="en-US" sz="1600" b="0" i="1" u="none" strike="noStrike" baseline="0" dirty="0" smtClean="0">
                          <a:solidFill>
                            <a:srgbClr val="000000"/>
                          </a:solidFill>
                          <a:effectLst/>
                          <a:latin typeface="Times New Roman"/>
                        </a:rPr>
                        <a:t> estimates not included because of missing MRI or covariables</a:t>
                      </a:r>
                      <a:endParaRPr lang="en-US" sz="1600" b="0" i="1" u="none" strike="noStrike" dirty="0">
                        <a:solidFill>
                          <a:srgbClr val="000000"/>
                        </a:solidFill>
                        <a:effectLst/>
                        <a:latin typeface="Times New Roman"/>
                      </a:endParaRPr>
                    </a:p>
                  </a:txBody>
                  <a:tcPr marT="11264"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a:noFill/>
                    </a:lnT>
                    <a:lnB w="12700" cap="flat" cmpd="sng" algn="ctr">
                      <a:solidFill>
                        <a:scrgbClr r="0" g="0" b="0"/>
                      </a:solidFill>
                      <a:prstDash val="solid"/>
                      <a:round/>
                      <a:headEnd type="none" w="med" len="med"/>
                      <a:tailEnd type="none" w="med" len="med"/>
                    </a:lnB>
                    <a:solidFill>
                      <a:schemeClr val="tx1"/>
                    </a:solidFill>
                  </a:tcPr>
                </a:tc>
                <a:tc hMerge="1">
                  <a:txBody>
                    <a:bodyPr/>
                    <a:lstStyle/>
                    <a:p>
                      <a:pPr algn="r" fontAlgn="ctr"/>
                      <a:endParaRPr lang="en-US" sz="1600" b="0" i="1" u="none" strike="noStrike">
                        <a:solidFill>
                          <a:srgbClr val="000000"/>
                        </a:solidFill>
                        <a:effectLst/>
                        <a:latin typeface="Times New Roman"/>
                      </a:endParaRPr>
                    </a:p>
                  </a:txBody>
                  <a:tcPr marT="11264" marB="0" anchor="ctr">
                    <a:lnL>
                      <a:noFill/>
                    </a:lnL>
                    <a:lnR>
                      <a:noFill/>
                    </a:lnR>
                    <a:lnT>
                      <a:noFill/>
                    </a:lnT>
                    <a:lnB>
                      <a:noFill/>
                    </a:lnB>
                    <a:solidFill>
                      <a:schemeClr val="tx1"/>
                    </a:solidFill>
                  </a:tcPr>
                </a:tc>
                <a:tc hMerge="1">
                  <a:txBody>
                    <a:bodyPr/>
                    <a:lstStyle/>
                    <a:p>
                      <a:pPr algn="r" fontAlgn="ctr"/>
                      <a:endParaRPr lang="en-US" sz="1600" b="0" i="1" u="none" strike="noStrike" dirty="0">
                        <a:solidFill>
                          <a:srgbClr val="000000"/>
                        </a:solidFill>
                        <a:effectLst/>
                        <a:latin typeface="Times New Roman"/>
                      </a:endParaRPr>
                    </a:p>
                  </a:txBody>
                  <a:tcPr marT="11264" marB="0" anchor="ctr">
                    <a:lnL>
                      <a:noFill/>
                    </a:lnL>
                    <a:lnR>
                      <a:noFill/>
                    </a:lnR>
                    <a:lnT>
                      <a:noFill/>
                    </a:lnT>
                    <a:lnB>
                      <a:noFill/>
                    </a:lnB>
                    <a:solidFill>
                      <a:schemeClr val="tx1"/>
                    </a:solidFill>
                  </a:tcPr>
                </a:tc>
              </a:tr>
            </a:tbl>
          </a:graphicData>
        </a:graphic>
      </p:graphicFrame>
      <p:sp>
        <p:nvSpPr>
          <p:cNvPr id="3" name="Title 1"/>
          <p:cNvSpPr>
            <a:spLocks noGrp="1"/>
          </p:cNvSpPr>
          <p:nvPr>
            <p:ph type="title"/>
          </p:nvPr>
        </p:nvSpPr>
        <p:spPr>
          <a:xfrm>
            <a:off x="271463" y="261938"/>
            <a:ext cx="8872537" cy="600164"/>
          </a:xfrm>
        </p:spPr>
        <p:txBody>
          <a:bodyPr/>
          <a:lstStyle/>
          <a:p>
            <a:r>
              <a:rPr lang="en-US" dirty="0" smtClean="0">
                <a:solidFill>
                  <a:srgbClr val="161616"/>
                </a:solidFill>
              </a:rPr>
              <a:t>Our participants were slightly healthier</a:t>
            </a:r>
            <a:endParaRPr lang="en-US" dirty="0">
              <a:solidFill>
                <a:srgbClr val="161616"/>
              </a:solidFill>
            </a:endParaRPr>
          </a:p>
        </p:txBody>
      </p:sp>
    </p:spTree>
    <p:extLst>
      <p:ext uri="{BB962C8B-B14F-4D97-AF65-F5344CB8AC3E}">
        <p14:creationId xmlns:p14="http://schemas.microsoft.com/office/powerpoint/2010/main" val="26332318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4" y="163306"/>
            <a:ext cx="5868718" cy="1098762"/>
          </a:xfrm>
        </p:spPr>
        <p:txBody>
          <a:bodyPr/>
          <a:lstStyle/>
          <a:p>
            <a:r>
              <a:rPr lang="en-US" dirty="0" smtClean="0">
                <a:solidFill>
                  <a:srgbClr val="161616"/>
                </a:solidFill>
              </a:rPr>
              <a:t>Difference in NO</a:t>
            </a:r>
            <a:r>
              <a:rPr lang="en-US" baseline="-25000" dirty="0" smtClean="0">
                <a:solidFill>
                  <a:srgbClr val="161616"/>
                </a:solidFill>
              </a:rPr>
              <a:t>2</a:t>
            </a:r>
            <a:r>
              <a:rPr lang="en-US" dirty="0" smtClean="0">
                <a:solidFill>
                  <a:srgbClr val="161616"/>
                </a:solidFill>
              </a:rPr>
              <a:t> between and within cities</a:t>
            </a:r>
            <a:endParaRPr lang="en-US" dirty="0">
              <a:solidFill>
                <a:srgbClr val="161616"/>
              </a:solidFill>
            </a:endParaRPr>
          </a:p>
        </p:txBody>
      </p:sp>
      <p:pic>
        <p:nvPicPr>
          <p:cNvPr id="49154" name="Picture 2" descr="\\gcrc\files\users\learyp\Desktop\Picture3.png"/>
          <p:cNvPicPr>
            <a:picLocks noChangeAspect="1" noChangeArrowheads="1"/>
          </p:cNvPicPr>
          <p:nvPr/>
        </p:nvPicPr>
        <p:blipFill rotWithShape="1">
          <a:blip r:embed="rId3">
            <a:extLst>
              <a:ext uri="{28A0092B-C50C-407E-A947-70E740481C1C}">
                <a14:useLocalDpi xmlns:a14="http://schemas.microsoft.com/office/drawing/2010/main" val="0"/>
              </a:ext>
            </a:extLst>
          </a:blip>
          <a:srcRect l="2021" t="13433" r="2351" b="3737"/>
          <a:stretch/>
        </p:blipFill>
        <p:spPr bwMode="auto">
          <a:xfrm>
            <a:off x="1382487" y="1572410"/>
            <a:ext cx="6411684" cy="4898573"/>
          </a:xfrm>
          <a:prstGeom prst="rect">
            <a:avLst/>
          </a:prstGeom>
          <a:solidFill>
            <a:schemeClr val="tx1"/>
          </a:solidFill>
          <a:ln w="19050">
            <a:solidFill>
              <a:schemeClr val="accent4">
                <a:lumMod val="10000"/>
              </a:schemeClr>
            </a:solidFill>
          </a:ln>
        </p:spPr>
      </p:pic>
      <p:cxnSp>
        <p:nvCxnSpPr>
          <p:cNvPr id="4" name="Straight Connector 3"/>
          <p:cNvCxnSpPr/>
          <p:nvPr/>
        </p:nvCxnSpPr>
        <p:spPr bwMode="auto">
          <a:xfrm>
            <a:off x="271464" y="1262068"/>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9350709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solidFill>
                  <a:srgbClr val="161616"/>
                </a:solidFill>
              </a:rPr>
              <a:t>Disclosures and funding</a:t>
            </a:r>
            <a:endParaRPr lang="en-US" dirty="0">
              <a:solidFill>
                <a:srgbClr val="161616"/>
              </a:solidFill>
            </a:endParaRPr>
          </a:p>
        </p:txBody>
      </p:sp>
      <p:sp>
        <p:nvSpPr>
          <p:cNvPr id="3" name="Content Placeholder 2"/>
          <p:cNvSpPr>
            <a:spLocks noGrp="1"/>
          </p:cNvSpPr>
          <p:nvPr>
            <p:ph idx="1"/>
          </p:nvPr>
        </p:nvSpPr>
        <p:spPr>
          <a:xfrm>
            <a:off x="271463" y="1273169"/>
            <a:ext cx="8653528" cy="4658707"/>
          </a:xfrm>
        </p:spPr>
        <p:txBody>
          <a:bodyPr/>
          <a:lstStyle/>
          <a:p>
            <a:pPr marL="0" indent="0">
              <a:buNone/>
            </a:pPr>
            <a:r>
              <a:rPr lang="en-US" sz="2000" dirty="0" smtClean="0">
                <a:solidFill>
                  <a:srgbClr val="161616"/>
                </a:solidFill>
              </a:rPr>
              <a:t>Received consultancy fees from Gilead Sciences, Inc. </a:t>
            </a:r>
          </a:p>
          <a:p>
            <a:pPr marL="0" indent="0">
              <a:buNone/>
            </a:pPr>
            <a:endParaRPr lang="en-US" sz="2000" dirty="0">
              <a:solidFill>
                <a:srgbClr val="161616"/>
              </a:solidFill>
            </a:endParaRPr>
          </a:p>
          <a:p>
            <a:pPr marL="0" indent="0">
              <a:buNone/>
            </a:pPr>
            <a:r>
              <a:rPr lang="en-US" sz="2000" dirty="0" smtClean="0">
                <a:solidFill>
                  <a:srgbClr val="161616"/>
                </a:solidFill>
              </a:rPr>
              <a:t>Received honoraria from the Pulmonary Hypertension Association</a:t>
            </a:r>
          </a:p>
          <a:p>
            <a:pPr marL="0" indent="0">
              <a:buNone/>
            </a:pPr>
            <a:endParaRPr lang="en-US" sz="2000" dirty="0">
              <a:solidFill>
                <a:srgbClr val="161616"/>
              </a:solidFill>
            </a:endParaRPr>
          </a:p>
          <a:p>
            <a:pPr marL="0" indent="0">
              <a:buNone/>
            </a:pPr>
            <a:r>
              <a:rPr lang="en-US" sz="2000" dirty="0" smtClean="0">
                <a:solidFill>
                  <a:srgbClr val="161616"/>
                </a:solidFill>
              </a:rPr>
              <a:t>Supported by the NIH: </a:t>
            </a:r>
          </a:p>
          <a:p>
            <a:pPr marL="0" indent="0">
              <a:buNone/>
            </a:pPr>
            <a:r>
              <a:rPr lang="en-US" sz="2000" dirty="0" smtClean="0">
                <a:solidFill>
                  <a:srgbClr val="161616"/>
                </a:solidFill>
              </a:rPr>
              <a:t>T32-HL007287-33 (until June 30)</a:t>
            </a:r>
          </a:p>
          <a:p>
            <a:pPr marL="0" indent="0">
              <a:buNone/>
            </a:pPr>
            <a:r>
              <a:rPr lang="en-US" sz="2000" smtClean="0">
                <a:solidFill>
                  <a:srgbClr val="161616"/>
                </a:solidFill>
              </a:rPr>
              <a:t>KL2-TR000421 </a:t>
            </a:r>
            <a:r>
              <a:rPr lang="en-US" sz="2000" dirty="0" smtClean="0">
                <a:solidFill>
                  <a:srgbClr val="161616"/>
                </a:solidFill>
              </a:rPr>
              <a:t>(starting July 1) </a:t>
            </a:r>
          </a:p>
          <a:p>
            <a:pPr marL="571500" indent="-114300">
              <a:buNone/>
            </a:pPr>
            <a:endParaRPr lang="en-US" sz="2000" dirty="0">
              <a:solidFill>
                <a:srgbClr val="161616"/>
              </a:solidFill>
            </a:endParaRPr>
          </a:p>
          <a:p>
            <a:pPr marL="571500" indent="-114300">
              <a:buNone/>
            </a:pPr>
            <a:endParaRPr lang="en-US" sz="2000" dirty="0">
              <a:solidFill>
                <a:srgbClr val="161616"/>
              </a:solidFill>
            </a:endParaRPr>
          </a:p>
        </p:txBody>
      </p:sp>
      <p:cxnSp>
        <p:nvCxnSpPr>
          <p:cNvPr id="22" name="Straight Connector 21"/>
          <p:cNvCxnSpPr/>
          <p:nvPr/>
        </p:nvCxnSpPr>
        <p:spPr bwMode="auto">
          <a:xfrm>
            <a:off x="271464" y="862102"/>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6102721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163306"/>
            <a:ext cx="8872537" cy="986937"/>
          </a:xfrm>
        </p:spPr>
        <p:txBody>
          <a:bodyPr/>
          <a:lstStyle/>
          <a:p>
            <a:r>
              <a:rPr lang="en-US" sz="3200" dirty="0" smtClean="0">
                <a:solidFill>
                  <a:srgbClr val="161616"/>
                </a:solidFill>
              </a:rPr>
              <a:t>Increased RV mass </a:t>
            </a:r>
            <a:br>
              <a:rPr lang="en-US" sz="3200" dirty="0" smtClean="0">
                <a:solidFill>
                  <a:srgbClr val="161616"/>
                </a:solidFill>
              </a:rPr>
            </a:br>
            <a:r>
              <a:rPr lang="en-US" sz="3200" dirty="0" smtClean="0">
                <a:solidFill>
                  <a:srgbClr val="161616"/>
                </a:solidFill>
              </a:rPr>
              <a:t>with increased NO</a:t>
            </a:r>
            <a:r>
              <a:rPr lang="en-US" sz="3200" baseline="-25000" dirty="0" smtClean="0">
                <a:solidFill>
                  <a:srgbClr val="161616"/>
                </a:solidFill>
              </a:rPr>
              <a:t>2</a:t>
            </a:r>
            <a:endParaRPr lang="en-US" sz="3200" dirty="0">
              <a:solidFill>
                <a:srgbClr val="16161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87223397"/>
              </p:ext>
            </p:extLst>
          </p:nvPr>
        </p:nvGraphicFramePr>
        <p:xfrm>
          <a:off x="1054930" y="1360700"/>
          <a:ext cx="7035125" cy="3667855"/>
        </p:xfrm>
        <a:graphic>
          <a:graphicData uri="http://schemas.openxmlformats.org/drawingml/2006/table">
            <a:tbl>
              <a:tblPr>
                <a:tableStyleId>{72833802-FEF1-4C79-8D5D-14CF1EAF98D9}</a:tableStyleId>
              </a:tblPr>
              <a:tblGrid>
                <a:gridCol w="3319274"/>
                <a:gridCol w="1363558"/>
                <a:gridCol w="1317683"/>
                <a:gridCol w="1034610"/>
              </a:tblGrid>
              <a:tr h="0">
                <a:tc rowSpan="2">
                  <a:txBody>
                    <a:bodyPr/>
                    <a:lstStyle/>
                    <a:p>
                      <a:pPr algn="l" rtl="0" fontAlgn="ctr"/>
                      <a:r>
                        <a:rPr lang="en-US" sz="2000" u="none" strike="noStrike" dirty="0">
                          <a:solidFill>
                            <a:schemeClr val="accent4">
                              <a:lumMod val="10000"/>
                            </a:schemeClr>
                          </a:solidFill>
                          <a:effectLst/>
                        </a:rPr>
                        <a:t>Model </a:t>
                      </a:r>
                      <a:endParaRPr lang="en-US" sz="2000" b="0" i="0" u="none" strike="noStrike" dirty="0">
                        <a:solidFill>
                          <a:schemeClr val="accent4">
                            <a:lumMod val="10000"/>
                          </a:schemeClr>
                        </a:solidFill>
                        <a:effectLst/>
                        <a:latin typeface="Times New Roman"/>
                      </a:endParaRPr>
                    </a:p>
                  </a:txBody>
                  <a:tcPr marL="45720" marR="45720" anchor="ct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chemeClr val="tx1">
                        <a:lumMod val="65000"/>
                      </a:schemeClr>
                    </a:solidFill>
                  </a:tcPr>
                </a:tc>
                <a:tc gridSpan="3">
                  <a:txBody>
                    <a:bodyPr/>
                    <a:lstStyle/>
                    <a:p>
                      <a:pPr algn="r" rtl="0" fontAlgn="ctr"/>
                      <a:r>
                        <a:rPr lang="en-US" sz="2000" u="none" strike="noStrike" dirty="0">
                          <a:solidFill>
                            <a:schemeClr val="accent4">
                              <a:lumMod val="10000"/>
                            </a:schemeClr>
                          </a:solidFill>
                          <a:effectLst/>
                        </a:rPr>
                        <a:t> </a:t>
                      </a:r>
                      <a:r>
                        <a:rPr lang="en-US" sz="2000" u="none" strike="noStrike" dirty="0" smtClean="0">
                          <a:solidFill>
                            <a:schemeClr val="accent4">
                              <a:lumMod val="10000"/>
                            </a:schemeClr>
                          </a:solidFill>
                          <a:effectLst/>
                        </a:rPr>
                        <a:t>For </a:t>
                      </a:r>
                      <a:r>
                        <a:rPr lang="en-US" sz="2000" u="none" strike="noStrike" dirty="0">
                          <a:solidFill>
                            <a:schemeClr val="accent4">
                              <a:lumMod val="10000"/>
                            </a:schemeClr>
                          </a:solidFill>
                          <a:effectLst/>
                        </a:rPr>
                        <a:t>10ppb increase in NO</a:t>
                      </a:r>
                      <a:r>
                        <a:rPr lang="en-US" sz="2000" u="none" strike="noStrike" baseline="-25000" dirty="0">
                          <a:solidFill>
                            <a:schemeClr val="accent4">
                              <a:lumMod val="10000"/>
                            </a:schemeClr>
                          </a:solidFill>
                          <a:effectLst/>
                        </a:rPr>
                        <a:t>2</a:t>
                      </a:r>
                      <a:endParaRPr lang="en-US" sz="2000" b="0" i="0" u="none" strike="noStrike" dirty="0">
                        <a:solidFill>
                          <a:schemeClr val="accent4">
                            <a:lumMod val="10000"/>
                          </a:schemeClr>
                        </a:solidFill>
                        <a:effectLst/>
                        <a:latin typeface="Times New Roman"/>
                      </a:endParaRPr>
                    </a:p>
                  </a:txBody>
                  <a:tcPr marL="45720" marR="45720"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chemeClr val="tx1">
                        <a:lumMod val="65000"/>
                      </a:schemeClr>
                    </a:solidFill>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algn="r" rtl="0" fontAlgn="ctr"/>
                      <a:r>
                        <a:rPr lang="en-US" sz="2000" u="none" strike="noStrike" dirty="0">
                          <a:solidFill>
                            <a:schemeClr val="accent4">
                              <a:lumMod val="10000"/>
                            </a:schemeClr>
                          </a:solidFill>
                          <a:effectLst/>
                        </a:rPr>
                        <a:t>difference</a:t>
                      </a:r>
                      <a:endParaRPr lang="en-US" sz="2000" b="0" i="0" u="none" strike="noStrike" dirty="0">
                        <a:solidFill>
                          <a:schemeClr val="accent4">
                            <a:lumMod val="10000"/>
                          </a:schemeClr>
                        </a:solidFill>
                        <a:effectLst/>
                        <a:latin typeface="Times New Roman"/>
                      </a:endParaRPr>
                    </a:p>
                  </a:txBody>
                  <a:tcPr marL="45720" marR="45720" anchor="ctr">
                    <a:lnB w="9525" cap="flat" cmpd="sng" algn="ctr">
                      <a:solidFill>
                        <a:scrgbClr r="0" g="0" b="0"/>
                      </a:solidFill>
                      <a:prstDash val="solid"/>
                      <a:round/>
                      <a:headEnd type="none" w="med" len="med"/>
                      <a:tailEnd type="none" w="med" len="med"/>
                    </a:lnB>
                    <a:solidFill>
                      <a:schemeClr val="tx1">
                        <a:lumMod val="65000"/>
                      </a:schemeClr>
                    </a:solidFill>
                  </a:tcPr>
                </a:tc>
                <a:tc>
                  <a:txBody>
                    <a:bodyPr/>
                    <a:lstStyle/>
                    <a:p>
                      <a:pPr algn="r" rtl="0" fontAlgn="ctr"/>
                      <a:r>
                        <a:rPr lang="en-US" sz="2000" u="none" strike="noStrike" dirty="0">
                          <a:solidFill>
                            <a:schemeClr val="accent4">
                              <a:lumMod val="10000"/>
                            </a:schemeClr>
                          </a:solidFill>
                          <a:effectLst/>
                        </a:rPr>
                        <a:t>95% CI</a:t>
                      </a:r>
                      <a:endParaRPr lang="en-US" sz="2000" b="0" i="0" u="none" strike="noStrike" dirty="0">
                        <a:solidFill>
                          <a:schemeClr val="accent4">
                            <a:lumMod val="10000"/>
                          </a:schemeClr>
                        </a:solidFill>
                        <a:effectLst/>
                        <a:latin typeface="Times New Roman"/>
                      </a:endParaRPr>
                    </a:p>
                  </a:txBody>
                  <a:tcPr marL="45720" marR="45720" anchor="ctr">
                    <a:lnB w="9525" cap="flat" cmpd="sng" algn="ctr">
                      <a:solidFill>
                        <a:scrgbClr r="0" g="0" b="0"/>
                      </a:solidFill>
                      <a:prstDash val="solid"/>
                      <a:round/>
                      <a:headEnd type="none" w="med" len="med"/>
                      <a:tailEnd type="none" w="med" len="med"/>
                    </a:lnB>
                    <a:solidFill>
                      <a:schemeClr val="tx1">
                        <a:lumMod val="65000"/>
                      </a:schemeClr>
                    </a:solidFill>
                  </a:tcPr>
                </a:tc>
                <a:tc>
                  <a:txBody>
                    <a:bodyPr/>
                    <a:lstStyle/>
                    <a:p>
                      <a:pPr algn="r" rtl="0" fontAlgn="ctr"/>
                      <a:r>
                        <a:rPr lang="en-US" sz="2000" u="none" strike="noStrike" dirty="0">
                          <a:solidFill>
                            <a:schemeClr val="accent4">
                              <a:lumMod val="10000"/>
                            </a:schemeClr>
                          </a:solidFill>
                          <a:effectLst/>
                        </a:rPr>
                        <a:t>p-value</a:t>
                      </a:r>
                      <a:endParaRPr lang="en-US" sz="2000" b="0" i="0" u="none" strike="noStrike" dirty="0">
                        <a:solidFill>
                          <a:schemeClr val="accent4">
                            <a:lumMod val="10000"/>
                          </a:schemeClr>
                        </a:solidFill>
                        <a:effectLst/>
                        <a:latin typeface="Times New Roman"/>
                      </a:endParaRPr>
                    </a:p>
                  </a:txBody>
                  <a:tcPr marL="45720" marR="45720" anchor="ctr">
                    <a:lnR w="12700" cap="flat" cmpd="sng" algn="ctr">
                      <a:solidFill>
                        <a:scrgbClr r="0" g="0" b="0"/>
                      </a:solidFill>
                      <a:prstDash val="solid"/>
                      <a:round/>
                      <a:headEnd type="none" w="med" len="med"/>
                      <a:tailEnd type="none" w="med" len="med"/>
                    </a:lnR>
                    <a:lnB w="9525" cap="flat" cmpd="sng" algn="ctr">
                      <a:solidFill>
                        <a:scrgbClr r="0" g="0" b="0"/>
                      </a:solidFill>
                      <a:prstDash val="solid"/>
                      <a:round/>
                      <a:headEnd type="none" w="med" len="med"/>
                      <a:tailEnd type="none" w="med" len="med"/>
                    </a:lnB>
                    <a:solidFill>
                      <a:schemeClr val="tx1">
                        <a:lumMod val="65000"/>
                      </a:schemeClr>
                    </a:solidFill>
                  </a:tcPr>
                </a:tc>
              </a:tr>
              <a:tr h="0">
                <a:tc>
                  <a:txBody>
                    <a:bodyPr/>
                    <a:lstStyle/>
                    <a:p>
                      <a:pPr algn="l" fontAlgn="b"/>
                      <a:r>
                        <a:rPr lang="en-US" sz="2000" u="none" strike="noStrike" dirty="0">
                          <a:solidFill>
                            <a:schemeClr val="accent4">
                              <a:lumMod val="10000"/>
                            </a:schemeClr>
                          </a:solidFill>
                          <a:effectLst/>
                        </a:rPr>
                        <a:t>RV mass, g (Limited model</a:t>
                      </a:r>
                      <a:r>
                        <a:rPr lang="en-US" sz="2000" u="none" strike="noStrike" dirty="0" smtClean="0">
                          <a:solidFill>
                            <a:schemeClr val="accent4">
                              <a:lumMod val="10000"/>
                            </a:schemeClr>
                          </a:solidFill>
                          <a:effectLst/>
                        </a:rPr>
                        <a:t>)*</a:t>
                      </a:r>
                      <a:endParaRPr lang="en-US" sz="2000" b="0" i="0" u="none" strike="noStrike" dirty="0">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lnT w="9525" cap="flat" cmpd="sng" algn="ctr">
                      <a:solidFill>
                        <a:scrgbClr r="0" g="0" b="0"/>
                      </a:solidFill>
                      <a:prstDash val="solid"/>
                      <a:round/>
                      <a:headEnd type="none" w="med" len="med"/>
                      <a:tailEnd type="none" w="med" len="med"/>
                    </a:lnT>
                    <a:solidFill>
                      <a:srgbClr val="FAFFB6"/>
                    </a:solidFill>
                  </a:tcPr>
                </a:tc>
                <a:tc>
                  <a:txBody>
                    <a:bodyPr/>
                    <a:lstStyle/>
                    <a:p>
                      <a:pPr algn="r" fontAlgn="b"/>
                      <a:r>
                        <a:rPr lang="en-US" sz="2000" u="none" strike="noStrike">
                          <a:solidFill>
                            <a:schemeClr val="accent4">
                              <a:lumMod val="10000"/>
                            </a:schemeClr>
                          </a:solidFill>
                          <a:effectLst/>
                        </a:rPr>
                        <a:t>0.2</a:t>
                      </a:r>
                      <a:endParaRPr lang="en-US" sz="2000" b="0" i="0" u="none" strike="noStrike">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rgbClr val="FAFFB6"/>
                    </a:solidFill>
                  </a:tcPr>
                </a:tc>
                <a:tc>
                  <a:txBody>
                    <a:bodyPr/>
                    <a:lstStyle/>
                    <a:p>
                      <a:pPr algn="r" fontAlgn="b"/>
                      <a:r>
                        <a:rPr lang="en-US" sz="2000" u="none" strike="noStrike" dirty="0">
                          <a:solidFill>
                            <a:schemeClr val="accent4">
                              <a:lumMod val="10000"/>
                            </a:schemeClr>
                          </a:solidFill>
                          <a:effectLst/>
                        </a:rPr>
                        <a:t>(0.1, 0.4)</a:t>
                      </a:r>
                      <a:endParaRPr lang="en-US" sz="2000" b="0" i="0" u="none" strike="noStrike" dirty="0">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rgbClr val="FAFFB6"/>
                    </a:solidFill>
                  </a:tcPr>
                </a:tc>
                <a:tc>
                  <a:txBody>
                    <a:bodyPr/>
                    <a:lstStyle/>
                    <a:p>
                      <a:pPr algn="r" fontAlgn="b"/>
                      <a:r>
                        <a:rPr lang="en-US" sz="2000" u="none" strike="noStrike" dirty="0">
                          <a:solidFill>
                            <a:schemeClr val="accent4">
                              <a:lumMod val="10000"/>
                            </a:schemeClr>
                          </a:solidFill>
                          <a:effectLst/>
                        </a:rPr>
                        <a:t>0.001</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solidFill>
                      <a:srgbClr val="FAFFB6"/>
                    </a:solidFill>
                  </a:tcPr>
                </a:tc>
              </a:tr>
              <a:tr h="0">
                <a:tc>
                  <a:txBody>
                    <a:bodyPr/>
                    <a:lstStyle/>
                    <a:p>
                      <a:pPr algn="l" fontAlgn="b"/>
                      <a:r>
                        <a:rPr lang="en-US" sz="2000" u="none" strike="noStrike" dirty="0">
                          <a:solidFill>
                            <a:schemeClr val="accent4">
                              <a:lumMod val="10000"/>
                            </a:schemeClr>
                          </a:solidFill>
                          <a:effectLst/>
                        </a:rPr>
                        <a:t>RV mass, g (Full Model</a:t>
                      </a:r>
                      <a:r>
                        <a:rPr lang="en-US" sz="2000" u="none" strike="noStrike" dirty="0" smtClean="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rgbClr val="FAFFB6"/>
                    </a:solidFill>
                  </a:tcPr>
                </a:tc>
                <a:tc>
                  <a:txBody>
                    <a:bodyPr/>
                    <a:lstStyle/>
                    <a:p>
                      <a:pPr algn="r" fontAlgn="b"/>
                      <a:r>
                        <a:rPr lang="en-US" sz="2000" u="none" strike="noStrike" dirty="0">
                          <a:solidFill>
                            <a:schemeClr val="accent4">
                              <a:lumMod val="10000"/>
                            </a:schemeClr>
                          </a:solidFill>
                          <a:effectLst/>
                        </a:rPr>
                        <a:t>0.5</a:t>
                      </a:r>
                      <a:endParaRPr lang="en-US" sz="2000" b="0" i="0" u="none" strike="noStrike" dirty="0">
                        <a:solidFill>
                          <a:schemeClr val="accent4">
                            <a:lumMod val="10000"/>
                          </a:schemeClr>
                        </a:solidFill>
                        <a:effectLst/>
                        <a:latin typeface="Times New Roman"/>
                      </a:endParaRPr>
                    </a:p>
                  </a:txBody>
                  <a:tcPr marL="45720" marR="45720" anchor="b">
                    <a:solidFill>
                      <a:srgbClr val="FAFFB6"/>
                    </a:solidFill>
                  </a:tcPr>
                </a:tc>
                <a:tc>
                  <a:txBody>
                    <a:bodyPr/>
                    <a:lstStyle/>
                    <a:p>
                      <a:pPr algn="r" fontAlgn="b"/>
                      <a:r>
                        <a:rPr lang="en-US" sz="2000" u="none" strike="noStrike" dirty="0">
                          <a:solidFill>
                            <a:schemeClr val="accent4">
                              <a:lumMod val="10000"/>
                            </a:schemeClr>
                          </a:solidFill>
                          <a:effectLst/>
                        </a:rPr>
                        <a:t>(0.1, 0.8)</a:t>
                      </a:r>
                      <a:endParaRPr lang="en-US" sz="2000" b="0" i="0" u="none" strike="noStrike" dirty="0">
                        <a:solidFill>
                          <a:schemeClr val="accent4">
                            <a:lumMod val="10000"/>
                          </a:schemeClr>
                        </a:solidFill>
                        <a:effectLst/>
                        <a:latin typeface="Times New Roman"/>
                      </a:endParaRPr>
                    </a:p>
                  </a:txBody>
                  <a:tcPr marL="45720" marR="45720" anchor="b">
                    <a:solidFill>
                      <a:srgbClr val="FAFFB6"/>
                    </a:solidFill>
                  </a:tcPr>
                </a:tc>
                <a:tc>
                  <a:txBody>
                    <a:bodyPr/>
                    <a:lstStyle/>
                    <a:p>
                      <a:pPr algn="r" fontAlgn="b"/>
                      <a:r>
                        <a:rPr lang="en-US" sz="2000" u="none" strike="noStrike" dirty="0">
                          <a:solidFill>
                            <a:schemeClr val="accent4">
                              <a:lumMod val="10000"/>
                            </a:schemeClr>
                          </a:solidFill>
                          <a:effectLst/>
                        </a:rPr>
                        <a:t>0.006</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rgbClr val="FAFFB6"/>
                    </a:solidFill>
                  </a:tcPr>
                </a:tc>
              </a:tr>
              <a:tr h="251433">
                <a:tc>
                  <a:txBody>
                    <a:bodyPr/>
                    <a:lstStyle/>
                    <a:p>
                      <a:pPr algn="l" fontAlgn="b"/>
                      <a:endParaRPr lang="en-US" sz="200" b="0" i="0" u="none" strike="noStrike" dirty="0">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chemeClr val="tx1"/>
                    </a:solidFill>
                  </a:tcPr>
                </a:tc>
                <a:tc>
                  <a:txBody>
                    <a:bodyPr/>
                    <a:lstStyle/>
                    <a:p>
                      <a:pPr algn="r"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endParaRPr lang="en-US" sz="2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chemeClr val="tx1"/>
                    </a:solidFill>
                  </a:tcPr>
                </a:tc>
              </a:tr>
              <a:tr h="0">
                <a:tc>
                  <a:txBody>
                    <a:bodyPr/>
                    <a:lstStyle/>
                    <a:p>
                      <a:pPr algn="l" fontAlgn="b"/>
                      <a:r>
                        <a:rPr lang="en-US" sz="2000" u="none" strike="noStrike">
                          <a:solidFill>
                            <a:schemeClr val="accent4">
                              <a:lumMod val="10000"/>
                            </a:schemeClr>
                          </a:solidFill>
                          <a:effectLst/>
                        </a:rPr>
                        <a:t>RV EDV, mL (Limited model)</a:t>
                      </a:r>
                      <a:endParaRPr lang="en-US" sz="2000" b="0" i="0" u="none" strike="noStrike">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chemeClr val="tx1"/>
                    </a:solidFill>
                  </a:tcPr>
                </a:tc>
                <a:tc>
                  <a:txBody>
                    <a:bodyPr/>
                    <a:lstStyle/>
                    <a:p>
                      <a:pPr algn="r" fontAlgn="b"/>
                      <a:r>
                        <a:rPr lang="en-US" sz="2000" u="none" strike="noStrike">
                          <a:solidFill>
                            <a:schemeClr val="accent4">
                              <a:lumMod val="10000"/>
                            </a:schemeClr>
                          </a:solidFill>
                          <a:effectLst/>
                        </a:rPr>
                        <a:t>1.1</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(0.2, 2.0)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0.02</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chemeClr val="tx1"/>
                    </a:solidFill>
                  </a:tcPr>
                </a:tc>
              </a:tr>
              <a:tr h="0">
                <a:tc>
                  <a:txBody>
                    <a:bodyPr/>
                    <a:lstStyle/>
                    <a:p>
                      <a:pPr algn="l" fontAlgn="b"/>
                      <a:r>
                        <a:rPr lang="en-US" sz="2000" u="none" strike="noStrike" dirty="0">
                          <a:solidFill>
                            <a:schemeClr val="accent4">
                              <a:lumMod val="10000"/>
                            </a:schemeClr>
                          </a:solidFill>
                          <a:effectLst/>
                        </a:rPr>
                        <a:t>RV EDV, mL (Full Model) </a:t>
                      </a:r>
                      <a:endParaRPr lang="en-US" sz="2000" b="0" i="0" u="none" strike="noStrike" dirty="0">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chemeClr val="tx1"/>
                    </a:solidFill>
                  </a:tcPr>
                </a:tc>
                <a:tc>
                  <a:txBody>
                    <a:bodyPr/>
                    <a:lstStyle/>
                    <a:p>
                      <a:pPr algn="r" fontAlgn="b"/>
                      <a:r>
                        <a:rPr lang="en-US" sz="2000" u="none" strike="noStrike">
                          <a:solidFill>
                            <a:schemeClr val="accent4">
                              <a:lumMod val="10000"/>
                            </a:schemeClr>
                          </a:solidFill>
                          <a:effectLst/>
                        </a:rPr>
                        <a:t>1.7</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(-0.5, 4.0)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0.14</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chemeClr val="tx1"/>
                    </a:solidFill>
                  </a:tcPr>
                </a:tc>
              </a:tr>
              <a:tr h="246502">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chemeClr val="tx1"/>
                    </a:solidFill>
                  </a:tcPr>
                </a:tc>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l" fontAlgn="b"/>
                      <a:endParaRPr lang="en-US" sz="2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chemeClr val="tx1"/>
                    </a:solidFill>
                  </a:tcPr>
                </a:tc>
              </a:tr>
              <a:tr h="0">
                <a:tc>
                  <a:txBody>
                    <a:bodyPr/>
                    <a:lstStyle/>
                    <a:p>
                      <a:pPr algn="l" fontAlgn="b"/>
                      <a:r>
                        <a:rPr lang="en-US" sz="2000" u="none" strike="noStrike">
                          <a:solidFill>
                            <a:schemeClr val="accent4">
                              <a:lumMod val="10000"/>
                            </a:schemeClr>
                          </a:solidFill>
                          <a:effectLst/>
                        </a:rPr>
                        <a:t>RVEF, % (Limited model)</a:t>
                      </a:r>
                      <a:endParaRPr lang="en-US" sz="2000" b="0" i="0" u="none" strike="noStrike">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solidFill>
                      <a:schemeClr val="tx1"/>
                    </a:solidFill>
                  </a:tcPr>
                </a:tc>
                <a:tc>
                  <a:txBody>
                    <a:bodyPr/>
                    <a:lstStyle/>
                    <a:p>
                      <a:pPr algn="r" fontAlgn="b"/>
                      <a:r>
                        <a:rPr lang="en-US" sz="2000" u="none" strike="noStrike">
                          <a:solidFill>
                            <a:schemeClr val="accent4">
                              <a:lumMod val="10000"/>
                            </a:schemeClr>
                          </a:solidFill>
                          <a:effectLst/>
                        </a:rPr>
                        <a:t>0.0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(-0.2, 0.3)</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0.95</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solidFill>
                      <a:schemeClr val="tx1"/>
                    </a:solidFill>
                  </a:tcPr>
                </a:tc>
              </a:tr>
              <a:tr h="0">
                <a:tc>
                  <a:txBody>
                    <a:bodyPr/>
                    <a:lstStyle/>
                    <a:p>
                      <a:pPr algn="l" fontAlgn="b"/>
                      <a:r>
                        <a:rPr lang="en-US" sz="2000" u="none" strike="noStrike" dirty="0">
                          <a:solidFill>
                            <a:schemeClr val="accent4">
                              <a:lumMod val="10000"/>
                            </a:schemeClr>
                          </a:solidFill>
                          <a:effectLst/>
                        </a:rPr>
                        <a:t>RVEF, % (Full Model) </a:t>
                      </a:r>
                      <a:endParaRPr lang="en-US" sz="2000" b="0" i="0" u="none" strike="noStrike" dirty="0">
                        <a:solidFill>
                          <a:schemeClr val="accent4">
                            <a:lumMod val="10000"/>
                          </a:schemeClr>
                        </a:solidFill>
                        <a:effectLst/>
                        <a:latin typeface="Times New Roman"/>
                      </a:endParaRPr>
                    </a:p>
                  </a:txBody>
                  <a:tcPr marL="45720" marR="45720" anchor="b">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chemeClr val="tx1"/>
                    </a:solidFill>
                  </a:tcPr>
                </a:tc>
                <a:tc>
                  <a:txBody>
                    <a:bodyPr/>
                    <a:lstStyle/>
                    <a:p>
                      <a:pPr algn="r" fontAlgn="b"/>
                      <a:r>
                        <a:rPr lang="en-US" sz="2000" u="none" strike="noStrike">
                          <a:solidFill>
                            <a:schemeClr val="accent4">
                              <a:lumMod val="10000"/>
                            </a:schemeClr>
                          </a:solidFill>
                          <a:effectLst/>
                        </a:rPr>
                        <a:t>-0.2</a:t>
                      </a:r>
                      <a:endParaRPr lang="en-US" sz="2000" b="0" i="0" u="none" strike="noStrike">
                        <a:solidFill>
                          <a:schemeClr val="accent4">
                            <a:lumMod val="10000"/>
                          </a:schemeClr>
                        </a:solidFill>
                        <a:effectLst/>
                        <a:latin typeface="Times New Roman"/>
                      </a:endParaRPr>
                    </a:p>
                  </a:txBody>
                  <a:tcPr marL="45720" marR="45720" anchor="b">
                    <a:lnB w="12700" cap="flat" cmpd="sng" algn="ctr">
                      <a:solidFill>
                        <a:scrgbClr r="0" g="0" b="0"/>
                      </a:solidFill>
                      <a:prstDash val="solid"/>
                      <a:round/>
                      <a:headEnd type="none" w="med" len="med"/>
                      <a:tailEnd type="none" w="med" len="med"/>
                    </a:lnB>
                    <a:solidFill>
                      <a:schemeClr val="tx1"/>
                    </a:solidFill>
                  </a:tcPr>
                </a:tc>
                <a:tc>
                  <a:txBody>
                    <a:bodyPr/>
                    <a:lstStyle/>
                    <a:p>
                      <a:pPr algn="r" fontAlgn="b"/>
                      <a:r>
                        <a:rPr lang="en-US" sz="2000" u="none" strike="noStrike">
                          <a:solidFill>
                            <a:schemeClr val="accent4">
                              <a:lumMod val="10000"/>
                            </a:schemeClr>
                          </a:solidFill>
                          <a:effectLst/>
                        </a:rPr>
                        <a:t>(-0.8, 0.5)</a:t>
                      </a:r>
                      <a:endParaRPr lang="en-US" sz="2000" b="0" i="0" u="none" strike="noStrike">
                        <a:solidFill>
                          <a:schemeClr val="accent4">
                            <a:lumMod val="10000"/>
                          </a:schemeClr>
                        </a:solidFill>
                        <a:effectLst/>
                        <a:latin typeface="Times New Roman"/>
                      </a:endParaRPr>
                    </a:p>
                  </a:txBody>
                  <a:tcPr marL="45720" marR="45720" anchor="b">
                    <a:lnB w="12700" cap="flat" cmpd="sng" algn="ctr">
                      <a:solidFill>
                        <a:scrgbClr r="0" g="0" b="0"/>
                      </a:solidFill>
                      <a:prstDash val="solid"/>
                      <a:round/>
                      <a:headEnd type="none" w="med" len="med"/>
                      <a:tailEnd type="none" w="med" len="med"/>
                    </a:lnB>
                    <a:solidFill>
                      <a:schemeClr val="tx1"/>
                    </a:solidFill>
                  </a:tcPr>
                </a:tc>
                <a:tc>
                  <a:txBody>
                    <a:bodyPr/>
                    <a:lstStyle/>
                    <a:p>
                      <a:pPr algn="r" fontAlgn="b"/>
                      <a:r>
                        <a:rPr lang="en-US" sz="2000" u="none" strike="noStrike" dirty="0">
                          <a:solidFill>
                            <a:schemeClr val="accent4">
                              <a:lumMod val="10000"/>
                            </a:schemeClr>
                          </a:solidFill>
                          <a:effectLst/>
                        </a:rPr>
                        <a:t>0.58</a:t>
                      </a:r>
                      <a:endParaRPr lang="en-US" sz="2000" b="0" i="0" u="none" strike="noStrike" dirty="0">
                        <a:solidFill>
                          <a:schemeClr val="accent4">
                            <a:lumMod val="10000"/>
                          </a:schemeClr>
                        </a:solidFill>
                        <a:effectLst/>
                        <a:latin typeface="Times New Roman"/>
                      </a:endParaRPr>
                    </a:p>
                  </a:txBody>
                  <a:tcPr marL="45720" marR="45720" anchor="b">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chemeClr val="tx1"/>
                    </a:solidFill>
                  </a:tcPr>
                </a:tc>
              </a:tr>
            </a:tbl>
          </a:graphicData>
        </a:graphic>
      </p:graphicFrame>
      <p:sp>
        <p:nvSpPr>
          <p:cNvPr id="3" name="TextBox 2"/>
          <p:cNvSpPr txBox="1"/>
          <p:nvPr/>
        </p:nvSpPr>
        <p:spPr>
          <a:xfrm>
            <a:off x="271462" y="5474071"/>
            <a:ext cx="8630567" cy="923330"/>
          </a:xfrm>
          <a:prstGeom prst="rect">
            <a:avLst/>
          </a:prstGeom>
          <a:noFill/>
        </p:spPr>
        <p:txBody>
          <a:bodyPr wrap="square" rtlCol="0">
            <a:spAutoFit/>
          </a:bodyPr>
          <a:lstStyle/>
          <a:p>
            <a:r>
              <a:rPr lang="en-US" i="1" dirty="0" smtClean="0">
                <a:solidFill>
                  <a:srgbClr val="161616"/>
                </a:solidFill>
              </a:rPr>
              <a:t>Limited: </a:t>
            </a:r>
            <a:r>
              <a:rPr lang="en-US" i="1" dirty="0" smtClean="0">
                <a:solidFill>
                  <a:srgbClr val="161616"/>
                </a:solidFill>
                <a:cs typeface="Tahoma" pitchFamily="34" charset="0"/>
              </a:rPr>
              <a:t>age</a:t>
            </a:r>
            <a:r>
              <a:rPr lang="en-US" i="1" dirty="0">
                <a:solidFill>
                  <a:srgbClr val="161616"/>
                </a:solidFill>
                <a:cs typeface="Tahoma" pitchFamily="34" charset="0"/>
              </a:rPr>
              <a:t>, gender, race/ethnicity, height, weight</a:t>
            </a:r>
            <a:r>
              <a:rPr lang="en-US" i="1" dirty="0" smtClean="0">
                <a:solidFill>
                  <a:srgbClr val="161616"/>
                </a:solidFill>
              </a:rPr>
              <a:t> </a:t>
            </a:r>
          </a:p>
          <a:p>
            <a:r>
              <a:rPr lang="en-US" i="1" dirty="0" smtClean="0">
                <a:solidFill>
                  <a:srgbClr val="161616"/>
                </a:solidFill>
                <a:cs typeface="Tahoma" pitchFamily="34" charset="0"/>
              </a:rPr>
              <a:t>Full: Limited + </a:t>
            </a:r>
            <a:r>
              <a:rPr lang="en-US" i="1" dirty="0">
                <a:solidFill>
                  <a:srgbClr val="161616"/>
                </a:solidFill>
                <a:cs typeface="Tahoma" pitchFamily="34" charset="0"/>
              </a:rPr>
              <a:t>study site, education, income, presence of diabetes or hypertension, smoking status and pack years, cholesterol and impaired glucose tolerance </a:t>
            </a:r>
            <a:endParaRPr lang="en-US" i="1" dirty="0" smtClean="0">
              <a:solidFill>
                <a:srgbClr val="161616"/>
              </a:solidFill>
            </a:endParaRPr>
          </a:p>
        </p:txBody>
      </p:sp>
      <p:cxnSp>
        <p:nvCxnSpPr>
          <p:cNvPr id="7" name="Straight Connector 6"/>
          <p:cNvCxnSpPr/>
          <p:nvPr/>
        </p:nvCxnSpPr>
        <p:spPr bwMode="auto">
          <a:xfrm>
            <a:off x="271462" y="1150243"/>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2307690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1098762"/>
          </a:xfrm>
        </p:spPr>
        <p:txBody>
          <a:bodyPr/>
          <a:lstStyle/>
          <a:p>
            <a:r>
              <a:rPr lang="en-US" dirty="0" smtClean="0">
                <a:solidFill>
                  <a:srgbClr val="161616"/>
                </a:solidFill>
              </a:rPr>
              <a:t>Comparison of NO</a:t>
            </a:r>
            <a:r>
              <a:rPr lang="en-US" baseline="-25000" dirty="0" smtClean="0">
                <a:solidFill>
                  <a:srgbClr val="161616"/>
                </a:solidFill>
              </a:rPr>
              <a:t>2</a:t>
            </a:r>
            <a:r>
              <a:rPr lang="en-US" dirty="0" smtClean="0">
                <a:solidFill>
                  <a:srgbClr val="161616"/>
                </a:solidFill>
              </a:rPr>
              <a:t> with other </a:t>
            </a:r>
            <a:br>
              <a:rPr lang="en-US" dirty="0" smtClean="0">
                <a:solidFill>
                  <a:srgbClr val="161616"/>
                </a:solidFill>
              </a:rPr>
            </a:br>
            <a:r>
              <a:rPr lang="en-US" dirty="0" smtClean="0">
                <a:solidFill>
                  <a:srgbClr val="161616"/>
                </a:solidFill>
              </a:rPr>
              <a:t>factors associated with RV mass</a:t>
            </a:r>
            <a:endParaRPr lang="en-US" dirty="0">
              <a:solidFill>
                <a:srgbClr val="161616"/>
              </a:solidFill>
            </a:endParaRPr>
          </a:p>
        </p:txBody>
      </p:sp>
      <p:pic>
        <p:nvPicPr>
          <p:cNvPr id="54274" name="Picture 2" descr="\\gcrc\files\users\learyp\Desktop\Picture4.png"/>
          <p:cNvPicPr>
            <a:picLocks noChangeAspect="1" noChangeArrowheads="1"/>
          </p:cNvPicPr>
          <p:nvPr/>
        </p:nvPicPr>
        <p:blipFill rotWithShape="1">
          <a:blip r:embed="rId3">
            <a:extLst>
              <a:ext uri="{28A0092B-C50C-407E-A947-70E740481C1C}">
                <a14:useLocalDpi xmlns:a14="http://schemas.microsoft.com/office/drawing/2010/main" val="0"/>
              </a:ext>
            </a:extLst>
          </a:blip>
          <a:srcRect r="49873"/>
          <a:stretch/>
        </p:blipFill>
        <p:spPr bwMode="auto">
          <a:xfrm>
            <a:off x="3662807" y="1553374"/>
            <a:ext cx="4919304" cy="4862798"/>
          </a:xfrm>
          <a:prstGeom prst="rect">
            <a:avLst/>
          </a:prstGeom>
          <a:solidFill>
            <a:schemeClr val="tx1"/>
          </a:solidFill>
        </p:spPr>
      </p:pic>
      <p:sp>
        <p:nvSpPr>
          <p:cNvPr id="4" name="TextBox 3"/>
          <p:cNvSpPr txBox="1"/>
          <p:nvPr/>
        </p:nvSpPr>
        <p:spPr>
          <a:xfrm>
            <a:off x="271464" y="1568344"/>
            <a:ext cx="3391344" cy="4093428"/>
          </a:xfrm>
          <a:prstGeom prst="rect">
            <a:avLst/>
          </a:prstGeom>
          <a:noFill/>
        </p:spPr>
        <p:txBody>
          <a:bodyPr wrap="square" rtlCol="0">
            <a:spAutoFit/>
          </a:bodyPr>
          <a:lstStyle/>
          <a:p>
            <a:r>
              <a:rPr lang="en-US" sz="2000" dirty="0" smtClean="0">
                <a:solidFill>
                  <a:srgbClr val="161616"/>
                </a:solidFill>
              </a:rPr>
              <a:t>RV mass difference by NO</a:t>
            </a:r>
            <a:r>
              <a:rPr lang="en-US" sz="2000" baseline="-25000" dirty="0" smtClean="0">
                <a:solidFill>
                  <a:srgbClr val="161616"/>
                </a:solidFill>
              </a:rPr>
              <a:t>2</a:t>
            </a:r>
            <a:r>
              <a:rPr lang="en-US" sz="2000" dirty="0" smtClean="0">
                <a:solidFill>
                  <a:srgbClr val="161616"/>
                </a:solidFill>
              </a:rPr>
              <a:t> exposure (10ppb) about equal to:</a:t>
            </a:r>
          </a:p>
          <a:p>
            <a:endParaRPr lang="en-US" sz="2000" dirty="0" smtClean="0">
              <a:solidFill>
                <a:srgbClr val="161616"/>
              </a:solidFill>
            </a:endParaRPr>
          </a:p>
          <a:p>
            <a:pPr marL="342900" indent="-342900">
              <a:buAutoNum type="arabicPeriod"/>
            </a:pPr>
            <a:r>
              <a:rPr lang="en-US" sz="2000" dirty="0" smtClean="0">
                <a:solidFill>
                  <a:srgbClr val="161616"/>
                </a:solidFill>
              </a:rPr>
              <a:t>RV mass difference in groups separated by </a:t>
            </a:r>
            <a:r>
              <a:rPr lang="en-US" sz="2000" dirty="0">
                <a:solidFill>
                  <a:srgbClr val="161616"/>
                </a:solidFill>
              </a:rPr>
              <a:t>6</a:t>
            </a:r>
            <a:r>
              <a:rPr lang="en-US" sz="2000" dirty="0" smtClean="0">
                <a:solidFill>
                  <a:srgbClr val="161616"/>
                </a:solidFill>
              </a:rPr>
              <a:t> years of age</a:t>
            </a:r>
          </a:p>
          <a:p>
            <a:pPr marL="342900" indent="-342900">
              <a:buAutoNum type="arabicPeriod"/>
            </a:pPr>
            <a:r>
              <a:rPr lang="en-US" sz="2000" dirty="0" smtClean="0">
                <a:solidFill>
                  <a:srgbClr val="161616"/>
                </a:solidFill>
              </a:rPr>
              <a:t>RV mass difference in groups with/without diabetes</a:t>
            </a:r>
          </a:p>
          <a:p>
            <a:pPr marL="342900" indent="-342900">
              <a:buAutoNum type="arabicPeriod"/>
            </a:pPr>
            <a:r>
              <a:rPr lang="en-US" sz="2000" dirty="0" smtClean="0">
                <a:solidFill>
                  <a:srgbClr val="161616"/>
                </a:solidFill>
              </a:rPr>
              <a:t>RV mass difference between current smokers and never smokers</a:t>
            </a:r>
            <a:endParaRPr lang="en-US" sz="2000" dirty="0">
              <a:solidFill>
                <a:srgbClr val="161616"/>
              </a:solidFill>
            </a:endParaRPr>
          </a:p>
        </p:txBody>
      </p:sp>
      <p:cxnSp>
        <p:nvCxnSpPr>
          <p:cNvPr id="5" name="Straight Connector 4"/>
          <p:cNvCxnSpPr/>
          <p:nvPr/>
        </p:nvCxnSpPr>
        <p:spPr bwMode="auto">
          <a:xfrm>
            <a:off x="271464" y="132371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9661414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51"/>
          <p:cNvCxnSpPr/>
          <p:nvPr/>
        </p:nvCxnSpPr>
        <p:spPr bwMode="auto">
          <a:xfrm>
            <a:off x="5086149" y="3276932"/>
            <a:ext cx="2789856" cy="0"/>
          </a:xfrm>
          <a:prstGeom prst="line">
            <a:avLst/>
          </a:prstGeom>
          <a:solidFill>
            <a:schemeClr val="accent1"/>
          </a:solidFill>
          <a:ln w="34925" cap="flat" cmpd="sng" algn="ctr">
            <a:solidFill>
              <a:schemeClr val="accent4">
                <a:lumMod val="10000"/>
              </a:schemeClr>
            </a:solidFill>
            <a:prstDash val="sysDash"/>
            <a:round/>
            <a:headEnd type="none" w="med" len="med"/>
            <a:tailEnd type="none" w="med" len="med"/>
          </a:ln>
          <a:effectLst/>
        </p:spPr>
      </p:cxnSp>
      <p:sp>
        <p:nvSpPr>
          <p:cNvPr id="50" name="Diamond 49"/>
          <p:cNvSpPr/>
          <p:nvPr/>
        </p:nvSpPr>
        <p:spPr bwMode="auto">
          <a:xfrm>
            <a:off x="6411380" y="3194624"/>
            <a:ext cx="258697" cy="164616"/>
          </a:xfrm>
          <a:prstGeom prst="diamond">
            <a:avLst/>
          </a:prstGeom>
          <a:solidFill>
            <a:srgbClr val="FF0000"/>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2" name="Title 1"/>
          <p:cNvSpPr>
            <a:spLocks noGrp="1"/>
          </p:cNvSpPr>
          <p:nvPr>
            <p:ph type="title"/>
          </p:nvPr>
        </p:nvSpPr>
        <p:spPr>
          <a:xfrm>
            <a:off x="271463" y="3029"/>
            <a:ext cx="8872537" cy="1089529"/>
          </a:xfrm>
        </p:spPr>
        <p:txBody>
          <a:bodyPr/>
          <a:lstStyle/>
          <a:p>
            <a:r>
              <a:rPr lang="en-US" dirty="0" smtClean="0">
                <a:solidFill>
                  <a:srgbClr val="161616"/>
                </a:solidFill>
              </a:rPr>
              <a:t>Adjusting for additional factors in the relationship between NO</a:t>
            </a:r>
            <a:r>
              <a:rPr lang="en-US" baseline="-25000" dirty="0" smtClean="0">
                <a:solidFill>
                  <a:srgbClr val="161616"/>
                </a:solidFill>
              </a:rPr>
              <a:t>2 </a:t>
            </a:r>
            <a:r>
              <a:rPr lang="en-US" dirty="0" smtClean="0">
                <a:solidFill>
                  <a:srgbClr val="161616"/>
                </a:solidFill>
              </a:rPr>
              <a:t>and RV mass</a:t>
            </a:r>
            <a:endParaRPr lang="en-US" dirty="0">
              <a:solidFill>
                <a:srgbClr val="161616"/>
              </a:solidFill>
            </a:endParaRPr>
          </a:p>
        </p:txBody>
      </p:sp>
      <p:cxnSp>
        <p:nvCxnSpPr>
          <p:cNvPr id="5" name="Straight Connector 4"/>
          <p:cNvCxnSpPr/>
          <p:nvPr/>
        </p:nvCxnSpPr>
        <p:spPr bwMode="auto">
          <a:xfrm flipV="1">
            <a:off x="271463" y="1092558"/>
            <a:ext cx="8524181" cy="3606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3" name="TextBox 2"/>
          <p:cNvSpPr txBox="1"/>
          <p:nvPr/>
        </p:nvSpPr>
        <p:spPr>
          <a:xfrm>
            <a:off x="666570" y="1385628"/>
            <a:ext cx="3585243" cy="4093428"/>
          </a:xfrm>
          <a:prstGeom prst="rect">
            <a:avLst/>
          </a:prstGeom>
          <a:noFill/>
        </p:spPr>
        <p:txBody>
          <a:bodyPr wrap="square" rtlCol="0">
            <a:spAutoFit/>
          </a:bodyPr>
          <a:lstStyle/>
          <a:p>
            <a:pPr algn="r"/>
            <a:r>
              <a:rPr lang="en-US" sz="2000" b="1" dirty="0" smtClean="0">
                <a:solidFill>
                  <a:schemeClr val="accent4">
                    <a:lumMod val="10000"/>
                  </a:schemeClr>
                </a:solidFill>
              </a:rPr>
              <a:t>Full Model</a:t>
            </a:r>
          </a:p>
          <a:p>
            <a:pPr algn="r"/>
            <a:endParaRPr lang="en-US" sz="2000" dirty="0">
              <a:solidFill>
                <a:schemeClr val="accent4">
                  <a:lumMod val="10000"/>
                </a:schemeClr>
              </a:solidFill>
            </a:endParaRPr>
          </a:p>
          <a:p>
            <a:pPr algn="r"/>
            <a:r>
              <a:rPr lang="en-US" sz="2000" dirty="0" smtClean="0">
                <a:solidFill>
                  <a:schemeClr val="accent4">
                    <a:lumMod val="10000"/>
                  </a:schemeClr>
                </a:solidFill>
              </a:rPr>
              <a:t>Traffic related noise</a:t>
            </a:r>
          </a:p>
          <a:p>
            <a:pPr algn="r"/>
            <a:r>
              <a:rPr lang="en-US" sz="2000" dirty="0" smtClean="0">
                <a:solidFill>
                  <a:schemeClr val="accent4">
                    <a:lumMod val="10000"/>
                  </a:schemeClr>
                </a:solidFill>
              </a:rPr>
              <a:t>(n=3,106)</a:t>
            </a:r>
          </a:p>
          <a:p>
            <a:pPr algn="r"/>
            <a:endParaRPr lang="en-US" sz="2000" dirty="0">
              <a:solidFill>
                <a:schemeClr val="accent4">
                  <a:lumMod val="10000"/>
                </a:schemeClr>
              </a:solidFill>
            </a:endParaRPr>
          </a:p>
          <a:p>
            <a:pPr algn="r"/>
            <a:r>
              <a:rPr lang="en-US" sz="2000" dirty="0" smtClean="0">
                <a:solidFill>
                  <a:schemeClr val="accent4">
                    <a:lumMod val="10000"/>
                  </a:schemeClr>
                </a:solidFill>
              </a:rPr>
              <a:t>LV mass</a:t>
            </a:r>
          </a:p>
          <a:p>
            <a:pPr algn="r"/>
            <a:r>
              <a:rPr lang="en-US" sz="2000" dirty="0" smtClean="0">
                <a:solidFill>
                  <a:schemeClr val="accent4">
                    <a:lumMod val="10000"/>
                  </a:schemeClr>
                </a:solidFill>
              </a:rPr>
              <a:t>(n=3,110)</a:t>
            </a:r>
          </a:p>
          <a:p>
            <a:pPr algn="r"/>
            <a:endParaRPr lang="en-US" sz="2000" dirty="0">
              <a:solidFill>
                <a:schemeClr val="accent4">
                  <a:lumMod val="10000"/>
                </a:schemeClr>
              </a:solidFill>
            </a:endParaRPr>
          </a:p>
          <a:p>
            <a:pPr algn="r"/>
            <a:r>
              <a:rPr lang="en-US" sz="2000" dirty="0" smtClean="0">
                <a:solidFill>
                  <a:schemeClr val="accent4">
                    <a:lumMod val="10000"/>
                  </a:schemeClr>
                </a:solidFill>
              </a:rPr>
              <a:t>Inflammation </a:t>
            </a:r>
          </a:p>
          <a:p>
            <a:pPr algn="r"/>
            <a:r>
              <a:rPr lang="en-US" sz="2000" dirty="0" smtClean="0">
                <a:solidFill>
                  <a:schemeClr val="accent4">
                    <a:lumMod val="10000"/>
                  </a:schemeClr>
                </a:solidFill>
              </a:rPr>
              <a:t>(n=3,026)</a:t>
            </a:r>
          </a:p>
          <a:p>
            <a:pPr algn="r"/>
            <a:endParaRPr lang="en-US" sz="2000" dirty="0">
              <a:solidFill>
                <a:schemeClr val="accent4">
                  <a:lumMod val="10000"/>
                </a:schemeClr>
              </a:solidFill>
            </a:endParaRPr>
          </a:p>
          <a:p>
            <a:pPr algn="r"/>
            <a:r>
              <a:rPr lang="en-US" sz="2000" dirty="0" smtClean="0">
                <a:solidFill>
                  <a:schemeClr val="accent4">
                    <a:lumMod val="10000"/>
                  </a:schemeClr>
                </a:solidFill>
              </a:rPr>
              <a:t>Structural &amp; self reported lung disease (n=3,106)</a:t>
            </a:r>
            <a:endParaRPr lang="en-US" sz="2000" dirty="0">
              <a:solidFill>
                <a:schemeClr val="accent4">
                  <a:lumMod val="10000"/>
                </a:schemeClr>
              </a:solidFill>
            </a:endParaRPr>
          </a:p>
        </p:txBody>
      </p:sp>
      <p:cxnSp>
        <p:nvCxnSpPr>
          <p:cNvPr id="7" name="Straight Connector 6"/>
          <p:cNvCxnSpPr/>
          <p:nvPr/>
        </p:nvCxnSpPr>
        <p:spPr bwMode="auto">
          <a:xfrm>
            <a:off x="4259604" y="5566104"/>
            <a:ext cx="4240256" cy="15680"/>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8" name="Straight Connector 7"/>
          <p:cNvCxnSpPr/>
          <p:nvPr/>
        </p:nvCxnSpPr>
        <p:spPr bwMode="auto">
          <a:xfrm>
            <a:off x="4667223" y="1385628"/>
            <a:ext cx="0" cy="4421825"/>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11" name="Straight Connector 10"/>
          <p:cNvCxnSpPr/>
          <p:nvPr/>
        </p:nvCxnSpPr>
        <p:spPr bwMode="auto">
          <a:xfrm>
            <a:off x="5086149"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18" name="Straight Connector 17"/>
          <p:cNvCxnSpPr/>
          <p:nvPr/>
        </p:nvCxnSpPr>
        <p:spPr bwMode="auto">
          <a:xfrm>
            <a:off x="5482464"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19" name="Straight Connector 18"/>
          <p:cNvCxnSpPr/>
          <p:nvPr/>
        </p:nvCxnSpPr>
        <p:spPr bwMode="auto">
          <a:xfrm>
            <a:off x="5900164"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20" name="Straight Connector 19"/>
          <p:cNvCxnSpPr/>
          <p:nvPr/>
        </p:nvCxnSpPr>
        <p:spPr bwMode="auto">
          <a:xfrm>
            <a:off x="6299035"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21" name="Straight Connector 20"/>
          <p:cNvCxnSpPr/>
          <p:nvPr/>
        </p:nvCxnSpPr>
        <p:spPr bwMode="auto">
          <a:xfrm>
            <a:off x="6695950"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22" name="Straight Connector 21"/>
          <p:cNvCxnSpPr/>
          <p:nvPr/>
        </p:nvCxnSpPr>
        <p:spPr bwMode="auto">
          <a:xfrm>
            <a:off x="7088496"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23" name="Straight Connector 22"/>
          <p:cNvCxnSpPr/>
          <p:nvPr/>
        </p:nvCxnSpPr>
        <p:spPr bwMode="auto">
          <a:xfrm>
            <a:off x="7481646"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24" name="Straight Connector 23"/>
          <p:cNvCxnSpPr/>
          <p:nvPr/>
        </p:nvCxnSpPr>
        <p:spPr bwMode="auto">
          <a:xfrm>
            <a:off x="7876005"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sp>
        <p:nvSpPr>
          <p:cNvPr id="35" name="TextBox 34"/>
          <p:cNvSpPr txBox="1"/>
          <p:nvPr/>
        </p:nvSpPr>
        <p:spPr>
          <a:xfrm>
            <a:off x="4831743" y="5807453"/>
            <a:ext cx="3817987" cy="923330"/>
          </a:xfrm>
          <a:prstGeom prst="rect">
            <a:avLst/>
          </a:prstGeom>
          <a:noFill/>
        </p:spPr>
        <p:txBody>
          <a:bodyPr wrap="square" rtlCol="0">
            <a:spAutoFit/>
          </a:bodyPr>
          <a:lstStyle/>
          <a:p>
            <a:r>
              <a:rPr lang="en-US" dirty="0" smtClean="0">
                <a:solidFill>
                  <a:srgbClr val="161616"/>
                </a:solidFill>
              </a:rPr>
              <a:t>0.1        0.3       0.5        0.7       0.9</a:t>
            </a:r>
          </a:p>
          <a:p>
            <a:pPr algn="ctr"/>
            <a:r>
              <a:rPr lang="en-US" dirty="0" smtClean="0">
                <a:solidFill>
                  <a:srgbClr val="161616"/>
                </a:solidFill>
              </a:rPr>
              <a:t>Difference in RV mass (g) per 10ppb difference in NO</a:t>
            </a:r>
            <a:r>
              <a:rPr lang="en-US" baseline="-25000" dirty="0" smtClean="0">
                <a:solidFill>
                  <a:srgbClr val="161616"/>
                </a:solidFill>
              </a:rPr>
              <a:t>2</a:t>
            </a:r>
            <a:endParaRPr lang="en-US" dirty="0">
              <a:solidFill>
                <a:srgbClr val="161616"/>
              </a:solidFill>
            </a:endParaRPr>
          </a:p>
        </p:txBody>
      </p:sp>
      <p:sp>
        <p:nvSpPr>
          <p:cNvPr id="39" name="Diamond 38"/>
          <p:cNvSpPr/>
          <p:nvPr/>
        </p:nvSpPr>
        <p:spPr bwMode="auto">
          <a:xfrm>
            <a:off x="6566601" y="1540331"/>
            <a:ext cx="258697" cy="164616"/>
          </a:xfrm>
          <a:prstGeom prst="diamond">
            <a:avLst/>
          </a:prstGeom>
          <a:solidFill>
            <a:schemeClr val="bg1"/>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cxnSp>
        <p:nvCxnSpPr>
          <p:cNvPr id="40" name="Straight Connector 39"/>
          <p:cNvCxnSpPr/>
          <p:nvPr/>
        </p:nvCxnSpPr>
        <p:spPr bwMode="auto">
          <a:xfrm>
            <a:off x="5100172" y="1626633"/>
            <a:ext cx="2775833" cy="0"/>
          </a:xfrm>
          <a:prstGeom prst="line">
            <a:avLst/>
          </a:prstGeom>
          <a:solidFill>
            <a:schemeClr val="accent1"/>
          </a:solidFill>
          <a:ln w="34925" cap="flat" cmpd="sng" algn="ctr">
            <a:solidFill>
              <a:schemeClr val="accent4">
                <a:lumMod val="10000"/>
              </a:schemeClr>
            </a:solidFill>
            <a:prstDash val="solid"/>
            <a:round/>
            <a:headEnd type="none" w="med" len="med"/>
            <a:tailEnd type="none" w="med" len="med"/>
          </a:ln>
          <a:effectLst/>
        </p:spPr>
      </p:cxnSp>
      <p:cxnSp>
        <p:nvCxnSpPr>
          <p:cNvPr id="46" name="Straight Connector 45"/>
          <p:cNvCxnSpPr/>
          <p:nvPr/>
        </p:nvCxnSpPr>
        <p:spPr bwMode="auto">
          <a:xfrm>
            <a:off x="5100172" y="2319913"/>
            <a:ext cx="2775833" cy="0"/>
          </a:xfrm>
          <a:prstGeom prst="line">
            <a:avLst/>
          </a:prstGeom>
          <a:solidFill>
            <a:schemeClr val="accent1"/>
          </a:solidFill>
          <a:ln w="34925" cap="flat" cmpd="sng" algn="ctr">
            <a:solidFill>
              <a:schemeClr val="accent4">
                <a:lumMod val="10000"/>
              </a:schemeClr>
            </a:solidFill>
            <a:prstDash val="sysDash"/>
            <a:round/>
            <a:headEnd type="none" w="med" len="med"/>
            <a:tailEnd type="none" w="med" len="med"/>
          </a:ln>
          <a:effectLst/>
        </p:spPr>
      </p:cxnSp>
      <p:sp>
        <p:nvSpPr>
          <p:cNvPr id="51" name="Diamond 50"/>
          <p:cNvSpPr/>
          <p:nvPr/>
        </p:nvSpPr>
        <p:spPr bwMode="auto">
          <a:xfrm>
            <a:off x="6453713" y="2232239"/>
            <a:ext cx="258697" cy="164616"/>
          </a:xfrm>
          <a:prstGeom prst="diamond">
            <a:avLst/>
          </a:prstGeom>
          <a:solidFill>
            <a:srgbClr val="FF0000"/>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cxnSp>
        <p:nvCxnSpPr>
          <p:cNvPr id="54" name="Straight Connector 53"/>
          <p:cNvCxnSpPr/>
          <p:nvPr/>
        </p:nvCxnSpPr>
        <p:spPr bwMode="auto">
          <a:xfrm>
            <a:off x="5476473" y="4210286"/>
            <a:ext cx="2789856" cy="0"/>
          </a:xfrm>
          <a:prstGeom prst="line">
            <a:avLst/>
          </a:prstGeom>
          <a:solidFill>
            <a:schemeClr val="accent1"/>
          </a:solidFill>
          <a:ln w="34925" cap="flat" cmpd="sng" algn="ctr">
            <a:solidFill>
              <a:schemeClr val="accent4">
                <a:lumMod val="10000"/>
              </a:schemeClr>
            </a:solidFill>
            <a:prstDash val="sysDash"/>
            <a:round/>
            <a:headEnd type="none" w="med" len="med"/>
            <a:tailEnd type="none" w="med" len="med"/>
          </a:ln>
          <a:effectLst/>
        </p:spPr>
      </p:cxnSp>
      <p:cxnSp>
        <p:nvCxnSpPr>
          <p:cNvPr id="56" name="Straight Connector 55"/>
          <p:cNvCxnSpPr/>
          <p:nvPr/>
        </p:nvCxnSpPr>
        <p:spPr bwMode="auto">
          <a:xfrm>
            <a:off x="8270364" y="5395432"/>
            <a:ext cx="0" cy="412021"/>
          </a:xfrm>
          <a:prstGeom prst="line">
            <a:avLst/>
          </a:prstGeom>
          <a:solidFill>
            <a:schemeClr val="accent1"/>
          </a:solidFill>
          <a:ln w="34925" cap="flat" cmpd="sng" algn="ctr">
            <a:solidFill>
              <a:schemeClr val="tx2">
                <a:lumMod val="50000"/>
              </a:schemeClr>
            </a:solidFill>
            <a:prstDash val="solid"/>
            <a:round/>
            <a:headEnd type="none" w="med" len="med"/>
            <a:tailEnd type="none" w="med" len="med"/>
          </a:ln>
          <a:effectLst/>
        </p:spPr>
      </p:cxnSp>
      <p:cxnSp>
        <p:nvCxnSpPr>
          <p:cNvPr id="58" name="Straight Connector 57"/>
          <p:cNvCxnSpPr/>
          <p:nvPr/>
        </p:nvCxnSpPr>
        <p:spPr bwMode="auto">
          <a:xfrm>
            <a:off x="5086149" y="5079238"/>
            <a:ext cx="2789856" cy="0"/>
          </a:xfrm>
          <a:prstGeom prst="line">
            <a:avLst/>
          </a:prstGeom>
          <a:solidFill>
            <a:schemeClr val="accent1"/>
          </a:solidFill>
          <a:ln w="34925" cap="flat" cmpd="sng" algn="ctr">
            <a:solidFill>
              <a:schemeClr val="accent4">
                <a:lumMod val="10000"/>
              </a:schemeClr>
            </a:solidFill>
            <a:prstDash val="sysDash"/>
            <a:round/>
            <a:headEnd type="none" w="med" len="med"/>
            <a:tailEnd type="none" w="med" len="med"/>
          </a:ln>
          <a:effectLst/>
        </p:spPr>
      </p:cxnSp>
      <p:sp>
        <p:nvSpPr>
          <p:cNvPr id="49" name="Diamond 48"/>
          <p:cNvSpPr/>
          <p:nvPr/>
        </p:nvSpPr>
        <p:spPr bwMode="auto">
          <a:xfrm>
            <a:off x="6707711" y="4127978"/>
            <a:ext cx="258697" cy="164616"/>
          </a:xfrm>
          <a:prstGeom prst="diamond">
            <a:avLst/>
          </a:prstGeom>
          <a:solidFill>
            <a:srgbClr val="FF0000"/>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48" name="Diamond 47"/>
          <p:cNvSpPr/>
          <p:nvPr/>
        </p:nvSpPr>
        <p:spPr bwMode="auto">
          <a:xfrm>
            <a:off x="6651267" y="4996930"/>
            <a:ext cx="258697" cy="164616"/>
          </a:xfrm>
          <a:prstGeom prst="diamond">
            <a:avLst/>
          </a:prstGeom>
          <a:solidFill>
            <a:srgbClr val="FF0000"/>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Tree>
    <p:extLst>
      <p:ext uri="{BB962C8B-B14F-4D97-AF65-F5344CB8AC3E}">
        <p14:creationId xmlns:p14="http://schemas.microsoft.com/office/powerpoint/2010/main" val="154105792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71463" y="126319"/>
            <a:ext cx="8872537" cy="600164"/>
          </a:xfrm>
        </p:spPr>
        <p:txBody>
          <a:bodyPr/>
          <a:lstStyle/>
          <a:p>
            <a:r>
              <a:rPr lang="en-US" u="none" strike="noStrike" dirty="0" smtClean="0">
                <a:solidFill>
                  <a:srgbClr val="161616"/>
                </a:solidFill>
                <a:effectLst/>
              </a:rPr>
              <a:t>Sliding exposure time window</a:t>
            </a:r>
            <a:endParaRPr lang="en-US" dirty="0">
              <a:solidFill>
                <a:srgbClr val="161616"/>
              </a:solidFill>
            </a:endParaRPr>
          </a:p>
        </p:txBody>
      </p:sp>
      <p:grpSp>
        <p:nvGrpSpPr>
          <p:cNvPr id="23" name="Group 22"/>
          <p:cNvGrpSpPr/>
          <p:nvPr/>
        </p:nvGrpSpPr>
        <p:grpSpPr>
          <a:xfrm>
            <a:off x="770523" y="921134"/>
            <a:ext cx="7015032" cy="5250356"/>
            <a:chOff x="530733" y="1539582"/>
            <a:chExt cx="7015032" cy="5250356"/>
          </a:xfrm>
        </p:grpSpPr>
        <p:graphicFrame>
          <p:nvGraphicFramePr>
            <p:cNvPr id="6" name="Chart 5"/>
            <p:cNvGraphicFramePr>
              <a:graphicFrameLocks/>
            </p:cNvGraphicFramePr>
            <p:nvPr>
              <p:extLst>
                <p:ext uri="{D42A27DB-BD31-4B8C-83A1-F6EECF244321}">
                  <p14:modId xmlns:p14="http://schemas.microsoft.com/office/powerpoint/2010/main" val="1368869768"/>
                </p:ext>
              </p:extLst>
            </p:nvPr>
          </p:nvGraphicFramePr>
          <p:xfrm>
            <a:off x="1139338" y="1564240"/>
            <a:ext cx="6406427" cy="43166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00065" y="1539582"/>
              <a:ext cx="604154" cy="4462761"/>
            </a:xfrm>
            <a:prstGeom prst="rect">
              <a:avLst/>
            </a:prstGeom>
            <a:solidFill>
              <a:schemeClr val="tx1"/>
            </a:solidFill>
          </p:spPr>
          <p:txBody>
            <a:bodyPr wrap="square" rtlCol="0">
              <a:spAutoFit/>
            </a:bodyPr>
            <a:lstStyle/>
            <a:p>
              <a:pPr algn="r"/>
              <a:r>
                <a:rPr lang="en-US" dirty="0" smtClean="0">
                  <a:solidFill>
                    <a:srgbClr val="161616"/>
                  </a:solidFill>
                </a:rPr>
                <a:t>2.5</a:t>
              </a:r>
            </a:p>
            <a:p>
              <a:pPr algn="r"/>
              <a:endParaRPr lang="en-US" sz="2000" dirty="0">
                <a:solidFill>
                  <a:srgbClr val="161616"/>
                </a:solidFill>
              </a:endParaRPr>
            </a:p>
            <a:p>
              <a:pPr algn="r"/>
              <a:r>
                <a:rPr lang="en-US" dirty="0" smtClean="0">
                  <a:solidFill>
                    <a:srgbClr val="161616"/>
                  </a:solidFill>
                </a:rPr>
                <a:t>2.0</a:t>
              </a:r>
            </a:p>
            <a:p>
              <a:pPr algn="r"/>
              <a:endParaRPr lang="en-US" sz="2000" dirty="0">
                <a:solidFill>
                  <a:srgbClr val="161616"/>
                </a:solidFill>
              </a:endParaRPr>
            </a:p>
            <a:p>
              <a:pPr algn="r"/>
              <a:r>
                <a:rPr lang="en-US" dirty="0" smtClean="0">
                  <a:solidFill>
                    <a:srgbClr val="161616"/>
                  </a:solidFill>
                </a:rPr>
                <a:t>1.5</a:t>
              </a:r>
            </a:p>
            <a:p>
              <a:pPr algn="r"/>
              <a:endParaRPr lang="en-US" dirty="0">
                <a:solidFill>
                  <a:srgbClr val="161616"/>
                </a:solidFill>
              </a:endParaRPr>
            </a:p>
            <a:p>
              <a:pPr algn="r"/>
              <a:r>
                <a:rPr lang="en-US" dirty="0" smtClean="0">
                  <a:solidFill>
                    <a:srgbClr val="161616"/>
                  </a:solidFill>
                </a:rPr>
                <a:t>1.0</a:t>
              </a:r>
            </a:p>
            <a:p>
              <a:pPr algn="r"/>
              <a:endParaRPr lang="en-US" sz="2000" dirty="0">
                <a:solidFill>
                  <a:srgbClr val="161616"/>
                </a:solidFill>
              </a:endParaRPr>
            </a:p>
            <a:p>
              <a:pPr algn="r"/>
              <a:r>
                <a:rPr lang="en-US" dirty="0" smtClean="0">
                  <a:solidFill>
                    <a:srgbClr val="161616"/>
                  </a:solidFill>
                </a:rPr>
                <a:t>0.5</a:t>
              </a:r>
            </a:p>
            <a:p>
              <a:pPr algn="r"/>
              <a:endParaRPr lang="en-US" dirty="0">
                <a:solidFill>
                  <a:srgbClr val="161616"/>
                </a:solidFill>
              </a:endParaRPr>
            </a:p>
            <a:p>
              <a:pPr algn="r"/>
              <a:r>
                <a:rPr lang="en-US" dirty="0" smtClean="0">
                  <a:solidFill>
                    <a:srgbClr val="161616"/>
                  </a:solidFill>
                </a:rPr>
                <a:t>0.0</a:t>
              </a:r>
            </a:p>
            <a:p>
              <a:pPr algn="r"/>
              <a:endParaRPr lang="en-US" sz="2000" dirty="0">
                <a:solidFill>
                  <a:srgbClr val="161616"/>
                </a:solidFill>
              </a:endParaRPr>
            </a:p>
            <a:p>
              <a:pPr algn="r"/>
              <a:r>
                <a:rPr lang="en-US" dirty="0" smtClean="0">
                  <a:solidFill>
                    <a:srgbClr val="161616"/>
                  </a:solidFill>
                </a:rPr>
                <a:t>-0.5</a:t>
              </a:r>
            </a:p>
            <a:p>
              <a:pPr algn="r"/>
              <a:endParaRPr lang="en-US" dirty="0">
                <a:solidFill>
                  <a:srgbClr val="161616"/>
                </a:solidFill>
              </a:endParaRPr>
            </a:p>
            <a:p>
              <a:pPr algn="r"/>
              <a:r>
                <a:rPr lang="en-US" dirty="0" smtClean="0">
                  <a:solidFill>
                    <a:srgbClr val="161616"/>
                  </a:solidFill>
                </a:rPr>
                <a:t>-1.0</a:t>
              </a:r>
              <a:endParaRPr lang="en-US" dirty="0">
                <a:solidFill>
                  <a:srgbClr val="161616"/>
                </a:solidFill>
              </a:endParaRPr>
            </a:p>
          </p:txBody>
        </p:sp>
        <p:sp>
          <p:nvSpPr>
            <p:cNvPr id="3" name="TextBox 2"/>
            <p:cNvSpPr txBox="1"/>
            <p:nvPr/>
          </p:nvSpPr>
          <p:spPr>
            <a:xfrm rot="16200000">
              <a:off x="-1362806" y="3457778"/>
              <a:ext cx="4156410" cy="369332"/>
            </a:xfrm>
            <a:prstGeom prst="rect">
              <a:avLst/>
            </a:prstGeom>
            <a:noFill/>
          </p:spPr>
          <p:txBody>
            <a:bodyPr wrap="square" rtlCol="0">
              <a:spAutoFit/>
            </a:bodyPr>
            <a:lstStyle/>
            <a:p>
              <a:r>
                <a:rPr lang="en-US" dirty="0" smtClean="0">
                  <a:solidFill>
                    <a:srgbClr val="161616"/>
                  </a:solidFill>
                </a:rPr>
                <a:t>RV mass difference per 10ppb of NO</a:t>
              </a:r>
              <a:r>
                <a:rPr lang="en-US" baseline="-25000" dirty="0" smtClean="0">
                  <a:solidFill>
                    <a:srgbClr val="161616"/>
                  </a:solidFill>
                </a:rPr>
                <a:t>2</a:t>
              </a:r>
              <a:endParaRPr lang="en-US" dirty="0">
                <a:solidFill>
                  <a:srgbClr val="161616"/>
                </a:solidFill>
              </a:endParaRPr>
            </a:p>
          </p:txBody>
        </p:sp>
        <p:sp>
          <p:nvSpPr>
            <p:cNvPr id="7" name="TextBox 6"/>
            <p:cNvSpPr txBox="1"/>
            <p:nvPr/>
          </p:nvSpPr>
          <p:spPr>
            <a:xfrm rot="18744145">
              <a:off x="1269946" y="5954902"/>
              <a:ext cx="850747" cy="369332"/>
            </a:xfrm>
            <a:prstGeom prst="rect">
              <a:avLst/>
            </a:prstGeom>
            <a:noFill/>
          </p:spPr>
          <p:txBody>
            <a:bodyPr wrap="square" rtlCol="0">
              <a:spAutoFit/>
            </a:bodyPr>
            <a:lstStyle/>
            <a:p>
              <a:pPr algn="r"/>
              <a:r>
                <a:rPr lang="en-US" dirty="0" smtClean="0">
                  <a:solidFill>
                    <a:srgbClr val="161616"/>
                  </a:solidFill>
                </a:rPr>
                <a:t>1 to 6</a:t>
              </a:r>
              <a:endParaRPr lang="en-US" dirty="0">
                <a:solidFill>
                  <a:srgbClr val="161616"/>
                </a:solidFill>
              </a:endParaRPr>
            </a:p>
          </p:txBody>
        </p:sp>
        <p:sp>
          <p:nvSpPr>
            <p:cNvPr id="8" name="TextBox 7"/>
            <p:cNvSpPr txBox="1"/>
            <p:nvPr/>
          </p:nvSpPr>
          <p:spPr>
            <a:xfrm rot="18744145">
              <a:off x="1845552" y="5992034"/>
              <a:ext cx="850747" cy="369332"/>
            </a:xfrm>
            <a:prstGeom prst="rect">
              <a:avLst/>
            </a:prstGeom>
            <a:noFill/>
          </p:spPr>
          <p:txBody>
            <a:bodyPr wrap="square" rtlCol="0">
              <a:spAutoFit/>
            </a:bodyPr>
            <a:lstStyle/>
            <a:p>
              <a:pPr algn="r"/>
              <a:r>
                <a:rPr lang="en-US" dirty="0">
                  <a:solidFill>
                    <a:srgbClr val="161616"/>
                  </a:solidFill>
                </a:rPr>
                <a:t>2</a:t>
              </a:r>
              <a:r>
                <a:rPr lang="en-US" dirty="0" smtClean="0">
                  <a:solidFill>
                    <a:srgbClr val="161616"/>
                  </a:solidFill>
                </a:rPr>
                <a:t> to 7</a:t>
              </a:r>
              <a:endParaRPr lang="en-US" dirty="0">
                <a:solidFill>
                  <a:srgbClr val="161616"/>
                </a:solidFill>
              </a:endParaRPr>
            </a:p>
          </p:txBody>
        </p:sp>
        <p:sp>
          <p:nvSpPr>
            <p:cNvPr id="9" name="TextBox 8"/>
            <p:cNvSpPr txBox="1"/>
            <p:nvPr/>
          </p:nvSpPr>
          <p:spPr>
            <a:xfrm rot="18744145">
              <a:off x="2433489" y="5992035"/>
              <a:ext cx="850747" cy="369332"/>
            </a:xfrm>
            <a:prstGeom prst="rect">
              <a:avLst/>
            </a:prstGeom>
            <a:noFill/>
          </p:spPr>
          <p:txBody>
            <a:bodyPr wrap="square" rtlCol="0">
              <a:spAutoFit/>
            </a:bodyPr>
            <a:lstStyle/>
            <a:p>
              <a:pPr algn="r"/>
              <a:r>
                <a:rPr lang="en-US" dirty="0">
                  <a:solidFill>
                    <a:srgbClr val="161616"/>
                  </a:solidFill>
                </a:rPr>
                <a:t>3</a:t>
              </a:r>
              <a:r>
                <a:rPr lang="en-US" dirty="0" smtClean="0">
                  <a:solidFill>
                    <a:srgbClr val="161616"/>
                  </a:solidFill>
                </a:rPr>
                <a:t> to 8</a:t>
              </a:r>
              <a:endParaRPr lang="en-US" dirty="0">
                <a:solidFill>
                  <a:srgbClr val="161616"/>
                </a:solidFill>
              </a:endParaRPr>
            </a:p>
          </p:txBody>
        </p:sp>
        <p:sp>
          <p:nvSpPr>
            <p:cNvPr id="10" name="TextBox 9"/>
            <p:cNvSpPr txBox="1"/>
            <p:nvPr/>
          </p:nvSpPr>
          <p:spPr>
            <a:xfrm rot="18744145">
              <a:off x="3029023" y="5992034"/>
              <a:ext cx="850747" cy="369332"/>
            </a:xfrm>
            <a:prstGeom prst="rect">
              <a:avLst/>
            </a:prstGeom>
            <a:noFill/>
          </p:spPr>
          <p:txBody>
            <a:bodyPr wrap="square" rtlCol="0">
              <a:spAutoFit/>
            </a:bodyPr>
            <a:lstStyle/>
            <a:p>
              <a:pPr algn="r"/>
              <a:r>
                <a:rPr lang="en-US" dirty="0">
                  <a:solidFill>
                    <a:srgbClr val="161616"/>
                  </a:solidFill>
                </a:rPr>
                <a:t>4</a:t>
              </a:r>
              <a:r>
                <a:rPr lang="en-US" dirty="0" smtClean="0">
                  <a:solidFill>
                    <a:srgbClr val="161616"/>
                  </a:solidFill>
                </a:rPr>
                <a:t> to 9</a:t>
              </a:r>
              <a:endParaRPr lang="en-US" dirty="0">
                <a:solidFill>
                  <a:srgbClr val="161616"/>
                </a:solidFill>
              </a:endParaRPr>
            </a:p>
          </p:txBody>
        </p:sp>
        <p:sp>
          <p:nvSpPr>
            <p:cNvPr id="12" name="TextBox 11"/>
            <p:cNvSpPr txBox="1"/>
            <p:nvPr/>
          </p:nvSpPr>
          <p:spPr>
            <a:xfrm rot="18744145">
              <a:off x="3496405" y="6031322"/>
              <a:ext cx="957156" cy="369332"/>
            </a:xfrm>
            <a:prstGeom prst="rect">
              <a:avLst/>
            </a:prstGeom>
            <a:noFill/>
          </p:spPr>
          <p:txBody>
            <a:bodyPr wrap="square" rtlCol="0">
              <a:spAutoFit/>
            </a:bodyPr>
            <a:lstStyle/>
            <a:p>
              <a:pPr algn="r"/>
              <a:r>
                <a:rPr lang="en-US" dirty="0">
                  <a:solidFill>
                    <a:srgbClr val="161616"/>
                  </a:solidFill>
                </a:rPr>
                <a:t>5</a:t>
              </a:r>
              <a:r>
                <a:rPr lang="en-US" dirty="0" smtClean="0">
                  <a:solidFill>
                    <a:srgbClr val="161616"/>
                  </a:solidFill>
                </a:rPr>
                <a:t> to 10</a:t>
              </a:r>
              <a:endParaRPr lang="en-US" dirty="0">
                <a:solidFill>
                  <a:srgbClr val="161616"/>
                </a:solidFill>
              </a:endParaRPr>
            </a:p>
          </p:txBody>
        </p:sp>
        <p:sp>
          <p:nvSpPr>
            <p:cNvPr id="15" name="TextBox 14"/>
            <p:cNvSpPr txBox="1"/>
            <p:nvPr/>
          </p:nvSpPr>
          <p:spPr>
            <a:xfrm rot="18744145">
              <a:off x="5263992" y="5994189"/>
              <a:ext cx="957156" cy="369332"/>
            </a:xfrm>
            <a:prstGeom prst="rect">
              <a:avLst/>
            </a:prstGeom>
            <a:noFill/>
          </p:spPr>
          <p:txBody>
            <a:bodyPr wrap="square" rtlCol="0">
              <a:spAutoFit/>
            </a:bodyPr>
            <a:lstStyle/>
            <a:p>
              <a:pPr algn="r"/>
              <a:r>
                <a:rPr lang="en-US" dirty="0" smtClean="0">
                  <a:solidFill>
                    <a:srgbClr val="161616"/>
                  </a:solidFill>
                </a:rPr>
                <a:t>8 to 13</a:t>
              </a:r>
              <a:endParaRPr lang="en-US" dirty="0">
                <a:solidFill>
                  <a:srgbClr val="161616"/>
                </a:solidFill>
              </a:endParaRPr>
            </a:p>
          </p:txBody>
        </p:sp>
        <p:sp>
          <p:nvSpPr>
            <p:cNvPr id="16" name="TextBox 15"/>
            <p:cNvSpPr txBox="1"/>
            <p:nvPr/>
          </p:nvSpPr>
          <p:spPr>
            <a:xfrm rot="18744145">
              <a:off x="5835602" y="6031320"/>
              <a:ext cx="957156" cy="369332"/>
            </a:xfrm>
            <a:prstGeom prst="rect">
              <a:avLst/>
            </a:prstGeom>
            <a:noFill/>
          </p:spPr>
          <p:txBody>
            <a:bodyPr wrap="square" rtlCol="0">
              <a:spAutoFit/>
            </a:bodyPr>
            <a:lstStyle/>
            <a:p>
              <a:pPr algn="r"/>
              <a:r>
                <a:rPr lang="en-US" dirty="0" smtClean="0">
                  <a:solidFill>
                    <a:srgbClr val="161616"/>
                  </a:solidFill>
                </a:rPr>
                <a:t>9 to 14</a:t>
              </a:r>
              <a:endParaRPr lang="en-US" dirty="0">
                <a:solidFill>
                  <a:srgbClr val="161616"/>
                </a:solidFill>
              </a:endParaRPr>
            </a:p>
          </p:txBody>
        </p:sp>
        <p:sp>
          <p:nvSpPr>
            <p:cNvPr id="17" name="TextBox 16"/>
            <p:cNvSpPr txBox="1"/>
            <p:nvPr/>
          </p:nvSpPr>
          <p:spPr>
            <a:xfrm rot="18744145">
              <a:off x="6323239" y="6061814"/>
              <a:ext cx="1086916" cy="369332"/>
            </a:xfrm>
            <a:prstGeom prst="rect">
              <a:avLst/>
            </a:prstGeom>
            <a:noFill/>
          </p:spPr>
          <p:txBody>
            <a:bodyPr wrap="square" rtlCol="0">
              <a:spAutoFit/>
            </a:bodyPr>
            <a:lstStyle/>
            <a:p>
              <a:pPr algn="r"/>
              <a:r>
                <a:rPr lang="en-US" dirty="0" smtClean="0">
                  <a:solidFill>
                    <a:srgbClr val="161616"/>
                  </a:solidFill>
                </a:rPr>
                <a:t>10 to 15</a:t>
              </a:r>
              <a:endParaRPr lang="en-US" dirty="0">
                <a:solidFill>
                  <a:srgbClr val="161616"/>
                </a:solidFill>
              </a:endParaRPr>
            </a:p>
          </p:txBody>
        </p:sp>
        <p:sp>
          <p:nvSpPr>
            <p:cNvPr id="18" name="TextBox 17"/>
            <p:cNvSpPr txBox="1"/>
            <p:nvPr/>
          </p:nvSpPr>
          <p:spPr>
            <a:xfrm rot="18744145">
              <a:off x="4107890" y="6013903"/>
              <a:ext cx="957156" cy="369332"/>
            </a:xfrm>
            <a:prstGeom prst="rect">
              <a:avLst/>
            </a:prstGeom>
            <a:noFill/>
          </p:spPr>
          <p:txBody>
            <a:bodyPr wrap="square" rtlCol="0">
              <a:spAutoFit/>
            </a:bodyPr>
            <a:lstStyle/>
            <a:p>
              <a:pPr algn="r"/>
              <a:r>
                <a:rPr lang="en-US" dirty="0" smtClean="0">
                  <a:solidFill>
                    <a:srgbClr val="161616"/>
                  </a:solidFill>
                </a:rPr>
                <a:t>6 to 11</a:t>
              </a:r>
              <a:endParaRPr lang="en-US" dirty="0">
                <a:solidFill>
                  <a:srgbClr val="161616"/>
                </a:solidFill>
              </a:endParaRPr>
            </a:p>
          </p:txBody>
        </p:sp>
        <p:sp>
          <p:nvSpPr>
            <p:cNvPr id="19" name="TextBox 18"/>
            <p:cNvSpPr txBox="1"/>
            <p:nvPr/>
          </p:nvSpPr>
          <p:spPr>
            <a:xfrm rot="18744145">
              <a:off x="4702425" y="5994188"/>
              <a:ext cx="957156" cy="369332"/>
            </a:xfrm>
            <a:prstGeom prst="rect">
              <a:avLst/>
            </a:prstGeom>
            <a:noFill/>
          </p:spPr>
          <p:txBody>
            <a:bodyPr wrap="square" rtlCol="0">
              <a:spAutoFit/>
            </a:bodyPr>
            <a:lstStyle/>
            <a:p>
              <a:pPr algn="r"/>
              <a:r>
                <a:rPr lang="en-US" dirty="0" smtClean="0">
                  <a:solidFill>
                    <a:srgbClr val="161616"/>
                  </a:solidFill>
                </a:rPr>
                <a:t>7 to 12</a:t>
              </a:r>
              <a:endParaRPr lang="en-US" dirty="0">
                <a:solidFill>
                  <a:srgbClr val="161616"/>
                </a:solidFill>
              </a:endParaRPr>
            </a:p>
          </p:txBody>
        </p:sp>
      </p:grpSp>
      <p:sp>
        <p:nvSpPr>
          <p:cNvPr id="24" name="TextBox 23"/>
          <p:cNvSpPr txBox="1"/>
          <p:nvPr/>
        </p:nvSpPr>
        <p:spPr>
          <a:xfrm>
            <a:off x="1744009" y="5890796"/>
            <a:ext cx="5865313" cy="646331"/>
          </a:xfrm>
          <a:prstGeom prst="rect">
            <a:avLst/>
          </a:prstGeom>
          <a:noFill/>
        </p:spPr>
        <p:txBody>
          <a:bodyPr wrap="square" rtlCol="0">
            <a:spAutoFit/>
          </a:bodyPr>
          <a:lstStyle/>
          <a:p>
            <a:pPr algn="ctr"/>
            <a:r>
              <a:rPr lang="en-US" dirty="0" smtClean="0">
                <a:solidFill>
                  <a:srgbClr val="161616"/>
                </a:solidFill>
              </a:rPr>
              <a:t>Number of years a participant lived in the index neighborhood</a:t>
            </a:r>
            <a:endParaRPr lang="en-US" dirty="0">
              <a:solidFill>
                <a:srgbClr val="161616"/>
              </a:solidFill>
            </a:endParaRPr>
          </a:p>
        </p:txBody>
      </p:sp>
      <p:cxnSp>
        <p:nvCxnSpPr>
          <p:cNvPr id="25" name="Straight Connector 24"/>
          <p:cNvCxnSpPr/>
          <p:nvPr/>
        </p:nvCxnSpPr>
        <p:spPr bwMode="auto">
          <a:xfrm>
            <a:off x="271463" y="72648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a:off x="7943929" y="2951080"/>
            <a:ext cx="0" cy="887688"/>
          </a:xfrm>
          <a:prstGeom prst="line">
            <a:avLst/>
          </a:prstGeom>
          <a:solidFill>
            <a:schemeClr val="accent1"/>
          </a:solidFill>
          <a:ln w="19050" cap="flat" cmpd="sng" algn="ctr">
            <a:solidFill>
              <a:schemeClr val="tx1">
                <a:lumMod val="50000"/>
              </a:schemeClr>
            </a:solidFill>
            <a:prstDash val="solid"/>
            <a:round/>
            <a:headEnd type="none" w="med" len="med"/>
            <a:tailEnd type="none" w="med" len="med"/>
          </a:ln>
          <a:effectLst/>
        </p:spPr>
      </p:cxnSp>
      <p:cxnSp>
        <p:nvCxnSpPr>
          <p:cNvPr id="35" name="Straight Connector 34"/>
          <p:cNvCxnSpPr/>
          <p:nvPr/>
        </p:nvCxnSpPr>
        <p:spPr bwMode="auto">
          <a:xfrm flipH="1">
            <a:off x="7855923" y="3838768"/>
            <a:ext cx="176232" cy="0"/>
          </a:xfrm>
          <a:prstGeom prst="line">
            <a:avLst/>
          </a:prstGeom>
          <a:solidFill>
            <a:schemeClr val="accent1"/>
          </a:solidFill>
          <a:ln w="19050" cap="flat" cmpd="sng" algn="ctr">
            <a:solidFill>
              <a:schemeClr val="tx1">
                <a:lumMod val="50000"/>
              </a:schemeClr>
            </a:solidFill>
            <a:prstDash val="solid"/>
            <a:round/>
            <a:headEnd type="none" w="med" len="med"/>
            <a:tailEnd type="none" w="med" len="med"/>
          </a:ln>
          <a:effectLst/>
        </p:spPr>
      </p:cxnSp>
      <p:cxnSp>
        <p:nvCxnSpPr>
          <p:cNvPr id="38" name="Straight Connector 37"/>
          <p:cNvCxnSpPr/>
          <p:nvPr/>
        </p:nvCxnSpPr>
        <p:spPr bwMode="auto">
          <a:xfrm flipH="1">
            <a:off x="7860363" y="2943203"/>
            <a:ext cx="176232" cy="0"/>
          </a:xfrm>
          <a:prstGeom prst="line">
            <a:avLst/>
          </a:prstGeom>
          <a:solidFill>
            <a:schemeClr val="accent1"/>
          </a:solidFill>
          <a:ln w="19050" cap="flat" cmpd="sng" algn="ctr">
            <a:solidFill>
              <a:schemeClr val="tx1">
                <a:lumMod val="50000"/>
              </a:schemeClr>
            </a:solidFill>
            <a:prstDash val="solid"/>
            <a:round/>
            <a:headEnd type="none" w="med" len="med"/>
            <a:tailEnd type="none" w="med" len="med"/>
          </a:ln>
          <a:effectLst/>
        </p:spPr>
      </p:cxnSp>
      <p:sp>
        <p:nvSpPr>
          <p:cNvPr id="39" name="Rectangle 38"/>
          <p:cNvSpPr/>
          <p:nvPr/>
        </p:nvSpPr>
        <p:spPr bwMode="auto">
          <a:xfrm>
            <a:off x="7899479" y="3333115"/>
            <a:ext cx="88226" cy="98632"/>
          </a:xfrm>
          <a:prstGeom prst="rect">
            <a:avLst/>
          </a:prstGeom>
          <a:solidFill>
            <a:schemeClr val="tx1">
              <a:lumMod val="50000"/>
            </a:schemeClr>
          </a:solidFill>
          <a:ln w="19050" cap="flat" cmpd="sng" algn="ctr">
            <a:solidFill>
              <a:srgbClr val="7F7F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40" name="TextBox 39"/>
          <p:cNvSpPr txBox="1"/>
          <p:nvPr/>
        </p:nvSpPr>
        <p:spPr>
          <a:xfrm>
            <a:off x="7356021" y="3926902"/>
            <a:ext cx="1086916" cy="646331"/>
          </a:xfrm>
          <a:prstGeom prst="rect">
            <a:avLst/>
          </a:prstGeom>
          <a:noFill/>
        </p:spPr>
        <p:txBody>
          <a:bodyPr wrap="square" rtlCol="0">
            <a:spAutoFit/>
          </a:bodyPr>
          <a:lstStyle/>
          <a:p>
            <a:pPr algn="ctr"/>
            <a:r>
              <a:rPr lang="en-US" dirty="0" smtClean="0">
                <a:solidFill>
                  <a:srgbClr val="161616"/>
                </a:solidFill>
              </a:rPr>
              <a:t>Full Model</a:t>
            </a:r>
            <a:endParaRPr lang="en-US" dirty="0">
              <a:solidFill>
                <a:srgbClr val="161616"/>
              </a:solidFill>
            </a:endParaRPr>
          </a:p>
        </p:txBody>
      </p:sp>
      <p:sp>
        <p:nvSpPr>
          <p:cNvPr id="41" name="Rectangle 40"/>
          <p:cNvSpPr/>
          <p:nvPr/>
        </p:nvSpPr>
        <p:spPr bwMode="auto">
          <a:xfrm>
            <a:off x="1805659" y="1060293"/>
            <a:ext cx="6590849" cy="4059326"/>
          </a:xfrm>
          <a:prstGeom prst="rect">
            <a:avLst/>
          </a:prstGeom>
          <a:noFill/>
          <a:ln w="1905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
        <p:nvSpPr>
          <p:cNvPr id="42" name="Rectangle 41"/>
          <p:cNvSpPr/>
          <p:nvPr/>
        </p:nvSpPr>
        <p:spPr bwMode="auto">
          <a:xfrm>
            <a:off x="641137" y="945790"/>
            <a:ext cx="7907771" cy="5591337"/>
          </a:xfrm>
          <a:prstGeom prst="rect">
            <a:avLst/>
          </a:prstGeom>
          <a:noFill/>
          <a:ln w="1905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spTree>
    <p:extLst>
      <p:ext uri="{BB962C8B-B14F-4D97-AF65-F5344CB8AC3E}">
        <p14:creationId xmlns:p14="http://schemas.microsoft.com/office/powerpoint/2010/main" val="241708751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365252" y="946357"/>
            <a:ext cx="4429489" cy="4147163"/>
          </a:xfrm>
          <a:prstGeom prst="rect">
            <a:avLst/>
          </a:prstGeom>
          <a:solidFill>
            <a:srgbClr val="FFFFFF"/>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grpSp>
        <p:nvGrpSpPr>
          <p:cNvPr id="14" name="Group 13"/>
          <p:cNvGrpSpPr/>
          <p:nvPr/>
        </p:nvGrpSpPr>
        <p:grpSpPr>
          <a:xfrm>
            <a:off x="1116427" y="5020767"/>
            <a:ext cx="2834736" cy="1911931"/>
            <a:chOff x="1339855" y="5455257"/>
            <a:chExt cx="2834736" cy="1911931"/>
          </a:xfrm>
        </p:grpSpPr>
        <p:sp>
          <p:nvSpPr>
            <p:cNvPr id="6" name="TextBox 5"/>
            <p:cNvSpPr txBox="1"/>
            <p:nvPr/>
          </p:nvSpPr>
          <p:spPr>
            <a:xfrm rot="18080873">
              <a:off x="605960" y="6189152"/>
              <a:ext cx="1837122" cy="369332"/>
            </a:xfrm>
            <a:prstGeom prst="rect">
              <a:avLst/>
            </a:prstGeom>
            <a:noFill/>
          </p:spPr>
          <p:txBody>
            <a:bodyPr wrap="square" rtlCol="0">
              <a:spAutoFit/>
            </a:bodyPr>
            <a:lstStyle/>
            <a:p>
              <a:pPr algn="r"/>
              <a:r>
                <a:rPr lang="en-US" dirty="0" smtClean="0">
                  <a:solidFill>
                    <a:srgbClr val="161616"/>
                  </a:solidFill>
                </a:rPr>
                <a:t>Full Model</a:t>
              </a:r>
              <a:endParaRPr lang="en-US" dirty="0">
                <a:solidFill>
                  <a:srgbClr val="161616"/>
                </a:solidFill>
              </a:endParaRPr>
            </a:p>
          </p:txBody>
        </p:sp>
        <p:sp>
          <p:nvSpPr>
            <p:cNvPr id="7" name="TextBox 6"/>
            <p:cNvSpPr txBox="1"/>
            <p:nvPr/>
          </p:nvSpPr>
          <p:spPr>
            <a:xfrm rot="18080873">
              <a:off x="1023959" y="6227281"/>
              <a:ext cx="1837122" cy="369332"/>
            </a:xfrm>
            <a:prstGeom prst="rect">
              <a:avLst/>
            </a:prstGeom>
            <a:noFill/>
          </p:spPr>
          <p:txBody>
            <a:bodyPr wrap="square" rtlCol="0">
              <a:spAutoFit/>
            </a:bodyPr>
            <a:lstStyle/>
            <a:p>
              <a:pPr algn="r"/>
              <a:r>
                <a:rPr lang="en-US" dirty="0" smtClean="0">
                  <a:solidFill>
                    <a:srgbClr val="161616"/>
                  </a:solidFill>
                </a:rPr>
                <a:t>St. Paul</a:t>
              </a:r>
              <a:endParaRPr lang="en-US" dirty="0">
                <a:solidFill>
                  <a:srgbClr val="161616"/>
                </a:solidFill>
              </a:endParaRPr>
            </a:p>
          </p:txBody>
        </p:sp>
        <p:sp>
          <p:nvSpPr>
            <p:cNvPr id="9" name="TextBox 8"/>
            <p:cNvSpPr txBox="1"/>
            <p:nvPr/>
          </p:nvSpPr>
          <p:spPr>
            <a:xfrm rot="18080873">
              <a:off x="1425077" y="6263959"/>
              <a:ext cx="1837122" cy="369332"/>
            </a:xfrm>
            <a:prstGeom prst="rect">
              <a:avLst/>
            </a:prstGeom>
            <a:noFill/>
          </p:spPr>
          <p:txBody>
            <a:bodyPr wrap="square" rtlCol="0">
              <a:spAutoFit/>
            </a:bodyPr>
            <a:lstStyle/>
            <a:p>
              <a:pPr algn="r"/>
              <a:r>
                <a:rPr lang="en-US" dirty="0" smtClean="0">
                  <a:solidFill>
                    <a:srgbClr val="161616"/>
                  </a:solidFill>
                </a:rPr>
                <a:t>Los Angeles</a:t>
              </a:r>
              <a:endParaRPr lang="en-US" dirty="0">
                <a:solidFill>
                  <a:srgbClr val="161616"/>
                </a:solidFill>
              </a:endParaRPr>
            </a:p>
          </p:txBody>
        </p:sp>
        <p:sp>
          <p:nvSpPr>
            <p:cNvPr id="10" name="TextBox 9"/>
            <p:cNvSpPr txBox="1"/>
            <p:nvPr/>
          </p:nvSpPr>
          <p:spPr>
            <a:xfrm rot="18080873">
              <a:off x="2228035" y="6263959"/>
              <a:ext cx="1837122" cy="369332"/>
            </a:xfrm>
            <a:prstGeom prst="rect">
              <a:avLst/>
            </a:prstGeom>
            <a:noFill/>
          </p:spPr>
          <p:txBody>
            <a:bodyPr wrap="square" rtlCol="0">
              <a:spAutoFit/>
            </a:bodyPr>
            <a:lstStyle/>
            <a:p>
              <a:pPr algn="r"/>
              <a:r>
                <a:rPr lang="en-US" dirty="0" smtClean="0">
                  <a:solidFill>
                    <a:srgbClr val="161616"/>
                  </a:solidFill>
                </a:rPr>
                <a:t>Chicago</a:t>
              </a:r>
              <a:endParaRPr lang="en-US" dirty="0">
                <a:solidFill>
                  <a:srgbClr val="161616"/>
                </a:solidFill>
              </a:endParaRPr>
            </a:p>
          </p:txBody>
        </p:sp>
        <p:sp>
          <p:nvSpPr>
            <p:cNvPr id="11" name="TextBox 10"/>
            <p:cNvSpPr txBox="1"/>
            <p:nvPr/>
          </p:nvSpPr>
          <p:spPr>
            <a:xfrm rot="18080873">
              <a:off x="1877111" y="6189153"/>
              <a:ext cx="1837122" cy="369332"/>
            </a:xfrm>
            <a:prstGeom prst="rect">
              <a:avLst/>
            </a:prstGeom>
            <a:noFill/>
          </p:spPr>
          <p:txBody>
            <a:bodyPr wrap="square" rtlCol="0">
              <a:spAutoFit/>
            </a:bodyPr>
            <a:lstStyle/>
            <a:p>
              <a:pPr algn="r"/>
              <a:r>
                <a:rPr lang="en-US" dirty="0" smtClean="0">
                  <a:solidFill>
                    <a:srgbClr val="161616"/>
                  </a:solidFill>
                </a:rPr>
                <a:t>Baltimore</a:t>
              </a:r>
              <a:endParaRPr lang="en-US" dirty="0">
                <a:solidFill>
                  <a:srgbClr val="161616"/>
                </a:solidFill>
              </a:endParaRPr>
            </a:p>
          </p:txBody>
        </p:sp>
        <p:sp>
          <p:nvSpPr>
            <p:cNvPr id="12" name="TextBox 11"/>
            <p:cNvSpPr txBox="1"/>
            <p:nvPr/>
          </p:nvSpPr>
          <p:spPr>
            <a:xfrm rot="18080873">
              <a:off x="2640139" y="6263960"/>
              <a:ext cx="1837122" cy="369332"/>
            </a:xfrm>
            <a:prstGeom prst="rect">
              <a:avLst/>
            </a:prstGeom>
            <a:noFill/>
          </p:spPr>
          <p:txBody>
            <a:bodyPr wrap="square" rtlCol="0">
              <a:spAutoFit/>
            </a:bodyPr>
            <a:lstStyle/>
            <a:p>
              <a:pPr algn="r"/>
              <a:r>
                <a:rPr lang="en-US" dirty="0" smtClean="0">
                  <a:solidFill>
                    <a:srgbClr val="161616"/>
                  </a:solidFill>
                </a:rPr>
                <a:t>Winston-Salem</a:t>
              </a:r>
              <a:endParaRPr lang="en-US" dirty="0">
                <a:solidFill>
                  <a:srgbClr val="161616"/>
                </a:solidFill>
              </a:endParaRPr>
            </a:p>
          </p:txBody>
        </p:sp>
        <p:sp>
          <p:nvSpPr>
            <p:cNvPr id="13" name="TextBox 12"/>
            <p:cNvSpPr txBox="1"/>
            <p:nvPr/>
          </p:nvSpPr>
          <p:spPr>
            <a:xfrm rot="18080873">
              <a:off x="3071364" y="6263961"/>
              <a:ext cx="1837122" cy="369332"/>
            </a:xfrm>
            <a:prstGeom prst="rect">
              <a:avLst/>
            </a:prstGeom>
            <a:noFill/>
          </p:spPr>
          <p:txBody>
            <a:bodyPr wrap="square" rtlCol="0">
              <a:spAutoFit/>
            </a:bodyPr>
            <a:lstStyle/>
            <a:p>
              <a:pPr algn="r"/>
              <a:r>
                <a:rPr lang="en-US" dirty="0" smtClean="0">
                  <a:solidFill>
                    <a:srgbClr val="161616"/>
                  </a:solidFill>
                </a:rPr>
                <a:t>New York</a:t>
              </a:r>
              <a:endParaRPr lang="en-US" dirty="0">
                <a:solidFill>
                  <a:srgbClr val="161616"/>
                </a:solidFill>
              </a:endParaRPr>
            </a:p>
          </p:txBody>
        </p:sp>
      </p:grpSp>
      <p:sp>
        <p:nvSpPr>
          <p:cNvPr id="15" name="Title 1"/>
          <p:cNvSpPr>
            <a:spLocks noGrp="1"/>
          </p:cNvSpPr>
          <p:nvPr>
            <p:ph type="title"/>
          </p:nvPr>
        </p:nvSpPr>
        <p:spPr>
          <a:xfrm>
            <a:off x="188541" y="150977"/>
            <a:ext cx="8872537" cy="600164"/>
          </a:xfrm>
        </p:spPr>
        <p:txBody>
          <a:bodyPr/>
          <a:lstStyle/>
          <a:p>
            <a:r>
              <a:rPr lang="en-US" dirty="0" smtClean="0">
                <a:solidFill>
                  <a:srgbClr val="161616"/>
                </a:solidFill>
              </a:rPr>
              <a:t>Effect modification by location</a:t>
            </a:r>
            <a:endParaRPr lang="en-US" dirty="0">
              <a:solidFill>
                <a:srgbClr val="161616"/>
              </a:solidFill>
            </a:endParaRPr>
          </a:p>
        </p:txBody>
      </p:sp>
      <p:cxnSp>
        <p:nvCxnSpPr>
          <p:cNvPr id="16" name="Straight Connector 15"/>
          <p:cNvCxnSpPr/>
          <p:nvPr/>
        </p:nvCxnSpPr>
        <p:spPr bwMode="auto">
          <a:xfrm>
            <a:off x="271463" y="72648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19" name="TextBox 18"/>
          <p:cNvSpPr txBox="1"/>
          <p:nvPr/>
        </p:nvSpPr>
        <p:spPr>
          <a:xfrm rot="16200000">
            <a:off x="-1472885" y="2777685"/>
            <a:ext cx="4156410" cy="369332"/>
          </a:xfrm>
          <a:prstGeom prst="rect">
            <a:avLst/>
          </a:prstGeom>
          <a:noFill/>
        </p:spPr>
        <p:txBody>
          <a:bodyPr wrap="square" rtlCol="0">
            <a:spAutoFit/>
          </a:bodyPr>
          <a:lstStyle/>
          <a:p>
            <a:r>
              <a:rPr lang="en-US" dirty="0" smtClean="0">
                <a:solidFill>
                  <a:srgbClr val="161616"/>
                </a:solidFill>
              </a:rPr>
              <a:t>RV mass difference per 10ppb of NO</a:t>
            </a:r>
            <a:r>
              <a:rPr lang="en-US" baseline="-25000" dirty="0" smtClean="0">
                <a:solidFill>
                  <a:srgbClr val="161616"/>
                </a:solidFill>
              </a:rPr>
              <a:t>2</a:t>
            </a:r>
            <a:endParaRPr lang="en-US" dirty="0">
              <a:solidFill>
                <a:srgbClr val="161616"/>
              </a:solidFill>
            </a:endParaRPr>
          </a:p>
        </p:txBody>
      </p:sp>
      <p:sp>
        <p:nvSpPr>
          <p:cNvPr id="22" name="Rectangle 21"/>
          <p:cNvSpPr/>
          <p:nvPr/>
        </p:nvSpPr>
        <p:spPr bwMode="auto">
          <a:xfrm>
            <a:off x="1214417" y="1098757"/>
            <a:ext cx="3474816" cy="3832839"/>
          </a:xfrm>
          <a:prstGeom prst="rect">
            <a:avLst/>
          </a:prstGeom>
          <a:no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graphicFrame>
        <p:nvGraphicFramePr>
          <p:cNvPr id="25" name="Chart 24"/>
          <p:cNvGraphicFramePr>
            <a:graphicFrameLocks/>
          </p:cNvGraphicFramePr>
          <p:nvPr>
            <p:extLst>
              <p:ext uri="{D42A27DB-BD31-4B8C-83A1-F6EECF244321}">
                <p14:modId xmlns:p14="http://schemas.microsoft.com/office/powerpoint/2010/main" val="1826698603"/>
              </p:ext>
            </p:extLst>
          </p:nvPr>
        </p:nvGraphicFramePr>
        <p:xfrm>
          <a:off x="963243" y="1098757"/>
          <a:ext cx="3725990" cy="38328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759196" y="1056051"/>
            <a:ext cx="431540" cy="4062651"/>
          </a:xfrm>
          <a:prstGeom prst="rect">
            <a:avLst/>
          </a:prstGeom>
          <a:solidFill>
            <a:schemeClr val="tx1"/>
          </a:solidFill>
        </p:spPr>
        <p:txBody>
          <a:bodyPr wrap="square" rtlCol="0">
            <a:spAutoFit/>
          </a:bodyPr>
          <a:lstStyle/>
          <a:p>
            <a:pPr algn="r"/>
            <a:r>
              <a:rPr lang="en-US" dirty="0" smtClean="0">
                <a:solidFill>
                  <a:srgbClr val="161616"/>
                </a:solidFill>
              </a:rPr>
              <a:t>6</a:t>
            </a:r>
          </a:p>
          <a:p>
            <a:pPr algn="r"/>
            <a:endParaRPr lang="en-US" sz="1000" dirty="0">
              <a:solidFill>
                <a:srgbClr val="161616"/>
              </a:solidFill>
            </a:endParaRPr>
          </a:p>
          <a:p>
            <a:pPr algn="r"/>
            <a:r>
              <a:rPr lang="en-US" dirty="0" smtClean="0">
                <a:solidFill>
                  <a:srgbClr val="161616"/>
                </a:solidFill>
              </a:rPr>
              <a:t>5</a:t>
            </a:r>
          </a:p>
          <a:p>
            <a:pPr algn="r"/>
            <a:endParaRPr lang="en-US" sz="1100" dirty="0">
              <a:solidFill>
                <a:srgbClr val="161616"/>
              </a:solidFill>
            </a:endParaRPr>
          </a:p>
          <a:p>
            <a:pPr algn="r"/>
            <a:r>
              <a:rPr lang="en-US" dirty="0" smtClean="0">
                <a:solidFill>
                  <a:srgbClr val="161616"/>
                </a:solidFill>
              </a:rPr>
              <a:t>4</a:t>
            </a:r>
          </a:p>
          <a:p>
            <a:pPr algn="r"/>
            <a:endParaRPr lang="en-US" sz="1200" dirty="0">
              <a:solidFill>
                <a:srgbClr val="161616"/>
              </a:solidFill>
            </a:endParaRPr>
          </a:p>
          <a:p>
            <a:pPr algn="r"/>
            <a:r>
              <a:rPr lang="en-US" dirty="0" smtClean="0">
                <a:solidFill>
                  <a:srgbClr val="161616"/>
                </a:solidFill>
              </a:rPr>
              <a:t>3</a:t>
            </a:r>
          </a:p>
          <a:p>
            <a:pPr algn="r"/>
            <a:endParaRPr lang="en-US" sz="1200" dirty="0">
              <a:solidFill>
                <a:srgbClr val="161616"/>
              </a:solidFill>
            </a:endParaRPr>
          </a:p>
          <a:p>
            <a:pPr algn="r"/>
            <a:r>
              <a:rPr lang="en-US" dirty="0" smtClean="0">
                <a:solidFill>
                  <a:srgbClr val="161616"/>
                </a:solidFill>
              </a:rPr>
              <a:t>2</a:t>
            </a:r>
          </a:p>
          <a:p>
            <a:pPr algn="r"/>
            <a:endParaRPr lang="en-US" sz="1100" dirty="0">
              <a:solidFill>
                <a:srgbClr val="161616"/>
              </a:solidFill>
            </a:endParaRPr>
          </a:p>
          <a:p>
            <a:pPr algn="r"/>
            <a:r>
              <a:rPr lang="en-US" dirty="0" smtClean="0">
                <a:solidFill>
                  <a:srgbClr val="161616"/>
                </a:solidFill>
              </a:rPr>
              <a:t>1</a:t>
            </a:r>
          </a:p>
          <a:p>
            <a:pPr algn="r"/>
            <a:endParaRPr lang="en-US" sz="1050" dirty="0">
              <a:solidFill>
                <a:srgbClr val="161616"/>
              </a:solidFill>
            </a:endParaRPr>
          </a:p>
          <a:p>
            <a:pPr algn="r"/>
            <a:r>
              <a:rPr lang="en-US" dirty="0" smtClean="0">
                <a:solidFill>
                  <a:srgbClr val="161616"/>
                </a:solidFill>
              </a:rPr>
              <a:t>0</a:t>
            </a:r>
          </a:p>
          <a:p>
            <a:pPr algn="r"/>
            <a:endParaRPr lang="en-US" sz="1100" dirty="0">
              <a:solidFill>
                <a:srgbClr val="161616"/>
              </a:solidFill>
            </a:endParaRPr>
          </a:p>
          <a:p>
            <a:pPr algn="r"/>
            <a:r>
              <a:rPr lang="en-US" dirty="0" smtClean="0">
                <a:solidFill>
                  <a:srgbClr val="161616"/>
                </a:solidFill>
              </a:rPr>
              <a:t>-1</a:t>
            </a:r>
          </a:p>
          <a:p>
            <a:pPr algn="r"/>
            <a:endParaRPr lang="en-US" sz="1100" dirty="0">
              <a:solidFill>
                <a:srgbClr val="161616"/>
              </a:solidFill>
            </a:endParaRPr>
          </a:p>
          <a:p>
            <a:pPr algn="r"/>
            <a:r>
              <a:rPr lang="en-US" dirty="0" smtClean="0">
                <a:solidFill>
                  <a:srgbClr val="161616"/>
                </a:solidFill>
              </a:rPr>
              <a:t>-2</a:t>
            </a:r>
            <a:endParaRPr lang="en-US" dirty="0">
              <a:solidFill>
                <a:srgbClr val="161616"/>
              </a:solidFill>
            </a:endParaRPr>
          </a:p>
        </p:txBody>
      </p:sp>
      <p:cxnSp>
        <p:nvCxnSpPr>
          <p:cNvPr id="21" name="Straight Connector 20"/>
          <p:cNvCxnSpPr/>
          <p:nvPr/>
        </p:nvCxnSpPr>
        <p:spPr bwMode="auto">
          <a:xfrm flipH="1">
            <a:off x="728336" y="5093520"/>
            <a:ext cx="512321" cy="1"/>
          </a:xfrm>
          <a:prstGeom prst="line">
            <a:avLst/>
          </a:prstGeom>
          <a:solidFill>
            <a:schemeClr val="accent1"/>
          </a:solidFill>
          <a:ln w="19050" cap="flat" cmpd="sng" algn="ctr">
            <a:solidFill>
              <a:srgbClr val="161616"/>
            </a:solidFill>
            <a:prstDash val="solid"/>
            <a:round/>
            <a:headEnd type="none" w="med" len="med"/>
            <a:tailEnd type="none" w="med" len="med"/>
          </a:ln>
          <a:effectLst/>
        </p:spPr>
      </p:cxnSp>
      <p:sp>
        <p:nvSpPr>
          <p:cNvPr id="26" name="Rectangle 25"/>
          <p:cNvSpPr/>
          <p:nvPr/>
        </p:nvSpPr>
        <p:spPr bwMode="auto">
          <a:xfrm>
            <a:off x="4794741" y="946357"/>
            <a:ext cx="4067905" cy="4143945"/>
          </a:xfrm>
          <a:prstGeom prst="rect">
            <a:avLst/>
          </a:prstGeom>
          <a:solidFill>
            <a:srgbClr val="FFFFFF"/>
          </a:solid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grpSp>
        <p:nvGrpSpPr>
          <p:cNvPr id="27" name="Group 26"/>
          <p:cNvGrpSpPr/>
          <p:nvPr/>
        </p:nvGrpSpPr>
        <p:grpSpPr>
          <a:xfrm>
            <a:off x="5182503" y="5017549"/>
            <a:ext cx="2834736" cy="1911931"/>
            <a:chOff x="1339855" y="5455257"/>
            <a:chExt cx="2834736" cy="1911931"/>
          </a:xfrm>
        </p:grpSpPr>
        <p:sp>
          <p:nvSpPr>
            <p:cNvPr id="28" name="TextBox 27"/>
            <p:cNvSpPr txBox="1"/>
            <p:nvPr/>
          </p:nvSpPr>
          <p:spPr>
            <a:xfrm rot="18080873">
              <a:off x="605960" y="6189152"/>
              <a:ext cx="1837122" cy="369332"/>
            </a:xfrm>
            <a:prstGeom prst="rect">
              <a:avLst/>
            </a:prstGeom>
            <a:noFill/>
          </p:spPr>
          <p:txBody>
            <a:bodyPr wrap="square" rtlCol="0">
              <a:spAutoFit/>
            </a:bodyPr>
            <a:lstStyle/>
            <a:p>
              <a:pPr algn="r"/>
              <a:r>
                <a:rPr lang="en-US" dirty="0" smtClean="0">
                  <a:solidFill>
                    <a:srgbClr val="161616"/>
                  </a:solidFill>
                </a:rPr>
                <a:t>Full Model</a:t>
              </a:r>
              <a:endParaRPr lang="en-US" dirty="0">
                <a:solidFill>
                  <a:srgbClr val="161616"/>
                </a:solidFill>
              </a:endParaRPr>
            </a:p>
          </p:txBody>
        </p:sp>
        <p:sp>
          <p:nvSpPr>
            <p:cNvPr id="29" name="TextBox 28"/>
            <p:cNvSpPr txBox="1"/>
            <p:nvPr/>
          </p:nvSpPr>
          <p:spPr>
            <a:xfrm rot="18080873">
              <a:off x="1023959" y="6227281"/>
              <a:ext cx="1837122" cy="369332"/>
            </a:xfrm>
            <a:prstGeom prst="rect">
              <a:avLst/>
            </a:prstGeom>
            <a:noFill/>
          </p:spPr>
          <p:txBody>
            <a:bodyPr wrap="square" rtlCol="0">
              <a:spAutoFit/>
            </a:bodyPr>
            <a:lstStyle/>
            <a:p>
              <a:pPr algn="r"/>
              <a:r>
                <a:rPr lang="en-US" dirty="0" smtClean="0">
                  <a:solidFill>
                    <a:srgbClr val="161616"/>
                  </a:solidFill>
                </a:rPr>
                <a:t>St. Paul</a:t>
              </a:r>
              <a:endParaRPr lang="en-US" dirty="0">
                <a:solidFill>
                  <a:srgbClr val="161616"/>
                </a:solidFill>
              </a:endParaRPr>
            </a:p>
          </p:txBody>
        </p:sp>
        <p:sp>
          <p:nvSpPr>
            <p:cNvPr id="30" name="TextBox 29"/>
            <p:cNvSpPr txBox="1"/>
            <p:nvPr/>
          </p:nvSpPr>
          <p:spPr>
            <a:xfrm rot="18080873">
              <a:off x="1425077" y="6263959"/>
              <a:ext cx="1837122" cy="369332"/>
            </a:xfrm>
            <a:prstGeom prst="rect">
              <a:avLst/>
            </a:prstGeom>
            <a:noFill/>
          </p:spPr>
          <p:txBody>
            <a:bodyPr wrap="square" rtlCol="0">
              <a:spAutoFit/>
            </a:bodyPr>
            <a:lstStyle/>
            <a:p>
              <a:pPr algn="r"/>
              <a:r>
                <a:rPr lang="en-US" dirty="0" smtClean="0">
                  <a:solidFill>
                    <a:srgbClr val="161616"/>
                  </a:solidFill>
                </a:rPr>
                <a:t>Los Angeles</a:t>
              </a:r>
              <a:endParaRPr lang="en-US" dirty="0">
                <a:solidFill>
                  <a:srgbClr val="161616"/>
                </a:solidFill>
              </a:endParaRPr>
            </a:p>
          </p:txBody>
        </p:sp>
        <p:sp>
          <p:nvSpPr>
            <p:cNvPr id="31" name="TextBox 30"/>
            <p:cNvSpPr txBox="1"/>
            <p:nvPr/>
          </p:nvSpPr>
          <p:spPr>
            <a:xfrm rot="18080873">
              <a:off x="2228035" y="6263959"/>
              <a:ext cx="1837122" cy="369332"/>
            </a:xfrm>
            <a:prstGeom prst="rect">
              <a:avLst/>
            </a:prstGeom>
            <a:noFill/>
          </p:spPr>
          <p:txBody>
            <a:bodyPr wrap="square" rtlCol="0">
              <a:spAutoFit/>
            </a:bodyPr>
            <a:lstStyle/>
            <a:p>
              <a:pPr algn="r"/>
              <a:r>
                <a:rPr lang="en-US" dirty="0" smtClean="0">
                  <a:solidFill>
                    <a:srgbClr val="161616"/>
                  </a:solidFill>
                </a:rPr>
                <a:t>Chicago</a:t>
              </a:r>
              <a:endParaRPr lang="en-US" dirty="0">
                <a:solidFill>
                  <a:srgbClr val="161616"/>
                </a:solidFill>
              </a:endParaRPr>
            </a:p>
          </p:txBody>
        </p:sp>
        <p:sp>
          <p:nvSpPr>
            <p:cNvPr id="32" name="TextBox 31"/>
            <p:cNvSpPr txBox="1"/>
            <p:nvPr/>
          </p:nvSpPr>
          <p:spPr>
            <a:xfrm rot="18080873">
              <a:off x="1877111" y="6189153"/>
              <a:ext cx="1837122" cy="369332"/>
            </a:xfrm>
            <a:prstGeom prst="rect">
              <a:avLst/>
            </a:prstGeom>
            <a:noFill/>
          </p:spPr>
          <p:txBody>
            <a:bodyPr wrap="square" rtlCol="0">
              <a:spAutoFit/>
            </a:bodyPr>
            <a:lstStyle/>
            <a:p>
              <a:pPr algn="r"/>
              <a:r>
                <a:rPr lang="en-US" dirty="0" smtClean="0">
                  <a:solidFill>
                    <a:srgbClr val="161616"/>
                  </a:solidFill>
                </a:rPr>
                <a:t>Baltimore</a:t>
              </a:r>
              <a:endParaRPr lang="en-US" dirty="0">
                <a:solidFill>
                  <a:srgbClr val="161616"/>
                </a:solidFill>
              </a:endParaRPr>
            </a:p>
          </p:txBody>
        </p:sp>
        <p:sp>
          <p:nvSpPr>
            <p:cNvPr id="33" name="TextBox 32"/>
            <p:cNvSpPr txBox="1"/>
            <p:nvPr/>
          </p:nvSpPr>
          <p:spPr>
            <a:xfrm rot="18080873">
              <a:off x="2640139" y="6263960"/>
              <a:ext cx="1837122" cy="369332"/>
            </a:xfrm>
            <a:prstGeom prst="rect">
              <a:avLst/>
            </a:prstGeom>
            <a:noFill/>
          </p:spPr>
          <p:txBody>
            <a:bodyPr wrap="square" rtlCol="0">
              <a:spAutoFit/>
            </a:bodyPr>
            <a:lstStyle/>
            <a:p>
              <a:pPr algn="r"/>
              <a:r>
                <a:rPr lang="en-US" dirty="0" smtClean="0">
                  <a:solidFill>
                    <a:srgbClr val="161616"/>
                  </a:solidFill>
                </a:rPr>
                <a:t>Winston-Salem</a:t>
              </a:r>
              <a:endParaRPr lang="en-US" dirty="0">
                <a:solidFill>
                  <a:srgbClr val="161616"/>
                </a:solidFill>
              </a:endParaRPr>
            </a:p>
          </p:txBody>
        </p:sp>
        <p:sp>
          <p:nvSpPr>
            <p:cNvPr id="34" name="TextBox 33"/>
            <p:cNvSpPr txBox="1"/>
            <p:nvPr/>
          </p:nvSpPr>
          <p:spPr>
            <a:xfrm rot="18080873">
              <a:off x="3071364" y="6263961"/>
              <a:ext cx="1837122" cy="369332"/>
            </a:xfrm>
            <a:prstGeom prst="rect">
              <a:avLst/>
            </a:prstGeom>
            <a:noFill/>
          </p:spPr>
          <p:txBody>
            <a:bodyPr wrap="square" rtlCol="0">
              <a:spAutoFit/>
            </a:bodyPr>
            <a:lstStyle/>
            <a:p>
              <a:pPr algn="r"/>
              <a:r>
                <a:rPr lang="en-US" dirty="0" smtClean="0">
                  <a:solidFill>
                    <a:srgbClr val="161616"/>
                  </a:solidFill>
                </a:rPr>
                <a:t>New York</a:t>
              </a:r>
              <a:endParaRPr lang="en-US" dirty="0">
                <a:solidFill>
                  <a:srgbClr val="161616"/>
                </a:solidFill>
              </a:endParaRPr>
            </a:p>
          </p:txBody>
        </p:sp>
      </p:grpSp>
      <p:sp>
        <p:nvSpPr>
          <p:cNvPr id="36" name="Rectangle 35"/>
          <p:cNvSpPr/>
          <p:nvPr/>
        </p:nvSpPr>
        <p:spPr bwMode="auto">
          <a:xfrm>
            <a:off x="5280493" y="1095539"/>
            <a:ext cx="3474816" cy="3832839"/>
          </a:xfrm>
          <a:prstGeom prst="rect">
            <a:avLst/>
          </a:prstGeom>
          <a:noFill/>
          <a:ln w="19050" cap="flat" cmpd="sng" algn="ctr">
            <a:solidFill>
              <a:srgbClr val="16161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0" charset="0"/>
              <a:ea typeface="Arial" pitchFamily="100" charset="0"/>
              <a:cs typeface="Arial" pitchFamily="100" charset="0"/>
            </a:endParaRPr>
          </a:p>
        </p:txBody>
      </p:sp>
      <p:cxnSp>
        <p:nvCxnSpPr>
          <p:cNvPr id="39" name="Straight Connector 38"/>
          <p:cNvCxnSpPr/>
          <p:nvPr/>
        </p:nvCxnSpPr>
        <p:spPr bwMode="auto">
          <a:xfrm flipH="1">
            <a:off x="4794412" y="5090302"/>
            <a:ext cx="512321" cy="1"/>
          </a:xfrm>
          <a:prstGeom prst="line">
            <a:avLst/>
          </a:prstGeom>
          <a:solidFill>
            <a:schemeClr val="accent1"/>
          </a:solidFill>
          <a:ln w="19050" cap="flat" cmpd="sng" algn="ctr">
            <a:solidFill>
              <a:srgbClr val="161616"/>
            </a:solidFill>
            <a:prstDash val="solid"/>
            <a:round/>
            <a:headEnd type="none" w="med" len="med"/>
            <a:tailEnd type="none" w="med" len="med"/>
          </a:ln>
          <a:effectLst/>
        </p:spPr>
      </p:cxnSp>
      <p:graphicFrame>
        <p:nvGraphicFramePr>
          <p:cNvPr id="41" name="Chart 40"/>
          <p:cNvGraphicFramePr>
            <a:graphicFrameLocks/>
          </p:cNvGraphicFramePr>
          <p:nvPr>
            <p:extLst>
              <p:ext uri="{D42A27DB-BD31-4B8C-83A1-F6EECF244321}">
                <p14:modId xmlns:p14="http://schemas.microsoft.com/office/powerpoint/2010/main" val="2250566043"/>
              </p:ext>
            </p:extLst>
          </p:nvPr>
        </p:nvGraphicFramePr>
        <p:xfrm>
          <a:off x="5050572" y="1098757"/>
          <a:ext cx="3704737" cy="3832839"/>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p:cNvSpPr txBox="1"/>
          <p:nvPr/>
        </p:nvSpPr>
        <p:spPr>
          <a:xfrm>
            <a:off x="4825272" y="1052833"/>
            <a:ext cx="431540" cy="4062651"/>
          </a:xfrm>
          <a:prstGeom prst="rect">
            <a:avLst/>
          </a:prstGeom>
          <a:solidFill>
            <a:schemeClr val="tx1"/>
          </a:solidFill>
        </p:spPr>
        <p:txBody>
          <a:bodyPr wrap="square" rtlCol="0">
            <a:spAutoFit/>
          </a:bodyPr>
          <a:lstStyle/>
          <a:p>
            <a:pPr algn="r"/>
            <a:r>
              <a:rPr lang="en-US" dirty="0" smtClean="0">
                <a:solidFill>
                  <a:srgbClr val="161616"/>
                </a:solidFill>
              </a:rPr>
              <a:t>6</a:t>
            </a:r>
          </a:p>
          <a:p>
            <a:pPr algn="r"/>
            <a:endParaRPr lang="en-US" sz="1000" dirty="0">
              <a:solidFill>
                <a:srgbClr val="161616"/>
              </a:solidFill>
            </a:endParaRPr>
          </a:p>
          <a:p>
            <a:pPr algn="r"/>
            <a:r>
              <a:rPr lang="en-US" dirty="0" smtClean="0">
                <a:solidFill>
                  <a:srgbClr val="161616"/>
                </a:solidFill>
              </a:rPr>
              <a:t>5</a:t>
            </a:r>
          </a:p>
          <a:p>
            <a:pPr algn="r"/>
            <a:endParaRPr lang="en-US" sz="1100" dirty="0">
              <a:solidFill>
                <a:srgbClr val="161616"/>
              </a:solidFill>
            </a:endParaRPr>
          </a:p>
          <a:p>
            <a:pPr algn="r"/>
            <a:r>
              <a:rPr lang="en-US" dirty="0" smtClean="0">
                <a:solidFill>
                  <a:srgbClr val="161616"/>
                </a:solidFill>
              </a:rPr>
              <a:t>4</a:t>
            </a:r>
          </a:p>
          <a:p>
            <a:pPr algn="r"/>
            <a:endParaRPr lang="en-US" sz="1200" dirty="0">
              <a:solidFill>
                <a:srgbClr val="161616"/>
              </a:solidFill>
            </a:endParaRPr>
          </a:p>
          <a:p>
            <a:pPr algn="r"/>
            <a:r>
              <a:rPr lang="en-US" dirty="0" smtClean="0">
                <a:solidFill>
                  <a:srgbClr val="161616"/>
                </a:solidFill>
              </a:rPr>
              <a:t>3</a:t>
            </a:r>
          </a:p>
          <a:p>
            <a:pPr algn="r"/>
            <a:endParaRPr lang="en-US" sz="1200" dirty="0">
              <a:solidFill>
                <a:srgbClr val="161616"/>
              </a:solidFill>
            </a:endParaRPr>
          </a:p>
          <a:p>
            <a:pPr algn="r"/>
            <a:r>
              <a:rPr lang="en-US" dirty="0" smtClean="0">
                <a:solidFill>
                  <a:srgbClr val="161616"/>
                </a:solidFill>
              </a:rPr>
              <a:t>2</a:t>
            </a:r>
          </a:p>
          <a:p>
            <a:pPr algn="r"/>
            <a:endParaRPr lang="en-US" sz="1100" dirty="0">
              <a:solidFill>
                <a:srgbClr val="161616"/>
              </a:solidFill>
            </a:endParaRPr>
          </a:p>
          <a:p>
            <a:pPr algn="r"/>
            <a:r>
              <a:rPr lang="en-US" dirty="0" smtClean="0">
                <a:solidFill>
                  <a:srgbClr val="161616"/>
                </a:solidFill>
              </a:rPr>
              <a:t>1</a:t>
            </a:r>
          </a:p>
          <a:p>
            <a:pPr algn="r"/>
            <a:endParaRPr lang="en-US" sz="1050" dirty="0">
              <a:solidFill>
                <a:srgbClr val="161616"/>
              </a:solidFill>
            </a:endParaRPr>
          </a:p>
          <a:p>
            <a:pPr algn="r"/>
            <a:r>
              <a:rPr lang="en-US" dirty="0" smtClean="0">
                <a:solidFill>
                  <a:srgbClr val="161616"/>
                </a:solidFill>
              </a:rPr>
              <a:t>0</a:t>
            </a:r>
          </a:p>
          <a:p>
            <a:pPr algn="r"/>
            <a:endParaRPr lang="en-US" sz="1100" dirty="0">
              <a:solidFill>
                <a:srgbClr val="161616"/>
              </a:solidFill>
            </a:endParaRPr>
          </a:p>
          <a:p>
            <a:pPr algn="r"/>
            <a:r>
              <a:rPr lang="en-US" dirty="0" smtClean="0">
                <a:solidFill>
                  <a:srgbClr val="161616"/>
                </a:solidFill>
              </a:rPr>
              <a:t>-1</a:t>
            </a:r>
          </a:p>
          <a:p>
            <a:pPr algn="r"/>
            <a:endParaRPr lang="en-US" sz="1100" dirty="0">
              <a:solidFill>
                <a:srgbClr val="161616"/>
              </a:solidFill>
            </a:endParaRPr>
          </a:p>
          <a:p>
            <a:pPr algn="r"/>
            <a:r>
              <a:rPr lang="en-US" dirty="0" smtClean="0">
                <a:solidFill>
                  <a:srgbClr val="161616"/>
                </a:solidFill>
              </a:rPr>
              <a:t>-2</a:t>
            </a:r>
            <a:endParaRPr lang="en-US" dirty="0">
              <a:solidFill>
                <a:srgbClr val="161616"/>
              </a:solidFill>
            </a:endParaRPr>
          </a:p>
        </p:txBody>
      </p:sp>
      <p:cxnSp>
        <p:nvCxnSpPr>
          <p:cNvPr id="42" name="Straight Connector 41"/>
          <p:cNvCxnSpPr/>
          <p:nvPr/>
        </p:nvCxnSpPr>
        <p:spPr bwMode="auto">
          <a:xfrm flipH="1">
            <a:off x="4762919" y="5093520"/>
            <a:ext cx="512321" cy="1"/>
          </a:xfrm>
          <a:prstGeom prst="line">
            <a:avLst/>
          </a:prstGeom>
          <a:solidFill>
            <a:schemeClr val="accent1"/>
          </a:solidFill>
          <a:ln w="19050" cap="flat" cmpd="sng" algn="ctr">
            <a:solidFill>
              <a:srgbClr val="161616"/>
            </a:solidFill>
            <a:prstDash val="solid"/>
            <a:round/>
            <a:headEnd type="none" w="med" len="med"/>
            <a:tailEnd type="none" w="med" len="med"/>
          </a:ln>
          <a:effectLst/>
        </p:spPr>
      </p:cxnSp>
      <p:cxnSp>
        <p:nvCxnSpPr>
          <p:cNvPr id="44" name="Straight Connector 43"/>
          <p:cNvCxnSpPr/>
          <p:nvPr/>
        </p:nvCxnSpPr>
        <p:spPr bwMode="auto">
          <a:xfrm>
            <a:off x="1240657" y="3692769"/>
            <a:ext cx="3448576" cy="0"/>
          </a:xfrm>
          <a:prstGeom prst="line">
            <a:avLst/>
          </a:prstGeom>
          <a:solidFill>
            <a:schemeClr val="accent1"/>
          </a:solidFill>
          <a:ln w="19050" cap="flat" cmpd="sng" algn="ctr">
            <a:solidFill>
              <a:schemeClr val="tx1">
                <a:lumMod val="50000"/>
              </a:schemeClr>
            </a:solidFill>
            <a:prstDash val="dash"/>
            <a:round/>
            <a:headEnd type="none" w="med" len="med"/>
            <a:tailEnd type="none" w="med" len="med"/>
          </a:ln>
          <a:effectLst/>
        </p:spPr>
      </p:cxnSp>
      <p:cxnSp>
        <p:nvCxnSpPr>
          <p:cNvPr id="45" name="Straight Connector 44"/>
          <p:cNvCxnSpPr/>
          <p:nvPr/>
        </p:nvCxnSpPr>
        <p:spPr bwMode="auto">
          <a:xfrm>
            <a:off x="5259006" y="3692769"/>
            <a:ext cx="3448576" cy="0"/>
          </a:xfrm>
          <a:prstGeom prst="line">
            <a:avLst/>
          </a:prstGeom>
          <a:solidFill>
            <a:schemeClr val="accent1"/>
          </a:solidFill>
          <a:ln w="19050" cap="flat" cmpd="sng" algn="ctr">
            <a:solidFill>
              <a:schemeClr val="tx1">
                <a:lumMod val="50000"/>
              </a:schemeClr>
            </a:solidFill>
            <a:prstDash val="dash"/>
            <a:round/>
            <a:headEnd type="none" w="med" len="med"/>
            <a:tailEnd type="none" w="med" len="med"/>
          </a:ln>
          <a:effectLst/>
        </p:spPr>
      </p:cxnSp>
      <p:sp>
        <p:nvSpPr>
          <p:cNvPr id="46" name="TextBox 45"/>
          <p:cNvSpPr txBox="1"/>
          <p:nvPr/>
        </p:nvSpPr>
        <p:spPr>
          <a:xfrm>
            <a:off x="2699696" y="1277815"/>
            <a:ext cx="1895750" cy="369332"/>
          </a:xfrm>
          <a:prstGeom prst="rect">
            <a:avLst/>
          </a:prstGeom>
          <a:noFill/>
        </p:spPr>
        <p:txBody>
          <a:bodyPr wrap="square" rtlCol="0">
            <a:spAutoFit/>
          </a:bodyPr>
          <a:lstStyle/>
          <a:p>
            <a:pPr algn="r"/>
            <a:r>
              <a:rPr lang="en-US" dirty="0" smtClean="0">
                <a:solidFill>
                  <a:schemeClr val="accent4">
                    <a:lumMod val="10000"/>
                  </a:schemeClr>
                </a:solidFill>
              </a:rPr>
              <a:t>All participants</a:t>
            </a:r>
            <a:endParaRPr lang="en-US" dirty="0">
              <a:solidFill>
                <a:schemeClr val="accent4">
                  <a:lumMod val="10000"/>
                </a:schemeClr>
              </a:solidFill>
            </a:endParaRPr>
          </a:p>
        </p:txBody>
      </p:sp>
      <p:sp>
        <p:nvSpPr>
          <p:cNvPr id="47" name="TextBox 46"/>
          <p:cNvSpPr txBox="1"/>
          <p:nvPr/>
        </p:nvSpPr>
        <p:spPr>
          <a:xfrm>
            <a:off x="6353668" y="1263188"/>
            <a:ext cx="2290327" cy="807913"/>
          </a:xfrm>
          <a:prstGeom prst="rect">
            <a:avLst/>
          </a:prstGeom>
          <a:noFill/>
        </p:spPr>
        <p:txBody>
          <a:bodyPr wrap="square" rtlCol="0">
            <a:spAutoFit/>
          </a:bodyPr>
          <a:lstStyle/>
          <a:p>
            <a:pPr algn="r"/>
            <a:r>
              <a:rPr lang="en-US" dirty="0">
                <a:solidFill>
                  <a:schemeClr val="accent4">
                    <a:lumMod val="10000"/>
                  </a:schemeClr>
                </a:solidFill>
              </a:rPr>
              <a:t>P</a:t>
            </a:r>
            <a:r>
              <a:rPr lang="en-US" dirty="0" smtClean="0">
                <a:solidFill>
                  <a:schemeClr val="accent4">
                    <a:lumMod val="10000"/>
                  </a:schemeClr>
                </a:solidFill>
              </a:rPr>
              <a:t>articipants in area</a:t>
            </a:r>
          </a:p>
          <a:p>
            <a:pPr algn="r"/>
            <a:endParaRPr lang="en-US" sz="1050" dirty="0">
              <a:solidFill>
                <a:schemeClr val="accent4">
                  <a:lumMod val="10000"/>
                </a:schemeClr>
              </a:solidFill>
            </a:endParaRPr>
          </a:p>
          <a:p>
            <a:pPr algn="r"/>
            <a:r>
              <a:rPr lang="en-US" dirty="0" smtClean="0">
                <a:solidFill>
                  <a:schemeClr val="accent4">
                    <a:lumMod val="10000"/>
                  </a:schemeClr>
                </a:solidFill>
              </a:rPr>
              <a:t> for &gt;5 years</a:t>
            </a:r>
            <a:endParaRPr lang="en-US" dirty="0">
              <a:solidFill>
                <a:schemeClr val="accent4">
                  <a:lumMod val="10000"/>
                </a:schemeClr>
              </a:solidFill>
            </a:endParaRPr>
          </a:p>
        </p:txBody>
      </p:sp>
    </p:spTree>
    <p:extLst>
      <p:ext uri="{BB962C8B-B14F-4D97-AF65-F5344CB8AC3E}">
        <p14:creationId xmlns:p14="http://schemas.microsoft.com/office/powerpoint/2010/main" val="22741871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3" y="152178"/>
            <a:ext cx="8872537" cy="600164"/>
          </a:xfrm>
        </p:spPr>
        <p:txBody>
          <a:bodyPr/>
          <a:lstStyle/>
          <a:p>
            <a:r>
              <a:rPr lang="en-US" dirty="0" smtClean="0">
                <a:solidFill>
                  <a:srgbClr val="161616"/>
                </a:solidFill>
              </a:rPr>
              <a:t>Limitations</a:t>
            </a:r>
            <a:endParaRPr lang="en-US" dirty="0">
              <a:solidFill>
                <a:srgbClr val="161616"/>
              </a:solidFill>
            </a:endParaRPr>
          </a:p>
        </p:txBody>
      </p:sp>
      <p:sp>
        <p:nvSpPr>
          <p:cNvPr id="3" name="Content Placeholder 2"/>
          <p:cNvSpPr>
            <a:spLocks noGrp="1"/>
          </p:cNvSpPr>
          <p:nvPr>
            <p:ph idx="1"/>
          </p:nvPr>
        </p:nvSpPr>
        <p:spPr>
          <a:xfrm>
            <a:off x="271463" y="1225550"/>
            <a:ext cx="8430109" cy="5237163"/>
          </a:xfrm>
        </p:spPr>
        <p:txBody>
          <a:bodyPr/>
          <a:lstStyle/>
          <a:p>
            <a:pPr>
              <a:buClr>
                <a:schemeClr val="accent4">
                  <a:lumMod val="10000"/>
                </a:schemeClr>
              </a:buClr>
            </a:pPr>
            <a:r>
              <a:rPr lang="en-US" sz="2600" dirty="0" smtClean="0">
                <a:solidFill>
                  <a:srgbClr val="161616"/>
                </a:solidFill>
              </a:rPr>
              <a:t>Misclassification: estimated NO</a:t>
            </a:r>
            <a:r>
              <a:rPr lang="en-US" sz="2600" baseline="-25000" dirty="0" smtClean="0">
                <a:solidFill>
                  <a:srgbClr val="161616"/>
                </a:solidFill>
              </a:rPr>
              <a:t>2</a:t>
            </a:r>
            <a:r>
              <a:rPr lang="en-US" sz="2600" dirty="0" smtClean="0">
                <a:solidFill>
                  <a:srgbClr val="161616"/>
                </a:solidFill>
              </a:rPr>
              <a:t> may not always represent “true” participant exposure to traffic-related air pollution</a:t>
            </a:r>
            <a:endParaRPr lang="en-US" sz="2600" dirty="0">
              <a:solidFill>
                <a:srgbClr val="161616"/>
              </a:solidFill>
            </a:endParaRPr>
          </a:p>
          <a:p>
            <a:pPr>
              <a:buClr>
                <a:schemeClr val="accent4">
                  <a:lumMod val="10000"/>
                </a:schemeClr>
              </a:buClr>
            </a:pPr>
            <a:endParaRPr lang="en-US" sz="2600" dirty="0">
              <a:solidFill>
                <a:srgbClr val="161616"/>
              </a:solidFill>
            </a:endParaRPr>
          </a:p>
          <a:p>
            <a:pPr>
              <a:buClr>
                <a:schemeClr val="accent4">
                  <a:lumMod val="10000"/>
                </a:schemeClr>
              </a:buClr>
            </a:pPr>
            <a:r>
              <a:rPr lang="en-US" sz="2600" dirty="0" smtClean="0">
                <a:solidFill>
                  <a:srgbClr val="161616"/>
                </a:solidFill>
              </a:rPr>
              <a:t>Traffic-related air pollution is a complex milieu of pollutants which may vary from city to city</a:t>
            </a:r>
          </a:p>
          <a:p>
            <a:pPr>
              <a:buClr>
                <a:schemeClr val="accent4">
                  <a:lumMod val="10000"/>
                </a:schemeClr>
              </a:buClr>
            </a:pPr>
            <a:endParaRPr lang="en-US" sz="2600" dirty="0">
              <a:solidFill>
                <a:srgbClr val="161616"/>
              </a:solidFill>
            </a:endParaRPr>
          </a:p>
          <a:p>
            <a:pPr>
              <a:buClr>
                <a:schemeClr val="accent4">
                  <a:lumMod val="10000"/>
                </a:schemeClr>
              </a:buClr>
            </a:pPr>
            <a:r>
              <a:rPr lang="en-US" sz="2600" dirty="0" smtClean="0">
                <a:solidFill>
                  <a:srgbClr val="161616"/>
                </a:solidFill>
              </a:rPr>
              <a:t>Observational study: residual or unmeasured confounding may account for findings</a:t>
            </a:r>
          </a:p>
        </p:txBody>
      </p:sp>
      <p:cxnSp>
        <p:nvCxnSpPr>
          <p:cNvPr id="4" name="Straight Connector 3"/>
          <p:cNvCxnSpPr/>
          <p:nvPr/>
        </p:nvCxnSpPr>
        <p:spPr bwMode="auto">
          <a:xfrm>
            <a:off x="271463" y="72648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40439887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19" y="126319"/>
            <a:ext cx="8872537" cy="600164"/>
          </a:xfrm>
        </p:spPr>
        <p:txBody>
          <a:bodyPr/>
          <a:lstStyle/>
          <a:p>
            <a:r>
              <a:rPr lang="en-US" dirty="0" smtClean="0">
                <a:solidFill>
                  <a:srgbClr val="161616"/>
                </a:solidFill>
              </a:rPr>
              <a:t>Conclusions</a:t>
            </a:r>
            <a:endParaRPr lang="en-US" dirty="0">
              <a:solidFill>
                <a:srgbClr val="161616"/>
              </a:solidFill>
            </a:endParaRPr>
          </a:p>
        </p:txBody>
      </p:sp>
      <p:sp>
        <p:nvSpPr>
          <p:cNvPr id="3" name="Content Placeholder 2"/>
          <p:cNvSpPr>
            <a:spLocks noGrp="1"/>
          </p:cNvSpPr>
          <p:nvPr>
            <p:ph idx="1"/>
          </p:nvPr>
        </p:nvSpPr>
        <p:spPr>
          <a:xfrm>
            <a:off x="271463" y="1225550"/>
            <a:ext cx="8524179" cy="5237163"/>
          </a:xfrm>
        </p:spPr>
        <p:txBody>
          <a:bodyPr/>
          <a:lstStyle/>
          <a:p>
            <a:pPr marL="228600">
              <a:spcBef>
                <a:spcPts val="3480"/>
              </a:spcBef>
              <a:buClrTx/>
            </a:pPr>
            <a:r>
              <a:rPr lang="en-US" dirty="0" smtClean="0">
                <a:solidFill>
                  <a:srgbClr val="161616"/>
                </a:solidFill>
              </a:rPr>
              <a:t>Traffic-related air pollution is associated with right ventricular hypertrophy</a:t>
            </a:r>
          </a:p>
          <a:p>
            <a:pPr marL="228600">
              <a:spcBef>
                <a:spcPts val="3480"/>
              </a:spcBef>
              <a:buClrTx/>
            </a:pPr>
            <a:r>
              <a:rPr lang="en-US" dirty="0" smtClean="0">
                <a:solidFill>
                  <a:srgbClr val="161616"/>
                </a:solidFill>
              </a:rPr>
              <a:t>The association is not dependent on road noise, left ventricular mass, CRP/IL6, or COPD</a:t>
            </a:r>
          </a:p>
          <a:p>
            <a:pPr marL="228600">
              <a:spcBef>
                <a:spcPts val="3480"/>
              </a:spcBef>
              <a:buClrTx/>
            </a:pPr>
            <a:r>
              <a:rPr lang="en-US" dirty="0" smtClean="0">
                <a:solidFill>
                  <a:srgbClr val="161616"/>
                </a:solidFill>
              </a:rPr>
              <a:t>The relationship may take time to develop</a:t>
            </a:r>
          </a:p>
          <a:p>
            <a:pPr marL="228600">
              <a:spcBef>
                <a:spcPts val="3480"/>
              </a:spcBef>
              <a:buClrTx/>
            </a:pPr>
            <a:r>
              <a:rPr lang="en-US" dirty="0" smtClean="0">
                <a:solidFill>
                  <a:srgbClr val="161616"/>
                </a:solidFill>
              </a:rPr>
              <a:t>A participants city modifies the relationship</a:t>
            </a:r>
            <a:endParaRPr lang="en-US" dirty="0">
              <a:solidFill>
                <a:srgbClr val="161616"/>
              </a:solidFill>
            </a:endParaRPr>
          </a:p>
        </p:txBody>
      </p:sp>
      <p:cxnSp>
        <p:nvCxnSpPr>
          <p:cNvPr id="4" name="Straight Connector 3"/>
          <p:cNvCxnSpPr/>
          <p:nvPr/>
        </p:nvCxnSpPr>
        <p:spPr bwMode="auto">
          <a:xfrm>
            <a:off x="271463" y="72648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752433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73" y="126319"/>
            <a:ext cx="8872537" cy="600164"/>
          </a:xfrm>
        </p:spPr>
        <p:txBody>
          <a:bodyPr/>
          <a:lstStyle/>
          <a:p>
            <a:r>
              <a:rPr lang="en-US" dirty="0" smtClean="0">
                <a:solidFill>
                  <a:srgbClr val="161616"/>
                </a:solidFill>
              </a:rPr>
              <a:t>Acknowledgements</a:t>
            </a:r>
            <a:endParaRPr lang="en-US" dirty="0">
              <a:solidFill>
                <a:srgbClr val="161616"/>
              </a:solidFill>
            </a:endParaRPr>
          </a:p>
        </p:txBody>
      </p:sp>
      <p:sp>
        <p:nvSpPr>
          <p:cNvPr id="3" name="Content Placeholder 2"/>
          <p:cNvSpPr>
            <a:spLocks noGrp="1"/>
          </p:cNvSpPr>
          <p:nvPr>
            <p:ph idx="1"/>
          </p:nvPr>
        </p:nvSpPr>
        <p:spPr>
          <a:xfrm>
            <a:off x="271463" y="1251758"/>
            <a:ext cx="3797109" cy="4674401"/>
          </a:xfrm>
        </p:spPr>
        <p:txBody>
          <a:bodyPr/>
          <a:lstStyle/>
          <a:p>
            <a:pPr marL="0" indent="0">
              <a:spcBef>
                <a:spcPts val="600"/>
              </a:spcBef>
              <a:buFont typeface="Arial" charset="0"/>
              <a:buNone/>
            </a:pPr>
            <a:r>
              <a:rPr lang="en-US" dirty="0" smtClean="0">
                <a:solidFill>
                  <a:srgbClr val="161616"/>
                </a:solidFill>
                <a:latin typeface="Arial" charset="0"/>
                <a:cs typeface="Arial" charset="0"/>
              </a:rPr>
              <a:t>Authors:</a:t>
            </a:r>
          </a:p>
          <a:p>
            <a:pPr marL="0" indent="0">
              <a:spcBef>
                <a:spcPts val="600"/>
              </a:spcBef>
              <a:buFont typeface="Arial" charset="0"/>
              <a:buNone/>
            </a:pPr>
            <a:r>
              <a:rPr lang="en-US" dirty="0" smtClean="0">
                <a:solidFill>
                  <a:srgbClr val="161616"/>
                </a:solidFill>
                <a:latin typeface="Arial" charset="0"/>
                <a:cs typeface="Arial" charset="0"/>
              </a:rPr>
              <a:t>Steve Kawut</a:t>
            </a:r>
          </a:p>
          <a:p>
            <a:pPr marL="0" indent="0">
              <a:spcBef>
                <a:spcPts val="600"/>
              </a:spcBef>
              <a:buFont typeface="Arial" charset="0"/>
              <a:buNone/>
            </a:pPr>
            <a:r>
              <a:rPr lang="en-US" dirty="0" smtClean="0">
                <a:solidFill>
                  <a:srgbClr val="161616"/>
                </a:solidFill>
                <a:latin typeface="Arial" charset="0"/>
                <a:cs typeface="Arial" charset="0"/>
              </a:rPr>
              <a:t>Graham </a:t>
            </a:r>
            <a:r>
              <a:rPr lang="en-US" dirty="0">
                <a:solidFill>
                  <a:srgbClr val="161616"/>
                </a:solidFill>
                <a:latin typeface="Arial" charset="0"/>
                <a:cs typeface="Arial" charset="0"/>
              </a:rPr>
              <a:t>Barr </a:t>
            </a:r>
            <a:endParaRPr lang="en-US" dirty="0" smtClean="0">
              <a:solidFill>
                <a:srgbClr val="161616"/>
              </a:solidFill>
              <a:latin typeface="Arial" charset="0"/>
              <a:cs typeface="Arial" charset="0"/>
            </a:endParaRPr>
          </a:p>
          <a:p>
            <a:pPr marL="0" indent="0">
              <a:spcBef>
                <a:spcPts val="600"/>
              </a:spcBef>
              <a:buFont typeface="Arial" charset="0"/>
              <a:buNone/>
            </a:pPr>
            <a:r>
              <a:rPr lang="en-US" dirty="0" smtClean="0">
                <a:solidFill>
                  <a:srgbClr val="161616"/>
                </a:solidFill>
                <a:latin typeface="Arial" charset="0"/>
                <a:cs typeface="Arial" charset="0"/>
              </a:rPr>
              <a:t>Cynthia Curl</a:t>
            </a:r>
            <a:endParaRPr lang="en-US" dirty="0">
              <a:solidFill>
                <a:srgbClr val="161616"/>
              </a:solidFill>
              <a:latin typeface="Arial" charset="0"/>
              <a:cs typeface="Arial" charset="0"/>
            </a:endParaRPr>
          </a:p>
          <a:p>
            <a:pPr marL="0" indent="0">
              <a:spcBef>
                <a:spcPts val="600"/>
              </a:spcBef>
              <a:buFont typeface="Arial" charset="0"/>
              <a:buNone/>
            </a:pPr>
            <a:r>
              <a:rPr lang="en-US" dirty="0">
                <a:solidFill>
                  <a:srgbClr val="161616"/>
                </a:solidFill>
                <a:latin typeface="Arial" charset="0"/>
                <a:cs typeface="Arial" charset="0"/>
              </a:rPr>
              <a:t>David Bluemke </a:t>
            </a:r>
          </a:p>
          <a:p>
            <a:pPr marL="0" indent="0">
              <a:spcBef>
                <a:spcPts val="600"/>
              </a:spcBef>
              <a:buFont typeface="Arial" charset="0"/>
              <a:buNone/>
            </a:pPr>
            <a:r>
              <a:rPr lang="en-US" dirty="0">
                <a:solidFill>
                  <a:srgbClr val="161616"/>
                </a:solidFill>
                <a:latin typeface="Arial" charset="0"/>
                <a:cs typeface="Arial" charset="0"/>
              </a:rPr>
              <a:t>Terri Hough </a:t>
            </a:r>
          </a:p>
          <a:p>
            <a:pPr marL="0" indent="0">
              <a:spcBef>
                <a:spcPts val="600"/>
              </a:spcBef>
              <a:buFont typeface="Arial" charset="0"/>
              <a:buNone/>
            </a:pPr>
            <a:r>
              <a:rPr lang="en-US" dirty="0">
                <a:solidFill>
                  <a:srgbClr val="161616"/>
                </a:solidFill>
                <a:latin typeface="Arial" charset="0"/>
                <a:cs typeface="Arial" charset="0"/>
              </a:rPr>
              <a:t>Adam </a:t>
            </a:r>
            <a:r>
              <a:rPr lang="en-US" dirty="0" err="1">
                <a:solidFill>
                  <a:srgbClr val="161616"/>
                </a:solidFill>
                <a:latin typeface="Arial" charset="0"/>
                <a:cs typeface="Arial" charset="0"/>
              </a:rPr>
              <a:t>Szpiro</a:t>
            </a:r>
            <a:r>
              <a:rPr lang="en-US" dirty="0">
                <a:solidFill>
                  <a:srgbClr val="161616"/>
                </a:solidFill>
                <a:latin typeface="Arial" charset="0"/>
                <a:cs typeface="Arial" charset="0"/>
              </a:rPr>
              <a:t> </a:t>
            </a:r>
          </a:p>
          <a:p>
            <a:pPr marL="0" indent="0">
              <a:spcBef>
                <a:spcPts val="600"/>
              </a:spcBef>
              <a:buFont typeface="Arial" charset="0"/>
              <a:buNone/>
            </a:pPr>
            <a:r>
              <a:rPr lang="en-US" dirty="0">
                <a:solidFill>
                  <a:srgbClr val="161616"/>
                </a:solidFill>
                <a:latin typeface="Arial" charset="0"/>
                <a:cs typeface="Arial" charset="0"/>
              </a:rPr>
              <a:t>Victor Van </a:t>
            </a:r>
            <a:r>
              <a:rPr lang="en-US" dirty="0" err="1">
                <a:solidFill>
                  <a:srgbClr val="161616"/>
                </a:solidFill>
                <a:latin typeface="Arial" charset="0"/>
                <a:cs typeface="Arial" charset="0"/>
              </a:rPr>
              <a:t>Hee</a:t>
            </a:r>
            <a:r>
              <a:rPr lang="en-US" dirty="0">
                <a:solidFill>
                  <a:srgbClr val="161616"/>
                </a:solidFill>
                <a:latin typeface="Arial" charset="0"/>
                <a:cs typeface="Arial" charset="0"/>
              </a:rPr>
              <a:t> </a:t>
            </a:r>
            <a:endParaRPr lang="en-US" dirty="0" smtClean="0">
              <a:solidFill>
                <a:srgbClr val="161616"/>
              </a:solidFill>
              <a:latin typeface="Arial" charset="0"/>
              <a:cs typeface="Arial" charset="0"/>
            </a:endParaRPr>
          </a:p>
          <a:p>
            <a:pPr marL="0" indent="0">
              <a:spcBef>
                <a:spcPts val="600"/>
              </a:spcBef>
              <a:buFont typeface="Arial" charset="0"/>
              <a:buNone/>
            </a:pPr>
            <a:r>
              <a:rPr lang="en-US" dirty="0" smtClean="0">
                <a:solidFill>
                  <a:srgbClr val="161616"/>
                </a:solidFill>
                <a:latin typeface="Arial" charset="0"/>
                <a:cs typeface="Arial" charset="0"/>
              </a:rPr>
              <a:t>Joel </a:t>
            </a:r>
            <a:r>
              <a:rPr lang="en-US" dirty="0">
                <a:solidFill>
                  <a:srgbClr val="161616"/>
                </a:solidFill>
                <a:latin typeface="Arial" charset="0"/>
                <a:cs typeface="Arial" charset="0"/>
              </a:rPr>
              <a:t>Kaufman </a:t>
            </a:r>
          </a:p>
          <a:p>
            <a:endParaRPr lang="en-US" dirty="0">
              <a:solidFill>
                <a:srgbClr val="161616"/>
              </a:solidFill>
            </a:endParaRPr>
          </a:p>
        </p:txBody>
      </p:sp>
      <p:sp>
        <p:nvSpPr>
          <p:cNvPr id="4" name="Content Placeholder 2"/>
          <p:cNvSpPr txBox="1">
            <a:spLocks/>
          </p:cNvSpPr>
          <p:nvPr/>
        </p:nvSpPr>
        <p:spPr bwMode="auto">
          <a:xfrm>
            <a:off x="4892238" y="1251758"/>
            <a:ext cx="3797109" cy="467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ＭＳ Ｐゴシック" charset="0"/>
                <a:cs typeface="+mn-cs"/>
              </a:defRPr>
            </a:lvl1pPr>
            <a:lvl2pPr marL="742950" indent="-28575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2pPr>
            <a:lvl3pPr marL="11430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3pPr>
            <a:lvl4pPr marL="16002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4pPr>
            <a:lvl5pPr marL="2057400" indent="-228600" algn="l" rtl="0" eaLnBrk="0" fontAlgn="base" hangingPunct="0">
              <a:spcBef>
                <a:spcPct val="50000"/>
              </a:spcBef>
              <a:spcAft>
                <a:spcPct val="0"/>
              </a:spcAft>
              <a:buClr>
                <a:srgbClr val="FFFF00"/>
              </a:buClr>
              <a:buFont typeface="Arial" pitchFamily="34" charset="0"/>
              <a:buChar char="•"/>
              <a:defRPr sz="2800">
                <a:solidFill>
                  <a:schemeClr val="tx1"/>
                </a:solidFill>
                <a:latin typeface="+mn-lt"/>
                <a:ea typeface="+mn-ea"/>
                <a:cs typeface="+mn-cs"/>
              </a:defRPr>
            </a:lvl5pPr>
            <a:lvl6pPr marL="25146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6pPr>
            <a:lvl7pPr marL="29718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7pPr>
            <a:lvl8pPr marL="34290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8pPr>
            <a:lvl9pPr marL="3886200" indent="-228600" algn="l" rtl="0" eaLnBrk="1" fontAlgn="base" hangingPunct="1">
              <a:spcBef>
                <a:spcPct val="50000"/>
              </a:spcBef>
              <a:spcAft>
                <a:spcPct val="0"/>
              </a:spcAft>
              <a:buClr>
                <a:srgbClr val="FFFF00"/>
              </a:buClr>
              <a:buFont typeface="Arial" pitchFamily="100" charset="0"/>
              <a:buChar char="•"/>
              <a:defRPr sz="2800">
                <a:solidFill>
                  <a:schemeClr val="tx1"/>
                </a:solidFill>
                <a:latin typeface="+mn-lt"/>
                <a:ea typeface="+mn-ea"/>
                <a:cs typeface="+mn-cs"/>
              </a:defRPr>
            </a:lvl9pPr>
          </a:lstStyle>
          <a:p>
            <a:pPr marL="0" indent="0">
              <a:spcBef>
                <a:spcPts val="600"/>
              </a:spcBef>
              <a:buFont typeface="Arial" charset="0"/>
              <a:buNone/>
            </a:pPr>
            <a:r>
              <a:rPr lang="en-US" dirty="0" smtClean="0">
                <a:solidFill>
                  <a:srgbClr val="161616"/>
                </a:solidFill>
                <a:latin typeface="Arial" charset="0"/>
                <a:cs typeface="Arial" charset="0"/>
              </a:rPr>
              <a:t>Mentors:</a:t>
            </a:r>
          </a:p>
          <a:p>
            <a:pPr marL="0" indent="0">
              <a:spcBef>
                <a:spcPts val="600"/>
              </a:spcBef>
              <a:buFont typeface="Arial" charset="0"/>
              <a:buNone/>
            </a:pPr>
            <a:r>
              <a:rPr lang="en-US" dirty="0" smtClean="0">
                <a:solidFill>
                  <a:srgbClr val="161616"/>
                </a:solidFill>
                <a:latin typeface="Arial" charset="0"/>
                <a:cs typeface="Arial" charset="0"/>
              </a:rPr>
              <a:t>Terri Hough</a:t>
            </a:r>
          </a:p>
          <a:p>
            <a:pPr marL="0" indent="0">
              <a:spcBef>
                <a:spcPts val="600"/>
              </a:spcBef>
              <a:buFont typeface="Arial" charset="0"/>
              <a:buNone/>
            </a:pPr>
            <a:r>
              <a:rPr lang="en-US" dirty="0" smtClean="0">
                <a:solidFill>
                  <a:srgbClr val="161616"/>
                </a:solidFill>
                <a:latin typeface="Arial" charset="0"/>
                <a:cs typeface="Arial" charset="0"/>
              </a:rPr>
              <a:t>Noel Weiss</a:t>
            </a:r>
          </a:p>
          <a:p>
            <a:endParaRPr lang="en-US" dirty="0">
              <a:solidFill>
                <a:srgbClr val="161616"/>
              </a:solidFill>
            </a:endParaRPr>
          </a:p>
        </p:txBody>
      </p:sp>
      <p:cxnSp>
        <p:nvCxnSpPr>
          <p:cNvPr id="5" name="Straight Connector 4"/>
          <p:cNvCxnSpPr/>
          <p:nvPr/>
        </p:nvCxnSpPr>
        <p:spPr bwMode="auto">
          <a:xfrm>
            <a:off x="271463" y="726483"/>
            <a:ext cx="734827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99914064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t>Appendix Slides</a:t>
            </a:r>
            <a:endParaRPr lang="en-US" dirty="0"/>
          </a:p>
        </p:txBody>
      </p:sp>
      <p:sp>
        <p:nvSpPr>
          <p:cNvPr id="3" name="Content Placeholder 2"/>
          <p:cNvSpPr>
            <a:spLocks noGrp="1"/>
          </p:cNvSpPr>
          <p:nvPr>
            <p:ph idx="1"/>
          </p:nvPr>
        </p:nvSpPr>
        <p:spPr/>
        <p:txBody>
          <a:bodyPr/>
          <a:lstStyle/>
          <a:p>
            <a:r>
              <a:rPr lang="en-US" dirty="0" smtClean="0"/>
              <a:t>Sensitivity analysis using calendar year of NO2</a:t>
            </a:r>
          </a:p>
          <a:p>
            <a:r>
              <a:rPr lang="en-US" dirty="0" smtClean="0"/>
              <a:t>NOx relationship with RV parameters</a:t>
            </a:r>
          </a:p>
          <a:p>
            <a:r>
              <a:rPr lang="en-US" dirty="0" smtClean="0"/>
              <a:t>Decay in traffic-related pollutants by distance</a:t>
            </a:r>
          </a:p>
          <a:p>
            <a:r>
              <a:rPr lang="en-US" dirty="0" err="1" smtClean="0"/>
              <a:t>Technegas</a:t>
            </a:r>
            <a:r>
              <a:rPr lang="en-US" dirty="0" smtClean="0"/>
              <a:t> lung retention of radiolabeled carbon</a:t>
            </a:r>
          </a:p>
          <a:p>
            <a:r>
              <a:rPr lang="en-US" dirty="0" smtClean="0"/>
              <a:t>CO inhalation in the rat</a:t>
            </a:r>
          </a:p>
          <a:p>
            <a:r>
              <a:rPr lang="en-US" dirty="0" smtClean="0"/>
              <a:t>Strict roadway distance analysis</a:t>
            </a:r>
          </a:p>
          <a:p>
            <a:r>
              <a:rPr lang="en-US" dirty="0" smtClean="0"/>
              <a:t>Table: etiologic time window</a:t>
            </a:r>
          </a:p>
          <a:p>
            <a:r>
              <a:rPr lang="en-US" dirty="0" smtClean="0"/>
              <a:t>Effect modification slides</a:t>
            </a:r>
            <a:r>
              <a:rPr lang="en-US" dirty="0"/>
              <a:t> </a:t>
            </a:r>
            <a:endParaRPr lang="en-US" dirty="0" smtClean="0"/>
          </a:p>
        </p:txBody>
      </p:sp>
    </p:spTree>
    <p:extLst>
      <p:ext uri="{BB962C8B-B14F-4D97-AF65-F5344CB8AC3E}">
        <p14:creationId xmlns:p14="http://schemas.microsoft.com/office/powerpoint/2010/main" val="198333054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91603530"/>
              </p:ext>
            </p:extLst>
          </p:nvPr>
        </p:nvGraphicFramePr>
        <p:xfrm>
          <a:off x="270454" y="410102"/>
          <a:ext cx="8619262" cy="6007100"/>
        </p:xfrm>
        <a:graphic>
          <a:graphicData uri="http://schemas.openxmlformats.org/drawingml/2006/table">
            <a:tbl>
              <a:tblPr/>
              <a:tblGrid>
                <a:gridCol w="4436384"/>
                <a:gridCol w="1795680"/>
                <a:gridCol w="1267539"/>
                <a:gridCol w="1119659"/>
              </a:tblGrid>
              <a:tr h="609600">
                <a:tc gridSpan="4">
                  <a:txBody>
                    <a:bodyPr/>
                    <a:lstStyle/>
                    <a:p>
                      <a:pPr algn="l" fontAlgn="ctr"/>
                      <a:r>
                        <a:rPr lang="en-US" sz="2000" b="1" i="0" u="none" strike="noStrike" dirty="0">
                          <a:solidFill>
                            <a:srgbClr val="161616"/>
                          </a:solidFill>
                          <a:effectLst/>
                          <a:latin typeface="Times New Roman"/>
                        </a:rPr>
                        <a:t>Supplemental Table 1. Sensitivity analysis: difference in right ventricular structure and function in groups of differing NO</a:t>
                      </a:r>
                      <a:r>
                        <a:rPr lang="en-US" sz="2000" b="1" i="0" u="none" strike="noStrike" baseline="-25000" dirty="0">
                          <a:solidFill>
                            <a:srgbClr val="161616"/>
                          </a:solidFill>
                          <a:effectLst/>
                          <a:latin typeface="Times New Roman"/>
                        </a:rPr>
                        <a:t>2</a:t>
                      </a:r>
                      <a:r>
                        <a:rPr lang="en-US" sz="2000" b="1" i="0" u="none" strike="noStrike" dirty="0">
                          <a:solidFill>
                            <a:srgbClr val="161616"/>
                          </a:solidFill>
                          <a:effectLst/>
                          <a:latin typeface="Times New Roman"/>
                        </a:rPr>
                        <a:t> exposure by calendar year 2000, 2001 and 2002</a:t>
                      </a:r>
                    </a:p>
                  </a:txBody>
                  <a:tcPr marL="12700" marR="12700" marT="1270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rowSpan="2">
                  <a:txBody>
                    <a:bodyPr/>
                    <a:lstStyle/>
                    <a:p>
                      <a:pPr algn="l" fontAlgn="ctr"/>
                      <a:r>
                        <a:rPr lang="en-US" sz="2000" b="0" i="0" u="none" strike="noStrike">
                          <a:solidFill>
                            <a:srgbClr val="161616"/>
                          </a:solidFill>
                          <a:effectLst/>
                          <a:latin typeface="Times New Roman"/>
                        </a:rPr>
                        <a:t>Model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gridSpan="3">
                  <a:txBody>
                    <a:bodyPr/>
                    <a:lstStyle/>
                    <a:p>
                      <a:pPr algn="r" fontAlgn="ctr"/>
                      <a:r>
                        <a:rPr lang="en-US" sz="2000" b="0" i="0" u="none" strike="noStrike" dirty="0">
                          <a:solidFill>
                            <a:srgbClr val="161616"/>
                          </a:solidFill>
                          <a:effectLst/>
                          <a:latin typeface="Times New Roman"/>
                        </a:rPr>
                        <a:t> per 10ppb increase in NO</a:t>
                      </a:r>
                      <a:r>
                        <a:rPr lang="en-US" sz="2000" b="0" i="0" u="none" strike="noStrike" baseline="-25000" dirty="0">
                          <a:solidFill>
                            <a:srgbClr val="161616"/>
                          </a:solidFill>
                          <a:effectLst/>
                          <a:latin typeface="Times New Roman"/>
                        </a:rPr>
                        <a:t>2</a:t>
                      </a:r>
                      <a:endParaRPr lang="en-US" sz="2000" b="0" i="0" u="none" strike="noStrike" dirty="0">
                        <a:solidFill>
                          <a:srgbClr val="161616"/>
                        </a:solidFill>
                        <a:effectLst/>
                        <a:latin typeface="Times New Roman"/>
                      </a:endParaRPr>
                    </a:p>
                  </a:txBody>
                  <a:tcPr marL="12700" marR="152400" marT="1270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lumMod val="85000"/>
                      </a:schemeClr>
                    </a:solidFill>
                  </a:tcPr>
                </a:tc>
                <a:tc hMerge="1">
                  <a:txBody>
                    <a:bodyPr/>
                    <a:lstStyle/>
                    <a:p>
                      <a:endParaRPr lang="en-US"/>
                    </a:p>
                  </a:txBody>
                  <a:tcPr/>
                </a:tc>
                <a:tc hMerge="1">
                  <a:txBody>
                    <a:bodyPr/>
                    <a:lstStyle/>
                    <a:p>
                      <a:endParaRPr lang="en-US"/>
                    </a:p>
                  </a:txBody>
                  <a:tcPr/>
                </a:tc>
              </a:tr>
              <a:tr h="177800">
                <a:tc vMerge="1">
                  <a:txBody>
                    <a:bodyPr/>
                    <a:lstStyle/>
                    <a:p>
                      <a:endParaRPr lang="en-US"/>
                    </a:p>
                  </a:txBody>
                  <a:tcPr/>
                </a:tc>
                <a:tc>
                  <a:txBody>
                    <a:bodyPr/>
                    <a:lstStyle/>
                    <a:p>
                      <a:pPr algn="r" fontAlgn="ctr"/>
                      <a:r>
                        <a:rPr lang="en-US" sz="2000" b="0" i="0" u="none" strike="noStrike">
                          <a:solidFill>
                            <a:srgbClr val="161616"/>
                          </a:solidFill>
                          <a:effectLst/>
                          <a:latin typeface="Times New Roman"/>
                        </a:rPr>
                        <a:t>difference</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r" fontAlgn="ctr"/>
                      <a:r>
                        <a:rPr lang="en-US" sz="2000" b="0" i="0" u="none" strike="noStrike">
                          <a:solidFill>
                            <a:srgbClr val="161616"/>
                          </a:solidFill>
                          <a:effectLst/>
                          <a:latin typeface="Times New Roman"/>
                        </a:rPr>
                        <a:t>95% CI</a:t>
                      </a:r>
                    </a:p>
                  </a:txBody>
                  <a:tcPr marL="12700" marR="1524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r" fontAlgn="ctr"/>
                      <a:r>
                        <a:rPr lang="en-US" sz="2000" b="0" i="0" u="none" strike="noStrike" dirty="0">
                          <a:solidFill>
                            <a:srgbClr val="161616"/>
                          </a:solidFill>
                          <a:effectLst/>
                          <a:latin typeface="Times New Roman"/>
                        </a:rPr>
                        <a:t>p-value</a:t>
                      </a:r>
                    </a:p>
                  </a:txBody>
                  <a:tcPr marL="12700" marR="1524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r>
              <a:tr h="165100">
                <a:tc>
                  <a:txBody>
                    <a:bodyPr/>
                    <a:lstStyle/>
                    <a:p>
                      <a:pPr algn="l" fontAlgn="ctr"/>
                      <a:r>
                        <a:rPr lang="en-US" sz="2000" b="0" i="0" u="none" strike="noStrike">
                          <a:solidFill>
                            <a:srgbClr val="161616"/>
                          </a:solidFill>
                          <a:effectLst/>
                          <a:latin typeface="Times New Roman"/>
                        </a:rPr>
                        <a:t>Calendar Year 2000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 mass, g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(0.0, 0.7)</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0.04</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 EDV, mL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1.8</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(-0.5, 4.1)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0.12</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RVEF, %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(-0.6, 0.7)</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0.88</a:t>
                      </a:r>
                    </a:p>
                  </a:txBody>
                  <a:tcPr marL="12700" marR="12700" marT="12700" marB="0" anchor="b">
                    <a:lnL>
                      <a:noFill/>
                    </a:lnL>
                    <a:lnR>
                      <a:noFill/>
                    </a:lnR>
                    <a:lnT>
                      <a:noFill/>
                    </a:lnT>
                    <a:lnB>
                      <a:noFill/>
                    </a:lnB>
                    <a:solidFill>
                      <a:schemeClr val="tx1"/>
                    </a:solidFill>
                  </a:tcPr>
                </a:tc>
              </a:tr>
              <a:tr h="165100">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r>
              <a:tr h="165100">
                <a:tc>
                  <a:txBody>
                    <a:bodyPr/>
                    <a:lstStyle/>
                    <a:p>
                      <a:pPr algn="l" fontAlgn="ctr"/>
                      <a:r>
                        <a:rPr lang="en-US" sz="2000" b="0" i="0" u="none" strike="noStrike">
                          <a:solidFill>
                            <a:srgbClr val="161616"/>
                          </a:solidFill>
                          <a:effectLst/>
                          <a:latin typeface="Times New Roman"/>
                        </a:rPr>
                        <a:t>Calendar Year 2001</a:t>
                      </a:r>
                    </a:p>
                  </a:txBody>
                  <a:tcPr marL="12700" marR="127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27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a:noFill/>
                    </a:lnT>
                    <a:lnB>
                      <a:noFill/>
                    </a:lnB>
                    <a:solidFill>
                      <a:schemeClr val="tx1"/>
                    </a:solidFill>
                  </a:tcPr>
                </a:tc>
              </a:tr>
              <a:tr h="165100">
                <a:tc>
                  <a:txBody>
                    <a:bodyPr/>
                    <a:lstStyle/>
                    <a:p>
                      <a:pPr algn="l" fontAlgn="b"/>
                      <a:r>
                        <a:rPr lang="en-US" sz="2000" b="0" i="0" u="none" strike="noStrike" dirty="0">
                          <a:solidFill>
                            <a:srgbClr val="000000"/>
                          </a:solidFill>
                          <a:effectLst/>
                          <a:latin typeface="Times New Roman"/>
                        </a:rPr>
                        <a:t>RV mass, g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(0.1, 0.8)</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0.02</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 EDV, mL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1.9</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 4.2)</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0.11</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RVEF, %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(-0.8, 0.6)</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0.86</a:t>
                      </a:r>
                    </a:p>
                  </a:txBody>
                  <a:tcPr marL="12700" marR="12700" marT="12700" marB="0" anchor="b">
                    <a:lnL>
                      <a:noFill/>
                    </a:lnL>
                    <a:lnR>
                      <a:noFill/>
                    </a:lnR>
                    <a:lnT>
                      <a:noFill/>
                    </a:lnT>
                    <a:lnB>
                      <a:noFill/>
                    </a:lnB>
                    <a:solidFill>
                      <a:schemeClr val="tx1"/>
                    </a:solidFill>
                  </a:tcPr>
                </a:tc>
              </a:tr>
              <a:tr h="165100">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r>
              <a:tr h="165100">
                <a:tc>
                  <a:txBody>
                    <a:bodyPr/>
                    <a:lstStyle/>
                    <a:p>
                      <a:pPr algn="l" fontAlgn="ctr"/>
                      <a:r>
                        <a:rPr lang="en-US" sz="2000" b="0" i="0" u="none" strike="noStrike">
                          <a:solidFill>
                            <a:srgbClr val="161616"/>
                          </a:solidFill>
                          <a:effectLst/>
                          <a:latin typeface="Times New Roman"/>
                        </a:rPr>
                        <a:t>Calendar Year 2002</a:t>
                      </a:r>
                    </a:p>
                  </a:txBody>
                  <a:tcPr marL="12700" marR="127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27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a:noFill/>
                    </a:lnT>
                    <a:lnB>
                      <a:noFill/>
                    </a:lnB>
                    <a:solidFill>
                      <a:schemeClr val="tx1"/>
                    </a:solidFill>
                  </a:tcPr>
                </a:tc>
                <a:tc>
                  <a:txBody>
                    <a:bodyPr/>
                    <a:lstStyle/>
                    <a:p>
                      <a:pPr algn="r" fontAlgn="ctr"/>
                      <a:r>
                        <a:rPr lang="en-US" sz="2000" b="0" i="0" u="none" strike="noStrike">
                          <a:solidFill>
                            <a:srgbClr val="161616"/>
                          </a:solidFill>
                          <a:effectLst/>
                          <a:latin typeface="Times New Roman"/>
                        </a:rPr>
                        <a:t> </a:t>
                      </a:r>
                    </a:p>
                  </a:txBody>
                  <a:tcPr marL="12700" marR="152400" marT="12700" marB="0" anchor="ctr">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 mass, g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(0.0, 0.1)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0.05</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RV EDV, mL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1.6</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(-0.7, 4.0)</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0.17</a:t>
                      </a:r>
                    </a:p>
                  </a:txBody>
                  <a:tcPr marL="12700" marR="12700" marT="12700" marB="0" anchor="b">
                    <a:lnL>
                      <a:noFill/>
                    </a:lnL>
                    <a:lnR>
                      <a:noFill/>
                    </a:lnR>
                    <a:lnT>
                      <a:noFill/>
                    </a:lnT>
                    <a:lnB>
                      <a:noFill/>
                    </a:lnB>
                    <a:solidFill>
                      <a:schemeClr val="tx1"/>
                    </a:solidFill>
                  </a:tcPr>
                </a:tc>
              </a:tr>
              <a:tr h="177800">
                <a:tc>
                  <a:txBody>
                    <a:bodyPr/>
                    <a:lstStyle/>
                    <a:p>
                      <a:pPr algn="l" fontAlgn="b"/>
                      <a:r>
                        <a:rPr lang="en-US" sz="2000" b="0" i="0" u="none" strike="noStrike">
                          <a:solidFill>
                            <a:srgbClr val="000000"/>
                          </a:solidFill>
                          <a:effectLst/>
                          <a:latin typeface="Times New Roman"/>
                        </a:rPr>
                        <a:t>RVEF, % (Full Model) </a:t>
                      </a:r>
                    </a:p>
                  </a:txBody>
                  <a:tcPr marL="1524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(-0.8, 0.5)</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dirty="0">
                          <a:solidFill>
                            <a:srgbClr val="000000"/>
                          </a:solidFill>
                          <a:effectLst/>
                          <a:latin typeface="Times New Roman"/>
                        </a:rPr>
                        <a:t>0.72</a:t>
                      </a:r>
                    </a:p>
                  </a:txBody>
                  <a:tcPr marL="12700" marR="12700" marT="12700" marB="0" anchor="b">
                    <a:lnL>
                      <a:noFill/>
                    </a:lnL>
                    <a:lnR>
                      <a:noFill/>
                    </a:lnR>
                    <a:lnT>
                      <a:noFill/>
                    </a:lnT>
                    <a:lnB>
                      <a:noFill/>
                    </a:lnB>
                    <a:solidFill>
                      <a:schemeClr val="tx1"/>
                    </a:solidFill>
                  </a:tcPr>
                </a:tc>
              </a:tr>
            </a:tbl>
          </a:graphicData>
        </a:graphic>
      </p:graphicFrame>
    </p:spTree>
    <p:extLst>
      <p:ext uri="{BB962C8B-B14F-4D97-AF65-F5344CB8AC3E}">
        <p14:creationId xmlns:p14="http://schemas.microsoft.com/office/powerpoint/2010/main" val="18438512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30" y="2784965"/>
            <a:ext cx="8936750" cy="713016"/>
          </a:xfrm>
        </p:spPr>
        <p:txBody>
          <a:bodyPr/>
          <a:lstStyle/>
          <a:p>
            <a:pPr algn="ctr"/>
            <a:r>
              <a:rPr lang="en-US" sz="4400" dirty="0" smtClean="0">
                <a:solidFill>
                  <a:srgbClr val="161616"/>
                </a:solidFill>
              </a:rPr>
              <a:t>Background</a:t>
            </a:r>
            <a:endParaRPr lang="en-US" sz="4400" dirty="0">
              <a:solidFill>
                <a:srgbClr val="161616"/>
              </a:solidFill>
            </a:endParaRPr>
          </a:p>
        </p:txBody>
      </p:sp>
    </p:spTree>
    <p:extLst>
      <p:ext uri="{BB962C8B-B14F-4D97-AF65-F5344CB8AC3E}">
        <p14:creationId xmlns:p14="http://schemas.microsoft.com/office/powerpoint/2010/main" val="398388640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0763775"/>
              </p:ext>
            </p:extLst>
          </p:nvPr>
        </p:nvGraphicFramePr>
        <p:xfrm>
          <a:off x="271463" y="1495247"/>
          <a:ext cx="8442876" cy="3797299"/>
        </p:xfrm>
        <a:graphic>
          <a:graphicData uri="http://schemas.openxmlformats.org/drawingml/2006/table">
            <a:tbl>
              <a:tblPr/>
              <a:tblGrid>
                <a:gridCol w="4466160"/>
                <a:gridCol w="1447933"/>
                <a:gridCol w="1447933"/>
                <a:gridCol w="1080850"/>
              </a:tblGrid>
              <a:tr h="533400">
                <a:tc gridSpan="4">
                  <a:txBody>
                    <a:bodyPr/>
                    <a:lstStyle/>
                    <a:p>
                      <a:pPr algn="l" fontAlgn="ctr"/>
                      <a:r>
                        <a:rPr lang="en-US" sz="2000" b="1" i="0" u="none" strike="noStrike" dirty="0">
                          <a:solidFill>
                            <a:srgbClr val="161616"/>
                          </a:solidFill>
                          <a:effectLst/>
                          <a:latin typeface="Times New Roman"/>
                        </a:rPr>
                        <a:t>Supplemental Table 2. Sensitivity analysis: difference in right ventricular structure and function in groups of differing NO</a:t>
                      </a:r>
                      <a:r>
                        <a:rPr lang="en-US" sz="2000" b="1" i="0" u="none" strike="noStrike" baseline="-25000" dirty="0">
                          <a:solidFill>
                            <a:srgbClr val="161616"/>
                          </a:solidFill>
                          <a:effectLst/>
                          <a:latin typeface="Times New Roman"/>
                        </a:rPr>
                        <a:t>x</a:t>
                      </a:r>
                      <a:r>
                        <a:rPr lang="en-US" sz="2000" b="1" i="0" u="none" strike="noStrike" dirty="0">
                          <a:solidFill>
                            <a:srgbClr val="161616"/>
                          </a:solidFill>
                          <a:effectLst/>
                          <a:latin typeface="Times New Roman"/>
                        </a:rPr>
                        <a:t> exposure</a:t>
                      </a:r>
                    </a:p>
                  </a:txBody>
                  <a:tcPr marL="12700" marR="12700" marT="1270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7800">
                <a:tc rowSpan="2">
                  <a:txBody>
                    <a:bodyPr/>
                    <a:lstStyle/>
                    <a:p>
                      <a:pPr algn="l" fontAlgn="ctr"/>
                      <a:r>
                        <a:rPr lang="en-US" sz="2000" b="0" i="0" u="none" strike="noStrike">
                          <a:solidFill>
                            <a:srgbClr val="161616"/>
                          </a:solidFill>
                          <a:effectLst/>
                          <a:latin typeface="Times New Roman"/>
                        </a:rPr>
                        <a:t>Model </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85000"/>
                      </a:schemeClr>
                    </a:solidFill>
                  </a:tcPr>
                </a:tc>
                <a:tc gridSpan="3">
                  <a:txBody>
                    <a:bodyPr/>
                    <a:lstStyle/>
                    <a:p>
                      <a:pPr algn="r" fontAlgn="ctr"/>
                      <a:r>
                        <a:rPr lang="en-US" sz="2000" b="0" i="0" u="none" strike="noStrike">
                          <a:solidFill>
                            <a:srgbClr val="161616"/>
                          </a:solidFill>
                          <a:effectLst/>
                          <a:latin typeface="Times New Roman"/>
                        </a:rPr>
                        <a:t> per 20ppb increase in NO</a:t>
                      </a:r>
                      <a:r>
                        <a:rPr lang="en-US" sz="2000" b="0" i="0" u="none" strike="noStrike" baseline="-25000">
                          <a:solidFill>
                            <a:srgbClr val="161616"/>
                          </a:solidFill>
                          <a:effectLst/>
                          <a:latin typeface="Times New Roman"/>
                        </a:rPr>
                        <a:t>x</a:t>
                      </a:r>
                      <a:endParaRPr lang="en-US" sz="2000" b="0" i="0" u="none" strike="noStrike">
                        <a:solidFill>
                          <a:srgbClr val="161616"/>
                        </a:solidFill>
                        <a:effectLst/>
                        <a:latin typeface="Times New Roman"/>
                      </a:endParaRPr>
                    </a:p>
                  </a:txBody>
                  <a:tcPr marL="12700" marR="152400" marT="12700" marB="0" anchor="ctr">
                    <a:lnL w="127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tx1">
                        <a:lumMod val="85000"/>
                      </a:schemeClr>
                    </a:solidFill>
                  </a:tcPr>
                </a:tc>
                <a:tc hMerge="1">
                  <a:txBody>
                    <a:bodyPr/>
                    <a:lstStyle/>
                    <a:p>
                      <a:endParaRPr lang="en-US"/>
                    </a:p>
                  </a:txBody>
                  <a:tcPr/>
                </a:tc>
                <a:tc hMerge="1">
                  <a:txBody>
                    <a:bodyPr/>
                    <a:lstStyle/>
                    <a:p>
                      <a:endParaRPr lang="en-US"/>
                    </a:p>
                  </a:txBody>
                  <a:tcPr/>
                </a:tc>
              </a:tr>
              <a:tr h="190500">
                <a:tc vMerge="1">
                  <a:txBody>
                    <a:bodyPr/>
                    <a:lstStyle/>
                    <a:p>
                      <a:endParaRPr lang="en-US"/>
                    </a:p>
                  </a:txBody>
                  <a:tcPr/>
                </a:tc>
                <a:tc>
                  <a:txBody>
                    <a:bodyPr/>
                    <a:lstStyle/>
                    <a:p>
                      <a:pPr algn="r" fontAlgn="ctr"/>
                      <a:r>
                        <a:rPr lang="en-US" sz="2000" b="0" i="0" u="none" strike="noStrike">
                          <a:solidFill>
                            <a:srgbClr val="161616"/>
                          </a:solidFill>
                          <a:effectLst/>
                          <a:latin typeface="Times New Roman"/>
                        </a:rPr>
                        <a:t>difference</a:t>
                      </a: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r" fontAlgn="ctr"/>
                      <a:r>
                        <a:rPr lang="en-US" sz="2000" b="0" i="0" u="none" strike="noStrike">
                          <a:solidFill>
                            <a:srgbClr val="161616"/>
                          </a:solidFill>
                          <a:effectLst/>
                          <a:latin typeface="Times New Roman"/>
                        </a:rPr>
                        <a:t>95% CI</a:t>
                      </a:r>
                    </a:p>
                  </a:txBody>
                  <a:tcPr marL="12700" marR="1524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c>
                  <a:txBody>
                    <a:bodyPr/>
                    <a:lstStyle/>
                    <a:p>
                      <a:pPr algn="r" fontAlgn="ctr"/>
                      <a:r>
                        <a:rPr lang="en-US" sz="2000" b="0" i="0" u="none" strike="noStrike" dirty="0">
                          <a:solidFill>
                            <a:srgbClr val="161616"/>
                          </a:solidFill>
                          <a:effectLst/>
                          <a:latin typeface="Times New Roman"/>
                        </a:rPr>
                        <a:t>p-value</a:t>
                      </a:r>
                    </a:p>
                  </a:txBody>
                  <a:tcPr marL="12700" marR="1524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85000"/>
                      </a:schemeClr>
                    </a:solidFill>
                  </a:tcPr>
                </a:tc>
              </a:tr>
              <a:tr h="177800">
                <a:tc>
                  <a:txBody>
                    <a:bodyPr/>
                    <a:lstStyle/>
                    <a:p>
                      <a:pPr algn="l" fontAlgn="b"/>
                      <a:r>
                        <a:rPr lang="en-US" sz="2000" b="0" i="0" u="none" strike="noStrike">
                          <a:solidFill>
                            <a:srgbClr val="000000"/>
                          </a:solidFill>
                          <a:effectLst/>
                          <a:latin typeface="Times New Roman"/>
                        </a:rPr>
                        <a:t>RV mass, g (Limited model)</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(0.0, 0.2)</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0.04</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177800">
                <a:tc>
                  <a:txBody>
                    <a:bodyPr/>
                    <a:lstStyle/>
                    <a:p>
                      <a:pPr algn="l" fontAlgn="b"/>
                      <a:r>
                        <a:rPr lang="en-US" sz="2000" b="0" i="0" u="none" strike="noStrike" dirty="0">
                          <a:solidFill>
                            <a:srgbClr val="000000"/>
                          </a:solidFill>
                          <a:effectLst/>
                          <a:latin typeface="Times New Roman"/>
                        </a:rPr>
                        <a:t>RV mass, g (Full Model) </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0.2</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(0.0, 0.4)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0.03</a:t>
                      </a:r>
                    </a:p>
                  </a:txBody>
                  <a:tcPr marL="12700" marR="12700" marT="12700" marB="0" anchor="b">
                    <a:lnL>
                      <a:noFill/>
                    </a:lnL>
                    <a:lnR>
                      <a:noFill/>
                    </a:lnR>
                    <a:lnT>
                      <a:noFill/>
                    </a:lnT>
                    <a:lnB>
                      <a:noFill/>
                    </a:lnB>
                    <a:solidFill>
                      <a:schemeClr val="tx1"/>
                    </a:solidFill>
                  </a:tcPr>
                </a:tc>
              </a:tr>
              <a:tr h="177800">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r>
              <a:tr h="177800">
                <a:tc>
                  <a:txBody>
                    <a:bodyPr/>
                    <a:lstStyle/>
                    <a:p>
                      <a:pPr algn="l" fontAlgn="b"/>
                      <a:r>
                        <a:rPr lang="en-US" sz="2000" b="0" i="0" u="none" strike="noStrike" dirty="0">
                          <a:solidFill>
                            <a:srgbClr val="000000"/>
                          </a:solidFill>
                          <a:effectLst/>
                          <a:latin typeface="Times New Roman"/>
                        </a:rPr>
                        <a:t>RV EDV, mL (Limited model)</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0.5</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(-0.2, 1.1)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0.16</a:t>
                      </a:r>
                    </a:p>
                  </a:txBody>
                  <a:tcPr marL="12700" marR="12700" marT="12700" marB="0" anchor="b">
                    <a:lnL>
                      <a:noFill/>
                    </a:lnL>
                    <a:lnR>
                      <a:noFill/>
                    </a:lnR>
                    <a:lnT>
                      <a:noFill/>
                    </a:lnT>
                    <a:lnB>
                      <a:noFill/>
                    </a:lnB>
                    <a:solidFill>
                      <a:schemeClr val="tx1"/>
                    </a:solidFill>
                  </a:tcPr>
                </a:tc>
              </a:tr>
              <a:tr h="177800">
                <a:tc>
                  <a:txBody>
                    <a:bodyPr/>
                    <a:lstStyle/>
                    <a:p>
                      <a:pPr algn="l" fontAlgn="b"/>
                      <a:r>
                        <a:rPr lang="en-US" sz="2000" b="0" i="0" u="none" strike="noStrike" dirty="0">
                          <a:solidFill>
                            <a:srgbClr val="000000"/>
                          </a:solidFill>
                          <a:effectLst/>
                          <a:latin typeface="Times New Roman"/>
                        </a:rPr>
                        <a:t>RV EDV, mL (Full Model) </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0.6</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(-0.7, 1.8)</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0.39</a:t>
                      </a:r>
                    </a:p>
                  </a:txBody>
                  <a:tcPr marL="12700" marR="12700" marT="12700" marB="0" anchor="b">
                    <a:lnL>
                      <a:noFill/>
                    </a:lnL>
                    <a:lnR>
                      <a:noFill/>
                    </a:lnR>
                    <a:lnT>
                      <a:noFill/>
                    </a:lnT>
                    <a:lnB>
                      <a:noFill/>
                    </a:lnB>
                    <a:solidFill>
                      <a:schemeClr val="tx1"/>
                    </a:solidFill>
                  </a:tcPr>
                </a:tc>
              </a:tr>
              <a:tr h="177800">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a:txBody>
                    <a:bodyPr/>
                    <a:lstStyle/>
                    <a:p>
                      <a:pPr algn="l"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r>
              <a:tr h="177800">
                <a:tc>
                  <a:txBody>
                    <a:bodyPr/>
                    <a:lstStyle/>
                    <a:p>
                      <a:pPr algn="l" fontAlgn="b"/>
                      <a:r>
                        <a:rPr lang="en-US" sz="2000" b="0" i="0" u="none" strike="noStrike">
                          <a:solidFill>
                            <a:srgbClr val="000000"/>
                          </a:solidFill>
                          <a:effectLst/>
                          <a:latin typeface="Times New Roman"/>
                        </a:rPr>
                        <a:t>RVEF, % (Limited model)</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 0.3)</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0.48</a:t>
                      </a:r>
                    </a:p>
                  </a:txBody>
                  <a:tcPr marL="12700" marR="12700" marT="12700" marB="0" anchor="b">
                    <a:lnL>
                      <a:noFill/>
                    </a:lnL>
                    <a:lnR>
                      <a:noFill/>
                    </a:lnR>
                    <a:lnT>
                      <a:noFill/>
                    </a:lnT>
                    <a:lnB>
                      <a:noFill/>
                    </a:lnB>
                    <a:solidFill>
                      <a:schemeClr val="tx1"/>
                    </a:solidFill>
                  </a:tcPr>
                </a:tc>
              </a:tr>
              <a:tr h="190500">
                <a:tc>
                  <a:txBody>
                    <a:bodyPr/>
                    <a:lstStyle/>
                    <a:p>
                      <a:pPr algn="l" fontAlgn="b"/>
                      <a:r>
                        <a:rPr lang="en-US" sz="2000" b="0" i="0" u="none" strike="noStrike" dirty="0">
                          <a:solidFill>
                            <a:srgbClr val="000000"/>
                          </a:solidFill>
                          <a:effectLst/>
                          <a:latin typeface="Times New Roman"/>
                        </a:rPr>
                        <a:t>RVEF, % (Full Model) </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(-0.2, 0.5)</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dirty="0">
                          <a:solidFill>
                            <a:srgbClr val="000000"/>
                          </a:solidFill>
                          <a:effectLst/>
                          <a:latin typeface="Times New Roman"/>
                        </a:rPr>
                        <a:t>0.46</a:t>
                      </a:r>
                    </a:p>
                  </a:txBody>
                  <a:tcPr marL="12700" marR="12700" marT="12700" marB="0" anchor="b">
                    <a:lnL>
                      <a:noFill/>
                    </a:lnL>
                    <a:lnR>
                      <a:noFill/>
                    </a:lnR>
                    <a:lnT>
                      <a:noFill/>
                    </a:lnT>
                    <a:lnB>
                      <a:noFill/>
                    </a:lnB>
                    <a:solidFill>
                      <a:schemeClr val="tx1"/>
                    </a:solidFill>
                  </a:tcPr>
                </a:tc>
              </a:tr>
            </a:tbl>
          </a:graphicData>
        </a:graphic>
      </p:graphicFrame>
      <p:sp>
        <p:nvSpPr>
          <p:cNvPr id="6" name="Title 1"/>
          <p:cNvSpPr>
            <a:spLocks noGrp="1"/>
          </p:cNvSpPr>
          <p:nvPr>
            <p:ph type="title"/>
          </p:nvPr>
        </p:nvSpPr>
        <p:spPr>
          <a:xfrm>
            <a:off x="271463" y="261938"/>
            <a:ext cx="8872537" cy="600164"/>
          </a:xfrm>
        </p:spPr>
        <p:txBody>
          <a:bodyPr/>
          <a:lstStyle/>
          <a:p>
            <a:r>
              <a:rPr lang="en-US" dirty="0" smtClean="0"/>
              <a:t>The relationship of NOx with the RV</a:t>
            </a:r>
            <a:endParaRPr lang="en-US" dirty="0"/>
          </a:p>
        </p:txBody>
      </p:sp>
    </p:spTree>
    <p:extLst>
      <p:ext uri="{BB962C8B-B14F-4D97-AF65-F5344CB8AC3E}">
        <p14:creationId xmlns:p14="http://schemas.microsoft.com/office/powerpoint/2010/main" val="388528368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t>Variable Decay of pollutants in space</a:t>
            </a:r>
            <a:r>
              <a:rPr lang="en-US" baseline="30000" dirty="0" smtClean="0"/>
              <a:t>a1</a:t>
            </a:r>
            <a:endParaRPr lang="en-US" dirty="0"/>
          </a:p>
        </p:txBody>
      </p:sp>
      <p:pic>
        <p:nvPicPr>
          <p:cNvPr id="4" name="Picture 3" descr="Screen shot 2013-04-21 at 3.17.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907" y="1233573"/>
            <a:ext cx="7996041" cy="5050596"/>
          </a:xfrm>
          <a:prstGeom prst="rect">
            <a:avLst/>
          </a:prstGeom>
        </p:spPr>
      </p:pic>
    </p:spTree>
    <p:extLst>
      <p:ext uri="{BB962C8B-B14F-4D97-AF65-F5344CB8AC3E}">
        <p14:creationId xmlns:p14="http://schemas.microsoft.com/office/powerpoint/2010/main" val="355931405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15925" y="261938"/>
            <a:ext cx="8294688" cy="1089529"/>
          </a:xfrm>
        </p:spPr>
        <p:txBody>
          <a:bodyPr/>
          <a:lstStyle/>
          <a:p>
            <a:r>
              <a:rPr lang="en-US" dirty="0" smtClean="0">
                <a:ea typeface="ＭＳ Ｐゴシック" pitchFamily="34" charset="-128"/>
              </a:rPr>
              <a:t>The lungs have a large exposure to traffic related air pollution</a:t>
            </a:r>
            <a:r>
              <a:rPr lang="en-US" baseline="30000" dirty="0" smtClean="0">
                <a:ea typeface="ＭＳ Ｐゴシック" pitchFamily="34" charset="-128"/>
              </a:rPr>
              <a:t>a2</a:t>
            </a:r>
            <a:endParaRPr lang="en-US" dirty="0" smtClean="0">
              <a:ea typeface="ＭＳ Ｐゴシック" pitchFamily="34" charset="-128"/>
            </a:endParaRPr>
          </a:p>
        </p:txBody>
      </p:sp>
      <p:grpSp>
        <p:nvGrpSpPr>
          <p:cNvPr id="5" name="Group 4"/>
          <p:cNvGrpSpPr/>
          <p:nvPr/>
        </p:nvGrpSpPr>
        <p:grpSpPr>
          <a:xfrm>
            <a:off x="652715" y="2131588"/>
            <a:ext cx="7972173" cy="3439369"/>
            <a:chOff x="738440" y="2722138"/>
            <a:chExt cx="7972173" cy="3439369"/>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b="60686"/>
            <a:stretch>
              <a:fillRect/>
            </a:stretch>
          </p:blipFill>
          <p:spPr bwMode="auto">
            <a:xfrm>
              <a:off x="738440" y="3175174"/>
              <a:ext cx="7972173" cy="298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8440" y="2722138"/>
              <a:ext cx="7972173" cy="769441"/>
            </a:xfrm>
            <a:prstGeom prst="rect">
              <a:avLst/>
            </a:prstGeom>
            <a:solidFill>
              <a:schemeClr val="tx1"/>
            </a:solidFill>
          </p:spPr>
          <p:txBody>
            <a:bodyPr wrap="square" rtlCol="0">
              <a:spAutoFit/>
            </a:bodyPr>
            <a:lstStyle/>
            <a:p>
              <a:r>
                <a:rPr lang="en-US" sz="2200" dirty="0" smtClean="0">
                  <a:solidFill>
                    <a:srgbClr val="DADADA">
                      <a:lumMod val="10000"/>
                    </a:srgbClr>
                  </a:solidFill>
                </a:rPr>
                <a:t>Inhaled radiolabeled carbon nanoparticles: </a:t>
              </a:r>
            </a:p>
            <a:p>
              <a:r>
                <a:rPr lang="en-US" sz="2200" dirty="0" smtClean="0">
                  <a:solidFill>
                    <a:srgbClr val="DADADA">
                      <a:lumMod val="10000"/>
                    </a:srgbClr>
                  </a:solidFill>
                </a:rPr>
                <a:t>lung retention (% </a:t>
              </a:r>
              <a:r>
                <a:rPr lang="en-US" sz="2200" u="sng" dirty="0" smtClean="0">
                  <a:solidFill>
                    <a:srgbClr val="DADADA">
                      <a:lumMod val="10000"/>
                    </a:srgbClr>
                  </a:solidFill>
                </a:rPr>
                <a:t>+</a:t>
              </a:r>
              <a:r>
                <a:rPr lang="en-US" sz="2200" dirty="0" smtClean="0">
                  <a:solidFill>
                    <a:srgbClr val="DADADA">
                      <a:lumMod val="10000"/>
                    </a:srgbClr>
                  </a:solidFill>
                </a:rPr>
                <a:t> SD)</a:t>
              </a:r>
            </a:p>
          </p:txBody>
        </p:sp>
      </p:grpSp>
    </p:spTree>
    <p:extLst>
      <p:ext uri="{BB962C8B-B14F-4D97-AF65-F5344CB8AC3E}">
        <p14:creationId xmlns:p14="http://schemas.microsoft.com/office/powerpoint/2010/main" val="28835704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71463" y="185738"/>
            <a:ext cx="8872537" cy="979487"/>
          </a:xfrm>
        </p:spPr>
        <p:txBody>
          <a:bodyPr/>
          <a:lstStyle/>
          <a:p>
            <a:r>
              <a:rPr lang="en-US" sz="3200">
                <a:latin typeface="Arial" charset="0"/>
                <a:cs typeface="Arial" charset="0"/>
              </a:rPr>
              <a:t>Increased RV mass, stroke &amp; end diastolic volumes with proximity to a major road   </a:t>
            </a:r>
          </a:p>
        </p:txBody>
      </p:sp>
      <p:sp>
        <p:nvSpPr>
          <p:cNvPr id="15363" name="TextBox 16"/>
          <p:cNvSpPr txBox="1">
            <a:spLocks noChangeArrowheads="1"/>
          </p:cNvSpPr>
          <p:nvPr/>
        </p:nvSpPr>
        <p:spPr bwMode="auto">
          <a:xfrm>
            <a:off x="466725" y="550545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FFFF"/>
                </a:solidFill>
              </a:rPr>
              <a:t>The difference in RV EDV between participants &gt;300m &amp; &lt;100m from a major roadway is more than the difference in participants with/without diabetes and about equal to participants who differ in age by ~10 years. RV mass difference is about equal to the presence of diabetes or in groups that differ by 6.5 years. </a:t>
            </a:r>
          </a:p>
        </p:txBody>
      </p:sp>
      <p:grpSp>
        <p:nvGrpSpPr>
          <p:cNvPr id="15364" name="Group 6"/>
          <p:cNvGrpSpPr>
            <a:grpSpLocks/>
          </p:cNvGrpSpPr>
          <p:nvPr/>
        </p:nvGrpSpPr>
        <p:grpSpPr bwMode="auto">
          <a:xfrm>
            <a:off x="579438" y="1160463"/>
            <a:ext cx="8004175" cy="4349750"/>
            <a:chOff x="580032" y="1332007"/>
            <a:chExt cx="8002985" cy="4348909"/>
          </a:xfrm>
        </p:grpSpPr>
        <p:grpSp>
          <p:nvGrpSpPr>
            <p:cNvPr id="15365" name="Group 5"/>
            <p:cNvGrpSpPr>
              <a:grpSpLocks/>
            </p:cNvGrpSpPr>
            <p:nvPr/>
          </p:nvGrpSpPr>
          <p:grpSpPr bwMode="auto">
            <a:xfrm>
              <a:off x="580032" y="1332007"/>
              <a:ext cx="8002985" cy="4348909"/>
              <a:chOff x="556220" y="1332007"/>
              <a:chExt cx="8002985" cy="4348909"/>
            </a:xfrm>
          </p:grpSpPr>
          <p:sp>
            <p:nvSpPr>
              <p:cNvPr id="15367" name="Rectangle 15"/>
              <p:cNvSpPr>
                <a:spLocks noChangeArrowheads="1"/>
              </p:cNvSpPr>
              <p:nvPr/>
            </p:nvSpPr>
            <p:spPr bwMode="auto">
              <a:xfrm>
                <a:off x="556220" y="1337657"/>
                <a:ext cx="468574" cy="824518"/>
              </a:xfrm>
              <a:prstGeom prst="rect">
                <a:avLst/>
              </a:prstGeom>
              <a:solidFill>
                <a:schemeClr val="tx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algn="ctr" defTabSz="914400"/>
                <a:endParaRPr lang="en-US">
                  <a:solidFill>
                    <a:srgbClr val="FFFFFF"/>
                  </a:solidFill>
                </a:endParaRPr>
              </a:p>
            </p:txBody>
          </p:sp>
          <p:pic>
            <p:nvPicPr>
              <p:cNvPr id="15368" name="Picture 8"/>
              <p:cNvPicPr>
                <a:picLocks noChangeAspect="1" noChangeArrowheads="1"/>
              </p:cNvPicPr>
              <p:nvPr/>
            </p:nvPicPr>
            <p:blipFill>
              <a:blip r:embed="rId2">
                <a:extLst>
                  <a:ext uri="{28A0092B-C50C-407E-A947-70E740481C1C}">
                    <a14:useLocalDpi xmlns:a14="http://schemas.microsoft.com/office/drawing/2010/main" val="0"/>
                  </a:ext>
                </a:extLst>
              </a:blip>
              <a:srcRect l="2681" r="50000"/>
              <a:stretch>
                <a:fillRect/>
              </a:stretch>
            </p:blipFill>
            <p:spPr bwMode="auto">
              <a:xfrm>
                <a:off x="791997" y="1656896"/>
                <a:ext cx="1785904" cy="319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5369" name="Group 4"/>
              <p:cNvGrpSpPr>
                <a:grpSpLocks/>
              </p:cNvGrpSpPr>
              <p:nvPr/>
            </p:nvGrpSpPr>
            <p:grpSpPr bwMode="auto">
              <a:xfrm>
                <a:off x="556220" y="1332007"/>
                <a:ext cx="8002985" cy="4348909"/>
                <a:chOff x="529432" y="1497013"/>
                <a:chExt cx="8002985" cy="4348909"/>
              </a:xfrm>
            </p:grpSpPr>
            <p:pic>
              <p:nvPicPr>
                <p:cNvPr id="15370" name="Picture 2"/>
                <p:cNvPicPr>
                  <a:picLocks noChangeAspect="1" noChangeArrowheads="1"/>
                </p:cNvPicPr>
                <p:nvPr/>
              </p:nvPicPr>
              <p:blipFill>
                <a:blip r:embed="rId3">
                  <a:extLst>
                    <a:ext uri="{28A0092B-C50C-407E-A947-70E740481C1C}">
                      <a14:useLocalDpi xmlns:a14="http://schemas.microsoft.com/office/drawing/2010/main" val="0"/>
                    </a:ext>
                  </a:extLst>
                </a:blip>
                <a:srcRect r="6361"/>
                <a:stretch>
                  <a:fillRect/>
                </a:stretch>
              </p:blipFill>
              <p:spPr bwMode="auto">
                <a:xfrm>
                  <a:off x="2474913" y="1497013"/>
                  <a:ext cx="6057503" cy="4343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9432" y="1965234"/>
                  <a:ext cx="468242" cy="3169625"/>
                </a:xfrm>
                <a:prstGeom prst="rect">
                  <a:avLst/>
                </a:prstGeom>
                <a:solidFill>
                  <a:schemeClr val="tx1"/>
                </a:solidFill>
              </p:spPr>
              <p:txBody>
                <a:bodyPr lIns="0" rIns="0">
                  <a:spAutoFit/>
                </a:bodyPr>
                <a:lstStyle/>
                <a:p>
                  <a:pPr algn="r">
                    <a:defRPr/>
                  </a:pPr>
                  <a:r>
                    <a:rPr lang="en-US" sz="1400" dirty="0">
                      <a:solidFill>
                        <a:srgbClr val="DADADA">
                          <a:lumMod val="10000"/>
                        </a:srgbClr>
                      </a:solidFill>
                    </a:rPr>
                    <a:t>70.8</a:t>
                  </a:r>
                </a:p>
                <a:p>
                  <a:pPr algn="r">
                    <a:defRPr/>
                  </a:pPr>
                  <a:endParaRPr lang="en-US" dirty="0">
                    <a:solidFill>
                      <a:srgbClr val="DADADA">
                        <a:lumMod val="10000"/>
                      </a:srgbClr>
                    </a:solidFill>
                  </a:endParaRPr>
                </a:p>
                <a:p>
                  <a:pPr algn="r">
                    <a:defRPr/>
                  </a:pPr>
                  <a:r>
                    <a:rPr lang="en-US" sz="1400" dirty="0">
                      <a:solidFill>
                        <a:srgbClr val="DADADA">
                          <a:lumMod val="10000"/>
                        </a:srgbClr>
                      </a:solidFill>
                    </a:rPr>
                    <a:t>70.6</a:t>
                  </a:r>
                </a:p>
                <a:p>
                  <a:pPr algn="r">
                    <a:defRPr/>
                  </a:pPr>
                  <a:endParaRPr lang="en-US" dirty="0">
                    <a:solidFill>
                      <a:srgbClr val="DADADA">
                        <a:lumMod val="10000"/>
                      </a:srgbClr>
                    </a:solidFill>
                  </a:endParaRPr>
                </a:p>
                <a:p>
                  <a:pPr algn="r">
                    <a:defRPr/>
                  </a:pPr>
                  <a:r>
                    <a:rPr lang="en-US" sz="1400" dirty="0">
                      <a:solidFill>
                        <a:srgbClr val="DADADA">
                          <a:lumMod val="10000"/>
                        </a:srgbClr>
                      </a:solidFill>
                    </a:rPr>
                    <a:t>70.4</a:t>
                  </a:r>
                </a:p>
                <a:p>
                  <a:pPr algn="r">
                    <a:defRPr/>
                  </a:pPr>
                  <a:endParaRPr lang="en-US" dirty="0">
                    <a:solidFill>
                      <a:srgbClr val="DADADA">
                        <a:lumMod val="10000"/>
                      </a:srgbClr>
                    </a:solidFill>
                  </a:endParaRPr>
                </a:p>
                <a:p>
                  <a:pPr algn="r">
                    <a:defRPr/>
                  </a:pPr>
                  <a:r>
                    <a:rPr lang="en-US" sz="1400" dirty="0">
                      <a:solidFill>
                        <a:srgbClr val="DADADA">
                          <a:lumMod val="10000"/>
                        </a:srgbClr>
                      </a:solidFill>
                    </a:rPr>
                    <a:t>70.2</a:t>
                  </a:r>
                </a:p>
                <a:p>
                  <a:pPr algn="r">
                    <a:defRPr/>
                  </a:pPr>
                  <a:endParaRPr lang="en-US" dirty="0">
                    <a:solidFill>
                      <a:srgbClr val="DADADA">
                        <a:lumMod val="10000"/>
                      </a:srgbClr>
                    </a:solidFill>
                  </a:endParaRPr>
                </a:p>
                <a:p>
                  <a:pPr algn="r">
                    <a:defRPr/>
                  </a:pPr>
                  <a:r>
                    <a:rPr lang="en-US" sz="1400" dirty="0">
                      <a:solidFill>
                        <a:srgbClr val="DADADA">
                          <a:lumMod val="10000"/>
                        </a:srgbClr>
                      </a:solidFill>
                    </a:rPr>
                    <a:t>70.0</a:t>
                  </a:r>
                </a:p>
                <a:p>
                  <a:pPr algn="r">
                    <a:defRPr/>
                  </a:pPr>
                  <a:endParaRPr lang="en-US" sz="1600" dirty="0">
                    <a:solidFill>
                      <a:srgbClr val="DADADA">
                        <a:lumMod val="10000"/>
                      </a:srgbClr>
                    </a:solidFill>
                  </a:endParaRPr>
                </a:p>
                <a:p>
                  <a:pPr algn="r">
                    <a:defRPr/>
                  </a:pPr>
                  <a:r>
                    <a:rPr lang="en-US" sz="1400" dirty="0">
                      <a:solidFill>
                        <a:srgbClr val="DADADA">
                          <a:lumMod val="10000"/>
                        </a:srgbClr>
                      </a:solidFill>
                    </a:rPr>
                    <a:t>68.8</a:t>
                  </a:r>
                </a:p>
                <a:p>
                  <a:pPr algn="r">
                    <a:defRPr/>
                  </a:pPr>
                  <a:endParaRPr lang="en-US" sz="1400" dirty="0">
                    <a:solidFill>
                      <a:srgbClr val="DADADA">
                        <a:lumMod val="10000"/>
                      </a:srgbClr>
                    </a:solidFill>
                  </a:endParaRPr>
                </a:p>
                <a:p>
                  <a:pPr algn="r">
                    <a:defRPr/>
                  </a:pPr>
                  <a:endParaRPr lang="en-US" sz="1400" dirty="0">
                    <a:solidFill>
                      <a:srgbClr val="DADADA">
                        <a:lumMod val="10000"/>
                      </a:srgbClr>
                    </a:solidFill>
                  </a:endParaRPr>
                </a:p>
              </p:txBody>
            </p:sp>
            <p:sp>
              <p:nvSpPr>
                <p:cNvPr id="15372" name="Rectangle 2"/>
                <p:cNvSpPr>
                  <a:spLocks noChangeArrowheads="1"/>
                </p:cNvSpPr>
                <p:nvPr/>
              </p:nvSpPr>
              <p:spPr bwMode="auto">
                <a:xfrm>
                  <a:off x="529432" y="5008563"/>
                  <a:ext cx="468574" cy="515937"/>
                </a:xfrm>
                <a:prstGeom prst="rect">
                  <a:avLst/>
                </a:prstGeom>
                <a:solidFill>
                  <a:schemeClr val="tx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algn="ctr" defTabSz="914400"/>
                  <a:endParaRPr lang="en-US">
                    <a:solidFill>
                      <a:srgbClr val="FFFFFF"/>
                    </a:solidFill>
                  </a:endParaRPr>
                </a:p>
              </p:txBody>
            </p:sp>
            <p:sp>
              <p:nvSpPr>
                <p:cNvPr id="15373" name="Rectangle 11"/>
                <p:cNvSpPr>
                  <a:spLocks noChangeArrowheads="1"/>
                </p:cNvSpPr>
                <p:nvPr/>
              </p:nvSpPr>
              <p:spPr bwMode="auto">
                <a:xfrm>
                  <a:off x="582614" y="1497013"/>
                  <a:ext cx="1951768" cy="343939"/>
                </a:xfrm>
                <a:prstGeom prst="rect">
                  <a:avLst/>
                </a:prstGeom>
                <a:solidFill>
                  <a:schemeClr val="tx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algn="ctr" defTabSz="914400"/>
                  <a:endParaRPr lang="en-US">
                    <a:solidFill>
                      <a:srgbClr val="FFFFFF"/>
                    </a:solidFill>
                  </a:endParaRPr>
                </a:p>
              </p:txBody>
            </p:sp>
            <p:sp>
              <p:nvSpPr>
                <p:cNvPr id="4" name="TextBox 3"/>
                <p:cNvSpPr txBox="1"/>
                <p:nvPr/>
              </p:nvSpPr>
              <p:spPr>
                <a:xfrm>
                  <a:off x="529432" y="1530344"/>
                  <a:ext cx="1898368" cy="399973"/>
                </a:xfrm>
                <a:prstGeom prst="rect">
                  <a:avLst/>
                </a:prstGeom>
                <a:solidFill>
                  <a:schemeClr val="tx1"/>
                </a:solidFill>
              </p:spPr>
              <p:txBody>
                <a:bodyPr>
                  <a:spAutoFit/>
                </a:bodyPr>
                <a:lstStyle/>
                <a:p>
                  <a:pPr>
                    <a:defRPr/>
                  </a:pPr>
                  <a:r>
                    <a:rPr lang="en-US" sz="2000" dirty="0">
                      <a:solidFill>
                        <a:srgbClr val="DADADA">
                          <a:lumMod val="10000"/>
                        </a:srgbClr>
                      </a:solidFill>
                    </a:rPr>
                    <a:t>RV EF (%)</a:t>
                  </a:r>
                </a:p>
              </p:txBody>
            </p:sp>
            <p:sp>
              <p:nvSpPr>
                <p:cNvPr id="9" name="TextBox 8"/>
                <p:cNvSpPr txBox="1"/>
                <p:nvPr/>
              </p:nvSpPr>
              <p:spPr>
                <a:xfrm rot="16200000">
                  <a:off x="1188172" y="4388842"/>
                  <a:ext cx="1163413" cy="1661865"/>
                </a:xfrm>
                <a:prstGeom prst="rect">
                  <a:avLst/>
                </a:prstGeom>
                <a:solidFill>
                  <a:schemeClr val="tx1"/>
                </a:solidFill>
              </p:spPr>
              <p:txBody>
                <a:bodyPr lIns="0" rIns="0">
                  <a:spAutoFit/>
                </a:bodyPr>
                <a:lstStyle/>
                <a:p>
                  <a:pPr algn="r">
                    <a:defRPr/>
                  </a:pPr>
                  <a:r>
                    <a:rPr lang="en-US" sz="1400" dirty="0">
                      <a:solidFill>
                        <a:srgbClr val="DADADA">
                          <a:lumMod val="10000"/>
                        </a:srgbClr>
                      </a:solidFill>
                    </a:rPr>
                    <a:t>0-100</a:t>
                  </a:r>
                </a:p>
                <a:p>
                  <a:pPr algn="r">
                    <a:defRPr/>
                  </a:pPr>
                  <a:endParaRPr lang="en-US" sz="1400" dirty="0">
                    <a:solidFill>
                      <a:srgbClr val="DADADA">
                        <a:lumMod val="10000"/>
                      </a:srgbClr>
                    </a:solidFill>
                  </a:endParaRPr>
                </a:p>
                <a:p>
                  <a:pPr algn="r">
                    <a:defRPr/>
                  </a:pPr>
                  <a:r>
                    <a:rPr lang="en-US" sz="1400" dirty="0">
                      <a:solidFill>
                        <a:srgbClr val="DADADA">
                          <a:lumMod val="10000"/>
                        </a:srgbClr>
                      </a:solidFill>
                    </a:rPr>
                    <a:t> 101-200</a:t>
                  </a:r>
                </a:p>
                <a:p>
                  <a:pPr algn="r">
                    <a:defRPr/>
                  </a:pPr>
                  <a:endParaRPr lang="en-US" sz="1600" dirty="0">
                    <a:solidFill>
                      <a:srgbClr val="DADADA">
                        <a:lumMod val="10000"/>
                      </a:srgbClr>
                    </a:solidFill>
                  </a:endParaRPr>
                </a:p>
                <a:p>
                  <a:pPr algn="r">
                    <a:defRPr/>
                  </a:pPr>
                  <a:r>
                    <a:rPr lang="en-US" sz="1400" dirty="0">
                      <a:solidFill>
                        <a:srgbClr val="DADADA">
                          <a:lumMod val="10000"/>
                        </a:srgbClr>
                      </a:solidFill>
                    </a:rPr>
                    <a:t> 201-300</a:t>
                  </a:r>
                </a:p>
                <a:p>
                  <a:pPr algn="r">
                    <a:defRPr/>
                  </a:pPr>
                  <a:endParaRPr lang="en-US" sz="1600" dirty="0">
                    <a:solidFill>
                      <a:srgbClr val="DADADA">
                        <a:lumMod val="10000"/>
                      </a:srgbClr>
                    </a:solidFill>
                  </a:endParaRPr>
                </a:p>
                <a:p>
                  <a:pPr algn="r">
                    <a:defRPr/>
                  </a:pPr>
                  <a:r>
                    <a:rPr lang="en-US" sz="1400" dirty="0">
                      <a:solidFill>
                        <a:srgbClr val="DADADA">
                          <a:lumMod val="10000"/>
                        </a:srgbClr>
                      </a:solidFill>
                    </a:rPr>
                    <a:t> &gt;300</a:t>
                  </a:r>
                </a:p>
              </p:txBody>
            </p:sp>
            <p:sp>
              <p:nvSpPr>
                <p:cNvPr id="2" name="TextBox 1"/>
                <p:cNvSpPr txBox="1"/>
                <p:nvPr/>
              </p:nvSpPr>
              <p:spPr>
                <a:xfrm>
                  <a:off x="529432" y="5384048"/>
                  <a:ext cx="8002985" cy="461874"/>
                </a:xfrm>
                <a:prstGeom prst="rect">
                  <a:avLst/>
                </a:prstGeom>
                <a:solidFill>
                  <a:schemeClr val="tx1"/>
                </a:solidFill>
              </p:spPr>
              <p:txBody>
                <a:bodyPr>
                  <a:spAutoFit/>
                </a:bodyPr>
                <a:lstStyle/>
                <a:p>
                  <a:pPr algn="ctr">
                    <a:defRPr/>
                  </a:pPr>
                  <a:r>
                    <a:rPr lang="en-US" sz="2400" dirty="0">
                      <a:solidFill>
                        <a:srgbClr val="DADADA">
                          <a:lumMod val="10000"/>
                        </a:srgbClr>
                      </a:solidFill>
                    </a:rPr>
                    <a:t>Distance from the nearest major roadway (m)</a:t>
                  </a:r>
                </a:p>
              </p:txBody>
            </p:sp>
          </p:grpSp>
        </p:grpSp>
        <p:sp>
          <p:nvSpPr>
            <p:cNvPr id="15366" name="Rectangle 17"/>
            <p:cNvSpPr>
              <a:spLocks noChangeArrowheads="1"/>
            </p:cNvSpPr>
            <p:nvPr/>
          </p:nvSpPr>
          <p:spPr bwMode="auto">
            <a:xfrm>
              <a:off x="2183083" y="1506969"/>
              <a:ext cx="468574" cy="515937"/>
            </a:xfrm>
            <a:prstGeom prst="rect">
              <a:avLst/>
            </a:prstGeom>
            <a:solidFill>
              <a:schemeClr val="tx1"/>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pPr algn="ctr" defTabSz="914400"/>
              <a:endParaRPr lang="en-US">
                <a:solidFill>
                  <a:srgbClr val="FFFFFF"/>
                </a:solidFill>
              </a:endParaRPr>
            </a:p>
          </p:txBody>
        </p:sp>
      </p:grpSp>
    </p:spTree>
    <p:extLst>
      <p:ext uri="{BB962C8B-B14F-4D97-AF65-F5344CB8AC3E}">
        <p14:creationId xmlns:p14="http://schemas.microsoft.com/office/powerpoint/2010/main" val="30449254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938"/>
          <a:stretch/>
        </p:blipFill>
        <p:spPr bwMode="auto">
          <a:xfrm>
            <a:off x="1390650" y="2974975"/>
            <a:ext cx="6391275" cy="2681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bwMode="auto">
          <a:xfrm>
            <a:off x="415925" y="261938"/>
            <a:ext cx="8294688" cy="10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3600" b="1">
                <a:solidFill>
                  <a:srgbClr val="FFFF00"/>
                </a:solidFill>
                <a:latin typeface="+mj-lt"/>
                <a:ea typeface="ＭＳ Ｐゴシック" charset="0"/>
                <a:cs typeface="+mj-cs"/>
              </a:defRPr>
            </a:lvl1pPr>
            <a:lvl2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2pPr>
            <a:lvl3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3pPr>
            <a:lvl4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4pPr>
            <a:lvl5pPr algn="l" rtl="0" eaLnBrk="0" fontAlgn="base" hangingPunct="0">
              <a:lnSpc>
                <a:spcPct val="90000"/>
              </a:lnSpc>
              <a:spcBef>
                <a:spcPct val="0"/>
              </a:spcBef>
              <a:spcAft>
                <a:spcPct val="0"/>
              </a:spcAft>
              <a:defRPr sz="3600" b="1">
                <a:solidFill>
                  <a:srgbClr val="FFFF00"/>
                </a:solidFill>
                <a:latin typeface="Arial" pitchFamily="100" charset="0"/>
                <a:ea typeface="ＭＳ Ｐゴシック" charset="0"/>
                <a:cs typeface="Arial" pitchFamily="100" charset="0"/>
              </a:defRPr>
            </a:lvl5pPr>
            <a:lvl6pPr marL="4572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6pPr>
            <a:lvl7pPr marL="9144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7pPr>
            <a:lvl8pPr marL="13716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8pPr>
            <a:lvl9pPr marL="1828800" algn="l" rtl="0" eaLnBrk="1" fontAlgn="base" hangingPunct="1">
              <a:lnSpc>
                <a:spcPct val="90000"/>
              </a:lnSpc>
              <a:spcBef>
                <a:spcPct val="0"/>
              </a:spcBef>
              <a:spcAft>
                <a:spcPct val="0"/>
              </a:spcAft>
              <a:defRPr sz="3600" b="1">
                <a:solidFill>
                  <a:srgbClr val="FFFF00"/>
                </a:solidFill>
                <a:latin typeface="Arial" pitchFamily="100" charset="0"/>
                <a:ea typeface="Arial" pitchFamily="100" charset="0"/>
                <a:cs typeface="Arial" pitchFamily="100" charset="0"/>
              </a:defRPr>
            </a:lvl9pPr>
          </a:lstStyle>
          <a:p>
            <a:pPr defTabSz="914400"/>
            <a:r>
              <a:rPr lang="en-US" kern="0" dirty="0" smtClean="0">
                <a:ea typeface="ＭＳ Ｐゴシック" pitchFamily="34" charset="-128"/>
              </a:rPr>
              <a:t>Increased tendency of the rat RV to hypertrophy with inhalants</a:t>
            </a:r>
          </a:p>
        </p:txBody>
      </p:sp>
      <p:sp>
        <p:nvSpPr>
          <p:cNvPr id="3" name="TextBox 2"/>
          <p:cNvSpPr txBox="1"/>
          <p:nvPr/>
        </p:nvSpPr>
        <p:spPr>
          <a:xfrm>
            <a:off x="1390650" y="2489884"/>
            <a:ext cx="6391275" cy="646331"/>
          </a:xfrm>
          <a:prstGeom prst="rect">
            <a:avLst/>
          </a:prstGeom>
          <a:solidFill>
            <a:schemeClr val="tx1"/>
          </a:solidFill>
        </p:spPr>
        <p:txBody>
          <a:bodyPr wrap="square" rtlCol="0">
            <a:spAutoFit/>
          </a:bodyPr>
          <a:lstStyle/>
          <a:p>
            <a:r>
              <a:rPr lang="en-US" dirty="0" smtClean="0">
                <a:solidFill>
                  <a:srgbClr val="DADADA">
                    <a:lumMod val="10000"/>
                  </a:srgbClr>
                </a:solidFill>
              </a:rPr>
              <a:t>Change in LV and RV mass in rats breathing air, 100ppm of CO, or 200ppm of CO</a:t>
            </a:r>
            <a:r>
              <a:rPr lang="en-US" baseline="30000" dirty="0" smtClean="0">
                <a:solidFill>
                  <a:srgbClr val="DADADA">
                    <a:lumMod val="10000"/>
                  </a:srgbClr>
                </a:solidFill>
              </a:rPr>
              <a:t>7</a:t>
            </a:r>
            <a:endParaRPr lang="en-US" dirty="0">
              <a:solidFill>
                <a:srgbClr val="DADADA">
                  <a:lumMod val="10000"/>
                </a:srgbClr>
              </a:solidFill>
            </a:endParaRPr>
          </a:p>
        </p:txBody>
      </p:sp>
    </p:spTree>
    <p:extLst>
      <p:ext uri="{BB962C8B-B14F-4D97-AF65-F5344CB8AC3E}">
        <p14:creationId xmlns:p14="http://schemas.microsoft.com/office/powerpoint/2010/main" val="113363663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26424826"/>
              </p:ext>
            </p:extLst>
          </p:nvPr>
        </p:nvGraphicFramePr>
        <p:xfrm>
          <a:off x="424328" y="1946880"/>
          <a:ext cx="8359557" cy="4432300"/>
        </p:xfrm>
        <a:graphic>
          <a:graphicData uri="http://schemas.openxmlformats.org/drawingml/2006/table">
            <a:tbl>
              <a:tblPr/>
              <a:tblGrid>
                <a:gridCol w="3251884"/>
                <a:gridCol w="1097894"/>
                <a:gridCol w="1881581"/>
                <a:gridCol w="1259893"/>
                <a:gridCol w="868305"/>
              </a:tblGrid>
              <a:tr h="238125">
                <a:tc rowSpan="2">
                  <a:txBody>
                    <a:bodyPr/>
                    <a:lstStyle/>
                    <a:p>
                      <a:pPr algn="l" fontAlgn="b"/>
                      <a:r>
                        <a:rPr lang="en-US" sz="2000" b="0" i="0" u="none" strike="noStrike" dirty="0">
                          <a:solidFill>
                            <a:srgbClr val="000000"/>
                          </a:solidFill>
                          <a:effectLst/>
                          <a:latin typeface="Times New Roman"/>
                        </a:rPr>
                        <a:t>Number of years lived in the same neighborhood </a:t>
                      </a:r>
                    </a:p>
                  </a:txBody>
                  <a:tcPr marL="12700" marR="12700" marT="1270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65000"/>
                      </a:schemeClr>
                    </a:solidFill>
                  </a:tcPr>
                </a:tc>
                <a:tc gridSpan="4">
                  <a:txBody>
                    <a:bodyPr/>
                    <a:lstStyle/>
                    <a:p>
                      <a:pPr algn="r" fontAlgn="b"/>
                      <a:r>
                        <a:rPr lang="en-US" sz="2000" b="0" i="0" u="none" strike="noStrike" dirty="0" smtClean="0">
                          <a:solidFill>
                            <a:srgbClr val="161616"/>
                          </a:solidFill>
                          <a:effectLst/>
                          <a:latin typeface="Times New Roman"/>
                        </a:rPr>
                        <a:t>per </a:t>
                      </a:r>
                      <a:r>
                        <a:rPr lang="en-US" sz="2000" b="0" i="0" u="none" strike="noStrike" dirty="0">
                          <a:solidFill>
                            <a:srgbClr val="161616"/>
                          </a:solidFill>
                          <a:effectLst/>
                          <a:latin typeface="Times New Roman"/>
                        </a:rPr>
                        <a:t>10ppb increase in NO</a:t>
                      </a:r>
                      <a:r>
                        <a:rPr lang="en-US" sz="2000" b="0" i="0" u="none" strike="noStrike" baseline="-25000" dirty="0">
                          <a:solidFill>
                            <a:srgbClr val="161616"/>
                          </a:solidFill>
                          <a:effectLst/>
                          <a:latin typeface="Times New Roman"/>
                        </a:rPr>
                        <a:t>2</a:t>
                      </a:r>
                      <a:endParaRPr lang="en-US" sz="2000" b="0" i="0" u="none" strike="noStrike" dirty="0">
                        <a:solidFill>
                          <a:srgbClr val="161616"/>
                        </a:solidFill>
                        <a:effectLst/>
                        <a:latin typeface="Times New Roman"/>
                      </a:endParaRP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80975">
                <a:tc vMerge="1">
                  <a:txBody>
                    <a:bodyPr/>
                    <a:lstStyle/>
                    <a:p>
                      <a:endParaRPr lang="en-US"/>
                    </a:p>
                  </a:txBody>
                  <a:tcPr/>
                </a:tc>
                <a:tc>
                  <a:txBody>
                    <a:bodyPr/>
                    <a:lstStyle/>
                    <a:p>
                      <a:pPr algn="r" fontAlgn="b"/>
                      <a:r>
                        <a:rPr lang="en-US" sz="2000" b="0" i="0" u="none" strike="noStrike" dirty="0">
                          <a:solidFill>
                            <a:srgbClr val="000000"/>
                          </a:solidFill>
                          <a:effectLst/>
                          <a:latin typeface="Times New Roman"/>
                        </a:rPr>
                        <a:t>n</a:t>
                      </a:r>
                    </a:p>
                  </a:txBody>
                  <a:tcPr marL="12700" marR="12700" marT="12700" marB="0" anchor="b">
                    <a:lnL>
                      <a:noFill/>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2000" b="0" i="0" u="none" strike="noStrike" dirty="0" smtClean="0">
                          <a:solidFill>
                            <a:srgbClr val="161616"/>
                          </a:solidFill>
                          <a:effectLst/>
                          <a:latin typeface="Times New Roman"/>
                        </a:rPr>
                        <a:t>RV</a:t>
                      </a:r>
                      <a:r>
                        <a:rPr lang="en-US" sz="2000" b="0" i="0" u="none" strike="noStrike" baseline="0" dirty="0" smtClean="0">
                          <a:solidFill>
                            <a:srgbClr val="161616"/>
                          </a:solidFill>
                          <a:effectLst/>
                          <a:latin typeface="Times New Roman"/>
                        </a:rPr>
                        <a:t> mass(g)</a:t>
                      </a:r>
                      <a:r>
                        <a:rPr lang="en-US" sz="2000" b="0" i="0" u="none" strike="noStrike" dirty="0" smtClean="0">
                          <a:solidFill>
                            <a:srgbClr val="161616"/>
                          </a:solidFill>
                          <a:effectLst/>
                          <a:latin typeface="Times New Roman"/>
                        </a:rPr>
                        <a:t> </a:t>
                      </a:r>
                      <a:endParaRPr lang="en-US" sz="2000" b="0" i="0" u="none" strike="noStrike" dirty="0">
                        <a:solidFill>
                          <a:srgbClr val="161616"/>
                        </a:solidFill>
                        <a:effectLst/>
                        <a:latin typeface="Times New Roman"/>
                      </a:endParaRP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2000" b="0" i="0" u="none" strike="noStrike">
                          <a:solidFill>
                            <a:srgbClr val="161616"/>
                          </a:solidFill>
                          <a:effectLst/>
                          <a:latin typeface="Times New Roman"/>
                        </a:rPr>
                        <a:t>95% CI</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65000"/>
                      </a:schemeClr>
                    </a:solidFill>
                  </a:tcPr>
                </a:tc>
                <a:tc>
                  <a:txBody>
                    <a:bodyPr/>
                    <a:lstStyle/>
                    <a:p>
                      <a:pPr algn="r" fontAlgn="b"/>
                      <a:r>
                        <a:rPr lang="en-US" sz="2000" b="0" i="0" u="none" strike="noStrike" dirty="0">
                          <a:solidFill>
                            <a:srgbClr val="161616"/>
                          </a:solidFill>
                          <a:effectLst/>
                          <a:latin typeface="Times New Roman"/>
                        </a:rPr>
                        <a:t>p-value</a:t>
                      </a:r>
                    </a:p>
                  </a:txBody>
                  <a:tcPr marL="12700" marR="12700" marT="1270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tx1">
                        <a:lumMod val="65000"/>
                      </a:schemeClr>
                    </a:solidFill>
                  </a:tcPr>
                </a:tc>
              </a:tr>
              <a:tr h="165100">
                <a:tc>
                  <a:txBody>
                    <a:bodyPr/>
                    <a:lstStyle/>
                    <a:p>
                      <a:pPr algn="l" fontAlgn="b"/>
                      <a:r>
                        <a:rPr lang="en-US" sz="2000" b="0" i="0" u="none" strike="noStrike" dirty="0">
                          <a:solidFill>
                            <a:srgbClr val="000000"/>
                          </a:solidFill>
                          <a:effectLst/>
                          <a:latin typeface="Times New Roman"/>
                        </a:rPr>
                        <a:t>1 to 6 years</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679</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0.2</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(-0.5, 1.0)</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c>
                  <a:txBody>
                    <a:bodyPr/>
                    <a:lstStyle/>
                    <a:p>
                      <a:pPr algn="r" fontAlgn="b"/>
                      <a:r>
                        <a:rPr lang="en-US" sz="2000" b="0" i="0" u="none" strike="noStrike">
                          <a:solidFill>
                            <a:srgbClr val="000000"/>
                          </a:solidFill>
                          <a:effectLst/>
                          <a:latin typeface="Times New Roman"/>
                        </a:rPr>
                        <a:t>0.57</a:t>
                      </a:r>
                    </a:p>
                  </a:txBody>
                  <a:tcPr marL="12700" marR="12700" marT="12700" marB="0" anchor="b">
                    <a:lnL>
                      <a:noFill/>
                    </a:lnL>
                    <a:lnR>
                      <a:noFill/>
                    </a:lnR>
                    <a:lnT w="12700" cap="flat" cmpd="sng" algn="ctr">
                      <a:solidFill>
                        <a:srgbClr val="000000"/>
                      </a:solidFill>
                      <a:prstDash val="solid"/>
                      <a:round/>
                      <a:headEnd type="none" w="med" len="med"/>
                      <a:tailEnd type="none" w="med" len="med"/>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2 to 7 years</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698</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(-0.4, 1.2)</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0.31</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3 to 8 years</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dirty="0">
                          <a:solidFill>
                            <a:srgbClr val="000000"/>
                          </a:solidFill>
                          <a:effectLst/>
                          <a:latin typeface="Times New Roman"/>
                        </a:rPr>
                        <a:t>682</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0.7</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 1.4)</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a:t>
                      </a:r>
                    </a:p>
                  </a:txBody>
                  <a:tcPr marL="12700" marR="12700" marT="12700" marB="0" anchor="b">
                    <a:lnL>
                      <a:noFill/>
                    </a:lnL>
                    <a:lnR>
                      <a:noFill/>
                    </a:lnR>
                    <a:lnT>
                      <a:noFill/>
                    </a:lnT>
                    <a:lnB>
                      <a:noFill/>
                    </a:lnB>
                    <a:solidFill>
                      <a:schemeClr val="tx1"/>
                    </a:solidFill>
                  </a:tcPr>
                </a:tc>
              </a:tr>
              <a:tr h="165100">
                <a:tc>
                  <a:txBody>
                    <a:bodyPr/>
                    <a:lstStyle/>
                    <a:p>
                      <a:pPr algn="l" fontAlgn="b"/>
                      <a:r>
                        <a:rPr lang="en-US" sz="2000" b="0" i="0" u="none" strike="noStrike">
                          <a:solidFill>
                            <a:srgbClr val="000000"/>
                          </a:solidFill>
                          <a:effectLst/>
                          <a:latin typeface="Times New Roman"/>
                        </a:rPr>
                        <a:t>4 to 9 years*</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618</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0.9</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(0.1, 1.8)</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0.03</a:t>
                      </a:r>
                    </a:p>
                  </a:txBody>
                  <a:tcPr marL="12700" marR="12700" marT="12700" marB="0" anchor="b">
                    <a:lnL>
                      <a:noFill/>
                    </a:lnL>
                    <a:lnR>
                      <a:noFill/>
                    </a:lnR>
                    <a:lnT>
                      <a:noFill/>
                    </a:lnT>
                    <a:lnB>
                      <a:noFill/>
                    </a:lnB>
                    <a:solidFill>
                      <a:srgbClr val="FAFFB6"/>
                    </a:solidFill>
                  </a:tcPr>
                </a:tc>
              </a:tr>
              <a:tr h="165100">
                <a:tc>
                  <a:txBody>
                    <a:bodyPr/>
                    <a:lstStyle/>
                    <a:p>
                      <a:pPr algn="l" fontAlgn="b"/>
                      <a:r>
                        <a:rPr lang="en-US" sz="2000" b="0" i="0" u="none" strike="noStrike">
                          <a:solidFill>
                            <a:srgbClr val="000000"/>
                          </a:solidFill>
                          <a:effectLst/>
                          <a:latin typeface="Times New Roman"/>
                        </a:rPr>
                        <a:t>5 to 10 years*</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637</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1.0</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(0.2, 1.8)</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0.02</a:t>
                      </a:r>
                    </a:p>
                  </a:txBody>
                  <a:tcPr marL="12700" marR="12700" marT="12700" marB="0" anchor="b">
                    <a:lnL>
                      <a:noFill/>
                    </a:lnL>
                    <a:lnR>
                      <a:noFill/>
                    </a:lnR>
                    <a:lnT>
                      <a:noFill/>
                    </a:lnT>
                    <a:lnB>
                      <a:noFill/>
                    </a:lnB>
                    <a:solidFill>
                      <a:srgbClr val="FAFFB6"/>
                    </a:solidFill>
                  </a:tcPr>
                </a:tc>
              </a:tr>
              <a:tr h="165100">
                <a:tc>
                  <a:txBody>
                    <a:bodyPr/>
                    <a:lstStyle/>
                    <a:p>
                      <a:pPr algn="l" fontAlgn="b"/>
                      <a:r>
                        <a:rPr lang="en-US" sz="2000" b="0" i="0" u="none" strike="noStrike">
                          <a:solidFill>
                            <a:srgbClr val="000000"/>
                          </a:solidFill>
                          <a:effectLst/>
                          <a:latin typeface="Times New Roman"/>
                        </a:rPr>
                        <a:t>6 to 11 years*</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611</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1.1</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(0.3, 2.0)</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0.008</a:t>
                      </a:r>
                    </a:p>
                  </a:txBody>
                  <a:tcPr marL="12700" marR="12700" marT="12700" marB="0" anchor="b">
                    <a:lnL>
                      <a:noFill/>
                    </a:lnL>
                    <a:lnR>
                      <a:noFill/>
                    </a:lnR>
                    <a:lnT>
                      <a:noFill/>
                    </a:lnT>
                    <a:lnB>
                      <a:noFill/>
                    </a:lnB>
                    <a:solidFill>
                      <a:srgbClr val="FAFFB6"/>
                    </a:solidFill>
                  </a:tcPr>
                </a:tc>
              </a:tr>
              <a:tr h="165100">
                <a:tc>
                  <a:txBody>
                    <a:bodyPr/>
                    <a:lstStyle/>
                    <a:p>
                      <a:pPr algn="l" fontAlgn="b"/>
                      <a:r>
                        <a:rPr lang="en-US" sz="2000" b="0" i="0" u="none" strike="noStrike">
                          <a:solidFill>
                            <a:srgbClr val="000000"/>
                          </a:solidFill>
                          <a:effectLst/>
                          <a:latin typeface="Times New Roman"/>
                        </a:rPr>
                        <a:t>7 to 12 years*</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591</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1.0</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(0.2, 1.8)</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0.02</a:t>
                      </a:r>
                    </a:p>
                  </a:txBody>
                  <a:tcPr marL="12700" marR="12700" marT="12700" marB="0" anchor="b">
                    <a:lnL>
                      <a:noFill/>
                    </a:lnL>
                    <a:lnR>
                      <a:noFill/>
                    </a:lnR>
                    <a:lnT>
                      <a:noFill/>
                    </a:lnT>
                    <a:lnB>
                      <a:noFill/>
                    </a:lnB>
                    <a:solidFill>
                      <a:srgbClr val="FAFFB6"/>
                    </a:solidFill>
                  </a:tcPr>
                </a:tc>
              </a:tr>
              <a:tr h="165100">
                <a:tc>
                  <a:txBody>
                    <a:bodyPr/>
                    <a:lstStyle/>
                    <a:p>
                      <a:pPr algn="l" fontAlgn="b"/>
                      <a:r>
                        <a:rPr lang="en-US" sz="2000" b="0" i="0" u="none" strike="noStrike">
                          <a:solidFill>
                            <a:srgbClr val="000000"/>
                          </a:solidFill>
                          <a:effectLst/>
                          <a:latin typeface="Times New Roman"/>
                        </a:rPr>
                        <a:t>8 to 13 years*</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551</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0.9</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a:solidFill>
                            <a:srgbClr val="000000"/>
                          </a:solidFill>
                          <a:effectLst/>
                          <a:latin typeface="Times New Roman"/>
                        </a:rPr>
                        <a:t>(0.1, 1.7)</a:t>
                      </a:r>
                    </a:p>
                  </a:txBody>
                  <a:tcPr marL="12700" marR="12700" marT="12700" marB="0" anchor="b">
                    <a:lnL>
                      <a:noFill/>
                    </a:lnL>
                    <a:lnR>
                      <a:noFill/>
                    </a:lnR>
                    <a:lnT>
                      <a:noFill/>
                    </a:lnT>
                    <a:lnB>
                      <a:noFill/>
                    </a:lnB>
                    <a:solidFill>
                      <a:srgbClr val="FAFFB6"/>
                    </a:solidFill>
                  </a:tcPr>
                </a:tc>
                <a:tc>
                  <a:txBody>
                    <a:bodyPr/>
                    <a:lstStyle/>
                    <a:p>
                      <a:pPr algn="r" fontAlgn="b"/>
                      <a:r>
                        <a:rPr lang="en-US" sz="2000" b="0" i="0" u="none" strike="noStrike" dirty="0">
                          <a:solidFill>
                            <a:srgbClr val="000000"/>
                          </a:solidFill>
                          <a:effectLst/>
                          <a:latin typeface="Times New Roman"/>
                        </a:rPr>
                        <a:t>0.03</a:t>
                      </a:r>
                    </a:p>
                  </a:txBody>
                  <a:tcPr marL="12700" marR="12700" marT="12700" marB="0" anchor="b">
                    <a:lnL>
                      <a:noFill/>
                    </a:lnL>
                    <a:lnR>
                      <a:noFill/>
                    </a:lnR>
                    <a:lnT>
                      <a:noFill/>
                    </a:lnT>
                    <a:lnB>
                      <a:noFill/>
                    </a:lnB>
                    <a:solidFill>
                      <a:srgbClr val="FAFFB6"/>
                    </a:solidFill>
                  </a:tcPr>
                </a:tc>
              </a:tr>
              <a:tr h="165100">
                <a:tc>
                  <a:txBody>
                    <a:bodyPr/>
                    <a:lstStyle/>
                    <a:p>
                      <a:pPr algn="l" fontAlgn="b"/>
                      <a:r>
                        <a:rPr lang="en-US" sz="2000" b="0" i="0" u="none" strike="noStrike">
                          <a:solidFill>
                            <a:srgbClr val="000000"/>
                          </a:solidFill>
                          <a:effectLst/>
                          <a:latin typeface="Times New Roman"/>
                        </a:rPr>
                        <a:t>9 to 14 years</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533</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0.8</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 1.6)</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0.08</a:t>
                      </a:r>
                    </a:p>
                  </a:txBody>
                  <a:tcPr marL="12700" marR="12700" marT="12700" marB="0" anchor="b">
                    <a:lnL>
                      <a:noFill/>
                    </a:lnL>
                    <a:lnR>
                      <a:noFill/>
                    </a:lnR>
                    <a:lnT>
                      <a:noFill/>
                    </a:lnT>
                    <a:lnB>
                      <a:noFill/>
                    </a:lnB>
                    <a:solidFill>
                      <a:schemeClr val="tx1"/>
                    </a:solidFill>
                  </a:tcPr>
                </a:tc>
              </a:tr>
              <a:tr h="177800">
                <a:tc>
                  <a:txBody>
                    <a:bodyPr/>
                    <a:lstStyle/>
                    <a:p>
                      <a:pPr algn="l" fontAlgn="b"/>
                      <a:r>
                        <a:rPr lang="en-US" sz="2000" b="0" i="0" u="none" strike="noStrike" dirty="0">
                          <a:solidFill>
                            <a:srgbClr val="000000"/>
                          </a:solidFill>
                          <a:effectLst/>
                          <a:latin typeface="Times New Roman"/>
                        </a:rPr>
                        <a:t>10 to 15 years</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591</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0.7</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a:solidFill>
                            <a:srgbClr val="000000"/>
                          </a:solidFill>
                          <a:effectLst/>
                          <a:latin typeface="Times New Roman"/>
                        </a:rPr>
                        <a:t>(-0.1, 1.6)</a:t>
                      </a:r>
                    </a:p>
                  </a:txBody>
                  <a:tcPr marL="12700" marR="12700" marT="12700" marB="0" anchor="b">
                    <a:lnL>
                      <a:noFill/>
                    </a:lnL>
                    <a:lnR>
                      <a:noFill/>
                    </a:lnR>
                    <a:lnT>
                      <a:noFill/>
                    </a:lnT>
                    <a:lnB>
                      <a:noFill/>
                    </a:lnB>
                    <a:solidFill>
                      <a:schemeClr val="tx1"/>
                    </a:solidFill>
                  </a:tcPr>
                </a:tc>
                <a:tc>
                  <a:txBody>
                    <a:bodyPr/>
                    <a:lstStyle/>
                    <a:p>
                      <a:pPr algn="r" fontAlgn="b"/>
                      <a:r>
                        <a:rPr lang="en-US" sz="2000" b="0" i="0" u="none" strike="noStrike" dirty="0">
                          <a:solidFill>
                            <a:srgbClr val="000000"/>
                          </a:solidFill>
                          <a:effectLst/>
                          <a:latin typeface="Times New Roman"/>
                        </a:rPr>
                        <a:t>0.08</a:t>
                      </a:r>
                    </a:p>
                  </a:txBody>
                  <a:tcPr marL="12700" marR="12700" marT="12700" marB="0" anchor="b">
                    <a:lnL>
                      <a:noFill/>
                    </a:lnL>
                    <a:lnR>
                      <a:noFill/>
                    </a:lnR>
                    <a:lnT>
                      <a:noFill/>
                    </a:lnT>
                    <a:lnB>
                      <a:noFill/>
                    </a:lnB>
                    <a:solidFill>
                      <a:schemeClr val="tx1"/>
                    </a:solidFill>
                  </a:tcPr>
                </a:tc>
              </a:tr>
              <a:tr h="177800">
                <a:tc gridSpan="5">
                  <a:txBody>
                    <a:bodyPr/>
                    <a:lstStyle/>
                    <a:p>
                      <a:pPr algn="l" fontAlgn="b"/>
                      <a:r>
                        <a:rPr lang="en-US" sz="2000" b="0" i="1" u="none" strike="noStrike" dirty="0" smtClean="0">
                          <a:solidFill>
                            <a:srgbClr val="000000"/>
                          </a:solidFill>
                          <a:effectLst/>
                          <a:latin typeface="Times New Roman"/>
                        </a:rPr>
                        <a:t>All</a:t>
                      </a:r>
                      <a:r>
                        <a:rPr lang="en-US" sz="2000" b="0" i="1" u="none" strike="noStrike" baseline="0" dirty="0" smtClean="0">
                          <a:solidFill>
                            <a:srgbClr val="000000"/>
                          </a:solidFill>
                          <a:effectLst/>
                          <a:latin typeface="Times New Roman"/>
                        </a:rPr>
                        <a:t> models include full adjustment and further adjustment for total duration in which a participant lived in the neighborhood</a:t>
                      </a:r>
                      <a:endParaRPr lang="en-US" sz="2000" b="0" i="1" u="none" strike="noStrike" dirty="0">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hMerge="1">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hMerge="1">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hMerge="1">
                  <a:txBody>
                    <a:bodyPr/>
                    <a:lstStyle/>
                    <a:p>
                      <a:pPr algn="r" fontAlgn="b"/>
                      <a:endParaRPr lang="en-US" sz="2000" b="0" i="0" u="none" strike="noStrike">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c hMerge="1">
                  <a:txBody>
                    <a:bodyPr/>
                    <a:lstStyle/>
                    <a:p>
                      <a:pPr algn="r" fontAlgn="b"/>
                      <a:endParaRPr lang="en-US" sz="2000" b="0" i="0" u="none" strike="noStrike" dirty="0">
                        <a:solidFill>
                          <a:srgbClr val="000000"/>
                        </a:solidFill>
                        <a:effectLst/>
                        <a:latin typeface="Times New Roman"/>
                      </a:endParaRPr>
                    </a:p>
                  </a:txBody>
                  <a:tcPr marL="12700" marR="12700" marT="12700" marB="0" anchor="b">
                    <a:lnL>
                      <a:noFill/>
                    </a:lnL>
                    <a:lnR>
                      <a:noFill/>
                    </a:lnR>
                    <a:lnT>
                      <a:noFill/>
                    </a:lnT>
                    <a:lnB>
                      <a:noFill/>
                    </a:lnB>
                    <a:solidFill>
                      <a:schemeClr val="tx1"/>
                    </a:solidFill>
                  </a:tcPr>
                </a:tc>
              </a:tr>
            </a:tbl>
          </a:graphicData>
        </a:graphic>
      </p:graphicFrame>
      <p:sp>
        <p:nvSpPr>
          <p:cNvPr id="5" name="Title 1"/>
          <p:cNvSpPr>
            <a:spLocks noGrp="1"/>
          </p:cNvSpPr>
          <p:nvPr>
            <p:ph type="title"/>
          </p:nvPr>
        </p:nvSpPr>
        <p:spPr/>
        <p:txBody>
          <a:bodyPr/>
          <a:lstStyle/>
          <a:p>
            <a:r>
              <a:rPr lang="en-US" u="none" strike="noStrike" dirty="0" smtClean="0">
                <a:effectLst/>
              </a:rPr>
              <a:t>Residential stability as a proxy for the timing of exposure</a:t>
            </a:r>
            <a:endParaRPr lang="en-US" dirty="0"/>
          </a:p>
        </p:txBody>
      </p:sp>
    </p:spTree>
    <p:extLst>
      <p:ext uri="{BB962C8B-B14F-4D97-AF65-F5344CB8AC3E}">
        <p14:creationId xmlns:p14="http://schemas.microsoft.com/office/powerpoint/2010/main" val="4731711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t>Effect modification by city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26887422"/>
              </p:ext>
            </p:extLst>
          </p:nvPr>
        </p:nvGraphicFramePr>
        <p:xfrm>
          <a:off x="681269" y="1189528"/>
          <a:ext cx="7788900" cy="5080090"/>
        </p:xfrm>
        <a:graphic>
          <a:graphicData uri="http://schemas.openxmlformats.org/drawingml/2006/table">
            <a:tbl>
              <a:tblPr>
                <a:tableStyleId>{5C22544A-7EE6-4342-B048-85BDC9FD1C3A}</a:tableStyleId>
              </a:tblPr>
              <a:tblGrid>
                <a:gridCol w="3975248"/>
                <a:gridCol w="2204208"/>
                <a:gridCol w="1609444"/>
              </a:tblGrid>
              <a:tr h="462591">
                <a:tc rowSpan="2">
                  <a:txBody>
                    <a:bodyPr/>
                    <a:lstStyle/>
                    <a:p>
                      <a:pPr algn="l" rtl="0" fontAlgn="ctr"/>
                      <a:r>
                        <a:rPr lang="en-US" sz="2000" u="none" strike="noStrike" dirty="0" smtClean="0">
                          <a:solidFill>
                            <a:schemeClr val="accent4">
                              <a:lumMod val="10000"/>
                            </a:schemeClr>
                          </a:solidFill>
                          <a:effectLst/>
                          <a:latin typeface="+mn-lt"/>
                        </a:rPr>
                        <a:t> City </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gridSpan="2">
                  <a:txBody>
                    <a:bodyPr/>
                    <a:lstStyle/>
                    <a:p>
                      <a:pPr algn="r" rtl="0" fontAlgn="ctr"/>
                      <a:r>
                        <a:rPr lang="en-US" sz="2000" u="none" strike="noStrike" dirty="0" smtClean="0">
                          <a:solidFill>
                            <a:schemeClr val="accent4">
                              <a:lumMod val="10000"/>
                            </a:schemeClr>
                          </a:solidFill>
                          <a:effectLst/>
                          <a:latin typeface="+mn-lt"/>
                        </a:rPr>
                        <a:t>per </a:t>
                      </a:r>
                      <a:r>
                        <a:rPr lang="en-US" sz="2000" u="none" strike="noStrike" dirty="0">
                          <a:solidFill>
                            <a:schemeClr val="accent4">
                              <a:lumMod val="10000"/>
                            </a:schemeClr>
                          </a:solidFill>
                          <a:effectLst/>
                          <a:latin typeface="+mn-lt"/>
                        </a:rPr>
                        <a:t>10ppb increase in NO</a:t>
                      </a:r>
                      <a:r>
                        <a:rPr lang="en-US" sz="2000" u="none" strike="noStrike" baseline="-25000" dirty="0">
                          <a:solidFill>
                            <a:schemeClr val="accent4">
                              <a:lumMod val="10000"/>
                            </a:schemeClr>
                          </a:solidFill>
                          <a:effectLst/>
                          <a:latin typeface="+mn-lt"/>
                        </a:rPr>
                        <a:t>2</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hMerge="1">
                  <a:txBody>
                    <a:bodyPr/>
                    <a:lstStyle/>
                    <a:p>
                      <a:endParaRPr lang="en-US"/>
                    </a:p>
                  </a:txBody>
                  <a:tcPr/>
                </a:tc>
              </a:tr>
              <a:tr h="429091">
                <a:tc vMerge="1">
                  <a:txBody>
                    <a:bodyPr/>
                    <a:lstStyle/>
                    <a:p>
                      <a:endParaRPr lang="en-US"/>
                    </a:p>
                  </a:txBody>
                  <a:tcPr/>
                </a:tc>
                <a:tc>
                  <a:txBody>
                    <a:bodyPr/>
                    <a:lstStyle/>
                    <a:p>
                      <a:pPr algn="r" rtl="0" fontAlgn="ctr"/>
                      <a:r>
                        <a:rPr lang="en-US" sz="2000" u="none" strike="noStrike" dirty="0" smtClean="0">
                          <a:solidFill>
                            <a:schemeClr val="accent4">
                              <a:lumMod val="10000"/>
                            </a:schemeClr>
                          </a:solidFill>
                          <a:effectLst/>
                          <a:latin typeface="+mn-lt"/>
                        </a:rPr>
                        <a:t>RV mass (g)</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c>
                  <a:txBody>
                    <a:bodyPr/>
                    <a:lstStyle/>
                    <a:p>
                      <a:pPr algn="r" rtl="0" fontAlgn="ctr"/>
                      <a:r>
                        <a:rPr lang="en-US" sz="2000" u="none" strike="noStrike" dirty="0">
                          <a:solidFill>
                            <a:schemeClr val="accent4">
                              <a:lumMod val="10000"/>
                            </a:schemeClr>
                          </a:solidFill>
                          <a:effectLst/>
                          <a:latin typeface="+mn-lt"/>
                        </a:rPr>
                        <a:t>95% CI</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1">
                        <a:lumMod val="65000"/>
                      </a:schemeClr>
                    </a:solidFill>
                  </a:tcPr>
                </a:tc>
              </a:tr>
              <a:tr h="462591">
                <a:tc>
                  <a:txBody>
                    <a:bodyPr/>
                    <a:lstStyle/>
                    <a:p>
                      <a:pPr algn="l" rtl="0" fontAlgn="ctr"/>
                      <a:r>
                        <a:rPr lang="en-US" sz="2000" b="0" i="0" u="none" strike="noStrike" dirty="0" smtClean="0">
                          <a:solidFill>
                            <a:schemeClr val="accent4">
                              <a:lumMod val="10000"/>
                            </a:schemeClr>
                          </a:solidFill>
                          <a:effectLst/>
                          <a:latin typeface="+mn-lt"/>
                        </a:rPr>
                        <a:t>St.</a:t>
                      </a:r>
                      <a:r>
                        <a:rPr lang="en-US" sz="2000" b="0" i="0" u="none" strike="noStrike" baseline="0" dirty="0" smtClean="0">
                          <a:solidFill>
                            <a:schemeClr val="accent4">
                              <a:lumMod val="10000"/>
                            </a:schemeClr>
                          </a:solidFill>
                          <a:effectLst/>
                          <a:latin typeface="+mn-lt"/>
                        </a:rPr>
                        <a:t> Paul</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b="0" i="0" u="none" strike="noStrike" dirty="0" smtClean="0">
                          <a:solidFill>
                            <a:schemeClr val="accent4">
                              <a:lumMod val="10000"/>
                            </a:schemeClr>
                          </a:solidFill>
                          <a:effectLst/>
                          <a:latin typeface="+mn-lt"/>
                        </a:rPr>
                        <a:t>4.0</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u="none" strike="noStrike" dirty="0" smtClean="0">
                          <a:solidFill>
                            <a:schemeClr val="accent4">
                              <a:lumMod val="10000"/>
                            </a:schemeClr>
                          </a:solidFill>
                          <a:effectLst/>
                          <a:latin typeface="+mn-lt"/>
                        </a:rPr>
                        <a:t>(2.4, 5.6)</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62591">
                <a:tc>
                  <a:txBody>
                    <a:bodyPr/>
                    <a:lstStyle/>
                    <a:p>
                      <a:pPr algn="l" rtl="0" fontAlgn="ctr"/>
                      <a:r>
                        <a:rPr lang="en-US" sz="2000" u="none" strike="noStrike" dirty="0" smtClean="0">
                          <a:solidFill>
                            <a:schemeClr val="accent4">
                              <a:lumMod val="10000"/>
                            </a:schemeClr>
                          </a:solidFill>
                          <a:effectLst/>
                          <a:latin typeface="+mn-lt"/>
                        </a:rPr>
                        <a:t>Los Angeles</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smtClean="0">
                          <a:solidFill>
                            <a:schemeClr val="accent4">
                              <a:lumMod val="10000"/>
                            </a:schemeClr>
                          </a:solidFill>
                          <a:effectLst/>
                          <a:latin typeface="+mn-lt"/>
                        </a:rPr>
                        <a:t>0.4</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u="none" strike="noStrike" dirty="0" smtClean="0">
                          <a:solidFill>
                            <a:schemeClr val="accent4">
                              <a:lumMod val="10000"/>
                            </a:schemeClr>
                          </a:solidFill>
                          <a:effectLst/>
                          <a:latin typeface="+mn-lt"/>
                        </a:rPr>
                        <a:t>(-0.4, 1.2)</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62591">
                <a:tc>
                  <a:txBody>
                    <a:bodyPr/>
                    <a:lstStyle/>
                    <a:p>
                      <a:pPr algn="l" rtl="0" fontAlgn="ctr"/>
                      <a:r>
                        <a:rPr lang="en-US" sz="2000" u="none" strike="noStrike" dirty="0" smtClean="0">
                          <a:solidFill>
                            <a:schemeClr val="accent4">
                              <a:lumMod val="10000"/>
                            </a:schemeClr>
                          </a:solidFill>
                          <a:effectLst/>
                          <a:latin typeface="+mn-lt"/>
                        </a:rPr>
                        <a:t>Baltimore</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b="0" dirty="0"/>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62591">
                <a:tc>
                  <a:txBody>
                    <a:bodyPr/>
                    <a:lstStyle/>
                    <a:p>
                      <a:pPr marL="457200" marR="0" lvl="1" indent="0" algn="l" defTabSz="457200" rtl="0" eaLnBrk="1" fontAlgn="ctr" latinLnBrk="0" hangingPunct="1">
                        <a:lnSpc>
                          <a:spcPct val="100000"/>
                        </a:lnSpc>
                        <a:spcBef>
                          <a:spcPts val="0"/>
                        </a:spcBef>
                        <a:spcAft>
                          <a:spcPts val="0"/>
                        </a:spcAft>
                        <a:buClrTx/>
                        <a:buSzTx/>
                        <a:buFontTx/>
                        <a:buNone/>
                        <a:tabLst/>
                        <a:defRPr/>
                      </a:pPr>
                      <a:r>
                        <a:rPr lang="en-US" sz="2000" b="0" i="0" u="none" strike="noStrike" baseline="0" dirty="0" smtClean="0">
                          <a:solidFill>
                            <a:schemeClr val="accent4">
                              <a:lumMod val="10000"/>
                            </a:schemeClr>
                          </a:solidFill>
                          <a:effectLst/>
                          <a:latin typeface="+mn-lt"/>
                        </a:rPr>
                        <a:t>African-American</a:t>
                      </a: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smtClean="0">
                          <a:solidFill>
                            <a:schemeClr val="accent4">
                              <a:lumMod val="10000"/>
                            </a:schemeClr>
                          </a:solidFill>
                          <a:effectLst/>
                          <a:latin typeface="+mn-lt"/>
                        </a:rPr>
                        <a:t>1.6</a:t>
                      </a:r>
                      <a:r>
                        <a:rPr lang="en-US" sz="2000" b="0" u="none" strike="noStrike" dirty="0">
                          <a:solidFill>
                            <a:schemeClr val="accent4">
                              <a:lumMod val="10000"/>
                            </a:schemeClr>
                          </a:solidFill>
                          <a:effectLst/>
                          <a:latin typeface="+mn-lt"/>
                        </a:rPr>
                        <a:t> </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rtl="0" fontAlgn="ctr"/>
                      <a:r>
                        <a:rPr lang="en-US" sz="2000" u="none" strike="noStrike" dirty="0" smtClean="0">
                          <a:solidFill>
                            <a:schemeClr val="accent4">
                              <a:lumMod val="10000"/>
                            </a:schemeClr>
                          </a:solidFill>
                          <a:effectLst/>
                          <a:latin typeface="+mn-lt"/>
                        </a:rPr>
                        <a:t>(-0.3, 3.5)</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62591">
                <a:tc>
                  <a:txBody>
                    <a:bodyPr/>
                    <a:lstStyle/>
                    <a:p>
                      <a:pPr lvl="1" algn="l" rtl="0" fontAlgn="ctr"/>
                      <a:r>
                        <a:rPr lang="en-US" sz="2000" b="0" i="0" u="none" strike="noStrike" baseline="0" dirty="0" smtClean="0">
                          <a:solidFill>
                            <a:schemeClr val="accent4">
                              <a:lumMod val="10000"/>
                            </a:schemeClr>
                          </a:solidFill>
                          <a:effectLst/>
                          <a:latin typeface="+mn-lt"/>
                        </a:rPr>
                        <a:t>White</a:t>
                      </a: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-0.3</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(-1.2, 0.7)</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2591">
                <a:tc>
                  <a:txBody>
                    <a:bodyPr/>
                    <a:lstStyle/>
                    <a:p>
                      <a:pPr algn="l" rtl="0" fontAlgn="ctr"/>
                      <a:r>
                        <a:rPr lang="en-US" sz="2000" b="0" i="0" u="none" strike="noStrike" dirty="0" smtClean="0">
                          <a:solidFill>
                            <a:schemeClr val="accent4">
                              <a:lumMod val="10000"/>
                            </a:schemeClr>
                          </a:solidFill>
                          <a:effectLst/>
                          <a:latin typeface="+mn-lt"/>
                        </a:rPr>
                        <a:t>Chicago</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0.1</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(-0.8, 0.8)</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2591">
                <a:tc>
                  <a:txBody>
                    <a:bodyPr/>
                    <a:lstStyle/>
                    <a:p>
                      <a:pPr algn="l" rtl="0" fontAlgn="ctr"/>
                      <a:r>
                        <a:rPr lang="en-US" sz="2000" b="0" i="0" u="none" strike="noStrike" dirty="0" smtClean="0">
                          <a:solidFill>
                            <a:schemeClr val="accent4">
                              <a:lumMod val="10000"/>
                            </a:schemeClr>
                          </a:solidFill>
                          <a:effectLst/>
                          <a:latin typeface="+mn-lt"/>
                        </a:rPr>
                        <a:t>Winston</a:t>
                      </a:r>
                      <a:r>
                        <a:rPr lang="en-US" sz="2000" b="0" i="0" u="none" strike="noStrike" baseline="0" dirty="0" smtClean="0">
                          <a:solidFill>
                            <a:schemeClr val="accent4">
                              <a:lumMod val="10000"/>
                            </a:schemeClr>
                          </a:solidFill>
                          <a:effectLst/>
                          <a:latin typeface="+mn-lt"/>
                        </a:rPr>
                        <a:t> Salem</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u="none" strike="noStrike" dirty="0" smtClean="0">
                          <a:solidFill>
                            <a:schemeClr val="accent4">
                              <a:lumMod val="10000"/>
                            </a:schemeClr>
                          </a:solidFill>
                          <a:effectLst/>
                          <a:latin typeface="+mn-lt"/>
                        </a:rPr>
                        <a:t>-0.1</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u="none" strike="noStrike" dirty="0" smtClean="0">
                          <a:solidFill>
                            <a:schemeClr val="accent4">
                              <a:lumMod val="10000"/>
                            </a:schemeClr>
                          </a:solidFill>
                          <a:effectLst/>
                          <a:latin typeface="+mn-lt"/>
                        </a:rPr>
                        <a:t>(-1.3, 1.1)</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2591">
                <a:tc>
                  <a:txBody>
                    <a:bodyPr/>
                    <a:lstStyle/>
                    <a:p>
                      <a:pPr algn="l" rtl="0" fontAlgn="ctr"/>
                      <a:r>
                        <a:rPr lang="en-US" sz="2000" b="0" i="0" u="none" strike="noStrike" dirty="0" smtClean="0">
                          <a:solidFill>
                            <a:schemeClr val="accent4">
                              <a:lumMod val="10000"/>
                            </a:schemeClr>
                          </a:solidFill>
                          <a:effectLst/>
                          <a:latin typeface="+mn-lt"/>
                        </a:rPr>
                        <a:t>New York</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-0.2</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r" rtl="0" fontAlgn="ctr"/>
                      <a:r>
                        <a:rPr lang="en-US" sz="2000" b="0" i="0" u="none" strike="noStrike" dirty="0" smtClean="0">
                          <a:solidFill>
                            <a:schemeClr val="accent4">
                              <a:lumMod val="10000"/>
                            </a:schemeClr>
                          </a:solidFill>
                          <a:effectLst/>
                          <a:latin typeface="+mn-lt"/>
                        </a:rPr>
                        <a:t>(-1.0, 0.5)</a:t>
                      </a: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r>
              <a:tr h="462591">
                <a:tc gridSpan="3">
                  <a:txBody>
                    <a:bodyPr/>
                    <a:lstStyle/>
                    <a:p>
                      <a:pPr algn="l" rtl="0" fontAlgn="ctr"/>
                      <a:r>
                        <a:rPr lang="en-US" sz="1600" b="0" i="1" u="none" strike="noStrike" baseline="0" dirty="0" smtClean="0">
                          <a:solidFill>
                            <a:schemeClr val="accent4">
                              <a:lumMod val="10000"/>
                            </a:schemeClr>
                          </a:solidFill>
                          <a:effectLst/>
                          <a:latin typeface="+mn-lt"/>
                        </a:rPr>
                        <a:t>interaction by city: p &lt;0.001 </a:t>
                      </a:r>
                    </a:p>
                    <a:p>
                      <a:pPr algn="l" rtl="0" fontAlgn="ctr"/>
                      <a:r>
                        <a:rPr lang="en-US" sz="1600" b="0" i="1" u="none" strike="noStrike" baseline="0" dirty="0" smtClean="0">
                          <a:solidFill>
                            <a:schemeClr val="accent4">
                              <a:lumMod val="10000"/>
                            </a:schemeClr>
                          </a:solidFill>
                          <a:effectLst/>
                          <a:latin typeface="+mn-lt"/>
                        </a:rPr>
                        <a:t>interaction by race in Baltimore: p = 0.02</a:t>
                      </a:r>
                      <a:endParaRPr lang="en-US" sz="1600" b="0" i="1"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r" rtl="0" fontAlgn="ct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r" rtl="0" fontAlgn="ctr"/>
                      <a:endParaRPr lang="en-US" sz="2000" b="0" i="0" u="none" strike="noStrike" dirty="0">
                        <a:solidFill>
                          <a:schemeClr val="accent4">
                            <a:lumMod val="10000"/>
                          </a:schemeClr>
                        </a:solidFill>
                        <a:effectLst/>
                        <a:latin typeface="+mn-lt"/>
                      </a:endParaRPr>
                    </a:p>
                  </a:txBody>
                  <a:tcPr marL="182880" marR="18288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10788394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t>Effect modification by city? </a:t>
            </a:r>
            <a:endParaRPr lang="en-US" dirty="0"/>
          </a:p>
        </p:txBody>
      </p:sp>
      <p:cxnSp>
        <p:nvCxnSpPr>
          <p:cNvPr id="6" name="Straight Connector 5"/>
          <p:cNvCxnSpPr>
            <a:stCxn id="12" idx="3"/>
            <a:endCxn id="11" idx="1"/>
          </p:cNvCxnSpPr>
          <p:nvPr/>
        </p:nvCxnSpPr>
        <p:spPr bwMode="auto">
          <a:xfrm>
            <a:off x="5561951" y="3444831"/>
            <a:ext cx="952468" cy="0"/>
          </a:xfrm>
          <a:prstGeom prst="line">
            <a:avLst/>
          </a:prstGeom>
          <a:solidFill>
            <a:schemeClr val="accent1"/>
          </a:solidFill>
          <a:ln w="57150" cap="flat" cmpd="sng" algn="ctr">
            <a:solidFill>
              <a:srgbClr val="FFFF00"/>
            </a:solidFill>
            <a:prstDash val="solid"/>
            <a:round/>
            <a:headEnd type="none" w="med" len="med"/>
            <a:tailEnd type="triangle" w="lg"/>
          </a:ln>
          <a:effectLst/>
        </p:spPr>
      </p:cxnSp>
      <p:sp>
        <p:nvSpPr>
          <p:cNvPr id="11" name="TextBox 10"/>
          <p:cNvSpPr txBox="1"/>
          <p:nvPr/>
        </p:nvSpPr>
        <p:spPr>
          <a:xfrm>
            <a:off x="6514419" y="3029332"/>
            <a:ext cx="2163634" cy="830997"/>
          </a:xfrm>
          <a:prstGeom prst="rect">
            <a:avLst/>
          </a:prstGeom>
          <a:noFill/>
          <a:ln w="50800">
            <a:solidFill>
              <a:srgbClr val="FFFF00"/>
            </a:solidFill>
          </a:ln>
        </p:spPr>
        <p:txBody>
          <a:bodyPr wrap="square" rtlCol="0">
            <a:spAutoFit/>
          </a:bodyPr>
          <a:lstStyle/>
          <a:p>
            <a:r>
              <a:rPr lang="en-US" sz="2400" dirty="0" smtClean="0">
                <a:solidFill>
                  <a:srgbClr val="FFFFFF"/>
                </a:solidFill>
              </a:rPr>
              <a:t>Increased RV mass </a:t>
            </a:r>
            <a:endParaRPr lang="en-US" sz="2400" dirty="0">
              <a:solidFill>
                <a:srgbClr val="FFFFFF"/>
              </a:solidFill>
            </a:endParaRPr>
          </a:p>
        </p:txBody>
      </p:sp>
      <p:sp>
        <p:nvSpPr>
          <p:cNvPr id="12" name="TextBox 11"/>
          <p:cNvSpPr txBox="1"/>
          <p:nvPr/>
        </p:nvSpPr>
        <p:spPr>
          <a:xfrm>
            <a:off x="3809877" y="2844667"/>
            <a:ext cx="1752074" cy="1200328"/>
          </a:xfrm>
          <a:prstGeom prst="rect">
            <a:avLst/>
          </a:prstGeom>
          <a:noFill/>
          <a:ln w="50800">
            <a:solidFill>
              <a:srgbClr val="FFFF00"/>
            </a:solidFill>
          </a:ln>
        </p:spPr>
        <p:txBody>
          <a:bodyPr wrap="square" rtlCol="0">
            <a:spAutoFit/>
          </a:bodyPr>
          <a:lstStyle/>
          <a:p>
            <a:pPr algn="ctr"/>
            <a:r>
              <a:rPr lang="en-US" sz="2400" dirty="0" smtClean="0">
                <a:solidFill>
                  <a:srgbClr val="FFFFFF"/>
                </a:solidFill>
              </a:rPr>
              <a:t>Outdoor Residential</a:t>
            </a:r>
          </a:p>
          <a:p>
            <a:pPr algn="ctr"/>
            <a:r>
              <a:rPr lang="en-US" sz="2400" dirty="0" smtClean="0">
                <a:solidFill>
                  <a:srgbClr val="FFFFFF"/>
                </a:solidFill>
              </a:rPr>
              <a:t>NO</a:t>
            </a:r>
            <a:r>
              <a:rPr lang="en-US" sz="2400" baseline="-25000" dirty="0" smtClean="0">
                <a:solidFill>
                  <a:srgbClr val="FFFFFF"/>
                </a:solidFill>
              </a:rPr>
              <a:t>2</a:t>
            </a:r>
            <a:endParaRPr lang="en-US" sz="2400" dirty="0">
              <a:solidFill>
                <a:srgbClr val="FFFFFF"/>
              </a:solidFill>
            </a:endParaRPr>
          </a:p>
        </p:txBody>
      </p:sp>
    </p:spTree>
    <p:extLst>
      <p:ext uri="{BB962C8B-B14F-4D97-AF65-F5344CB8AC3E}">
        <p14:creationId xmlns:p14="http://schemas.microsoft.com/office/powerpoint/2010/main" val="26560762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t>Effect modification by city? </a:t>
            </a:r>
            <a:endParaRPr lang="en-US" dirty="0"/>
          </a:p>
        </p:txBody>
      </p:sp>
      <p:cxnSp>
        <p:nvCxnSpPr>
          <p:cNvPr id="6" name="Straight Connector 5"/>
          <p:cNvCxnSpPr>
            <a:stCxn id="12" idx="3"/>
            <a:endCxn id="11" idx="1"/>
          </p:cNvCxnSpPr>
          <p:nvPr/>
        </p:nvCxnSpPr>
        <p:spPr bwMode="auto">
          <a:xfrm flipV="1">
            <a:off x="5667782" y="3679991"/>
            <a:ext cx="952468" cy="19220"/>
          </a:xfrm>
          <a:prstGeom prst="line">
            <a:avLst/>
          </a:prstGeom>
          <a:solidFill>
            <a:schemeClr val="accent1"/>
          </a:solidFill>
          <a:ln w="57150" cap="flat" cmpd="sng" algn="ctr">
            <a:solidFill>
              <a:srgbClr val="FFFF00"/>
            </a:solidFill>
            <a:prstDash val="solid"/>
            <a:round/>
            <a:headEnd type="none" w="med" len="med"/>
            <a:tailEnd type="triangle" w="lg"/>
          </a:ln>
          <a:effectLst/>
        </p:spPr>
      </p:cxnSp>
      <p:sp>
        <p:nvSpPr>
          <p:cNvPr id="11" name="TextBox 10"/>
          <p:cNvSpPr txBox="1"/>
          <p:nvPr/>
        </p:nvSpPr>
        <p:spPr>
          <a:xfrm>
            <a:off x="6620250" y="3264492"/>
            <a:ext cx="2163634" cy="830997"/>
          </a:xfrm>
          <a:prstGeom prst="rect">
            <a:avLst/>
          </a:prstGeom>
          <a:noFill/>
          <a:ln w="50800">
            <a:solidFill>
              <a:srgbClr val="FFFF00"/>
            </a:solidFill>
          </a:ln>
        </p:spPr>
        <p:txBody>
          <a:bodyPr wrap="square" rtlCol="0">
            <a:spAutoFit/>
          </a:bodyPr>
          <a:lstStyle/>
          <a:p>
            <a:r>
              <a:rPr lang="en-US" sz="2400" dirty="0" smtClean="0">
                <a:solidFill>
                  <a:srgbClr val="FFFFFF"/>
                </a:solidFill>
              </a:rPr>
              <a:t>Increased RV mass </a:t>
            </a:r>
            <a:endParaRPr lang="en-US" sz="2400" dirty="0">
              <a:solidFill>
                <a:srgbClr val="FFFFFF"/>
              </a:solidFill>
            </a:endParaRPr>
          </a:p>
        </p:txBody>
      </p:sp>
      <p:sp>
        <p:nvSpPr>
          <p:cNvPr id="12" name="TextBox 11"/>
          <p:cNvSpPr txBox="1"/>
          <p:nvPr/>
        </p:nvSpPr>
        <p:spPr>
          <a:xfrm>
            <a:off x="3915708" y="3099047"/>
            <a:ext cx="1752074" cy="1200328"/>
          </a:xfrm>
          <a:prstGeom prst="rect">
            <a:avLst/>
          </a:prstGeom>
          <a:noFill/>
          <a:ln w="50800">
            <a:solidFill>
              <a:srgbClr val="FFFF00"/>
            </a:solidFill>
          </a:ln>
        </p:spPr>
        <p:txBody>
          <a:bodyPr wrap="square" rtlCol="0">
            <a:spAutoFit/>
          </a:bodyPr>
          <a:lstStyle/>
          <a:p>
            <a:pPr algn="ctr"/>
            <a:r>
              <a:rPr lang="en-US" sz="2400" dirty="0" smtClean="0">
                <a:solidFill>
                  <a:srgbClr val="FFFFFF"/>
                </a:solidFill>
              </a:rPr>
              <a:t>Outdoor Residential</a:t>
            </a:r>
          </a:p>
          <a:p>
            <a:pPr algn="ctr"/>
            <a:r>
              <a:rPr lang="en-US" sz="2400" dirty="0" smtClean="0">
                <a:solidFill>
                  <a:srgbClr val="FFFFFF"/>
                </a:solidFill>
              </a:rPr>
              <a:t>NO</a:t>
            </a:r>
            <a:r>
              <a:rPr lang="en-US" sz="2400" baseline="-25000" dirty="0" smtClean="0">
                <a:solidFill>
                  <a:srgbClr val="FFFFFF"/>
                </a:solidFill>
              </a:rPr>
              <a:t>2</a:t>
            </a:r>
            <a:endParaRPr lang="en-US" sz="2400" dirty="0">
              <a:solidFill>
                <a:srgbClr val="FFFFFF"/>
              </a:solidFill>
            </a:endParaRPr>
          </a:p>
        </p:txBody>
      </p:sp>
      <p:sp>
        <p:nvSpPr>
          <p:cNvPr id="7" name="TextBox 6"/>
          <p:cNvSpPr txBox="1"/>
          <p:nvPr/>
        </p:nvSpPr>
        <p:spPr>
          <a:xfrm>
            <a:off x="529152" y="3079827"/>
            <a:ext cx="2927960" cy="1200328"/>
          </a:xfrm>
          <a:prstGeom prst="rect">
            <a:avLst/>
          </a:prstGeom>
          <a:noFill/>
          <a:ln w="50800">
            <a:solidFill>
              <a:srgbClr val="FFFF00"/>
            </a:solidFill>
          </a:ln>
        </p:spPr>
        <p:txBody>
          <a:bodyPr wrap="square" rtlCol="0">
            <a:spAutoFit/>
          </a:bodyPr>
          <a:lstStyle/>
          <a:p>
            <a:r>
              <a:rPr lang="en-US" sz="2400" dirty="0" smtClean="0">
                <a:solidFill>
                  <a:srgbClr val="FFFFFF"/>
                </a:solidFill>
              </a:rPr>
              <a:t>Traffic related </a:t>
            </a:r>
            <a:r>
              <a:rPr lang="en-US" sz="2400" dirty="0">
                <a:solidFill>
                  <a:srgbClr val="FFFFFF"/>
                </a:solidFill>
              </a:rPr>
              <a:t>a</a:t>
            </a:r>
            <a:r>
              <a:rPr lang="en-US" sz="2400" dirty="0" smtClean="0">
                <a:solidFill>
                  <a:srgbClr val="FFFFFF"/>
                </a:solidFill>
              </a:rPr>
              <a:t>ir </a:t>
            </a:r>
            <a:r>
              <a:rPr lang="en-US" sz="2400" dirty="0">
                <a:solidFill>
                  <a:srgbClr val="FFFFFF"/>
                </a:solidFill>
              </a:rPr>
              <a:t>p</a:t>
            </a:r>
            <a:r>
              <a:rPr lang="en-US" sz="2400" dirty="0" smtClean="0">
                <a:solidFill>
                  <a:srgbClr val="FFFFFF"/>
                </a:solidFill>
              </a:rPr>
              <a:t>ollution (variable mixes of pollutants)</a:t>
            </a:r>
            <a:endParaRPr lang="en-US" sz="2400" dirty="0">
              <a:solidFill>
                <a:srgbClr val="FFFFFF"/>
              </a:solidFill>
            </a:endParaRPr>
          </a:p>
        </p:txBody>
      </p:sp>
      <p:cxnSp>
        <p:nvCxnSpPr>
          <p:cNvPr id="8" name="Straight Connector 7"/>
          <p:cNvCxnSpPr>
            <a:stCxn id="7" idx="3"/>
          </p:cNvCxnSpPr>
          <p:nvPr/>
        </p:nvCxnSpPr>
        <p:spPr bwMode="auto">
          <a:xfrm>
            <a:off x="3457112" y="3679991"/>
            <a:ext cx="458596" cy="0"/>
          </a:xfrm>
          <a:prstGeom prst="line">
            <a:avLst/>
          </a:prstGeom>
          <a:solidFill>
            <a:schemeClr val="accent1"/>
          </a:solidFill>
          <a:ln w="57150" cap="flat" cmpd="sng" algn="ctr">
            <a:solidFill>
              <a:srgbClr val="FFFF00"/>
            </a:solidFill>
            <a:prstDash val="solid"/>
            <a:round/>
            <a:headEnd type="none" w="med" len="med"/>
            <a:tailEnd type="triangle" w="lg"/>
          </a:ln>
          <a:effectLst/>
        </p:spPr>
      </p:cxnSp>
      <p:sp>
        <p:nvSpPr>
          <p:cNvPr id="9" name="TextBox 8"/>
          <p:cNvSpPr txBox="1"/>
          <p:nvPr/>
        </p:nvSpPr>
        <p:spPr>
          <a:xfrm>
            <a:off x="529152" y="1233324"/>
            <a:ext cx="2927960" cy="1200328"/>
          </a:xfrm>
          <a:prstGeom prst="rect">
            <a:avLst/>
          </a:prstGeom>
          <a:noFill/>
          <a:ln w="50800">
            <a:solidFill>
              <a:srgbClr val="FFFF00"/>
            </a:solidFill>
          </a:ln>
        </p:spPr>
        <p:txBody>
          <a:bodyPr wrap="square" rtlCol="0">
            <a:spAutoFit/>
          </a:bodyPr>
          <a:lstStyle/>
          <a:p>
            <a:r>
              <a:rPr lang="en-US" sz="2400" dirty="0" smtClean="0">
                <a:solidFill>
                  <a:srgbClr val="FFFFFF"/>
                </a:solidFill>
              </a:rPr>
              <a:t>Indoor air </a:t>
            </a:r>
            <a:r>
              <a:rPr lang="en-US" sz="2400" dirty="0">
                <a:solidFill>
                  <a:srgbClr val="FFFFFF"/>
                </a:solidFill>
              </a:rPr>
              <a:t>q</a:t>
            </a:r>
            <a:r>
              <a:rPr lang="en-US" sz="2400" dirty="0" smtClean="0">
                <a:solidFill>
                  <a:srgbClr val="FFFFFF"/>
                </a:solidFill>
              </a:rPr>
              <a:t>uality</a:t>
            </a:r>
          </a:p>
          <a:p>
            <a:r>
              <a:rPr lang="en-US" sz="2400" dirty="0" smtClean="0">
                <a:solidFill>
                  <a:srgbClr val="FFFFFF"/>
                </a:solidFill>
              </a:rPr>
              <a:t>(age of homes, use of air conditioning)</a:t>
            </a:r>
            <a:r>
              <a:rPr lang="en-US" sz="2400" baseline="30000" dirty="0" smtClean="0">
                <a:solidFill>
                  <a:srgbClr val="FFFFFF"/>
                </a:solidFill>
              </a:rPr>
              <a:t>8</a:t>
            </a:r>
            <a:r>
              <a:rPr lang="en-US" sz="2400" dirty="0" smtClean="0">
                <a:solidFill>
                  <a:srgbClr val="FFFFFF"/>
                </a:solidFill>
              </a:rPr>
              <a:t> </a:t>
            </a:r>
            <a:endParaRPr lang="en-US" sz="2400" dirty="0">
              <a:solidFill>
                <a:srgbClr val="FFFFFF"/>
              </a:solidFill>
            </a:endParaRPr>
          </a:p>
        </p:txBody>
      </p:sp>
      <p:cxnSp>
        <p:nvCxnSpPr>
          <p:cNvPr id="10" name="Straight Connector 9"/>
          <p:cNvCxnSpPr>
            <a:stCxn id="9" idx="3"/>
          </p:cNvCxnSpPr>
          <p:nvPr/>
        </p:nvCxnSpPr>
        <p:spPr bwMode="auto">
          <a:xfrm>
            <a:off x="3457112" y="1833488"/>
            <a:ext cx="4244955" cy="0"/>
          </a:xfrm>
          <a:prstGeom prst="line">
            <a:avLst/>
          </a:prstGeom>
          <a:solidFill>
            <a:schemeClr val="accent1"/>
          </a:solidFill>
          <a:ln w="57150" cap="flat" cmpd="sng" algn="ctr">
            <a:solidFill>
              <a:srgbClr val="FFFF00"/>
            </a:solidFill>
            <a:prstDash val="solid"/>
            <a:round/>
            <a:headEnd type="none" w="med" len="med"/>
            <a:tailEnd type="none" w="lg"/>
          </a:ln>
          <a:effectLst/>
        </p:spPr>
      </p:cxnSp>
      <p:cxnSp>
        <p:nvCxnSpPr>
          <p:cNvPr id="13" name="Straight Connector 12"/>
          <p:cNvCxnSpPr>
            <a:endCxn id="11" idx="0"/>
          </p:cNvCxnSpPr>
          <p:nvPr/>
        </p:nvCxnSpPr>
        <p:spPr bwMode="auto">
          <a:xfrm>
            <a:off x="7702067" y="1833488"/>
            <a:ext cx="0" cy="1431004"/>
          </a:xfrm>
          <a:prstGeom prst="line">
            <a:avLst/>
          </a:prstGeom>
          <a:solidFill>
            <a:schemeClr val="accent1"/>
          </a:solidFill>
          <a:ln w="57150" cap="flat" cmpd="sng" algn="ctr">
            <a:solidFill>
              <a:srgbClr val="FFFF00"/>
            </a:solidFill>
            <a:prstDash val="solid"/>
            <a:round/>
            <a:headEnd type="none" w="med" len="med"/>
            <a:tailEnd type="triangle" w="lg"/>
          </a:ln>
          <a:effectLst/>
        </p:spPr>
      </p:cxnSp>
      <p:sp>
        <p:nvSpPr>
          <p:cNvPr id="18" name="TextBox 17"/>
          <p:cNvSpPr txBox="1"/>
          <p:nvPr/>
        </p:nvSpPr>
        <p:spPr>
          <a:xfrm>
            <a:off x="529152" y="5254187"/>
            <a:ext cx="3045548" cy="830997"/>
          </a:xfrm>
          <a:prstGeom prst="rect">
            <a:avLst/>
          </a:prstGeom>
          <a:noFill/>
          <a:ln w="50800">
            <a:solidFill>
              <a:srgbClr val="FFFF00"/>
            </a:solidFill>
          </a:ln>
        </p:spPr>
        <p:txBody>
          <a:bodyPr wrap="square" rtlCol="0">
            <a:spAutoFit/>
          </a:bodyPr>
          <a:lstStyle/>
          <a:p>
            <a:r>
              <a:rPr lang="en-US" sz="2400" dirty="0" smtClean="0">
                <a:solidFill>
                  <a:srgbClr val="FFFFFF"/>
                </a:solidFill>
              </a:rPr>
              <a:t>Indoor/Outdoor non-residential air quality</a:t>
            </a:r>
            <a:endParaRPr lang="en-US" sz="2400" dirty="0">
              <a:solidFill>
                <a:srgbClr val="FFFFFF"/>
              </a:solidFill>
            </a:endParaRPr>
          </a:p>
        </p:txBody>
      </p:sp>
      <p:cxnSp>
        <p:nvCxnSpPr>
          <p:cNvPr id="19" name="Straight Connector 18"/>
          <p:cNvCxnSpPr>
            <a:stCxn id="18" idx="3"/>
          </p:cNvCxnSpPr>
          <p:nvPr/>
        </p:nvCxnSpPr>
        <p:spPr bwMode="auto">
          <a:xfrm>
            <a:off x="3574700" y="5669686"/>
            <a:ext cx="4127367" cy="1"/>
          </a:xfrm>
          <a:prstGeom prst="line">
            <a:avLst/>
          </a:prstGeom>
          <a:solidFill>
            <a:schemeClr val="accent1"/>
          </a:solidFill>
          <a:ln w="57150" cap="flat" cmpd="sng" algn="ctr">
            <a:solidFill>
              <a:srgbClr val="FFFF00"/>
            </a:solidFill>
            <a:prstDash val="solid"/>
            <a:round/>
            <a:headEnd type="none" w="med" len="med"/>
            <a:tailEnd type="none" w="lg"/>
          </a:ln>
          <a:effectLst/>
        </p:spPr>
      </p:cxnSp>
      <p:cxnSp>
        <p:nvCxnSpPr>
          <p:cNvPr id="22" name="Straight Connector 21"/>
          <p:cNvCxnSpPr>
            <a:endCxn id="11" idx="2"/>
          </p:cNvCxnSpPr>
          <p:nvPr/>
        </p:nvCxnSpPr>
        <p:spPr bwMode="auto">
          <a:xfrm flipV="1">
            <a:off x="7702067" y="4095489"/>
            <a:ext cx="0" cy="1574197"/>
          </a:xfrm>
          <a:prstGeom prst="line">
            <a:avLst/>
          </a:prstGeom>
          <a:solidFill>
            <a:schemeClr val="accent1"/>
          </a:solidFill>
          <a:ln w="57150" cap="flat" cmpd="sng" algn="ctr">
            <a:solidFill>
              <a:srgbClr val="FFFF00"/>
            </a:solidFill>
            <a:prstDash val="solid"/>
            <a:round/>
            <a:headEnd type="none" w="med" len="med"/>
            <a:tailEnd type="triangle" w="lg"/>
          </a:ln>
          <a:effectLst/>
        </p:spPr>
      </p:cxnSp>
      <p:sp>
        <p:nvSpPr>
          <p:cNvPr id="25" name="Freeform 24"/>
          <p:cNvSpPr/>
          <p:nvPr/>
        </p:nvSpPr>
        <p:spPr>
          <a:xfrm>
            <a:off x="5826526" y="3099047"/>
            <a:ext cx="405681" cy="1133089"/>
          </a:xfrm>
          <a:custGeom>
            <a:avLst/>
            <a:gdLst>
              <a:gd name="connsiteX0" fmla="*/ 0 w 246936"/>
              <a:gd name="connsiteY0" fmla="*/ 0 h 1152309"/>
              <a:gd name="connsiteX1" fmla="*/ 246936 w 246936"/>
              <a:gd name="connsiteY1" fmla="*/ 399781 h 1152309"/>
              <a:gd name="connsiteX2" fmla="*/ 246936 w 246936"/>
              <a:gd name="connsiteY2" fmla="*/ 399781 h 1152309"/>
              <a:gd name="connsiteX3" fmla="*/ 94071 w 246936"/>
              <a:gd name="connsiteY3" fmla="*/ 658462 h 1152309"/>
              <a:gd name="connsiteX4" fmla="*/ 141107 w 246936"/>
              <a:gd name="connsiteY4" fmla="*/ 1152309 h 115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6" h="1152309">
                <a:moveTo>
                  <a:pt x="0" y="0"/>
                </a:moveTo>
                <a:lnTo>
                  <a:pt x="246936" y="399781"/>
                </a:lnTo>
                <a:lnTo>
                  <a:pt x="246936" y="399781"/>
                </a:lnTo>
                <a:cubicBezTo>
                  <a:pt x="221459" y="442894"/>
                  <a:pt x="111709" y="533041"/>
                  <a:pt x="94071" y="658462"/>
                </a:cubicBezTo>
                <a:cubicBezTo>
                  <a:pt x="76433" y="783883"/>
                  <a:pt x="141107" y="1152309"/>
                  <a:pt x="141107" y="1152309"/>
                </a:cubicBezTo>
              </a:path>
            </a:pathLst>
          </a:custGeom>
          <a:ln w="57150">
            <a:solidFill>
              <a:srgbClr val="FF0000"/>
            </a:solidFill>
          </a:ln>
        </p:spPr>
        <p:txBody>
          <a:bodyPr vert="horz" wrap="square" lIns="91440" tIns="45720" rIns="91440" bIns="45720" numCol="1" rtlCol="0" anchor="t" anchorCtr="0" compatLnSpc="1">
            <a:prstTxWarp prst="textNoShape">
              <a:avLst/>
            </a:prstTxWarp>
          </a:bodyPr>
          <a:lstStyle/>
          <a:p>
            <a:pPr algn="ctr" defTabSz="914400"/>
            <a:endParaRPr lang="en-US">
              <a:solidFill>
                <a:srgbClr val="FFFFFF"/>
              </a:solidFill>
              <a:latin typeface="Arial" pitchFamily="100" charset="0"/>
              <a:ea typeface="Arial" pitchFamily="100" charset="0"/>
            </a:endParaRPr>
          </a:p>
        </p:txBody>
      </p:sp>
      <p:sp>
        <p:nvSpPr>
          <p:cNvPr id="26" name="Freeform 25"/>
          <p:cNvSpPr/>
          <p:nvPr/>
        </p:nvSpPr>
        <p:spPr>
          <a:xfrm>
            <a:off x="5978926" y="3110351"/>
            <a:ext cx="405681" cy="1133089"/>
          </a:xfrm>
          <a:custGeom>
            <a:avLst/>
            <a:gdLst>
              <a:gd name="connsiteX0" fmla="*/ 0 w 246936"/>
              <a:gd name="connsiteY0" fmla="*/ 0 h 1152309"/>
              <a:gd name="connsiteX1" fmla="*/ 246936 w 246936"/>
              <a:gd name="connsiteY1" fmla="*/ 399781 h 1152309"/>
              <a:gd name="connsiteX2" fmla="*/ 246936 w 246936"/>
              <a:gd name="connsiteY2" fmla="*/ 399781 h 1152309"/>
              <a:gd name="connsiteX3" fmla="*/ 94071 w 246936"/>
              <a:gd name="connsiteY3" fmla="*/ 658462 h 1152309"/>
              <a:gd name="connsiteX4" fmla="*/ 141107 w 246936"/>
              <a:gd name="connsiteY4" fmla="*/ 1152309 h 115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36" h="1152309">
                <a:moveTo>
                  <a:pt x="0" y="0"/>
                </a:moveTo>
                <a:lnTo>
                  <a:pt x="246936" y="399781"/>
                </a:lnTo>
                <a:lnTo>
                  <a:pt x="246936" y="399781"/>
                </a:lnTo>
                <a:cubicBezTo>
                  <a:pt x="221459" y="442894"/>
                  <a:pt x="111709" y="533041"/>
                  <a:pt x="94071" y="658462"/>
                </a:cubicBezTo>
                <a:cubicBezTo>
                  <a:pt x="76433" y="783883"/>
                  <a:pt x="141107" y="1152309"/>
                  <a:pt x="141107" y="1152309"/>
                </a:cubicBezTo>
              </a:path>
            </a:pathLst>
          </a:custGeom>
          <a:ln w="57150">
            <a:solidFill>
              <a:srgbClr val="FF0000"/>
            </a:solidFill>
          </a:ln>
        </p:spPr>
        <p:txBody>
          <a:bodyPr vert="horz" wrap="square" lIns="91440" tIns="45720" rIns="91440" bIns="45720" numCol="1" rtlCol="0" anchor="t" anchorCtr="0" compatLnSpc="1">
            <a:prstTxWarp prst="textNoShape">
              <a:avLst/>
            </a:prstTxWarp>
          </a:bodyPr>
          <a:lstStyle/>
          <a:p>
            <a:pPr algn="ctr" defTabSz="914400"/>
            <a:endParaRPr lang="en-US">
              <a:solidFill>
                <a:srgbClr val="FFFFFF"/>
              </a:solidFill>
              <a:latin typeface="Arial" pitchFamily="100" charset="0"/>
              <a:ea typeface="Arial" pitchFamily="100" charset="0"/>
            </a:endParaRPr>
          </a:p>
        </p:txBody>
      </p:sp>
      <p:sp>
        <p:nvSpPr>
          <p:cNvPr id="29" name="Cloud 28"/>
          <p:cNvSpPr/>
          <p:nvPr/>
        </p:nvSpPr>
        <p:spPr bwMode="auto">
          <a:xfrm>
            <a:off x="4950490" y="4185992"/>
            <a:ext cx="2398812" cy="1105217"/>
          </a:xfrm>
          <a:prstGeom prst="cloud">
            <a:avLst/>
          </a:prstGeom>
          <a:solidFill>
            <a:schemeClr val="accent1"/>
          </a:solidFill>
          <a:ln w="19050" cap="flat" cmpd="sng" algn="ctr">
            <a:solidFill>
              <a:srgbClr val="FF0000"/>
            </a:solidFill>
            <a:prstDash val="solid"/>
            <a:round/>
            <a:headEnd type="none" w="med" len="med"/>
            <a:tailEnd type="none" w="med" len="med"/>
          </a:ln>
          <a:effectLst/>
        </p:spPr>
        <p:txBody>
          <a:bodyPr/>
          <a:lstStyle/>
          <a:p>
            <a:endParaRPr lang="en-US">
              <a:solidFill>
                <a:srgbClr val="FFFFFF"/>
              </a:solidFill>
            </a:endParaRPr>
          </a:p>
        </p:txBody>
      </p:sp>
      <p:sp>
        <p:nvSpPr>
          <p:cNvPr id="31" name="TextBox 30"/>
          <p:cNvSpPr txBox="1"/>
          <p:nvPr/>
        </p:nvSpPr>
        <p:spPr>
          <a:xfrm>
            <a:off x="5267981" y="4256486"/>
            <a:ext cx="2057804" cy="923330"/>
          </a:xfrm>
          <a:prstGeom prst="rect">
            <a:avLst/>
          </a:prstGeom>
          <a:noFill/>
        </p:spPr>
        <p:txBody>
          <a:bodyPr wrap="square" rtlCol="0">
            <a:spAutoFit/>
          </a:bodyPr>
          <a:lstStyle/>
          <a:p>
            <a:r>
              <a:rPr lang="en-US" dirty="0" smtClean="0">
                <a:solidFill>
                  <a:srgbClr val="FFFFFF"/>
                </a:solidFill>
              </a:rPr>
              <a:t>% Time at home/work or indoor/outdoor</a:t>
            </a:r>
            <a:endParaRPr lang="en-US" dirty="0">
              <a:solidFill>
                <a:srgbClr val="FFFFFF"/>
              </a:solidFill>
            </a:endParaRPr>
          </a:p>
        </p:txBody>
      </p:sp>
      <p:cxnSp>
        <p:nvCxnSpPr>
          <p:cNvPr id="32" name="Straight Connector 31"/>
          <p:cNvCxnSpPr>
            <a:stCxn id="7" idx="0"/>
            <a:endCxn id="9" idx="2"/>
          </p:cNvCxnSpPr>
          <p:nvPr/>
        </p:nvCxnSpPr>
        <p:spPr bwMode="auto">
          <a:xfrm flipV="1">
            <a:off x="1993132" y="2433652"/>
            <a:ext cx="0" cy="646175"/>
          </a:xfrm>
          <a:prstGeom prst="line">
            <a:avLst/>
          </a:prstGeom>
          <a:solidFill>
            <a:schemeClr val="accent1"/>
          </a:solidFill>
          <a:ln w="28575" cap="flat" cmpd="sng" algn="ctr">
            <a:solidFill>
              <a:srgbClr val="FFFF00"/>
            </a:solidFill>
            <a:prstDash val="solid"/>
            <a:round/>
            <a:headEnd type="none" w="med" len="med"/>
            <a:tailEnd type="triangle" w="lg"/>
          </a:ln>
          <a:effectLst/>
        </p:spPr>
      </p:cxnSp>
      <p:cxnSp>
        <p:nvCxnSpPr>
          <p:cNvPr id="35" name="Straight Connector 34"/>
          <p:cNvCxnSpPr>
            <a:stCxn id="7" idx="2"/>
          </p:cNvCxnSpPr>
          <p:nvPr/>
        </p:nvCxnSpPr>
        <p:spPr bwMode="auto">
          <a:xfrm>
            <a:off x="1993132" y="4280155"/>
            <a:ext cx="0" cy="899661"/>
          </a:xfrm>
          <a:prstGeom prst="line">
            <a:avLst/>
          </a:prstGeom>
          <a:solidFill>
            <a:schemeClr val="accent1"/>
          </a:solidFill>
          <a:ln w="28575" cap="flat" cmpd="sng" algn="ctr">
            <a:solidFill>
              <a:srgbClr val="FFFF00"/>
            </a:solidFill>
            <a:prstDash val="solid"/>
            <a:round/>
            <a:headEnd type="none" w="med" len="med"/>
            <a:tailEnd type="triangle" w="lg"/>
          </a:ln>
          <a:effectLst/>
        </p:spPr>
      </p:cxnSp>
    </p:spTree>
    <p:extLst>
      <p:ext uri="{BB962C8B-B14F-4D97-AF65-F5344CB8AC3E}">
        <p14:creationId xmlns:p14="http://schemas.microsoft.com/office/powerpoint/2010/main" val="28161657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45826430"/>
              </p:ext>
            </p:extLst>
          </p:nvPr>
        </p:nvGraphicFramePr>
        <p:xfrm>
          <a:off x="635721" y="1360700"/>
          <a:ext cx="7893146" cy="4856575"/>
        </p:xfrm>
        <a:graphic>
          <a:graphicData uri="http://schemas.openxmlformats.org/drawingml/2006/table">
            <a:tbl>
              <a:tblPr>
                <a:tableStyleId>{72833802-FEF1-4C79-8D5D-14CF1EAF98D9}</a:tableStyleId>
              </a:tblPr>
              <a:tblGrid>
                <a:gridCol w="4177295"/>
                <a:gridCol w="1363558"/>
                <a:gridCol w="1317683"/>
                <a:gridCol w="1034610"/>
              </a:tblGrid>
              <a:tr h="0">
                <a:tc rowSpan="2">
                  <a:txBody>
                    <a:bodyPr/>
                    <a:lstStyle/>
                    <a:p>
                      <a:pPr algn="l" rtl="0" fontAlgn="ctr"/>
                      <a:r>
                        <a:rPr lang="en-US" sz="2000" u="none" strike="noStrike" dirty="0">
                          <a:solidFill>
                            <a:schemeClr val="accent4">
                              <a:lumMod val="10000"/>
                            </a:schemeClr>
                          </a:solidFill>
                          <a:effectLst/>
                        </a:rPr>
                        <a:t>Model </a:t>
                      </a:r>
                      <a:endParaRPr lang="en-US" sz="2000" b="0" i="0" u="none" strike="noStrike" dirty="0">
                        <a:solidFill>
                          <a:schemeClr val="accent4">
                            <a:lumMod val="10000"/>
                          </a:schemeClr>
                        </a:solidFill>
                        <a:effectLst/>
                        <a:latin typeface="Times New Roman"/>
                      </a:endParaRPr>
                    </a:p>
                  </a:txBody>
                  <a:tcPr marL="45720" marR="45720"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chemeClr val="tx1">
                        <a:lumMod val="65000"/>
                      </a:schemeClr>
                    </a:solidFill>
                  </a:tcPr>
                </a:tc>
                <a:tc gridSpan="3">
                  <a:txBody>
                    <a:bodyPr/>
                    <a:lstStyle/>
                    <a:p>
                      <a:pPr algn="r" rtl="0" fontAlgn="ctr"/>
                      <a:r>
                        <a:rPr lang="en-US" sz="2000" u="none" strike="noStrike" dirty="0">
                          <a:solidFill>
                            <a:schemeClr val="accent4">
                              <a:lumMod val="10000"/>
                            </a:schemeClr>
                          </a:solidFill>
                          <a:effectLst/>
                        </a:rPr>
                        <a:t> per 10ppb increase in NO</a:t>
                      </a:r>
                      <a:r>
                        <a:rPr lang="en-US" sz="2000" u="none" strike="noStrike" baseline="-25000" dirty="0">
                          <a:solidFill>
                            <a:schemeClr val="accent4">
                              <a:lumMod val="10000"/>
                            </a:schemeClr>
                          </a:solidFill>
                          <a:effectLst/>
                        </a:rPr>
                        <a:t>2</a:t>
                      </a:r>
                      <a:endParaRPr lang="en-US" sz="2000" b="0" i="0" u="none" strike="noStrike" dirty="0">
                        <a:solidFill>
                          <a:schemeClr val="accent4">
                            <a:lumMod val="10000"/>
                          </a:schemeClr>
                        </a:solidFill>
                        <a:effectLst/>
                        <a:latin typeface="Times New Roman"/>
                      </a:endParaRPr>
                    </a:p>
                  </a:txBody>
                  <a:tcPr marL="45720" marR="45720" anchor="ctr">
                    <a:lnT w="9525" cap="flat" cmpd="sng" algn="ctr">
                      <a:solidFill>
                        <a:scrgbClr r="0" g="0" b="0"/>
                      </a:solidFill>
                      <a:prstDash val="solid"/>
                      <a:round/>
                      <a:headEnd type="none" w="med" len="med"/>
                      <a:tailEnd type="none" w="med" len="med"/>
                    </a:lnT>
                    <a:solidFill>
                      <a:schemeClr val="tx1">
                        <a:lumMod val="65000"/>
                      </a:schemeClr>
                    </a:solidFill>
                  </a:tcP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algn="r" rtl="0" fontAlgn="ctr"/>
                      <a:r>
                        <a:rPr lang="en-US" sz="2000" u="none" strike="noStrike" dirty="0">
                          <a:solidFill>
                            <a:schemeClr val="accent4">
                              <a:lumMod val="10000"/>
                            </a:schemeClr>
                          </a:solidFill>
                          <a:effectLst/>
                        </a:rPr>
                        <a:t>difference</a:t>
                      </a:r>
                      <a:endParaRPr lang="en-US" sz="2000" b="0" i="0" u="none" strike="noStrike" dirty="0">
                        <a:solidFill>
                          <a:schemeClr val="accent4">
                            <a:lumMod val="10000"/>
                          </a:schemeClr>
                        </a:solidFill>
                        <a:effectLst/>
                        <a:latin typeface="Times New Roman"/>
                      </a:endParaRPr>
                    </a:p>
                  </a:txBody>
                  <a:tcPr marL="45720" marR="45720" anchor="ctr">
                    <a:lnB w="9525" cap="flat" cmpd="sng" algn="ctr">
                      <a:solidFill>
                        <a:scrgbClr r="0" g="0" b="0"/>
                      </a:solidFill>
                      <a:prstDash val="solid"/>
                      <a:round/>
                      <a:headEnd type="none" w="med" len="med"/>
                      <a:tailEnd type="none" w="med" len="med"/>
                    </a:lnB>
                    <a:solidFill>
                      <a:schemeClr val="tx1">
                        <a:lumMod val="65000"/>
                      </a:schemeClr>
                    </a:solidFill>
                  </a:tcPr>
                </a:tc>
                <a:tc>
                  <a:txBody>
                    <a:bodyPr/>
                    <a:lstStyle/>
                    <a:p>
                      <a:pPr algn="r" rtl="0" fontAlgn="ctr"/>
                      <a:r>
                        <a:rPr lang="en-US" sz="2000" u="none" strike="noStrike" dirty="0">
                          <a:solidFill>
                            <a:schemeClr val="accent4">
                              <a:lumMod val="10000"/>
                            </a:schemeClr>
                          </a:solidFill>
                          <a:effectLst/>
                        </a:rPr>
                        <a:t>95% CI</a:t>
                      </a:r>
                      <a:endParaRPr lang="en-US" sz="2000" b="0" i="0" u="none" strike="noStrike" dirty="0">
                        <a:solidFill>
                          <a:schemeClr val="accent4">
                            <a:lumMod val="10000"/>
                          </a:schemeClr>
                        </a:solidFill>
                        <a:effectLst/>
                        <a:latin typeface="Times New Roman"/>
                      </a:endParaRPr>
                    </a:p>
                  </a:txBody>
                  <a:tcPr marL="45720" marR="45720" anchor="ctr">
                    <a:lnB w="9525" cap="flat" cmpd="sng" algn="ctr">
                      <a:solidFill>
                        <a:scrgbClr r="0" g="0" b="0"/>
                      </a:solidFill>
                      <a:prstDash val="solid"/>
                      <a:round/>
                      <a:headEnd type="none" w="med" len="med"/>
                      <a:tailEnd type="none" w="med" len="med"/>
                    </a:lnB>
                    <a:solidFill>
                      <a:schemeClr val="tx1">
                        <a:lumMod val="65000"/>
                      </a:schemeClr>
                    </a:solidFill>
                  </a:tcPr>
                </a:tc>
                <a:tc>
                  <a:txBody>
                    <a:bodyPr/>
                    <a:lstStyle/>
                    <a:p>
                      <a:pPr algn="r" rtl="0" fontAlgn="ctr"/>
                      <a:r>
                        <a:rPr lang="en-US" sz="2000" u="none" strike="noStrike" dirty="0">
                          <a:solidFill>
                            <a:schemeClr val="accent4">
                              <a:lumMod val="10000"/>
                            </a:schemeClr>
                          </a:solidFill>
                          <a:effectLst/>
                        </a:rPr>
                        <a:t>p-value</a:t>
                      </a:r>
                      <a:endParaRPr lang="en-US" sz="2000" b="0" i="0" u="none" strike="noStrike" dirty="0">
                        <a:solidFill>
                          <a:schemeClr val="accent4">
                            <a:lumMod val="10000"/>
                          </a:schemeClr>
                        </a:solidFill>
                        <a:effectLst/>
                        <a:latin typeface="Times New Roman"/>
                      </a:endParaRPr>
                    </a:p>
                  </a:txBody>
                  <a:tcPr marL="45720" marR="45720" anchor="ctr">
                    <a:lnB w="9525" cap="flat" cmpd="sng" algn="ctr">
                      <a:solidFill>
                        <a:scrgbClr r="0" g="0" b="0"/>
                      </a:solidFill>
                      <a:prstDash val="solid"/>
                      <a:round/>
                      <a:headEnd type="none" w="med" len="med"/>
                      <a:tailEnd type="none" w="med" len="med"/>
                    </a:lnB>
                    <a:solidFill>
                      <a:schemeClr val="tx1">
                        <a:lumMod val="65000"/>
                      </a:schemeClr>
                    </a:solidFill>
                  </a:tcPr>
                </a:tc>
              </a:tr>
              <a:tr h="0">
                <a:tc>
                  <a:txBody>
                    <a:bodyPr/>
                    <a:lstStyle/>
                    <a:p>
                      <a:pPr algn="l" fontAlgn="b"/>
                      <a:r>
                        <a:rPr lang="en-US" sz="2000" u="none" strike="noStrike" dirty="0">
                          <a:solidFill>
                            <a:schemeClr val="accent4">
                              <a:lumMod val="10000"/>
                            </a:schemeClr>
                          </a:solidFill>
                          <a:effectLst/>
                        </a:rPr>
                        <a:t>RV mass, g (Limited model</a:t>
                      </a:r>
                      <a:r>
                        <a:rPr lang="en-US" sz="2000" u="none" strike="noStrike" dirty="0" smtClean="0">
                          <a:solidFill>
                            <a:schemeClr val="accent4">
                              <a:lumMod val="10000"/>
                            </a:schemeClr>
                          </a:solidFill>
                          <a:effectLst/>
                        </a:rPr>
                        <a:t>)*</a:t>
                      </a:r>
                      <a:endParaRPr lang="en-US" sz="2000" b="0" i="0" u="none" strike="noStrike" dirty="0">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chemeClr val="tx1"/>
                    </a:solidFill>
                  </a:tcPr>
                </a:tc>
                <a:tc>
                  <a:txBody>
                    <a:bodyPr/>
                    <a:lstStyle/>
                    <a:p>
                      <a:pPr algn="r" fontAlgn="b"/>
                      <a:r>
                        <a:rPr lang="en-US" sz="2000" u="none" strike="noStrike">
                          <a:solidFill>
                            <a:schemeClr val="accent4">
                              <a:lumMod val="10000"/>
                            </a:schemeClr>
                          </a:solidFill>
                          <a:effectLst/>
                        </a:rPr>
                        <a:t>0.2</a:t>
                      </a:r>
                      <a:endParaRPr lang="en-US" sz="2000" b="0" i="0" u="none" strike="noStrike">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chemeClr val="tx1"/>
                    </a:solidFill>
                  </a:tcPr>
                </a:tc>
                <a:tc>
                  <a:txBody>
                    <a:bodyPr/>
                    <a:lstStyle/>
                    <a:p>
                      <a:pPr algn="r" fontAlgn="b"/>
                      <a:r>
                        <a:rPr lang="en-US" sz="2000" u="none" strike="noStrike" dirty="0">
                          <a:solidFill>
                            <a:schemeClr val="accent4">
                              <a:lumMod val="10000"/>
                            </a:schemeClr>
                          </a:solidFill>
                          <a:effectLst/>
                        </a:rPr>
                        <a:t>(0.1, 0.4)</a:t>
                      </a:r>
                      <a:endParaRPr lang="en-US" sz="2000" b="0" i="0" u="none" strike="noStrike" dirty="0">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chemeClr val="tx1"/>
                    </a:solidFill>
                  </a:tcPr>
                </a:tc>
                <a:tc>
                  <a:txBody>
                    <a:bodyPr/>
                    <a:lstStyle/>
                    <a:p>
                      <a:pPr algn="r" fontAlgn="b"/>
                      <a:r>
                        <a:rPr lang="en-US" sz="2000" u="none" strike="noStrike" dirty="0">
                          <a:solidFill>
                            <a:schemeClr val="accent4">
                              <a:lumMod val="10000"/>
                            </a:schemeClr>
                          </a:solidFill>
                          <a:effectLst/>
                        </a:rPr>
                        <a:t>0.001</a:t>
                      </a:r>
                      <a:endParaRPr lang="en-US" sz="2000" b="0" i="0" u="none" strike="noStrike" dirty="0">
                        <a:solidFill>
                          <a:schemeClr val="accent4">
                            <a:lumMod val="10000"/>
                          </a:schemeClr>
                        </a:solidFill>
                        <a:effectLst/>
                        <a:latin typeface="Times New Roman"/>
                      </a:endParaRPr>
                    </a:p>
                  </a:txBody>
                  <a:tcPr marL="45720" marR="45720" anchor="b">
                    <a:lnT w="9525" cap="flat" cmpd="sng" algn="ctr">
                      <a:solidFill>
                        <a:scrgbClr r="0" g="0" b="0"/>
                      </a:solidFill>
                      <a:prstDash val="solid"/>
                      <a:round/>
                      <a:headEnd type="none" w="med" len="med"/>
                      <a:tailEnd type="none" w="med" len="med"/>
                    </a:lnT>
                    <a:solidFill>
                      <a:schemeClr val="tx1"/>
                    </a:solidFill>
                  </a:tcPr>
                </a:tc>
              </a:tr>
              <a:tr h="0">
                <a:tc>
                  <a:txBody>
                    <a:bodyPr/>
                    <a:lstStyle/>
                    <a:p>
                      <a:pPr algn="l" fontAlgn="b"/>
                      <a:r>
                        <a:rPr lang="en-US" sz="2000" u="none" strike="noStrike" dirty="0">
                          <a:solidFill>
                            <a:schemeClr val="accent4">
                              <a:lumMod val="10000"/>
                            </a:schemeClr>
                          </a:solidFill>
                          <a:effectLst/>
                        </a:rPr>
                        <a:t>RV mass, g (Limited </a:t>
                      </a:r>
                      <a:r>
                        <a:rPr lang="en-US" sz="2000" u="none" strike="noStrike" dirty="0" smtClean="0">
                          <a:solidFill>
                            <a:schemeClr val="accent4">
                              <a:lumMod val="10000"/>
                            </a:schemeClr>
                          </a:solidFill>
                          <a:effectLst/>
                        </a:rPr>
                        <a:t>model + city)*</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0.4</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a:t>
                      </a:r>
                      <a:r>
                        <a:rPr lang="en-US" sz="2000" u="none" strike="noStrike" dirty="0" smtClean="0">
                          <a:solidFill>
                            <a:schemeClr val="accent4">
                              <a:lumMod val="10000"/>
                            </a:schemeClr>
                          </a:solidFill>
                          <a:effectLst/>
                        </a:rPr>
                        <a:t>0.0, 0.7)</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0.03</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dirty="0">
                          <a:solidFill>
                            <a:schemeClr val="accent4">
                              <a:lumMod val="10000"/>
                            </a:schemeClr>
                          </a:solidFill>
                          <a:effectLst/>
                        </a:rPr>
                        <a:t>RV mass, g (Full Model</a:t>
                      </a:r>
                      <a:r>
                        <a:rPr lang="en-US" sz="2000" u="none" strike="noStrike" dirty="0" smtClean="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0.5</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(0.1, 0.8)</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0.006</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251433">
                <a:tc>
                  <a:txBody>
                    <a:bodyPr/>
                    <a:lstStyle/>
                    <a:p>
                      <a:pPr algn="l" fontAlgn="b"/>
                      <a:endParaRPr lang="en-US" sz="2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endParaRPr lang="en-US" sz="2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a:solidFill>
                            <a:schemeClr val="accent4">
                              <a:lumMod val="10000"/>
                            </a:schemeClr>
                          </a:solidFill>
                          <a:effectLst/>
                        </a:rPr>
                        <a:t>RV EDV, mL (Limited model)</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1.1</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(0.2, 2.0)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0.02</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dirty="0">
                          <a:solidFill>
                            <a:schemeClr val="accent4">
                              <a:lumMod val="10000"/>
                            </a:schemeClr>
                          </a:solidFill>
                          <a:effectLst/>
                        </a:rPr>
                        <a:t>RV EDV, mL (Limited </a:t>
                      </a:r>
                      <a:r>
                        <a:rPr lang="en-US" sz="2000" u="none" strike="noStrike" dirty="0" smtClean="0">
                          <a:solidFill>
                            <a:schemeClr val="accent4">
                              <a:lumMod val="10000"/>
                            </a:schemeClr>
                          </a:solidFill>
                          <a:effectLst/>
                        </a:rPr>
                        <a:t>model + city)</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0.8</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(-1.5, </a:t>
                      </a:r>
                      <a:r>
                        <a:rPr lang="en-US" sz="2000" u="none" strike="noStrike" dirty="0">
                          <a:solidFill>
                            <a:schemeClr val="accent4">
                              <a:lumMod val="10000"/>
                            </a:schemeClr>
                          </a:solidFill>
                          <a:effectLst/>
                        </a:rPr>
                        <a:t>3</a:t>
                      </a:r>
                      <a:r>
                        <a:rPr lang="en-US" sz="2000" u="none" strike="noStrike" dirty="0" smtClean="0">
                          <a:solidFill>
                            <a:schemeClr val="accent4">
                              <a:lumMod val="10000"/>
                            </a:schemeClr>
                          </a:solidFill>
                          <a:effectLst/>
                        </a:rPr>
                        <a:t>.0</a:t>
                      </a:r>
                      <a:r>
                        <a:rPr lang="en-US" sz="2000" u="none" strike="noStrike" dirty="0">
                          <a:solidFill>
                            <a:schemeClr val="accent4">
                              <a:lumMod val="10000"/>
                            </a:schemeClr>
                          </a:solidFill>
                          <a:effectLst/>
                        </a:rPr>
                        <a:t>)</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0.51</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dirty="0">
                          <a:solidFill>
                            <a:schemeClr val="accent4">
                              <a:lumMod val="10000"/>
                            </a:schemeClr>
                          </a:solidFill>
                          <a:effectLst/>
                        </a:rPr>
                        <a:t>RV EDV, mL (Full Model) </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1.7</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(-0.5, 4.0)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0.14</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246502">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l" fontAlgn="b"/>
                      <a:endParaRPr lang="en-US" sz="2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l" fontAlgn="b"/>
                      <a:endParaRPr lang="en-US" sz="2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a:solidFill>
                            <a:schemeClr val="accent4">
                              <a:lumMod val="10000"/>
                            </a:schemeClr>
                          </a:solidFill>
                          <a:effectLst/>
                        </a:rPr>
                        <a:t>RVEF, % (Limited model)</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0.0</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(-0.2, 0.3)</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0.95</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dirty="0">
                          <a:solidFill>
                            <a:schemeClr val="accent4">
                              <a:lumMod val="10000"/>
                            </a:schemeClr>
                          </a:solidFill>
                          <a:effectLst/>
                        </a:rPr>
                        <a:t>RVEF, % (Limited </a:t>
                      </a:r>
                      <a:r>
                        <a:rPr lang="en-US" sz="2000" u="none" strike="noStrike" dirty="0" smtClean="0">
                          <a:solidFill>
                            <a:schemeClr val="accent4">
                              <a:lumMod val="10000"/>
                            </a:schemeClr>
                          </a:solidFill>
                          <a:effectLst/>
                        </a:rPr>
                        <a:t>model + city)</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-0.2</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a:t>
                      </a:r>
                      <a:r>
                        <a:rPr lang="en-US" sz="2000" u="none" strike="noStrike" dirty="0" smtClean="0">
                          <a:solidFill>
                            <a:schemeClr val="accent4">
                              <a:lumMod val="10000"/>
                            </a:schemeClr>
                          </a:solidFill>
                          <a:effectLst/>
                        </a:rPr>
                        <a:t>0.8, 0.4)</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smtClean="0">
                          <a:solidFill>
                            <a:schemeClr val="accent4">
                              <a:lumMod val="10000"/>
                            </a:schemeClr>
                          </a:solidFill>
                          <a:effectLst/>
                        </a:rPr>
                        <a:t>0.55</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r h="0">
                <a:tc>
                  <a:txBody>
                    <a:bodyPr/>
                    <a:lstStyle/>
                    <a:p>
                      <a:pPr algn="l" fontAlgn="b"/>
                      <a:r>
                        <a:rPr lang="en-US" sz="2000" u="none" strike="noStrike" dirty="0">
                          <a:solidFill>
                            <a:schemeClr val="accent4">
                              <a:lumMod val="10000"/>
                            </a:schemeClr>
                          </a:solidFill>
                          <a:effectLst/>
                        </a:rPr>
                        <a:t>RVEF, % (Full Model) </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-0.2</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a:solidFill>
                            <a:schemeClr val="accent4">
                              <a:lumMod val="10000"/>
                            </a:schemeClr>
                          </a:solidFill>
                          <a:effectLst/>
                        </a:rPr>
                        <a:t>(-0.8, 0.5)</a:t>
                      </a:r>
                      <a:endParaRPr lang="en-US" sz="2000" b="0" i="0" u="none" strike="noStrike">
                        <a:solidFill>
                          <a:schemeClr val="accent4">
                            <a:lumMod val="10000"/>
                          </a:schemeClr>
                        </a:solidFill>
                        <a:effectLst/>
                        <a:latin typeface="Times New Roman"/>
                      </a:endParaRPr>
                    </a:p>
                  </a:txBody>
                  <a:tcPr marL="45720" marR="45720" anchor="b">
                    <a:solidFill>
                      <a:schemeClr val="tx1"/>
                    </a:solidFill>
                  </a:tcPr>
                </a:tc>
                <a:tc>
                  <a:txBody>
                    <a:bodyPr/>
                    <a:lstStyle/>
                    <a:p>
                      <a:pPr algn="r" fontAlgn="b"/>
                      <a:r>
                        <a:rPr lang="en-US" sz="2000" u="none" strike="noStrike" dirty="0">
                          <a:solidFill>
                            <a:schemeClr val="accent4">
                              <a:lumMod val="10000"/>
                            </a:schemeClr>
                          </a:solidFill>
                          <a:effectLst/>
                        </a:rPr>
                        <a:t>0.58</a:t>
                      </a:r>
                      <a:endParaRPr lang="en-US" sz="2000" b="0" i="0" u="none" strike="noStrike" dirty="0">
                        <a:solidFill>
                          <a:schemeClr val="accent4">
                            <a:lumMod val="10000"/>
                          </a:schemeClr>
                        </a:solidFill>
                        <a:effectLst/>
                        <a:latin typeface="Times New Roman"/>
                      </a:endParaRPr>
                    </a:p>
                  </a:txBody>
                  <a:tcPr marL="45720" marR="45720" anchor="b">
                    <a:solidFill>
                      <a:schemeClr val="tx1"/>
                    </a:solidFill>
                  </a:tcPr>
                </a:tc>
              </a:tr>
            </a:tbl>
          </a:graphicData>
        </a:graphic>
      </p:graphicFrame>
      <p:sp>
        <p:nvSpPr>
          <p:cNvPr id="2" name="Title 1"/>
          <p:cNvSpPr>
            <a:spLocks noGrp="1"/>
          </p:cNvSpPr>
          <p:nvPr>
            <p:ph type="title"/>
          </p:nvPr>
        </p:nvSpPr>
        <p:spPr>
          <a:xfrm>
            <a:off x="271463" y="261938"/>
            <a:ext cx="8872537" cy="986937"/>
          </a:xfrm>
        </p:spPr>
        <p:txBody>
          <a:bodyPr/>
          <a:lstStyle/>
          <a:p>
            <a:r>
              <a:rPr lang="en-US" sz="3200" dirty="0" smtClean="0">
                <a:solidFill>
                  <a:srgbClr val="161616"/>
                </a:solidFill>
              </a:rPr>
              <a:t>Differences in RV structure and function in groups of differing NO</a:t>
            </a:r>
            <a:r>
              <a:rPr lang="en-US" sz="3200" baseline="-25000" dirty="0" smtClean="0">
                <a:solidFill>
                  <a:srgbClr val="161616"/>
                </a:solidFill>
              </a:rPr>
              <a:t>2</a:t>
            </a:r>
            <a:r>
              <a:rPr lang="en-US" sz="3200" dirty="0" smtClean="0">
                <a:solidFill>
                  <a:srgbClr val="161616"/>
                </a:solidFill>
              </a:rPr>
              <a:t> exposure</a:t>
            </a:r>
            <a:endParaRPr lang="en-US" sz="3200" dirty="0">
              <a:solidFill>
                <a:srgbClr val="161616"/>
              </a:solidFill>
            </a:endParaRPr>
          </a:p>
        </p:txBody>
      </p:sp>
    </p:spTree>
    <p:extLst>
      <p:ext uri="{BB962C8B-B14F-4D97-AF65-F5344CB8AC3E}">
        <p14:creationId xmlns:p14="http://schemas.microsoft.com/office/powerpoint/2010/main" val="307161449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872537" cy="600164"/>
          </a:xfrm>
        </p:spPr>
        <p:txBody>
          <a:bodyPr/>
          <a:lstStyle/>
          <a:p>
            <a:r>
              <a:rPr lang="en-US" dirty="0" smtClean="0">
                <a:solidFill>
                  <a:srgbClr val="161616"/>
                </a:solidFill>
              </a:rPr>
              <a:t>Why study the right ventricle?</a:t>
            </a:r>
            <a:endParaRPr lang="en-US" dirty="0">
              <a:solidFill>
                <a:srgbClr val="161616"/>
              </a:solidFill>
            </a:endParaRPr>
          </a:p>
        </p:txBody>
      </p:sp>
      <p:sp>
        <p:nvSpPr>
          <p:cNvPr id="3" name="Content Placeholder 2"/>
          <p:cNvSpPr>
            <a:spLocks noGrp="1"/>
          </p:cNvSpPr>
          <p:nvPr>
            <p:ph idx="1"/>
          </p:nvPr>
        </p:nvSpPr>
        <p:spPr>
          <a:xfrm>
            <a:off x="271463" y="1273170"/>
            <a:ext cx="8653528" cy="1049308"/>
          </a:xfrm>
        </p:spPr>
        <p:txBody>
          <a:bodyPr/>
          <a:lstStyle/>
          <a:p>
            <a:pPr marL="0" indent="0">
              <a:buNone/>
            </a:pPr>
            <a:r>
              <a:rPr lang="en-US" sz="2600" dirty="0" smtClean="0">
                <a:solidFill>
                  <a:srgbClr val="161616"/>
                </a:solidFill>
              </a:rPr>
              <a:t>Metrics of RV structure </a:t>
            </a:r>
            <a:r>
              <a:rPr lang="en-US" sz="2600" dirty="0">
                <a:solidFill>
                  <a:srgbClr val="161616"/>
                </a:solidFill>
              </a:rPr>
              <a:t>&amp;</a:t>
            </a:r>
            <a:r>
              <a:rPr lang="en-US" sz="2600" dirty="0" smtClean="0">
                <a:solidFill>
                  <a:srgbClr val="161616"/>
                </a:solidFill>
              </a:rPr>
              <a:t> function predict poor outcome</a:t>
            </a:r>
          </a:p>
          <a:p>
            <a:pPr marL="571500" indent="-114300">
              <a:buNone/>
            </a:pPr>
            <a:endParaRPr lang="en-US" sz="2600" dirty="0">
              <a:solidFill>
                <a:srgbClr val="161616"/>
              </a:solidFill>
            </a:endParaRPr>
          </a:p>
          <a:p>
            <a:pPr marL="571500" indent="-114300">
              <a:buNone/>
            </a:pPr>
            <a:endParaRPr lang="en-US" sz="2600" dirty="0">
              <a:solidFill>
                <a:srgbClr val="161616"/>
              </a:solidFill>
            </a:endParaRPr>
          </a:p>
        </p:txBody>
      </p:sp>
      <p:sp>
        <p:nvSpPr>
          <p:cNvPr id="7" name="Rectangle 6"/>
          <p:cNvSpPr/>
          <p:nvPr/>
        </p:nvSpPr>
        <p:spPr>
          <a:xfrm>
            <a:off x="271463" y="6273224"/>
            <a:ext cx="8653529" cy="338554"/>
          </a:xfrm>
          <a:prstGeom prst="rect">
            <a:avLst/>
          </a:prstGeom>
        </p:spPr>
        <p:txBody>
          <a:bodyPr wrap="square">
            <a:spAutoFit/>
          </a:bodyPr>
          <a:lstStyle/>
          <a:p>
            <a:pPr eaLnBrk="1" hangingPunct="1"/>
            <a:r>
              <a:rPr lang="en-US" sz="1600" dirty="0" smtClean="0">
                <a:solidFill>
                  <a:srgbClr val="161616"/>
                </a:solidFill>
              </a:rPr>
              <a:t>Kawut SM. </a:t>
            </a:r>
            <a:r>
              <a:rPr lang="en-US" sz="1600" dirty="0" err="1">
                <a:solidFill>
                  <a:srgbClr val="161616"/>
                </a:solidFill>
              </a:rPr>
              <a:t>Circ</a:t>
            </a:r>
            <a:r>
              <a:rPr lang="en-US" sz="1600" dirty="0">
                <a:solidFill>
                  <a:srgbClr val="161616"/>
                </a:solidFill>
              </a:rPr>
              <a:t> </a:t>
            </a:r>
            <a:r>
              <a:rPr lang="en-US" sz="1600" dirty="0" smtClean="0">
                <a:solidFill>
                  <a:srgbClr val="161616"/>
                </a:solidFill>
              </a:rPr>
              <a:t>(2012) </a:t>
            </a:r>
            <a:r>
              <a:rPr lang="en-US" sz="1600" dirty="0">
                <a:solidFill>
                  <a:srgbClr val="161616"/>
                </a:solidFill>
              </a:rPr>
              <a:t>126:1681-8. </a:t>
            </a:r>
          </a:p>
        </p:txBody>
      </p:sp>
      <p:cxnSp>
        <p:nvCxnSpPr>
          <p:cNvPr id="22" name="Straight Connector 21"/>
          <p:cNvCxnSpPr/>
          <p:nvPr/>
        </p:nvCxnSpPr>
        <p:spPr bwMode="auto">
          <a:xfrm>
            <a:off x="271464" y="862102"/>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grpSp>
        <p:nvGrpSpPr>
          <p:cNvPr id="29" name="Group 28"/>
          <p:cNvGrpSpPr/>
          <p:nvPr/>
        </p:nvGrpSpPr>
        <p:grpSpPr>
          <a:xfrm>
            <a:off x="1770784" y="2121737"/>
            <a:ext cx="4661324" cy="3353743"/>
            <a:chOff x="1770784" y="2516265"/>
            <a:chExt cx="4661324" cy="3353743"/>
          </a:xfrm>
        </p:grpSpPr>
        <p:pic>
          <p:nvPicPr>
            <p:cNvPr id="23" name="Picture 22"/>
            <p:cNvPicPr>
              <a:picLocks noChangeAspect="1"/>
            </p:cNvPicPr>
            <p:nvPr/>
          </p:nvPicPr>
          <p:blipFill rotWithShape="1">
            <a:blip r:embed="rId3"/>
            <a:srcRect l="2143" r="49492" b="55251"/>
            <a:stretch/>
          </p:blipFill>
          <p:spPr>
            <a:xfrm>
              <a:off x="2140116" y="2516265"/>
              <a:ext cx="4291992" cy="3353743"/>
            </a:xfrm>
            <a:prstGeom prst="rect">
              <a:avLst/>
            </a:prstGeom>
          </p:spPr>
        </p:pic>
        <p:sp>
          <p:nvSpPr>
            <p:cNvPr id="24" name="TextBox 23"/>
            <p:cNvSpPr txBox="1"/>
            <p:nvPr/>
          </p:nvSpPr>
          <p:spPr>
            <a:xfrm>
              <a:off x="3398318" y="4656268"/>
              <a:ext cx="2927960" cy="584776"/>
            </a:xfrm>
            <a:prstGeom prst="rect">
              <a:avLst/>
            </a:prstGeom>
            <a:noFill/>
          </p:spPr>
          <p:txBody>
            <a:bodyPr wrap="square" rtlCol="0">
              <a:spAutoFit/>
            </a:bodyPr>
            <a:lstStyle/>
            <a:p>
              <a:r>
                <a:rPr lang="en-US" sz="1600" dirty="0" smtClean="0">
                  <a:solidFill>
                    <a:srgbClr val="161616"/>
                  </a:solidFill>
                </a:rPr>
                <a:t>Increased RV Mass (&gt;95%ile)</a:t>
              </a:r>
            </a:p>
            <a:p>
              <a:r>
                <a:rPr lang="en-US" sz="1600" dirty="0" smtClean="0">
                  <a:solidFill>
                    <a:srgbClr val="161616"/>
                  </a:solidFill>
                </a:rPr>
                <a:t>No increase in RV mass</a:t>
              </a:r>
              <a:endParaRPr lang="en-US" sz="1600" dirty="0">
                <a:solidFill>
                  <a:srgbClr val="161616"/>
                </a:solidFill>
              </a:endParaRPr>
            </a:p>
          </p:txBody>
        </p:sp>
        <p:pic>
          <p:nvPicPr>
            <p:cNvPr id="34" name="Picture 33"/>
            <p:cNvPicPr>
              <a:picLocks noChangeAspect="1"/>
            </p:cNvPicPr>
            <p:nvPr/>
          </p:nvPicPr>
          <p:blipFill rotWithShape="1">
            <a:blip r:embed="rId3"/>
            <a:srcRect l="42185" t="21577" r="53956" b="75630"/>
            <a:stretch/>
          </p:blipFill>
          <p:spPr>
            <a:xfrm>
              <a:off x="3055840" y="4728179"/>
              <a:ext cx="342478" cy="209296"/>
            </a:xfrm>
            <a:prstGeom prst="rect">
              <a:avLst/>
            </a:prstGeom>
          </p:spPr>
        </p:pic>
        <p:pic>
          <p:nvPicPr>
            <p:cNvPr id="35" name="Picture 34"/>
            <p:cNvPicPr>
              <a:picLocks noChangeAspect="1"/>
            </p:cNvPicPr>
            <p:nvPr/>
          </p:nvPicPr>
          <p:blipFill rotWithShape="1">
            <a:blip r:embed="rId3"/>
            <a:srcRect l="43363" t="11358" r="52777" b="85849"/>
            <a:stretch/>
          </p:blipFill>
          <p:spPr>
            <a:xfrm>
              <a:off x="3055840" y="4946989"/>
              <a:ext cx="342478" cy="209296"/>
            </a:xfrm>
            <a:prstGeom prst="rect">
              <a:avLst/>
            </a:prstGeom>
          </p:spPr>
        </p:pic>
        <p:sp>
          <p:nvSpPr>
            <p:cNvPr id="28" name="TextBox 27"/>
            <p:cNvSpPr txBox="1"/>
            <p:nvPr/>
          </p:nvSpPr>
          <p:spPr>
            <a:xfrm rot="16200000">
              <a:off x="533857" y="3862134"/>
              <a:ext cx="2843185" cy="369332"/>
            </a:xfrm>
            <a:prstGeom prst="rect">
              <a:avLst/>
            </a:prstGeom>
            <a:noFill/>
          </p:spPr>
          <p:txBody>
            <a:bodyPr wrap="square" rtlCol="0">
              <a:spAutoFit/>
            </a:bodyPr>
            <a:lstStyle/>
            <a:p>
              <a:pPr algn="ctr"/>
              <a:r>
                <a:rPr lang="en-US" dirty="0" smtClean="0">
                  <a:solidFill>
                    <a:srgbClr val="161616"/>
                  </a:solidFill>
                </a:rPr>
                <a:t>Event Free Survival</a:t>
              </a:r>
              <a:endParaRPr lang="en-US" dirty="0">
                <a:solidFill>
                  <a:srgbClr val="161616"/>
                </a:solidFill>
              </a:endParaRPr>
            </a:p>
          </p:txBody>
        </p:sp>
      </p:grpSp>
      <p:sp>
        <p:nvSpPr>
          <p:cNvPr id="36" name="TextBox 35"/>
          <p:cNvSpPr txBox="1"/>
          <p:nvPr/>
        </p:nvSpPr>
        <p:spPr>
          <a:xfrm>
            <a:off x="2710738" y="5417454"/>
            <a:ext cx="3615540" cy="369332"/>
          </a:xfrm>
          <a:prstGeom prst="rect">
            <a:avLst/>
          </a:prstGeom>
          <a:noFill/>
        </p:spPr>
        <p:txBody>
          <a:bodyPr wrap="square" rtlCol="0">
            <a:spAutoFit/>
          </a:bodyPr>
          <a:lstStyle/>
          <a:p>
            <a:pPr algn="ctr"/>
            <a:r>
              <a:rPr lang="en-US" dirty="0" smtClean="0">
                <a:solidFill>
                  <a:srgbClr val="161616"/>
                </a:solidFill>
              </a:rPr>
              <a:t>Years</a:t>
            </a:r>
            <a:endParaRPr lang="en-US" dirty="0">
              <a:solidFill>
                <a:srgbClr val="161616"/>
              </a:solidFill>
            </a:endParaRPr>
          </a:p>
        </p:txBody>
      </p:sp>
    </p:spTree>
    <p:extLst>
      <p:ext uri="{BB962C8B-B14F-4D97-AF65-F5344CB8AC3E}">
        <p14:creationId xmlns:p14="http://schemas.microsoft.com/office/powerpoint/2010/main" val="305318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3029"/>
            <a:ext cx="8872537" cy="1089529"/>
          </a:xfrm>
        </p:spPr>
        <p:txBody>
          <a:bodyPr/>
          <a:lstStyle/>
          <a:p>
            <a:r>
              <a:rPr lang="en-US" dirty="0" smtClean="0">
                <a:solidFill>
                  <a:srgbClr val="161616"/>
                </a:solidFill>
              </a:rPr>
              <a:t>Adjusting for additional factors in the relationship between NO</a:t>
            </a:r>
            <a:r>
              <a:rPr lang="en-US" baseline="-25000" dirty="0" smtClean="0">
                <a:solidFill>
                  <a:srgbClr val="161616"/>
                </a:solidFill>
              </a:rPr>
              <a:t>2 </a:t>
            </a:r>
            <a:r>
              <a:rPr lang="en-US" dirty="0" smtClean="0">
                <a:solidFill>
                  <a:srgbClr val="161616"/>
                </a:solidFill>
              </a:rPr>
              <a:t>and RV mass</a:t>
            </a:r>
            <a:endParaRPr lang="en-US" dirty="0">
              <a:solidFill>
                <a:srgbClr val="16161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13576227"/>
              </p:ext>
            </p:extLst>
          </p:nvPr>
        </p:nvGraphicFramePr>
        <p:xfrm>
          <a:off x="377296" y="1251945"/>
          <a:ext cx="8418348" cy="5158772"/>
        </p:xfrm>
        <a:graphic>
          <a:graphicData uri="http://schemas.openxmlformats.org/drawingml/2006/table">
            <a:tbl>
              <a:tblPr>
                <a:tableStyleId>{5C22544A-7EE6-4342-B048-85BDC9FD1C3A}</a:tableStyleId>
              </a:tblPr>
              <a:tblGrid>
                <a:gridCol w="4096955"/>
                <a:gridCol w="1618855"/>
                <a:gridCol w="1488686"/>
                <a:gridCol w="1213852"/>
              </a:tblGrid>
              <a:tr h="190500">
                <a:tc rowSpan="2">
                  <a:txBody>
                    <a:bodyPr/>
                    <a:lstStyle/>
                    <a:p>
                      <a:pPr algn="l" rtl="0" fontAlgn="ctr"/>
                      <a:r>
                        <a:rPr lang="en-US" sz="2000" u="none" strike="noStrike" dirty="0">
                          <a:solidFill>
                            <a:schemeClr val="accent4">
                              <a:lumMod val="10000"/>
                            </a:schemeClr>
                          </a:solidFill>
                          <a:effectLst/>
                        </a:rPr>
                        <a:t>Model </a:t>
                      </a:r>
                      <a:endParaRPr lang="en-US" sz="2000" b="0" i="0" u="none" strike="noStrike" dirty="0">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9050" cap="flat" cmpd="sng" algn="ctr">
                      <a:solidFill>
                        <a:srgbClr val="DADADA">
                          <a:lumMod val="10000"/>
                        </a:srgbClr>
                      </a:solidFill>
                      <a:prstDash val="solid"/>
                      <a:round/>
                      <a:headEnd type="none" w="med" len="med"/>
                      <a:tailEnd type="none" w="med" len="med"/>
                    </a:lnT>
                    <a:lnB w="19050" cap="flat" cmpd="sng" algn="ctr">
                      <a:solidFill>
                        <a:srgbClr val="DADADA">
                          <a:lumMod val="10000"/>
                        </a:srgb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gridSpan="3">
                  <a:txBody>
                    <a:bodyPr/>
                    <a:lstStyle/>
                    <a:p>
                      <a:pPr algn="r" rtl="0" fontAlgn="ctr"/>
                      <a:r>
                        <a:rPr lang="en-US" sz="2000" u="none" strike="noStrike" dirty="0" smtClean="0">
                          <a:solidFill>
                            <a:schemeClr val="accent4">
                              <a:lumMod val="10000"/>
                            </a:schemeClr>
                          </a:solidFill>
                          <a:effectLst/>
                        </a:rPr>
                        <a:t>per </a:t>
                      </a:r>
                      <a:r>
                        <a:rPr lang="en-US" sz="2000" u="none" strike="noStrike" dirty="0">
                          <a:solidFill>
                            <a:schemeClr val="accent4">
                              <a:lumMod val="10000"/>
                            </a:schemeClr>
                          </a:solidFill>
                          <a:effectLst/>
                        </a:rPr>
                        <a:t>10ppb increase in NO</a:t>
                      </a:r>
                      <a:r>
                        <a:rPr lang="en-US" sz="2000" u="none" strike="noStrike" baseline="-25000" dirty="0">
                          <a:solidFill>
                            <a:schemeClr val="accent4">
                              <a:lumMod val="10000"/>
                            </a:schemeClr>
                          </a:solidFill>
                          <a:effectLst/>
                        </a:rPr>
                        <a:t>2</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9050" cap="flat" cmpd="sng" algn="ctr">
                      <a:solidFill>
                        <a:srgbClr val="DADADA">
                          <a:lumMod val="10000"/>
                        </a:srgb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75000"/>
                      </a:schemeClr>
                    </a:solidFill>
                  </a:tcPr>
                </a:tc>
                <a:tc hMerge="1">
                  <a:txBody>
                    <a:bodyPr/>
                    <a:lstStyle/>
                    <a:p>
                      <a:endParaRPr lang="en-US"/>
                    </a:p>
                  </a:txBody>
                  <a:tcPr/>
                </a:tc>
                <a:tc hMerge="1">
                  <a:txBody>
                    <a:bodyPr/>
                    <a:lstStyle/>
                    <a:p>
                      <a:endParaRPr lang="en-US"/>
                    </a:p>
                  </a:txBody>
                  <a:tcPr/>
                </a:tc>
              </a:tr>
              <a:tr h="200025">
                <a:tc vMerge="1">
                  <a:txBody>
                    <a:bodyPr/>
                    <a:lstStyle/>
                    <a:p>
                      <a:endParaRPr lang="en-US"/>
                    </a:p>
                  </a:txBody>
                  <a:tcPr/>
                </a:tc>
                <a:tc>
                  <a:txBody>
                    <a:bodyPr/>
                    <a:lstStyle/>
                    <a:p>
                      <a:pPr algn="r" rtl="0" fontAlgn="ctr"/>
                      <a:r>
                        <a:rPr lang="en-US" sz="2000" u="none" strike="noStrike" dirty="0" smtClean="0">
                          <a:solidFill>
                            <a:schemeClr val="accent4">
                              <a:lumMod val="10000"/>
                            </a:schemeClr>
                          </a:solidFill>
                          <a:effectLst/>
                        </a:rPr>
                        <a:t>RV mass (g)</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9050" cap="flat" cmpd="sng" algn="ctr">
                      <a:solidFill>
                        <a:srgbClr val="DADADA">
                          <a:lumMod val="10000"/>
                        </a:srgb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r" rtl="0" fontAlgn="ctr"/>
                      <a:r>
                        <a:rPr lang="en-US" sz="2000" u="none" strike="noStrike" dirty="0">
                          <a:solidFill>
                            <a:schemeClr val="accent4">
                              <a:lumMod val="10000"/>
                            </a:schemeClr>
                          </a:solidFill>
                          <a:effectLst/>
                        </a:rPr>
                        <a:t>95% CI</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9050" cap="flat" cmpd="sng" algn="ctr">
                      <a:solidFill>
                        <a:srgbClr val="DADADA">
                          <a:lumMod val="10000"/>
                        </a:srgb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c>
                  <a:txBody>
                    <a:bodyPr/>
                    <a:lstStyle/>
                    <a:p>
                      <a:pPr algn="r" rtl="0" fontAlgn="ctr"/>
                      <a:r>
                        <a:rPr lang="en-US" sz="2000" u="none" strike="noStrike" dirty="0">
                          <a:solidFill>
                            <a:schemeClr val="accent4">
                              <a:lumMod val="10000"/>
                            </a:schemeClr>
                          </a:solidFill>
                          <a:effectLst/>
                        </a:rPr>
                        <a:t>p-value</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9050" cap="flat" cmpd="sng" algn="ctr">
                      <a:solidFill>
                        <a:srgbClr val="DADADA">
                          <a:lumMod val="10000"/>
                        </a:srgbClr>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190500">
                <a:tc>
                  <a:txBody>
                    <a:bodyPr/>
                    <a:lstStyle/>
                    <a:p>
                      <a:pPr algn="l" fontAlgn="b"/>
                      <a:r>
                        <a:rPr lang="en-US" sz="2000" b="1" u="none" strike="noStrike" dirty="0" smtClean="0">
                          <a:solidFill>
                            <a:schemeClr val="accent4">
                              <a:lumMod val="10000"/>
                            </a:schemeClr>
                          </a:solidFill>
                          <a:effectLst/>
                        </a:rPr>
                        <a:t>Full Model </a:t>
                      </a:r>
                      <a:endParaRPr lang="en-US" sz="2000" b="1" i="0" u="none" strike="noStrike" dirty="0">
                        <a:solidFill>
                          <a:schemeClr val="accent4">
                            <a:lumMod val="10000"/>
                          </a:schemeClr>
                        </a:solidFill>
                        <a:effectLst/>
                        <a:latin typeface="Times New Roman"/>
                      </a:endParaRPr>
                    </a:p>
                  </a:txBody>
                  <a:tcPr marL="45720" marR="45720" anchor="b">
                    <a:lnL w="19050" cap="flat" cmpd="sng" algn="ctr">
                      <a:solidFill>
                        <a:srgbClr val="DADADA">
                          <a:lumMod val="10000"/>
                        </a:srgbClr>
                      </a:solidFill>
                      <a:prstDash val="solid"/>
                      <a:round/>
                      <a:headEnd type="none" w="med" len="med"/>
                      <a:tailEnd type="none" w="med" len="med"/>
                    </a:lnL>
                    <a:lnR w="12700" cmpd="sng">
                      <a:noFill/>
                    </a:lnR>
                    <a:lnT w="19050" cap="flat" cmpd="sng" algn="ctr">
                      <a:solidFill>
                        <a:srgbClr val="DADADA">
                          <a:lumMod val="10000"/>
                        </a:srgb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b"/>
                      <a:r>
                        <a:rPr lang="en-US" sz="2000" b="1" u="none" strike="noStrike" dirty="0">
                          <a:solidFill>
                            <a:schemeClr val="accent4">
                              <a:lumMod val="10000"/>
                            </a:schemeClr>
                          </a:solidFill>
                          <a:effectLst/>
                        </a:rPr>
                        <a:t>0.5</a:t>
                      </a:r>
                      <a:endParaRPr lang="en-US" sz="2000" b="1" i="0" u="none" strike="noStrike" dirty="0">
                        <a:solidFill>
                          <a:schemeClr val="accent4">
                            <a:lumMod val="10000"/>
                          </a:schemeClr>
                        </a:solidFill>
                        <a:effectLst/>
                        <a:latin typeface="Times New Roman"/>
                      </a:endParaRPr>
                    </a:p>
                  </a:txBody>
                  <a:tcPr marL="45720" marR="45720" anchor="b">
                    <a:lnL w="12700" cmpd="sng">
                      <a:noFill/>
                    </a:lnL>
                    <a:lnR w="12700" cmpd="sng">
                      <a:noFill/>
                    </a:lnR>
                    <a:lnT w="19050" cap="flat" cmpd="sng" algn="ctr">
                      <a:solidFill>
                        <a:srgbClr val="DADADA">
                          <a:lumMod val="10000"/>
                        </a:srgb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b"/>
                      <a:r>
                        <a:rPr lang="en-US" sz="2000" b="1" u="none" strike="noStrike" dirty="0">
                          <a:solidFill>
                            <a:schemeClr val="accent4">
                              <a:lumMod val="10000"/>
                            </a:schemeClr>
                          </a:solidFill>
                          <a:effectLst/>
                        </a:rPr>
                        <a:t>(0.1, 0.8)</a:t>
                      </a:r>
                      <a:endParaRPr lang="en-US" sz="2000" b="1" i="0" u="none" strike="noStrike" dirty="0">
                        <a:solidFill>
                          <a:schemeClr val="accent4">
                            <a:lumMod val="10000"/>
                          </a:schemeClr>
                        </a:solidFill>
                        <a:effectLst/>
                        <a:latin typeface="Times New Roman"/>
                      </a:endParaRPr>
                    </a:p>
                  </a:txBody>
                  <a:tcPr marL="45720" marR="45720" anchor="b">
                    <a:lnL w="12700" cmpd="sng">
                      <a:noFill/>
                    </a:lnL>
                    <a:lnR w="12700" cmpd="sng">
                      <a:noFill/>
                    </a:lnR>
                    <a:lnT w="19050" cap="flat" cmpd="sng" algn="ctr">
                      <a:solidFill>
                        <a:srgbClr val="DADADA">
                          <a:lumMod val="10000"/>
                        </a:srgb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r" fontAlgn="b"/>
                      <a:r>
                        <a:rPr lang="en-US" sz="2000" b="1" u="none" strike="noStrike" dirty="0">
                          <a:solidFill>
                            <a:schemeClr val="accent4">
                              <a:lumMod val="10000"/>
                            </a:schemeClr>
                          </a:solidFill>
                          <a:effectLst/>
                        </a:rPr>
                        <a:t>0.006</a:t>
                      </a:r>
                      <a:endParaRPr lang="en-US" sz="2000" b="1" i="0" u="none" strike="noStrike" dirty="0">
                        <a:solidFill>
                          <a:schemeClr val="accent4">
                            <a:lumMod val="10000"/>
                          </a:schemeClr>
                        </a:solidFill>
                        <a:effectLst/>
                        <a:latin typeface="Times New Roman"/>
                      </a:endParaRPr>
                    </a:p>
                  </a:txBody>
                  <a:tcPr marL="45720" marR="45720" anchor="b">
                    <a:lnL w="12700" cmpd="sng">
                      <a:noFill/>
                    </a:lnL>
                    <a:lnR w="19050" cap="flat" cmpd="sng" algn="ctr">
                      <a:solidFill>
                        <a:srgbClr val="DADADA">
                          <a:lumMod val="10000"/>
                        </a:srgbClr>
                      </a:solidFill>
                      <a:prstDash val="solid"/>
                      <a:round/>
                      <a:headEnd type="none" w="med" len="med"/>
                      <a:tailEnd type="none" w="med" len="med"/>
                    </a:lnR>
                    <a:lnT w="19050" cap="flat" cmpd="sng" algn="ctr">
                      <a:solidFill>
                        <a:srgbClr val="DADADA">
                          <a:lumMod val="10000"/>
                        </a:srgb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90500">
                <a:tc>
                  <a:txBody>
                    <a:bodyPr/>
                    <a:lstStyle/>
                    <a:p>
                      <a:pPr algn="l" rtl="0" fontAlgn="ctr"/>
                      <a:r>
                        <a:rPr lang="en-US" sz="200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r>
              <a:tr h="381000">
                <a:tc>
                  <a:txBody>
                    <a:bodyPr/>
                    <a:lstStyle/>
                    <a:p>
                      <a:pPr algn="l" rtl="0" fontAlgn="ctr"/>
                      <a:r>
                        <a:rPr lang="en-US" sz="2000" u="none" strike="noStrike">
                          <a:solidFill>
                            <a:schemeClr val="accent4">
                              <a:lumMod val="10000"/>
                            </a:schemeClr>
                          </a:solidFill>
                          <a:effectLst/>
                        </a:rPr>
                        <a:t>Accounting for traffic related noise (n=3,106)</a:t>
                      </a:r>
                      <a:endParaRPr lang="en-US" sz="2000" b="0" i="0" u="none" strike="noStrike">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0.5</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(0.1, 0.8)</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0.01</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190500">
                <a:tc>
                  <a:txBody>
                    <a:bodyPr/>
                    <a:lstStyle/>
                    <a:p>
                      <a:pPr algn="l" rtl="0" fontAlgn="ctr"/>
                      <a:r>
                        <a:rPr lang="en-US" sz="200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400050">
                <a:tc>
                  <a:txBody>
                    <a:bodyPr/>
                    <a:lstStyle/>
                    <a:p>
                      <a:pPr algn="l" rtl="0" fontAlgn="ctr"/>
                      <a:r>
                        <a:rPr lang="en-US" sz="2000" u="none" strike="noStrike" dirty="0">
                          <a:solidFill>
                            <a:schemeClr val="accent4">
                              <a:lumMod val="10000"/>
                            </a:schemeClr>
                          </a:solidFill>
                          <a:effectLst/>
                        </a:rPr>
                        <a:t>Accounting for LV mass                   (n=3,110)</a:t>
                      </a:r>
                      <a:endParaRPr lang="en-US" sz="2000" b="0" i="0" u="none" strike="noStrike" dirty="0">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0.5</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(0.1, 0.8)</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0.007</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200025">
                <a:tc>
                  <a:txBody>
                    <a:bodyPr/>
                    <a:lstStyle/>
                    <a:p>
                      <a:pPr algn="l" rtl="0" fontAlgn="ctr"/>
                      <a:r>
                        <a:rPr lang="en-US" sz="200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428625">
                <a:tc>
                  <a:txBody>
                    <a:bodyPr/>
                    <a:lstStyle/>
                    <a:p>
                      <a:pPr algn="l" rtl="0" fontAlgn="ctr"/>
                      <a:r>
                        <a:rPr lang="en-US" sz="2000" u="none" strike="noStrike" dirty="0">
                          <a:solidFill>
                            <a:schemeClr val="accent4">
                              <a:lumMod val="10000"/>
                            </a:schemeClr>
                          </a:solidFill>
                          <a:effectLst/>
                        </a:rPr>
                        <a:t>Accounting for CRP and IL-6             (n=3,026)</a:t>
                      </a:r>
                      <a:endParaRPr lang="en-US" sz="2000" b="0" i="0" u="none" strike="noStrike" dirty="0">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0.5</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(0.2, 0.9)</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0.003</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190500">
                <a:tc>
                  <a:txBody>
                    <a:bodyPr/>
                    <a:lstStyle/>
                    <a:p>
                      <a:pPr algn="l" rtl="0" fontAlgn="ctr"/>
                      <a:r>
                        <a:rPr lang="en-US" sz="200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a:solidFill>
                            <a:schemeClr val="accent4">
                              <a:lumMod val="10000"/>
                            </a:schemeClr>
                          </a:solidFill>
                          <a:effectLst/>
                        </a:rPr>
                        <a:t> </a:t>
                      </a:r>
                      <a:endParaRPr lang="en-US" sz="2000" b="0" i="0" u="none" strike="noStrike">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 </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561975">
                <a:tc>
                  <a:txBody>
                    <a:bodyPr/>
                    <a:lstStyle/>
                    <a:p>
                      <a:pPr algn="l" rtl="0" fontAlgn="ctr"/>
                      <a:r>
                        <a:rPr lang="en-US" sz="2000" u="none" strike="noStrike" dirty="0">
                          <a:solidFill>
                            <a:schemeClr val="accent4">
                              <a:lumMod val="10000"/>
                            </a:schemeClr>
                          </a:solidFill>
                          <a:effectLst/>
                        </a:rPr>
                        <a:t>Accounting for </a:t>
                      </a:r>
                      <a:r>
                        <a:rPr lang="en-US" sz="2000" u="none" strike="noStrike" dirty="0" smtClean="0">
                          <a:solidFill>
                            <a:schemeClr val="accent4">
                              <a:lumMod val="10000"/>
                            </a:schemeClr>
                          </a:solidFill>
                          <a:effectLst/>
                        </a:rPr>
                        <a:t>structural</a:t>
                      </a:r>
                      <a:r>
                        <a:rPr lang="en-US" sz="2000" u="none" strike="noStrike" baseline="0" dirty="0" smtClean="0">
                          <a:solidFill>
                            <a:schemeClr val="accent4">
                              <a:lumMod val="10000"/>
                            </a:schemeClr>
                          </a:solidFill>
                          <a:effectLst/>
                        </a:rPr>
                        <a:t> and self reported lung disease </a:t>
                      </a:r>
                      <a:r>
                        <a:rPr lang="en-US" sz="2000" u="none" strike="noStrike" dirty="0" smtClean="0">
                          <a:solidFill>
                            <a:schemeClr val="accent4">
                              <a:lumMod val="10000"/>
                            </a:schemeClr>
                          </a:solidFill>
                          <a:effectLst/>
                        </a:rPr>
                        <a:t>(</a:t>
                      </a:r>
                      <a:r>
                        <a:rPr lang="en-US" sz="2000" u="none" strike="noStrike" dirty="0">
                          <a:solidFill>
                            <a:schemeClr val="accent4">
                              <a:lumMod val="10000"/>
                            </a:schemeClr>
                          </a:solidFill>
                          <a:effectLst/>
                        </a:rPr>
                        <a:t>n=3,106)</a:t>
                      </a:r>
                      <a:endParaRPr lang="en-US" sz="2000" b="0" i="0" u="none" strike="noStrike" dirty="0">
                        <a:solidFill>
                          <a:schemeClr val="accent4">
                            <a:lumMod val="10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0.5</a:t>
                      </a:r>
                      <a:endParaRPr lang="en-US" sz="2000" b="0" i="0" u="none" strike="noStrike" dirty="0">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a:solidFill>
                            <a:schemeClr val="accent4">
                              <a:lumMod val="10000"/>
                            </a:schemeClr>
                          </a:solidFill>
                          <a:effectLst/>
                        </a:rPr>
                        <a:t>(0.1, 0.8)</a:t>
                      </a:r>
                      <a:endParaRPr lang="en-US" sz="2000" b="0" i="0" u="none" strike="noStrike">
                        <a:solidFill>
                          <a:schemeClr val="accent4">
                            <a:lumMod val="10000"/>
                          </a:schemeClr>
                        </a:solidFill>
                        <a:effectLst/>
                        <a:latin typeface="Times New Roman"/>
                      </a:endParaRPr>
                    </a:p>
                  </a:txBody>
                  <a:tcPr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r" rtl="0" fontAlgn="ctr"/>
                      <a:r>
                        <a:rPr lang="en-US" sz="2000" b="0" u="none" strike="noStrike" dirty="0">
                          <a:solidFill>
                            <a:schemeClr val="accent4">
                              <a:lumMod val="10000"/>
                            </a:schemeClr>
                          </a:solidFill>
                          <a:effectLst/>
                        </a:rPr>
                        <a:t>0.01</a:t>
                      </a:r>
                      <a:endParaRPr lang="en-US" sz="2000" b="0" i="0" u="none" strike="noStrike" dirty="0">
                        <a:solidFill>
                          <a:schemeClr val="accent4">
                            <a:lumMod val="10000"/>
                          </a:schemeClr>
                        </a:solidFill>
                        <a:effectLst/>
                        <a:latin typeface="Times New Roman"/>
                      </a:endParaRPr>
                    </a:p>
                  </a:txBody>
                  <a:tcPr marT="9525" marB="0" anchor="ctr">
                    <a:lnL w="12700" cmpd="sng">
                      <a:noFill/>
                    </a:lnL>
                    <a:lnR w="19050" cap="flat" cmpd="sng" algn="ctr">
                      <a:solidFill>
                        <a:srgbClr val="DADADA">
                          <a:lumMod val="10000"/>
                        </a:srgb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r>
              <a:tr h="400082">
                <a:tc gridSpan="4">
                  <a:txBody>
                    <a:bodyPr/>
                    <a:lstStyle/>
                    <a:p>
                      <a:pPr algn="l" rtl="0" fontAlgn="ctr"/>
                      <a:r>
                        <a:rPr lang="en-US" sz="2000" b="0" i="1" u="none" strike="noStrike" dirty="0" smtClean="0">
                          <a:solidFill>
                            <a:schemeClr val="tx1">
                              <a:lumMod val="65000"/>
                            </a:schemeClr>
                          </a:solidFill>
                          <a:effectLst/>
                          <a:latin typeface="Times New Roman"/>
                        </a:rPr>
                        <a:t>Full model with further adjustment</a:t>
                      </a:r>
                      <a:r>
                        <a:rPr lang="en-US" sz="2000" b="0" i="1" u="none" strike="noStrike" baseline="0" dirty="0" smtClean="0">
                          <a:solidFill>
                            <a:schemeClr val="tx1">
                              <a:lumMod val="65000"/>
                            </a:schemeClr>
                          </a:solidFill>
                          <a:effectLst/>
                          <a:latin typeface="Times New Roman"/>
                        </a:rPr>
                        <a:t> for the noted covariable</a:t>
                      </a:r>
                      <a:endParaRPr lang="en-US" sz="2000" b="0" i="1" u="none" strike="noStrike" dirty="0">
                        <a:solidFill>
                          <a:schemeClr val="tx1">
                            <a:lumMod val="65000"/>
                          </a:schemeClr>
                        </a:solidFill>
                        <a:effectLst/>
                        <a:latin typeface="Times New Roman"/>
                      </a:endParaRPr>
                    </a:p>
                  </a:txBody>
                  <a:tcPr marT="9525" marB="0" anchor="ctr">
                    <a:lnL w="19050" cap="flat" cmpd="sng" algn="ctr">
                      <a:solidFill>
                        <a:srgbClr val="DADADA">
                          <a:lumMod val="10000"/>
                        </a:srgbClr>
                      </a:solidFill>
                      <a:prstDash val="solid"/>
                      <a:round/>
                      <a:headEnd type="none" w="med" len="med"/>
                      <a:tailEnd type="none" w="med" len="med"/>
                    </a:lnL>
                    <a:lnR w="19050" cap="flat" cmpd="sng" algn="ctr">
                      <a:solidFill>
                        <a:srgbClr val="DADADA">
                          <a:lumMod val="10000"/>
                        </a:srgbClr>
                      </a:solidFill>
                      <a:prstDash val="solid"/>
                      <a:round/>
                      <a:headEnd type="none" w="med" len="med"/>
                      <a:tailEnd type="none" w="med" len="med"/>
                    </a:lnR>
                    <a:lnT w="12700" cmpd="sng">
                      <a:noFill/>
                    </a:lnT>
                    <a:lnB w="19050" cap="flat" cmpd="sng" algn="ctr">
                      <a:solidFill>
                        <a:srgbClr val="DADADA">
                          <a:lumMod val="10000"/>
                        </a:srgbClr>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r" rtl="0" fontAlgn="ctr"/>
                      <a:endParaRPr lang="en-US" sz="2000" b="1" i="0" u="none" strike="noStrike" dirty="0">
                        <a:solidFill>
                          <a:schemeClr val="accent4">
                            <a:lumMod val="10000"/>
                          </a:schemeClr>
                        </a:solidFill>
                        <a:effectLst/>
                        <a:latin typeface="Times New Roman"/>
                      </a:endParaRPr>
                    </a:p>
                  </a:txBody>
                  <a:tcPr marT="9525" marB="0" anchor="ctr">
                    <a:solidFill>
                      <a:schemeClr val="tx1"/>
                    </a:solidFill>
                  </a:tcPr>
                </a:tc>
                <a:tc hMerge="1">
                  <a:txBody>
                    <a:bodyPr/>
                    <a:lstStyle/>
                    <a:p>
                      <a:pPr algn="r" rtl="0" fontAlgn="ctr"/>
                      <a:endParaRPr lang="en-US" sz="2000" b="0" i="0" u="none" strike="noStrike">
                        <a:solidFill>
                          <a:schemeClr val="accent4">
                            <a:lumMod val="10000"/>
                          </a:schemeClr>
                        </a:solidFill>
                        <a:effectLst/>
                        <a:latin typeface="Times New Roman"/>
                      </a:endParaRPr>
                    </a:p>
                  </a:txBody>
                  <a:tcPr marT="9525" marB="0" anchor="ctr">
                    <a:solidFill>
                      <a:schemeClr val="tx1"/>
                    </a:solidFill>
                  </a:tcPr>
                </a:tc>
                <a:tc hMerge="1">
                  <a:txBody>
                    <a:bodyPr/>
                    <a:lstStyle/>
                    <a:p>
                      <a:pPr algn="r" rtl="0" fontAlgn="ctr"/>
                      <a:endParaRPr lang="en-US" sz="2000" b="1" i="0" u="none" strike="noStrike" dirty="0">
                        <a:solidFill>
                          <a:schemeClr val="accent4">
                            <a:lumMod val="10000"/>
                          </a:schemeClr>
                        </a:solidFill>
                        <a:effectLst/>
                        <a:latin typeface="Times New Roman"/>
                      </a:endParaRPr>
                    </a:p>
                  </a:txBody>
                  <a:tcPr marT="9525" marB="0" anchor="ctr">
                    <a:solidFill>
                      <a:schemeClr val="tx1"/>
                    </a:solidFill>
                  </a:tcPr>
                </a:tc>
              </a:tr>
            </a:tbl>
          </a:graphicData>
        </a:graphic>
      </p:graphicFrame>
      <p:cxnSp>
        <p:nvCxnSpPr>
          <p:cNvPr id="5" name="Straight Connector 4"/>
          <p:cNvCxnSpPr/>
          <p:nvPr/>
        </p:nvCxnSpPr>
        <p:spPr bwMode="auto">
          <a:xfrm flipV="1">
            <a:off x="271463" y="1092558"/>
            <a:ext cx="8524181" cy="3606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10299889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61938"/>
            <a:ext cx="8629101" cy="600164"/>
          </a:xfrm>
        </p:spPr>
        <p:txBody>
          <a:bodyPr/>
          <a:lstStyle/>
          <a:p>
            <a:r>
              <a:rPr lang="en-US" dirty="0" smtClean="0">
                <a:solidFill>
                  <a:srgbClr val="161616"/>
                </a:solidFill>
              </a:rPr>
              <a:t>A tale of two right ventricles</a:t>
            </a:r>
            <a:endParaRPr lang="en-US" dirty="0">
              <a:solidFill>
                <a:srgbClr val="161616"/>
              </a:solidFill>
            </a:endParaRPr>
          </a:p>
        </p:txBody>
      </p:sp>
      <p:pic>
        <p:nvPicPr>
          <p:cNvPr id="9" name="Picture 8" descr="Screen shot 2011-05-23 at 11.17.16 AM.png"/>
          <p:cNvPicPr>
            <a:picLocks noChangeAspect="1"/>
          </p:cNvPicPr>
          <p:nvPr/>
        </p:nvPicPr>
        <p:blipFill rotWithShape="1">
          <a:blip r:embed="rId3">
            <a:extLst>
              <a:ext uri="{28A0092B-C50C-407E-A947-70E740481C1C}">
                <a14:useLocalDpi xmlns:a14="http://schemas.microsoft.com/office/drawing/2010/main" val="0"/>
              </a:ext>
            </a:extLst>
          </a:blip>
          <a:srcRect l="10997" t="13314" r="54077" b="42096"/>
          <a:stretch/>
        </p:blipFill>
        <p:spPr>
          <a:xfrm>
            <a:off x="271463" y="3892015"/>
            <a:ext cx="3019101" cy="2227615"/>
          </a:xfrm>
          <a:prstGeom prst="rect">
            <a:avLst/>
          </a:prstGeom>
        </p:spPr>
      </p:pic>
      <p:pic>
        <p:nvPicPr>
          <p:cNvPr id="32" name="Picture 31" descr="Screen shot 2011-05-23 at 11.17.16 AM.png"/>
          <p:cNvPicPr>
            <a:picLocks noChangeAspect="1"/>
          </p:cNvPicPr>
          <p:nvPr/>
        </p:nvPicPr>
        <p:blipFill rotWithShape="1">
          <a:blip r:embed="rId3">
            <a:extLst>
              <a:ext uri="{28A0092B-C50C-407E-A947-70E740481C1C}">
                <a14:useLocalDpi xmlns:a14="http://schemas.microsoft.com/office/drawing/2010/main" val="0"/>
              </a:ext>
            </a:extLst>
          </a:blip>
          <a:srcRect l="55803" t="7316" r="6159" b="42112"/>
          <a:stretch/>
        </p:blipFill>
        <p:spPr>
          <a:xfrm>
            <a:off x="271463" y="1199844"/>
            <a:ext cx="3019101" cy="2227615"/>
          </a:xfrm>
          <a:prstGeom prst="rect">
            <a:avLst/>
          </a:prstGeom>
        </p:spPr>
      </p:pic>
      <p:sp>
        <p:nvSpPr>
          <p:cNvPr id="4" name="TextBox 3"/>
          <p:cNvSpPr txBox="1"/>
          <p:nvPr/>
        </p:nvSpPr>
        <p:spPr>
          <a:xfrm>
            <a:off x="3759104" y="1175186"/>
            <a:ext cx="4709939" cy="1477328"/>
          </a:xfrm>
          <a:prstGeom prst="rect">
            <a:avLst/>
          </a:prstGeom>
          <a:noFill/>
        </p:spPr>
        <p:txBody>
          <a:bodyPr wrap="square" rtlCol="0">
            <a:spAutoFit/>
          </a:bodyPr>
          <a:lstStyle/>
          <a:p>
            <a:r>
              <a:rPr lang="en-US" dirty="0" smtClean="0">
                <a:solidFill>
                  <a:srgbClr val="161616"/>
                </a:solidFill>
              </a:rPr>
              <a:t>A young woman with idiopathic pulmonary hypertension who was diagnosed, experienced rapid progressive decline in her symptoms until she died one year later at age 32.</a:t>
            </a:r>
            <a:endParaRPr lang="en-US" dirty="0">
              <a:solidFill>
                <a:srgbClr val="161616"/>
              </a:solidFill>
            </a:endParaRPr>
          </a:p>
        </p:txBody>
      </p:sp>
      <p:sp>
        <p:nvSpPr>
          <p:cNvPr id="13" name="TextBox 12"/>
          <p:cNvSpPr txBox="1"/>
          <p:nvPr/>
        </p:nvSpPr>
        <p:spPr>
          <a:xfrm>
            <a:off x="3759104" y="4642302"/>
            <a:ext cx="4709939" cy="1477328"/>
          </a:xfrm>
          <a:prstGeom prst="rect">
            <a:avLst/>
          </a:prstGeom>
          <a:noFill/>
        </p:spPr>
        <p:txBody>
          <a:bodyPr wrap="square" rtlCol="0">
            <a:spAutoFit/>
          </a:bodyPr>
          <a:lstStyle/>
          <a:p>
            <a:r>
              <a:rPr lang="en-US" dirty="0" smtClean="0">
                <a:solidFill>
                  <a:srgbClr val="161616"/>
                </a:solidFill>
              </a:rPr>
              <a:t>A young woman with idiopathic pulmonary hypertension who was diagnosed and enjoyed relatively stable symptoms for the next 22 years until she died from colon cancer at age 53. </a:t>
            </a:r>
            <a:endParaRPr lang="en-US" dirty="0">
              <a:solidFill>
                <a:srgbClr val="161616"/>
              </a:solidFill>
            </a:endParaRPr>
          </a:p>
        </p:txBody>
      </p:sp>
      <p:grpSp>
        <p:nvGrpSpPr>
          <p:cNvPr id="34" name="Group 33"/>
          <p:cNvGrpSpPr/>
          <p:nvPr/>
        </p:nvGrpSpPr>
        <p:grpSpPr>
          <a:xfrm>
            <a:off x="1048023" y="1454821"/>
            <a:ext cx="7852541" cy="4541520"/>
            <a:chOff x="1048023" y="1454821"/>
            <a:chExt cx="7852541" cy="4541520"/>
          </a:xfrm>
        </p:grpSpPr>
        <p:sp>
          <p:nvSpPr>
            <p:cNvPr id="5" name="TextBox 4"/>
            <p:cNvSpPr txBox="1"/>
            <p:nvPr/>
          </p:nvSpPr>
          <p:spPr>
            <a:xfrm>
              <a:off x="3500169" y="3253140"/>
              <a:ext cx="5400395" cy="1200329"/>
            </a:xfrm>
            <a:prstGeom prst="rect">
              <a:avLst/>
            </a:prstGeom>
            <a:solidFill>
              <a:schemeClr val="tx1"/>
            </a:solidFill>
            <a:ln>
              <a:solidFill>
                <a:schemeClr val="bg1"/>
              </a:solidFill>
            </a:ln>
          </p:spPr>
          <p:txBody>
            <a:bodyPr wrap="square" rtlCol="0">
              <a:spAutoFit/>
            </a:bodyPr>
            <a:lstStyle/>
            <a:p>
              <a:r>
                <a:rPr lang="en-US" b="1" dirty="0" smtClean="0">
                  <a:solidFill>
                    <a:srgbClr val="161616"/>
                  </a:solidFill>
                </a:rPr>
                <a:t>The first woman had a dilated and thinned RV</a:t>
              </a:r>
            </a:p>
            <a:p>
              <a:r>
                <a:rPr lang="en-US" b="1" dirty="0" smtClean="0">
                  <a:solidFill>
                    <a:srgbClr val="161616"/>
                  </a:solidFill>
                </a:rPr>
                <a:t>The second woman had a </a:t>
              </a:r>
              <a:r>
                <a:rPr lang="en-US" b="1" dirty="0" err="1" smtClean="0">
                  <a:solidFill>
                    <a:srgbClr val="161616"/>
                  </a:solidFill>
                </a:rPr>
                <a:t>muscularized</a:t>
              </a:r>
              <a:r>
                <a:rPr lang="en-US" b="1" dirty="0" smtClean="0">
                  <a:solidFill>
                    <a:srgbClr val="161616"/>
                  </a:solidFill>
                </a:rPr>
                <a:t> RV</a:t>
              </a:r>
            </a:p>
            <a:p>
              <a:r>
                <a:rPr lang="en-US" b="1" dirty="0" smtClean="0">
                  <a:solidFill>
                    <a:srgbClr val="161616"/>
                  </a:solidFill>
                </a:rPr>
                <a:t>Both women had similar pulmonary vascular disease</a:t>
              </a:r>
            </a:p>
          </p:txBody>
        </p:sp>
        <p:sp>
          <p:nvSpPr>
            <p:cNvPr id="17" name="Oval 16"/>
            <p:cNvSpPr/>
            <p:nvPr/>
          </p:nvSpPr>
          <p:spPr bwMode="auto">
            <a:xfrm>
              <a:off x="1048023" y="1454821"/>
              <a:ext cx="2145364" cy="1972638"/>
            </a:xfrm>
            <a:prstGeom prst="ellipse">
              <a:avLst/>
            </a:prstGeom>
            <a:noFill/>
            <a:ln w="41275" cap="flat" cmpd="sng" algn="ctr">
              <a:solidFill>
                <a:srgbClr val="FF0000"/>
              </a:solidFill>
              <a:prstDash val="solid"/>
              <a:round/>
              <a:headEnd type="none" w="med" len="med"/>
              <a:tailEnd type="none" w="med" len="med"/>
            </a:ln>
            <a:effectLst/>
          </p:spPr>
          <p:txBody>
            <a:bodyPr/>
            <a:lstStyle/>
            <a:p>
              <a:endParaRPr lang="en-US"/>
            </a:p>
          </p:txBody>
        </p:sp>
        <p:cxnSp>
          <p:nvCxnSpPr>
            <p:cNvPr id="20" name="Elbow Connector 19"/>
            <p:cNvCxnSpPr>
              <a:endCxn id="32" idx="3"/>
            </p:cNvCxnSpPr>
            <p:nvPr/>
          </p:nvCxnSpPr>
          <p:spPr bwMode="auto">
            <a:xfrm rot="16200000" flipV="1">
              <a:off x="3001824" y="2602392"/>
              <a:ext cx="939488" cy="362007"/>
            </a:xfrm>
            <a:prstGeom prst="bentConnector2">
              <a:avLst/>
            </a:prstGeom>
            <a:solidFill>
              <a:schemeClr val="accent1"/>
            </a:solidFill>
            <a:ln w="31750" cap="flat" cmpd="sng" algn="ctr">
              <a:solidFill>
                <a:srgbClr val="FF0000"/>
              </a:solidFill>
              <a:prstDash val="solid"/>
              <a:round/>
              <a:headEnd type="none" w="med" len="med"/>
              <a:tailEnd type="arrow"/>
            </a:ln>
            <a:effectLst/>
          </p:spPr>
        </p:cxnSp>
        <p:cxnSp>
          <p:nvCxnSpPr>
            <p:cNvPr id="26" name="Elbow Connector 25"/>
            <p:cNvCxnSpPr>
              <a:stCxn id="5" idx="1"/>
              <a:endCxn id="29" idx="0"/>
            </p:cNvCxnSpPr>
            <p:nvPr/>
          </p:nvCxnSpPr>
          <p:spPr bwMode="auto">
            <a:xfrm rot="10800000" flipV="1">
              <a:off x="2133035" y="3853305"/>
              <a:ext cx="1367134" cy="170398"/>
            </a:xfrm>
            <a:prstGeom prst="bentConnector2">
              <a:avLst/>
            </a:prstGeom>
            <a:solidFill>
              <a:schemeClr val="accent1"/>
            </a:solidFill>
            <a:ln w="31750" cap="flat" cmpd="sng" algn="ctr">
              <a:solidFill>
                <a:srgbClr val="FF0000"/>
              </a:solidFill>
              <a:prstDash val="solid"/>
              <a:round/>
              <a:headEnd type="none" w="med" len="med"/>
              <a:tailEnd type="arrow"/>
            </a:ln>
            <a:effectLst/>
          </p:spPr>
        </p:cxnSp>
        <p:sp>
          <p:nvSpPr>
            <p:cNvPr id="29" name="Oval 28"/>
            <p:cNvSpPr/>
            <p:nvPr/>
          </p:nvSpPr>
          <p:spPr bwMode="auto">
            <a:xfrm>
              <a:off x="1467231" y="4023703"/>
              <a:ext cx="1331607" cy="1972638"/>
            </a:xfrm>
            <a:prstGeom prst="ellipse">
              <a:avLst/>
            </a:prstGeom>
            <a:noFill/>
            <a:ln w="41275" cap="flat" cmpd="sng" algn="ctr">
              <a:solidFill>
                <a:srgbClr val="FF0000"/>
              </a:solidFill>
              <a:prstDash val="solid"/>
              <a:round/>
              <a:headEnd type="none" w="med" len="med"/>
              <a:tailEnd type="none" w="med" len="med"/>
            </a:ln>
            <a:effectLst/>
          </p:spPr>
          <p:txBody>
            <a:bodyPr/>
            <a:lstStyle/>
            <a:p>
              <a:endParaRPr lang="en-US"/>
            </a:p>
          </p:txBody>
        </p:sp>
      </p:grpSp>
      <p:sp>
        <p:nvSpPr>
          <p:cNvPr id="35" name="Rectangle 34"/>
          <p:cNvSpPr/>
          <p:nvPr/>
        </p:nvSpPr>
        <p:spPr>
          <a:xfrm>
            <a:off x="271463" y="6304296"/>
            <a:ext cx="8069485" cy="369332"/>
          </a:xfrm>
          <a:prstGeom prst="rect">
            <a:avLst/>
          </a:prstGeom>
        </p:spPr>
        <p:txBody>
          <a:bodyPr wrap="square">
            <a:spAutoFit/>
          </a:bodyPr>
          <a:lstStyle/>
          <a:p>
            <a:r>
              <a:rPr lang="en-US" dirty="0">
                <a:solidFill>
                  <a:srgbClr val="161616"/>
                </a:solidFill>
              </a:rPr>
              <a:t>Rich </a:t>
            </a:r>
            <a:r>
              <a:rPr lang="en-US" dirty="0" smtClean="0">
                <a:solidFill>
                  <a:srgbClr val="161616"/>
                </a:solidFill>
              </a:rPr>
              <a:t>S. AJRCCM (2010) </a:t>
            </a:r>
            <a:r>
              <a:rPr lang="en-US" dirty="0">
                <a:solidFill>
                  <a:srgbClr val="161616"/>
                </a:solidFill>
              </a:rPr>
              <a:t>138:1234-1239.</a:t>
            </a:r>
            <a:endParaRPr lang="en-US" dirty="0"/>
          </a:p>
        </p:txBody>
      </p:sp>
    </p:spTree>
    <p:extLst>
      <p:ext uri="{BB962C8B-B14F-4D97-AF65-F5344CB8AC3E}">
        <p14:creationId xmlns:p14="http://schemas.microsoft.com/office/powerpoint/2010/main" val="39153590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4" y="251078"/>
            <a:ext cx="8326223" cy="543739"/>
          </a:xfrm>
        </p:spPr>
        <p:txBody>
          <a:bodyPr/>
          <a:lstStyle/>
          <a:p>
            <a:r>
              <a:rPr lang="en-US" sz="3200" dirty="0" smtClean="0">
                <a:solidFill>
                  <a:srgbClr val="161616"/>
                </a:solidFill>
              </a:rPr>
              <a:t>Broad Objective</a:t>
            </a:r>
            <a:endParaRPr lang="en-US" sz="3200" dirty="0">
              <a:solidFill>
                <a:srgbClr val="161616"/>
              </a:solidFill>
            </a:endParaRPr>
          </a:p>
        </p:txBody>
      </p:sp>
      <p:sp>
        <p:nvSpPr>
          <p:cNvPr id="4" name="Content Placeholder 3"/>
          <p:cNvSpPr>
            <a:spLocks noGrp="1"/>
          </p:cNvSpPr>
          <p:nvPr>
            <p:ph idx="1"/>
          </p:nvPr>
        </p:nvSpPr>
        <p:spPr>
          <a:xfrm>
            <a:off x="271464" y="2584450"/>
            <a:ext cx="8618236" cy="1450975"/>
          </a:xfrm>
        </p:spPr>
        <p:txBody>
          <a:bodyPr/>
          <a:lstStyle/>
          <a:p>
            <a:pPr marL="0" indent="0">
              <a:buNone/>
            </a:pPr>
            <a:r>
              <a:rPr lang="en-US" dirty="0" smtClean="0">
                <a:solidFill>
                  <a:srgbClr val="161616"/>
                </a:solidFill>
              </a:rPr>
              <a:t>Identify modifiable exposures that alter the course of RV adaptation and improve outcomes in diseases complicated by right heart failure </a:t>
            </a:r>
            <a:endParaRPr lang="en-US" dirty="0">
              <a:solidFill>
                <a:srgbClr val="161616"/>
              </a:solidFill>
            </a:endParaRPr>
          </a:p>
        </p:txBody>
      </p:sp>
      <p:cxnSp>
        <p:nvCxnSpPr>
          <p:cNvPr id="5" name="Straight Connector 4"/>
          <p:cNvCxnSpPr/>
          <p:nvPr/>
        </p:nvCxnSpPr>
        <p:spPr bwMode="auto">
          <a:xfrm>
            <a:off x="271464" y="862102"/>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8667790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4" y="251078"/>
            <a:ext cx="8326223" cy="543739"/>
          </a:xfrm>
        </p:spPr>
        <p:txBody>
          <a:bodyPr/>
          <a:lstStyle/>
          <a:p>
            <a:r>
              <a:rPr lang="en-US" sz="3200" dirty="0" smtClean="0">
                <a:solidFill>
                  <a:srgbClr val="161616"/>
                </a:solidFill>
              </a:rPr>
              <a:t>Mechanistic exposures</a:t>
            </a:r>
            <a:endParaRPr lang="en-US" sz="3200" dirty="0">
              <a:solidFill>
                <a:srgbClr val="161616"/>
              </a:solidFill>
            </a:endParaRPr>
          </a:p>
        </p:txBody>
      </p:sp>
      <p:sp>
        <p:nvSpPr>
          <p:cNvPr id="4" name="Content Placeholder 3"/>
          <p:cNvSpPr>
            <a:spLocks noGrp="1"/>
          </p:cNvSpPr>
          <p:nvPr>
            <p:ph idx="1"/>
          </p:nvPr>
        </p:nvSpPr>
        <p:spPr>
          <a:xfrm>
            <a:off x="271464" y="1943342"/>
            <a:ext cx="8326223" cy="3222504"/>
          </a:xfrm>
        </p:spPr>
        <p:txBody>
          <a:bodyPr/>
          <a:lstStyle/>
          <a:p>
            <a:pPr marL="0" indent="0">
              <a:buNone/>
            </a:pPr>
            <a:r>
              <a:rPr lang="en-US" u="sng" dirty="0" smtClean="0">
                <a:solidFill>
                  <a:srgbClr val="161616"/>
                </a:solidFill>
              </a:rPr>
              <a:t>Non-modifiable</a:t>
            </a:r>
            <a:r>
              <a:rPr lang="en-US" dirty="0" smtClean="0">
                <a:solidFill>
                  <a:srgbClr val="161616"/>
                </a:solidFill>
              </a:rPr>
              <a:t>: Increasing age</a:t>
            </a:r>
            <a:r>
              <a:rPr lang="en-US" dirty="0" smtClean="0">
                <a:solidFill>
                  <a:srgbClr val="161616"/>
                </a:solidFill>
              </a:rPr>
              <a:t>, </a:t>
            </a:r>
            <a:r>
              <a:rPr lang="en-US" dirty="0" smtClean="0">
                <a:solidFill>
                  <a:srgbClr val="161616"/>
                </a:solidFill>
              </a:rPr>
              <a:t>race, family history</a:t>
            </a:r>
          </a:p>
          <a:p>
            <a:pPr marL="0" indent="0">
              <a:buNone/>
            </a:pPr>
            <a:endParaRPr lang="en-US" dirty="0">
              <a:solidFill>
                <a:srgbClr val="161616"/>
              </a:solidFill>
            </a:endParaRPr>
          </a:p>
          <a:p>
            <a:pPr marL="0" indent="0">
              <a:buNone/>
            </a:pPr>
            <a:r>
              <a:rPr lang="en-US" u="sng" dirty="0" smtClean="0">
                <a:solidFill>
                  <a:srgbClr val="161616"/>
                </a:solidFill>
              </a:rPr>
              <a:t>Modifiable</a:t>
            </a:r>
            <a:r>
              <a:rPr lang="en-US" dirty="0" smtClean="0">
                <a:solidFill>
                  <a:srgbClr val="161616"/>
                </a:solidFill>
              </a:rPr>
              <a:t>: Can be treated, controlled or changed such as blood pressure, diet, exercise, smoking or air pollution</a:t>
            </a:r>
            <a:endParaRPr lang="en-US" u="sng" dirty="0" smtClean="0">
              <a:solidFill>
                <a:srgbClr val="161616"/>
              </a:solidFill>
            </a:endParaRPr>
          </a:p>
        </p:txBody>
      </p:sp>
      <p:cxnSp>
        <p:nvCxnSpPr>
          <p:cNvPr id="5" name="Straight Connector 4"/>
          <p:cNvCxnSpPr/>
          <p:nvPr/>
        </p:nvCxnSpPr>
        <p:spPr bwMode="auto">
          <a:xfrm>
            <a:off x="271464" y="862102"/>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744804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5" y="113990"/>
            <a:ext cx="8439150" cy="986937"/>
          </a:xfrm>
        </p:spPr>
        <p:txBody>
          <a:bodyPr/>
          <a:lstStyle/>
          <a:p>
            <a:r>
              <a:rPr lang="en-US" sz="3200" dirty="0" smtClean="0">
                <a:solidFill>
                  <a:srgbClr val="161616"/>
                </a:solidFill>
              </a:rPr>
              <a:t>Traffic related air pollution is </a:t>
            </a:r>
            <a:br>
              <a:rPr lang="en-US" sz="3200" dirty="0" smtClean="0">
                <a:solidFill>
                  <a:srgbClr val="161616"/>
                </a:solidFill>
              </a:rPr>
            </a:br>
            <a:r>
              <a:rPr lang="en-US" sz="3200" dirty="0" smtClean="0">
                <a:solidFill>
                  <a:srgbClr val="161616"/>
                </a:solidFill>
              </a:rPr>
              <a:t>related to cardiovascular disease </a:t>
            </a:r>
            <a:endParaRPr lang="en-US" sz="3200" dirty="0">
              <a:solidFill>
                <a:srgbClr val="161616"/>
              </a:solidFill>
            </a:endParaRPr>
          </a:p>
        </p:txBody>
      </p:sp>
      <p:sp>
        <p:nvSpPr>
          <p:cNvPr id="4" name="Content Placeholder 3"/>
          <p:cNvSpPr>
            <a:spLocks noGrp="1"/>
          </p:cNvSpPr>
          <p:nvPr>
            <p:ph idx="1"/>
          </p:nvPr>
        </p:nvSpPr>
        <p:spPr>
          <a:xfrm>
            <a:off x="257175" y="1702503"/>
            <a:ext cx="8439150" cy="2590799"/>
          </a:xfrm>
        </p:spPr>
        <p:txBody>
          <a:bodyPr/>
          <a:lstStyle/>
          <a:p>
            <a:pPr marL="0" indent="0">
              <a:buNone/>
            </a:pPr>
            <a:r>
              <a:rPr lang="en-US" dirty="0" smtClean="0">
                <a:solidFill>
                  <a:srgbClr val="161616"/>
                </a:solidFill>
              </a:rPr>
              <a:t>Long-term traffic-related air pollution is linked to:</a:t>
            </a:r>
          </a:p>
          <a:p>
            <a:pPr marL="0" indent="0">
              <a:buNone/>
            </a:pPr>
            <a:endParaRPr lang="en-US" sz="1600" dirty="0">
              <a:solidFill>
                <a:srgbClr val="161616"/>
              </a:solidFill>
            </a:endParaRPr>
          </a:p>
          <a:p>
            <a:pPr marL="0" indent="0">
              <a:buNone/>
            </a:pPr>
            <a:r>
              <a:rPr lang="en-US" sz="2400" dirty="0" smtClean="0">
                <a:solidFill>
                  <a:srgbClr val="161616"/>
                </a:solidFill>
              </a:rPr>
              <a:t>Heart failure/Cardiovascular Death</a:t>
            </a:r>
          </a:p>
          <a:p>
            <a:pPr marL="0" indent="0">
              <a:buNone/>
            </a:pPr>
            <a:r>
              <a:rPr lang="en-US" sz="2400" dirty="0" smtClean="0">
                <a:solidFill>
                  <a:srgbClr val="161616"/>
                </a:solidFill>
              </a:rPr>
              <a:t>Endothelial dysfunction (MESA)</a:t>
            </a:r>
          </a:p>
          <a:p>
            <a:pPr marL="0" indent="0">
              <a:buNone/>
            </a:pPr>
            <a:r>
              <a:rPr lang="en-US" sz="2400" dirty="0" smtClean="0">
                <a:solidFill>
                  <a:srgbClr val="161616"/>
                </a:solidFill>
              </a:rPr>
              <a:t>Left ventricular hypertrophy (MESA)</a:t>
            </a:r>
          </a:p>
        </p:txBody>
      </p:sp>
      <p:cxnSp>
        <p:nvCxnSpPr>
          <p:cNvPr id="5" name="Straight Connector 4"/>
          <p:cNvCxnSpPr/>
          <p:nvPr/>
        </p:nvCxnSpPr>
        <p:spPr bwMode="auto">
          <a:xfrm>
            <a:off x="271464" y="1071695"/>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pic>
        <p:nvPicPr>
          <p:cNvPr id="6" name="Picture 5"/>
          <p:cNvPicPr>
            <a:picLocks noChangeAspect="1"/>
          </p:cNvPicPr>
          <p:nvPr/>
        </p:nvPicPr>
        <p:blipFill>
          <a:blip r:embed="rId2"/>
          <a:stretch>
            <a:fillRect/>
          </a:stretch>
        </p:blipFill>
        <p:spPr>
          <a:xfrm>
            <a:off x="5694373" y="2405607"/>
            <a:ext cx="3001952" cy="2046785"/>
          </a:xfrm>
          <a:prstGeom prst="rect">
            <a:avLst/>
          </a:prstGeom>
        </p:spPr>
      </p:pic>
      <p:sp>
        <p:nvSpPr>
          <p:cNvPr id="7" name="Rectangle 6"/>
          <p:cNvSpPr/>
          <p:nvPr/>
        </p:nvSpPr>
        <p:spPr>
          <a:xfrm>
            <a:off x="257175" y="6050390"/>
            <a:ext cx="8743492" cy="646331"/>
          </a:xfrm>
          <a:prstGeom prst="rect">
            <a:avLst/>
          </a:prstGeom>
        </p:spPr>
        <p:txBody>
          <a:bodyPr wrap="square">
            <a:spAutoFit/>
          </a:bodyPr>
          <a:lstStyle/>
          <a:p>
            <a:pPr eaLnBrk="1" hangingPunct="1"/>
            <a:r>
              <a:rPr lang="en-US" dirty="0" err="1" smtClean="0">
                <a:solidFill>
                  <a:srgbClr val="161616"/>
                </a:solidFill>
              </a:rPr>
              <a:t>Samet</a:t>
            </a:r>
            <a:r>
              <a:rPr lang="en-US" dirty="0" smtClean="0">
                <a:solidFill>
                  <a:srgbClr val="161616"/>
                </a:solidFill>
              </a:rPr>
              <a:t> JM. NEJM (2000) 343:1742-9; Miller KA. </a:t>
            </a:r>
            <a:r>
              <a:rPr lang="en-US" dirty="0">
                <a:solidFill>
                  <a:srgbClr val="161616"/>
                </a:solidFill>
              </a:rPr>
              <a:t>NEJM </a:t>
            </a:r>
            <a:r>
              <a:rPr lang="en-US" dirty="0" smtClean="0">
                <a:solidFill>
                  <a:srgbClr val="161616"/>
                </a:solidFill>
              </a:rPr>
              <a:t>(2007) </a:t>
            </a:r>
            <a:r>
              <a:rPr lang="en-US" dirty="0">
                <a:solidFill>
                  <a:srgbClr val="161616"/>
                </a:solidFill>
              </a:rPr>
              <a:t>356: 447</a:t>
            </a:r>
            <a:r>
              <a:rPr lang="en-US" dirty="0" smtClean="0">
                <a:solidFill>
                  <a:srgbClr val="161616"/>
                </a:solidFill>
              </a:rPr>
              <a:t>-58; Krishnan RM. JACC (2012) 60:2158-66; Van </a:t>
            </a:r>
            <a:r>
              <a:rPr lang="en-US" dirty="0" err="1">
                <a:solidFill>
                  <a:srgbClr val="161616"/>
                </a:solidFill>
              </a:rPr>
              <a:t>Hee</a:t>
            </a:r>
            <a:r>
              <a:rPr lang="en-US" dirty="0">
                <a:solidFill>
                  <a:srgbClr val="161616"/>
                </a:solidFill>
              </a:rPr>
              <a:t> VC</a:t>
            </a:r>
            <a:r>
              <a:rPr lang="en-US" dirty="0" smtClean="0">
                <a:solidFill>
                  <a:srgbClr val="161616"/>
                </a:solidFill>
              </a:rPr>
              <a:t>. AJRCCM (2009) </a:t>
            </a:r>
            <a:r>
              <a:rPr lang="en-US" dirty="0">
                <a:solidFill>
                  <a:srgbClr val="161616"/>
                </a:solidFill>
              </a:rPr>
              <a:t>179:827-34.</a:t>
            </a:r>
          </a:p>
        </p:txBody>
      </p:sp>
    </p:spTree>
    <p:extLst>
      <p:ext uri="{BB962C8B-B14F-4D97-AF65-F5344CB8AC3E}">
        <p14:creationId xmlns:p14="http://schemas.microsoft.com/office/powerpoint/2010/main" val="15711334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71464" y="112445"/>
            <a:ext cx="6127641" cy="986937"/>
          </a:xfrm>
        </p:spPr>
        <p:txBody>
          <a:bodyPr/>
          <a:lstStyle/>
          <a:p>
            <a:r>
              <a:rPr lang="en-US" sz="3200" dirty="0" smtClean="0">
                <a:solidFill>
                  <a:srgbClr val="161616"/>
                </a:solidFill>
                <a:ea typeface="ＭＳ Ｐゴシック" pitchFamily="34" charset="-128"/>
              </a:rPr>
              <a:t>The RV may be quite sensitive </a:t>
            </a:r>
            <a:br>
              <a:rPr lang="en-US" sz="3200" dirty="0" smtClean="0">
                <a:solidFill>
                  <a:srgbClr val="161616"/>
                </a:solidFill>
                <a:ea typeface="ＭＳ Ｐゴシック" pitchFamily="34" charset="-128"/>
              </a:rPr>
            </a:br>
            <a:r>
              <a:rPr lang="en-US" sz="3200" dirty="0" smtClean="0">
                <a:solidFill>
                  <a:srgbClr val="161616"/>
                </a:solidFill>
                <a:ea typeface="ＭＳ Ｐゴシック" pitchFamily="34" charset="-128"/>
              </a:rPr>
              <a:t>to inhalational exposure</a:t>
            </a:r>
          </a:p>
        </p:txBody>
      </p:sp>
      <p:cxnSp>
        <p:nvCxnSpPr>
          <p:cNvPr id="5" name="Straight Connector 4"/>
          <p:cNvCxnSpPr/>
          <p:nvPr/>
        </p:nvCxnSpPr>
        <p:spPr bwMode="auto">
          <a:xfrm>
            <a:off x="271464" y="1071695"/>
            <a:ext cx="6831829"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pic>
        <p:nvPicPr>
          <p:cNvPr id="7" name="Picture 6"/>
          <p:cNvPicPr>
            <a:picLocks noChangeAspect="1"/>
          </p:cNvPicPr>
          <p:nvPr/>
        </p:nvPicPr>
        <p:blipFill rotWithShape="1">
          <a:blip r:embed="rId3"/>
          <a:srcRect b="7973"/>
          <a:stretch/>
        </p:blipFill>
        <p:spPr>
          <a:xfrm>
            <a:off x="271464" y="1708934"/>
            <a:ext cx="3810000" cy="3506228"/>
          </a:xfrm>
          <a:prstGeom prst="rect">
            <a:avLst/>
          </a:prstGeom>
        </p:spPr>
      </p:pic>
      <p:sp>
        <p:nvSpPr>
          <p:cNvPr id="10" name="TextBox 9"/>
          <p:cNvSpPr txBox="1"/>
          <p:nvPr/>
        </p:nvSpPr>
        <p:spPr>
          <a:xfrm>
            <a:off x="4401696" y="1708934"/>
            <a:ext cx="4598971" cy="3231654"/>
          </a:xfrm>
          <a:prstGeom prst="rect">
            <a:avLst/>
          </a:prstGeom>
          <a:noFill/>
        </p:spPr>
        <p:txBody>
          <a:bodyPr wrap="square" rtlCol="0">
            <a:spAutoFit/>
          </a:bodyPr>
          <a:lstStyle/>
          <a:p>
            <a:r>
              <a:rPr lang="en-US" sz="2800" dirty="0" smtClean="0">
                <a:solidFill>
                  <a:srgbClr val="161616"/>
                </a:solidFill>
              </a:rPr>
              <a:t>Lung injury/exposures may affect the right ventricle by:</a:t>
            </a:r>
          </a:p>
          <a:p>
            <a:endParaRPr lang="en-US" sz="2800" dirty="0">
              <a:solidFill>
                <a:srgbClr val="161616"/>
              </a:solidFill>
            </a:endParaRPr>
          </a:p>
          <a:p>
            <a:r>
              <a:rPr lang="en-US" sz="2400" dirty="0" smtClean="0">
                <a:solidFill>
                  <a:srgbClr val="161616"/>
                </a:solidFill>
              </a:rPr>
              <a:t>Increasing pulmonary vascular resistance</a:t>
            </a:r>
          </a:p>
          <a:p>
            <a:endParaRPr lang="en-US" sz="2400" dirty="0">
              <a:solidFill>
                <a:srgbClr val="161616"/>
              </a:solidFill>
            </a:endParaRPr>
          </a:p>
          <a:p>
            <a:r>
              <a:rPr lang="en-US" sz="2400" dirty="0" smtClean="0">
                <a:solidFill>
                  <a:srgbClr val="161616"/>
                </a:solidFill>
              </a:rPr>
              <a:t>Local RV-lung interactions (e.g. inflammation, angiogenesis, </a:t>
            </a:r>
            <a:r>
              <a:rPr lang="en-US" sz="2400" dirty="0" err="1" smtClean="0">
                <a:solidFill>
                  <a:srgbClr val="161616"/>
                </a:solidFill>
              </a:rPr>
              <a:t>etc</a:t>
            </a:r>
            <a:r>
              <a:rPr lang="en-US" sz="2400" dirty="0" smtClean="0">
                <a:solidFill>
                  <a:srgbClr val="161616"/>
                </a:solidFill>
              </a:rPr>
              <a:t>)</a:t>
            </a:r>
          </a:p>
        </p:txBody>
      </p:sp>
    </p:spTree>
    <p:extLst>
      <p:ext uri="{BB962C8B-B14F-4D97-AF65-F5344CB8AC3E}">
        <p14:creationId xmlns:p14="http://schemas.microsoft.com/office/powerpoint/2010/main" val="27731919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ATSWebinar">
  <a:themeElements>
    <a:clrScheme name="Intro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Intr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lnDef>
  </a:objectDefaults>
  <a:extraClrSchemeLst>
    <a:extraClrScheme>
      <a:clrScheme name="Intro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Intro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Intro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Intro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Intro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Intro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Intro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Intro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Intro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cLaughlin">
  <a:themeElements>
    <a:clrScheme name="McLaughl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McLaugh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hlink"/>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19050"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hlink"/>
            </a:solidFill>
            <a:effectLst/>
            <a:latin typeface="Arial" charset="0"/>
            <a:ea typeface="Arial" charset="0"/>
            <a:cs typeface="Arial" charset="0"/>
          </a:defRPr>
        </a:defPPr>
      </a:lstStyle>
    </a:lnDef>
  </a:objectDefaults>
  <a:extraClrSchemeLst>
    <a:extraClrScheme>
      <a:clrScheme name="McLaughli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cLaughli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cLaughli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cLaughli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cLaughli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cLaughli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cLaughli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se Study">
  <a:themeElements>
    <a:clrScheme name="Case Study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Case Study">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med" len="med"/>
          <a:tailEnd type="triangle" w="med" len="med"/>
        </a:ln>
        <a:effectLst>
          <a:prstShdw prst="shdw17" dist="17961" dir="2700000">
            <a:srgbClr val="FF00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0000"/>
          </a:solidFill>
          <a:prstDash val="solid"/>
          <a:round/>
          <a:headEnd type="none" w="med" len="med"/>
          <a:tailEnd type="triangle" w="med" len="med"/>
        </a:ln>
        <a:effectLst>
          <a:prstShdw prst="shdw17" dist="17961" dir="2700000">
            <a:srgbClr val="FF00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lnDef>
  </a:objectDefaults>
  <a:extraClrSchemeLst>
    <a:extraClrScheme>
      <a:clrScheme name="Case Study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ase Study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ase Study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ase Study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Case Study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ase Study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ase Study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ase Study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ase Study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TSWebinar">
  <a:themeElements>
    <a:clrScheme name="Intro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fontScheme name="Intro">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a:ln>
              <a:noFill/>
            </a:ln>
            <a:solidFill>
              <a:schemeClr val="tx1"/>
            </a:solidFill>
            <a:effectLst/>
            <a:latin typeface="Arial" pitchFamily="100" charset="0"/>
            <a:ea typeface="Arial" pitchFamily="100" charset="0"/>
            <a:cs typeface="Arial" pitchFamily="100" charset="0"/>
          </a:defRPr>
        </a:defPPr>
      </a:lstStyle>
    </a:lnDef>
  </a:objectDefaults>
  <a:extraClrSchemeLst>
    <a:extraClrScheme>
      <a:clrScheme name="Intro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Intro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Intro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Intro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Intro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Intro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Intro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Intro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Intro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Grid.thmx</Template>
  <TotalTime>7489</TotalTime>
  <Words>3089</Words>
  <Application>Microsoft Macintosh PowerPoint</Application>
  <PresentationFormat>On-screen Show (4:3)</PresentationFormat>
  <Paragraphs>666</Paragraphs>
  <Slides>40</Slides>
  <Notes>20</Notes>
  <HiddenSlides>0</HiddenSlides>
  <MMClips>0</MMClips>
  <ScaleCrop>false</ScaleCrop>
  <HeadingPairs>
    <vt:vector size="4" baseType="variant">
      <vt:variant>
        <vt:lpstr>Theme</vt:lpstr>
      </vt:variant>
      <vt:variant>
        <vt:i4>4</vt:i4>
      </vt:variant>
      <vt:variant>
        <vt:lpstr>Slide Titles</vt:lpstr>
      </vt:variant>
      <vt:variant>
        <vt:i4>40</vt:i4>
      </vt:variant>
    </vt:vector>
  </HeadingPairs>
  <TitlesOfParts>
    <vt:vector size="44" baseType="lpstr">
      <vt:lpstr>ATSWebinar</vt:lpstr>
      <vt:lpstr>McLaughlin</vt:lpstr>
      <vt:lpstr>Case Study</vt:lpstr>
      <vt:lpstr>1_ATSWebinar</vt:lpstr>
      <vt:lpstr>Traffic-related air pollution and the right ventricle  MESA Steering Committee: April 25, 2013</vt:lpstr>
      <vt:lpstr>Disclosures and funding</vt:lpstr>
      <vt:lpstr>Background</vt:lpstr>
      <vt:lpstr>Why study the right ventricle?</vt:lpstr>
      <vt:lpstr>A tale of two right ventricles</vt:lpstr>
      <vt:lpstr>Broad Objective</vt:lpstr>
      <vt:lpstr>Mechanistic exposures</vt:lpstr>
      <vt:lpstr>Traffic related air pollution is  related to cardiovascular disease </vt:lpstr>
      <vt:lpstr>The RV may be quite sensitive  to inhalational exposure</vt:lpstr>
      <vt:lpstr>Methods</vt:lpstr>
      <vt:lpstr>Study Design</vt:lpstr>
      <vt:lpstr>Exposure: NO2 Models A surrogate for traffic-related air pollution</vt:lpstr>
      <vt:lpstr>Exposure</vt:lpstr>
      <vt:lpstr>Outcomes</vt:lpstr>
      <vt:lpstr>Analysis</vt:lpstr>
      <vt:lpstr>Results</vt:lpstr>
      <vt:lpstr>Study Sample</vt:lpstr>
      <vt:lpstr>Our participants were slightly healthier</vt:lpstr>
      <vt:lpstr>Difference in NO2 between and within cities</vt:lpstr>
      <vt:lpstr>Increased RV mass  with increased NO2</vt:lpstr>
      <vt:lpstr>Comparison of NO2 with other  factors associated with RV mass</vt:lpstr>
      <vt:lpstr>Adjusting for additional factors in the relationship between NO2 and RV mass</vt:lpstr>
      <vt:lpstr>Sliding exposure time window</vt:lpstr>
      <vt:lpstr>Effect modification by location</vt:lpstr>
      <vt:lpstr>Limitations</vt:lpstr>
      <vt:lpstr>Conclusions</vt:lpstr>
      <vt:lpstr>Acknowledgements</vt:lpstr>
      <vt:lpstr>Appendix Slides</vt:lpstr>
      <vt:lpstr>PowerPoint Presentation</vt:lpstr>
      <vt:lpstr>The relationship of NOx with the RV</vt:lpstr>
      <vt:lpstr>Variable Decay of pollutants in spacea1</vt:lpstr>
      <vt:lpstr>The lungs have a large exposure to traffic related air pollutiona2</vt:lpstr>
      <vt:lpstr>Increased RV mass, stroke &amp; end diastolic volumes with proximity to a major road   </vt:lpstr>
      <vt:lpstr>PowerPoint Presentation</vt:lpstr>
      <vt:lpstr>Residential stability as a proxy for the timing of exposure</vt:lpstr>
      <vt:lpstr>Effect modification by city</vt:lpstr>
      <vt:lpstr>Effect modification by city? </vt:lpstr>
      <vt:lpstr>Effect modification by city? </vt:lpstr>
      <vt:lpstr>Differences in RV structure and function in groups of differing NO2 exposure</vt:lpstr>
      <vt:lpstr>Adjusting for additional factors in the relationship between NO2 and RV mass</vt:lpstr>
    </vt:vector>
  </TitlesOfParts>
  <Manager/>
  <Company>University of Washington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for Pulmonary Arterial Hypertension</dc:title>
  <dc:subject/>
  <dc:creator>Peter Leary</dc:creator>
  <cp:keywords/>
  <dc:description/>
  <cp:lastModifiedBy>Peter Leary</cp:lastModifiedBy>
  <cp:revision>179</cp:revision>
  <dcterms:created xsi:type="dcterms:W3CDTF">2012-11-21T14:08:50Z</dcterms:created>
  <dcterms:modified xsi:type="dcterms:W3CDTF">2013-04-24T21:48:15Z</dcterms:modified>
  <cp:category/>
</cp:coreProperties>
</file>